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0693400" cy="10693400"/>
  <p:notesSz cx="10693400" cy="10693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723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56447" y="513284"/>
            <a:ext cx="9977764" cy="9662447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2210" tIns="61105" rIns="122210" bIns="6110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89525" y="676971"/>
            <a:ext cx="9714352" cy="4847675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2210" tIns="61105" rIns="122210" bIns="6110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844779" y="2838173"/>
            <a:ext cx="9089390" cy="2851573"/>
          </a:xfrm>
        </p:spPr>
        <p:txBody>
          <a:bodyPr lIns="61105" rIns="61105" bIns="61105"/>
          <a:lstStyle>
            <a:lvl1pPr algn="r">
              <a:defRPr sz="60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844779" y="5745920"/>
            <a:ext cx="9089390" cy="1425787"/>
          </a:xfrm>
        </p:spPr>
        <p:txBody>
          <a:bodyPr lIns="244419" tIns="0"/>
          <a:lstStyle>
            <a:lvl1pPr marL="48884" indent="0" algn="r">
              <a:spcBef>
                <a:spcPts val="0"/>
              </a:spcBef>
              <a:buNone/>
              <a:defRPr sz="2700">
                <a:solidFill>
                  <a:schemeClr val="bg2">
                    <a:shade val="25000"/>
                  </a:schemeClr>
                </a:solidFill>
              </a:defRPr>
            </a:lvl1pPr>
            <a:lvl2pPr marL="611048" indent="0" algn="ctr">
              <a:buNone/>
            </a:lvl2pPr>
            <a:lvl3pPr marL="1222096" indent="0" algn="ctr">
              <a:buNone/>
            </a:lvl3pPr>
            <a:lvl4pPr marL="1833143" indent="0" algn="ctr">
              <a:buNone/>
            </a:lvl4pPr>
            <a:lvl5pPr marL="2444191" indent="0" algn="ctr">
              <a:buNone/>
            </a:lvl5pPr>
            <a:lvl6pPr marL="3055239" indent="0" algn="ctr">
              <a:buNone/>
            </a:lvl6pPr>
            <a:lvl7pPr marL="3666287" indent="0" algn="ctr">
              <a:buNone/>
            </a:lvl7pPr>
            <a:lvl8pPr marL="4277335" indent="0" algn="ctr">
              <a:buNone/>
            </a:lvl8pPr>
            <a:lvl9pPr marL="4888382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137" y="7770537"/>
            <a:ext cx="9570593" cy="1639655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8137" y="826956"/>
            <a:ext cx="9570593" cy="653010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2715" y="831716"/>
            <a:ext cx="2316903" cy="8198272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3782" y="831713"/>
            <a:ext cx="6950710" cy="819827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137" y="7770537"/>
            <a:ext cx="9570593" cy="1639655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8137" y="826956"/>
            <a:ext cx="9570593" cy="6530103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56447" y="513284"/>
            <a:ext cx="9977764" cy="9662447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2210" tIns="61105" rIns="122210" bIns="6110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89525" y="676972"/>
            <a:ext cx="9714352" cy="6769257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2210" tIns="61105" rIns="122210" bIns="6110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702" y="7684990"/>
            <a:ext cx="9570593" cy="1055082"/>
          </a:xfrm>
        </p:spPr>
        <p:txBody>
          <a:bodyPr lIns="122210" bIns="0" anchor="b"/>
          <a:lstStyle>
            <a:lvl1pPr algn="l">
              <a:buNone/>
              <a:defRPr sz="48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7702" y="8770029"/>
            <a:ext cx="9570593" cy="655862"/>
          </a:xfrm>
        </p:spPr>
        <p:txBody>
          <a:bodyPr lIns="158872" tIns="0" anchor="t"/>
          <a:lstStyle>
            <a:lvl1pPr marL="0" marR="48884" indent="0" algn="l">
              <a:spcBef>
                <a:spcPts val="0"/>
              </a:spcBef>
              <a:spcAft>
                <a:spcPts val="0"/>
              </a:spcAft>
              <a:buNone/>
              <a:defRPr sz="24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1506" y="826956"/>
            <a:ext cx="4598162" cy="6843776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61129" y="826956"/>
            <a:ext cx="4598162" cy="6843776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137" y="7770537"/>
            <a:ext cx="9570593" cy="1639655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0115" y="903494"/>
            <a:ext cx="4598162" cy="1235186"/>
          </a:xfrm>
        </p:spPr>
        <p:txBody>
          <a:bodyPr lIns="195535" anchor="ctr"/>
          <a:lstStyle>
            <a:lvl1pPr marL="0" indent="0" algn="l">
              <a:buNone/>
              <a:defRPr sz="3200" b="1">
                <a:solidFill>
                  <a:schemeClr val="tx1"/>
                </a:solidFill>
              </a:defRPr>
            </a:lvl1pPr>
            <a:lvl2pPr>
              <a:buNone/>
              <a:defRPr sz="2700" b="1"/>
            </a:lvl2pPr>
            <a:lvl3pPr>
              <a:buNone/>
              <a:defRPr sz="2400" b="1"/>
            </a:lvl3pPr>
            <a:lvl4pPr>
              <a:buNone/>
              <a:defRPr sz="2100" b="1"/>
            </a:lvl4pPr>
            <a:lvl5pPr>
              <a:buNone/>
              <a:defRPr sz="21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440453" y="903494"/>
            <a:ext cx="4598162" cy="1235186"/>
          </a:xfrm>
        </p:spPr>
        <p:txBody>
          <a:bodyPr lIns="183314" anchor="ctr"/>
          <a:lstStyle>
            <a:lvl1pPr marL="0" indent="0" algn="l">
              <a:buNone/>
              <a:defRPr sz="3200" b="1">
                <a:solidFill>
                  <a:schemeClr val="tx1"/>
                </a:solidFill>
              </a:defRPr>
            </a:lvl1pPr>
            <a:lvl2pPr>
              <a:buNone/>
              <a:defRPr sz="2700" b="1"/>
            </a:lvl2pPr>
            <a:lvl3pPr>
              <a:buNone/>
              <a:defRPr sz="2400" b="1"/>
            </a:lvl3pPr>
            <a:lvl4pPr>
              <a:buNone/>
              <a:defRPr sz="2100" b="1"/>
            </a:lvl4pPr>
            <a:lvl5pPr>
              <a:buNone/>
              <a:defRPr sz="21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710115" y="2257496"/>
            <a:ext cx="4598162" cy="5441752"/>
          </a:xfrm>
        </p:spPr>
        <p:txBody>
          <a:bodyPr anchor="t"/>
          <a:lstStyle>
            <a:lvl1pPr algn="l">
              <a:defRPr sz="3200"/>
            </a:lvl1pPr>
            <a:lvl2pPr algn="l">
              <a:defRPr sz="2700"/>
            </a:lvl2pPr>
            <a:lvl3pPr algn="l">
              <a:defRPr sz="2400"/>
            </a:lvl3pPr>
            <a:lvl4pPr algn="l">
              <a:defRPr sz="2100"/>
            </a:lvl4pPr>
            <a:lvl5pPr algn="l">
              <a:defRPr sz="21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40453" y="2257496"/>
            <a:ext cx="4598162" cy="5441752"/>
          </a:xfrm>
        </p:spPr>
        <p:txBody>
          <a:bodyPr anchor="t"/>
          <a:lstStyle>
            <a:lvl1pPr algn="l">
              <a:defRPr sz="3200"/>
            </a:lvl1pPr>
            <a:lvl2pPr algn="l">
              <a:defRPr sz="2700"/>
            </a:lvl2pPr>
            <a:lvl3pPr algn="l">
              <a:defRPr sz="2400"/>
            </a:lvl3pPr>
            <a:lvl4pPr algn="l">
              <a:defRPr sz="2100"/>
            </a:lvl4pPr>
            <a:lvl5pPr algn="l">
              <a:defRPr sz="21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56447" y="513284"/>
            <a:ext cx="9977764" cy="9662447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2210" tIns="61105" rIns="122210" bIns="6110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300" y="831709"/>
            <a:ext cx="3475355" cy="1425787"/>
          </a:xfrm>
        </p:spPr>
        <p:txBody>
          <a:bodyPr anchor="b"/>
          <a:lstStyle>
            <a:lvl1pPr algn="l">
              <a:buNone/>
              <a:defRPr sz="29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477374" y="2257499"/>
            <a:ext cx="3475355" cy="6558419"/>
          </a:xfrm>
        </p:spPr>
        <p:txBody>
          <a:bodyPr lIns="122210"/>
          <a:lstStyle>
            <a:lvl1pPr marL="24442" marR="24442" indent="0">
              <a:spcBef>
                <a:spcPts val="0"/>
              </a:spcBef>
              <a:buNone/>
              <a:defRPr sz="1900">
                <a:solidFill>
                  <a:schemeClr val="tx1"/>
                </a:solidFill>
              </a:defRPr>
            </a:lvl1pPr>
            <a:lvl2pPr>
              <a:buNone/>
              <a:defRPr sz="1600">
                <a:solidFill>
                  <a:schemeClr val="tx1"/>
                </a:solidFill>
              </a:defRPr>
            </a:lvl2pPr>
            <a:lvl3pPr>
              <a:buNone/>
              <a:defRPr sz="1300">
                <a:solidFill>
                  <a:schemeClr val="tx1"/>
                </a:solidFill>
              </a:defRPr>
            </a:lvl3pPr>
            <a:lvl4pPr>
              <a:buNone/>
              <a:defRPr sz="1200">
                <a:solidFill>
                  <a:schemeClr val="tx1"/>
                </a:solidFill>
              </a:defRPr>
            </a:lvl4pPr>
            <a:lvl5pPr>
              <a:buNone/>
              <a:defRPr sz="12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90383" y="1450335"/>
            <a:ext cx="5410036" cy="7366568"/>
          </a:xfrm>
        </p:spPr>
        <p:txBody>
          <a:bodyPr/>
          <a:lstStyle>
            <a:lvl1pPr>
              <a:defRPr sz="3700">
                <a:solidFill>
                  <a:schemeClr val="tx1"/>
                </a:solidFill>
              </a:defRPr>
            </a:lvl1pPr>
            <a:lvl2pPr>
              <a:defRPr sz="3500">
                <a:solidFill>
                  <a:schemeClr val="tx1"/>
                </a:solidFill>
              </a:defRPr>
            </a:lvl2pPr>
            <a:lvl3pPr>
              <a:defRPr sz="3200">
                <a:solidFill>
                  <a:schemeClr val="tx1"/>
                </a:solidFill>
              </a:defRPr>
            </a:lvl3pPr>
            <a:lvl4pPr>
              <a:defRPr sz="2700">
                <a:solidFill>
                  <a:schemeClr val="tx1"/>
                </a:solidFill>
              </a:defRPr>
            </a:lvl4pPr>
            <a:lvl5pPr>
              <a:defRPr sz="27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56447" y="513284"/>
            <a:ext cx="9977764" cy="9662447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2210" tIns="61105" rIns="122210" bIns="6110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7485381" y="676971"/>
            <a:ext cx="2718496" cy="6772487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2210" tIns="61105" rIns="122210" bIns="6110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670" y="7815095"/>
            <a:ext cx="9624060" cy="1639655"/>
          </a:xfrm>
        </p:spPr>
        <p:txBody>
          <a:bodyPr anchor="t"/>
          <a:lstStyle>
            <a:lvl1pPr algn="l">
              <a:buNone/>
              <a:defRPr sz="48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7557783" y="831709"/>
            <a:ext cx="2619883" cy="6566789"/>
          </a:xfrm>
        </p:spPr>
        <p:txBody>
          <a:bodyPr lIns="122210"/>
          <a:lstStyle>
            <a:lvl1pPr marL="61105" indent="0" algn="l">
              <a:spcBef>
                <a:spcPts val="0"/>
              </a:spcBef>
              <a:buNone/>
              <a:defRPr sz="1900">
                <a:solidFill>
                  <a:srgbClr val="FFFFFF"/>
                </a:solidFill>
              </a:defRPr>
            </a:lvl1pPr>
            <a:lvl2pPr>
              <a:defRPr sz="1600">
                <a:solidFill>
                  <a:srgbClr val="FFFFFF"/>
                </a:solidFill>
              </a:defRPr>
            </a:lvl2pPr>
            <a:lvl3pPr>
              <a:defRPr sz="1300">
                <a:solidFill>
                  <a:srgbClr val="FFFFFF"/>
                </a:solidFill>
              </a:defRPr>
            </a:lvl3pPr>
            <a:lvl4pPr>
              <a:defRPr sz="12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2898" y="679475"/>
            <a:ext cx="6929323" cy="6772487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43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56447" y="513284"/>
            <a:ext cx="9977764" cy="9662447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2210" tIns="61105" rIns="122210" bIns="6110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89525" y="676971"/>
            <a:ext cx="9714352" cy="855472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2210" tIns="61105" rIns="122210" bIns="6110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88137" y="7773827"/>
            <a:ext cx="9570593" cy="1639655"/>
          </a:xfrm>
          <a:prstGeom prst="rect">
            <a:avLst/>
          </a:prstGeom>
        </p:spPr>
        <p:txBody>
          <a:bodyPr vert="horz" lIns="122210" tIns="61105" rIns="122210" bIns="61105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88137" y="826956"/>
            <a:ext cx="9570593" cy="6530103"/>
          </a:xfrm>
          <a:prstGeom prst="rect">
            <a:avLst/>
          </a:prstGeom>
        </p:spPr>
        <p:txBody>
          <a:bodyPr vert="horz" lIns="244419" tIns="122210" rIns="122210" bIns="61105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4416206" y="9529998"/>
            <a:ext cx="2673350" cy="569325"/>
          </a:xfrm>
          <a:prstGeom prst="rect">
            <a:avLst/>
          </a:prstGeom>
        </p:spPr>
        <p:txBody>
          <a:bodyPr vert="horz" lIns="122210" tIns="61105" rIns="122210" bIns="61105" anchor="b"/>
          <a:lstStyle>
            <a:lvl1pPr algn="r" eaLnBrk="1" latinLnBrk="0" hangingPunct="1">
              <a:defRPr kumimoji="0" sz="13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7089556" y="9529998"/>
            <a:ext cx="2673350" cy="569325"/>
          </a:xfrm>
          <a:prstGeom prst="rect">
            <a:avLst/>
          </a:prstGeom>
        </p:spPr>
        <p:txBody>
          <a:bodyPr vert="horz" lIns="122210" tIns="61105" rIns="122210" bIns="61105" anchor="b"/>
          <a:lstStyle>
            <a:lvl1pPr algn="l" eaLnBrk="1" latinLnBrk="0" hangingPunct="1">
              <a:defRPr kumimoji="0" sz="13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9762906" y="9529998"/>
            <a:ext cx="534670" cy="569325"/>
          </a:xfrm>
          <a:prstGeom prst="rect">
            <a:avLst/>
          </a:prstGeom>
        </p:spPr>
        <p:txBody>
          <a:bodyPr vert="horz" lIns="122210" tIns="61105" rIns="122210" bIns="61105" anchor="b"/>
          <a:lstStyle>
            <a:lvl1pPr algn="r" eaLnBrk="1" latinLnBrk="0" hangingPunct="1">
              <a:defRPr kumimoji="0" sz="13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rtl="0" eaLnBrk="1" latinLnBrk="0" hangingPunct="1">
        <a:spcBef>
          <a:spcPct val="0"/>
        </a:spcBef>
        <a:buNone/>
        <a:defRPr kumimoji="0" sz="48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54408" indent="-354408" algn="l" rtl="0" eaLnBrk="1" latinLnBrk="0" hangingPunct="1">
        <a:spcBef>
          <a:spcPts val="334"/>
        </a:spcBef>
        <a:buClr>
          <a:schemeClr val="accent1"/>
        </a:buClr>
        <a:buSzPct val="80000"/>
        <a:buFont typeface="Wingdings 2"/>
        <a:buChar char=""/>
        <a:defRPr kumimoji="0" sz="37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33257" indent="-268861" algn="l" rtl="0" eaLnBrk="1" latinLnBrk="0" hangingPunct="1">
        <a:spcBef>
          <a:spcPts val="334"/>
        </a:spcBef>
        <a:buClr>
          <a:schemeClr val="accent1"/>
        </a:buClr>
        <a:buSzPct val="100000"/>
        <a:buFont typeface="Verdana"/>
        <a:buChar char="◦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051002" indent="-244419" algn="l" rtl="0" eaLnBrk="1" latinLnBrk="0" hangingPunct="1">
        <a:spcBef>
          <a:spcPts val="334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8747" indent="-244419" algn="l" rtl="0" eaLnBrk="1" latinLnBrk="0" hangingPunct="1">
        <a:spcBef>
          <a:spcPts val="307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0934" indent="-244419" algn="l" rtl="0" eaLnBrk="1" latinLnBrk="0" hangingPunct="1">
        <a:spcBef>
          <a:spcPts val="334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992016" indent="-244419" algn="l" rtl="0" eaLnBrk="1" latinLnBrk="0" hangingPunct="1">
        <a:spcBef>
          <a:spcPts val="334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23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73098" indent="-244419" algn="l" rtl="0" eaLnBrk="1" latinLnBrk="0" hangingPunct="1">
        <a:spcBef>
          <a:spcPts val="341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2566401" indent="-244419" algn="l" rtl="0" eaLnBrk="1" latinLnBrk="0" hangingPunct="1">
        <a:spcBef>
          <a:spcPts val="343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71925" indent="-244419" algn="l" rtl="0" eaLnBrk="1" latinLnBrk="0" hangingPunct="1">
        <a:spcBef>
          <a:spcPts val="341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6110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22209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8331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44419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30552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66628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427733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88838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30604" y="6355460"/>
            <a:ext cx="1651000" cy="1076325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240665" indent="-228600">
              <a:lnSpc>
                <a:spcPct val="100000"/>
              </a:lnSpc>
              <a:spcBef>
                <a:spcPts val="725"/>
              </a:spcBef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CARBOHYDRATES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LIPIDS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640"/>
              </a:spcBef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PROTEIN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NUCLEIC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ACID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202814" y="384809"/>
            <a:ext cx="3058160" cy="488950"/>
            <a:chOff x="2202814" y="384809"/>
            <a:chExt cx="3058160" cy="488950"/>
          </a:xfrm>
        </p:grpSpPr>
        <p:sp>
          <p:nvSpPr>
            <p:cNvPr id="5" name="object 5"/>
            <p:cNvSpPr/>
            <p:nvPr/>
          </p:nvSpPr>
          <p:spPr>
            <a:xfrm>
              <a:off x="2215515" y="410209"/>
              <a:ext cx="3045460" cy="463550"/>
            </a:xfrm>
            <a:custGeom>
              <a:avLst/>
              <a:gdLst/>
              <a:ahLst/>
              <a:cxnLst/>
              <a:rect l="l" t="t" r="r" b="b"/>
              <a:pathLst>
                <a:path w="3045460" h="463550">
                  <a:moveTo>
                    <a:pt x="3045460" y="0"/>
                  </a:moveTo>
                  <a:lnTo>
                    <a:pt x="3013710" y="0"/>
                  </a:lnTo>
                  <a:lnTo>
                    <a:pt x="3013710" y="19050"/>
                  </a:lnTo>
                  <a:lnTo>
                    <a:pt x="3026410" y="19050"/>
                  </a:lnTo>
                  <a:lnTo>
                    <a:pt x="3026410" y="38100"/>
                  </a:lnTo>
                  <a:lnTo>
                    <a:pt x="3026410" y="424815"/>
                  </a:lnTo>
                  <a:lnTo>
                    <a:pt x="3026410" y="425450"/>
                  </a:lnTo>
                  <a:lnTo>
                    <a:pt x="38100" y="425450"/>
                  </a:lnTo>
                  <a:lnTo>
                    <a:pt x="38100" y="424815"/>
                  </a:lnTo>
                  <a:lnTo>
                    <a:pt x="3007360" y="424815"/>
                  </a:lnTo>
                  <a:lnTo>
                    <a:pt x="3026410" y="424815"/>
                  </a:lnTo>
                  <a:lnTo>
                    <a:pt x="3026410" y="38100"/>
                  </a:lnTo>
                  <a:lnTo>
                    <a:pt x="3007360" y="38100"/>
                  </a:lnTo>
                  <a:lnTo>
                    <a:pt x="3007360" y="418465"/>
                  </a:lnTo>
                  <a:lnTo>
                    <a:pt x="38100" y="418465"/>
                  </a:lnTo>
                  <a:lnTo>
                    <a:pt x="19050" y="418465"/>
                  </a:lnTo>
                  <a:lnTo>
                    <a:pt x="19050" y="19050"/>
                  </a:lnTo>
                  <a:lnTo>
                    <a:pt x="6350" y="19050"/>
                  </a:lnTo>
                  <a:lnTo>
                    <a:pt x="6350" y="0"/>
                  </a:lnTo>
                  <a:lnTo>
                    <a:pt x="0" y="0"/>
                  </a:lnTo>
                  <a:lnTo>
                    <a:pt x="0" y="19050"/>
                  </a:lnTo>
                  <a:lnTo>
                    <a:pt x="0" y="418465"/>
                  </a:lnTo>
                  <a:lnTo>
                    <a:pt x="0" y="444500"/>
                  </a:lnTo>
                  <a:lnTo>
                    <a:pt x="0" y="463550"/>
                  </a:lnTo>
                  <a:lnTo>
                    <a:pt x="3045460" y="463550"/>
                  </a:lnTo>
                  <a:lnTo>
                    <a:pt x="3045460" y="444500"/>
                  </a:lnTo>
                  <a:lnTo>
                    <a:pt x="3026410" y="444500"/>
                  </a:lnTo>
                  <a:lnTo>
                    <a:pt x="3026410" y="443865"/>
                  </a:lnTo>
                  <a:lnTo>
                    <a:pt x="3045460" y="443865"/>
                  </a:lnTo>
                  <a:lnTo>
                    <a:pt x="3045460" y="19050"/>
                  </a:lnTo>
                  <a:lnTo>
                    <a:pt x="3045460" y="0"/>
                  </a:lnTo>
                  <a:close/>
                </a:path>
              </a:pathLst>
            </a:custGeom>
            <a:solidFill>
              <a:srgbClr val="964605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221864" y="403859"/>
              <a:ext cx="3007360" cy="424815"/>
            </a:xfrm>
            <a:custGeom>
              <a:avLst/>
              <a:gdLst/>
              <a:ahLst/>
              <a:cxnLst/>
              <a:rect l="l" t="t" r="r" b="b"/>
              <a:pathLst>
                <a:path w="3007360" h="424815">
                  <a:moveTo>
                    <a:pt x="3007360" y="0"/>
                  </a:moveTo>
                  <a:lnTo>
                    <a:pt x="0" y="0"/>
                  </a:lnTo>
                  <a:lnTo>
                    <a:pt x="0" y="424815"/>
                  </a:lnTo>
                  <a:lnTo>
                    <a:pt x="3007360" y="424815"/>
                  </a:lnTo>
                  <a:lnTo>
                    <a:pt x="3007360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221864" y="403859"/>
              <a:ext cx="3007360" cy="424815"/>
            </a:xfrm>
            <a:custGeom>
              <a:avLst/>
              <a:gdLst/>
              <a:ahLst/>
              <a:cxnLst/>
              <a:rect l="l" t="t" r="r" b="b"/>
              <a:pathLst>
                <a:path w="3007360" h="424815">
                  <a:moveTo>
                    <a:pt x="0" y="424815"/>
                  </a:moveTo>
                  <a:lnTo>
                    <a:pt x="3007360" y="424815"/>
                  </a:lnTo>
                  <a:lnTo>
                    <a:pt x="3007360" y="0"/>
                  </a:lnTo>
                  <a:lnTo>
                    <a:pt x="0" y="0"/>
                  </a:lnTo>
                  <a:lnTo>
                    <a:pt x="0" y="424815"/>
                  </a:lnTo>
                  <a:close/>
                </a:path>
              </a:pathLst>
            </a:custGeom>
            <a:ln w="38100">
              <a:solidFill>
                <a:srgbClr val="F1F1F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902004" y="436880"/>
            <a:ext cx="6349696" cy="57710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06045" algn="ctr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Times New Roman"/>
                <a:cs typeface="Times New Roman"/>
              </a:rPr>
              <a:t>BIOMOLECULES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00">
              <a:latin typeface="Times New Roman"/>
              <a:cs typeface="Times New Roman"/>
            </a:endParaRPr>
          </a:p>
          <a:p>
            <a:pPr marL="219710" marR="219075" indent="116839">
              <a:lnSpc>
                <a:spcPct val="143600"/>
              </a:lnSpc>
            </a:pP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Biomolecules</a:t>
            </a:r>
            <a:r>
              <a:rPr sz="14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are</a:t>
            </a:r>
            <a:r>
              <a:rPr sz="14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chemical</a:t>
            </a:r>
            <a:r>
              <a:rPr sz="14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compound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 found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in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living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organism, 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involved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 in the</a:t>
            </a:r>
            <a:r>
              <a:rPr sz="14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maintenance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 and</a:t>
            </a:r>
            <a:r>
              <a:rPr sz="14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metabolic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process</a:t>
            </a:r>
            <a:r>
              <a:rPr sz="14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14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living</a:t>
            </a:r>
            <a:r>
              <a:rPr sz="1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organism.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8255" algn="just">
              <a:lnSpc>
                <a:spcPct val="143300"/>
              </a:lnSpc>
            </a:pPr>
            <a:r>
              <a:rPr sz="1200" b="1" spc="-5" dirty="0">
                <a:latin typeface="Times New Roman"/>
                <a:cs typeface="Times New Roman"/>
              </a:rPr>
              <a:t>Cells </a:t>
            </a:r>
            <a:r>
              <a:rPr sz="1200" spc="-5" dirty="0">
                <a:latin typeface="Times New Roman"/>
                <a:cs typeface="Times New Roman"/>
              </a:rPr>
              <a:t>are basic </a:t>
            </a:r>
            <a:r>
              <a:rPr sz="1200" dirty="0">
                <a:latin typeface="Times New Roman"/>
                <a:cs typeface="Times New Roman"/>
              </a:rPr>
              <a:t>structural </a:t>
            </a:r>
            <a:r>
              <a:rPr sz="1200" spc="-5" dirty="0">
                <a:latin typeface="Times New Roman"/>
                <a:cs typeface="Times New Roman"/>
              </a:rPr>
              <a:t>and functional </a:t>
            </a:r>
            <a:r>
              <a:rPr sz="1200" dirty="0">
                <a:latin typeface="Times New Roman"/>
                <a:cs typeface="Times New Roman"/>
              </a:rPr>
              <a:t>units of living </a:t>
            </a:r>
            <a:r>
              <a:rPr sz="1200" spc="-5" dirty="0">
                <a:latin typeface="Times New Roman"/>
                <a:cs typeface="Times New Roman"/>
              </a:rPr>
              <a:t>organisms, are </a:t>
            </a:r>
            <a:r>
              <a:rPr sz="1200" dirty="0">
                <a:latin typeface="Times New Roman"/>
                <a:cs typeface="Times New Roman"/>
              </a:rPr>
              <a:t>highly organized and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constant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source </a:t>
            </a:r>
            <a:r>
              <a:rPr sz="1200" spc="5" dirty="0">
                <a:latin typeface="Times New Roman"/>
                <a:cs typeface="Times New Roman"/>
              </a:rPr>
              <a:t>of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energy,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required</a:t>
            </a:r>
            <a:r>
              <a:rPr sz="1200" dirty="0">
                <a:latin typeface="Times New Roman"/>
                <a:cs typeface="Times New Roman"/>
              </a:rPr>
              <a:t> to </a:t>
            </a:r>
            <a:r>
              <a:rPr sz="1200" spc="-5" dirty="0">
                <a:latin typeface="Times New Roman"/>
                <a:cs typeface="Times New Roman"/>
              </a:rPr>
              <a:t>maintain</a:t>
            </a:r>
            <a:r>
              <a:rPr sz="1200" dirty="0">
                <a:latin typeface="Times New Roman"/>
                <a:cs typeface="Times New Roman"/>
              </a:rPr>
              <a:t> the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life.</a:t>
            </a:r>
            <a:endParaRPr sz="1200">
              <a:latin typeface="Times New Roman"/>
              <a:cs typeface="Times New Roman"/>
            </a:endParaRPr>
          </a:p>
          <a:p>
            <a:pPr marL="12700" marR="6350" algn="just">
              <a:lnSpc>
                <a:spcPct val="143900"/>
              </a:lnSpc>
              <a:spcBef>
                <a:spcPts val="5"/>
              </a:spcBef>
            </a:pPr>
            <a:r>
              <a:rPr sz="1200" b="1" spc="-5" dirty="0">
                <a:latin typeface="Times New Roman"/>
                <a:cs typeface="Times New Roman"/>
              </a:rPr>
              <a:t>Biochemical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organization</a:t>
            </a:r>
            <a:r>
              <a:rPr sz="1200" b="1" dirty="0">
                <a:latin typeface="Times New Roman"/>
                <a:cs typeface="Times New Roman"/>
              </a:rPr>
              <a:t> of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Cell</a:t>
            </a:r>
            <a:r>
              <a:rPr sz="1200" spc="-5" dirty="0">
                <a:latin typeface="Times New Roman"/>
                <a:cs typeface="Times New Roman"/>
              </a:rPr>
              <a:t>: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Atoms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organized</a:t>
            </a:r>
            <a:r>
              <a:rPr sz="1200" dirty="0">
                <a:latin typeface="Times New Roman"/>
                <a:cs typeface="Times New Roman"/>
              </a:rPr>
              <a:t> into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molecules,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molecules</a:t>
            </a:r>
            <a:r>
              <a:rPr sz="1200" dirty="0">
                <a:latin typeface="Times New Roman"/>
                <a:cs typeface="Times New Roman"/>
              </a:rPr>
              <a:t> into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organelles, organelles </a:t>
            </a:r>
            <a:r>
              <a:rPr sz="1200" dirty="0">
                <a:latin typeface="Times New Roman"/>
                <a:cs typeface="Times New Roman"/>
              </a:rPr>
              <a:t>into </a:t>
            </a:r>
            <a:r>
              <a:rPr sz="1200" spc="-5" dirty="0">
                <a:latin typeface="Times New Roman"/>
                <a:cs typeface="Times New Roman"/>
              </a:rPr>
              <a:t>cells, cell </a:t>
            </a:r>
            <a:r>
              <a:rPr sz="1200" dirty="0">
                <a:latin typeface="Times New Roman"/>
                <a:cs typeface="Times New Roman"/>
              </a:rPr>
              <a:t>organized to </a:t>
            </a:r>
            <a:r>
              <a:rPr sz="1200" spc="-5" dirty="0">
                <a:latin typeface="Times New Roman"/>
                <a:cs typeface="Times New Roman"/>
              </a:rPr>
              <a:t>form tissue, tissue organized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5" dirty="0">
                <a:latin typeface="Times New Roman"/>
                <a:cs typeface="Times New Roman"/>
              </a:rPr>
              <a:t>form organ,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</a:t>
            </a:r>
            <a:r>
              <a:rPr sz="1200" dirty="0">
                <a:latin typeface="Times New Roman"/>
                <a:cs typeface="Times New Roman"/>
              </a:rPr>
              <a:t> to </a:t>
            </a:r>
            <a:r>
              <a:rPr sz="1200" spc="-5" dirty="0">
                <a:latin typeface="Times New Roman"/>
                <a:cs typeface="Times New Roman"/>
              </a:rPr>
              <a:t>organ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system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 </a:t>
            </a:r>
            <a:r>
              <a:rPr sz="1200" spc="-5" dirty="0">
                <a:latin typeface="Times New Roman"/>
                <a:cs typeface="Times New Roman"/>
              </a:rPr>
              <a:t>organ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system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organized</a:t>
            </a:r>
            <a:r>
              <a:rPr sz="1200" dirty="0">
                <a:latin typeface="Times New Roman"/>
                <a:cs typeface="Times New Roman"/>
              </a:rPr>
              <a:t> to </a:t>
            </a:r>
            <a:r>
              <a:rPr sz="1200" spc="-5" dirty="0">
                <a:latin typeface="Times New Roman"/>
                <a:cs typeface="Times New Roman"/>
              </a:rPr>
              <a:t>form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organism.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25"/>
              </a:spcBef>
            </a:pPr>
            <a:r>
              <a:rPr sz="1200" b="1" spc="-5" dirty="0">
                <a:latin typeface="Times New Roman"/>
                <a:cs typeface="Times New Roman"/>
              </a:rPr>
              <a:t>Biomolecules</a:t>
            </a:r>
            <a:r>
              <a:rPr sz="1200" b="1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defined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any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organic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molecule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present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living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cell.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Biomolecules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700"/>
              </a:lnSpc>
              <a:spcBef>
                <a:spcPts val="5"/>
              </a:spcBef>
            </a:pPr>
            <a:r>
              <a:rPr sz="1200" dirty="0">
                <a:latin typeface="Times New Roman"/>
                <a:cs typeface="Times New Roman"/>
              </a:rPr>
              <a:t>mainly </a:t>
            </a:r>
            <a:r>
              <a:rPr sz="1200" spc="-5" dirty="0">
                <a:latin typeface="Times New Roman"/>
                <a:cs typeface="Times New Roman"/>
              </a:rPr>
              <a:t>composed </a:t>
            </a:r>
            <a:r>
              <a:rPr sz="1200" dirty="0">
                <a:latin typeface="Times New Roman"/>
                <a:cs typeface="Times New Roman"/>
              </a:rPr>
              <a:t>of major </a:t>
            </a:r>
            <a:r>
              <a:rPr sz="1200" spc="-5" dirty="0">
                <a:latin typeface="Times New Roman"/>
                <a:cs typeface="Times New Roman"/>
              </a:rPr>
              <a:t>six elements, </a:t>
            </a:r>
            <a:r>
              <a:rPr sz="1200" b="1" spc="-5" dirty="0">
                <a:latin typeface="Times New Roman"/>
                <a:cs typeface="Times New Roman"/>
              </a:rPr>
              <a:t>carbon, hydrogen, oxygen and </a:t>
            </a:r>
            <a:r>
              <a:rPr sz="1200" b="1" dirty="0">
                <a:latin typeface="Times New Roman"/>
                <a:cs typeface="Times New Roman"/>
              </a:rPr>
              <a:t>nitrogen, </a:t>
            </a:r>
            <a:r>
              <a:rPr sz="1200" b="1" spc="-5" dirty="0">
                <a:latin typeface="Times New Roman"/>
                <a:cs typeface="Times New Roman"/>
              </a:rPr>
              <a:t>sulphur 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and phosphorus</a:t>
            </a:r>
            <a:r>
              <a:rPr sz="1200" spc="-5" dirty="0">
                <a:latin typeface="Times New Roman"/>
                <a:cs typeface="Times New Roman"/>
              </a:rPr>
              <a:t>.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5" dirty="0">
                <a:latin typeface="Times New Roman"/>
                <a:cs typeface="Times New Roman"/>
              </a:rPr>
              <a:t>next </a:t>
            </a:r>
            <a:r>
              <a:rPr sz="1200" dirty="0">
                <a:latin typeface="Times New Roman"/>
                <a:cs typeface="Times New Roman"/>
              </a:rPr>
              <a:t>major </a:t>
            </a:r>
            <a:r>
              <a:rPr sz="1200" spc="-5" dirty="0">
                <a:latin typeface="Times New Roman"/>
                <a:cs typeface="Times New Roman"/>
              </a:rPr>
              <a:t>elements are </a:t>
            </a:r>
            <a:r>
              <a:rPr sz="1200" dirty="0">
                <a:latin typeface="Times New Roman"/>
                <a:cs typeface="Times New Roman"/>
              </a:rPr>
              <a:t>sodium, </a:t>
            </a:r>
            <a:r>
              <a:rPr sz="1200" spc="-5" dirty="0">
                <a:latin typeface="Times New Roman"/>
                <a:cs typeface="Times New Roman"/>
              </a:rPr>
              <a:t>chlorine, </a:t>
            </a:r>
            <a:r>
              <a:rPr sz="1200" dirty="0">
                <a:latin typeface="Times New Roman"/>
                <a:cs typeface="Times New Roman"/>
              </a:rPr>
              <a:t>potassium, </a:t>
            </a:r>
            <a:r>
              <a:rPr sz="1200" spc="-5" dirty="0">
                <a:latin typeface="Times New Roman"/>
                <a:cs typeface="Times New Roman"/>
              </a:rPr>
              <a:t>calcium and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magnesium.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These</a:t>
            </a:r>
            <a:r>
              <a:rPr sz="1200" dirty="0">
                <a:latin typeface="Times New Roman"/>
                <a:cs typeface="Times New Roman"/>
              </a:rPr>
              <a:t> make up to 3-5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% of living thing. Trace elements </a:t>
            </a:r>
            <a:r>
              <a:rPr sz="1200" spc="-5" dirty="0">
                <a:latin typeface="Times New Roman"/>
                <a:cs typeface="Times New Roman"/>
              </a:rPr>
              <a:t>present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low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level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(1%) </a:t>
            </a:r>
            <a:r>
              <a:rPr sz="1200" dirty="0">
                <a:latin typeface="Times New Roman"/>
                <a:cs typeface="Times New Roman"/>
              </a:rPr>
              <a:t>of living </a:t>
            </a:r>
            <a:r>
              <a:rPr sz="1200" spc="-5" dirty="0">
                <a:latin typeface="Times New Roman"/>
                <a:cs typeface="Times New Roman"/>
              </a:rPr>
              <a:t>cell </a:t>
            </a:r>
            <a:r>
              <a:rPr sz="1200" dirty="0">
                <a:latin typeface="Times New Roman"/>
                <a:cs typeface="Times New Roman"/>
              </a:rPr>
              <a:t>includes iron, </a:t>
            </a:r>
            <a:r>
              <a:rPr sz="1200" spc="-5" dirty="0">
                <a:latin typeface="Times New Roman"/>
                <a:cs typeface="Times New Roman"/>
              </a:rPr>
              <a:t>iodine, manganese, molybdenum, </a:t>
            </a:r>
            <a:r>
              <a:rPr sz="1200" dirty="0">
                <a:latin typeface="Times New Roman"/>
                <a:cs typeface="Times New Roman"/>
              </a:rPr>
              <a:t>selenium, silicon, tin,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vanadium,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boron,</a:t>
            </a:r>
            <a:r>
              <a:rPr sz="1200" dirty="0">
                <a:latin typeface="Times New Roman"/>
                <a:cs typeface="Times New Roman"/>
              </a:rPr>
              <a:t> chromium, </a:t>
            </a:r>
            <a:r>
              <a:rPr sz="1200" spc="-5" dirty="0">
                <a:latin typeface="Times New Roman"/>
                <a:cs typeface="Times New Roman"/>
              </a:rPr>
              <a:t>cobalt,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copper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fluorine.</a:t>
            </a:r>
            <a:endParaRPr sz="1200">
              <a:latin typeface="Times New Roman"/>
              <a:cs typeface="Times New Roman"/>
            </a:endParaRPr>
          </a:p>
          <a:p>
            <a:pPr marL="12700" marR="5715" algn="just">
              <a:lnSpc>
                <a:spcPct val="143300"/>
              </a:lnSpc>
              <a:spcBef>
                <a:spcPts val="700"/>
              </a:spcBef>
            </a:pPr>
            <a:r>
              <a:rPr sz="1200" spc="-5" dirty="0">
                <a:latin typeface="Times New Roman"/>
                <a:cs typeface="Times New Roman"/>
              </a:rPr>
              <a:t>Each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Biomolecules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essential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body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functions.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They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have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wide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range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size,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structure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perform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various</a:t>
            </a:r>
            <a:r>
              <a:rPr sz="1200" dirty="0">
                <a:latin typeface="Times New Roman"/>
                <a:cs typeface="Times New Roman"/>
              </a:rPr>
              <a:t> types of </a:t>
            </a:r>
            <a:r>
              <a:rPr sz="1200" spc="-5" dirty="0">
                <a:latin typeface="Times New Roman"/>
                <a:cs typeface="Times New Roman"/>
              </a:rPr>
              <a:t>function.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four major</a:t>
            </a:r>
            <a:r>
              <a:rPr sz="1200" dirty="0">
                <a:latin typeface="Times New Roman"/>
                <a:cs typeface="Times New Roman"/>
              </a:rPr>
              <a:t> types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Biomolecules are: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102989" y="2503677"/>
            <a:ext cx="12363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Organized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to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form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22500" y="10147300"/>
            <a:ext cx="4132579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6364">
              <a:lnSpc>
                <a:spcPts val="1320"/>
              </a:lnSpc>
              <a:spcBef>
                <a:spcPts val="100"/>
              </a:spcBef>
            </a:pPr>
            <a:r>
              <a:rPr sz="1800" b="1" spc="-914" baseline="6944" smtClean="0">
                <a:latin typeface="Times New Roman"/>
                <a:cs typeface="Times New Roman"/>
              </a:rPr>
              <a:t>F</a:t>
            </a:r>
            <a:r>
              <a:rPr sz="500" smtClean="0">
                <a:solidFill>
                  <a:srgbClr val="010101"/>
                </a:solidFill>
                <a:latin typeface="Arial"/>
                <a:cs typeface="Arial"/>
              </a:rPr>
              <a:t>t</a:t>
            </a:r>
            <a:r>
              <a:rPr sz="500" spc="-5" smtClean="0">
                <a:solidFill>
                  <a:srgbClr val="010101"/>
                </a:solidFill>
                <a:latin typeface="Arial"/>
                <a:cs typeface="Arial"/>
              </a:rPr>
              <a:t> i</a:t>
            </a:r>
            <a:r>
              <a:rPr sz="500" spc="-75" smtClean="0">
                <a:solidFill>
                  <a:srgbClr val="010101"/>
                </a:solidFill>
                <a:latin typeface="Arial"/>
                <a:cs typeface="Arial"/>
              </a:rPr>
              <a:t>n</a:t>
            </a:r>
            <a:r>
              <a:rPr sz="1800" b="1" spc="-187" baseline="6944" smtClean="0">
                <a:latin typeface="Times New Roman"/>
                <a:cs typeface="Times New Roman"/>
              </a:rPr>
              <a:t>i</a:t>
            </a:r>
            <a:r>
              <a:rPr sz="500" spc="-130" smtClean="0">
                <a:solidFill>
                  <a:srgbClr val="010101"/>
                </a:solidFill>
                <a:latin typeface="Arial"/>
                <a:cs typeface="Arial"/>
              </a:rPr>
              <a:t>s</a:t>
            </a:r>
            <a:r>
              <a:rPr sz="1800" b="1" spc="-712" baseline="6944" smtClean="0">
                <a:latin typeface="Times New Roman"/>
                <a:cs typeface="Times New Roman"/>
              </a:rPr>
              <a:t>g</a:t>
            </a:r>
            <a:r>
              <a:rPr sz="500" smtClean="0">
                <a:solidFill>
                  <a:srgbClr val="010101"/>
                </a:solidFill>
                <a:latin typeface="Arial"/>
                <a:cs typeface="Arial"/>
              </a:rPr>
              <a:t>el</a:t>
            </a:r>
            <a:r>
              <a:rPr sz="500" spc="-30" smtClean="0">
                <a:solidFill>
                  <a:srgbClr val="010101"/>
                </a:solidFill>
                <a:latin typeface="Arial"/>
                <a:cs typeface="Arial"/>
              </a:rPr>
              <a:t>l</a:t>
            </a:r>
            <a:r>
              <a:rPr sz="1800" b="1" spc="-967" baseline="6944" smtClean="0">
                <a:latin typeface="Times New Roman"/>
                <a:cs typeface="Times New Roman"/>
              </a:rPr>
              <a:t>u</a:t>
            </a:r>
            <a:r>
              <a:rPr sz="500" smtClean="0">
                <a:solidFill>
                  <a:srgbClr val="010101"/>
                </a:solidFill>
                <a:latin typeface="Arial"/>
                <a:cs typeface="Arial"/>
              </a:rPr>
              <a:t>in</a:t>
            </a:r>
            <a:r>
              <a:rPr sz="500" spc="-25" smtClean="0">
                <a:solidFill>
                  <a:srgbClr val="010101"/>
                </a:solidFill>
                <a:latin typeface="Arial"/>
                <a:cs typeface="Arial"/>
              </a:rPr>
              <a:t>g</a:t>
            </a:r>
            <a:r>
              <a:rPr sz="1800" b="1" spc="-7" baseline="6944" smtClean="0">
                <a:latin typeface="Times New Roman"/>
                <a:cs typeface="Times New Roman"/>
              </a:rPr>
              <a:t>re</a:t>
            </a:r>
            <a:r>
              <a:rPr sz="1800" b="1" spc="15" baseline="6944" smtClean="0">
                <a:latin typeface="Times New Roman"/>
                <a:cs typeface="Times New Roman"/>
              </a:rPr>
              <a:t>1</a:t>
            </a:r>
            <a:r>
              <a:rPr sz="1800" b="1" baseline="6944" smtClean="0">
                <a:latin typeface="Times New Roman"/>
                <a:cs typeface="Times New Roman"/>
              </a:rPr>
              <a:t>: Bioch</a:t>
            </a:r>
            <a:r>
              <a:rPr sz="1800" b="1" spc="7" baseline="6944" smtClean="0">
                <a:latin typeface="Times New Roman"/>
                <a:cs typeface="Times New Roman"/>
              </a:rPr>
              <a:t>e</a:t>
            </a:r>
            <a:r>
              <a:rPr sz="1800" b="1" spc="-30" baseline="6944" smtClean="0">
                <a:latin typeface="Times New Roman"/>
                <a:cs typeface="Times New Roman"/>
              </a:rPr>
              <a:t>m</a:t>
            </a:r>
            <a:r>
              <a:rPr sz="1800" b="1" baseline="6944" smtClean="0">
                <a:latin typeface="Times New Roman"/>
                <a:cs typeface="Times New Roman"/>
              </a:rPr>
              <a:t>ical </a:t>
            </a:r>
            <a:r>
              <a:rPr sz="1800" b="1" spc="15" baseline="6944" smtClean="0">
                <a:latin typeface="Times New Roman"/>
                <a:cs typeface="Times New Roman"/>
              </a:rPr>
              <a:t>o</a:t>
            </a:r>
            <a:r>
              <a:rPr sz="1800" b="1" spc="-7" baseline="6944" smtClean="0">
                <a:latin typeface="Times New Roman"/>
                <a:cs typeface="Times New Roman"/>
              </a:rPr>
              <a:t>r</a:t>
            </a:r>
            <a:r>
              <a:rPr sz="1800" b="1" baseline="6944" smtClean="0">
                <a:latin typeface="Times New Roman"/>
                <a:cs typeface="Times New Roman"/>
              </a:rPr>
              <a:t>ganiza</a:t>
            </a:r>
            <a:r>
              <a:rPr sz="1800" b="1" spc="-15" baseline="6944" smtClean="0">
                <a:latin typeface="Times New Roman"/>
                <a:cs typeface="Times New Roman"/>
              </a:rPr>
              <a:t>t</a:t>
            </a:r>
            <a:r>
              <a:rPr sz="1800" b="1" spc="-7" baseline="6944" smtClean="0">
                <a:latin typeface="Times New Roman"/>
                <a:cs typeface="Times New Roman"/>
              </a:rPr>
              <a:t>ion</a:t>
            </a:r>
            <a:r>
              <a:rPr sz="1800" b="1" spc="7" baseline="6944" smtClean="0">
                <a:latin typeface="Times New Roman"/>
                <a:cs typeface="Times New Roman"/>
              </a:rPr>
              <a:t> </a:t>
            </a:r>
            <a:r>
              <a:rPr sz="1800" b="1" baseline="6944" smtClean="0">
                <a:latin typeface="Times New Roman"/>
                <a:cs typeface="Times New Roman"/>
              </a:rPr>
              <a:t>of</a:t>
            </a:r>
            <a:r>
              <a:rPr sz="1800" b="1" spc="7" baseline="6944" smtClean="0">
                <a:latin typeface="Times New Roman"/>
                <a:cs typeface="Times New Roman"/>
              </a:rPr>
              <a:t> </a:t>
            </a:r>
            <a:r>
              <a:rPr sz="1800" b="1" spc="-7" baseline="6944" smtClean="0">
                <a:latin typeface="Times New Roman"/>
                <a:cs typeface="Times New Roman"/>
              </a:rPr>
              <a:t>ce</a:t>
            </a:r>
            <a:r>
              <a:rPr sz="1800" b="1" baseline="6944" smtClean="0">
                <a:latin typeface="Times New Roman"/>
                <a:cs typeface="Times New Roman"/>
              </a:rPr>
              <a:t>ll</a:t>
            </a:r>
          </a:p>
          <a:p>
            <a:pPr marL="38100">
              <a:lnSpc>
                <a:spcPts val="480"/>
              </a:lnSpc>
            </a:pPr>
            <a:endParaRPr sz="50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655955" y="992504"/>
            <a:ext cx="5725795" cy="1142365"/>
            <a:chOff x="655955" y="992504"/>
            <a:chExt cx="5725795" cy="1142365"/>
          </a:xfrm>
        </p:grpSpPr>
        <p:sp>
          <p:nvSpPr>
            <p:cNvPr id="6" name="object 6"/>
            <p:cNvSpPr/>
            <p:nvPr/>
          </p:nvSpPr>
          <p:spPr>
            <a:xfrm>
              <a:off x="1381125" y="1222374"/>
              <a:ext cx="4962525" cy="635"/>
            </a:xfrm>
            <a:custGeom>
              <a:avLst/>
              <a:gdLst/>
              <a:ahLst/>
              <a:cxnLst/>
              <a:rect l="l" t="t" r="r" b="b"/>
              <a:pathLst>
                <a:path w="4962525" h="634">
                  <a:moveTo>
                    <a:pt x="0" y="0"/>
                  </a:moveTo>
                  <a:lnTo>
                    <a:pt x="4962525" y="63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305550" y="1223009"/>
              <a:ext cx="76200" cy="292735"/>
            </a:xfrm>
            <a:custGeom>
              <a:avLst/>
              <a:gdLst/>
              <a:ahLst/>
              <a:cxnLst/>
              <a:rect l="l" t="t" r="r" b="b"/>
              <a:pathLst>
                <a:path w="76200" h="292734">
                  <a:moveTo>
                    <a:pt x="28575" y="216535"/>
                  </a:moveTo>
                  <a:lnTo>
                    <a:pt x="0" y="216535"/>
                  </a:lnTo>
                  <a:lnTo>
                    <a:pt x="38100" y="292735"/>
                  </a:lnTo>
                  <a:lnTo>
                    <a:pt x="69850" y="229235"/>
                  </a:lnTo>
                  <a:lnTo>
                    <a:pt x="28575" y="229235"/>
                  </a:lnTo>
                  <a:lnTo>
                    <a:pt x="28575" y="216535"/>
                  </a:lnTo>
                  <a:close/>
                </a:path>
                <a:path w="76200" h="292734">
                  <a:moveTo>
                    <a:pt x="47625" y="0"/>
                  </a:moveTo>
                  <a:lnTo>
                    <a:pt x="28575" y="0"/>
                  </a:lnTo>
                  <a:lnTo>
                    <a:pt x="28575" y="229235"/>
                  </a:lnTo>
                  <a:lnTo>
                    <a:pt x="47625" y="229235"/>
                  </a:lnTo>
                  <a:lnTo>
                    <a:pt x="47625" y="0"/>
                  </a:lnTo>
                  <a:close/>
                </a:path>
                <a:path w="76200" h="292734">
                  <a:moveTo>
                    <a:pt x="76200" y="216535"/>
                  </a:moveTo>
                  <a:lnTo>
                    <a:pt x="47625" y="216535"/>
                  </a:lnTo>
                  <a:lnTo>
                    <a:pt x="47625" y="229235"/>
                  </a:lnTo>
                  <a:lnTo>
                    <a:pt x="69850" y="229235"/>
                  </a:lnTo>
                  <a:lnTo>
                    <a:pt x="76200" y="21653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772534" y="1002029"/>
              <a:ext cx="0" cy="220979"/>
            </a:xfrm>
            <a:custGeom>
              <a:avLst/>
              <a:gdLst/>
              <a:ahLst/>
              <a:cxnLst/>
              <a:rect l="l" t="t" r="r" b="b"/>
              <a:pathLst>
                <a:path h="220980">
                  <a:moveTo>
                    <a:pt x="0" y="0"/>
                  </a:moveTo>
                  <a:lnTo>
                    <a:pt x="0" y="220979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343025" y="1222374"/>
              <a:ext cx="2467610" cy="332105"/>
            </a:xfrm>
            <a:custGeom>
              <a:avLst/>
              <a:gdLst/>
              <a:ahLst/>
              <a:cxnLst/>
              <a:rect l="l" t="t" r="r" b="b"/>
              <a:pathLst>
                <a:path w="2467610" h="332105">
                  <a:moveTo>
                    <a:pt x="76200" y="216535"/>
                  </a:moveTo>
                  <a:lnTo>
                    <a:pt x="47625" y="216535"/>
                  </a:lnTo>
                  <a:lnTo>
                    <a:pt x="47625" y="0"/>
                  </a:lnTo>
                  <a:lnTo>
                    <a:pt x="28575" y="0"/>
                  </a:lnTo>
                  <a:lnTo>
                    <a:pt x="28575" y="216535"/>
                  </a:lnTo>
                  <a:lnTo>
                    <a:pt x="0" y="216535"/>
                  </a:lnTo>
                  <a:lnTo>
                    <a:pt x="38100" y="292735"/>
                  </a:lnTo>
                  <a:lnTo>
                    <a:pt x="69850" y="229235"/>
                  </a:lnTo>
                  <a:lnTo>
                    <a:pt x="76200" y="216535"/>
                  </a:lnTo>
                  <a:close/>
                </a:path>
                <a:path w="2467610" h="332105">
                  <a:moveTo>
                    <a:pt x="2467610" y="255905"/>
                  </a:moveTo>
                  <a:lnTo>
                    <a:pt x="2439035" y="255905"/>
                  </a:lnTo>
                  <a:lnTo>
                    <a:pt x="2439035" y="39370"/>
                  </a:lnTo>
                  <a:lnTo>
                    <a:pt x="2419985" y="39370"/>
                  </a:lnTo>
                  <a:lnTo>
                    <a:pt x="2419985" y="255905"/>
                  </a:lnTo>
                  <a:lnTo>
                    <a:pt x="2391410" y="255905"/>
                  </a:lnTo>
                  <a:lnTo>
                    <a:pt x="2429510" y="332105"/>
                  </a:lnTo>
                  <a:lnTo>
                    <a:pt x="2461260" y="268605"/>
                  </a:lnTo>
                  <a:lnTo>
                    <a:pt x="2467610" y="25590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68655" y="2109469"/>
              <a:ext cx="1746885" cy="25400"/>
            </a:xfrm>
            <a:custGeom>
              <a:avLst/>
              <a:gdLst/>
              <a:ahLst/>
              <a:cxnLst/>
              <a:rect l="l" t="t" r="r" b="b"/>
              <a:pathLst>
                <a:path w="1746885" h="25400">
                  <a:moveTo>
                    <a:pt x="0" y="25400"/>
                  </a:moveTo>
                  <a:lnTo>
                    <a:pt x="1746885" y="25400"/>
                  </a:lnTo>
                  <a:lnTo>
                    <a:pt x="1746885" y="0"/>
                  </a:lnTo>
                  <a:lnTo>
                    <a:pt x="0" y="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612322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55955" y="1590674"/>
              <a:ext cx="1746885" cy="518795"/>
            </a:xfrm>
            <a:custGeom>
              <a:avLst/>
              <a:gdLst/>
              <a:ahLst/>
              <a:cxnLst/>
              <a:rect l="l" t="t" r="r" b="b"/>
              <a:pathLst>
                <a:path w="1746885" h="518794">
                  <a:moveTo>
                    <a:pt x="1746885" y="0"/>
                  </a:moveTo>
                  <a:lnTo>
                    <a:pt x="0" y="0"/>
                  </a:lnTo>
                  <a:lnTo>
                    <a:pt x="0" y="518795"/>
                  </a:lnTo>
                  <a:lnTo>
                    <a:pt x="1746885" y="518795"/>
                  </a:lnTo>
                  <a:lnTo>
                    <a:pt x="1746885" y="0"/>
                  </a:lnTo>
                  <a:close/>
                </a:path>
              </a:pathLst>
            </a:custGeom>
            <a:solidFill>
              <a:srgbClr val="FF66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655955" y="1603555"/>
            <a:ext cx="1746885" cy="389255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00"/>
              </a:spcBef>
            </a:pPr>
            <a:r>
              <a:rPr sz="1000" b="1" dirty="0">
                <a:latin typeface="Times New Roman"/>
                <a:cs typeface="Times New Roman"/>
              </a:rPr>
              <a:t>Major</a:t>
            </a:r>
            <a:r>
              <a:rPr sz="1000" b="1" spc="-1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elements</a:t>
            </a:r>
            <a:r>
              <a:rPr sz="1000" b="1" spc="-20" dirty="0">
                <a:latin typeface="Times New Roman"/>
                <a:cs typeface="Times New Roman"/>
              </a:rPr>
              <a:t> </a:t>
            </a:r>
            <a:r>
              <a:rPr sz="1000" b="1" dirty="0">
                <a:latin typeface="Times New Roman"/>
                <a:cs typeface="Times New Roman"/>
              </a:rPr>
              <a:t>(95-97</a:t>
            </a:r>
            <a:r>
              <a:rPr sz="1000" b="1" spc="-1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%)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sz="1200" b="1" spc="-5" dirty="0">
                <a:latin typeface="Times New Roman"/>
                <a:cs typeface="Times New Roman"/>
              </a:rPr>
              <a:t>C,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H,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O,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911475" y="1002029"/>
            <a:ext cx="1835150" cy="25400"/>
          </a:xfrm>
          <a:custGeom>
            <a:avLst/>
            <a:gdLst/>
            <a:ahLst/>
            <a:cxnLst/>
            <a:rect l="l" t="t" r="r" b="b"/>
            <a:pathLst>
              <a:path w="1835150" h="25400">
                <a:moveTo>
                  <a:pt x="0" y="25400"/>
                </a:moveTo>
                <a:lnTo>
                  <a:pt x="1835150" y="25400"/>
                </a:lnTo>
                <a:lnTo>
                  <a:pt x="183515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964605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898775" y="533399"/>
            <a:ext cx="1835150" cy="4686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27940" rIns="0" bIns="0" rtlCol="0">
            <a:spAutoFit/>
          </a:bodyPr>
          <a:lstStyle/>
          <a:p>
            <a:pPr marL="260985">
              <a:lnSpc>
                <a:spcPct val="100000"/>
              </a:lnSpc>
              <a:spcBef>
                <a:spcPts val="220"/>
              </a:spcBef>
            </a:pPr>
            <a:r>
              <a:rPr sz="2000" b="1" dirty="0">
                <a:latin typeface="Times New Roman"/>
                <a:cs typeface="Times New Roman"/>
              </a:rPr>
              <a:t>Bioelements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791075" y="1590674"/>
            <a:ext cx="2225675" cy="544195"/>
            <a:chOff x="4791075" y="1590674"/>
            <a:chExt cx="2225675" cy="544195"/>
          </a:xfrm>
        </p:grpSpPr>
        <p:sp>
          <p:nvSpPr>
            <p:cNvPr id="16" name="object 16"/>
            <p:cNvSpPr/>
            <p:nvPr/>
          </p:nvSpPr>
          <p:spPr>
            <a:xfrm>
              <a:off x="4803775" y="2109469"/>
              <a:ext cx="2212975" cy="25400"/>
            </a:xfrm>
            <a:custGeom>
              <a:avLst/>
              <a:gdLst/>
              <a:ahLst/>
              <a:cxnLst/>
              <a:rect l="l" t="t" r="r" b="b"/>
              <a:pathLst>
                <a:path w="2212975" h="25400">
                  <a:moveTo>
                    <a:pt x="0" y="25400"/>
                  </a:moveTo>
                  <a:lnTo>
                    <a:pt x="2212975" y="25400"/>
                  </a:lnTo>
                  <a:lnTo>
                    <a:pt x="2212975" y="0"/>
                  </a:lnTo>
                  <a:lnTo>
                    <a:pt x="0" y="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612322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791075" y="1590674"/>
              <a:ext cx="2212975" cy="518795"/>
            </a:xfrm>
            <a:custGeom>
              <a:avLst/>
              <a:gdLst/>
              <a:ahLst/>
              <a:cxnLst/>
              <a:rect l="l" t="t" r="r" b="b"/>
              <a:pathLst>
                <a:path w="2212975" h="518794">
                  <a:moveTo>
                    <a:pt x="2212975" y="0"/>
                  </a:moveTo>
                  <a:lnTo>
                    <a:pt x="0" y="0"/>
                  </a:lnTo>
                  <a:lnTo>
                    <a:pt x="0" y="518795"/>
                  </a:lnTo>
                  <a:lnTo>
                    <a:pt x="2212975" y="518795"/>
                  </a:lnTo>
                  <a:lnTo>
                    <a:pt x="2212975" y="0"/>
                  </a:lnTo>
                  <a:close/>
                </a:path>
              </a:pathLst>
            </a:custGeom>
            <a:solidFill>
              <a:srgbClr val="99FF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4791075" y="1606084"/>
            <a:ext cx="2212975" cy="38354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80"/>
              </a:spcBef>
            </a:pPr>
            <a:r>
              <a:rPr sz="1000" b="1" spc="-5" dirty="0">
                <a:latin typeface="Times New Roman"/>
                <a:cs typeface="Times New Roman"/>
              </a:rPr>
              <a:t>Trace</a:t>
            </a:r>
            <a:r>
              <a:rPr sz="1000" b="1" spc="-2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element</a:t>
            </a:r>
            <a:r>
              <a:rPr sz="1000" b="1" spc="-1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(1%)</a:t>
            </a:r>
            <a:endParaRPr sz="10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(Fe,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Cu,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Zn,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Mo,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B,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Mn)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2571750" y="1590674"/>
            <a:ext cx="1991360" cy="544195"/>
            <a:chOff x="2571750" y="1590674"/>
            <a:chExt cx="1991360" cy="544195"/>
          </a:xfrm>
        </p:grpSpPr>
        <p:sp>
          <p:nvSpPr>
            <p:cNvPr id="20" name="object 20"/>
            <p:cNvSpPr/>
            <p:nvPr/>
          </p:nvSpPr>
          <p:spPr>
            <a:xfrm>
              <a:off x="2584450" y="2109469"/>
              <a:ext cx="1978660" cy="25400"/>
            </a:xfrm>
            <a:custGeom>
              <a:avLst/>
              <a:gdLst/>
              <a:ahLst/>
              <a:cxnLst/>
              <a:rect l="l" t="t" r="r" b="b"/>
              <a:pathLst>
                <a:path w="1978660" h="25400">
                  <a:moveTo>
                    <a:pt x="0" y="25400"/>
                  </a:moveTo>
                  <a:lnTo>
                    <a:pt x="1978660" y="25400"/>
                  </a:lnTo>
                  <a:lnTo>
                    <a:pt x="1978660" y="0"/>
                  </a:lnTo>
                  <a:lnTo>
                    <a:pt x="0" y="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612322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571750" y="1590674"/>
              <a:ext cx="1978660" cy="518795"/>
            </a:xfrm>
            <a:custGeom>
              <a:avLst/>
              <a:gdLst/>
              <a:ahLst/>
              <a:cxnLst/>
              <a:rect l="l" t="t" r="r" b="b"/>
              <a:pathLst>
                <a:path w="1978660" h="518794">
                  <a:moveTo>
                    <a:pt x="1978660" y="0"/>
                  </a:moveTo>
                  <a:lnTo>
                    <a:pt x="0" y="0"/>
                  </a:lnTo>
                  <a:lnTo>
                    <a:pt x="0" y="518795"/>
                  </a:lnTo>
                  <a:lnTo>
                    <a:pt x="1978660" y="518795"/>
                  </a:lnTo>
                  <a:lnTo>
                    <a:pt x="1978660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2571750" y="1606084"/>
            <a:ext cx="1978660" cy="38354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80"/>
              </a:spcBef>
            </a:pPr>
            <a:r>
              <a:rPr sz="1000" b="1" dirty="0">
                <a:latin typeface="Times New Roman"/>
                <a:cs typeface="Times New Roman"/>
              </a:rPr>
              <a:t>Minor</a:t>
            </a:r>
            <a:r>
              <a:rPr sz="1000" b="1" spc="-1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elements</a:t>
            </a:r>
            <a:r>
              <a:rPr sz="1000" b="1" spc="-1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(3-5</a:t>
            </a:r>
            <a:r>
              <a:rPr sz="1000" b="1" spc="-1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%)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Na,</a:t>
            </a:r>
            <a:r>
              <a:rPr sz="1200" b="1" spc="-10" dirty="0">
                <a:latin typeface="Times New Roman"/>
                <a:cs typeface="Times New Roman"/>
              </a:rPr>
              <a:t> K,</a:t>
            </a:r>
            <a:r>
              <a:rPr sz="1200" b="1" spc="-5" dirty="0">
                <a:latin typeface="Times New Roman"/>
                <a:cs typeface="Times New Roman"/>
              </a:rPr>
              <a:t> Ca, S,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P, Cl, Mg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1242694" y="2116454"/>
            <a:ext cx="5110480" cy="3366770"/>
            <a:chOff x="1242694" y="2116454"/>
            <a:chExt cx="5110480" cy="3366770"/>
          </a:xfrm>
        </p:grpSpPr>
        <p:sp>
          <p:nvSpPr>
            <p:cNvPr id="24" name="object 24"/>
            <p:cNvSpPr/>
            <p:nvPr/>
          </p:nvSpPr>
          <p:spPr>
            <a:xfrm>
              <a:off x="1380489" y="2443479"/>
              <a:ext cx="4963160" cy="0"/>
            </a:xfrm>
            <a:custGeom>
              <a:avLst/>
              <a:gdLst/>
              <a:ahLst/>
              <a:cxnLst/>
              <a:rect l="l" t="t" r="r" b="b"/>
              <a:pathLst>
                <a:path w="4963160">
                  <a:moveTo>
                    <a:pt x="0" y="0"/>
                  </a:moveTo>
                  <a:lnTo>
                    <a:pt x="4963160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343024" y="2116454"/>
              <a:ext cx="76200" cy="327025"/>
            </a:xfrm>
            <a:custGeom>
              <a:avLst/>
              <a:gdLst/>
              <a:ahLst/>
              <a:cxnLst/>
              <a:rect l="l" t="t" r="r" b="b"/>
              <a:pathLst>
                <a:path w="76200" h="327025">
                  <a:moveTo>
                    <a:pt x="28575" y="250825"/>
                  </a:moveTo>
                  <a:lnTo>
                    <a:pt x="0" y="250825"/>
                  </a:lnTo>
                  <a:lnTo>
                    <a:pt x="38100" y="327025"/>
                  </a:lnTo>
                  <a:lnTo>
                    <a:pt x="69850" y="263525"/>
                  </a:lnTo>
                  <a:lnTo>
                    <a:pt x="28575" y="263525"/>
                  </a:lnTo>
                  <a:lnTo>
                    <a:pt x="28575" y="250825"/>
                  </a:lnTo>
                  <a:close/>
                </a:path>
                <a:path w="76200" h="327025">
                  <a:moveTo>
                    <a:pt x="47625" y="0"/>
                  </a:moveTo>
                  <a:lnTo>
                    <a:pt x="28575" y="0"/>
                  </a:lnTo>
                  <a:lnTo>
                    <a:pt x="28575" y="263525"/>
                  </a:lnTo>
                  <a:lnTo>
                    <a:pt x="47625" y="263525"/>
                  </a:lnTo>
                  <a:lnTo>
                    <a:pt x="47625" y="0"/>
                  </a:lnTo>
                  <a:close/>
                </a:path>
                <a:path w="76200" h="327025">
                  <a:moveTo>
                    <a:pt x="76200" y="250825"/>
                  </a:moveTo>
                  <a:lnTo>
                    <a:pt x="47625" y="250825"/>
                  </a:lnTo>
                  <a:lnTo>
                    <a:pt x="47625" y="263525"/>
                  </a:lnTo>
                  <a:lnTo>
                    <a:pt x="69850" y="263525"/>
                  </a:lnTo>
                  <a:lnTo>
                    <a:pt x="76200" y="25082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255394" y="5457824"/>
              <a:ext cx="1837055" cy="25400"/>
            </a:xfrm>
            <a:custGeom>
              <a:avLst/>
              <a:gdLst/>
              <a:ahLst/>
              <a:cxnLst/>
              <a:rect l="l" t="t" r="r" b="b"/>
              <a:pathLst>
                <a:path w="1837055" h="25400">
                  <a:moveTo>
                    <a:pt x="0" y="25400"/>
                  </a:moveTo>
                  <a:lnTo>
                    <a:pt x="1837055" y="25400"/>
                  </a:lnTo>
                  <a:lnTo>
                    <a:pt x="1837055" y="0"/>
                  </a:lnTo>
                  <a:lnTo>
                    <a:pt x="0" y="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3E3051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242694" y="3983989"/>
              <a:ext cx="1837055" cy="1473835"/>
            </a:xfrm>
            <a:custGeom>
              <a:avLst/>
              <a:gdLst/>
              <a:ahLst/>
              <a:cxnLst/>
              <a:rect l="l" t="t" r="r" b="b"/>
              <a:pathLst>
                <a:path w="1837055" h="1473835">
                  <a:moveTo>
                    <a:pt x="1837055" y="0"/>
                  </a:moveTo>
                  <a:lnTo>
                    <a:pt x="0" y="0"/>
                  </a:lnTo>
                  <a:lnTo>
                    <a:pt x="0" y="1473835"/>
                  </a:lnTo>
                  <a:lnTo>
                    <a:pt x="1837055" y="1473835"/>
                  </a:lnTo>
                  <a:lnTo>
                    <a:pt x="1837055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1242694" y="3986844"/>
            <a:ext cx="1837055" cy="1379855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82245">
              <a:lnSpc>
                <a:spcPct val="100000"/>
              </a:lnSpc>
              <a:spcBef>
                <a:spcPts val="254"/>
              </a:spcBef>
            </a:pPr>
            <a:r>
              <a:rPr sz="1200" b="1" spc="-5" dirty="0">
                <a:latin typeface="Times New Roman"/>
                <a:cs typeface="Times New Roman"/>
              </a:rPr>
              <a:t>MICRO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MOLECULE</a:t>
            </a:r>
            <a:endParaRPr sz="1200">
              <a:latin typeface="Times New Roman"/>
              <a:cs typeface="Times New Roman"/>
            </a:endParaRPr>
          </a:p>
          <a:p>
            <a:pPr marL="433705" indent="-171450">
              <a:lnSpc>
                <a:spcPts val="1295"/>
              </a:lnSpc>
              <a:spcBef>
                <a:spcPts val="150"/>
              </a:spcBef>
              <a:buAutoNum type="arabicPeriod"/>
              <a:tabLst>
                <a:tab pos="434340" algn="l"/>
              </a:tabLst>
            </a:pPr>
            <a:r>
              <a:rPr sz="1100" b="1" dirty="0">
                <a:latin typeface="Times New Roman"/>
                <a:cs typeface="Times New Roman"/>
              </a:rPr>
              <a:t>Water</a:t>
            </a:r>
            <a:endParaRPr sz="1100">
              <a:latin typeface="Times New Roman"/>
              <a:cs typeface="Times New Roman"/>
            </a:endParaRPr>
          </a:p>
          <a:p>
            <a:pPr marL="433705" indent="-171450">
              <a:lnSpc>
                <a:spcPts val="1265"/>
              </a:lnSpc>
              <a:buAutoNum type="arabicPeriod"/>
              <a:tabLst>
                <a:tab pos="434340" algn="l"/>
              </a:tabLst>
            </a:pPr>
            <a:r>
              <a:rPr sz="1100" b="1" dirty="0">
                <a:latin typeface="Times New Roman"/>
                <a:cs typeface="Times New Roman"/>
              </a:rPr>
              <a:t>Mineral</a:t>
            </a:r>
            <a:endParaRPr sz="1100">
              <a:latin typeface="Times New Roman"/>
              <a:cs typeface="Times New Roman"/>
            </a:endParaRPr>
          </a:p>
          <a:p>
            <a:pPr marL="433705" indent="-171450">
              <a:lnSpc>
                <a:spcPts val="1265"/>
              </a:lnSpc>
              <a:buAutoNum type="arabicPeriod"/>
              <a:tabLst>
                <a:tab pos="434340" algn="l"/>
              </a:tabLst>
            </a:pPr>
            <a:r>
              <a:rPr sz="1100" b="1" dirty="0">
                <a:latin typeface="Times New Roman"/>
                <a:cs typeface="Times New Roman"/>
              </a:rPr>
              <a:t>Monosaccharide</a:t>
            </a:r>
            <a:endParaRPr sz="1100">
              <a:latin typeface="Times New Roman"/>
              <a:cs typeface="Times New Roman"/>
            </a:endParaRPr>
          </a:p>
          <a:p>
            <a:pPr marL="433705" indent="-171450">
              <a:lnSpc>
                <a:spcPts val="1265"/>
              </a:lnSpc>
              <a:buAutoNum type="arabicPeriod"/>
              <a:tabLst>
                <a:tab pos="434340" algn="l"/>
              </a:tabLst>
            </a:pPr>
            <a:r>
              <a:rPr sz="1100" b="1" spc="-5" dirty="0">
                <a:latin typeface="Times New Roman"/>
                <a:cs typeface="Times New Roman"/>
              </a:rPr>
              <a:t>Disaccharide</a:t>
            </a:r>
            <a:endParaRPr sz="1100">
              <a:latin typeface="Times New Roman"/>
              <a:cs typeface="Times New Roman"/>
            </a:endParaRPr>
          </a:p>
          <a:p>
            <a:pPr marL="433705" indent="-171450">
              <a:lnSpc>
                <a:spcPts val="1260"/>
              </a:lnSpc>
              <a:buAutoNum type="arabicPeriod"/>
              <a:tabLst>
                <a:tab pos="434340" algn="l"/>
              </a:tabLst>
            </a:pPr>
            <a:r>
              <a:rPr sz="1100" b="1" spc="-5" dirty="0">
                <a:latin typeface="Times New Roman"/>
                <a:cs typeface="Times New Roman"/>
              </a:rPr>
              <a:t>Fatty</a:t>
            </a:r>
            <a:r>
              <a:rPr sz="1100" b="1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acid</a:t>
            </a:r>
            <a:endParaRPr sz="1100">
              <a:latin typeface="Times New Roman"/>
              <a:cs typeface="Times New Roman"/>
            </a:endParaRPr>
          </a:p>
          <a:p>
            <a:pPr marL="433705" indent="-171450">
              <a:lnSpc>
                <a:spcPts val="1265"/>
              </a:lnSpc>
              <a:buAutoNum type="arabicPeriod"/>
              <a:tabLst>
                <a:tab pos="434340" algn="l"/>
              </a:tabLst>
            </a:pPr>
            <a:r>
              <a:rPr sz="1100" b="1" dirty="0">
                <a:latin typeface="Times New Roman"/>
                <a:cs typeface="Times New Roman"/>
              </a:rPr>
              <a:t>Amino</a:t>
            </a:r>
            <a:r>
              <a:rPr sz="1100" b="1" spc="-40" dirty="0">
                <a:latin typeface="Times New Roman"/>
                <a:cs typeface="Times New Roman"/>
              </a:rPr>
              <a:t> </a:t>
            </a:r>
            <a:r>
              <a:rPr sz="1100" b="1" spc="-5" dirty="0">
                <a:latin typeface="Times New Roman"/>
                <a:cs typeface="Times New Roman"/>
              </a:rPr>
              <a:t>acid</a:t>
            </a:r>
            <a:endParaRPr sz="1100">
              <a:latin typeface="Times New Roman"/>
              <a:cs typeface="Times New Roman"/>
            </a:endParaRPr>
          </a:p>
          <a:p>
            <a:pPr marL="433705" indent="-171450">
              <a:lnSpc>
                <a:spcPts val="1295"/>
              </a:lnSpc>
              <a:buAutoNum type="arabicPeriod"/>
              <a:tabLst>
                <a:tab pos="434340" algn="l"/>
              </a:tabLst>
            </a:pPr>
            <a:r>
              <a:rPr sz="1100" b="1" spc="-5" dirty="0">
                <a:latin typeface="Times New Roman"/>
                <a:cs typeface="Times New Roman"/>
              </a:rPr>
              <a:t>Nucleotide</a:t>
            </a:r>
            <a:endParaRPr sz="1100">
              <a:latin typeface="Times New Roman"/>
              <a:cs typeface="Times New Roman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2809875" y="2948939"/>
            <a:ext cx="1819275" cy="361950"/>
            <a:chOff x="2809875" y="2948939"/>
            <a:chExt cx="1819275" cy="361950"/>
          </a:xfrm>
        </p:grpSpPr>
        <p:sp>
          <p:nvSpPr>
            <p:cNvPr id="30" name="object 30"/>
            <p:cNvSpPr/>
            <p:nvPr/>
          </p:nvSpPr>
          <p:spPr>
            <a:xfrm>
              <a:off x="2822575" y="3285489"/>
              <a:ext cx="1806575" cy="25400"/>
            </a:xfrm>
            <a:custGeom>
              <a:avLst/>
              <a:gdLst/>
              <a:ahLst/>
              <a:cxnLst/>
              <a:rect l="l" t="t" r="r" b="b"/>
              <a:pathLst>
                <a:path w="1806575" h="25400">
                  <a:moveTo>
                    <a:pt x="0" y="25400"/>
                  </a:moveTo>
                  <a:lnTo>
                    <a:pt x="1806575" y="25400"/>
                  </a:lnTo>
                  <a:lnTo>
                    <a:pt x="1806575" y="0"/>
                  </a:lnTo>
                  <a:lnTo>
                    <a:pt x="0" y="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964605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809875" y="2948939"/>
              <a:ext cx="1806575" cy="336550"/>
            </a:xfrm>
            <a:custGeom>
              <a:avLst/>
              <a:gdLst/>
              <a:ahLst/>
              <a:cxnLst/>
              <a:rect l="l" t="t" r="r" b="b"/>
              <a:pathLst>
                <a:path w="1806575" h="336550">
                  <a:moveTo>
                    <a:pt x="1806575" y="0"/>
                  </a:moveTo>
                  <a:lnTo>
                    <a:pt x="0" y="0"/>
                  </a:lnTo>
                  <a:lnTo>
                    <a:pt x="0" y="336550"/>
                  </a:lnTo>
                  <a:lnTo>
                    <a:pt x="1806575" y="336550"/>
                  </a:lnTo>
                  <a:lnTo>
                    <a:pt x="1806575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2809875" y="2968879"/>
            <a:ext cx="18065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BIOMOLECULES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2151379" y="2116454"/>
            <a:ext cx="4605020" cy="3128645"/>
            <a:chOff x="2151379" y="2116454"/>
            <a:chExt cx="4605020" cy="3128645"/>
          </a:xfrm>
        </p:grpSpPr>
        <p:sp>
          <p:nvSpPr>
            <p:cNvPr id="34" name="object 34"/>
            <p:cNvSpPr/>
            <p:nvPr/>
          </p:nvSpPr>
          <p:spPr>
            <a:xfrm>
              <a:off x="3666489" y="2443479"/>
              <a:ext cx="76200" cy="505459"/>
            </a:xfrm>
            <a:custGeom>
              <a:avLst/>
              <a:gdLst/>
              <a:ahLst/>
              <a:cxnLst/>
              <a:rect l="l" t="t" r="r" b="b"/>
              <a:pathLst>
                <a:path w="76200" h="505460">
                  <a:moveTo>
                    <a:pt x="28575" y="429259"/>
                  </a:moveTo>
                  <a:lnTo>
                    <a:pt x="0" y="429259"/>
                  </a:lnTo>
                  <a:lnTo>
                    <a:pt x="38100" y="505459"/>
                  </a:lnTo>
                  <a:lnTo>
                    <a:pt x="69850" y="441959"/>
                  </a:lnTo>
                  <a:lnTo>
                    <a:pt x="28575" y="441959"/>
                  </a:lnTo>
                  <a:lnTo>
                    <a:pt x="28575" y="429259"/>
                  </a:lnTo>
                  <a:close/>
                </a:path>
                <a:path w="76200" h="505460">
                  <a:moveTo>
                    <a:pt x="47625" y="0"/>
                  </a:moveTo>
                  <a:lnTo>
                    <a:pt x="28575" y="0"/>
                  </a:lnTo>
                  <a:lnTo>
                    <a:pt x="28575" y="441959"/>
                  </a:lnTo>
                  <a:lnTo>
                    <a:pt x="47625" y="441959"/>
                  </a:lnTo>
                  <a:lnTo>
                    <a:pt x="47625" y="0"/>
                  </a:lnTo>
                  <a:close/>
                </a:path>
                <a:path w="76200" h="505460">
                  <a:moveTo>
                    <a:pt x="76200" y="429259"/>
                  </a:moveTo>
                  <a:lnTo>
                    <a:pt x="47625" y="429259"/>
                  </a:lnTo>
                  <a:lnTo>
                    <a:pt x="47625" y="441959"/>
                  </a:lnTo>
                  <a:lnTo>
                    <a:pt x="69850" y="441959"/>
                  </a:lnTo>
                  <a:lnTo>
                    <a:pt x="76200" y="42925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189479" y="3634739"/>
              <a:ext cx="3157855" cy="0"/>
            </a:xfrm>
            <a:custGeom>
              <a:avLst/>
              <a:gdLst/>
              <a:ahLst/>
              <a:cxnLst/>
              <a:rect l="l" t="t" r="r" b="b"/>
              <a:pathLst>
                <a:path w="3157854">
                  <a:moveTo>
                    <a:pt x="0" y="0"/>
                  </a:moveTo>
                  <a:lnTo>
                    <a:pt x="3157855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151380" y="2116454"/>
              <a:ext cx="4230370" cy="1867535"/>
            </a:xfrm>
            <a:custGeom>
              <a:avLst/>
              <a:gdLst/>
              <a:ahLst/>
              <a:cxnLst/>
              <a:rect l="l" t="t" r="r" b="b"/>
              <a:pathLst>
                <a:path w="4230370" h="1867535">
                  <a:moveTo>
                    <a:pt x="76200" y="1791335"/>
                  </a:moveTo>
                  <a:lnTo>
                    <a:pt x="47625" y="1791335"/>
                  </a:lnTo>
                  <a:lnTo>
                    <a:pt x="47625" y="1518285"/>
                  </a:lnTo>
                  <a:lnTo>
                    <a:pt x="28575" y="1518285"/>
                  </a:lnTo>
                  <a:lnTo>
                    <a:pt x="28575" y="1791335"/>
                  </a:lnTo>
                  <a:lnTo>
                    <a:pt x="0" y="1791335"/>
                  </a:lnTo>
                  <a:lnTo>
                    <a:pt x="38100" y="1867535"/>
                  </a:lnTo>
                  <a:lnTo>
                    <a:pt x="69850" y="1804035"/>
                  </a:lnTo>
                  <a:lnTo>
                    <a:pt x="76200" y="1791335"/>
                  </a:lnTo>
                  <a:close/>
                </a:path>
                <a:path w="4230370" h="1867535">
                  <a:moveTo>
                    <a:pt x="1591310" y="1442085"/>
                  </a:moveTo>
                  <a:lnTo>
                    <a:pt x="1562735" y="1442085"/>
                  </a:lnTo>
                  <a:lnTo>
                    <a:pt x="1562735" y="1169035"/>
                  </a:lnTo>
                  <a:lnTo>
                    <a:pt x="1543685" y="1169035"/>
                  </a:lnTo>
                  <a:lnTo>
                    <a:pt x="1543685" y="1442085"/>
                  </a:lnTo>
                  <a:lnTo>
                    <a:pt x="1515110" y="1442085"/>
                  </a:lnTo>
                  <a:lnTo>
                    <a:pt x="1553210" y="1518285"/>
                  </a:lnTo>
                  <a:lnTo>
                    <a:pt x="1584960" y="1454785"/>
                  </a:lnTo>
                  <a:lnTo>
                    <a:pt x="1591310" y="1442085"/>
                  </a:lnTo>
                  <a:close/>
                </a:path>
                <a:path w="4230370" h="1867535">
                  <a:moveTo>
                    <a:pt x="1591818" y="250698"/>
                  </a:moveTo>
                  <a:lnTo>
                    <a:pt x="1563217" y="250799"/>
                  </a:lnTo>
                  <a:lnTo>
                    <a:pt x="1562735" y="0"/>
                  </a:lnTo>
                  <a:lnTo>
                    <a:pt x="1543685" y="0"/>
                  </a:lnTo>
                  <a:lnTo>
                    <a:pt x="1544167" y="250863"/>
                  </a:lnTo>
                  <a:lnTo>
                    <a:pt x="1515618" y="250952"/>
                  </a:lnTo>
                  <a:lnTo>
                    <a:pt x="1553845" y="327025"/>
                  </a:lnTo>
                  <a:lnTo>
                    <a:pt x="1585429" y="263525"/>
                  </a:lnTo>
                  <a:lnTo>
                    <a:pt x="1591818" y="250698"/>
                  </a:lnTo>
                  <a:close/>
                </a:path>
                <a:path w="4230370" h="1867535">
                  <a:moveTo>
                    <a:pt x="3234055" y="1791335"/>
                  </a:moveTo>
                  <a:lnTo>
                    <a:pt x="3205480" y="1791335"/>
                  </a:lnTo>
                  <a:lnTo>
                    <a:pt x="3205480" y="1518285"/>
                  </a:lnTo>
                  <a:lnTo>
                    <a:pt x="3186430" y="1518285"/>
                  </a:lnTo>
                  <a:lnTo>
                    <a:pt x="3186430" y="1791335"/>
                  </a:lnTo>
                  <a:lnTo>
                    <a:pt x="3157855" y="1791335"/>
                  </a:lnTo>
                  <a:lnTo>
                    <a:pt x="3195955" y="1867535"/>
                  </a:lnTo>
                  <a:lnTo>
                    <a:pt x="3227705" y="1804035"/>
                  </a:lnTo>
                  <a:lnTo>
                    <a:pt x="3234055" y="1791335"/>
                  </a:lnTo>
                  <a:close/>
                </a:path>
                <a:path w="4230370" h="1867535">
                  <a:moveTo>
                    <a:pt x="4230243" y="250698"/>
                  </a:moveTo>
                  <a:lnTo>
                    <a:pt x="4201642" y="250799"/>
                  </a:lnTo>
                  <a:lnTo>
                    <a:pt x="4201160" y="0"/>
                  </a:lnTo>
                  <a:lnTo>
                    <a:pt x="4182110" y="0"/>
                  </a:lnTo>
                  <a:lnTo>
                    <a:pt x="4182592" y="250863"/>
                  </a:lnTo>
                  <a:lnTo>
                    <a:pt x="4154043" y="250952"/>
                  </a:lnTo>
                  <a:lnTo>
                    <a:pt x="4192270" y="327025"/>
                  </a:lnTo>
                  <a:lnTo>
                    <a:pt x="4223855" y="263525"/>
                  </a:lnTo>
                  <a:lnTo>
                    <a:pt x="4230243" y="25069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4148454" y="5219699"/>
              <a:ext cx="2607945" cy="25400"/>
            </a:xfrm>
            <a:custGeom>
              <a:avLst/>
              <a:gdLst/>
              <a:ahLst/>
              <a:cxnLst/>
              <a:rect l="l" t="t" r="r" b="b"/>
              <a:pathLst>
                <a:path w="2607945" h="25400">
                  <a:moveTo>
                    <a:pt x="0" y="25400"/>
                  </a:moveTo>
                  <a:lnTo>
                    <a:pt x="2607945" y="25400"/>
                  </a:lnTo>
                  <a:lnTo>
                    <a:pt x="2607945" y="0"/>
                  </a:lnTo>
                  <a:lnTo>
                    <a:pt x="0" y="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3E3051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4135754" y="3983989"/>
              <a:ext cx="2607945" cy="1235710"/>
            </a:xfrm>
            <a:custGeom>
              <a:avLst/>
              <a:gdLst/>
              <a:ahLst/>
              <a:cxnLst/>
              <a:rect l="l" t="t" r="r" b="b"/>
              <a:pathLst>
                <a:path w="2607945" h="1235710">
                  <a:moveTo>
                    <a:pt x="2607945" y="0"/>
                  </a:moveTo>
                  <a:lnTo>
                    <a:pt x="0" y="0"/>
                  </a:lnTo>
                  <a:lnTo>
                    <a:pt x="0" y="1235710"/>
                  </a:lnTo>
                  <a:lnTo>
                    <a:pt x="2607945" y="1235710"/>
                  </a:lnTo>
                  <a:lnTo>
                    <a:pt x="2607945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4135754" y="3986844"/>
            <a:ext cx="2607945" cy="897890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544830">
              <a:lnSpc>
                <a:spcPct val="100000"/>
              </a:lnSpc>
              <a:spcBef>
                <a:spcPts val="254"/>
              </a:spcBef>
            </a:pPr>
            <a:r>
              <a:rPr sz="1200" b="1" spc="-5" dirty="0">
                <a:latin typeface="Times New Roman"/>
                <a:cs typeface="Times New Roman"/>
              </a:rPr>
              <a:t>MACRO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MOLECULE</a:t>
            </a:r>
            <a:endParaRPr sz="1200">
              <a:latin typeface="Times New Roman"/>
              <a:cs typeface="Times New Roman"/>
            </a:endParaRPr>
          </a:p>
          <a:p>
            <a:pPr marL="435609" indent="-228600">
              <a:lnSpc>
                <a:spcPts val="1295"/>
              </a:lnSpc>
              <a:spcBef>
                <a:spcPts val="150"/>
              </a:spcBef>
              <a:buAutoNum type="arabicPeriod"/>
              <a:tabLst>
                <a:tab pos="435609" algn="l"/>
              </a:tabLst>
            </a:pPr>
            <a:r>
              <a:rPr sz="1100" b="1" spc="-5" dirty="0">
                <a:latin typeface="Times New Roman"/>
                <a:cs typeface="Times New Roman"/>
              </a:rPr>
              <a:t>Polysaccharide(Carbohydrate)</a:t>
            </a:r>
            <a:endParaRPr sz="1100">
              <a:latin typeface="Times New Roman"/>
              <a:cs typeface="Times New Roman"/>
            </a:endParaRPr>
          </a:p>
          <a:p>
            <a:pPr marL="435609" indent="-228600">
              <a:lnSpc>
                <a:spcPts val="1265"/>
              </a:lnSpc>
              <a:buAutoNum type="arabicPeriod"/>
              <a:tabLst>
                <a:tab pos="435609" algn="l"/>
              </a:tabLst>
            </a:pPr>
            <a:r>
              <a:rPr sz="1100" b="1" spc="-5" dirty="0">
                <a:latin typeface="Times New Roman"/>
                <a:cs typeface="Times New Roman"/>
              </a:rPr>
              <a:t>Protein</a:t>
            </a:r>
            <a:endParaRPr sz="1100">
              <a:latin typeface="Times New Roman"/>
              <a:cs typeface="Times New Roman"/>
            </a:endParaRPr>
          </a:p>
          <a:p>
            <a:pPr marL="435609" indent="-228600">
              <a:lnSpc>
                <a:spcPts val="1265"/>
              </a:lnSpc>
              <a:buAutoNum type="arabicPeriod"/>
              <a:tabLst>
                <a:tab pos="435609" algn="l"/>
              </a:tabLst>
            </a:pPr>
            <a:r>
              <a:rPr sz="1100" b="1" spc="-5" dirty="0">
                <a:latin typeface="Times New Roman"/>
                <a:cs typeface="Times New Roman"/>
              </a:rPr>
              <a:t>Fat/Lipid</a:t>
            </a:r>
            <a:endParaRPr sz="1100">
              <a:latin typeface="Times New Roman"/>
              <a:cs typeface="Times New Roman"/>
            </a:endParaRPr>
          </a:p>
          <a:p>
            <a:pPr marL="435609" indent="-228600">
              <a:lnSpc>
                <a:spcPts val="1295"/>
              </a:lnSpc>
              <a:buAutoNum type="arabicPeriod"/>
              <a:tabLst>
                <a:tab pos="435609" algn="l"/>
              </a:tabLst>
            </a:pPr>
            <a:r>
              <a:rPr sz="1100" b="1" spc="-5" dirty="0">
                <a:latin typeface="Times New Roman"/>
                <a:cs typeface="Times New Roman"/>
              </a:rPr>
              <a:t>Nucleic</a:t>
            </a:r>
            <a:r>
              <a:rPr sz="1100" b="1" spc="-25" dirty="0">
                <a:latin typeface="Times New Roman"/>
                <a:cs typeface="Times New Roman"/>
              </a:rPr>
              <a:t> </a:t>
            </a:r>
            <a:r>
              <a:rPr sz="1100" b="1" spc="-5" dirty="0">
                <a:latin typeface="Times New Roman"/>
                <a:cs typeface="Times New Roman"/>
              </a:rPr>
              <a:t>acid</a:t>
            </a:r>
            <a:endParaRPr sz="1100">
              <a:latin typeface="Times New Roman"/>
              <a:cs typeface="Times New Roman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2048382" y="5242559"/>
            <a:ext cx="3609975" cy="1051560"/>
            <a:chOff x="2048382" y="5242559"/>
            <a:chExt cx="3609975" cy="1051560"/>
          </a:xfrm>
        </p:grpSpPr>
        <p:sp>
          <p:nvSpPr>
            <p:cNvPr id="41" name="object 41"/>
            <p:cNvSpPr/>
            <p:nvPr/>
          </p:nvSpPr>
          <p:spPr>
            <a:xfrm>
              <a:off x="2087244" y="5788659"/>
              <a:ext cx="3532504" cy="0"/>
            </a:xfrm>
            <a:custGeom>
              <a:avLst/>
              <a:gdLst/>
              <a:ahLst/>
              <a:cxnLst/>
              <a:rect l="l" t="t" r="r" b="b"/>
              <a:pathLst>
                <a:path w="3532504">
                  <a:moveTo>
                    <a:pt x="0" y="0"/>
                  </a:moveTo>
                  <a:lnTo>
                    <a:pt x="3532504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2048383" y="5242559"/>
              <a:ext cx="3609975" cy="1051560"/>
            </a:xfrm>
            <a:custGeom>
              <a:avLst/>
              <a:gdLst/>
              <a:ahLst/>
              <a:cxnLst/>
              <a:rect l="l" t="t" r="r" b="b"/>
              <a:pathLst>
                <a:path w="3609975" h="1051560">
                  <a:moveTo>
                    <a:pt x="76200" y="469773"/>
                  </a:moveTo>
                  <a:lnTo>
                    <a:pt x="47586" y="469874"/>
                  </a:lnTo>
                  <a:lnTo>
                    <a:pt x="47117" y="273050"/>
                  </a:lnTo>
                  <a:lnTo>
                    <a:pt x="28067" y="273050"/>
                  </a:lnTo>
                  <a:lnTo>
                    <a:pt x="28536" y="469938"/>
                  </a:lnTo>
                  <a:lnTo>
                    <a:pt x="0" y="470027"/>
                  </a:lnTo>
                  <a:lnTo>
                    <a:pt x="38227" y="546100"/>
                  </a:lnTo>
                  <a:lnTo>
                    <a:pt x="69811" y="482600"/>
                  </a:lnTo>
                  <a:lnTo>
                    <a:pt x="76200" y="469773"/>
                  </a:lnTo>
                  <a:close/>
                </a:path>
                <a:path w="3609975" h="1051560">
                  <a:moveTo>
                    <a:pt x="1552702" y="975360"/>
                  </a:moveTo>
                  <a:lnTo>
                    <a:pt x="1524127" y="975360"/>
                  </a:lnTo>
                  <a:lnTo>
                    <a:pt x="1524127" y="546100"/>
                  </a:lnTo>
                  <a:lnTo>
                    <a:pt x="1505077" y="546100"/>
                  </a:lnTo>
                  <a:lnTo>
                    <a:pt x="1505077" y="975360"/>
                  </a:lnTo>
                  <a:lnTo>
                    <a:pt x="1476502" y="975360"/>
                  </a:lnTo>
                  <a:lnTo>
                    <a:pt x="1514602" y="1051560"/>
                  </a:lnTo>
                  <a:lnTo>
                    <a:pt x="1546352" y="988060"/>
                  </a:lnTo>
                  <a:lnTo>
                    <a:pt x="1552702" y="975360"/>
                  </a:lnTo>
                  <a:close/>
                </a:path>
                <a:path w="3609975" h="1051560">
                  <a:moveTo>
                    <a:pt x="3609975" y="469900"/>
                  </a:moveTo>
                  <a:lnTo>
                    <a:pt x="3581374" y="469900"/>
                  </a:lnTo>
                  <a:lnTo>
                    <a:pt x="3580892" y="0"/>
                  </a:lnTo>
                  <a:lnTo>
                    <a:pt x="3561842" y="0"/>
                  </a:lnTo>
                  <a:lnTo>
                    <a:pt x="3562324" y="469900"/>
                  </a:lnTo>
                  <a:lnTo>
                    <a:pt x="3533775" y="469900"/>
                  </a:lnTo>
                  <a:lnTo>
                    <a:pt x="3572002" y="546100"/>
                  </a:lnTo>
                  <a:lnTo>
                    <a:pt x="3603637" y="482600"/>
                  </a:lnTo>
                  <a:lnTo>
                    <a:pt x="3609975" y="4699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3" name="object 43"/>
          <p:cNvGrpSpPr/>
          <p:nvPr/>
        </p:nvGrpSpPr>
        <p:grpSpPr>
          <a:xfrm>
            <a:off x="2708275" y="6349999"/>
            <a:ext cx="1799589" cy="640080"/>
            <a:chOff x="2708275" y="6349999"/>
            <a:chExt cx="1799589" cy="640080"/>
          </a:xfrm>
        </p:grpSpPr>
        <p:sp>
          <p:nvSpPr>
            <p:cNvPr id="44" name="object 44"/>
            <p:cNvSpPr/>
            <p:nvPr/>
          </p:nvSpPr>
          <p:spPr>
            <a:xfrm>
              <a:off x="2720975" y="6375399"/>
              <a:ext cx="1786889" cy="614680"/>
            </a:xfrm>
            <a:custGeom>
              <a:avLst/>
              <a:gdLst/>
              <a:ahLst/>
              <a:cxnLst/>
              <a:rect l="l" t="t" r="r" b="b"/>
              <a:pathLst>
                <a:path w="1786889" h="614679">
                  <a:moveTo>
                    <a:pt x="1786889" y="0"/>
                  </a:moveTo>
                  <a:lnTo>
                    <a:pt x="0" y="0"/>
                  </a:lnTo>
                  <a:lnTo>
                    <a:pt x="0" y="614679"/>
                  </a:lnTo>
                  <a:lnTo>
                    <a:pt x="1786889" y="614679"/>
                  </a:lnTo>
                  <a:lnTo>
                    <a:pt x="1786889" y="0"/>
                  </a:lnTo>
                  <a:close/>
                </a:path>
              </a:pathLst>
            </a:custGeom>
            <a:solidFill>
              <a:srgbClr val="964605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4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08275" y="6349999"/>
              <a:ext cx="1786889" cy="614679"/>
            </a:xfrm>
            <a:prstGeom prst="rect">
              <a:avLst/>
            </a:prstGeom>
          </p:spPr>
        </p:pic>
      </p:grpSp>
      <p:sp>
        <p:nvSpPr>
          <p:cNvPr id="46" name="object 46"/>
          <p:cNvSpPr txBox="1"/>
          <p:nvPr/>
        </p:nvSpPr>
        <p:spPr>
          <a:xfrm>
            <a:off x="2708275" y="6349999"/>
            <a:ext cx="1786889" cy="614680"/>
          </a:xfrm>
          <a:prstGeom prst="rect">
            <a:avLst/>
          </a:prstGeom>
          <a:ln w="12700">
            <a:solidFill>
              <a:srgbClr val="F9BE8F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483234" marR="160020" indent="-317500">
              <a:lnSpc>
                <a:spcPct val="110000"/>
              </a:lnSpc>
              <a:spcBef>
                <a:spcPts val="145"/>
              </a:spcBef>
            </a:pPr>
            <a:r>
              <a:rPr sz="1400" b="1" spc="-5" dirty="0">
                <a:latin typeface="Times New Roman"/>
                <a:cs typeface="Times New Roman"/>
              </a:rPr>
              <a:t>Cell</a:t>
            </a:r>
            <a:r>
              <a:rPr sz="1400" b="1" spc="-4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organelles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and </a:t>
            </a:r>
            <a:r>
              <a:rPr sz="1400" b="1" spc="-33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Cytoplasm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2708275" y="6983729"/>
            <a:ext cx="1799589" cy="1736725"/>
            <a:chOff x="2708275" y="6983729"/>
            <a:chExt cx="1799589" cy="1736725"/>
          </a:xfrm>
        </p:grpSpPr>
        <p:sp>
          <p:nvSpPr>
            <p:cNvPr id="48" name="object 48"/>
            <p:cNvSpPr/>
            <p:nvPr/>
          </p:nvSpPr>
          <p:spPr>
            <a:xfrm>
              <a:off x="3577589" y="6983729"/>
              <a:ext cx="76200" cy="293370"/>
            </a:xfrm>
            <a:custGeom>
              <a:avLst/>
              <a:gdLst/>
              <a:ahLst/>
              <a:cxnLst/>
              <a:rect l="l" t="t" r="r" b="b"/>
              <a:pathLst>
                <a:path w="76200" h="293370">
                  <a:moveTo>
                    <a:pt x="28575" y="217170"/>
                  </a:moveTo>
                  <a:lnTo>
                    <a:pt x="0" y="217170"/>
                  </a:lnTo>
                  <a:lnTo>
                    <a:pt x="38100" y="293370"/>
                  </a:lnTo>
                  <a:lnTo>
                    <a:pt x="69850" y="229870"/>
                  </a:lnTo>
                  <a:lnTo>
                    <a:pt x="28575" y="229870"/>
                  </a:lnTo>
                  <a:lnTo>
                    <a:pt x="28575" y="217170"/>
                  </a:lnTo>
                  <a:close/>
                </a:path>
                <a:path w="76200" h="293370">
                  <a:moveTo>
                    <a:pt x="47625" y="0"/>
                  </a:moveTo>
                  <a:lnTo>
                    <a:pt x="28575" y="0"/>
                  </a:lnTo>
                  <a:lnTo>
                    <a:pt x="28575" y="229870"/>
                  </a:lnTo>
                  <a:lnTo>
                    <a:pt x="47625" y="229870"/>
                  </a:lnTo>
                  <a:lnTo>
                    <a:pt x="47625" y="0"/>
                  </a:lnTo>
                  <a:close/>
                </a:path>
                <a:path w="76200" h="293370">
                  <a:moveTo>
                    <a:pt x="76200" y="217170"/>
                  </a:moveTo>
                  <a:lnTo>
                    <a:pt x="47625" y="217170"/>
                  </a:lnTo>
                  <a:lnTo>
                    <a:pt x="47625" y="229870"/>
                  </a:lnTo>
                  <a:lnTo>
                    <a:pt x="69850" y="229870"/>
                  </a:lnTo>
                  <a:lnTo>
                    <a:pt x="76200" y="21717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2720975" y="8476614"/>
              <a:ext cx="1786889" cy="243840"/>
            </a:xfrm>
            <a:custGeom>
              <a:avLst/>
              <a:gdLst/>
              <a:ahLst/>
              <a:cxnLst/>
              <a:rect l="l" t="t" r="r" b="b"/>
              <a:pathLst>
                <a:path w="1786889" h="243840">
                  <a:moveTo>
                    <a:pt x="1786889" y="0"/>
                  </a:moveTo>
                  <a:lnTo>
                    <a:pt x="0" y="0"/>
                  </a:lnTo>
                  <a:lnTo>
                    <a:pt x="0" y="243840"/>
                  </a:lnTo>
                  <a:lnTo>
                    <a:pt x="1786889" y="243840"/>
                  </a:lnTo>
                  <a:lnTo>
                    <a:pt x="1786889" y="0"/>
                  </a:lnTo>
                  <a:close/>
                </a:path>
              </a:pathLst>
            </a:custGeom>
            <a:solidFill>
              <a:srgbClr val="964605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" name="object 5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08275" y="8451214"/>
              <a:ext cx="1786889" cy="243839"/>
            </a:xfrm>
            <a:prstGeom prst="rect">
              <a:avLst/>
            </a:prstGeom>
          </p:spPr>
        </p:pic>
      </p:grpSp>
      <p:sp>
        <p:nvSpPr>
          <p:cNvPr id="51" name="object 51"/>
          <p:cNvSpPr txBox="1"/>
          <p:nvPr/>
        </p:nvSpPr>
        <p:spPr>
          <a:xfrm>
            <a:off x="2708275" y="8451215"/>
            <a:ext cx="1786889" cy="243840"/>
          </a:xfrm>
          <a:prstGeom prst="rect">
            <a:avLst/>
          </a:prstGeom>
          <a:ln w="12700">
            <a:solidFill>
              <a:srgbClr val="F9BE8F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40"/>
              </a:spcBef>
            </a:pPr>
            <a:r>
              <a:rPr sz="1200" b="1" spc="-5" dirty="0">
                <a:latin typeface="Times New Roman"/>
                <a:cs typeface="Times New Roman"/>
              </a:rPr>
              <a:t>Tissue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52" name="object 52"/>
          <p:cNvGrpSpPr/>
          <p:nvPr/>
        </p:nvGrpSpPr>
        <p:grpSpPr>
          <a:xfrm>
            <a:off x="2696210" y="7915275"/>
            <a:ext cx="1799589" cy="306070"/>
            <a:chOff x="2696210" y="7915275"/>
            <a:chExt cx="1799589" cy="306070"/>
          </a:xfrm>
        </p:grpSpPr>
        <p:sp>
          <p:nvSpPr>
            <p:cNvPr id="53" name="object 53"/>
            <p:cNvSpPr/>
            <p:nvPr/>
          </p:nvSpPr>
          <p:spPr>
            <a:xfrm>
              <a:off x="2708910" y="7940675"/>
              <a:ext cx="1786889" cy="280670"/>
            </a:xfrm>
            <a:custGeom>
              <a:avLst/>
              <a:gdLst/>
              <a:ahLst/>
              <a:cxnLst/>
              <a:rect l="l" t="t" r="r" b="b"/>
              <a:pathLst>
                <a:path w="1786889" h="280670">
                  <a:moveTo>
                    <a:pt x="1786889" y="0"/>
                  </a:moveTo>
                  <a:lnTo>
                    <a:pt x="0" y="0"/>
                  </a:lnTo>
                  <a:lnTo>
                    <a:pt x="0" y="280669"/>
                  </a:lnTo>
                  <a:lnTo>
                    <a:pt x="1786889" y="280669"/>
                  </a:lnTo>
                  <a:lnTo>
                    <a:pt x="1786889" y="0"/>
                  </a:lnTo>
                  <a:close/>
                </a:path>
              </a:pathLst>
            </a:custGeom>
            <a:solidFill>
              <a:srgbClr val="964605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4" name="object 5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96210" y="7915275"/>
              <a:ext cx="1786889" cy="280669"/>
            </a:xfrm>
            <a:prstGeom prst="rect">
              <a:avLst/>
            </a:prstGeom>
          </p:spPr>
        </p:pic>
      </p:grpSp>
      <p:sp>
        <p:nvSpPr>
          <p:cNvPr id="55" name="object 55"/>
          <p:cNvSpPr txBox="1"/>
          <p:nvPr/>
        </p:nvSpPr>
        <p:spPr>
          <a:xfrm>
            <a:off x="2696210" y="7915275"/>
            <a:ext cx="1786889" cy="280670"/>
          </a:xfrm>
          <a:prstGeom prst="rect">
            <a:avLst/>
          </a:prstGeom>
          <a:ln w="12700">
            <a:solidFill>
              <a:srgbClr val="F9BE8F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35"/>
              </a:spcBef>
            </a:pPr>
            <a:r>
              <a:rPr sz="1200" b="1" dirty="0">
                <a:latin typeface="Times New Roman"/>
                <a:cs typeface="Times New Roman"/>
              </a:rPr>
              <a:t>Organ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56" name="object 56"/>
          <p:cNvGrpSpPr/>
          <p:nvPr/>
        </p:nvGrpSpPr>
        <p:grpSpPr>
          <a:xfrm>
            <a:off x="2696210" y="9067800"/>
            <a:ext cx="1799589" cy="313055"/>
            <a:chOff x="2696210" y="9067800"/>
            <a:chExt cx="1799589" cy="313055"/>
          </a:xfrm>
        </p:grpSpPr>
        <p:sp>
          <p:nvSpPr>
            <p:cNvPr id="57" name="object 57"/>
            <p:cNvSpPr/>
            <p:nvPr/>
          </p:nvSpPr>
          <p:spPr>
            <a:xfrm>
              <a:off x="2708910" y="9093200"/>
              <a:ext cx="1786889" cy="287655"/>
            </a:xfrm>
            <a:custGeom>
              <a:avLst/>
              <a:gdLst/>
              <a:ahLst/>
              <a:cxnLst/>
              <a:rect l="l" t="t" r="r" b="b"/>
              <a:pathLst>
                <a:path w="1786889" h="287654">
                  <a:moveTo>
                    <a:pt x="1786889" y="0"/>
                  </a:moveTo>
                  <a:lnTo>
                    <a:pt x="0" y="0"/>
                  </a:lnTo>
                  <a:lnTo>
                    <a:pt x="0" y="287654"/>
                  </a:lnTo>
                  <a:lnTo>
                    <a:pt x="1786889" y="287654"/>
                  </a:lnTo>
                  <a:lnTo>
                    <a:pt x="1786889" y="0"/>
                  </a:lnTo>
                  <a:close/>
                </a:path>
              </a:pathLst>
            </a:custGeom>
            <a:solidFill>
              <a:srgbClr val="964605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8" name="object 5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696210" y="9067800"/>
              <a:ext cx="1786889" cy="287654"/>
            </a:xfrm>
            <a:prstGeom prst="rect">
              <a:avLst/>
            </a:prstGeom>
          </p:spPr>
        </p:pic>
      </p:grpSp>
      <p:sp>
        <p:nvSpPr>
          <p:cNvPr id="59" name="object 59"/>
          <p:cNvSpPr txBox="1"/>
          <p:nvPr/>
        </p:nvSpPr>
        <p:spPr>
          <a:xfrm>
            <a:off x="2696210" y="9067800"/>
            <a:ext cx="1786889" cy="287655"/>
          </a:xfrm>
          <a:prstGeom prst="rect">
            <a:avLst/>
          </a:prstGeom>
          <a:ln w="12700">
            <a:solidFill>
              <a:srgbClr val="F9BE8F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441959">
              <a:lnSpc>
                <a:spcPct val="100000"/>
              </a:lnSpc>
              <a:spcBef>
                <a:spcPts val="335"/>
              </a:spcBef>
            </a:pPr>
            <a:r>
              <a:rPr sz="1200" b="1" dirty="0">
                <a:latin typeface="Times New Roman"/>
                <a:cs typeface="Times New Roman"/>
              </a:rPr>
              <a:t>Organ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system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60" name="object 60"/>
          <p:cNvGrpSpPr/>
          <p:nvPr/>
        </p:nvGrpSpPr>
        <p:grpSpPr>
          <a:xfrm>
            <a:off x="2707004" y="9620250"/>
            <a:ext cx="1799589" cy="356235"/>
            <a:chOff x="2707004" y="9620250"/>
            <a:chExt cx="1799589" cy="356235"/>
          </a:xfrm>
        </p:grpSpPr>
        <p:sp>
          <p:nvSpPr>
            <p:cNvPr id="61" name="object 61"/>
            <p:cNvSpPr/>
            <p:nvPr/>
          </p:nvSpPr>
          <p:spPr>
            <a:xfrm>
              <a:off x="2719704" y="9645650"/>
              <a:ext cx="1786889" cy="330835"/>
            </a:xfrm>
            <a:custGeom>
              <a:avLst/>
              <a:gdLst/>
              <a:ahLst/>
              <a:cxnLst/>
              <a:rect l="l" t="t" r="r" b="b"/>
              <a:pathLst>
                <a:path w="1786889" h="330834">
                  <a:moveTo>
                    <a:pt x="1786890" y="0"/>
                  </a:moveTo>
                  <a:lnTo>
                    <a:pt x="0" y="0"/>
                  </a:lnTo>
                  <a:lnTo>
                    <a:pt x="0" y="330834"/>
                  </a:lnTo>
                  <a:lnTo>
                    <a:pt x="1786890" y="330834"/>
                  </a:lnTo>
                  <a:lnTo>
                    <a:pt x="1786890" y="0"/>
                  </a:lnTo>
                  <a:close/>
                </a:path>
              </a:pathLst>
            </a:custGeom>
            <a:solidFill>
              <a:srgbClr val="964605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2" name="object 6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707004" y="9620250"/>
              <a:ext cx="1786890" cy="330835"/>
            </a:xfrm>
            <a:prstGeom prst="rect">
              <a:avLst/>
            </a:prstGeom>
          </p:spPr>
        </p:pic>
      </p:grpSp>
      <p:sp>
        <p:nvSpPr>
          <p:cNvPr id="63" name="object 63"/>
          <p:cNvSpPr txBox="1"/>
          <p:nvPr/>
        </p:nvSpPr>
        <p:spPr>
          <a:xfrm>
            <a:off x="2707004" y="9620250"/>
            <a:ext cx="1786889" cy="330835"/>
          </a:xfrm>
          <a:prstGeom prst="rect">
            <a:avLst/>
          </a:prstGeom>
          <a:ln w="12700">
            <a:solidFill>
              <a:srgbClr val="F9BE8F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567055">
              <a:lnSpc>
                <a:spcPct val="100000"/>
              </a:lnSpc>
              <a:spcBef>
                <a:spcPts val="340"/>
              </a:spcBef>
            </a:pPr>
            <a:r>
              <a:rPr sz="1200" b="1" dirty="0">
                <a:latin typeface="Times New Roman"/>
                <a:cs typeface="Times New Roman"/>
              </a:rPr>
              <a:t>Organism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64" name="object 64"/>
          <p:cNvGrpSpPr/>
          <p:nvPr/>
        </p:nvGrpSpPr>
        <p:grpSpPr>
          <a:xfrm>
            <a:off x="2708275" y="7277100"/>
            <a:ext cx="1799589" cy="2343150"/>
            <a:chOff x="2708275" y="7277100"/>
            <a:chExt cx="1799589" cy="2343150"/>
          </a:xfrm>
        </p:grpSpPr>
        <p:pic>
          <p:nvPicPr>
            <p:cNvPr id="65" name="object 6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578225" y="7620634"/>
              <a:ext cx="76200" cy="208914"/>
            </a:xfrm>
            <a:prstGeom prst="rect">
              <a:avLst/>
            </a:prstGeom>
          </p:spPr>
        </p:pic>
        <p:sp>
          <p:nvSpPr>
            <p:cNvPr id="66" name="object 66"/>
            <p:cNvSpPr/>
            <p:nvPr/>
          </p:nvSpPr>
          <p:spPr>
            <a:xfrm>
              <a:off x="2720975" y="7302500"/>
              <a:ext cx="1786889" cy="295910"/>
            </a:xfrm>
            <a:custGeom>
              <a:avLst/>
              <a:gdLst/>
              <a:ahLst/>
              <a:cxnLst/>
              <a:rect l="l" t="t" r="r" b="b"/>
              <a:pathLst>
                <a:path w="1786889" h="295909">
                  <a:moveTo>
                    <a:pt x="1786889" y="0"/>
                  </a:moveTo>
                  <a:lnTo>
                    <a:pt x="0" y="0"/>
                  </a:lnTo>
                  <a:lnTo>
                    <a:pt x="0" y="295910"/>
                  </a:lnTo>
                  <a:lnTo>
                    <a:pt x="1786889" y="295910"/>
                  </a:lnTo>
                  <a:lnTo>
                    <a:pt x="1786889" y="0"/>
                  </a:lnTo>
                  <a:close/>
                </a:path>
              </a:pathLst>
            </a:custGeom>
            <a:solidFill>
              <a:srgbClr val="964605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6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708275" y="7277100"/>
              <a:ext cx="1786889" cy="295910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578225" y="8243569"/>
              <a:ext cx="76200" cy="207644"/>
            </a:xfrm>
            <a:prstGeom prst="rect">
              <a:avLst/>
            </a:prstGeom>
          </p:spPr>
        </p:pic>
        <p:sp>
          <p:nvSpPr>
            <p:cNvPr id="69" name="object 69"/>
            <p:cNvSpPr/>
            <p:nvPr/>
          </p:nvSpPr>
          <p:spPr>
            <a:xfrm>
              <a:off x="3578225" y="8716644"/>
              <a:ext cx="76200" cy="351155"/>
            </a:xfrm>
            <a:custGeom>
              <a:avLst/>
              <a:gdLst/>
              <a:ahLst/>
              <a:cxnLst/>
              <a:rect l="l" t="t" r="r" b="b"/>
              <a:pathLst>
                <a:path w="76200" h="351154">
                  <a:moveTo>
                    <a:pt x="28575" y="274954"/>
                  </a:moveTo>
                  <a:lnTo>
                    <a:pt x="0" y="274954"/>
                  </a:lnTo>
                  <a:lnTo>
                    <a:pt x="38100" y="351154"/>
                  </a:lnTo>
                  <a:lnTo>
                    <a:pt x="69850" y="287654"/>
                  </a:lnTo>
                  <a:lnTo>
                    <a:pt x="28575" y="287654"/>
                  </a:lnTo>
                  <a:lnTo>
                    <a:pt x="28575" y="274954"/>
                  </a:lnTo>
                  <a:close/>
                </a:path>
                <a:path w="76200" h="351154">
                  <a:moveTo>
                    <a:pt x="47625" y="0"/>
                  </a:moveTo>
                  <a:lnTo>
                    <a:pt x="28575" y="0"/>
                  </a:lnTo>
                  <a:lnTo>
                    <a:pt x="28575" y="287654"/>
                  </a:lnTo>
                  <a:lnTo>
                    <a:pt x="47625" y="287654"/>
                  </a:lnTo>
                  <a:lnTo>
                    <a:pt x="47625" y="0"/>
                  </a:lnTo>
                  <a:close/>
                </a:path>
                <a:path w="76200" h="351154">
                  <a:moveTo>
                    <a:pt x="76200" y="274954"/>
                  </a:moveTo>
                  <a:lnTo>
                    <a:pt x="47625" y="274954"/>
                  </a:lnTo>
                  <a:lnTo>
                    <a:pt x="47625" y="287654"/>
                  </a:lnTo>
                  <a:lnTo>
                    <a:pt x="69850" y="287654"/>
                  </a:lnTo>
                  <a:lnTo>
                    <a:pt x="76200" y="2749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" name="object 7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577589" y="9412604"/>
              <a:ext cx="76200" cy="207645"/>
            </a:xfrm>
            <a:prstGeom prst="rect">
              <a:avLst/>
            </a:prstGeom>
          </p:spPr>
        </p:pic>
      </p:grpSp>
      <p:sp>
        <p:nvSpPr>
          <p:cNvPr id="71" name="object 71"/>
          <p:cNvSpPr txBox="1"/>
          <p:nvPr/>
        </p:nvSpPr>
        <p:spPr>
          <a:xfrm>
            <a:off x="2708275" y="7277100"/>
            <a:ext cx="1786889" cy="295910"/>
          </a:xfrm>
          <a:prstGeom prst="rect">
            <a:avLst/>
          </a:prstGeom>
          <a:ln w="12700">
            <a:solidFill>
              <a:srgbClr val="F9BE8F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1200" b="1" spc="-5" dirty="0">
                <a:latin typeface="Times New Roman"/>
                <a:cs typeface="Times New Roman"/>
              </a:rPr>
              <a:t>Cell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4495165" y="6553200"/>
            <a:ext cx="852169" cy="3267075"/>
          </a:xfrm>
          <a:custGeom>
            <a:avLst/>
            <a:gdLst/>
            <a:ahLst/>
            <a:cxnLst/>
            <a:rect l="l" t="t" r="r" b="b"/>
            <a:pathLst>
              <a:path w="852170" h="3267075">
                <a:moveTo>
                  <a:pt x="0" y="0"/>
                </a:moveTo>
                <a:lnTo>
                  <a:pt x="69894" y="902"/>
                </a:lnTo>
                <a:lnTo>
                  <a:pt x="138231" y="3564"/>
                </a:lnTo>
                <a:lnTo>
                  <a:pt x="204793" y="7914"/>
                </a:lnTo>
                <a:lnTo>
                  <a:pt x="269359" y="13882"/>
                </a:lnTo>
                <a:lnTo>
                  <a:pt x="331712" y="21399"/>
                </a:lnTo>
                <a:lnTo>
                  <a:pt x="391630" y="30394"/>
                </a:lnTo>
                <a:lnTo>
                  <a:pt x="448896" y="40797"/>
                </a:lnTo>
                <a:lnTo>
                  <a:pt x="503289" y="52539"/>
                </a:lnTo>
                <a:lnTo>
                  <a:pt x="554591" y="65548"/>
                </a:lnTo>
                <a:lnTo>
                  <a:pt x="602583" y="79756"/>
                </a:lnTo>
                <a:lnTo>
                  <a:pt x="647044" y="95090"/>
                </a:lnTo>
                <a:lnTo>
                  <a:pt x="687756" y="111483"/>
                </a:lnTo>
                <a:lnTo>
                  <a:pt x="724500" y="128863"/>
                </a:lnTo>
                <a:lnTo>
                  <a:pt x="785205" y="166306"/>
                </a:lnTo>
                <a:lnTo>
                  <a:pt x="827404" y="206858"/>
                </a:lnTo>
                <a:lnTo>
                  <a:pt x="849345" y="249957"/>
                </a:lnTo>
                <a:lnTo>
                  <a:pt x="852169" y="272288"/>
                </a:lnTo>
                <a:lnTo>
                  <a:pt x="852169" y="2994812"/>
                </a:lnTo>
                <a:lnTo>
                  <a:pt x="841017" y="3038972"/>
                </a:lnTo>
                <a:lnTo>
                  <a:pt x="808727" y="3080864"/>
                </a:lnTo>
                <a:lnTo>
                  <a:pt x="757056" y="3119927"/>
                </a:lnTo>
                <a:lnTo>
                  <a:pt x="687756" y="3155602"/>
                </a:lnTo>
                <a:lnTo>
                  <a:pt x="647044" y="3171993"/>
                </a:lnTo>
                <a:lnTo>
                  <a:pt x="602583" y="3187326"/>
                </a:lnTo>
                <a:lnTo>
                  <a:pt x="554591" y="3201532"/>
                </a:lnTo>
                <a:lnTo>
                  <a:pt x="503289" y="3214540"/>
                </a:lnTo>
                <a:lnTo>
                  <a:pt x="448896" y="3226281"/>
                </a:lnTo>
                <a:lnTo>
                  <a:pt x="391630" y="3236683"/>
                </a:lnTo>
                <a:lnTo>
                  <a:pt x="331712" y="3245677"/>
                </a:lnTo>
                <a:lnTo>
                  <a:pt x="269359" y="3253193"/>
                </a:lnTo>
                <a:lnTo>
                  <a:pt x="204793" y="3259161"/>
                </a:lnTo>
                <a:lnTo>
                  <a:pt x="138231" y="3263511"/>
                </a:lnTo>
                <a:lnTo>
                  <a:pt x="69894" y="3266172"/>
                </a:lnTo>
                <a:lnTo>
                  <a:pt x="0" y="3267075"/>
                </a:lnTo>
              </a:path>
            </a:pathLst>
          </a:custGeom>
          <a:ln w="12699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3" name="object 7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484985" y="7471028"/>
            <a:ext cx="179126" cy="130465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1133602"/>
            <a:ext cx="5758180" cy="18376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1920" marR="110489" indent="-1273175">
              <a:lnSpc>
                <a:spcPct val="1108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Carbohydrate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are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hydrate</a:t>
            </a:r>
            <a:r>
              <a:rPr sz="12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12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carbon</a:t>
            </a:r>
            <a:r>
              <a:rPr sz="12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contain</a:t>
            </a:r>
            <a:r>
              <a:rPr sz="12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C,</a:t>
            </a:r>
            <a:r>
              <a:rPr sz="12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H,</a:t>
            </a:r>
            <a:r>
              <a:rPr sz="12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O.</a:t>
            </a:r>
            <a:r>
              <a:rPr sz="12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Chemically</a:t>
            </a:r>
            <a:r>
              <a:rPr sz="12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Carbohydrates</a:t>
            </a:r>
            <a:r>
              <a:rPr sz="12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are </a:t>
            </a:r>
            <a:r>
              <a:rPr sz="1200" b="1" spc="-2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Polyhydroxy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aldehyde 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or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Polyhydroxy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ketone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10300"/>
              </a:lnSpc>
            </a:pPr>
            <a:r>
              <a:rPr sz="1200" spc="-5" dirty="0">
                <a:latin typeface="Times New Roman"/>
                <a:cs typeface="Times New Roman"/>
              </a:rPr>
              <a:t>Carbohydrates</a:t>
            </a:r>
            <a:r>
              <a:rPr sz="1200" dirty="0">
                <a:latin typeface="Times New Roman"/>
                <a:cs typeface="Times New Roman"/>
              </a:rPr>
              <a:t> are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naturally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occurring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organic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compounds</a:t>
            </a:r>
            <a:r>
              <a:rPr sz="1200" dirty="0">
                <a:latin typeface="Times New Roman"/>
                <a:cs typeface="Times New Roman"/>
              </a:rPr>
              <a:t> containing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carbon,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hydrogen,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oxygen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elements.</a:t>
            </a:r>
            <a:r>
              <a:rPr sz="1200" dirty="0">
                <a:latin typeface="Times New Roman"/>
                <a:cs typeface="Times New Roman"/>
              </a:rPr>
              <a:t> Chemically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Carbohydrates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</a:t>
            </a:r>
            <a:r>
              <a:rPr sz="1200" dirty="0">
                <a:latin typeface="Times New Roman"/>
                <a:cs typeface="Times New Roman"/>
              </a:rPr>
              <a:t> Polyhydroxy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aldehyde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Polyhydroxy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ketones </a:t>
            </a:r>
            <a:r>
              <a:rPr sz="1200" dirty="0">
                <a:latin typeface="Times New Roman"/>
                <a:cs typeface="Times New Roman"/>
              </a:rPr>
              <a:t>or the compounds that produce these on </a:t>
            </a:r>
            <a:r>
              <a:rPr sz="1200" spc="-5" dirty="0">
                <a:latin typeface="Times New Roman"/>
                <a:cs typeface="Times New Roman"/>
              </a:rPr>
              <a:t>hydrolysis.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Carbohydrates </a:t>
            </a:r>
            <a:r>
              <a:rPr sz="1200" dirty="0">
                <a:latin typeface="Times New Roman"/>
                <a:cs typeface="Times New Roman"/>
              </a:rPr>
              <a:t>are </a:t>
            </a:r>
            <a:r>
              <a:rPr sz="1200" spc="-5" dirty="0">
                <a:latin typeface="Times New Roman"/>
                <a:cs typeface="Times New Roman"/>
              </a:rPr>
              <a:t>also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referred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 saccharide.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200" spc="-5" dirty="0">
                <a:latin typeface="Times New Roman"/>
                <a:cs typeface="Times New Roman"/>
              </a:rPr>
              <a:t>On</a:t>
            </a:r>
            <a:r>
              <a:rPr sz="1200" dirty="0">
                <a:latin typeface="Times New Roman"/>
                <a:cs typeface="Times New Roman"/>
              </a:rPr>
              <a:t> the </a:t>
            </a:r>
            <a:r>
              <a:rPr sz="1200" spc="-5" dirty="0">
                <a:latin typeface="Times New Roman"/>
                <a:cs typeface="Times New Roman"/>
              </a:rPr>
              <a:t>basis</a:t>
            </a:r>
            <a:r>
              <a:rPr sz="1200" dirty="0">
                <a:latin typeface="Times New Roman"/>
                <a:cs typeface="Times New Roman"/>
              </a:rPr>
              <a:t> 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sugar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unit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carbohydrate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</a:t>
            </a:r>
            <a:r>
              <a:rPr sz="1200" dirty="0">
                <a:latin typeface="Times New Roman"/>
                <a:cs typeface="Times New Roman"/>
              </a:rPr>
              <a:t> classified into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three</a:t>
            </a:r>
            <a:r>
              <a:rPr sz="1200" dirty="0">
                <a:latin typeface="Times New Roman"/>
                <a:cs typeface="Times New Roman"/>
              </a:rPr>
              <a:t> major</a:t>
            </a:r>
            <a:r>
              <a:rPr sz="1200" spc="-5" dirty="0">
                <a:latin typeface="Times New Roman"/>
                <a:cs typeface="Times New Roman"/>
              </a:rPr>
              <a:t> classes: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604" y="2950590"/>
            <a:ext cx="1387475" cy="629285"/>
          </a:xfrm>
          <a:prstGeom prst="rect">
            <a:avLst/>
          </a:prstGeom>
        </p:spPr>
        <p:txBody>
          <a:bodyPr vert="horz" wrap="square" lIns="0" tIns="31114" rIns="0" bIns="0" rtlCol="0">
            <a:spAutoFit/>
          </a:bodyPr>
          <a:lstStyle/>
          <a:p>
            <a:pPr marL="240665" indent="-228600">
              <a:lnSpc>
                <a:spcPct val="100000"/>
              </a:lnSpc>
              <a:spcBef>
                <a:spcPts val="244"/>
              </a:spcBef>
              <a:buFont typeface="Times New Roman"/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Monosaccharides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140"/>
              </a:spcBef>
              <a:buFont typeface="Times New Roman"/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Oligosaccharides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145"/>
              </a:spcBef>
              <a:buFont typeface="Times New Roman"/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Polysaccharides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6189344"/>
            <a:ext cx="27870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Ketoses: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Contain </a:t>
            </a:r>
            <a:r>
              <a:rPr sz="1200" spc="-5" dirty="0">
                <a:latin typeface="Times New Roman"/>
                <a:cs typeface="Times New Roman"/>
              </a:rPr>
              <a:t>Ketone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functional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group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04" y="3759835"/>
            <a:ext cx="5756275" cy="244602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65100" indent="-152400" algn="just">
              <a:lnSpc>
                <a:spcPct val="100000"/>
              </a:lnSpc>
              <a:spcBef>
                <a:spcPts val="219"/>
              </a:spcBef>
              <a:buAutoNum type="arabicPeriod"/>
              <a:tabLst>
                <a:tab pos="1651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Mono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saccharides: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ts val="1580"/>
              </a:lnSpc>
              <a:spcBef>
                <a:spcPts val="55"/>
              </a:spcBef>
            </a:pPr>
            <a:r>
              <a:rPr sz="1200" spc="-5" dirty="0">
                <a:latin typeface="Times New Roman"/>
                <a:cs typeface="Times New Roman"/>
              </a:rPr>
              <a:t>Mono saccharides </a:t>
            </a:r>
            <a:r>
              <a:rPr sz="1200" dirty="0">
                <a:latin typeface="Times New Roman"/>
                <a:cs typeface="Times New Roman"/>
              </a:rPr>
              <a:t>contain </a:t>
            </a:r>
            <a:r>
              <a:rPr sz="1200" spc="-5" dirty="0">
                <a:latin typeface="Times New Roman"/>
                <a:cs typeface="Times New Roman"/>
              </a:rPr>
              <a:t>Single </a:t>
            </a:r>
            <a:r>
              <a:rPr sz="1200" dirty="0">
                <a:latin typeface="Times New Roman"/>
                <a:cs typeface="Times New Roman"/>
              </a:rPr>
              <a:t>sugar unit. </a:t>
            </a:r>
            <a:r>
              <a:rPr sz="1200" spc="-5" dirty="0">
                <a:latin typeface="Times New Roman"/>
                <a:cs typeface="Times New Roman"/>
              </a:rPr>
              <a:t>Also called </a:t>
            </a:r>
            <a:r>
              <a:rPr sz="1200" dirty="0">
                <a:latin typeface="Times New Roman"/>
                <a:cs typeface="Times New Roman"/>
              </a:rPr>
              <a:t>simple </a:t>
            </a:r>
            <a:r>
              <a:rPr sz="1200" spc="-5" dirty="0">
                <a:latin typeface="Times New Roman"/>
                <a:cs typeface="Times New Roman"/>
              </a:rPr>
              <a:t>sugars, </a:t>
            </a:r>
            <a:r>
              <a:rPr sz="1200" dirty="0">
                <a:latin typeface="Times New Roman"/>
                <a:cs typeface="Times New Roman"/>
              </a:rPr>
              <a:t>cannot be </a:t>
            </a:r>
            <a:r>
              <a:rPr sz="1200" spc="-5" dirty="0">
                <a:latin typeface="Times New Roman"/>
                <a:cs typeface="Times New Roman"/>
              </a:rPr>
              <a:t>hydrolyzed </a:t>
            </a:r>
            <a:r>
              <a:rPr sz="1200" dirty="0">
                <a:latin typeface="Times New Roman"/>
                <a:cs typeface="Times New Roman"/>
              </a:rPr>
              <a:t> into </a:t>
            </a:r>
            <a:r>
              <a:rPr sz="1200" spc="-5" dirty="0">
                <a:latin typeface="Times New Roman"/>
                <a:cs typeface="Times New Roman"/>
              </a:rPr>
              <a:t>smaller </a:t>
            </a:r>
            <a:r>
              <a:rPr sz="1200" dirty="0">
                <a:latin typeface="Times New Roman"/>
                <a:cs typeface="Times New Roman"/>
              </a:rPr>
              <a:t>units. </a:t>
            </a:r>
            <a:r>
              <a:rPr sz="1200" spc="-5" dirty="0">
                <a:latin typeface="Times New Roman"/>
                <a:cs typeface="Times New Roman"/>
              </a:rPr>
              <a:t>Depending </a:t>
            </a:r>
            <a:r>
              <a:rPr sz="1200" dirty="0">
                <a:latin typeface="Times New Roman"/>
                <a:cs typeface="Times New Roman"/>
              </a:rPr>
              <a:t>upon no. of </a:t>
            </a:r>
            <a:r>
              <a:rPr sz="1200" spc="-5" dirty="0">
                <a:latin typeface="Times New Roman"/>
                <a:cs typeface="Times New Roman"/>
              </a:rPr>
              <a:t>carbon </a:t>
            </a:r>
            <a:r>
              <a:rPr sz="1200" dirty="0">
                <a:latin typeface="Times New Roman"/>
                <a:cs typeface="Times New Roman"/>
              </a:rPr>
              <a:t>in a unit, mono </a:t>
            </a:r>
            <a:r>
              <a:rPr sz="1200" spc="-5" dirty="0">
                <a:latin typeface="Times New Roman"/>
                <a:cs typeface="Times New Roman"/>
              </a:rPr>
              <a:t>saccharides are </a:t>
            </a:r>
            <a:r>
              <a:rPr sz="1200" dirty="0">
                <a:latin typeface="Times New Roman"/>
                <a:cs typeface="Times New Roman"/>
              </a:rPr>
              <a:t>subdivided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into a</a:t>
            </a:r>
            <a:r>
              <a:rPr sz="1200" spc="-5" dirty="0">
                <a:latin typeface="Times New Roman"/>
                <a:cs typeface="Times New Roman"/>
              </a:rPr>
              <a:t> dioses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5" dirty="0">
                <a:latin typeface="Times New Roman"/>
                <a:cs typeface="Times New Roman"/>
              </a:rPr>
              <a:t>decoses.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More</a:t>
            </a:r>
            <a:r>
              <a:rPr sz="1200" spc="-5" dirty="0">
                <a:latin typeface="Times New Roman"/>
                <a:cs typeface="Times New Roman"/>
              </a:rPr>
              <a:t> common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subclasses</a:t>
            </a:r>
            <a:r>
              <a:rPr sz="1200" dirty="0">
                <a:latin typeface="Times New Roman"/>
                <a:cs typeface="Times New Roman"/>
              </a:rPr>
              <a:t> 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mono </a:t>
            </a:r>
            <a:r>
              <a:rPr sz="1200" spc="-5" dirty="0">
                <a:latin typeface="Times New Roman"/>
                <a:cs typeface="Times New Roman"/>
              </a:rPr>
              <a:t>saccharides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Times New Roman"/>
                <a:cs typeface="Times New Roman"/>
              </a:rPr>
              <a:t>Aldoses: </a:t>
            </a:r>
            <a:r>
              <a:rPr sz="1200" dirty="0">
                <a:latin typeface="Times New Roman"/>
                <a:cs typeface="Times New Roman"/>
              </a:rPr>
              <a:t>Contain </a:t>
            </a:r>
            <a:r>
              <a:rPr sz="1200" spc="-5" dirty="0">
                <a:latin typeface="Times New Roman"/>
                <a:cs typeface="Times New Roman"/>
              </a:rPr>
              <a:t>aldehyde 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Funtional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group</a:t>
            </a:r>
            <a:endParaRPr sz="1200">
              <a:latin typeface="Times New Roman"/>
              <a:cs typeface="Times New Roman"/>
            </a:endParaRPr>
          </a:p>
          <a:p>
            <a:pPr marL="469265" lvl="1" indent="-228600">
              <a:lnSpc>
                <a:spcPct val="100000"/>
              </a:lnSpc>
              <a:spcBef>
                <a:spcPts val="145"/>
              </a:spcBef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Aldotrioses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e.g.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Glycerose,</a:t>
            </a:r>
            <a:endParaRPr sz="1200">
              <a:latin typeface="Times New Roman"/>
              <a:cs typeface="Times New Roman"/>
            </a:endParaRPr>
          </a:p>
          <a:p>
            <a:pPr marL="469265" lvl="1" indent="-228600">
              <a:lnSpc>
                <a:spcPct val="100000"/>
              </a:lnSpc>
              <a:spcBef>
                <a:spcPts val="145"/>
              </a:spcBef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Aldotertroses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e.g.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Erythrose,</a:t>
            </a:r>
            <a:endParaRPr sz="1200">
              <a:latin typeface="Times New Roman"/>
              <a:cs typeface="Times New Roman"/>
            </a:endParaRPr>
          </a:p>
          <a:p>
            <a:pPr marL="469265" lvl="1" indent="-228600">
              <a:lnSpc>
                <a:spcPct val="100000"/>
              </a:lnSpc>
              <a:spcBef>
                <a:spcPts val="145"/>
              </a:spcBef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Aldopentoses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e.g.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Ribose,</a:t>
            </a:r>
            <a:endParaRPr sz="1200">
              <a:latin typeface="Times New Roman"/>
              <a:cs typeface="Times New Roman"/>
            </a:endParaRPr>
          </a:p>
          <a:p>
            <a:pPr marL="469265" lvl="1" indent="-228600">
              <a:lnSpc>
                <a:spcPct val="100000"/>
              </a:lnSpc>
              <a:spcBef>
                <a:spcPts val="155"/>
              </a:spcBef>
              <a:buAutoNum type="alphaLcPeriod"/>
              <a:tabLst>
                <a:tab pos="469900" algn="l"/>
              </a:tabLst>
            </a:pPr>
            <a:r>
              <a:rPr sz="1200" dirty="0">
                <a:latin typeface="Times New Roman"/>
                <a:cs typeface="Times New Roman"/>
              </a:rPr>
              <a:t>Aldohexoscs </a:t>
            </a:r>
            <a:r>
              <a:rPr sz="1200" spc="-10" dirty="0">
                <a:latin typeface="Times New Roman"/>
                <a:cs typeface="Times New Roman"/>
              </a:rPr>
              <a:t>e.g.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Glucose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(dextrose),</a:t>
            </a:r>
            <a:r>
              <a:rPr sz="1200" spc="3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Galatose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(present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milk)</a:t>
            </a:r>
            <a:endParaRPr sz="1200">
              <a:latin typeface="Times New Roman"/>
              <a:cs typeface="Times New Roman"/>
            </a:endParaRPr>
          </a:p>
          <a:p>
            <a:pPr marL="469265" lvl="1" indent="-228600">
              <a:lnSpc>
                <a:spcPct val="100000"/>
              </a:lnSpc>
              <a:spcBef>
                <a:spcPts val="145"/>
              </a:spcBef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Aldoheptose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e.g.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Glucoheptose.</a:t>
            </a:r>
            <a:endParaRPr sz="1200">
              <a:latin typeface="Times New Roman"/>
              <a:cs typeface="Times New Roman"/>
            </a:endParaRPr>
          </a:p>
          <a:p>
            <a:pPr marR="266065" algn="r">
              <a:lnSpc>
                <a:spcPct val="100000"/>
              </a:lnSpc>
              <a:spcBef>
                <a:spcPts val="1050"/>
              </a:spcBef>
            </a:pPr>
            <a:endParaRPr sz="5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0604" y="6574917"/>
            <a:ext cx="3258820" cy="1033144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240665" indent="-228600">
              <a:lnSpc>
                <a:spcPct val="100000"/>
              </a:lnSpc>
              <a:spcBef>
                <a:spcPts val="240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Ketotrioses</a:t>
            </a:r>
            <a:r>
              <a:rPr sz="1200" dirty="0">
                <a:latin typeface="Times New Roman"/>
                <a:cs typeface="Times New Roman"/>
              </a:rPr>
              <a:t> e.g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Dihydroxyacetone,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145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Ketotetroses </a:t>
            </a:r>
            <a:r>
              <a:rPr sz="1200" dirty="0">
                <a:latin typeface="Times New Roman"/>
                <a:cs typeface="Times New Roman"/>
              </a:rPr>
              <a:t>e.g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Erythrulose,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150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Ketopentoses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e.g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Ribulose,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155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Ketohexoses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e.g.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Fructose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present</a:t>
            </a:r>
            <a:r>
              <a:rPr sz="1200" dirty="0">
                <a:latin typeface="Times New Roman"/>
                <a:cs typeface="Times New Roman"/>
              </a:rPr>
              <a:t> in fruits honey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145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Ketoheptose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e.g.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Scdoheptulose.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486025" y="459104"/>
            <a:ext cx="2841625" cy="396875"/>
            <a:chOff x="2486025" y="459104"/>
            <a:chExt cx="2841625" cy="396875"/>
          </a:xfrm>
        </p:grpSpPr>
        <p:sp>
          <p:nvSpPr>
            <p:cNvPr id="8" name="object 8"/>
            <p:cNvSpPr/>
            <p:nvPr/>
          </p:nvSpPr>
          <p:spPr>
            <a:xfrm>
              <a:off x="2498725" y="830579"/>
              <a:ext cx="2828925" cy="25400"/>
            </a:xfrm>
            <a:custGeom>
              <a:avLst/>
              <a:gdLst/>
              <a:ahLst/>
              <a:cxnLst/>
              <a:rect l="l" t="t" r="r" b="b"/>
              <a:pathLst>
                <a:path w="2828925" h="25400">
                  <a:moveTo>
                    <a:pt x="0" y="25400"/>
                  </a:moveTo>
                  <a:lnTo>
                    <a:pt x="2828925" y="25400"/>
                  </a:lnTo>
                  <a:lnTo>
                    <a:pt x="2828925" y="0"/>
                  </a:lnTo>
                  <a:lnTo>
                    <a:pt x="0" y="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1F5767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486025" y="459104"/>
              <a:ext cx="2828925" cy="371475"/>
            </a:xfrm>
            <a:custGeom>
              <a:avLst/>
              <a:gdLst/>
              <a:ahLst/>
              <a:cxnLst/>
              <a:rect l="l" t="t" r="r" b="b"/>
              <a:pathLst>
                <a:path w="2828925" h="371475">
                  <a:moveTo>
                    <a:pt x="2828925" y="0"/>
                  </a:moveTo>
                  <a:lnTo>
                    <a:pt x="0" y="0"/>
                  </a:lnTo>
                  <a:lnTo>
                    <a:pt x="0" y="371475"/>
                  </a:lnTo>
                  <a:lnTo>
                    <a:pt x="2828925" y="371475"/>
                  </a:lnTo>
                  <a:lnTo>
                    <a:pt x="2828925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2486025" y="473456"/>
            <a:ext cx="282892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004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CARBOHYDRATE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07728" y="7762240"/>
            <a:ext cx="2926196" cy="23526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1077213"/>
            <a:ext cx="3378200" cy="183324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1200" b="1" spc="-5" dirty="0">
                <a:latin typeface="Times New Roman"/>
                <a:cs typeface="Times New Roman"/>
              </a:rPr>
              <a:t>Properties </a:t>
            </a:r>
            <a:r>
              <a:rPr sz="1200" b="1" dirty="0">
                <a:latin typeface="Times New Roman"/>
                <a:cs typeface="Times New Roman"/>
              </a:rPr>
              <a:t>of </a:t>
            </a:r>
            <a:r>
              <a:rPr sz="1200" b="1" spc="-5" dirty="0">
                <a:latin typeface="Times New Roman"/>
                <a:cs typeface="Times New Roman"/>
              </a:rPr>
              <a:t>Mono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saccharides:</a:t>
            </a:r>
            <a:endParaRPr sz="1200">
              <a:latin typeface="Times New Roman"/>
              <a:cs typeface="Times New Roman"/>
            </a:endParaRPr>
          </a:p>
          <a:p>
            <a:pPr marL="469265" indent="-170815">
              <a:lnSpc>
                <a:spcPct val="100000"/>
              </a:lnSpc>
              <a:spcBef>
                <a:spcPts val="120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Muta-rotation</a:t>
            </a:r>
            <a:endParaRPr sz="1200">
              <a:latin typeface="Times New Roman"/>
              <a:cs typeface="Times New Roman"/>
            </a:endParaRPr>
          </a:p>
          <a:p>
            <a:pPr marL="469265" indent="-170815">
              <a:lnSpc>
                <a:spcPct val="100000"/>
              </a:lnSpc>
              <a:spcBef>
                <a:spcPts val="155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Glycoside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Formation</a:t>
            </a:r>
            <a:endParaRPr sz="1200">
              <a:latin typeface="Times New Roman"/>
              <a:cs typeface="Times New Roman"/>
            </a:endParaRPr>
          </a:p>
          <a:p>
            <a:pPr marL="469265" indent="-170815">
              <a:lnSpc>
                <a:spcPct val="100000"/>
              </a:lnSpc>
              <a:spcBef>
                <a:spcPts val="145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Reducing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Power</a:t>
            </a:r>
            <a:endParaRPr sz="1200">
              <a:latin typeface="Times New Roman"/>
              <a:cs typeface="Times New Roman"/>
            </a:endParaRPr>
          </a:p>
          <a:p>
            <a:pPr marL="469265" indent="-170815">
              <a:lnSpc>
                <a:spcPct val="100000"/>
              </a:lnSpc>
              <a:spcBef>
                <a:spcPts val="145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Reduction</a:t>
            </a:r>
            <a:endParaRPr sz="1200">
              <a:latin typeface="Times New Roman"/>
              <a:cs typeface="Times New Roman"/>
            </a:endParaRPr>
          </a:p>
          <a:p>
            <a:pPr marL="469265" indent="-170815">
              <a:lnSpc>
                <a:spcPct val="100000"/>
              </a:lnSpc>
              <a:spcBef>
                <a:spcPts val="140"/>
              </a:spcBef>
              <a:buAutoNum type="arabicPeriod"/>
              <a:tabLst>
                <a:tab pos="469900" algn="l"/>
              </a:tabLst>
            </a:pPr>
            <a:r>
              <a:rPr sz="1200" dirty="0">
                <a:latin typeface="Times New Roman"/>
                <a:cs typeface="Times New Roman"/>
              </a:rPr>
              <a:t>Oxidation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</a:t>
            </a:r>
            <a:r>
              <a:rPr sz="1200" spc="-5" dirty="0">
                <a:latin typeface="Times New Roman"/>
                <a:cs typeface="Times New Roman"/>
              </a:rPr>
              <a:t> mild and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strong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oxidizing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agent</a:t>
            </a:r>
            <a:endParaRPr sz="1200">
              <a:latin typeface="Times New Roman"/>
              <a:cs typeface="Times New Roman"/>
            </a:endParaRPr>
          </a:p>
          <a:p>
            <a:pPr marL="469265" indent="-170815">
              <a:lnSpc>
                <a:spcPct val="100000"/>
              </a:lnSpc>
              <a:spcBef>
                <a:spcPts val="160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Methylation </a:t>
            </a:r>
            <a:r>
              <a:rPr sz="1200" dirty="0">
                <a:latin typeface="Times New Roman"/>
                <a:cs typeface="Times New Roman"/>
              </a:rPr>
              <a:t>/ </a:t>
            </a:r>
            <a:r>
              <a:rPr sz="1200" spc="-5" dirty="0">
                <a:latin typeface="Times New Roman"/>
                <a:cs typeface="Times New Roman"/>
              </a:rPr>
              <a:t>Esterification</a:t>
            </a:r>
            <a:endParaRPr sz="1200">
              <a:latin typeface="Times New Roman"/>
              <a:cs typeface="Times New Roman"/>
            </a:endParaRPr>
          </a:p>
          <a:p>
            <a:pPr marL="469265" indent="-170815">
              <a:lnSpc>
                <a:spcPct val="100000"/>
              </a:lnSpc>
              <a:spcBef>
                <a:spcPts val="140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Dehydration</a:t>
            </a:r>
            <a:endParaRPr sz="1200">
              <a:latin typeface="Times New Roman"/>
              <a:cs typeface="Times New Roman"/>
            </a:endParaRPr>
          </a:p>
          <a:p>
            <a:pPr marL="469265" indent="-170815">
              <a:lnSpc>
                <a:spcPct val="100000"/>
              </a:lnSpc>
              <a:spcBef>
                <a:spcPts val="145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Form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osazone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phenyl </a:t>
            </a:r>
            <a:r>
              <a:rPr sz="1200" dirty="0">
                <a:latin typeface="Times New Roman"/>
                <a:cs typeface="Times New Roman"/>
              </a:rPr>
              <a:t>hydrazine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3087751"/>
            <a:ext cx="5589270" cy="427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2.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Oligosaccharide: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Oligosaccharides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 polymers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mono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saccharides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containing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two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mono </a:t>
            </a:r>
            <a:r>
              <a:rPr sz="1200" spc="-5" dirty="0">
                <a:latin typeface="Times New Roman"/>
                <a:cs typeface="Times New Roman"/>
              </a:rPr>
              <a:t>saccharides: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604" y="4919852"/>
            <a:ext cx="5069205" cy="1617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8600">
              <a:lnSpc>
                <a:spcPct val="100000"/>
              </a:lnSpc>
              <a:spcBef>
                <a:spcPts val="100"/>
              </a:spcBef>
              <a:buFont typeface="Times New Roman"/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Disaccharides: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Yield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two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mono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saccharides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hydrolysis.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AutoNum type="arabicPeriod"/>
            </a:pPr>
            <a:endParaRPr sz="1500">
              <a:latin typeface="Times New Roman"/>
              <a:cs typeface="Times New Roman"/>
            </a:endParaRPr>
          </a:p>
          <a:p>
            <a:pPr marL="240665" lvl="1" indent="-228600">
              <a:lnSpc>
                <a:spcPct val="100000"/>
              </a:lnSpc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Reducing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Disaccharides: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Contain </a:t>
            </a:r>
            <a:r>
              <a:rPr sz="1200" spc="-5" dirty="0">
                <a:latin typeface="Times New Roman"/>
                <a:cs typeface="Times New Roman"/>
              </a:rPr>
              <a:t>hemiacetal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hemiketal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group</a:t>
            </a:r>
            <a:endParaRPr sz="1200">
              <a:latin typeface="Times New Roman"/>
              <a:cs typeface="Times New Roman"/>
            </a:endParaRPr>
          </a:p>
          <a:p>
            <a:pPr marL="890269" marR="5080" indent="-649605">
              <a:lnSpc>
                <a:spcPts val="1600"/>
              </a:lnSpc>
              <a:spcBef>
                <a:spcPts val="65"/>
              </a:spcBef>
            </a:pPr>
            <a:r>
              <a:rPr sz="1200" spc="-5" dirty="0">
                <a:solidFill>
                  <a:srgbClr val="006FC0"/>
                </a:solidFill>
                <a:latin typeface="Times New Roman"/>
                <a:cs typeface="Times New Roman"/>
              </a:rPr>
              <a:t>Example:</a:t>
            </a:r>
            <a:r>
              <a:rPr sz="1200" spc="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Maltose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(Glucose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Glucose) </a:t>
            </a:r>
            <a:r>
              <a:rPr sz="1200" spc="-5" dirty="0">
                <a:latin typeface="Times New Roman"/>
                <a:cs typeface="Times New Roman"/>
              </a:rPr>
              <a:t>Germinating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grain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(used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5" dirty="0">
                <a:latin typeface="Times New Roman"/>
                <a:cs typeface="Times New Roman"/>
              </a:rPr>
              <a:t>make</a:t>
            </a:r>
            <a:r>
              <a:rPr sz="1200" dirty="0">
                <a:latin typeface="Times New Roman"/>
                <a:cs typeface="Times New Roman"/>
              </a:rPr>
              <a:t> beer)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Lactose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(Galactose</a:t>
            </a:r>
            <a:r>
              <a:rPr sz="1200" dirty="0">
                <a:latin typeface="Times New Roman"/>
                <a:cs typeface="Times New Roman"/>
              </a:rPr>
              <a:t> +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Glucose),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other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examples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Isomaltose.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00">
              <a:latin typeface="Times New Roman"/>
              <a:cs typeface="Times New Roman"/>
            </a:endParaRPr>
          </a:p>
          <a:p>
            <a:pPr marL="240665" marR="1139190" lvl="1" indent="-228600">
              <a:lnSpc>
                <a:spcPct val="110000"/>
              </a:lnSpc>
              <a:buAutoNum type="alphaLcPeriod" startAt="2"/>
              <a:tabLst>
                <a:tab pos="241300" algn="l"/>
              </a:tabLst>
            </a:pPr>
            <a:r>
              <a:rPr sz="1200" dirty="0">
                <a:latin typeface="Times New Roman"/>
                <a:cs typeface="Times New Roman"/>
              </a:rPr>
              <a:t>Non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Reducing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Disaccharides: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Contain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hemiacetal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groups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6FC0"/>
                </a:solidFill>
                <a:latin typeface="Times New Roman"/>
                <a:cs typeface="Times New Roman"/>
              </a:rPr>
              <a:t>Example:</a:t>
            </a:r>
            <a:r>
              <a:rPr sz="1200" spc="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Sucrose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(Glucose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Fructose)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30604" y="6733412"/>
            <a:ext cx="1306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2.</a:t>
            </a:r>
            <a:r>
              <a:rPr sz="1200" spc="56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Tri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saccharides: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63904" y="6916673"/>
            <a:ext cx="5835650" cy="2444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7365" marR="44450">
              <a:lnSpc>
                <a:spcPct val="110000"/>
              </a:lnSpc>
              <a:spcBef>
                <a:spcPts val="100"/>
              </a:spcBef>
            </a:pPr>
            <a:r>
              <a:rPr sz="1200" spc="-5" dirty="0">
                <a:solidFill>
                  <a:srgbClr val="006FC0"/>
                </a:solidFill>
                <a:latin typeface="Times New Roman"/>
                <a:cs typeface="Times New Roman"/>
              </a:rPr>
              <a:t>Example:</a:t>
            </a:r>
            <a:r>
              <a:rPr sz="1200" spc="5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Raffinose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(Glucose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Fructose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Galactose)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found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cotton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seed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sugar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beet.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500">
              <a:latin typeface="Times New Roman"/>
              <a:cs typeface="Times New Roman"/>
            </a:endParaRPr>
          </a:p>
          <a:p>
            <a:pPr marL="279400">
              <a:lnSpc>
                <a:spcPct val="100000"/>
              </a:lnSpc>
            </a:pPr>
            <a:r>
              <a:rPr sz="1200" dirty="0">
                <a:latin typeface="Times New Roman"/>
                <a:cs typeface="Times New Roman"/>
              </a:rPr>
              <a:t>3. 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Tetra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saccharides: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Yield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 mono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saccharides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hydrolysis.</a:t>
            </a:r>
            <a:endParaRPr sz="1200">
              <a:latin typeface="Times New Roman"/>
              <a:cs typeface="Times New Roman"/>
            </a:endParaRPr>
          </a:p>
          <a:p>
            <a:pPr marL="507365" marR="43180">
              <a:lnSpc>
                <a:spcPct val="110000"/>
              </a:lnSpc>
            </a:pPr>
            <a:r>
              <a:rPr sz="1200" spc="-5" dirty="0">
                <a:solidFill>
                  <a:srgbClr val="006FC0"/>
                </a:solidFill>
                <a:latin typeface="Times New Roman"/>
                <a:cs typeface="Times New Roman"/>
              </a:rPr>
              <a:t>Example:</a:t>
            </a:r>
            <a:r>
              <a:rPr sz="1200" spc="12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Stachyose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(Glucose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Fructose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Galactose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Galactose)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(only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tetra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saccharide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known to exist in </a:t>
            </a:r>
            <a:r>
              <a:rPr sz="1200" spc="-5" dirty="0">
                <a:latin typeface="Times New Roman"/>
                <a:cs typeface="Times New Roman"/>
              </a:rPr>
              <a:t>plant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e.g.</a:t>
            </a:r>
            <a:r>
              <a:rPr sz="1200" dirty="0">
                <a:latin typeface="Times New Roman"/>
                <a:cs typeface="Times New Roman"/>
              </a:rPr>
              <a:t> Whole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grains,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peas,</a:t>
            </a:r>
            <a:r>
              <a:rPr sz="1200" dirty="0">
                <a:latin typeface="Times New Roman"/>
                <a:cs typeface="Times New Roman"/>
              </a:rPr>
              <a:t> lentils)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Times New Roman"/>
              <a:cs typeface="Times New Roman"/>
            </a:endParaRPr>
          </a:p>
          <a:p>
            <a:pPr marL="50800" marR="43180" algn="just">
              <a:lnSpc>
                <a:spcPct val="110300"/>
              </a:lnSpc>
              <a:spcBef>
                <a:spcPts val="5"/>
              </a:spcBef>
            </a:pPr>
            <a:r>
              <a:rPr sz="1200" b="1" dirty="0">
                <a:latin typeface="Times New Roman"/>
                <a:cs typeface="Times New Roman"/>
              </a:rPr>
              <a:t>3.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Polysaccharides: </a:t>
            </a:r>
            <a:r>
              <a:rPr sz="1200" spc="-5" dirty="0">
                <a:latin typeface="Times New Roman"/>
                <a:cs typeface="Times New Roman"/>
              </a:rPr>
              <a:t>Polysaccharides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polymer</a:t>
            </a:r>
            <a:r>
              <a:rPr sz="1200" dirty="0">
                <a:latin typeface="Times New Roman"/>
                <a:cs typeface="Times New Roman"/>
              </a:rPr>
              <a:t> 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monosaccharides.</a:t>
            </a:r>
            <a:r>
              <a:rPr sz="1200" dirty="0">
                <a:latin typeface="Times New Roman"/>
                <a:cs typeface="Times New Roman"/>
              </a:rPr>
              <a:t> 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chain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polymers </a:t>
            </a:r>
            <a:r>
              <a:rPr sz="1200" dirty="0">
                <a:latin typeface="Times New Roman"/>
                <a:cs typeface="Times New Roman"/>
              </a:rPr>
              <a:t>are either </a:t>
            </a:r>
            <a:r>
              <a:rPr sz="1200" spc="-5" dirty="0">
                <a:latin typeface="Times New Roman"/>
                <a:cs typeface="Times New Roman"/>
              </a:rPr>
              <a:t>straight </a:t>
            </a:r>
            <a:r>
              <a:rPr sz="1200" dirty="0">
                <a:latin typeface="Times New Roman"/>
                <a:cs typeface="Times New Roman"/>
              </a:rPr>
              <a:t>chain or </a:t>
            </a:r>
            <a:r>
              <a:rPr sz="1200" spc="-5" dirty="0">
                <a:latin typeface="Times New Roman"/>
                <a:cs typeface="Times New Roman"/>
              </a:rPr>
              <a:t>branched. </a:t>
            </a:r>
            <a:r>
              <a:rPr sz="1200" dirty="0">
                <a:latin typeface="Times New Roman"/>
                <a:cs typeface="Times New Roman"/>
              </a:rPr>
              <a:t>They are </a:t>
            </a:r>
            <a:r>
              <a:rPr sz="1200" spc="-5" dirty="0">
                <a:latin typeface="Times New Roman"/>
                <a:cs typeface="Times New Roman"/>
              </a:rPr>
              <a:t>also called </a:t>
            </a:r>
            <a:r>
              <a:rPr sz="1200" dirty="0">
                <a:latin typeface="Times New Roman"/>
                <a:cs typeface="Times New Roman"/>
              </a:rPr>
              <a:t>glycanes</a:t>
            </a:r>
            <a:r>
              <a:rPr sz="1200" b="1" dirty="0">
                <a:latin typeface="Times New Roman"/>
                <a:cs typeface="Times New Roman"/>
              </a:rPr>
              <a:t>. </a:t>
            </a:r>
            <a:r>
              <a:rPr sz="1200" spc="-5" dirty="0">
                <a:latin typeface="Times New Roman"/>
                <a:cs typeface="Times New Roman"/>
              </a:rPr>
              <a:t>On hydrolysis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produces </a:t>
            </a:r>
            <a:r>
              <a:rPr sz="1200" dirty="0">
                <a:latin typeface="Times New Roman"/>
                <a:cs typeface="Times New Roman"/>
              </a:rPr>
              <a:t>monosaccharides. They are </a:t>
            </a:r>
            <a:r>
              <a:rPr sz="1200" spc="-5" dirty="0">
                <a:latin typeface="Times New Roman"/>
                <a:cs typeface="Times New Roman"/>
              </a:rPr>
              <a:t>Nonsugar and tasteless. General </a:t>
            </a:r>
            <a:r>
              <a:rPr sz="1200" dirty="0">
                <a:latin typeface="Times New Roman"/>
                <a:cs typeface="Times New Roman"/>
              </a:rPr>
              <a:t>formula </a:t>
            </a:r>
            <a:r>
              <a:rPr sz="1200" spc="-5" dirty="0">
                <a:latin typeface="Times New Roman"/>
                <a:cs typeface="Times New Roman"/>
              </a:rPr>
              <a:t>(C</a:t>
            </a:r>
            <a:r>
              <a:rPr sz="1200" spc="-7" baseline="-10416" dirty="0">
                <a:latin typeface="Times New Roman"/>
                <a:cs typeface="Times New Roman"/>
              </a:rPr>
              <a:t>6</a:t>
            </a:r>
            <a:r>
              <a:rPr sz="1200" spc="-5" dirty="0">
                <a:latin typeface="Times New Roman"/>
                <a:cs typeface="Times New Roman"/>
              </a:rPr>
              <a:t>H</a:t>
            </a:r>
            <a:r>
              <a:rPr sz="1200" spc="-7" baseline="-10416" dirty="0">
                <a:latin typeface="Times New Roman"/>
                <a:cs typeface="Times New Roman"/>
              </a:rPr>
              <a:t>10</a:t>
            </a:r>
            <a:r>
              <a:rPr sz="1200" spc="-5" dirty="0">
                <a:latin typeface="Times New Roman"/>
                <a:cs typeface="Times New Roman"/>
              </a:rPr>
              <a:t>O</a:t>
            </a:r>
            <a:r>
              <a:rPr sz="1200" spc="-7" baseline="-10416" dirty="0">
                <a:latin typeface="Times New Roman"/>
                <a:cs typeface="Times New Roman"/>
              </a:rPr>
              <a:t>5</a:t>
            </a:r>
            <a:r>
              <a:rPr sz="1200" spc="-5" dirty="0">
                <a:latin typeface="Times New Roman"/>
                <a:cs typeface="Times New Roman"/>
              </a:rPr>
              <a:t>)</a:t>
            </a:r>
            <a:r>
              <a:rPr sz="1200" spc="-7" baseline="-10416" dirty="0">
                <a:latin typeface="Times New Roman"/>
                <a:cs typeface="Times New Roman"/>
              </a:rPr>
              <a:t>n </a:t>
            </a:r>
            <a:r>
              <a:rPr sz="1200" baseline="-10416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Insoluble</a:t>
            </a:r>
            <a:r>
              <a:rPr sz="1200" dirty="0">
                <a:latin typeface="Times New Roman"/>
                <a:cs typeface="Times New Roman"/>
              </a:rPr>
              <a:t> in water</a:t>
            </a:r>
            <a:r>
              <a:rPr sz="1200" spc="-5" dirty="0">
                <a:latin typeface="Times New Roman"/>
                <a:cs typeface="Times New Roman"/>
              </a:rPr>
              <a:t> and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form </a:t>
            </a:r>
            <a:r>
              <a:rPr sz="1200" spc="-5" dirty="0">
                <a:latin typeface="Times New Roman"/>
                <a:cs typeface="Times New Roman"/>
              </a:rPr>
              <a:t>colloids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with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water.</a:t>
            </a:r>
            <a:endParaRPr sz="1200">
              <a:latin typeface="Times New Roman"/>
              <a:cs typeface="Times New Roman"/>
            </a:endParaRPr>
          </a:p>
          <a:p>
            <a:pPr marL="50800" algn="just">
              <a:lnSpc>
                <a:spcPct val="100000"/>
              </a:lnSpc>
              <a:spcBef>
                <a:spcPts val="140"/>
              </a:spcBef>
            </a:pPr>
            <a:r>
              <a:rPr sz="1200" spc="-5" dirty="0">
                <a:solidFill>
                  <a:srgbClr val="006FC0"/>
                </a:solidFill>
                <a:latin typeface="Times New Roman"/>
                <a:cs typeface="Times New Roman"/>
              </a:rPr>
              <a:t>Example:</a:t>
            </a:r>
            <a:r>
              <a:rPr sz="120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Starch,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Cellulose,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Pectin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322829" y="3773169"/>
            <a:ext cx="2152650" cy="276225"/>
          </a:xfrm>
          <a:prstGeom prst="rect">
            <a:avLst/>
          </a:prstGeom>
          <a:solidFill>
            <a:srgbClr val="00ED6C"/>
          </a:solidFill>
          <a:ln w="9525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311150">
              <a:lnSpc>
                <a:spcPct val="100000"/>
              </a:lnSpc>
              <a:spcBef>
                <a:spcPts val="295"/>
              </a:spcBef>
            </a:pPr>
            <a:r>
              <a:rPr sz="1200" spc="-5" dirty="0">
                <a:latin typeface="Times New Roman"/>
                <a:cs typeface="Times New Roman"/>
              </a:rPr>
              <a:t>OLIGOSACCHARIDES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889442" y="4190999"/>
            <a:ext cx="3039745" cy="206375"/>
            <a:chOff x="1889442" y="4190999"/>
            <a:chExt cx="3039745" cy="206375"/>
          </a:xfrm>
        </p:grpSpPr>
        <p:sp>
          <p:nvSpPr>
            <p:cNvPr id="9" name="object 9"/>
            <p:cNvSpPr/>
            <p:nvPr/>
          </p:nvSpPr>
          <p:spPr>
            <a:xfrm>
              <a:off x="4915534" y="4196397"/>
              <a:ext cx="0" cy="195580"/>
            </a:xfrm>
            <a:custGeom>
              <a:avLst/>
              <a:gdLst/>
              <a:ahLst/>
              <a:cxnLst/>
              <a:rect l="l" t="t" r="r" b="b"/>
              <a:pathLst>
                <a:path h="195579">
                  <a:moveTo>
                    <a:pt x="0" y="0"/>
                  </a:moveTo>
                  <a:lnTo>
                    <a:pt x="0" y="195262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894204" y="4201794"/>
              <a:ext cx="3030220" cy="8890"/>
            </a:xfrm>
            <a:custGeom>
              <a:avLst/>
              <a:gdLst/>
              <a:ahLst/>
              <a:cxnLst/>
              <a:rect l="l" t="t" r="r" b="b"/>
              <a:pathLst>
                <a:path w="3030220" h="8889">
                  <a:moveTo>
                    <a:pt x="0" y="0"/>
                  </a:moveTo>
                  <a:lnTo>
                    <a:pt x="3030220" y="8890"/>
                  </a:lnTo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320540" y="4396422"/>
            <a:ext cx="1232535" cy="274320"/>
          </a:xfrm>
          <a:prstGeom prst="rect">
            <a:avLst/>
          </a:prstGeom>
          <a:solidFill>
            <a:srgbClr val="FF0066"/>
          </a:solidFill>
          <a:ln w="9525">
            <a:solidFill>
              <a:srgbClr val="000000"/>
            </a:solidFill>
          </a:ln>
        </p:spPr>
        <p:txBody>
          <a:bodyPr vert="horz" wrap="square" lIns="0" tIns="33019" rIns="0" bIns="0" rtlCol="0">
            <a:spAutoFit/>
          </a:bodyPr>
          <a:lstStyle/>
          <a:p>
            <a:pPr marL="133350">
              <a:lnSpc>
                <a:spcPct val="100000"/>
              </a:lnSpc>
              <a:spcBef>
                <a:spcPts val="259"/>
              </a:spcBef>
            </a:pPr>
            <a:r>
              <a:rPr sz="1200" spc="-5" dirty="0">
                <a:latin typeface="Times New Roman"/>
                <a:cs typeface="Times New Roman"/>
              </a:rPr>
              <a:t>Tetrasaccharide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889442" y="4045267"/>
            <a:ext cx="1497965" cy="353060"/>
            <a:chOff x="1889442" y="4045267"/>
            <a:chExt cx="1497965" cy="353060"/>
          </a:xfrm>
        </p:grpSpPr>
        <p:sp>
          <p:nvSpPr>
            <p:cNvPr id="13" name="object 13"/>
            <p:cNvSpPr/>
            <p:nvPr/>
          </p:nvSpPr>
          <p:spPr>
            <a:xfrm>
              <a:off x="1894839" y="4196397"/>
              <a:ext cx="0" cy="201930"/>
            </a:xfrm>
            <a:custGeom>
              <a:avLst/>
              <a:gdLst/>
              <a:ahLst/>
              <a:cxnLst/>
              <a:rect l="l" t="t" r="r" b="b"/>
              <a:pathLst>
                <a:path h="201929">
                  <a:moveTo>
                    <a:pt x="0" y="0"/>
                  </a:moveTo>
                  <a:lnTo>
                    <a:pt x="0" y="201612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382009" y="4234497"/>
              <a:ext cx="0" cy="163830"/>
            </a:xfrm>
            <a:custGeom>
              <a:avLst/>
              <a:gdLst/>
              <a:ahLst/>
              <a:cxnLst/>
              <a:rect l="l" t="t" r="r" b="b"/>
              <a:pathLst>
                <a:path h="163829">
                  <a:moveTo>
                    <a:pt x="0" y="0"/>
                  </a:moveTo>
                  <a:lnTo>
                    <a:pt x="0" y="163512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380104" y="4050029"/>
              <a:ext cx="1270" cy="257175"/>
            </a:xfrm>
            <a:custGeom>
              <a:avLst/>
              <a:gdLst/>
              <a:ahLst/>
              <a:cxnLst/>
              <a:rect l="l" t="t" r="r" b="b"/>
              <a:pathLst>
                <a:path w="1270" h="257175">
                  <a:moveTo>
                    <a:pt x="0" y="0"/>
                  </a:moveTo>
                  <a:lnTo>
                    <a:pt x="1270" y="25717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2806064" y="4396422"/>
            <a:ext cx="1156335" cy="274320"/>
          </a:xfrm>
          <a:prstGeom prst="rect">
            <a:avLst/>
          </a:prstGeom>
          <a:solidFill>
            <a:srgbClr val="FF0066"/>
          </a:solidFill>
          <a:ln w="9525">
            <a:solidFill>
              <a:srgbClr val="00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164465">
              <a:lnSpc>
                <a:spcPct val="100000"/>
              </a:lnSpc>
              <a:spcBef>
                <a:spcPts val="305"/>
              </a:spcBef>
            </a:pPr>
            <a:r>
              <a:rPr sz="1200" spc="-5" dirty="0">
                <a:latin typeface="Times New Roman"/>
                <a:cs typeface="Times New Roman"/>
              </a:rPr>
              <a:t>Trisaccharide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396364" y="4396422"/>
            <a:ext cx="1099185" cy="277495"/>
          </a:xfrm>
          <a:prstGeom prst="rect">
            <a:avLst/>
          </a:prstGeom>
          <a:solidFill>
            <a:srgbClr val="FF0066"/>
          </a:solidFill>
          <a:ln w="9525">
            <a:solidFill>
              <a:srgbClr val="00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151765">
              <a:lnSpc>
                <a:spcPct val="100000"/>
              </a:lnSpc>
              <a:spcBef>
                <a:spcPts val="305"/>
              </a:spcBef>
            </a:pPr>
            <a:r>
              <a:rPr sz="1200" spc="-5" dirty="0">
                <a:latin typeface="Times New Roman"/>
                <a:cs typeface="Times New Roman"/>
              </a:rPr>
              <a:t>Disaccharide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02004" y="3307206"/>
            <a:ext cx="17868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On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basis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-5" dirty="0">
                <a:latin typeface="Times New Roman"/>
                <a:cs typeface="Times New Roman"/>
              </a:rPr>
              <a:t>composition</a:t>
            </a:r>
            <a:r>
              <a:rPr sz="1200" b="1" spc="-5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3490087"/>
            <a:ext cx="5741035" cy="345186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469265" indent="-228600">
              <a:lnSpc>
                <a:spcPct val="100000"/>
              </a:lnSpc>
              <a:spcBef>
                <a:spcPts val="240"/>
              </a:spcBef>
              <a:buAutoNum type="alphaLcPeriod"/>
              <a:tabLst>
                <a:tab pos="469900" algn="l"/>
              </a:tabLst>
            </a:pPr>
            <a:r>
              <a:rPr sz="1200" dirty="0">
                <a:latin typeface="Times New Roman"/>
                <a:cs typeface="Times New Roman"/>
              </a:rPr>
              <a:t>Homo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polysaccharides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145"/>
              </a:spcBef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Hetero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polysaccharides.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>
              <a:latin typeface="Times New Roman"/>
              <a:cs typeface="Times New Roman"/>
            </a:endParaRPr>
          </a:p>
          <a:p>
            <a:pPr marL="469265" marR="799465" indent="-228600">
              <a:lnSpc>
                <a:spcPct val="110000"/>
              </a:lnSpc>
              <a:buAutoNum type="alphaLcPeriod"/>
              <a:tabLst>
                <a:tab pos="469900" algn="l"/>
              </a:tabLst>
            </a:pPr>
            <a:r>
              <a:rPr sz="1200" dirty="0">
                <a:latin typeface="Times New Roman"/>
                <a:cs typeface="Times New Roman"/>
              </a:rPr>
              <a:t>Homo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Polysaccharides: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hydrolysis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gives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single </a:t>
            </a:r>
            <a:r>
              <a:rPr sz="1200" spc="-5" dirty="0">
                <a:latin typeface="Times New Roman"/>
                <a:cs typeface="Times New Roman"/>
              </a:rPr>
              <a:t>monosaccharide </a:t>
            </a:r>
            <a:r>
              <a:rPr sz="1200" dirty="0">
                <a:latin typeface="Times New Roman"/>
                <a:cs typeface="Times New Roman"/>
              </a:rPr>
              <a:t>units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Pentosan: </a:t>
            </a:r>
            <a:r>
              <a:rPr sz="1200" dirty="0">
                <a:latin typeface="Times New Roman"/>
                <a:cs typeface="Times New Roman"/>
              </a:rPr>
              <a:t>Contains </a:t>
            </a:r>
            <a:r>
              <a:rPr sz="1200" spc="-5" dirty="0">
                <a:latin typeface="Times New Roman"/>
                <a:cs typeface="Times New Roman"/>
              </a:rPr>
              <a:t>pentoses</a:t>
            </a:r>
            <a:endParaRPr sz="1200">
              <a:latin typeface="Times New Roman"/>
              <a:cs typeface="Times New Roman"/>
            </a:endParaRPr>
          </a:p>
          <a:p>
            <a:pPr marL="469265">
              <a:lnSpc>
                <a:spcPct val="100000"/>
              </a:lnSpc>
              <a:spcBef>
                <a:spcPts val="145"/>
              </a:spcBef>
            </a:pPr>
            <a:r>
              <a:rPr sz="1200" spc="-5" dirty="0">
                <a:latin typeface="Times New Roman"/>
                <a:cs typeface="Times New Roman"/>
              </a:rPr>
              <a:t>Hexosans: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Contains</a:t>
            </a:r>
            <a:r>
              <a:rPr sz="1200" spc="-5" dirty="0">
                <a:latin typeface="Times New Roman"/>
                <a:cs typeface="Times New Roman"/>
              </a:rPr>
              <a:t> hexoses</a:t>
            </a:r>
            <a:r>
              <a:rPr sz="1200" dirty="0">
                <a:latin typeface="Times New Roman"/>
                <a:cs typeface="Times New Roman"/>
              </a:rPr>
              <a:t> subdivided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endParaRPr sz="1200">
              <a:latin typeface="Times New Roman"/>
              <a:cs typeface="Times New Roman"/>
            </a:endParaRPr>
          </a:p>
          <a:p>
            <a:pPr marL="469265" marR="2010410">
              <a:lnSpc>
                <a:spcPct val="110000"/>
              </a:lnSpc>
              <a:spcBef>
                <a:spcPts val="10"/>
              </a:spcBef>
            </a:pPr>
            <a:r>
              <a:rPr sz="1200" spc="-5" dirty="0">
                <a:latin typeface="Times New Roman"/>
                <a:cs typeface="Times New Roman"/>
              </a:rPr>
              <a:t>Glucosans: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Polymer</a:t>
            </a:r>
            <a:r>
              <a:rPr sz="1200" dirty="0">
                <a:latin typeface="Times New Roman"/>
                <a:cs typeface="Times New Roman"/>
              </a:rPr>
              <a:t> or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glucose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e.g.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Starch,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Glycogen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Fructosans: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Polymer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fructose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e.g.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Inulin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Galactans: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Polymer</a:t>
            </a:r>
            <a:r>
              <a:rPr sz="1200" dirty="0">
                <a:latin typeface="Times New Roman"/>
                <a:cs typeface="Times New Roman"/>
              </a:rPr>
              <a:t> 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galactose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e.g.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Galactan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Mannans: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Polymer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of</a:t>
            </a:r>
            <a:r>
              <a:rPr sz="1200" dirty="0">
                <a:latin typeface="Times New Roman"/>
                <a:cs typeface="Times New Roman"/>
              </a:rPr>
              <a:t> mannose</a:t>
            </a:r>
            <a:r>
              <a:rPr sz="1200" spc="-5" dirty="0">
                <a:latin typeface="Times New Roman"/>
                <a:cs typeface="Times New Roman"/>
              </a:rPr>
              <a:t> e.g.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Mananas.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>
              <a:latin typeface="Times New Roman"/>
              <a:cs typeface="Times New Roman"/>
            </a:endParaRPr>
          </a:p>
          <a:p>
            <a:pPr marL="469265" marR="1044575" indent="-228600">
              <a:lnSpc>
                <a:spcPct val="110000"/>
              </a:lnSpc>
              <a:buAutoNum type="alphaLcPeriod" startAt="2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Hetero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Polysaccharide: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e.g.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Hyaluronic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Chondroitin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sulphates.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Gum: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Consist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arabinose,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rhamnose,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galactose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glucoronic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acid.</a:t>
            </a:r>
            <a:endParaRPr sz="1200">
              <a:latin typeface="Times New Roman"/>
              <a:cs typeface="Times New Roman"/>
            </a:endParaRPr>
          </a:p>
          <a:p>
            <a:pPr marL="469265" marR="5080">
              <a:lnSpc>
                <a:spcPct val="110000"/>
              </a:lnSpc>
            </a:pPr>
            <a:r>
              <a:rPr sz="1200" spc="-5" dirty="0">
                <a:latin typeface="Times New Roman"/>
                <a:cs typeface="Times New Roman"/>
              </a:rPr>
              <a:t>Agar: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sulphuric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esters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galactans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consists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galactose,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galactouronic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acid.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Pectins: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Fundamental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unit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pectic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acid,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consist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arabinosc,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galactose,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galactouronic</a:t>
            </a:r>
            <a:endParaRPr sz="1200">
              <a:latin typeface="Times New Roman"/>
              <a:cs typeface="Times New Roman"/>
            </a:endParaRPr>
          </a:p>
          <a:p>
            <a:pPr marL="469265">
              <a:lnSpc>
                <a:spcPct val="100000"/>
              </a:lnSpc>
              <a:spcBef>
                <a:spcPts val="155"/>
              </a:spcBef>
            </a:pPr>
            <a:r>
              <a:rPr sz="1200" spc="-5" dirty="0">
                <a:latin typeface="Times New Roman"/>
                <a:cs typeface="Times New Roman"/>
              </a:rPr>
              <a:t>acid.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sz="1200" spc="-5" dirty="0">
                <a:latin typeface="Times New Roman"/>
                <a:cs typeface="Times New Roman"/>
              </a:rPr>
              <a:t>Functions</a:t>
            </a:r>
            <a:r>
              <a:rPr sz="1200" dirty="0">
                <a:latin typeface="Times New Roman"/>
                <a:cs typeface="Times New Roman"/>
              </a:rPr>
              <a:t> of </a:t>
            </a:r>
            <a:r>
              <a:rPr sz="1200" spc="-5" dirty="0">
                <a:latin typeface="Times New Roman"/>
                <a:cs typeface="Times New Roman"/>
              </a:rPr>
              <a:t>Polysaccharides: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30604" y="6916673"/>
            <a:ext cx="3186430" cy="63055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240665" indent="-228600">
              <a:lnSpc>
                <a:spcPct val="100000"/>
              </a:lnSpc>
              <a:spcBef>
                <a:spcPts val="240"/>
              </a:spcBef>
              <a:buAutoNum type="arabicPeriod"/>
              <a:tabLst>
                <a:tab pos="241300" algn="l"/>
              </a:tabLst>
            </a:pPr>
            <a:r>
              <a:rPr sz="1200" dirty="0">
                <a:latin typeface="Times New Roman"/>
                <a:cs typeface="Times New Roman"/>
              </a:rPr>
              <a:t>They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serve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structural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components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cells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145"/>
              </a:spcBef>
              <a:buAutoNum type="arabicPeriod"/>
              <a:tabLst>
                <a:tab pos="241300" algn="l"/>
              </a:tabLst>
            </a:pPr>
            <a:r>
              <a:rPr sz="1200" dirty="0">
                <a:latin typeface="Times New Roman"/>
                <a:cs typeface="Times New Roman"/>
              </a:rPr>
              <a:t>They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serve</a:t>
            </a:r>
            <a:r>
              <a:rPr sz="1200" spc="-5" dirty="0">
                <a:latin typeface="Times New Roman"/>
                <a:cs typeface="Times New Roman"/>
              </a:rPr>
              <a:t> as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stored</a:t>
            </a:r>
            <a:r>
              <a:rPr sz="1200" dirty="0">
                <a:latin typeface="Times New Roman"/>
                <a:cs typeface="Times New Roman"/>
              </a:rPr>
              <a:t> form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energy.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155"/>
              </a:spcBef>
              <a:buAutoNum type="arabicPeriod"/>
              <a:tabLst>
                <a:tab pos="241300" algn="l"/>
              </a:tabLst>
            </a:pPr>
            <a:r>
              <a:rPr sz="1200" dirty="0">
                <a:latin typeface="Times New Roman"/>
                <a:cs typeface="Times New Roman"/>
              </a:rPr>
              <a:t>They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serve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nutrient.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2004" y="1089405"/>
            <a:ext cx="5757545" cy="20898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Classification</a:t>
            </a:r>
            <a:r>
              <a:rPr sz="1200" dirty="0">
                <a:latin typeface="Times New Roman"/>
                <a:cs typeface="Times New Roman"/>
              </a:rPr>
              <a:t> of</a:t>
            </a:r>
            <a:r>
              <a:rPr sz="1200" spc="-5" dirty="0">
                <a:latin typeface="Times New Roman"/>
                <a:cs typeface="Times New Roman"/>
              </a:rPr>
              <a:t> Polysaccharides: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Times New Roman"/>
                <a:cs typeface="Times New Roman"/>
              </a:rPr>
              <a:t>On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Basis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-5" dirty="0">
                <a:latin typeface="Times New Roman"/>
                <a:cs typeface="Times New Roman"/>
              </a:rPr>
              <a:t> Function</a:t>
            </a:r>
            <a:r>
              <a:rPr sz="1200" b="1" spc="-5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145"/>
              </a:spcBef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Storage</a:t>
            </a:r>
            <a:endParaRPr sz="1200">
              <a:latin typeface="Times New Roman"/>
              <a:cs typeface="Times New Roman"/>
            </a:endParaRPr>
          </a:p>
          <a:p>
            <a:pPr marL="469265" marR="5080">
              <a:lnSpc>
                <a:spcPct val="110000"/>
              </a:lnSpc>
            </a:pPr>
            <a:r>
              <a:rPr sz="1200" spc="-5" dirty="0">
                <a:solidFill>
                  <a:srgbClr val="006FC0"/>
                </a:solidFill>
                <a:latin typeface="Times New Roman"/>
                <a:cs typeface="Times New Roman"/>
              </a:rPr>
              <a:t>Example:</a:t>
            </a:r>
            <a:r>
              <a:rPr sz="1200" spc="17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Starch,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Plant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store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glucose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starch.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cereal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grain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(wheat,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rice,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corn,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oat,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barley)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well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tuber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(potato)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rich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starch.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Glycogen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storage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form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glucose</a:t>
            </a:r>
            <a:endParaRPr sz="1200">
              <a:latin typeface="Times New Roman"/>
              <a:cs typeface="Times New Roman"/>
            </a:endParaRPr>
          </a:p>
          <a:p>
            <a:pPr marL="469265" marR="8255">
              <a:lnSpc>
                <a:spcPct val="110000"/>
              </a:lnSpc>
              <a:spcBef>
                <a:spcPts val="10"/>
              </a:spcBef>
            </a:pP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animal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human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which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analogous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starch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plant.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Glycogen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synthesized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stored</a:t>
            </a:r>
            <a:r>
              <a:rPr sz="1200" dirty="0">
                <a:latin typeface="Times New Roman"/>
                <a:cs typeface="Times New Roman"/>
              </a:rPr>
              <a:t> mainly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-5" dirty="0">
                <a:latin typeface="Times New Roman"/>
                <a:cs typeface="Times New Roman"/>
              </a:rPr>
              <a:t> liver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muscles.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145"/>
              </a:spcBef>
              <a:buAutoNum type="alphaLcPeriod" startAt="2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Structural</a:t>
            </a:r>
            <a:endParaRPr sz="1200">
              <a:latin typeface="Times New Roman"/>
              <a:cs typeface="Times New Roman"/>
            </a:endParaRPr>
          </a:p>
          <a:p>
            <a:pPr marL="469265">
              <a:lnSpc>
                <a:spcPts val="1415"/>
              </a:lnSpc>
              <a:spcBef>
                <a:spcPts val="145"/>
              </a:spcBef>
            </a:pPr>
            <a:r>
              <a:rPr sz="1200" spc="-5" dirty="0">
                <a:solidFill>
                  <a:srgbClr val="006FC0"/>
                </a:solidFill>
                <a:latin typeface="Times New Roman"/>
                <a:cs typeface="Times New Roman"/>
              </a:rPr>
              <a:t>Example:</a:t>
            </a:r>
            <a:r>
              <a:rPr sz="120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Cellulose, Pectin</a:t>
            </a:r>
            <a:endParaRPr sz="1200">
              <a:latin typeface="Times New Roman"/>
              <a:cs typeface="Times New Roman"/>
            </a:endParaRPr>
          </a:p>
          <a:p>
            <a:pPr marL="3346450" marR="535940" indent="123189">
              <a:lnSpc>
                <a:spcPts val="500"/>
              </a:lnSpc>
              <a:spcBef>
                <a:spcPts val="75"/>
              </a:spcBef>
            </a:pPr>
            <a:endParaRPr sz="5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2004" y="7744205"/>
            <a:ext cx="5754370" cy="19234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BIOLOGICAL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ROLE </a:t>
            </a:r>
            <a:r>
              <a:rPr sz="1200" b="1" dirty="0">
                <a:latin typeface="Times New Roman"/>
                <a:cs typeface="Times New Roman"/>
              </a:rPr>
              <a:t>OF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CARBOHYDRATE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5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Most abundant</a:t>
            </a:r>
            <a:r>
              <a:rPr sz="1200" dirty="0">
                <a:latin typeface="Times New Roman"/>
                <a:cs typeface="Times New Roman"/>
              </a:rPr>
              <a:t> dietary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source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energy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(4cal/g).</a:t>
            </a:r>
            <a:endParaRPr sz="1200">
              <a:latin typeface="Times New Roman"/>
              <a:cs typeface="Times New Roman"/>
            </a:endParaRPr>
          </a:p>
          <a:p>
            <a:pPr marL="469265" marR="5715" indent="-228600">
              <a:lnSpc>
                <a:spcPts val="2080"/>
              </a:lnSpc>
              <a:spcBef>
                <a:spcPts val="160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Serve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storage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form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of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energy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(glycogen)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meet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immediate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energy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demand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body.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450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Precursor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 </a:t>
            </a:r>
            <a:r>
              <a:rPr sz="1200" spc="-5" dirty="0">
                <a:latin typeface="Times New Roman"/>
                <a:cs typeface="Times New Roman"/>
              </a:rPr>
              <a:t>synthesis</a:t>
            </a:r>
            <a:r>
              <a:rPr sz="1200" spc="5" dirty="0">
                <a:latin typeface="Times New Roman"/>
                <a:cs typeface="Times New Roman"/>
              </a:rPr>
              <a:t> of </a:t>
            </a:r>
            <a:r>
              <a:rPr sz="1200" dirty="0">
                <a:latin typeface="Times New Roman"/>
                <a:cs typeface="Times New Roman"/>
              </a:rPr>
              <a:t>many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compounds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(Fatty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Amino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acid).</a:t>
            </a:r>
            <a:endParaRPr sz="1200">
              <a:latin typeface="Times New Roman"/>
              <a:cs typeface="Times New Roman"/>
            </a:endParaRPr>
          </a:p>
          <a:p>
            <a:pPr marL="469265" marR="5080" indent="-228600">
              <a:lnSpc>
                <a:spcPct val="143300"/>
              </a:lnSpc>
              <a:spcBef>
                <a:spcPts val="10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Glycolipid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Glycoprotein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participate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structure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of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cell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membrane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cell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function,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cell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growth,</a:t>
            </a:r>
            <a:r>
              <a:rPr sz="1200" dirty="0">
                <a:latin typeface="Times New Roman"/>
                <a:cs typeface="Times New Roman"/>
              </a:rPr>
              <a:t> adhesion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(cell</a:t>
            </a:r>
            <a:r>
              <a:rPr sz="1200" dirty="0">
                <a:latin typeface="Times New Roman"/>
                <a:cs typeface="Times New Roman"/>
              </a:rPr>
              <a:t> to </a:t>
            </a:r>
            <a:r>
              <a:rPr sz="1200" spc="-5" dirty="0">
                <a:latin typeface="Times New Roman"/>
                <a:cs typeface="Times New Roman"/>
              </a:rPr>
              <a:t>cell</a:t>
            </a:r>
            <a:r>
              <a:rPr sz="1200" dirty="0">
                <a:latin typeface="Times New Roman"/>
                <a:cs typeface="Times New Roman"/>
              </a:rPr>
              <a:t> attachment), </a:t>
            </a:r>
            <a:r>
              <a:rPr sz="1200" spc="-5" dirty="0">
                <a:latin typeface="Times New Roman"/>
                <a:cs typeface="Times New Roman"/>
              </a:rPr>
              <a:t>fertilization.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30604" y="808990"/>
            <a:ext cx="5528945" cy="10756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5080" indent="-228600">
              <a:lnSpc>
                <a:spcPct val="143300"/>
              </a:lnSpc>
              <a:spcBef>
                <a:spcPts val="100"/>
              </a:spcBef>
              <a:buAutoNum type="arabicPeriod" startAt="5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Structural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component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many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organisms.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Cellulose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plant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cell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wall.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Chitin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Exoskeleton</a:t>
            </a:r>
            <a:r>
              <a:rPr sz="1200" dirty="0">
                <a:latin typeface="Times New Roman"/>
                <a:cs typeface="Times New Roman"/>
              </a:rPr>
              <a:t> of some </a:t>
            </a:r>
            <a:r>
              <a:rPr sz="1200" spc="-5" dirty="0">
                <a:latin typeface="Times New Roman"/>
                <a:cs typeface="Times New Roman"/>
              </a:rPr>
              <a:t>insects.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Cell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wall</a:t>
            </a:r>
            <a:r>
              <a:rPr sz="1200" dirty="0">
                <a:latin typeface="Times New Roman"/>
                <a:cs typeface="Times New Roman"/>
              </a:rPr>
              <a:t> of </a:t>
            </a:r>
            <a:r>
              <a:rPr sz="1200" spc="-5" dirty="0">
                <a:latin typeface="Times New Roman"/>
                <a:cs typeface="Times New Roman"/>
              </a:rPr>
              <a:t>microorganism</a:t>
            </a:r>
            <a:endParaRPr sz="1200">
              <a:latin typeface="Times New Roman"/>
              <a:cs typeface="Times New Roman"/>
            </a:endParaRPr>
          </a:p>
          <a:p>
            <a:pPr marL="240665" marR="8890" indent="-228600">
              <a:lnSpc>
                <a:spcPct val="143300"/>
              </a:lnSpc>
              <a:spcBef>
                <a:spcPts val="10"/>
              </a:spcBef>
              <a:buAutoNum type="arabicPeriod" startAt="5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Structural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component: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Pentose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sugar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(Deoxy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ribose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ribose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sugar)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DNA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RNA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83859" y="718185"/>
            <a:ext cx="1270" cy="257175"/>
          </a:xfrm>
          <a:custGeom>
            <a:avLst/>
            <a:gdLst/>
            <a:ahLst/>
            <a:cxnLst/>
            <a:rect l="l" t="t" r="r" b="b"/>
            <a:pathLst>
              <a:path w="1270" h="257175">
                <a:moveTo>
                  <a:pt x="0" y="0"/>
                </a:moveTo>
                <a:lnTo>
                  <a:pt x="1270" y="257175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748982" y="974725"/>
            <a:ext cx="8343900" cy="460375"/>
            <a:chOff x="748982" y="974725"/>
            <a:chExt cx="8343900" cy="460375"/>
          </a:xfrm>
        </p:grpSpPr>
        <p:sp>
          <p:nvSpPr>
            <p:cNvPr id="4" name="object 4"/>
            <p:cNvSpPr/>
            <p:nvPr/>
          </p:nvSpPr>
          <p:spPr>
            <a:xfrm>
              <a:off x="1637664" y="992187"/>
              <a:ext cx="0" cy="161925"/>
            </a:xfrm>
            <a:custGeom>
              <a:avLst/>
              <a:gdLst/>
              <a:ahLst/>
              <a:cxnLst/>
              <a:rect l="l" t="t" r="r" b="b"/>
              <a:pathLst>
                <a:path h="161925">
                  <a:moveTo>
                    <a:pt x="0" y="0"/>
                  </a:moveTo>
                  <a:lnTo>
                    <a:pt x="0" y="161607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638300" y="984885"/>
              <a:ext cx="7448550" cy="2540"/>
            </a:xfrm>
            <a:custGeom>
              <a:avLst/>
              <a:gdLst/>
              <a:ahLst/>
              <a:cxnLst/>
              <a:rect l="l" t="t" r="r" b="b"/>
              <a:pathLst>
                <a:path w="7448550" h="2540">
                  <a:moveTo>
                    <a:pt x="0" y="2540"/>
                  </a:moveTo>
                  <a:lnTo>
                    <a:pt x="7448550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84494" y="980122"/>
              <a:ext cx="3602990" cy="173990"/>
            </a:xfrm>
            <a:custGeom>
              <a:avLst/>
              <a:gdLst/>
              <a:ahLst/>
              <a:cxnLst/>
              <a:rect l="l" t="t" r="r" b="b"/>
              <a:pathLst>
                <a:path w="3602990" h="173990">
                  <a:moveTo>
                    <a:pt x="0" y="0"/>
                  </a:moveTo>
                  <a:lnTo>
                    <a:pt x="0" y="173672"/>
                  </a:lnTo>
                </a:path>
                <a:path w="3602990" h="173990">
                  <a:moveTo>
                    <a:pt x="3602989" y="0"/>
                  </a:moveTo>
                  <a:lnTo>
                    <a:pt x="3602989" y="173672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53744" y="1153795"/>
              <a:ext cx="1779905" cy="276225"/>
            </a:xfrm>
            <a:custGeom>
              <a:avLst/>
              <a:gdLst/>
              <a:ahLst/>
              <a:cxnLst/>
              <a:rect l="l" t="t" r="r" b="b"/>
              <a:pathLst>
                <a:path w="1779905" h="276225">
                  <a:moveTo>
                    <a:pt x="1779905" y="0"/>
                  </a:moveTo>
                  <a:lnTo>
                    <a:pt x="0" y="0"/>
                  </a:lnTo>
                  <a:lnTo>
                    <a:pt x="0" y="276225"/>
                  </a:lnTo>
                  <a:lnTo>
                    <a:pt x="1779905" y="276225"/>
                  </a:lnTo>
                  <a:lnTo>
                    <a:pt x="177990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53744" y="1153795"/>
              <a:ext cx="1779905" cy="276225"/>
            </a:xfrm>
            <a:custGeom>
              <a:avLst/>
              <a:gdLst/>
              <a:ahLst/>
              <a:cxnLst/>
              <a:rect l="l" t="t" r="r" b="b"/>
              <a:pathLst>
                <a:path w="1779905" h="276225">
                  <a:moveTo>
                    <a:pt x="0" y="276225"/>
                  </a:moveTo>
                  <a:lnTo>
                    <a:pt x="1779905" y="276225"/>
                  </a:lnTo>
                  <a:lnTo>
                    <a:pt x="1779905" y="0"/>
                  </a:lnTo>
                  <a:lnTo>
                    <a:pt x="0" y="0"/>
                  </a:lnTo>
                  <a:lnTo>
                    <a:pt x="0" y="276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869696" y="1177798"/>
            <a:ext cx="15487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MONOSACCHARIDES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4404042" y="1149032"/>
            <a:ext cx="2162175" cy="285750"/>
            <a:chOff x="4404042" y="1149032"/>
            <a:chExt cx="2162175" cy="285750"/>
          </a:xfrm>
        </p:grpSpPr>
        <p:sp>
          <p:nvSpPr>
            <p:cNvPr id="11" name="object 11"/>
            <p:cNvSpPr/>
            <p:nvPr/>
          </p:nvSpPr>
          <p:spPr>
            <a:xfrm>
              <a:off x="4408804" y="1153795"/>
              <a:ext cx="2152650" cy="276225"/>
            </a:xfrm>
            <a:custGeom>
              <a:avLst/>
              <a:gdLst/>
              <a:ahLst/>
              <a:cxnLst/>
              <a:rect l="l" t="t" r="r" b="b"/>
              <a:pathLst>
                <a:path w="2152650" h="276225">
                  <a:moveTo>
                    <a:pt x="2152650" y="0"/>
                  </a:moveTo>
                  <a:lnTo>
                    <a:pt x="0" y="0"/>
                  </a:lnTo>
                  <a:lnTo>
                    <a:pt x="0" y="276225"/>
                  </a:lnTo>
                  <a:lnTo>
                    <a:pt x="2152650" y="276225"/>
                  </a:lnTo>
                  <a:lnTo>
                    <a:pt x="2152650" y="0"/>
                  </a:lnTo>
                  <a:close/>
                </a:path>
              </a:pathLst>
            </a:custGeom>
            <a:solidFill>
              <a:srgbClr val="00ED6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408804" y="1153795"/>
              <a:ext cx="2152650" cy="276225"/>
            </a:xfrm>
            <a:custGeom>
              <a:avLst/>
              <a:gdLst/>
              <a:ahLst/>
              <a:cxnLst/>
              <a:rect l="l" t="t" r="r" b="b"/>
              <a:pathLst>
                <a:path w="2152650" h="276225">
                  <a:moveTo>
                    <a:pt x="0" y="276225"/>
                  </a:moveTo>
                  <a:lnTo>
                    <a:pt x="2152650" y="276225"/>
                  </a:lnTo>
                  <a:lnTo>
                    <a:pt x="2152650" y="0"/>
                  </a:lnTo>
                  <a:lnTo>
                    <a:pt x="0" y="0"/>
                  </a:lnTo>
                  <a:lnTo>
                    <a:pt x="0" y="276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706239" y="1177798"/>
            <a:ext cx="15563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OLIGOSACCHARIDES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738187" y="1423352"/>
            <a:ext cx="1943100" cy="662940"/>
            <a:chOff x="738187" y="1423352"/>
            <a:chExt cx="1943100" cy="662940"/>
          </a:xfrm>
        </p:grpSpPr>
        <p:sp>
          <p:nvSpPr>
            <p:cNvPr id="15" name="object 15"/>
            <p:cNvSpPr/>
            <p:nvPr/>
          </p:nvSpPr>
          <p:spPr>
            <a:xfrm>
              <a:off x="1637982" y="1428432"/>
              <a:ext cx="0" cy="652780"/>
            </a:xfrm>
            <a:custGeom>
              <a:avLst/>
              <a:gdLst/>
              <a:ahLst/>
              <a:cxnLst/>
              <a:rect l="l" t="t" r="r" b="b"/>
              <a:pathLst>
                <a:path h="652780">
                  <a:moveTo>
                    <a:pt x="0" y="0"/>
                  </a:moveTo>
                  <a:lnTo>
                    <a:pt x="0" y="192087"/>
                  </a:lnTo>
                </a:path>
                <a:path h="652780">
                  <a:moveTo>
                    <a:pt x="0" y="474662"/>
                  </a:moveTo>
                  <a:lnTo>
                    <a:pt x="0" y="652462"/>
                  </a:lnTo>
                </a:path>
              </a:pathLst>
            </a:custGeom>
            <a:ln w="101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42950" y="1620520"/>
              <a:ext cx="1933575" cy="282575"/>
            </a:xfrm>
            <a:custGeom>
              <a:avLst/>
              <a:gdLst/>
              <a:ahLst/>
              <a:cxnLst/>
              <a:rect l="l" t="t" r="r" b="b"/>
              <a:pathLst>
                <a:path w="1933575" h="282575">
                  <a:moveTo>
                    <a:pt x="1933575" y="0"/>
                  </a:moveTo>
                  <a:lnTo>
                    <a:pt x="0" y="0"/>
                  </a:lnTo>
                  <a:lnTo>
                    <a:pt x="0" y="282575"/>
                  </a:lnTo>
                  <a:lnTo>
                    <a:pt x="1933575" y="282575"/>
                  </a:lnTo>
                  <a:lnTo>
                    <a:pt x="1933575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42950" y="1620520"/>
              <a:ext cx="1933575" cy="282575"/>
            </a:xfrm>
            <a:custGeom>
              <a:avLst/>
              <a:gdLst/>
              <a:ahLst/>
              <a:cxnLst/>
              <a:rect l="l" t="t" r="r" b="b"/>
              <a:pathLst>
                <a:path w="1933575" h="282575">
                  <a:moveTo>
                    <a:pt x="0" y="282575"/>
                  </a:moveTo>
                  <a:lnTo>
                    <a:pt x="1933575" y="282575"/>
                  </a:lnTo>
                  <a:lnTo>
                    <a:pt x="1933575" y="0"/>
                  </a:lnTo>
                  <a:lnTo>
                    <a:pt x="0" y="0"/>
                  </a:lnTo>
                  <a:lnTo>
                    <a:pt x="0" y="28257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827024" y="1648713"/>
            <a:ext cx="17018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Contain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only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one sugar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molecule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614362" y="1419860"/>
            <a:ext cx="4867275" cy="1751964"/>
            <a:chOff x="614362" y="1419860"/>
            <a:chExt cx="4867275" cy="1751964"/>
          </a:xfrm>
        </p:grpSpPr>
        <p:sp>
          <p:nvSpPr>
            <p:cNvPr id="20" name="object 20"/>
            <p:cNvSpPr/>
            <p:nvPr/>
          </p:nvSpPr>
          <p:spPr>
            <a:xfrm>
              <a:off x="5476240" y="1425257"/>
              <a:ext cx="0" cy="172720"/>
            </a:xfrm>
            <a:custGeom>
              <a:avLst/>
              <a:gdLst/>
              <a:ahLst/>
              <a:cxnLst/>
              <a:rect l="l" t="t" r="r" b="b"/>
              <a:pathLst>
                <a:path h="172719">
                  <a:moveTo>
                    <a:pt x="0" y="0"/>
                  </a:moveTo>
                  <a:lnTo>
                    <a:pt x="0" y="172402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068069" y="2534285"/>
              <a:ext cx="1151890" cy="635"/>
            </a:xfrm>
            <a:custGeom>
              <a:avLst/>
              <a:gdLst/>
              <a:ahLst/>
              <a:cxnLst/>
              <a:rect l="l" t="t" r="r" b="b"/>
              <a:pathLst>
                <a:path w="1151889" h="635">
                  <a:moveTo>
                    <a:pt x="0" y="0"/>
                  </a:moveTo>
                  <a:lnTo>
                    <a:pt x="1151890" y="635"/>
                  </a:lnTo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219642" y="2533332"/>
              <a:ext cx="0" cy="186055"/>
            </a:xfrm>
            <a:custGeom>
              <a:avLst/>
              <a:gdLst/>
              <a:ahLst/>
              <a:cxnLst/>
              <a:rect l="l" t="t" r="r" b="b"/>
              <a:pathLst>
                <a:path h="186055">
                  <a:moveTo>
                    <a:pt x="0" y="0"/>
                  </a:moveTo>
                  <a:lnTo>
                    <a:pt x="0" y="185737"/>
                  </a:lnTo>
                </a:path>
              </a:pathLst>
            </a:custGeom>
            <a:ln w="101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067752" y="2533332"/>
              <a:ext cx="0" cy="185420"/>
            </a:xfrm>
            <a:custGeom>
              <a:avLst/>
              <a:gdLst/>
              <a:ahLst/>
              <a:cxnLst/>
              <a:rect l="l" t="t" r="r" b="b"/>
              <a:pathLst>
                <a:path h="185419">
                  <a:moveTo>
                    <a:pt x="0" y="0"/>
                  </a:moveTo>
                  <a:lnTo>
                    <a:pt x="0" y="185102"/>
                  </a:lnTo>
                </a:path>
              </a:pathLst>
            </a:custGeom>
            <a:ln w="101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058544" y="2994660"/>
              <a:ext cx="0" cy="171450"/>
            </a:xfrm>
            <a:custGeom>
              <a:avLst/>
              <a:gdLst/>
              <a:ahLst/>
              <a:cxnLst/>
              <a:rect l="l" t="t" r="r" b="b"/>
              <a:pathLst>
                <a:path h="171450">
                  <a:moveTo>
                    <a:pt x="0" y="0"/>
                  </a:moveTo>
                  <a:lnTo>
                    <a:pt x="0" y="171449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19125" y="2718435"/>
              <a:ext cx="904875" cy="276225"/>
            </a:xfrm>
            <a:custGeom>
              <a:avLst/>
              <a:gdLst/>
              <a:ahLst/>
              <a:cxnLst/>
              <a:rect l="l" t="t" r="r" b="b"/>
              <a:pathLst>
                <a:path w="904875" h="276225">
                  <a:moveTo>
                    <a:pt x="904875" y="0"/>
                  </a:moveTo>
                  <a:lnTo>
                    <a:pt x="0" y="0"/>
                  </a:lnTo>
                  <a:lnTo>
                    <a:pt x="0" y="276225"/>
                  </a:lnTo>
                  <a:lnTo>
                    <a:pt x="904875" y="276225"/>
                  </a:lnTo>
                  <a:lnTo>
                    <a:pt x="904875" y="0"/>
                  </a:lnTo>
                  <a:close/>
                </a:path>
              </a:pathLst>
            </a:custGeom>
            <a:solidFill>
              <a:srgbClr val="66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19125" y="2718435"/>
              <a:ext cx="904875" cy="276225"/>
            </a:xfrm>
            <a:custGeom>
              <a:avLst/>
              <a:gdLst/>
              <a:ahLst/>
              <a:cxnLst/>
              <a:rect l="l" t="t" r="r" b="b"/>
              <a:pathLst>
                <a:path w="904875" h="276225">
                  <a:moveTo>
                    <a:pt x="0" y="276225"/>
                  </a:moveTo>
                  <a:lnTo>
                    <a:pt x="904875" y="276225"/>
                  </a:lnTo>
                  <a:lnTo>
                    <a:pt x="904875" y="0"/>
                  </a:lnTo>
                  <a:lnTo>
                    <a:pt x="0" y="0"/>
                  </a:lnTo>
                  <a:lnTo>
                    <a:pt x="0" y="276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854455" y="2746375"/>
            <a:ext cx="4343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20" dirty="0">
                <a:latin typeface="Times New Roman"/>
                <a:cs typeface="Times New Roman"/>
              </a:rPr>
              <a:t>A</a:t>
            </a:r>
            <a:r>
              <a:rPr sz="1000" spc="-5" dirty="0">
                <a:latin typeface="Times New Roman"/>
                <a:cs typeface="Times New Roman"/>
              </a:rPr>
              <a:t>ld</a:t>
            </a:r>
            <a:r>
              <a:rPr sz="1000" dirty="0">
                <a:latin typeface="Times New Roman"/>
                <a:cs typeface="Times New Roman"/>
              </a:rPr>
              <a:t>o</a:t>
            </a:r>
            <a:r>
              <a:rPr sz="1000" spc="-10" dirty="0">
                <a:latin typeface="Times New Roman"/>
                <a:cs typeface="Times New Roman"/>
              </a:rPr>
              <a:t>s</a:t>
            </a:r>
            <a:r>
              <a:rPr sz="1000" spc="5" dirty="0">
                <a:latin typeface="Times New Roman"/>
                <a:cs typeface="Times New Roman"/>
              </a:rPr>
              <a:t>e</a:t>
            </a:r>
            <a:r>
              <a:rPr sz="1000" spc="-5" dirty="0">
                <a:latin typeface="Times New Roman"/>
                <a:cs typeface="Times New Roman"/>
              </a:rPr>
              <a:t>s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4404042" y="1424622"/>
            <a:ext cx="4690110" cy="815975"/>
            <a:chOff x="4404042" y="1424622"/>
            <a:chExt cx="4690110" cy="815975"/>
          </a:xfrm>
        </p:grpSpPr>
        <p:sp>
          <p:nvSpPr>
            <p:cNvPr id="29" name="object 29"/>
            <p:cNvSpPr/>
            <p:nvPr/>
          </p:nvSpPr>
          <p:spPr>
            <a:xfrm>
              <a:off x="9088754" y="1430020"/>
              <a:ext cx="0" cy="200025"/>
            </a:xfrm>
            <a:custGeom>
              <a:avLst/>
              <a:gdLst/>
              <a:ahLst/>
              <a:cxnLst/>
              <a:rect l="l" t="t" r="r" b="b"/>
              <a:pathLst>
                <a:path h="200025">
                  <a:moveTo>
                    <a:pt x="0" y="0"/>
                  </a:moveTo>
                  <a:lnTo>
                    <a:pt x="0" y="200025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485447" y="2039620"/>
              <a:ext cx="0" cy="196215"/>
            </a:xfrm>
            <a:custGeom>
              <a:avLst/>
              <a:gdLst/>
              <a:ahLst/>
              <a:cxnLst/>
              <a:rect l="l" t="t" r="r" b="b"/>
              <a:pathLst>
                <a:path h="196214">
                  <a:moveTo>
                    <a:pt x="0" y="0"/>
                  </a:moveTo>
                  <a:lnTo>
                    <a:pt x="0" y="195897"/>
                  </a:lnTo>
                </a:path>
              </a:pathLst>
            </a:custGeom>
            <a:ln w="101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408804" y="1597660"/>
              <a:ext cx="2152650" cy="441959"/>
            </a:xfrm>
            <a:custGeom>
              <a:avLst/>
              <a:gdLst/>
              <a:ahLst/>
              <a:cxnLst/>
              <a:rect l="l" t="t" r="r" b="b"/>
              <a:pathLst>
                <a:path w="2152650" h="441960">
                  <a:moveTo>
                    <a:pt x="2152650" y="0"/>
                  </a:moveTo>
                  <a:lnTo>
                    <a:pt x="0" y="0"/>
                  </a:lnTo>
                  <a:lnTo>
                    <a:pt x="0" y="441960"/>
                  </a:lnTo>
                  <a:lnTo>
                    <a:pt x="2152650" y="441960"/>
                  </a:lnTo>
                  <a:lnTo>
                    <a:pt x="2152650" y="0"/>
                  </a:lnTo>
                  <a:close/>
                </a:path>
              </a:pathLst>
            </a:custGeom>
            <a:solidFill>
              <a:srgbClr val="FFFF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408804" y="1597660"/>
              <a:ext cx="2152650" cy="441959"/>
            </a:xfrm>
            <a:custGeom>
              <a:avLst/>
              <a:gdLst/>
              <a:ahLst/>
              <a:cxnLst/>
              <a:rect l="l" t="t" r="r" b="b"/>
              <a:pathLst>
                <a:path w="2152650" h="441960">
                  <a:moveTo>
                    <a:pt x="0" y="441960"/>
                  </a:moveTo>
                  <a:lnTo>
                    <a:pt x="2152650" y="441960"/>
                  </a:lnTo>
                  <a:lnTo>
                    <a:pt x="2152650" y="0"/>
                  </a:lnTo>
                  <a:lnTo>
                    <a:pt x="0" y="0"/>
                  </a:lnTo>
                  <a:lnTo>
                    <a:pt x="0" y="44196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4492878" y="1610004"/>
            <a:ext cx="198437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Polymers</a:t>
            </a:r>
            <a:r>
              <a:rPr sz="1000" spc="190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of</a:t>
            </a:r>
            <a:r>
              <a:rPr sz="1000" spc="2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monosaccharide</a:t>
            </a:r>
            <a:r>
              <a:rPr sz="1000" spc="2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contain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2-10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sugar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units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(molecules)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3906202" y="2210117"/>
            <a:ext cx="3632835" cy="570865"/>
            <a:chOff x="3906202" y="2210117"/>
            <a:chExt cx="3632835" cy="570865"/>
          </a:xfrm>
        </p:grpSpPr>
        <p:sp>
          <p:nvSpPr>
            <p:cNvPr id="35" name="object 35"/>
            <p:cNvSpPr/>
            <p:nvPr/>
          </p:nvSpPr>
          <p:spPr>
            <a:xfrm>
              <a:off x="3913505" y="2214880"/>
              <a:ext cx="3030220" cy="8890"/>
            </a:xfrm>
            <a:custGeom>
              <a:avLst/>
              <a:gdLst/>
              <a:ahLst/>
              <a:cxnLst/>
              <a:rect l="l" t="t" r="r" b="b"/>
              <a:pathLst>
                <a:path w="3030220" h="8889">
                  <a:moveTo>
                    <a:pt x="0" y="0"/>
                  </a:moveTo>
                  <a:lnTo>
                    <a:pt x="3030220" y="889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3911600" y="2218372"/>
              <a:ext cx="3032760" cy="148590"/>
            </a:xfrm>
            <a:custGeom>
              <a:avLst/>
              <a:gdLst/>
              <a:ahLst/>
              <a:cxnLst/>
              <a:rect l="l" t="t" r="r" b="b"/>
              <a:pathLst>
                <a:path w="3032759" h="148589">
                  <a:moveTo>
                    <a:pt x="3032759" y="10794"/>
                  </a:moveTo>
                  <a:lnTo>
                    <a:pt x="3032759" y="145097"/>
                  </a:lnTo>
                </a:path>
                <a:path w="3032759" h="148589">
                  <a:moveTo>
                    <a:pt x="0" y="0"/>
                  </a:moveTo>
                  <a:lnTo>
                    <a:pt x="0" y="148272"/>
                  </a:lnTo>
                </a:path>
                <a:path w="3032759" h="148589">
                  <a:moveTo>
                    <a:pt x="1574800" y="7619"/>
                  </a:moveTo>
                  <a:lnTo>
                    <a:pt x="1574800" y="145097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6951345" y="2639060"/>
              <a:ext cx="0" cy="127000"/>
            </a:xfrm>
            <a:custGeom>
              <a:avLst/>
              <a:gdLst/>
              <a:ahLst/>
              <a:cxnLst/>
              <a:rect l="l" t="t" r="r" b="b"/>
              <a:pathLst>
                <a:path h="127000">
                  <a:moveTo>
                    <a:pt x="0" y="0"/>
                  </a:moveTo>
                  <a:lnTo>
                    <a:pt x="0" y="126999"/>
                  </a:lnTo>
                </a:path>
              </a:pathLst>
            </a:custGeom>
            <a:ln w="1333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6388735" y="2363470"/>
              <a:ext cx="1145540" cy="275590"/>
            </a:xfrm>
            <a:custGeom>
              <a:avLst/>
              <a:gdLst/>
              <a:ahLst/>
              <a:cxnLst/>
              <a:rect l="l" t="t" r="r" b="b"/>
              <a:pathLst>
                <a:path w="1145540" h="275589">
                  <a:moveTo>
                    <a:pt x="1145539" y="0"/>
                  </a:moveTo>
                  <a:lnTo>
                    <a:pt x="0" y="0"/>
                  </a:lnTo>
                  <a:lnTo>
                    <a:pt x="0" y="275589"/>
                  </a:lnTo>
                  <a:lnTo>
                    <a:pt x="1145539" y="275589"/>
                  </a:lnTo>
                  <a:lnTo>
                    <a:pt x="1145539" y="0"/>
                  </a:lnTo>
                  <a:close/>
                </a:path>
              </a:pathLst>
            </a:custGeom>
            <a:solidFill>
              <a:srgbClr val="FF00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6388735" y="2363470"/>
              <a:ext cx="1145540" cy="275590"/>
            </a:xfrm>
            <a:custGeom>
              <a:avLst/>
              <a:gdLst/>
              <a:ahLst/>
              <a:cxnLst/>
              <a:rect l="l" t="t" r="r" b="b"/>
              <a:pathLst>
                <a:path w="1145540" h="275589">
                  <a:moveTo>
                    <a:pt x="0" y="275589"/>
                  </a:moveTo>
                  <a:lnTo>
                    <a:pt x="1145539" y="275589"/>
                  </a:lnTo>
                  <a:lnTo>
                    <a:pt x="1145539" y="0"/>
                  </a:lnTo>
                  <a:lnTo>
                    <a:pt x="0" y="0"/>
                  </a:lnTo>
                  <a:lnTo>
                    <a:pt x="0" y="27558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3912870" y="2642235"/>
              <a:ext cx="0" cy="133350"/>
            </a:xfrm>
            <a:custGeom>
              <a:avLst/>
              <a:gdLst/>
              <a:ahLst/>
              <a:cxnLst/>
              <a:rect l="l" t="t" r="r" b="b"/>
              <a:pathLst>
                <a:path h="133350">
                  <a:moveTo>
                    <a:pt x="0" y="0"/>
                  </a:moveTo>
                  <a:lnTo>
                    <a:pt x="0" y="133349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6547484" y="2391282"/>
            <a:ext cx="82931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Tetrasaccharide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6261417" y="2034540"/>
            <a:ext cx="2829560" cy="1969135"/>
            <a:chOff x="6261417" y="2034540"/>
            <a:chExt cx="2829560" cy="1969135"/>
          </a:xfrm>
        </p:grpSpPr>
        <p:sp>
          <p:nvSpPr>
            <p:cNvPr id="43" name="object 43"/>
            <p:cNvSpPr/>
            <p:nvPr/>
          </p:nvSpPr>
          <p:spPr>
            <a:xfrm>
              <a:off x="6949757" y="2039620"/>
              <a:ext cx="2136140" cy="1373505"/>
            </a:xfrm>
            <a:custGeom>
              <a:avLst/>
              <a:gdLst/>
              <a:ahLst/>
              <a:cxnLst/>
              <a:rect l="l" t="t" r="r" b="b"/>
              <a:pathLst>
                <a:path w="2136140" h="1373504">
                  <a:moveTo>
                    <a:pt x="2136139" y="0"/>
                  </a:moveTo>
                  <a:lnTo>
                    <a:pt x="2136139" y="100012"/>
                  </a:lnTo>
                </a:path>
                <a:path w="2136140" h="1373504">
                  <a:moveTo>
                    <a:pt x="0" y="1263650"/>
                  </a:moveTo>
                  <a:lnTo>
                    <a:pt x="0" y="1373504"/>
                  </a:lnTo>
                </a:path>
              </a:pathLst>
            </a:custGeom>
            <a:ln w="101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6266179" y="3413125"/>
              <a:ext cx="1391920" cy="585470"/>
            </a:xfrm>
            <a:custGeom>
              <a:avLst/>
              <a:gdLst/>
              <a:ahLst/>
              <a:cxnLst/>
              <a:rect l="l" t="t" r="r" b="b"/>
              <a:pathLst>
                <a:path w="1391920" h="585470">
                  <a:moveTo>
                    <a:pt x="1391920" y="0"/>
                  </a:moveTo>
                  <a:lnTo>
                    <a:pt x="0" y="0"/>
                  </a:lnTo>
                  <a:lnTo>
                    <a:pt x="0" y="585470"/>
                  </a:lnTo>
                  <a:lnTo>
                    <a:pt x="1391920" y="585470"/>
                  </a:lnTo>
                  <a:lnTo>
                    <a:pt x="1391920" y="0"/>
                  </a:lnTo>
                  <a:close/>
                </a:path>
              </a:pathLst>
            </a:custGeom>
            <a:solidFill>
              <a:srgbClr val="33CC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6266179" y="3413125"/>
              <a:ext cx="1391920" cy="585470"/>
            </a:xfrm>
            <a:custGeom>
              <a:avLst/>
              <a:gdLst/>
              <a:ahLst/>
              <a:cxnLst/>
              <a:rect l="l" t="t" r="r" b="b"/>
              <a:pathLst>
                <a:path w="1391920" h="585470">
                  <a:moveTo>
                    <a:pt x="0" y="585470"/>
                  </a:moveTo>
                  <a:lnTo>
                    <a:pt x="1391920" y="585470"/>
                  </a:lnTo>
                  <a:lnTo>
                    <a:pt x="1391920" y="0"/>
                  </a:lnTo>
                  <a:lnTo>
                    <a:pt x="0" y="0"/>
                  </a:lnTo>
                  <a:lnTo>
                    <a:pt x="0" y="58547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6350889" y="3425215"/>
            <a:ext cx="1203325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1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E.g</a:t>
            </a:r>
            <a:r>
              <a:rPr sz="1000" spc="2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Stachyose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(Glucose + Fructose +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Galactose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+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Galactose)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3390582" y="2770822"/>
            <a:ext cx="1118235" cy="647700"/>
            <a:chOff x="3390582" y="2770822"/>
            <a:chExt cx="1118235" cy="647700"/>
          </a:xfrm>
        </p:grpSpPr>
        <p:sp>
          <p:nvSpPr>
            <p:cNvPr id="48" name="object 48"/>
            <p:cNvSpPr/>
            <p:nvPr/>
          </p:nvSpPr>
          <p:spPr>
            <a:xfrm>
              <a:off x="3910330" y="3303270"/>
              <a:ext cx="0" cy="109855"/>
            </a:xfrm>
            <a:custGeom>
              <a:avLst/>
              <a:gdLst/>
              <a:ahLst/>
              <a:cxnLst/>
              <a:rect l="l" t="t" r="r" b="b"/>
              <a:pathLst>
                <a:path h="109854">
                  <a:moveTo>
                    <a:pt x="0" y="0"/>
                  </a:moveTo>
                  <a:lnTo>
                    <a:pt x="0" y="109854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3395345" y="2775585"/>
              <a:ext cx="1108710" cy="527685"/>
            </a:xfrm>
            <a:custGeom>
              <a:avLst/>
              <a:gdLst/>
              <a:ahLst/>
              <a:cxnLst/>
              <a:rect l="l" t="t" r="r" b="b"/>
              <a:pathLst>
                <a:path w="1108710" h="527685">
                  <a:moveTo>
                    <a:pt x="1108710" y="0"/>
                  </a:moveTo>
                  <a:lnTo>
                    <a:pt x="0" y="0"/>
                  </a:lnTo>
                  <a:lnTo>
                    <a:pt x="0" y="527685"/>
                  </a:lnTo>
                  <a:lnTo>
                    <a:pt x="1108710" y="527685"/>
                  </a:lnTo>
                  <a:lnTo>
                    <a:pt x="1108710" y="0"/>
                  </a:lnTo>
                  <a:close/>
                </a:path>
              </a:pathLst>
            </a:custGeom>
            <a:solidFill>
              <a:srgbClr val="62F3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3395345" y="2775585"/>
              <a:ext cx="1108710" cy="527685"/>
            </a:xfrm>
            <a:custGeom>
              <a:avLst/>
              <a:gdLst/>
              <a:ahLst/>
              <a:cxnLst/>
              <a:rect l="l" t="t" r="r" b="b"/>
              <a:pathLst>
                <a:path w="1108710" h="527685">
                  <a:moveTo>
                    <a:pt x="0" y="527685"/>
                  </a:moveTo>
                  <a:lnTo>
                    <a:pt x="1108710" y="527685"/>
                  </a:lnTo>
                  <a:lnTo>
                    <a:pt x="1108710" y="0"/>
                  </a:lnTo>
                  <a:lnTo>
                    <a:pt x="0" y="0"/>
                  </a:lnTo>
                  <a:lnTo>
                    <a:pt x="0" y="52768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" name="object 51"/>
          <p:cNvSpPr txBox="1"/>
          <p:nvPr/>
        </p:nvSpPr>
        <p:spPr>
          <a:xfrm>
            <a:off x="3479419" y="2802762"/>
            <a:ext cx="939165" cy="46863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2700" marR="5080">
              <a:lnSpc>
                <a:spcPct val="95500"/>
              </a:lnSpc>
              <a:spcBef>
                <a:spcPts val="150"/>
              </a:spcBef>
              <a:tabLst>
                <a:tab pos="737235" algn="l"/>
              </a:tabLst>
            </a:pPr>
            <a:r>
              <a:rPr sz="1000" spc="-5" dirty="0">
                <a:latin typeface="Times New Roman"/>
                <a:cs typeface="Times New Roman"/>
              </a:rPr>
              <a:t>Yield	</a:t>
            </a:r>
            <a:r>
              <a:rPr sz="1000" spc="5" dirty="0">
                <a:latin typeface="Times New Roman"/>
                <a:cs typeface="Times New Roman"/>
              </a:rPr>
              <a:t>t</a:t>
            </a:r>
            <a:r>
              <a:rPr sz="1000" spc="-30" dirty="0">
                <a:latin typeface="Times New Roman"/>
                <a:cs typeface="Times New Roman"/>
              </a:rPr>
              <a:t>w</a:t>
            </a:r>
            <a:r>
              <a:rPr sz="1000" spc="-5" dirty="0">
                <a:latin typeface="Times New Roman"/>
                <a:cs typeface="Times New Roman"/>
              </a:rPr>
              <a:t>o  monosaccharide </a:t>
            </a:r>
            <a:r>
              <a:rPr sz="1000" dirty="0">
                <a:latin typeface="Times New Roman"/>
                <a:cs typeface="Times New Roman"/>
              </a:rPr>
              <a:t> on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hydrolysis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52" name="object 52"/>
          <p:cNvGrpSpPr/>
          <p:nvPr/>
        </p:nvGrpSpPr>
        <p:grpSpPr>
          <a:xfrm>
            <a:off x="3277552" y="3408362"/>
            <a:ext cx="1287145" cy="795020"/>
            <a:chOff x="3277552" y="3408362"/>
            <a:chExt cx="1287145" cy="795020"/>
          </a:xfrm>
        </p:grpSpPr>
        <p:sp>
          <p:nvSpPr>
            <p:cNvPr id="53" name="object 53"/>
            <p:cNvSpPr/>
            <p:nvPr/>
          </p:nvSpPr>
          <p:spPr>
            <a:xfrm>
              <a:off x="3282315" y="3413125"/>
              <a:ext cx="1277620" cy="785495"/>
            </a:xfrm>
            <a:custGeom>
              <a:avLst/>
              <a:gdLst/>
              <a:ahLst/>
              <a:cxnLst/>
              <a:rect l="l" t="t" r="r" b="b"/>
              <a:pathLst>
                <a:path w="1277620" h="785495">
                  <a:moveTo>
                    <a:pt x="1277619" y="0"/>
                  </a:moveTo>
                  <a:lnTo>
                    <a:pt x="0" y="0"/>
                  </a:lnTo>
                  <a:lnTo>
                    <a:pt x="0" y="785495"/>
                  </a:lnTo>
                  <a:lnTo>
                    <a:pt x="1277619" y="785495"/>
                  </a:lnTo>
                  <a:lnTo>
                    <a:pt x="1277619" y="0"/>
                  </a:lnTo>
                  <a:close/>
                </a:path>
              </a:pathLst>
            </a:custGeom>
            <a:solidFill>
              <a:srgbClr val="62F3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3282315" y="3413125"/>
              <a:ext cx="1277620" cy="785495"/>
            </a:xfrm>
            <a:custGeom>
              <a:avLst/>
              <a:gdLst/>
              <a:ahLst/>
              <a:cxnLst/>
              <a:rect l="l" t="t" r="r" b="b"/>
              <a:pathLst>
                <a:path w="1277620" h="785495">
                  <a:moveTo>
                    <a:pt x="0" y="785495"/>
                  </a:moveTo>
                  <a:lnTo>
                    <a:pt x="1277619" y="785495"/>
                  </a:lnTo>
                  <a:lnTo>
                    <a:pt x="1277619" y="0"/>
                  </a:lnTo>
                  <a:lnTo>
                    <a:pt x="0" y="0"/>
                  </a:lnTo>
                  <a:lnTo>
                    <a:pt x="0" y="78549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5" name="object 55"/>
          <p:cNvSpPr txBox="1"/>
          <p:nvPr/>
        </p:nvSpPr>
        <p:spPr>
          <a:xfrm>
            <a:off x="3366642" y="3425215"/>
            <a:ext cx="1109980" cy="701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2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E.g. Maltose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(Glucose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+ Glucose),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000" spc="-5" dirty="0">
                <a:latin typeface="Times New Roman"/>
                <a:cs typeface="Times New Roman"/>
              </a:rPr>
              <a:t>Sucrose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000" spc="-5" dirty="0">
                <a:latin typeface="Times New Roman"/>
                <a:cs typeface="Times New Roman"/>
              </a:rPr>
              <a:t>(Glucose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+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Fructose)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56" name="object 56"/>
          <p:cNvGrpSpPr/>
          <p:nvPr/>
        </p:nvGrpSpPr>
        <p:grpSpPr>
          <a:xfrm>
            <a:off x="4824412" y="2633980"/>
            <a:ext cx="1343660" cy="1381125"/>
            <a:chOff x="4824412" y="2633980"/>
            <a:chExt cx="1343660" cy="1381125"/>
          </a:xfrm>
        </p:grpSpPr>
        <p:sp>
          <p:nvSpPr>
            <p:cNvPr id="57" name="object 57"/>
            <p:cNvSpPr/>
            <p:nvPr/>
          </p:nvSpPr>
          <p:spPr>
            <a:xfrm>
              <a:off x="5494972" y="2639060"/>
              <a:ext cx="0" cy="784225"/>
            </a:xfrm>
            <a:custGeom>
              <a:avLst/>
              <a:gdLst/>
              <a:ahLst/>
              <a:cxnLst/>
              <a:rect l="l" t="t" r="r" b="b"/>
              <a:pathLst>
                <a:path h="784225">
                  <a:moveTo>
                    <a:pt x="0" y="664209"/>
                  </a:moveTo>
                  <a:lnTo>
                    <a:pt x="0" y="784225"/>
                  </a:lnTo>
                </a:path>
                <a:path h="784225">
                  <a:moveTo>
                    <a:pt x="0" y="0"/>
                  </a:moveTo>
                  <a:lnTo>
                    <a:pt x="0" y="136524"/>
                  </a:lnTo>
                </a:path>
              </a:pathLst>
            </a:custGeom>
            <a:ln w="101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4829175" y="3423285"/>
              <a:ext cx="1334135" cy="586740"/>
            </a:xfrm>
            <a:custGeom>
              <a:avLst/>
              <a:gdLst/>
              <a:ahLst/>
              <a:cxnLst/>
              <a:rect l="l" t="t" r="r" b="b"/>
              <a:pathLst>
                <a:path w="1334135" h="586739">
                  <a:moveTo>
                    <a:pt x="1334135" y="0"/>
                  </a:moveTo>
                  <a:lnTo>
                    <a:pt x="0" y="0"/>
                  </a:lnTo>
                  <a:lnTo>
                    <a:pt x="0" y="586739"/>
                  </a:lnTo>
                  <a:lnTo>
                    <a:pt x="1334135" y="586739"/>
                  </a:lnTo>
                  <a:lnTo>
                    <a:pt x="1334135" y="0"/>
                  </a:lnTo>
                  <a:close/>
                </a:path>
              </a:pathLst>
            </a:custGeom>
            <a:solidFill>
              <a:srgbClr val="FAC5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4829175" y="3423285"/>
              <a:ext cx="1334135" cy="586740"/>
            </a:xfrm>
            <a:custGeom>
              <a:avLst/>
              <a:gdLst/>
              <a:ahLst/>
              <a:cxnLst/>
              <a:rect l="l" t="t" r="r" b="b"/>
              <a:pathLst>
                <a:path w="1334135" h="586739">
                  <a:moveTo>
                    <a:pt x="0" y="586739"/>
                  </a:moveTo>
                  <a:lnTo>
                    <a:pt x="1334135" y="586739"/>
                  </a:lnTo>
                  <a:lnTo>
                    <a:pt x="1334135" y="0"/>
                  </a:lnTo>
                  <a:lnTo>
                    <a:pt x="0" y="0"/>
                  </a:lnTo>
                  <a:lnTo>
                    <a:pt x="0" y="58673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0" name="object 60"/>
          <p:cNvSpPr txBox="1"/>
          <p:nvPr/>
        </p:nvSpPr>
        <p:spPr>
          <a:xfrm>
            <a:off x="4913503" y="3435883"/>
            <a:ext cx="1159510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1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E.g. Raffinose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(Glucose + Fructose + </a:t>
            </a:r>
            <a:r>
              <a:rPr sz="1000" spc="-2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Galactose)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61" name="object 61"/>
          <p:cNvGrpSpPr/>
          <p:nvPr/>
        </p:nvGrpSpPr>
        <p:grpSpPr>
          <a:xfrm>
            <a:off x="2215197" y="1424940"/>
            <a:ext cx="7647940" cy="1748789"/>
            <a:chOff x="2215197" y="1424940"/>
            <a:chExt cx="7647940" cy="1748789"/>
          </a:xfrm>
        </p:grpSpPr>
        <p:sp>
          <p:nvSpPr>
            <p:cNvPr id="62" name="object 62"/>
            <p:cNvSpPr/>
            <p:nvPr/>
          </p:nvSpPr>
          <p:spPr>
            <a:xfrm>
              <a:off x="2220595" y="2995295"/>
              <a:ext cx="0" cy="172720"/>
            </a:xfrm>
            <a:custGeom>
              <a:avLst/>
              <a:gdLst/>
              <a:ahLst/>
              <a:cxnLst/>
              <a:rect l="l" t="t" r="r" b="b"/>
              <a:pathLst>
                <a:path h="172719">
                  <a:moveTo>
                    <a:pt x="0" y="0"/>
                  </a:moveTo>
                  <a:lnTo>
                    <a:pt x="0" y="172720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9086532" y="1430020"/>
              <a:ext cx="0" cy="789940"/>
            </a:xfrm>
            <a:custGeom>
              <a:avLst/>
              <a:gdLst/>
              <a:ahLst/>
              <a:cxnLst/>
              <a:rect l="l" t="t" r="r" b="b"/>
              <a:pathLst>
                <a:path h="789939">
                  <a:moveTo>
                    <a:pt x="0" y="609600"/>
                  </a:moveTo>
                  <a:lnTo>
                    <a:pt x="0" y="789622"/>
                  </a:lnTo>
                </a:path>
                <a:path h="789939">
                  <a:moveTo>
                    <a:pt x="0" y="0"/>
                  </a:moveTo>
                  <a:lnTo>
                    <a:pt x="0" y="200025"/>
                  </a:lnTo>
                </a:path>
              </a:pathLst>
            </a:custGeom>
            <a:ln w="101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8439150" y="2224405"/>
              <a:ext cx="1419225" cy="635"/>
            </a:xfrm>
            <a:custGeom>
              <a:avLst/>
              <a:gdLst/>
              <a:ahLst/>
              <a:cxnLst/>
              <a:rect l="l" t="t" r="r" b="b"/>
              <a:pathLst>
                <a:path w="1419225" h="635">
                  <a:moveTo>
                    <a:pt x="0" y="0"/>
                  </a:moveTo>
                  <a:lnTo>
                    <a:pt x="1419225" y="63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8440102" y="2219642"/>
              <a:ext cx="1417955" cy="156845"/>
            </a:xfrm>
            <a:custGeom>
              <a:avLst/>
              <a:gdLst/>
              <a:ahLst/>
              <a:cxnLst/>
              <a:rect l="l" t="t" r="r" b="b"/>
              <a:pathLst>
                <a:path w="1417954" h="156844">
                  <a:moveTo>
                    <a:pt x="1417955" y="5714"/>
                  </a:moveTo>
                  <a:lnTo>
                    <a:pt x="1417955" y="147002"/>
                  </a:lnTo>
                </a:path>
                <a:path w="1417954" h="156844">
                  <a:moveTo>
                    <a:pt x="0" y="0"/>
                  </a:moveTo>
                  <a:lnTo>
                    <a:pt x="0" y="156527"/>
                  </a:lnTo>
                </a:path>
              </a:pathLst>
            </a:custGeom>
            <a:ln w="101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8449944" y="2652395"/>
              <a:ext cx="0" cy="102870"/>
            </a:xfrm>
            <a:custGeom>
              <a:avLst/>
              <a:gdLst/>
              <a:ahLst/>
              <a:cxnLst/>
              <a:rect l="l" t="t" r="r" b="b"/>
              <a:pathLst>
                <a:path h="102869">
                  <a:moveTo>
                    <a:pt x="0" y="0"/>
                  </a:moveTo>
                  <a:lnTo>
                    <a:pt x="0" y="102870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7839075" y="2376170"/>
              <a:ext cx="1338580" cy="276225"/>
            </a:xfrm>
            <a:custGeom>
              <a:avLst/>
              <a:gdLst/>
              <a:ahLst/>
              <a:cxnLst/>
              <a:rect l="l" t="t" r="r" b="b"/>
              <a:pathLst>
                <a:path w="1338579" h="276225">
                  <a:moveTo>
                    <a:pt x="1338579" y="0"/>
                  </a:moveTo>
                  <a:lnTo>
                    <a:pt x="0" y="0"/>
                  </a:lnTo>
                  <a:lnTo>
                    <a:pt x="0" y="276225"/>
                  </a:lnTo>
                  <a:lnTo>
                    <a:pt x="1338579" y="276225"/>
                  </a:lnTo>
                  <a:lnTo>
                    <a:pt x="1338579" y="0"/>
                  </a:lnTo>
                  <a:close/>
                </a:path>
              </a:pathLst>
            </a:custGeom>
            <a:solidFill>
              <a:srgbClr val="66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7839075" y="2376170"/>
              <a:ext cx="1338580" cy="276225"/>
            </a:xfrm>
            <a:custGeom>
              <a:avLst/>
              <a:gdLst/>
              <a:ahLst/>
              <a:cxnLst/>
              <a:rect l="l" t="t" r="r" b="b"/>
              <a:pathLst>
                <a:path w="1338579" h="276225">
                  <a:moveTo>
                    <a:pt x="0" y="276225"/>
                  </a:moveTo>
                  <a:lnTo>
                    <a:pt x="1338579" y="276225"/>
                  </a:lnTo>
                  <a:lnTo>
                    <a:pt x="1338579" y="0"/>
                  </a:lnTo>
                  <a:lnTo>
                    <a:pt x="0" y="0"/>
                  </a:lnTo>
                  <a:lnTo>
                    <a:pt x="0" y="276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9" name="object 69"/>
          <p:cNvSpPr txBox="1"/>
          <p:nvPr/>
        </p:nvSpPr>
        <p:spPr>
          <a:xfrm>
            <a:off x="7940802" y="2404999"/>
            <a:ext cx="113411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Homo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polysaccharide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70" name="object 70"/>
          <p:cNvGrpSpPr/>
          <p:nvPr/>
        </p:nvGrpSpPr>
        <p:grpSpPr>
          <a:xfrm>
            <a:off x="7853362" y="1625282"/>
            <a:ext cx="2472690" cy="1137920"/>
            <a:chOff x="7853362" y="1625282"/>
            <a:chExt cx="2472690" cy="1137920"/>
          </a:xfrm>
        </p:grpSpPr>
        <p:sp>
          <p:nvSpPr>
            <p:cNvPr id="71" name="object 71"/>
            <p:cNvSpPr/>
            <p:nvPr/>
          </p:nvSpPr>
          <p:spPr>
            <a:xfrm>
              <a:off x="9859645" y="2642870"/>
              <a:ext cx="0" cy="114935"/>
            </a:xfrm>
            <a:custGeom>
              <a:avLst/>
              <a:gdLst/>
              <a:ahLst/>
              <a:cxnLst/>
              <a:rect l="l" t="t" r="r" b="b"/>
              <a:pathLst>
                <a:path h="114935">
                  <a:moveTo>
                    <a:pt x="0" y="0"/>
                  </a:moveTo>
                  <a:lnTo>
                    <a:pt x="0" y="114935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7858125" y="1630045"/>
              <a:ext cx="2463165" cy="409575"/>
            </a:xfrm>
            <a:custGeom>
              <a:avLst/>
              <a:gdLst/>
              <a:ahLst/>
              <a:cxnLst/>
              <a:rect l="l" t="t" r="r" b="b"/>
              <a:pathLst>
                <a:path w="2463165" h="409575">
                  <a:moveTo>
                    <a:pt x="2463165" y="0"/>
                  </a:moveTo>
                  <a:lnTo>
                    <a:pt x="0" y="0"/>
                  </a:lnTo>
                  <a:lnTo>
                    <a:pt x="0" y="409575"/>
                  </a:lnTo>
                  <a:lnTo>
                    <a:pt x="2463165" y="409575"/>
                  </a:lnTo>
                  <a:lnTo>
                    <a:pt x="2463165" y="0"/>
                  </a:lnTo>
                  <a:close/>
                </a:path>
              </a:pathLst>
            </a:custGeom>
            <a:solidFill>
              <a:srgbClr val="FF66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7858125" y="1630045"/>
              <a:ext cx="2463165" cy="409575"/>
            </a:xfrm>
            <a:custGeom>
              <a:avLst/>
              <a:gdLst/>
              <a:ahLst/>
              <a:cxnLst/>
              <a:rect l="l" t="t" r="r" b="b"/>
              <a:pathLst>
                <a:path w="2463165" h="409575">
                  <a:moveTo>
                    <a:pt x="0" y="409575"/>
                  </a:moveTo>
                  <a:lnTo>
                    <a:pt x="2463165" y="409575"/>
                  </a:lnTo>
                  <a:lnTo>
                    <a:pt x="2463165" y="0"/>
                  </a:lnTo>
                  <a:lnTo>
                    <a:pt x="0" y="0"/>
                  </a:lnTo>
                  <a:lnTo>
                    <a:pt x="0" y="40957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4" name="object 74"/>
          <p:cNvSpPr txBox="1"/>
          <p:nvPr/>
        </p:nvSpPr>
        <p:spPr>
          <a:xfrm>
            <a:off x="7943850" y="1642008"/>
            <a:ext cx="229235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Long</a:t>
            </a:r>
            <a:r>
              <a:rPr sz="1000" spc="22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chain</a:t>
            </a:r>
            <a:r>
              <a:rPr sz="1000" spc="2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polymer</a:t>
            </a:r>
            <a:r>
              <a:rPr sz="1000" spc="23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of</a:t>
            </a:r>
            <a:r>
              <a:rPr sz="1000" spc="2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monosaccharide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either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straight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chain </a:t>
            </a:r>
            <a:r>
              <a:rPr sz="1000" dirty="0">
                <a:latin typeface="Times New Roman"/>
                <a:cs typeface="Times New Roman"/>
              </a:rPr>
              <a:t>or </a:t>
            </a:r>
            <a:r>
              <a:rPr sz="1000" spc="-5" dirty="0">
                <a:latin typeface="Times New Roman"/>
                <a:cs typeface="Times New Roman"/>
              </a:rPr>
              <a:t>branched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75" name="object 75"/>
          <p:cNvGrpSpPr/>
          <p:nvPr/>
        </p:nvGrpSpPr>
        <p:grpSpPr>
          <a:xfrm>
            <a:off x="7966392" y="1149032"/>
            <a:ext cx="2212340" cy="285750"/>
            <a:chOff x="7966392" y="1149032"/>
            <a:chExt cx="2212340" cy="285750"/>
          </a:xfrm>
        </p:grpSpPr>
        <p:sp>
          <p:nvSpPr>
            <p:cNvPr id="76" name="object 76"/>
            <p:cNvSpPr/>
            <p:nvPr/>
          </p:nvSpPr>
          <p:spPr>
            <a:xfrm>
              <a:off x="7971155" y="1153795"/>
              <a:ext cx="2202815" cy="276225"/>
            </a:xfrm>
            <a:custGeom>
              <a:avLst/>
              <a:gdLst/>
              <a:ahLst/>
              <a:cxnLst/>
              <a:rect l="l" t="t" r="r" b="b"/>
              <a:pathLst>
                <a:path w="2202815" h="276225">
                  <a:moveTo>
                    <a:pt x="2202814" y="0"/>
                  </a:moveTo>
                  <a:lnTo>
                    <a:pt x="0" y="0"/>
                  </a:lnTo>
                  <a:lnTo>
                    <a:pt x="0" y="276225"/>
                  </a:lnTo>
                  <a:lnTo>
                    <a:pt x="2202814" y="276225"/>
                  </a:lnTo>
                  <a:lnTo>
                    <a:pt x="2202814" y="0"/>
                  </a:lnTo>
                  <a:close/>
                </a:path>
              </a:pathLst>
            </a:custGeom>
            <a:solidFill>
              <a:srgbClr val="B879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7971155" y="1153795"/>
              <a:ext cx="2202815" cy="276225"/>
            </a:xfrm>
            <a:custGeom>
              <a:avLst/>
              <a:gdLst/>
              <a:ahLst/>
              <a:cxnLst/>
              <a:rect l="l" t="t" r="r" b="b"/>
              <a:pathLst>
                <a:path w="2202815" h="276225">
                  <a:moveTo>
                    <a:pt x="0" y="276225"/>
                  </a:moveTo>
                  <a:lnTo>
                    <a:pt x="2202814" y="276225"/>
                  </a:lnTo>
                  <a:lnTo>
                    <a:pt x="2202814" y="0"/>
                  </a:lnTo>
                  <a:lnTo>
                    <a:pt x="0" y="0"/>
                  </a:lnTo>
                  <a:lnTo>
                    <a:pt x="0" y="276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8" name="object 78"/>
          <p:cNvSpPr txBox="1"/>
          <p:nvPr/>
        </p:nvSpPr>
        <p:spPr>
          <a:xfrm>
            <a:off x="8332469" y="1177798"/>
            <a:ext cx="14801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POLYSACCHARIDES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79" name="object 79"/>
          <p:cNvGrpSpPr/>
          <p:nvPr/>
        </p:nvGrpSpPr>
        <p:grpSpPr>
          <a:xfrm>
            <a:off x="9234487" y="2361882"/>
            <a:ext cx="1362075" cy="285750"/>
            <a:chOff x="9234487" y="2361882"/>
            <a:chExt cx="1362075" cy="285750"/>
          </a:xfrm>
        </p:grpSpPr>
        <p:sp>
          <p:nvSpPr>
            <p:cNvPr id="80" name="object 80"/>
            <p:cNvSpPr/>
            <p:nvPr/>
          </p:nvSpPr>
          <p:spPr>
            <a:xfrm>
              <a:off x="9239250" y="2366645"/>
              <a:ext cx="1352550" cy="276225"/>
            </a:xfrm>
            <a:custGeom>
              <a:avLst/>
              <a:gdLst/>
              <a:ahLst/>
              <a:cxnLst/>
              <a:rect l="l" t="t" r="r" b="b"/>
              <a:pathLst>
                <a:path w="1352550" h="276225">
                  <a:moveTo>
                    <a:pt x="1352550" y="0"/>
                  </a:moveTo>
                  <a:lnTo>
                    <a:pt x="0" y="0"/>
                  </a:lnTo>
                  <a:lnTo>
                    <a:pt x="0" y="276225"/>
                  </a:lnTo>
                  <a:lnTo>
                    <a:pt x="1352550" y="276225"/>
                  </a:lnTo>
                  <a:lnTo>
                    <a:pt x="1352550" y="0"/>
                  </a:lnTo>
                  <a:close/>
                </a:path>
              </a:pathLst>
            </a:custGeom>
            <a:solidFill>
              <a:srgbClr val="FF6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9239250" y="2366645"/>
              <a:ext cx="1352550" cy="276225"/>
            </a:xfrm>
            <a:custGeom>
              <a:avLst/>
              <a:gdLst/>
              <a:ahLst/>
              <a:cxnLst/>
              <a:rect l="l" t="t" r="r" b="b"/>
              <a:pathLst>
                <a:path w="1352550" h="276225">
                  <a:moveTo>
                    <a:pt x="0" y="276225"/>
                  </a:moveTo>
                  <a:lnTo>
                    <a:pt x="1352550" y="276225"/>
                  </a:lnTo>
                  <a:lnTo>
                    <a:pt x="1352550" y="0"/>
                  </a:lnTo>
                  <a:lnTo>
                    <a:pt x="0" y="0"/>
                  </a:lnTo>
                  <a:lnTo>
                    <a:pt x="0" y="276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2" name="object 82"/>
          <p:cNvSpPr txBox="1"/>
          <p:nvPr/>
        </p:nvSpPr>
        <p:spPr>
          <a:xfrm>
            <a:off x="9324847" y="2394331"/>
            <a:ext cx="11626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Hetero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polysaccharide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83" name="object 83"/>
          <p:cNvGrpSpPr/>
          <p:nvPr/>
        </p:nvGrpSpPr>
        <p:grpSpPr>
          <a:xfrm>
            <a:off x="1733867" y="2714307"/>
            <a:ext cx="930910" cy="285750"/>
            <a:chOff x="1733867" y="2714307"/>
            <a:chExt cx="930910" cy="285750"/>
          </a:xfrm>
        </p:grpSpPr>
        <p:sp>
          <p:nvSpPr>
            <p:cNvPr id="84" name="object 84"/>
            <p:cNvSpPr/>
            <p:nvPr/>
          </p:nvSpPr>
          <p:spPr>
            <a:xfrm>
              <a:off x="1738629" y="2719070"/>
              <a:ext cx="921385" cy="276225"/>
            </a:xfrm>
            <a:custGeom>
              <a:avLst/>
              <a:gdLst/>
              <a:ahLst/>
              <a:cxnLst/>
              <a:rect l="l" t="t" r="r" b="b"/>
              <a:pathLst>
                <a:path w="921385" h="276225">
                  <a:moveTo>
                    <a:pt x="921384" y="0"/>
                  </a:moveTo>
                  <a:lnTo>
                    <a:pt x="0" y="0"/>
                  </a:lnTo>
                  <a:lnTo>
                    <a:pt x="0" y="276225"/>
                  </a:lnTo>
                  <a:lnTo>
                    <a:pt x="921384" y="276225"/>
                  </a:lnTo>
                  <a:lnTo>
                    <a:pt x="921384" y="0"/>
                  </a:lnTo>
                  <a:close/>
                </a:path>
              </a:pathLst>
            </a:custGeom>
            <a:solidFill>
              <a:srgbClr val="FF6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1738629" y="2719070"/>
              <a:ext cx="921385" cy="276225"/>
            </a:xfrm>
            <a:custGeom>
              <a:avLst/>
              <a:gdLst/>
              <a:ahLst/>
              <a:cxnLst/>
              <a:rect l="l" t="t" r="r" b="b"/>
              <a:pathLst>
                <a:path w="921385" h="276225">
                  <a:moveTo>
                    <a:pt x="0" y="276225"/>
                  </a:moveTo>
                  <a:lnTo>
                    <a:pt x="921384" y="276225"/>
                  </a:lnTo>
                  <a:lnTo>
                    <a:pt x="921384" y="0"/>
                  </a:lnTo>
                  <a:lnTo>
                    <a:pt x="0" y="0"/>
                  </a:lnTo>
                  <a:lnTo>
                    <a:pt x="0" y="276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6" name="object 86"/>
          <p:cNvSpPr txBox="1"/>
          <p:nvPr/>
        </p:nvSpPr>
        <p:spPr>
          <a:xfrm>
            <a:off x="1985517" y="2747899"/>
            <a:ext cx="4267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Ket</a:t>
            </a:r>
            <a:r>
              <a:rPr sz="1000" dirty="0">
                <a:latin typeface="Times New Roman"/>
                <a:cs typeface="Times New Roman"/>
              </a:rPr>
              <a:t>o</a:t>
            </a:r>
            <a:r>
              <a:rPr sz="1000" spc="-10" dirty="0">
                <a:latin typeface="Times New Roman"/>
                <a:cs typeface="Times New Roman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es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87" name="object 87"/>
          <p:cNvGrpSpPr/>
          <p:nvPr/>
        </p:nvGrpSpPr>
        <p:grpSpPr>
          <a:xfrm>
            <a:off x="4926647" y="2770822"/>
            <a:ext cx="1155700" cy="537210"/>
            <a:chOff x="4926647" y="2770822"/>
            <a:chExt cx="1155700" cy="537210"/>
          </a:xfrm>
        </p:grpSpPr>
        <p:sp>
          <p:nvSpPr>
            <p:cNvPr id="88" name="object 88"/>
            <p:cNvSpPr/>
            <p:nvPr/>
          </p:nvSpPr>
          <p:spPr>
            <a:xfrm>
              <a:off x="4931409" y="2775585"/>
              <a:ext cx="1146175" cy="527685"/>
            </a:xfrm>
            <a:custGeom>
              <a:avLst/>
              <a:gdLst/>
              <a:ahLst/>
              <a:cxnLst/>
              <a:rect l="l" t="t" r="r" b="b"/>
              <a:pathLst>
                <a:path w="1146175" h="527685">
                  <a:moveTo>
                    <a:pt x="1146175" y="0"/>
                  </a:moveTo>
                  <a:lnTo>
                    <a:pt x="0" y="0"/>
                  </a:lnTo>
                  <a:lnTo>
                    <a:pt x="0" y="527685"/>
                  </a:lnTo>
                  <a:lnTo>
                    <a:pt x="1146175" y="527685"/>
                  </a:lnTo>
                  <a:lnTo>
                    <a:pt x="1146175" y="0"/>
                  </a:lnTo>
                  <a:close/>
                </a:path>
              </a:pathLst>
            </a:custGeom>
            <a:solidFill>
              <a:srgbClr val="FAC5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4931409" y="2775585"/>
              <a:ext cx="1146175" cy="527685"/>
            </a:xfrm>
            <a:custGeom>
              <a:avLst/>
              <a:gdLst/>
              <a:ahLst/>
              <a:cxnLst/>
              <a:rect l="l" t="t" r="r" b="b"/>
              <a:pathLst>
                <a:path w="1146175" h="527685">
                  <a:moveTo>
                    <a:pt x="0" y="527685"/>
                  </a:moveTo>
                  <a:lnTo>
                    <a:pt x="1146175" y="527685"/>
                  </a:lnTo>
                  <a:lnTo>
                    <a:pt x="1146175" y="0"/>
                  </a:lnTo>
                  <a:lnTo>
                    <a:pt x="0" y="0"/>
                  </a:lnTo>
                  <a:lnTo>
                    <a:pt x="0" y="52768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0" name="object 90"/>
          <p:cNvSpPr txBox="1"/>
          <p:nvPr/>
        </p:nvSpPr>
        <p:spPr>
          <a:xfrm>
            <a:off x="5015865" y="2802762"/>
            <a:ext cx="977265" cy="46863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2700" marR="5080">
              <a:lnSpc>
                <a:spcPct val="95500"/>
              </a:lnSpc>
              <a:spcBef>
                <a:spcPts val="150"/>
              </a:spcBef>
              <a:tabLst>
                <a:tab pos="711200" algn="l"/>
              </a:tabLst>
            </a:pPr>
            <a:r>
              <a:rPr sz="1000" spc="-5" dirty="0">
                <a:latin typeface="Times New Roman"/>
                <a:cs typeface="Times New Roman"/>
              </a:rPr>
              <a:t>Yield	t</a:t>
            </a:r>
            <a:r>
              <a:rPr sz="1000" spc="-15" dirty="0">
                <a:latin typeface="Times New Roman"/>
                <a:cs typeface="Times New Roman"/>
              </a:rPr>
              <a:t>h</a:t>
            </a:r>
            <a:r>
              <a:rPr sz="1000" spc="-5" dirty="0">
                <a:latin typeface="Times New Roman"/>
                <a:cs typeface="Times New Roman"/>
              </a:rPr>
              <a:t>ree  monosaccharide </a:t>
            </a:r>
            <a:r>
              <a:rPr sz="1000" dirty="0">
                <a:latin typeface="Times New Roman"/>
                <a:cs typeface="Times New Roman"/>
              </a:rPr>
              <a:t> on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hydrolysis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91" name="object 91"/>
          <p:cNvGrpSpPr/>
          <p:nvPr/>
        </p:nvGrpSpPr>
        <p:grpSpPr>
          <a:xfrm>
            <a:off x="6383972" y="2761297"/>
            <a:ext cx="1155065" cy="546735"/>
            <a:chOff x="6383972" y="2761297"/>
            <a:chExt cx="1155065" cy="546735"/>
          </a:xfrm>
        </p:grpSpPr>
        <p:sp>
          <p:nvSpPr>
            <p:cNvPr id="92" name="object 92"/>
            <p:cNvSpPr/>
            <p:nvPr/>
          </p:nvSpPr>
          <p:spPr>
            <a:xfrm>
              <a:off x="6388734" y="2766060"/>
              <a:ext cx="1145540" cy="537210"/>
            </a:xfrm>
            <a:custGeom>
              <a:avLst/>
              <a:gdLst/>
              <a:ahLst/>
              <a:cxnLst/>
              <a:rect l="l" t="t" r="r" b="b"/>
              <a:pathLst>
                <a:path w="1145540" h="537210">
                  <a:moveTo>
                    <a:pt x="1145539" y="0"/>
                  </a:moveTo>
                  <a:lnTo>
                    <a:pt x="0" y="0"/>
                  </a:lnTo>
                  <a:lnTo>
                    <a:pt x="0" y="537210"/>
                  </a:lnTo>
                  <a:lnTo>
                    <a:pt x="1145539" y="537210"/>
                  </a:lnTo>
                  <a:lnTo>
                    <a:pt x="1145539" y="0"/>
                  </a:lnTo>
                  <a:close/>
                </a:path>
              </a:pathLst>
            </a:custGeom>
            <a:solidFill>
              <a:srgbClr val="1EC60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6388734" y="2766060"/>
              <a:ext cx="1145540" cy="537210"/>
            </a:xfrm>
            <a:custGeom>
              <a:avLst/>
              <a:gdLst/>
              <a:ahLst/>
              <a:cxnLst/>
              <a:rect l="l" t="t" r="r" b="b"/>
              <a:pathLst>
                <a:path w="1145540" h="537210">
                  <a:moveTo>
                    <a:pt x="0" y="537210"/>
                  </a:moveTo>
                  <a:lnTo>
                    <a:pt x="1145539" y="537210"/>
                  </a:lnTo>
                  <a:lnTo>
                    <a:pt x="1145539" y="0"/>
                  </a:lnTo>
                  <a:lnTo>
                    <a:pt x="0" y="0"/>
                  </a:lnTo>
                  <a:lnTo>
                    <a:pt x="0" y="53721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4" name="object 94"/>
          <p:cNvSpPr txBox="1"/>
          <p:nvPr/>
        </p:nvSpPr>
        <p:spPr>
          <a:xfrm>
            <a:off x="6472809" y="2792094"/>
            <a:ext cx="977265" cy="469900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12700" marR="5080">
              <a:lnSpc>
                <a:spcPts val="1150"/>
              </a:lnSpc>
              <a:spcBef>
                <a:spcPts val="175"/>
              </a:spcBef>
              <a:tabLst>
                <a:tab pos="752475" algn="l"/>
              </a:tabLst>
            </a:pPr>
            <a:r>
              <a:rPr sz="1000" spc="-5" dirty="0">
                <a:latin typeface="Times New Roman"/>
                <a:cs typeface="Times New Roman"/>
              </a:rPr>
              <a:t>Yield	</a:t>
            </a:r>
            <a:r>
              <a:rPr sz="1000" spc="-15" dirty="0">
                <a:latin typeface="Times New Roman"/>
                <a:cs typeface="Times New Roman"/>
              </a:rPr>
              <a:t>f</a:t>
            </a:r>
            <a:r>
              <a:rPr sz="1000" spc="10" dirty="0">
                <a:latin typeface="Times New Roman"/>
                <a:cs typeface="Times New Roman"/>
              </a:rPr>
              <a:t>o</a:t>
            </a:r>
            <a:r>
              <a:rPr sz="1000" spc="-15" dirty="0">
                <a:latin typeface="Times New Roman"/>
                <a:cs typeface="Times New Roman"/>
              </a:rPr>
              <a:t>u</a:t>
            </a:r>
            <a:r>
              <a:rPr sz="1000" spc="-5" dirty="0">
                <a:latin typeface="Times New Roman"/>
                <a:cs typeface="Times New Roman"/>
              </a:rPr>
              <a:t>r  monosaccharide </a:t>
            </a:r>
            <a:r>
              <a:rPr sz="1000" dirty="0">
                <a:latin typeface="Times New Roman"/>
                <a:cs typeface="Times New Roman"/>
              </a:rPr>
              <a:t> on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hydrolysis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95" name="object 95"/>
          <p:cNvGrpSpPr/>
          <p:nvPr/>
        </p:nvGrpSpPr>
        <p:grpSpPr>
          <a:xfrm>
            <a:off x="3391852" y="2361882"/>
            <a:ext cx="1029969" cy="285115"/>
            <a:chOff x="3391852" y="2361882"/>
            <a:chExt cx="1029969" cy="285115"/>
          </a:xfrm>
        </p:grpSpPr>
        <p:sp>
          <p:nvSpPr>
            <p:cNvPr id="96" name="object 96"/>
            <p:cNvSpPr/>
            <p:nvPr/>
          </p:nvSpPr>
          <p:spPr>
            <a:xfrm>
              <a:off x="3396615" y="2366645"/>
              <a:ext cx="1020444" cy="275590"/>
            </a:xfrm>
            <a:custGeom>
              <a:avLst/>
              <a:gdLst/>
              <a:ahLst/>
              <a:cxnLst/>
              <a:rect l="l" t="t" r="r" b="b"/>
              <a:pathLst>
                <a:path w="1020445" h="275589">
                  <a:moveTo>
                    <a:pt x="1020444" y="0"/>
                  </a:moveTo>
                  <a:lnTo>
                    <a:pt x="0" y="0"/>
                  </a:lnTo>
                  <a:lnTo>
                    <a:pt x="0" y="275589"/>
                  </a:lnTo>
                  <a:lnTo>
                    <a:pt x="1020444" y="275589"/>
                  </a:lnTo>
                  <a:lnTo>
                    <a:pt x="1020444" y="0"/>
                  </a:lnTo>
                  <a:close/>
                </a:path>
              </a:pathLst>
            </a:custGeom>
            <a:solidFill>
              <a:srgbClr val="FF00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3396615" y="2366645"/>
              <a:ext cx="1020444" cy="275590"/>
            </a:xfrm>
            <a:custGeom>
              <a:avLst/>
              <a:gdLst/>
              <a:ahLst/>
              <a:cxnLst/>
              <a:rect l="l" t="t" r="r" b="b"/>
              <a:pathLst>
                <a:path w="1020445" h="275589">
                  <a:moveTo>
                    <a:pt x="0" y="275589"/>
                  </a:moveTo>
                  <a:lnTo>
                    <a:pt x="1020444" y="275589"/>
                  </a:lnTo>
                  <a:lnTo>
                    <a:pt x="1020444" y="0"/>
                  </a:lnTo>
                  <a:lnTo>
                    <a:pt x="0" y="0"/>
                  </a:lnTo>
                  <a:lnTo>
                    <a:pt x="0" y="27558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8" name="object 98"/>
          <p:cNvSpPr txBox="1"/>
          <p:nvPr/>
        </p:nvSpPr>
        <p:spPr>
          <a:xfrm>
            <a:off x="3563239" y="2394331"/>
            <a:ext cx="6864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Disaccharide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99" name="object 99"/>
          <p:cNvGrpSpPr/>
          <p:nvPr/>
        </p:nvGrpSpPr>
        <p:grpSpPr>
          <a:xfrm>
            <a:off x="4936172" y="2358707"/>
            <a:ext cx="1116965" cy="285115"/>
            <a:chOff x="4936172" y="2358707"/>
            <a:chExt cx="1116965" cy="285115"/>
          </a:xfrm>
        </p:grpSpPr>
        <p:sp>
          <p:nvSpPr>
            <p:cNvPr id="100" name="object 100"/>
            <p:cNvSpPr/>
            <p:nvPr/>
          </p:nvSpPr>
          <p:spPr>
            <a:xfrm>
              <a:off x="4940934" y="2363470"/>
              <a:ext cx="1107440" cy="275590"/>
            </a:xfrm>
            <a:custGeom>
              <a:avLst/>
              <a:gdLst/>
              <a:ahLst/>
              <a:cxnLst/>
              <a:rect l="l" t="t" r="r" b="b"/>
              <a:pathLst>
                <a:path w="1107439" h="275589">
                  <a:moveTo>
                    <a:pt x="1107439" y="0"/>
                  </a:moveTo>
                  <a:lnTo>
                    <a:pt x="0" y="0"/>
                  </a:lnTo>
                  <a:lnTo>
                    <a:pt x="0" y="275589"/>
                  </a:lnTo>
                  <a:lnTo>
                    <a:pt x="1107439" y="275589"/>
                  </a:lnTo>
                  <a:lnTo>
                    <a:pt x="1107439" y="0"/>
                  </a:lnTo>
                  <a:close/>
                </a:path>
              </a:pathLst>
            </a:custGeom>
            <a:solidFill>
              <a:srgbClr val="FF00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4940934" y="2363470"/>
              <a:ext cx="1107440" cy="275590"/>
            </a:xfrm>
            <a:custGeom>
              <a:avLst/>
              <a:gdLst/>
              <a:ahLst/>
              <a:cxnLst/>
              <a:rect l="l" t="t" r="r" b="b"/>
              <a:pathLst>
                <a:path w="1107439" h="275589">
                  <a:moveTo>
                    <a:pt x="0" y="275589"/>
                  </a:moveTo>
                  <a:lnTo>
                    <a:pt x="1107439" y="275589"/>
                  </a:lnTo>
                  <a:lnTo>
                    <a:pt x="1107439" y="0"/>
                  </a:lnTo>
                  <a:lnTo>
                    <a:pt x="0" y="0"/>
                  </a:lnTo>
                  <a:lnTo>
                    <a:pt x="0" y="27558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2" name="object 102"/>
          <p:cNvSpPr txBox="1"/>
          <p:nvPr/>
        </p:nvSpPr>
        <p:spPr>
          <a:xfrm>
            <a:off x="5136260" y="2391282"/>
            <a:ext cx="7169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Trisaccharide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4002087" y="4646295"/>
            <a:ext cx="2571115" cy="4826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R="635" algn="ctr">
              <a:lnSpc>
                <a:spcPct val="100000"/>
              </a:lnSpc>
              <a:spcBef>
                <a:spcPts val="320"/>
              </a:spcBef>
            </a:pPr>
            <a:r>
              <a:rPr sz="1200" b="1" spc="-5" dirty="0">
                <a:latin typeface="Times New Roman"/>
                <a:cs typeface="Times New Roman"/>
              </a:rPr>
              <a:t>CLASSIFICATION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OF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PROTEIN</a:t>
            </a: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sz="1200" spc="-5" dirty="0">
                <a:latin typeface="Times New Roman"/>
                <a:cs typeface="Times New Roman"/>
              </a:rPr>
              <a:t>(Physical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 chemical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nature)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04" name="object 104"/>
          <p:cNvGrpSpPr/>
          <p:nvPr/>
        </p:nvGrpSpPr>
        <p:grpSpPr>
          <a:xfrm>
            <a:off x="3468052" y="5124132"/>
            <a:ext cx="3977004" cy="303530"/>
            <a:chOff x="3468052" y="5124132"/>
            <a:chExt cx="3977004" cy="303530"/>
          </a:xfrm>
        </p:grpSpPr>
        <p:sp>
          <p:nvSpPr>
            <p:cNvPr id="105" name="object 105"/>
            <p:cNvSpPr/>
            <p:nvPr/>
          </p:nvSpPr>
          <p:spPr>
            <a:xfrm>
              <a:off x="5300980" y="5128895"/>
              <a:ext cx="635" cy="193040"/>
            </a:xfrm>
            <a:custGeom>
              <a:avLst/>
              <a:gdLst/>
              <a:ahLst/>
              <a:cxnLst/>
              <a:rect l="l" t="t" r="r" b="b"/>
              <a:pathLst>
                <a:path w="635" h="193039">
                  <a:moveTo>
                    <a:pt x="0" y="0"/>
                  </a:moveTo>
                  <a:lnTo>
                    <a:pt x="635" y="19304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3473450" y="5318442"/>
              <a:ext cx="3966210" cy="109220"/>
            </a:xfrm>
            <a:custGeom>
              <a:avLst/>
              <a:gdLst/>
              <a:ahLst/>
              <a:cxnLst/>
              <a:rect l="l" t="t" r="r" b="b"/>
              <a:pathLst>
                <a:path w="3966209" h="109220">
                  <a:moveTo>
                    <a:pt x="0" y="0"/>
                  </a:moveTo>
                  <a:lnTo>
                    <a:pt x="0" y="108902"/>
                  </a:lnTo>
                </a:path>
                <a:path w="3966209" h="109220">
                  <a:moveTo>
                    <a:pt x="3966209" y="0"/>
                  </a:moveTo>
                  <a:lnTo>
                    <a:pt x="3966209" y="108902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3472815" y="5322570"/>
              <a:ext cx="3956685" cy="635"/>
            </a:xfrm>
            <a:custGeom>
              <a:avLst/>
              <a:gdLst/>
              <a:ahLst/>
              <a:cxnLst/>
              <a:rect l="l" t="t" r="r" b="b"/>
              <a:pathLst>
                <a:path w="3956684" h="635">
                  <a:moveTo>
                    <a:pt x="0" y="0"/>
                  </a:moveTo>
                  <a:lnTo>
                    <a:pt x="3956685" y="635"/>
                  </a:lnTo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8" name="object 108"/>
          <p:cNvSpPr/>
          <p:nvPr/>
        </p:nvSpPr>
        <p:spPr>
          <a:xfrm>
            <a:off x="43815" y="4351020"/>
            <a:ext cx="10631170" cy="0"/>
          </a:xfrm>
          <a:custGeom>
            <a:avLst/>
            <a:gdLst/>
            <a:ahLst/>
            <a:cxnLst/>
            <a:rect l="l" t="t" r="r" b="b"/>
            <a:pathLst>
              <a:path w="10631170">
                <a:moveTo>
                  <a:pt x="0" y="0"/>
                </a:moveTo>
                <a:lnTo>
                  <a:pt x="0" y="0"/>
                </a:lnTo>
                <a:lnTo>
                  <a:pt x="10604396" y="0"/>
                </a:lnTo>
                <a:lnTo>
                  <a:pt x="1063117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3482975" y="5703570"/>
            <a:ext cx="0" cy="91440"/>
          </a:xfrm>
          <a:custGeom>
            <a:avLst/>
            <a:gdLst/>
            <a:ahLst/>
            <a:cxnLst/>
            <a:rect l="l" t="t" r="r" b="b"/>
            <a:pathLst>
              <a:path h="91439">
                <a:moveTo>
                  <a:pt x="0" y="0"/>
                </a:moveTo>
                <a:lnTo>
                  <a:pt x="0" y="91122"/>
                </a:lnTo>
              </a:path>
            </a:pathLst>
          </a:custGeom>
          <a:ln w="107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7438390" y="5703570"/>
            <a:ext cx="0" cy="114935"/>
          </a:xfrm>
          <a:custGeom>
            <a:avLst/>
            <a:gdLst/>
            <a:ahLst/>
            <a:cxnLst/>
            <a:rect l="l" t="t" r="r" b="b"/>
            <a:pathLst>
              <a:path h="114935">
                <a:moveTo>
                  <a:pt x="0" y="0"/>
                </a:moveTo>
                <a:lnTo>
                  <a:pt x="0" y="114935"/>
                </a:lnTo>
              </a:path>
            </a:pathLst>
          </a:custGeom>
          <a:ln w="107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11" name="object 111"/>
          <p:cNvGrpSpPr/>
          <p:nvPr/>
        </p:nvGrpSpPr>
        <p:grpSpPr>
          <a:xfrm>
            <a:off x="6556057" y="6390004"/>
            <a:ext cx="1802130" cy="528320"/>
            <a:chOff x="6556057" y="6390004"/>
            <a:chExt cx="1802130" cy="528320"/>
          </a:xfrm>
        </p:grpSpPr>
        <p:sp>
          <p:nvSpPr>
            <p:cNvPr id="112" name="object 112"/>
            <p:cNvSpPr/>
            <p:nvPr/>
          </p:nvSpPr>
          <p:spPr>
            <a:xfrm>
              <a:off x="7441247" y="6390004"/>
              <a:ext cx="0" cy="140335"/>
            </a:xfrm>
            <a:custGeom>
              <a:avLst/>
              <a:gdLst/>
              <a:ahLst/>
              <a:cxnLst/>
              <a:rect l="l" t="t" r="r" b="b"/>
              <a:pathLst>
                <a:path h="140334">
                  <a:moveTo>
                    <a:pt x="0" y="0"/>
                  </a:moveTo>
                  <a:lnTo>
                    <a:pt x="0" y="140017"/>
                  </a:lnTo>
                </a:path>
              </a:pathLst>
            </a:custGeom>
            <a:ln w="101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6560819" y="6525259"/>
              <a:ext cx="1792605" cy="387985"/>
            </a:xfrm>
            <a:custGeom>
              <a:avLst/>
              <a:gdLst/>
              <a:ahLst/>
              <a:cxnLst/>
              <a:rect l="l" t="t" r="r" b="b"/>
              <a:pathLst>
                <a:path w="1792604" h="387984">
                  <a:moveTo>
                    <a:pt x="1792604" y="0"/>
                  </a:moveTo>
                  <a:lnTo>
                    <a:pt x="0" y="0"/>
                  </a:lnTo>
                  <a:lnTo>
                    <a:pt x="0" y="387984"/>
                  </a:lnTo>
                  <a:lnTo>
                    <a:pt x="1792604" y="387984"/>
                  </a:lnTo>
                  <a:lnTo>
                    <a:pt x="1792604" y="0"/>
                  </a:lnTo>
                  <a:close/>
                </a:path>
              </a:pathLst>
            </a:custGeom>
            <a:solidFill>
              <a:srgbClr val="66FF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6560819" y="6525259"/>
              <a:ext cx="1792605" cy="387985"/>
            </a:xfrm>
            <a:custGeom>
              <a:avLst/>
              <a:gdLst/>
              <a:ahLst/>
              <a:cxnLst/>
              <a:rect l="l" t="t" r="r" b="b"/>
              <a:pathLst>
                <a:path w="1792604" h="387984">
                  <a:moveTo>
                    <a:pt x="0" y="387984"/>
                  </a:moveTo>
                  <a:lnTo>
                    <a:pt x="1792604" y="387984"/>
                  </a:lnTo>
                  <a:lnTo>
                    <a:pt x="1792604" y="0"/>
                  </a:lnTo>
                  <a:lnTo>
                    <a:pt x="0" y="0"/>
                  </a:lnTo>
                  <a:lnTo>
                    <a:pt x="0" y="387984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5" name="object 115"/>
          <p:cNvSpPr txBox="1"/>
          <p:nvPr/>
        </p:nvSpPr>
        <p:spPr>
          <a:xfrm>
            <a:off x="6657720" y="6537756"/>
            <a:ext cx="1612265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10200"/>
              </a:lnSpc>
              <a:spcBef>
                <a:spcPts val="100"/>
              </a:spcBef>
              <a:tabLst>
                <a:tab pos="461645" algn="l"/>
                <a:tab pos="1073785" algn="l"/>
              </a:tabLst>
            </a:pPr>
            <a:r>
              <a:rPr sz="1000" spc="-5" dirty="0">
                <a:latin typeface="Times New Roman"/>
                <a:cs typeface="Times New Roman"/>
              </a:rPr>
              <a:t>E.</a:t>
            </a:r>
            <a:r>
              <a:rPr sz="1000" spc="-15" dirty="0">
                <a:latin typeface="Times New Roman"/>
                <a:cs typeface="Times New Roman"/>
              </a:rPr>
              <a:t>g</a:t>
            </a:r>
            <a:r>
              <a:rPr sz="1000" spc="-5" dirty="0">
                <a:latin typeface="Times New Roman"/>
                <a:cs typeface="Times New Roman"/>
              </a:rPr>
              <a:t>.</a:t>
            </a:r>
            <a:r>
              <a:rPr sz="1000" dirty="0">
                <a:latin typeface="Times New Roman"/>
                <a:cs typeface="Times New Roman"/>
              </a:rPr>
              <a:t>	</a:t>
            </a:r>
            <a:r>
              <a:rPr sz="1000" spc="-5" dirty="0">
                <a:latin typeface="Times New Roman"/>
                <a:cs typeface="Times New Roman"/>
              </a:rPr>
              <a:t>Starc</a:t>
            </a:r>
            <a:r>
              <a:rPr sz="1000" spc="-10" dirty="0">
                <a:latin typeface="Times New Roman"/>
                <a:cs typeface="Times New Roman"/>
              </a:rPr>
              <a:t>h</a:t>
            </a:r>
            <a:r>
              <a:rPr sz="1000" spc="-5" dirty="0">
                <a:latin typeface="Times New Roman"/>
                <a:cs typeface="Times New Roman"/>
              </a:rPr>
              <a:t>,</a:t>
            </a:r>
            <a:r>
              <a:rPr sz="1000" dirty="0">
                <a:latin typeface="Times New Roman"/>
                <a:cs typeface="Times New Roman"/>
              </a:rPr>
              <a:t>	</a:t>
            </a:r>
            <a:r>
              <a:rPr sz="1000" spc="-5" dirty="0">
                <a:latin typeface="Times New Roman"/>
                <a:cs typeface="Times New Roman"/>
              </a:rPr>
              <a:t>G</a:t>
            </a:r>
            <a:r>
              <a:rPr sz="1000" spc="5" dirty="0">
                <a:latin typeface="Times New Roman"/>
                <a:cs typeface="Times New Roman"/>
              </a:rPr>
              <a:t>l</a:t>
            </a:r>
            <a:r>
              <a:rPr sz="1000" spc="-25" dirty="0">
                <a:latin typeface="Times New Roman"/>
                <a:cs typeface="Times New Roman"/>
              </a:rPr>
              <a:t>y</a:t>
            </a:r>
            <a:r>
              <a:rPr sz="1000" spc="-5" dirty="0">
                <a:latin typeface="Times New Roman"/>
                <a:cs typeface="Times New Roman"/>
              </a:rPr>
              <a:t>c</a:t>
            </a:r>
            <a:r>
              <a:rPr sz="1000" spc="10" dirty="0">
                <a:latin typeface="Times New Roman"/>
                <a:cs typeface="Times New Roman"/>
              </a:rPr>
              <a:t>o</a:t>
            </a:r>
            <a:r>
              <a:rPr sz="1000" spc="-15" dirty="0">
                <a:latin typeface="Times New Roman"/>
                <a:cs typeface="Times New Roman"/>
              </a:rPr>
              <a:t>g</a:t>
            </a:r>
            <a:r>
              <a:rPr sz="1000" spc="5" dirty="0">
                <a:latin typeface="Times New Roman"/>
                <a:cs typeface="Times New Roman"/>
              </a:rPr>
              <a:t>e</a:t>
            </a:r>
            <a:r>
              <a:rPr sz="1000" spc="-15" dirty="0">
                <a:latin typeface="Times New Roman"/>
                <a:cs typeface="Times New Roman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,  Cellulose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6" name="object 116"/>
          <p:cNvSpPr/>
          <p:nvPr/>
        </p:nvSpPr>
        <p:spPr>
          <a:xfrm>
            <a:off x="2486660" y="6250940"/>
            <a:ext cx="0" cy="100965"/>
          </a:xfrm>
          <a:custGeom>
            <a:avLst/>
            <a:gdLst/>
            <a:ahLst/>
            <a:cxnLst/>
            <a:rect l="l" t="t" r="r" b="b"/>
            <a:pathLst>
              <a:path h="100964">
                <a:moveTo>
                  <a:pt x="0" y="0"/>
                </a:moveTo>
                <a:lnTo>
                  <a:pt x="0" y="100965"/>
                </a:lnTo>
              </a:path>
            </a:pathLst>
          </a:custGeom>
          <a:ln w="107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 txBox="1"/>
          <p:nvPr/>
        </p:nvSpPr>
        <p:spPr>
          <a:xfrm>
            <a:off x="6165850" y="5807233"/>
            <a:ext cx="2506980" cy="558165"/>
          </a:xfrm>
          <a:prstGeom prst="rect">
            <a:avLst/>
          </a:prstGeom>
          <a:solidFill>
            <a:srgbClr val="66FF66"/>
          </a:solidFill>
          <a:ln w="9525">
            <a:solidFill>
              <a:srgbClr val="000000"/>
            </a:solidFill>
          </a:ln>
        </p:spPr>
        <p:txBody>
          <a:bodyPr vert="horz" wrap="square" lIns="0" tIns="51435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405"/>
              </a:spcBef>
            </a:pPr>
            <a:r>
              <a:rPr sz="1000" spc="-5" dirty="0">
                <a:latin typeface="Times New Roman"/>
                <a:cs typeface="Times New Roman"/>
              </a:rPr>
              <a:t>Non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sweet and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insoluble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in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water.</a:t>
            </a:r>
            <a:endParaRPr sz="1000">
              <a:latin typeface="Times New Roman"/>
              <a:cs typeface="Times New Roman"/>
            </a:endParaRPr>
          </a:p>
          <a:p>
            <a:pPr marL="96520">
              <a:lnSpc>
                <a:spcPct val="100000"/>
              </a:lnSpc>
              <a:spcBef>
                <a:spcPts val="120"/>
              </a:spcBef>
            </a:pPr>
            <a:r>
              <a:rPr sz="1000" spc="-5" dirty="0">
                <a:latin typeface="Times New Roman"/>
                <a:cs typeface="Times New Roman"/>
              </a:rPr>
              <a:t>Donot Reduce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Fehling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and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Benedict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reagent.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18" name="object 118"/>
          <p:cNvGrpSpPr/>
          <p:nvPr/>
        </p:nvGrpSpPr>
        <p:grpSpPr>
          <a:xfrm>
            <a:off x="946467" y="2076132"/>
            <a:ext cx="1449070" cy="471805"/>
            <a:chOff x="946467" y="2076132"/>
            <a:chExt cx="1449070" cy="471805"/>
          </a:xfrm>
        </p:grpSpPr>
        <p:sp>
          <p:nvSpPr>
            <p:cNvPr id="119" name="object 119"/>
            <p:cNvSpPr/>
            <p:nvPr/>
          </p:nvSpPr>
          <p:spPr>
            <a:xfrm>
              <a:off x="1647507" y="2363470"/>
              <a:ext cx="0" cy="179705"/>
            </a:xfrm>
            <a:custGeom>
              <a:avLst/>
              <a:gdLst/>
              <a:ahLst/>
              <a:cxnLst/>
              <a:rect l="l" t="t" r="r" b="b"/>
              <a:pathLst>
                <a:path h="179705">
                  <a:moveTo>
                    <a:pt x="0" y="0"/>
                  </a:moveTo>
                  <a:lnTo>
                    <a:pt x="0" y="179387"/>
                  </a:lnTo>
                </a:path>
              </a:pathLst>
            </a:custGeom>
            <a:ln w="101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951230" y="2080895"/>
              <a:ext cx="1439545" cy="282575"/>
            </a:xfrm>
            <a:custGeom>
              <a:avLst/>
              <a:gdLst/>
              <a:ahLst/>
              <a:cxnLst/>
              <a:rect l="l" t="t" r="r" b="b"/>
              <a:pathLst>
                <a:path w="1439545" h="282575">
                  <a:moveTo>
                    <a:pt x="1439545" y="0"/>
                  </a:moveTo>
                  <a:lnTo>
                    <a:pt x="0" y="0"/>
                  </a:lnTo>
                  <a:lnTo>
                    <a:pt x="0" y="282575"/>
                  </a:lnTo>
                  <a:lnTo>
                    <a:pt x="1439545" y="282575"/>
                  </a:lnTo>
                  <a:lnTo>
                    <a:pt x="1439545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951230" y="2080895"/>
              <a:ext cx="1439545" cy="282575"/>
            </a:xfrm>
            <a:custGeom>
              <a:avLst/>
              <a:gdLst/>
              <a:ahLst/>
              <a:cxnLst/>
              <a:rect l="l" t="t" r="r" b="b"/>
              <a:pathLst>
                <a:path w="1439545" h="282575">
                  <a:moveTo>
                    <a:pt x="0" y="282575"/>
                  </a:moveTo>
                  <a:lnTo>
                    <a:pt x="1439545" y="282575"/>
                  </a:lnTo>
                  <a:lnTo>
                    <a:pt x="1439545" y="0"/>
                  </a:lnTo>
                  <a:lnTo>
                    <a:pt x="0" y="0"/>
                  </a:lnTo>
                  <a:lnTo>
                    <a:pt x="0" y="28257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2" name="object 122"/>
          <p:cNvSpPr txBox="1"/>
          <p:nvPr/>
        </p:nvSpPr>
        <p:spPr>
          <a:xfrm>
            <a:off x="1098600" y="2109343"/>
            <a:ext cx="11436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Cannot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be</a:t>
            </a:r>
            <a:r>
              <a:rPr sz="1000" spc="-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hydrolyzed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23" name="object 123"/>
          <p:cNvGrpSpPr/>
          <p:nvPr/>
        </p:nvGrpSpPr>
        <p:grpSpPr>
          <a:xfrm>
            <a:off x="532447" y="3437572"/>
            <a:ext cx="1043940" cy="565785"/>
            <a:chOff x="532447" y="3437572"/>
            <a:chExt cx="1043940" cy="565785"/>
          </a:xfrm>
        </p:grpSpPr>
        <p:sp>
          <p:nvSpPr>
            <p:cNvPr id="124" name="object 124"/>
            <p:cNvSpPr/>
            <p:nvPr/>
          </p:nvSpPr>
          <p:spPr>
            <a:xfrm>
              <a:off x="1058544" y="3442970"/>
              <a:ext cx="0" cy="144145"/>
            </a:xfrm>
            <a:custGeom>
              <a:avLst/>
              <a:gdLst/>
              <a:ahLst/>
              <a:cxnLst/>
              <a:rect l="l" t="t" r="r" b="b"/>
              <a:pathLst>
                <a:path h="144145">
                  <a:moveTo>
                    <a:pt x="0" y="0"/>
                  </a:moveTo>
                  <a:lnTo>
                    <a:pt x="0" y="144145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125"/>
            <p:cNvSpPr/>
            <p:nvPr/>
          </p:nvSpPr>
          <p:spPr>
            <a:xfrm>
              <a:off x="537209" y="3587115"/>
              <a:ext cx="1034415" cy="411480"/>
            </a:xfrm>
            <a:custGeom>
              <a:avLst/>
              <a:gdLst/>
              <a:ahLst/>
              <a:cxnLst/>
              <a:rect l="l" t="t" r="r" b="b"/>
              <a:pathLst>
                <a:path w="1034415" h="411479">
                  <a:moveTo>
                    <a:pt x="1034415" y="0"/>
                  </a:moveTo>
                  <a:lnTo>
                    <a:pt x="0" y="0"/>
                  </a:lnTo>
                  <a:lnTo>
                    <a:pt x="0" y="411479"/>
                  </a:lnTo>
                  <a:lnTo>
                    <a:pt x="1034415" y="411479"/>
                  </a:lnTo>
                  <a:lnTo>
                    <a:pt x="1034415" y="0"/>
                  </a:lnTo>
                  <a:close/>
                </a:path>
              </a:pathLst>
            </a:custGeom>
            <a:solidFill>
              <a:srgbClr val="66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126"/>
            <p:cNvSpPr/>
            <p:nvPr/>
          </p:nvSpPr>
          <p:spPr>
            <a:xfrm>
              <a:off x="537209" y="3587115"/>
              <a:ext cx="1034415" cy="411480"/>
            </a:xfrm>
            <a:custGeom>
              <a:avLst/>
              <a:gdLst/>
              <a:ahLst/>
              <a:cxnLst/>
              <a:rect l="l" t="t" r="r" b="b"/>
              <a:pathLst>
                <a:path w="1034415" h="411479">
                  <a:moveTo>
                    <a:pt x="0" y="411479"/>
                  </a:moveTo>
                  <a:lnTo>
                    <a:pt x="1034415" y="411479"/>
                  </a:lnTo>
                  <a:lnTo>
                    <a:pt x="1034415" y="0"/>
                  </a:lnTo>
                  <a:lnTo>
                    <a:pt x="0" y="0"/>
                  </a:lnTo>
                  <a:lnTo>
                    <a:pt x="0" y="41147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7" name="object 127"/>
          <p:cNvSpPr txBox="1"/>
          <p:nvPr/>
        </p:nvSpPr>
        <p:spPr>
          <a:xfrm>
            <a:off x="621283" y="3599459"/>
            <a:ext cx="855344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E.g. Galactose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R</a:t>
            </a:r>
            <a:r>
              <a:rPr sz="1000" spc="-5" dirty="0">
                <a:latin typeface="Times New Roman"/>
                <a:cs typeface="Times New Roman"/>
              </a:rPr>
              <a:t>ib</a:t>
            </a:r>
            <a:r>
              <a:rPr sz="1000" dirty="0">
                <a:latin typeface="Times New Roman"/>
                <a:cs typeface="Times New Roman"/>
              </a:rPr>
              <a:t>o</a:t>
            </a:r>
            <a:r>
              <a:rPr sz="1000" spc="-10" dirty="0">
                <a:latin typeface="Times New Roman"/>
                <a:cs typeface="Times New Roman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e,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Gl</a:t>
            </a:r>
            <a:r>
              <a:rPr sz="1000" spc="-15" dirty="0">
                <a:latin typeface="Times New Roman"/>
                <a:cs typeface="Times New Roman"/>
              </a:rPr>
              <a:t>u</a:t>
            </a:r>
            <a:r>
              <a:rPr sz="1000" spc="-5" dirty="0">
                <a:latin typeface="Times New Roman"/>
                <a:cs typeface="Times New Roman"/>
              </a:rPr>
              <a:t>c</a:t>
            </a:r>
            <a:r>
              <a:rPr sz="1000" dirty="0">
                <a:latin typeface="Times New Roman"/>
                <a:cs typeface="Times New Roman"/>
              </a:rPr>
              <a:t>o</a:t>
            </a:r>
            <a:r>
              <a:rPr sz="1000" spc="-10" dirty="0">
                <a:latin typeface="Times New Roman"/>
                <a:cs typeface="Times New Roman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e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28" name="object 128"/>
          <p:cNvGrpSpPr/>
          <p:nvPr/>
        </p:nvGrpSpPr>
        <p:grpSpPr>
          <a:xfrm>
            <a:off x="494347" y="3161347"/>
            <a:ext cx="1144270" cy="286385"/>
            <a:chOff x="494347" y="3161347"/>
            <a:chExt cx="1144270" cy="286385"/>
          </a:xfrm>
        </p:grpSpPr>
        <p:sp>
          <p:nvSpPr>
            <p:cNvPr id="129" name="object 129"/>
            <p:cNvSpPr/>
            <p:nvPr/>
          </p:nvSpPr>
          <p:spPr>
            <a:xfrm>
              <a:off x="499109" y="3166110"/>
              <a:ext cx="1134745" cy="276860"/>
            </a:xfrm>
            <a:custGeom>
              <a:avLst/>
              <a:gdLst/>
              <a:ahLst/>
              <a:cxnLst/>
              <a:rect l="l" t="t" r="r" b="b"/>
              <a:pathLst>
                <a:path w="1134745" h="276860">
                  <a:moveTo>
                    <a:pt x="1134744" y="0"/>
                  </a:moveTo>
                  <a:lnTo>
                    <a:pt x="0" y="0"/>
                  </a:lnTo>
                  <a:lnTo>
                    <a:pt x="0" y="276860"/>
                  </a:lnTo>
                  <a:lnTo>
                    <a:pt x="1134744" y="276860"/>
                  </a:lnTo>
                  <a:lnTo>
                    <a:pt x="1134744" y="0"/>
                  </a:lnTo>
                  <a:close/>
                </a:path>
              </a:pathLst>
            </a:custGeom>
            <a:solidFill>
              <a:srgbClr val="66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130"/>
            <p:cNvSpPr/>
            <p:nvPr/>
          </p:nvSpPr>
          <p:spPr>
            <a:xfrm>
              <a:off x="499109" y="3166110"/>
              <a:ext cx="1134745" cy="276860"/>
            </a:xfrm>
            <a:custGeom>
              <a:avLst/>
              <a:gdLst/>
              <a:ahLst/>
              <a:cxnLst/>
              <a:rect l="l" t="t" r="r" b="b"/>
              <a:pathLst>
                <a:path w="1134745" h="276860">
                  <a:moveTo>
                    <a:pt x="0" y="276860"/>
                  </a:moveTo>
                  <a:lnTo>
                    <a:pt x="1134744" y="276860"/>
                  </a:lnTo>
                  <a:lnTo>
                    <a:pt x="1134744" y="0"/>
                  </a:lnTo>
                  <a:lnTo>
                    <a:pt x="0" y="0"/>
                  </a:lnTo>
                  <a:lnTo>
                    <a:pt x="0" y="27686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1" name="object 131"/>
          <p:cNvSpPr txBox="1"/>
          <p:nvPr/>
        </p:nvSpPr>
        <p:spPr>
          <a:xfrm>
            <a:off x="589280" y="3197479"/>
            <a:ext cx="95123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Contain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Aldehyde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32" name="object 132"/>
          <p:cNvGrpSpPr/>
          <p:nvPr/>
        </p:nvGrpSpPr>
        <p:grpSpPr>
          <a:xfrm>
            <a:off x="1714817" y="3437572"/>
            <a:ext cx="1052195" cy="565785"/>
            <a:chOff x="1714817" y="3437572"/>
            <a:chExt cx="1052195" cy="565785"/>
          </a:xfrm>
        </p:grpSpPr>
        <p:sp>
          <p:nvSpPr>
            <p:cNvPr id="133" name="object 133"/>
            <p:cNvSpPr/>
            <p:nvPr/>
          </p:nvSpPr>
          <p:spPr>
            <a:xfrm>
              <a:off x="2220594" y="3442970"/>
              <a:ext cx="0" cy="163195"/>
            </a:xfrm>
            <a:custGeom>
              <a:avLst/>
              <a:gdLst/>
              <a:ahLst/>
              <a:cxnLst/>
              <a:rect l="l" t="t" r="r" b="b"/>
              <a:pathLst>
                <a:path h="163195">
                  <a:moveTo>
                    <a:pt x="0" y="0"/>
                  </a:moveTo>
                  <a:lnTo>
                    <a:pt x="0" y="163195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134"/>
            <p:cNvSpPr/>
            <p:nvPr/>
          </p:nvSpPr>
          <p:spPr>
            <a:xfrm>
              <a:off x="1719579" y="3606165"/>
              <a:ext cx="1042669" cy="392430"/>
            </a:xfrm>
            <a:custGeom>
              <a:avLst/>
              <a:gdLst/>
              <a:ahLst/>
              <a:cxnLst/>
              <a:rect l="l" t="t" r="r" b="b"/>
              <a:pathLst>
                <a:path w="1042669" h="392429">
                  <a:moveTo>
                    <a:pt x="1042669" y="0"/>
                  </a:moveTo>
                  <a:lnTo>
                    <a:pt x="0" y="0"/>
                  </a:lnTo>
                  <a:lnTo>
                    <a:pt x="0" y="392429"/>
                  </a:lnTo>
                  <a:lnTo>
                    <a:pt x="1042669" y="392429"/>
                  </a:lnTo>
                  <a:lnTo>
                    <a:pt x="1042669" y="0"/>
                  </a:lnTo>
                  <a:close/>
                </a:path>
              </a:pathLst>
            </a:custGeom>
            <a:solidFill>
              <a:srgbClr val="FF6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135"/>
            <p:cNvSpPr/>
            <p:nvPr/>
          </p:nvSpPr>
          <p:spPr>
            <a:xfrm>
              <a:off x="1719579" y="3606165"/>
              <a:ext cx="1042669" cy="392430"/>
            </a:xfrm>
            <a:custGeom>
              <a:avLst/>
              <a:gdLst/>
              <a:ahLst/>
              <a:cxnLst/>
              <a:rect l="l" t="t" r="r" b="b"/>
              <a:pathLst>
                <a:path w="1042669" h="392429">
                  <a:moveTo>
                    <a:pt x="0" y="392429"/>
                  </a:moveTo>
                  <a:lnTo>
                    <a:pt x="1042669" y="392429"/>
                  </a:lnTo>
                  <a:lnTo>
                    <a:pt x="1042669" y="0"/>
                  </a:lnTo>
                  <a:lnTo>
                    <a:pt x="0" y="0"/>
                  </a:lnTo>
                  <a:lnTo>
                    <a:pt x="0" y="39242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6" name="object 136"/>
          <p:cNvSpPr txBox="1"/>
          <p:nvPr/>
        </p:nvSpPr>
        <p:spPr>
          <a:xfrm>
            <a:off x="1804161" y="3619271"/>
            <a:ext cx="74231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E.</a:t>
            </a:r>
            <a:r>
              <a:rPr sz="1000" spc="-15" dirty="0">
                <a:latin typeface="Times New Roman"/>
                <a:cs typeface="Times New Roman"/>
              </a:rPr>
              <a:t>g</a:t>
            </a:r>
            <a:r>
              <a:rPr sz="1000" spc="-5" dirty="0">
                <a:latin typeface="Times New Roman"/>
                <a:cs typeface="Times New Roman"/>
              </a:rPr>
              <a:t>.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R</a:t>
            </a:r>
            <a:r>
              <a:rPr sz="1000" spc="-5" dirty="0">
                <a:latin typeface="Times New Roman"/>
                <a:cs typeface="Times New Roman"/>
              </a:rPr>
              <a:t>ib</a:t>
            </a:r>
            <a:r>
              <a:rPr sz="1000" spc="-15" dirty="0">
                <a:latin typeface="Times New Roman"/>
                <a:cs typeface="Times New Roman"/>
              </a:rPr>
              <a:t>u</a:t>
            </a:r>
            <a:r>
              <a:rPr sz="1000" spc="-5" dirty="0">
                <a:latin typeface="Times New Roman"/>
                <a:cs typeface="Times New Roman"/>
              </a:rPr>
              <a:t>lo</a:t>
            </a:r>
            <a:r>
              <a:rPr sz="1000" spc="-10" dirty="0">
                <a:latin typeface="Times New Roman"/>
                <a:cs typeface="Times New Roman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e,  Fructose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37" name="object 137"/>
          <p:cNvGrpSpPr/>
          <p:nvPr/>
        </p:nvGrpSpPr>
        <p:grpSpPr>
          <a:xfrm>
            <a:off x="1705292" y="3163252"/>
            <a:ext cx="1052195" cy="284480"/>
            <a:chOff x="1705292" y="3163252"/>
            <a:chExt cx="1052195" cy="284480"/>
          </a:xfrm>
        </p:grpSpPr>
        <p:sp>
          <p:nvSpPr>
            <p:cNvPr id="138" name="object 138"/>
            <p:cNvSpPr/>
            <p:nvPr/>
          </p:nvSpPr>
          <p:spPr>
            <a:xfrm>
              <a:off x="1710054" y="3168015"/>
              <a:ext cx="1042669" cy="274955"/>
            </a:xfrm>
            <a:custGeom>
              <a:avLst/>
              <a:gdLst/>
              <a:ahLst/>
              <a:cxnLst/>
              <a:rect l="l" t="t" r="r" b="b"/>
              <a:pathLst>
                <a:path w="1042669" h="274954">
                  <a:moveTo>
                    <a:pt x="1042669" y="0"/>
                  </a:moveTo>
                  <a:lnTo>
                    <a:pt x="0" y="0"/>
                  </a:lnTo>
                  <a:lnTo>
                    <a:pt x="0" y="274954"/>
                  </a:lnTo>
                  <a:lnTo>
                    <a:pt x="1042669" y="274954"/>
                  </a:lnTo>
                  <a:lnTo>
                    <a:pt x="1042669" y="0"/>
                  </a:lnTo>
                  <a:close/>
                </a:path>
              </a:pathLst>
            </a:custGeom>
            <a:solidFill>
              <a:srgbClr val="FF6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139"/>
            <p:cNvSpPr/>
            <p:nvPr/>
          </p:nvSpPr>
          <p:spPr>
            <a:xfrm>
              <a:off x="1710054" y="3168015"/>
              <a:ext cx="1042669" cy="274955"/>
            </a:xfrm>
            <a:custGeom>
              <a:avLst/>
              <a:gdLst/>
              <a:ahLst/>
              <a:cxnLst/>
              <a:rect l="l" t="t" r="r" b="b"/>
              <a:pathLst>
                <a:path w="1042669" h="274954">
                  <a:moveTo>
                    <a:pt x="0" y="274954"/>
                  </a:moveTo>
                  <a:lnTo>
                    <a:pt x="1042669" y="274954"/>
                  </a:lnTo>
                  <a:lnTo>
                    <a:pt x="1042669" y="0"/>
                  </a:lnTo>
                  <a:lnTo>
                    <a:pt x="0" y="0"/>
                  </a:lnTo>
                  <a:lnTo>
                    <a:pt x="0" y="274954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0" name="object 140"/>
          <p:cNvSpPr txBox="1"/>
          <p:nvPr/>
        </p:nvSpPr>
        <p:spPr>
          <a:xfrm>
            <a:off x="1817877" y="3195955"/>
            <a:ext cx="823594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Contain</a:t>
            </a:r>
            <a:r>
              <a:rPr sz="1000" spc="-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Ketone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41" name="object 141"/>
          <p:cNvGrpSpPr/>
          <p:nvPr/>
        </p:nvGrpSpPr>
        <p:grpSpPr>
          <a:xfrm>
            <a:off x="3826827" y="261937"/>
            <a:ext cx="3309620" cy="457200"/>
            <a:chOff x="3826827" y="261937"/>
            <a:chExt cx="3309620" cy="457200"/>
          </a:xfrm>
        </p:grpSpPr>
        <p:sp>
          <p:nvSpPr>
            <p:cNvPr id="142" name="object 142"/>
            <p:cNvSpPr/>
            <p:nvPr/>
          </p:nvSpPr>
          <p:spPr>
            <a:xfrm>
              <a:off x="3831590" y="266700"/>
              <a:ext cx="3300095" cy="447675"/>
            </a:xfrm>
            <a:custGeom>
              <a:avLst/>
              <a:gdLst/>
              <a:ahLst/>
              <a:cxnLst/>
              <a:rect l="l" t="t" r="r" b="b"/>
              <a:pathLst>
                <a:path w="3300095" h="447675">
                  <a:moveTo>
                    <a:pt x="3300094" y="0"/>
                  </a:moveTo>
                  <a:lnTo>
                    <a:pt x="0" y="0"/>
                  </a:lnTo>
                  <a:lnTo>
                    <a:pt x="0" y="447675"/>
                  </a:lnTo>
                  <a:lnTo>
                    <a:pt x="3300094" y="447675"/>
                  </a:lnTo>
                  <a:lnTo>
                    <a:pt x="3300094" y="0"/>
                  </a:lnTo>
                  <a:close/>
                </a:path>
              </a:pathLst>
            </a:custGeom>
            <a:solidFill>
              <a:srgbClr val="FFFF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43"/>
            <p:cNvSpPr/>
            <p:nvPr/>
          </p:nvSpPr>
          <p:spPr>
            <a:xfrm>
              <a:off x="3831590" y="266700"/>
              <a:ext cx="3300095" cy="447675"/>
            </a:xfrm>
            <a:custGeom>
              <a:avLst/>
              <a:gdLst/>
              <a:ahLst/>
              <a:cxnLst/>
              <a:rect l="l" t="t" r="r" b="b"/>
              <a:pathLst>
                <a:path w="3300095" h="447675">
                  <a:moveTo>
                    <a:pt x="0" y="447675"/>
                  </a:moveTo>
                  <a:lnTo>
                    <a:pt x="3300094" y="447675"/>
                  </a:lnTo>
                  <a:lnTo>
                    <a:pt x="3300094" y="0"/>
                  </a:lnTo>
                  <a:lnTo>
                    <a:pt x="0" y="0"/>
                  </a:lnTo>
                  <a:lnTo>
                    <a:pt x="0" y="44767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4" name="object 144"/>
          <p:cNvSpPr txBox="1"/>
          <p:nvPr/>
        </p:nvSpPr>
        <p:spPr>
          <a:xfrm>
            <a:off x="4014342" y="273811"/>
            <a:ext cx="2937510" cy="431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49605" marR="5080" indent="-637540">
              <a:lnSpc>
                <a:spcPct val="1108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CLASSIFICATION </a:t>
            </a:r>
            <a:r>
              <a:rPr sz="1200" b="1" dirty="0">
                <a:latin typeface="Times New Roman"/>
                <a:cs typeface="Times New Roman"/>
              </a:rPr>
              <a:t>OF </a:t>
            </a:r>
            <a:r>
              <a:rPr sz="1200" b="1" spc="-5" dirty="0">
                <a:latin typeface="Times New Roman"/>
                <a:cs typeface="Times New Roman"/>
              </a:rPr>
              <a:t>CARBOHYDRATE </a:t>
            </a:r>
            <a:r>
              <a:rPr sz="1200" b="1" spc="-28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(CHEMICAL NATURE)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45" name="object 145"/>
          <p:cNvGrpSpPr/>
          <p:nvPr/>
        </p:nvGrpSpPr>
        <p:grpSpPr>
          <a:xfrm>
            <a:off x="7860347" y="2750502"/>
            <a:ext cx="1322070" cy="735330"/>
            <a:chOff x="7860347" y="2750502"/>
            <a:chExt cx="1322070" cy="735330"/>
          </a:xfrm>
        </p:grpSpPr>
        <p:sp>
          <p:nvSpPr>
            <p:cNvPr id="146" name="object 146"/>
            <p:cNvSpPr/>
            <p:nvPr/>
          </p:nvSpPr>
          <p:spPr>
            <a:xfrm>
              <a:off x="8451214" y="3387090"/>
              <a:ext cx="0" cy="93345"/>
            </a:xfrm>
            <a:custGeom>
              <a:avLst/>
              <a:gdLst/>
              <a:ahLst/>
              <a:cxnLst/>
              <a:rect l="l" t="t" r="r" b="b"/>
              <a:pathLst>
                <a:path h="93345">
                  <a:moveTo>
                    <a:pt x="0" y="0"/>
                  </a:moveTo>
                  <a:lnTo>
                    <a:pt x="0" y="93345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147"/>
            <p:cNvSpPr/>
            <p:nvPr/>
          </p:nvSpPr>
          <p:spPr>
            <a:xfrm>
              <a:off x="7865109" y="2755265"/>
              <a:ext cx="1312545" cy="631825"/>
            </a:xfrm>
            <a:custGeom>
              <a:avLst/>
              <a:gdLst/>
              <a:ahLst/>
              <a:cxnLst/>
              <a:rect l="l" t="t" r="r" b="b"/>
              <a:pathLst>
                <a:path w="1312545" h="631825">
                  <a:moveTo>
                    <a:pt x="1312545" y="0"/>
                  </a:moveTo>
                  <a:lnTo>
                    <a:pt x="0" y="0"/>
                  </a:lnTo>
                  <a:lnTo>
                    <a:pt x="0" y="631825"/>
                  </a:lnTo>
                  <a:lnTo>
                    <a:pt x="1312545" y="631825"/>
                  </a:lnTo>
                  <a:lnTo>
                    <a:pt x="1312545" y="0"/>
                  </a:lnTo>
                  <a:close/>
                </a:path>
              </a:pathLst>
            </a:custGeom>
            <a:solidFill>
              <a:srgbClr val="66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48"/>
            <p:cNvSpPr/>
            <p:nvPr/>
          </p:nvSpPr>
          <p:spPr>
            <a:xfrm>
              <a:off x="7865109" y="2755265"/>
              <a:ext cx="1312545" cy="631825"/>
            </a:xfrm>
            <a:custGeom>
              <a:avLst/>
              <a:gdLst/>
              <a:ahLst/>
              <a:cxnLst/>
              <a:rect l="l" t="t" r="r" b="b"/>
              <a:pathLst>
                <a:path w="1312545" h="631825">
                  <a:moveTo>
                    <a:pt x="0" y="631825"/>
                  </a:moveTo>
                  <a:lnTo>
                    <a:pt x="1312545" y="631825"/>
                  </a:lnTo>
                  <a:lnTo>
                    <a:pt x="1312545" y="0"/>
                  </a:lnTo>
                  <a:lnTo>
                    <a:pt x="0" y="0"/>
                  </a:lnTo>
                  <a:lnTo>
                    <a:pt x="0" y="6318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9" name="object 149"/>
          <p:cNvSpPr txBox="1"/>
          <p:nvPr/>
        </p:nvSpPr>
        <p:spPr>
          <a:xfrm>
            <a:off x="7949945" y="2767101"/>
            <a:ext cx="1078230" cy="53340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11500"/>
              </a:lnSpc>
              <a:spcBef>
                <a:spcPts val="80"/>
              </a:spcBef>
            </a:pPr>
            <a:r>
              <a:rPr sz="1000" spc="-5" dirty="0">
                <a:latin typeface="Times New Roman"/>
                <a:cs typeface="Times New Roman"/>
              </a:rPr>
              <a:t>On hydrolysis gives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single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monosaccharide</a:t>
            </a:r>
            <a:r>
              <a:rPr sz="1000" spc="-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unit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50" name="object 150"/>
          <p:cNvGrpSpPr/>
          <p:nvPr/>
        </p:nvGrpSpPr>
        <p:grpSpPr>
          <a:xfrm>
            <a:off x="7869872" y="3475672"/>
            <a:ext cx="1322070" cy="311150"/>
            <a:chOff x="7869872" y="3475672"/>
            <a:chExt cx="1322070" cy="311150"/>
          </a:xfrm>
        </p:grpSpPr>
        <p:sp>
          <p:nvSpPr>
            <p:cNvPr id="151" name="object 151"/>
            <p:cNvSpPr/>
            <p:nvPr/>
          </p:nvSpPr>
          <p:spPr>
            <a:xfrm>
              <a:off x="7874634" y="3480435"/>
              <a:ext cx="1312545" cy="301625"/>
            </a:xfrm>
            <a:custGeom>
              <a:avLst/>
              <a:gdLst/>
              <a:ahLst/>
              <a:cxnLst/>
              <a:rect l="l" t="t" r="r" b="b"/>
              <a:pathLst>
                <a:path w="1312545" h="301625">
                  <a:moveTo>
                    <a:pt x="1312545" y="0"/>
                  </a:moveTo>
                  <a:lnTo>
                    <a:pt x="0" y="0"/>
                  </a:lnTo>
                  <a:lnTo>
                    <a:pt x="0" y="301625"/>
                  </a:lnTo>
                  <a:lnTo>
                    <a:pt x="1312545" y="301625"/>
                  </a:lnTo>
                  <a:lnTo>
                    <a:pt x="1312545" y="0"/>
                  </a:lnTo>
                  <a:close/>
                </a:path>
              </a:pathLst>
            </a:custGeom>
            <a:solidFill>
              <a:srgbClr val="66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152"/>
            <p:cNvSpPr/>
            <p:nvPr/>
          </p:nvSpPr>
          <p:spPr>
            <a:xfrm>
              <a:off x="7874634" y="3480435"/>
              <a:ext cx="1312545" cy="301625"/>
            </a:xfrm>
            <a:custGeom>
              <a:avLst/>
              <a:gdLst/>
              <a:ahLst/>
              <a:cxnLst/>
              <a:rect l="l" t="t" r="r" b="b"/>
              <a:pathLst>
                <a:path w="1312545" h="301625">
                  <a:moveTo>
                    <a:pt x="0" y="301625"/>
                  </a:moveTo>
                  <a:lnTo>
                    <a:pt x="1312545" y="301625"/>
                  </a:lnTo>
                  <a:lnTo>
                    <a:pt x="1312545" y="0"/>
                  </a:lnTo>
                  <a:lnTo>
                    <a:pt x="0" y="0"/>
                  </a:lnTo>
                  <a:lnTo>
                    <a:pt x="0" y="3016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3" name="object 153"/>
          <p:cNvSpPr txBox="1"/>
          <p:nvPr/>
        </p:nvSpPr>
        <p:spPr>
          <a:xfrm>
            <a:off x="7959090" y="3511423"/>
            <a:ext cx="11423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E.g.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Starch,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Glycogen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54" name="object 154"/>
          <p:cNvGrpSpPr/>
          <p:nvPr/>
        </p:nvGrpSpPr>
        <p:grpSpPr>
          <a:xfrm>
            <a:off x="9234487" y="2753042"/>
            <a:ext cx="1362075" cy="734695"/>
            <a:chOff x="9234487" y="2753042"/>
            <a:chExt cx="1362075" cy="734695"/>
          </a:xfrm>
        </p:grpSpPr>
        <p:sp>
          <p:nvSpPr>
            <p:cNvPr id="155" name="object 155"/>
            <p:cNvSpPr/>
            <p:nvPr/>
          </p:nvSpPr>
          <p:spPr>
            <a:xfrm>
              <a:off x="9860915" y="3387090"/>
              <a:ext cx="0" cy="95250"/>
            </a:xfrm>
            <a:custGeom>
              <a:avLst/>
              <a:gdLst/>
              <a:ahLst/>
              <a:cxnLst/>
              <a:rect l="l" t="t" r="r" b="b"/>
              <a:pathLst>
                <a:path h="95250">
                  <a:moveTo>
                    <a:pt x="0" y="0"/>
                  </a:moveTo>
                  <a:lnTo>
                    <a:pt x="0" y="95250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56"/>
            <p:cNvSpPr/>
            <p:nvPr/>
          </p:nvSpPr>
          <p:spPr>
            <a:xfrm>
              <a:off x="9239250" y="2757805"/>
              <a:ext cx="1352550" cy="629285"/>
            </a:xfrm>
            <a:custGeom>
              <a:avLst/>
              <a:gdLst/>
              <a:ahLst/>
              <a:cxnLst/>
              <a:rect l="l" t="t" r="r" b="b"/>
              <a:pathLst>
                <a:path w="1352550" h="629285">
                  <a:moveTo>
                    <a:pt x="1352550" y="0"/>
                  </a:moveTo>
                  <a:lnTo>
                    <a:pt x="0" y="0"/>
                  </a:lnTo>
                  <a:lnTo>
                    <a:pt x="0" y="629285"/>
                  </a:lnTo>
                  <a:lnTo>
                    <a:pt x="1352550" y="629285"/>
                  </a:lnTo>
                  <a:lnTo>
                    <a:pt x="1352550" y="0"/>
                  </a:lnTo>
                  <a:close/>
                </a:path>
              </a:pathLst>
            </a:custGeom>
            <a:solidFill>
              <a:srgbClr val="FF6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57"/>
            <p:cNvSpPr/>
            <p:nvPr/>
          </p:nvSpPr>
          <p:spPr>
            <a:xfrm>
              <a:off x="9239250" y="2757805"/>
              <a:ext cx="1352550" cy="629285"/>
            </a:xfrm>
            <a:custGeom>
              <a:avLst/>
              <a:gdLst/>
              <a:ahLst/>
              <a:cxnLst/>
              <a:rect l="l" t="t" r="r" b="b"/>
              <a:pathLst>
                <a:path w="1352550" h="629285">
                  <a:moveTo>
                    <a:pt x="0" y="629285"/>
                  </a:moveTo>
                  <a:lnTo>
                    <a:pt x="1352550" y="629285"/>
                  </a:lnTo>
                  <a:lnTo>
                    <a:pt x="1352550" y="0"/>
                  </a:lnTo>
                  <a:lnTo>
                    <a:pt x="0" y="0"/>
                  </a:lnTo>
                  <a:lnTo>
                    <a:pt x="0" y="62928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8" name="object 158"/>
          <p:cNvSpPr txBox="1"/>
          <p:nvPr/>
        </p:nvSpPr>
        <p:spPr>
          <a:xfrm>
            <a:off x="9324847" y="2770149"/>
            <a:ext cx="1183005" cy="5302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05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On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hydrolysis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gives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multiple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monosaccharide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unit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59" name="object 159"/>
          <p:cNvGrpSpPr/>
          <p:nvPr/>
        </p:nvGrpSpPr>
        <p:grpSpPr>
          <a:xfrm>
            <a:off x="9270047" y="3477577"/>
            <a:ext cx="1362075" cy="306705"/>
            <a:chOff x="9270047" y="3477577"/>
            <a:chExt cx="1362075" cy="306705"/>
          </a:xfrm>
        </p:grpSpPr>
        <p:sp>
          <p:nvSpPr>
            <p:cNvPr id="160" name="object 160"/>
            <p:cNvSpPr/>
            <p:nvPr/>
          </p:nvSpPr>
          <p:spPr>
            <a:xfrm>
              <a:off x="9274809" y="3482340"/>
              <a:ext cx="1352550" cy="297180"/>
            </a:xfrm>
            <a:custGeom>
              <a:avLst/>
              <a:gdLst/>
              <a:ahLst/>
              <a:cxnLst/>
              <a:rect l="l" t="t" r="r" b="b"/>
              <a:pathLst>
                <a:path w="1352550" h="297179">
                  <a:moveTo>
                    <a:pt x="1352550" y="0"/>
                  </a:moveTo>
                  <a:lnTo>
                    <a:pt x="0" y="0"/>
                  </a:lnTo>
                  <a:lnTo>
                    <a:pt x="0" y="297179"/>
                  </a:lnTo>
                  <a:lnTo>
                    <a:pt x="1352550" y="297179"/>
                  </a:lnTo>
                  <a:lnTo>
                    <a:pt x="1352550" y="0"/>
                  </a:lnTo>
                  <a:close/>
                </a:path>
              </a:pathLst>
            </a:custGeom>
            <a:solidFill>
              <a:srgbClr val="FF6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61"/>
            <p:cNvSpPr/>
            <p:nvPr/>
          </p:nvSpPr>
          <p:spPr>
            <a:xfrm>
              <a:off x="9274809" y="3482340"/>
              <a:ext cx="1352550" cy="297180"/>
            </a:xfrm>
            <a:custGeom>
              <a:avLst/>
              <a:gdLst/>
              <a:ahLst/>
              <a:cxnLst/>
              <a:rect l="l" t="t" r="r" b="b"/>
              <a:pathLst>
                <a:path w="1352550" h="297179">
                  <a:moveTo>
                    <a:pt x="0" y="297179"/>
                  </a:moveTo>
                  <a:lnTo>
                    <a:pt x="1352550" y="297179"/>
                  </a:lnTo>
                  <a:lnTo>
                    <a:pt x="1352550" y="0"/>
                  </a:lnTo>
                  <a:lnTo>
                    <a:pt x="0" y="0"/>
                  </a:lnTo>
                  <a:lnTo>
                    <a:pt x="0" y="29717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2" name="object 162"/>
          <p:cNvSpPr txBox="1"/>
          <p:nvPr/>
        </p:nvSpPr>
        <p:spPr>
          <a:xfrm>
            <a:off x="9359900" y="3509899"/>
            <a:ext cx="1073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E.g.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Hyaluronic</a:t>
            </a:r>
            <a:r>
              <a:rPr sz="1000" spc="-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acid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3" name="object 163"/>
          <p:cNvSpPr txBox="1"/>
          <p:nvPr/>
        </p:nvSpPr>
        <p:spPr>
          <a:xfrm>
            <a:off x="6932930" y="5427345"/>
            <a:ext cx="972819" cy="276225"/>
          </a:xfrm>
          <a:prstGeom prst="rect">
            <a:avLst/>
          </a:prstGeom>
          <a:solidFill>
            <a:srgbClr val="E22CBB"/>
          </a:solidFill>
          <a:ln w="9525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119380">
              <a:lnSpc>
                <a:spcPct val="100000"/>
              </a:lnSpc>
              <a:spcBef>
                <a:spcPts val="325"/>
              </a:spcBef>
            </a:pPr>
            <a:r>
              <a:rPr sz="1000" spc="-5" dirty="0">
                <a:latin typeface="Times New Roman"/>
                <a:cs typeface="Times New Roman"/>
              </a:rPr>
              <a:t>NON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SUGAR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4" name="object 164"/>
          <p:cNvSpPr txBox="1"/>
          <p:nvPr/>
        </p:nvSpPr>
        <p:spPr>
          <a:xfrm>
            <a:off x="3195002" y="5427345"/>
            <a:ext cx="636905" cy="276225"/>
          </a:xfrm>
          <a:prstGeom prst="rect">
            <a:avLst/>
          </a:prstGeom>
          <a:solidFill>
            <a:srgbClr val="66FFFF"/>
          </a:solidFill>
          <a:ln w="9525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325"/>
              </a:spcBef>
            </a:pPr>
            <a:r>
              <a:rPr sz="1000" spc="-5" dirty="0">
                <a:latin typeface="Times New Roman"/>
                <a:cs typeface="Times New Roman"/>
              </a:rPr>
              <a:t>SUGAR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65" name="object 165"/>
          <p:cNvGrpSpPr/>
          <p:nvPr/>
        </p:nvGrpSpPr>
        <p:grpSpPr>
          <a:xfrm>
            <a:off x="2480627" y="5785167"/>
            <a:ext cx="2261870" cy="189865"/>
            <a:chOff x="2480627" y="5785167"/>
            <a:chExt cx="2261870" cy="189865"/>
          </a:xfrm>
        </p:grpSpPr>
        <p:sp>
          <p:nvSpPr>
            <p:cNvPr id="166" name="object 166"/>
            <p:cNvSpPr/>
            <p:nvPr/>
          </p:nvSpPr>
          <p:spPr>
            <a:xfrm>
              <a:off x="2486024" y="5795644"/>
              <a:ext cx="2251710" cy="635"/>
            </a:xfrm>
            <a:custGeom>
              <a:avLst/>
              <a:gdLst/>
              <a:ahLst/>
              <a:cxnLst/>
              <a:rect l="l" t="t" r="r" b="b"/>
              <a:pathLst>
                <a:path w="2251710" h="635">
                  <a:moveTo>
                    <a:pt x="0" y="0"/>
                  </a:moveTo>
                  <a:lnTo>
                    <a:pt x="2251710" y="63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67"/>
            <p:cNvSpPr/>
            <p:nvPr/>
          </p:nvSpPr>
          <p:spPr>
            <a:xfrm>
              <a:off x="2485707" y="5785167"/>
              <a:ext cx="2251710" cy="189865"/>
            </a:xfrm>
            <a:custGeom>
              <a:avLst/>
              <a:gdLst/>
              <a:ahLst/>
              <a:cxnLst/>
              <a:rect l="l" t="t" r="r" b="b"/>
              <a:pathLst>
                <a:path w="2251710" h="189864">
                  <a:moveTo>
                    <a:pt x="2251710" y="0"/>
                  </a:moveTo>
                  <a:lnTo>
                    <a:pt x="2251710" y="189547"/>
                  </a:lnTo>
                </a:path>
                <a:path w="2251710" h="189864">
                  <a:moveTo>
                    <a:pt x="0" y="3809"/>
                  </a:moveTo>
                  <a:lnTo>
                    <a:pt x="0" y="189547"/>
                  </a:lnTo>
                </a:path>
              </a:pathLst>
            </a:custGeom>
            <a:ln w="101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8" name="object 168"/>
          <p:cNvSpPr txBox="1"/>
          <p:nvPr/>
        </p:nvSpPr>
        <p:spPr>
          <a:xfrm>
            <a:off x="1961514" y="5974715"/>
            <a:ext cx="993140" cy="276225"/>
          </a:xfrm>
          <a:prstGeom prst="rect">
            <a:avLst/>
          </a:prstGeom>
          <a:solidFill>
            <a:srgbClr val="66FFFF"/>
          </a:solidFill>
          <a:ln w="9525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99060">
              <a:lnSpc>
                <a:spcPct val="100000"/>
              </a:lnSpc>
              <a:spcBef>
                <a:spcPts val="325"/>
              </a:spcBef>
            </a:pPr>
            <a:r>
              <a:rPr sz="1000" spc="-5" dirty="0">
                <a:latin typeface="Times New Roman"/>
                <a:cs typeface="Times New Roman"/>
              </a:rPr>
              <a:t>Reducing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sugar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9" name="object 169"/>
          <p:cNvSpPr/>
          <p:nvPr/>
        </p:nvSpPr>
        <p:spPr>
          <a:xfrm>
            <a:off x="2475864" y="6960870"/>
            <a:ext cx="0" cy="104775"/>
          </a:xfrm>
          <a:custGeom>
            <a:avLst/>
            <a:gdLst/>
            <a:ahLst/>
            <a:cxnLst/>
            <a:rect l="l" t="t" r="r" b="b"/>
            <a:pathLst>
              <a:path h="104775">
                <a:moveTo>
                  <a:pt x="0" y="0"/>
                </a:moveTo>
                <a:lnTo>
                  <a:pt x="0" y="104775"/>
                </a:lnTo>
              </a:path>
            </a:pathLst>
          </a:custGeom>
          <a:ln w="107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 txBox="1"/>
          <p:nvPr/>
        </p:nvSpPr>
        <p:spPr>
          <a:xfrm>
            <a:off x="1675764" y="6365001"/>
            <a:ext cx="1606550" cy="580390"/>
          </a:xfrm>
          <a:prstGeom prst="rect">
            <a:avLst/>
          </a:prstGeom>
          <a:solidFill>
            <a:srgbClr val="66FFFF"/>
          </a:solidFill>
          <a:ln w="9525">
            <a:solidFill>
              <a:srgbClr val="000000"/>
            </a:solidFill>
          </a:ln>
        </p:spPr>
        <p:txBody>
          <a:bodyPr vert="horz" wrap="square" lIns="0" tIns="9525" rIns="0" bIns="0" rtlCol="0">
            <a:spAutoFit/>
          </a:bodyPr>
          <a:lstStyle/>
          <a:p>
            <a:pPr marL="96520" marR="90170" algn="just">
              <a:lnSpc>
                <a:spcPct val="111600"/>
              </a:lnSpc>
              <a:spcBef>
                <a:spcPts val="75"/>
              </a:spcBef>
            </a:pPr>
            <a:r>
              <a:rPr sz="1000" spc="-5" dirty="0">
                <a:latin typeface="Times New Roman"/>
                <a:cs typeface="Times New Roman"/>
              </a:rPr>
              <a:t>Sweet </a:t>
            </a:r>
            <a:r>
              <a:rPr sz="1000" spc="-10" dirty="0">
                <a:latin typeface="Times New Roman"/>
                <a:cs typeface="Times New Roman"/>
              </a:rPr>
              <a:t>and </a:t>
            </a:r>
            <a:r>
              <a:rPr sz="1000" spc="-5" dirty="0">
                <a:latin typeface="Times New Roman"/>
                <a:cs typeface="Times New Roman"/>
              </a:rPr>
              <a:t>soluble in water.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Reduce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Fehling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and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Benedict reagent.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1" name="object 171"/>
          <p:cNvSpPr txBox="1"/>
          <p:nvPr/>
        </p:nvSpPr>
        <p:spPr>
          <a:xfrm>
            <a:off x="1762760" y="7070407"/>
            <a:ext cx="1432560" cy="405130"/>
          </a:xfrm>
          <a:prstGeom prst="rect">
            <a:avLst/>
          </a:prstGeom>
          <a:solidFill>
            <a:srgbClr val="62F3B1"/>
          </a:solidFill>
          <a:ln w="9525">
            <a:solidFill>
              <a:srgbClr val="000000"/>
            </a:solidFill>
          </a:ln>
        </p:spPr>
        <p:txBody>
          <a:bodyPr vert="horz" wrap="square" lIns="0" tIns="21590" rIns="0" bIns="0" rtlCol="0">
            <a:spAutoFit/>
          </a:bodyPr>
          <a:lstStyle/>
          <a:p>
            <a:pPr marL="96520" marR="70485">
              <a:lnSpc>
                <a:spcPct val="110000"/>
              </a:lnSpc>
              <a:spcBef>
                <a:spcPts val="170"/>
              </a:spcBef>
            </a:pPr>
            <a:r>
              <a:rPr sz="1000" spc="-5" dirty="0">
                <a:latin typeface="Times New Roman"/>
                <a:cs typeface="Times New Roman"/>
              </a:rPr>
              <a:t>E.g.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Glucose,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Fructose,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Lactose, Maltose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2" name="object 172"/>
          <p:cNvSpPr/>
          <p:nvPr/>
        </p:nvSpPr>
        <p:spPr>
          <a:xfrm>
            <a:off x="4738370" y="6250940"/>
            <a:ext cx="0" cy="110489"/>
          </a:xfrm>
          <a:custGeom>
            <a:avLst/>
            <a:gdLst/>
            <a:ahLst/>
            <a:cxnLst/>
            <a:rect l="l" t="t" r="r" b="b"/>
            <a:pathLst>
              <a:path h="110489">
                <a:moveTo>
                  <a:pt x="0" y="0"/>
                </a:moveTo>
                <a:lnTo>
                  <a:pt x="0" y="110490"/>
                </a:lnTo>
              </a:path>
            </a:pathLst>
          </a:custGeom>
          <a:ln w="107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 txBox="1"/>
          <p:nvPr/>
        </p:nvSpPr>
        <p:spPr>
          <a:xfrm>
            <a:off x="4119879" y="5974715"/>
            <a:ext cx="1200785" cy="276225"/>
          </a:xfrm>
          <a:prstGeom prst="rect">
            <a:avLst/>
          </a:prstGeom>
          <a:solidFill>
            <a:srgbClr val="FFC000"/>
          </a:solidFill>
          <a:ln w="9525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109855">
              <a:lnSpc>
                <a:spcPct val="100000"/>
              </a:lnSpc>
              <a:spcBef>
                <a:spcPts val="325"/>
              </a:spcBef>
            </a:pPr>
            <a:r>
              <a:rPr sz="1000" spc="-5" dirty="0">
                <a:latin typeface="Times New Roman"/>
                <a:cs typeface="Times New Roman"/>
              </a:rPr>
              <a:t>Non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reducing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sugar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4" name="object 174"/>
          <p:cNvSpPr/>
          <p:nvPr/>
        </p:nvSpPr>
        <p:spPr>
          <a:xfrm>
            <a:off x="4736465" y="6970395"/>
            <a:ext cx="0" cy="104775"/>
          </a:xfrm>
          <a:custGeom>
            <a:avLst/>
            <a:gdLst/>
            <a:ahLst/>
            <a:cxnLst/>
            <a:rect l="l" t="t" r="r" b="b"/>
            <a:pathLst>
              <a:path h="104775">
                <a:moveTo>
                  <a:pt x="0" y="0"/>
                </a:moveTo>
                <a:lnTo>
                  <a:pt x="0" y="104775"/>
                </a:lnTo>
              </a:path>
            </a:pathLst>
          </a:custGeom>
          <a:ln w="107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 txBox="1"/>
          <p:nvPr/>
        </p:nvSpPr>
        <p:spPr>
          <a:xfrm>
            <a:off x="3905250" y="6365001"/>
            <a:ext cx="1647189" cy="580390"/>
          </a:xfrm>
          <a:prstGeom prst="rect">
            <a:avLst/>
          </a:prstGeom>
          <a:solidFill>
            <a:srgbClr val="FFC000"/>
          </a:solidFill>
          <a:ln w="9525">
            <a:solidFill>
              <a:srgbClr val="000000"/>
            </a:solidFill>
          </a:ln>
        </p:spPr>
        <p:txBody>
          <a:bodyPr vert="horz" wrap="square" lIns="0" tIns="20320" rIns="0" bIns="0" rtlCol="0">
            <a:spAutoFit/>
          </a:bodyPr>
          <a:lstStyle/>
          <a:p>
            <a:pPr marL="97155" marR="90170">
              <a:lnSpc>
                <a:spcPct val="110600"/>
              </a:lnSpc>
              <a:spcBef>
                <a:spcPts val="160"/>
              </a:spcBef>
            </a:pPr>
            <a:r>
              <a:rPr sz="1000" spc="-5" dirty="0">
                <a:latin typeface="Times New Roman"/>
                <a:cs typeface="Times New Roman"/>
              </a:rPr>
              <a:t>Sweet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and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soluble in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water.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Donot</a:t>
            </a:r>
            <a:r>
              <a:rPr sz="1000" spc="2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Reduce</a:t>
            </a:r>
            <a:r>
              <a:rPr sz="1000" spc="229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Fehling</a:t>
            </a:r>
            <a:r>
              <a:rPr sz="1000" spc="2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and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Benedict reagent.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6" name="object 176"/>
          <p:cNvSpPr txBox="1"/>
          <p:nvPr/>
        </p:nvSpPr>
        <p:spPr>
          <a:xfrm>
            <a:off x="4002087" y="7070407"/>
            <a:ext cx="1473835" cy="254635"/>
          </a:xfrm>
          <a:prstGeom prst="rect">
            <a:avLst/>
          </a:prstGeom>
          <a:solidFill>
            <a:srgbClr val="FFC000"/>
          </a:solidFill>
          <a:ln w="9525">
            <a:solidFill>
              <a:srgbClr val="0000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117475">
              <a:lnSpc>
                <a:spcPct val="100000"/>
              </a:lnSpc>
              <a:spcBef>
                <a:spcPts val="360"/>
              </a:spcBef>
            </a:pPr>
            <a:r>
              <a:rPr sz="1000" spc="-5" dirty="0">
                <a:latin typeface="Times New Roman"/>
                <a:cs typeface="Times New Roman"/>
              </a:rPr>
              <a:t>E.g.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Sucrose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27</TotalTime>
  <Words>1272</Words>
  <Application>Microsoft Office PowerPoint</Application>
  <PresentationFormat>Custom</PresentationFormat>
  <Paragraphs>172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Aspect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6</cp:revision>
  <dcterms:created xsi:type="dcterms:W3CDTF">2021-03-04T14:31:21Z</dcterms:created>
  <dcterms:modified xsi:type="dcterms:W3CDTF">2021-03-05T05:27:04Z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2018-02-14T00:00:00Z</vt:filetime>
  </property>
  <property fmtid="{D5CDD505-2E9C-101B-9397-08002B2CF9AE}" pid="3" name="LastSaved">
    <vt:filetime>2021-03-04T00:00:00Z</vt:filetime>
  </property>
</Properties>
</file>