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8" r:id="rId1"/>
  </p:sldMasterIdLst>
  <p:sldIdLst>
    <p:sldId id="256" r:id="rId2"/>
    <p:sldId id="257" r:id="rId3"/>
    <p:sldId id="263" r:id="rId4"/>
    <p:sldId id="264" r:id="rId5"/>
    <p:sldId id="265" r:id="rId6"/>
    <p:sldId id="266" r:id="rId7"/>
    <p:sldId id="267" r:id="rId8"/>
  </p:sldIdLst>
  <p:sldSz cx="10693400" cy="10693400"/>
  <p:notesSz cx="10693400" cy="10693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1278" y="-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56447" y="513284"/>
            <a:ext cx="9977764" cy="9662447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22210" tIns="61105" rIns="122210" bIns="6110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89525" y="676971"/>
            <a:ext cx="9714352" cy="4847675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22210" tIns="61105" rIns="122210" bIns="6110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844779" y="2838173"/>
            <a:ext cx="9089390" cy="2851573"/>
          </a:xfrm>
        </p:spPr>
        <p:txBody>
          <a:bodyPr lIns="61105" rIns="61105" bIns="61105"/>
          <a:lstStyle>
            <a:lvl1pPr algn="r">
              <a:defRPr sz="60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844779" y="5745920"/>
            <a:ext cx="9089390" cy="1425787"/>
          </a:xfrm>
        </p:spPr>
        <p:txBody>
          <a:bodyPr lIns="244419" tIns="0"/>
          <a:lstStyle>
            <a:lvl1pPr marL="48884" indent="0" algn="r">
              <a:spcBef>
                <a:spcPts val="0"/>
              </a:spcBef>
              <a:buNone/>
              <a:defRPr sz="2700">
                <a:solidFill>
                  <a:schemeClr val="bg2">
                    <a:shade val="25000"/>
                  </a:schemeClr>
                </a:solidFill>
              </a:defRPr>
            </a:lvl1pPr>
            <a:lvl2pPr marL="611048" indent="0" algn="ctr">
              <a:buNone/>
            </a:lvl2pPr>
            <a:lvl3pPr marL="1222096" indent="0" algn="ctr">
              <a:buNone/>
            </a:lvl3pPr>
            <a:lvl4pPr marL="1833143" indent="0" algn="ctr">
              <a:buNone/>
            </a:lvl4pPr>
            <a:lvl5pPr marL="2444191" indent="0" algn="ctr">
              <a:buNone/>
            </a:lvl5pPr>
            <a:lvl6pPr marL="3055239" indent="0" algn="ctr">
              <a:buNone/>
            </a:lvl6pPr>
            <a:lvl7pPr marL="3666287" indent="0" algn="ctr">
              <a:buNone/>
            </a:lvl7pPr>
            <a:lvl8pPr marL="4277335" indent="0" algn="ctr">
              <a:buNone/>
            </a:lvl8pPr>
            <a:lvl9pPr marL="4888382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137" y="7770537"/>
            <a:ext cx="9570593" cy="1639655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8137" y="826956"/>
            <a:ext cx="9570593" cy="6530103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52715" y="831716"/>
            <a:ext cx="2316903" cy="8198272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3782" y="831713"/>
            <a:ext cx="6950710" cy="819827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137" y="7770537"/>
            <a:ext cx="9570593" cy="1639655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8137" y="826956"/>
            <a:ext cx="9570593" cy="6530103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56447" y="513284"/>
            <a:ext cx="9977764" cy="9662447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22210" tIns="61105" rIns="122210" bIns="6110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89525" y="676972"/>
            <a:ext cx="9714352" cy="6769257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22210" tIns="61105" rIns="122210" bIns="6110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7702" y="7684990"/>
            <a:ext cx="9570593" cy="1055082"/>
          </a:xfrm>
        </p:spPr>
        <p:txBody>
          <a:bodyPr lIns="122210" bIns="0" anchor="b"/>
          <a:lstStyle>
            <a:lvl1pPr algn="l">
              <a:buNone/>
              <a:defRPr sz="48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7702" y="8770029"/>
            <a:ext cx="9570593" cy="655862"/>
          </a:xfrm>
        </p:spPr>
        <p:txBody>
          <a:bodyPr lIns="158872" tIns="0" anchor="t"/>
          <a:lstStyle>
            <a:lvl1pPr marL="0" marR="48884" indent="0" algn="l">
              <a:spcBef>
                <a:spcPts val="0"/>
              </a:spcBef>
              <a:spcAft>
                <a:spcPts val="0"/>
              </a:spcAft>
              <a:buNone/>
              <a:defRPr sz="24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1506" y="826956"/>
            <a:ext cx="4598162" cy="6843776"/>
          </a:xfrm>
        </p:spPr>
        <p:txBody>
          <a:bodyPr/>
          <a:lstStyle>
            <a:lvl1pPr>
              <a:defRPr sz="3500"/>
            </a:lvl1pPr>
            <a:lvl2pPr>
              <a:defRPr sz="29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61129" y="826956"/>
            <a:ext cx="4598162" cy="6843776"/>
          </a:xfrm>
        </p:spPr>
        <p:txBody>
          <a:bodyPr/>
          <a:lstStyle>
            <a:lvl1pPr>
              <a:defRPr sz="3500"/>
            </a:lvl1pPr>
            <a:lvl2pPr>
              <a:defRPr sz="29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137" y="7770537"/>
            <a:ext cx="9570593" cy="1639655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0115" y="903494"/>
            <a:ext cx="4598162" cy="1235186"/>
          </a:xfrm>
        </p:spPr>
        <p:txBody>
          <a:bodyPr lIns="195535" anchor="ctr"/>
          <a:lstStyle>
            <a:lvl1pPr marL="0" indent="0" algn="l">
              <a:buNone/>
              <a:defRPr sz="3200" b="1">
                <a:solidFill>
                  <a:schemeClr val="tx1"/>
                </a:solidFill>
              </a:defRPr>
            </a:lvl1pPr>
            <a:lvl2pPr>
              <a:buNone/>
              <a:defRPr sz="2700" b="1"/>
            </a:lvl2pPr>
            <a:lvl3pPr>
              <a:buNone/>
              <a:defRPr sz="2400" b="1"/>
            </a:lvl3pPr>
            <a:lvl4pPr>
              <a:buNone/>
              <a:defRPr sz="2100" b="1"/>
            </a:lvl4pPr>
            <a:lvl5pPr>
              <a:buNone/>
              <a:defRPr sz="21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440453" y="903494"/>
            <a:ext cx="4598162" cy="1235186"/>
          </a:xfrm>
        </p:spPr>
        <p:txBody>
          <a:bodyPr lIns="183314" anchor="ctr"/>
          <a:lstStyle>
            <a:lvl1pPr marL="0" indent="0" algn="l">
              <a:buNone/>
              <a:defRPr sz="3200" b="1">
                <a:solidFill>
                  <a:schemeClr val="tx1"/>
                </a:solidFill>
              </a:defRPr>
            </a:lvl1pPr>
            <a:lvl2pPr>
              <a:buNone/>
              <a:defRPr sz="2700" b="1"/>
            </a:lvl2pPr>
            <a:lvl3pPr>
              <a:buNone/>
              <a:defRPr sz="2400" b="1"/>
            </a:lvl3pPr>
            <a:lvl4pPr>
              <a:buNone/>
              <a:defRPr sz="2100" b="1"/>
            </a:lvl4pPr>
            <a:lvl5pPr>
              <a:buNone/>
              <a:defRPr sz="21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710115" y="2257496"/>
            <a:ext cx="4598162" cy="5441752"/>
          </a:xfrm>
        </p:spPr>
        <p:txBody>
          <a:bodyPr anchor="t"/>
          <a:lstStyle>
            <a:lvl1pPr algn="l">
              <a:defRPr sz="3200"/>
            </a:lvl1pPr>
            <a:lvl2pPr algn="l">
              <a:defRPr sz="2700"/>
            </a:lvl2pPr>
            <a:lvl3pPr algn="l">
              <a:defRPr sz="2400"/>
            </a:lvl3pPr>
            <a:lvl4pPr algn="l">
              <a:defRPr sz="2100"/>
            </a:lvl4pPr>
            <a:lvl5pPr algn="l">
              <a:defRPr sz="21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40453" y="2257496"/>
            <a:ext cx="4598162" cy="5441752"/>
          </a:xfrm>
        </p:spPr>
        <p:txBody>
          <a:bodyPr anchor="t"/>
          <a:lstStyle>
            <a:lvl1pPr algn="l">
              <a:defRPr sz="3200"/>
            </a:lvl1pPr>
            <a:lvl2pPr algn="l">
              <a:defRPr sz="2700"/>
            </a:lvl2pPr>
            <a:lvl3pPr algn="l">
              <a:defRPr sz="2400"/>
            </a:lvl3pPr>
            <a:lvl4pPr algn="l">
              <a:defRPr sz="2100"/>
            </a:lvl4pPr>
            <a:lvl5pPr algn="l">
              <a:defRPr sz="21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56447" y="513284"/>
            <a:ext cx="9977764" cy="9662447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22210" tIns="61105" rIns="122210" bIns="6110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300" y="831709"/>
            <a:ext cx="3475355" cy="1425787"/>
          </a:xfrm>
        </p:spPr>
        <p:txBody>
          <a:bodyPr anchor="b"/>
          <a:lstStyle>
            <a:lvl1pPr algn="l">
              <a:buNone/>
              <a:defRPr sz="29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477374" y="2257499"/>
            <a:ext cx="3475355" cy="6558419"/>
          </a:xfrm>
        </p:spPr>
        <p:txBody>
          <a:bodyPr lIns="122210"/>
          <a:lstStyle>
            <a:lvl1pPr marL="24442" marR="24442" indent="0">
              <a:spcBef>
                <a:spcPts val="0"/>
              </a:spcBef>
              <a:buNone/>
              <a:defRPr sz="1900">
                <a:solidFill>
                  <a:schemeClr val="tx1"/>
                </a:solidFill>
              </a:defRPr>
            </a:lvl1pPr>
            <a:lvl2pPr>
              <a:buNone/>
              <a:defRPr sz="1600">
                <a:solidFill>
                  <a:schemeClr val="tx1"/>
                </a:solidFill>
              </a:defRPr>
            </a:lvl2pPr>
            <a:lvl3pPr>
              <a:buNone/>
              <a:defRPr sz="1300">
                <a:solidFill>
                  <a:schemeClr val="tx1"/>
                </a:solidFill>
              </a:defRPr>
            </a:lvl3pPr>
            <a:lvl4pPr>
              <a:buNone/>
              <a:defRPr sz="1200">
                <a:solidFill>
                  <a:schemeClr val="tx1"/>
                </a:solidFill>
              </a:defRPr>
            </a:lvl4pPr>
            <a:lvl5pPr>
              <a:buNone/>
              <a:defRPr sz="12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890383" y="1450335"/>
            <a:ext cx="5410036" cy="7366568"/>
          </a:xfrm>
        </p:spPr>
        <p:txBody>
          <a:bodyPr/>
          <a:lstStyle>
            <a:lvl1pPr>
              <a:defRPr sz="3700">
                <a:solidFill>
                  <a:schemeClr val="tx1"/>
                </a:solidFill>
              </a:defRPr>
            </a:lvl1pPr>
            <a:lvl2pPr>
              <a:defRPr sz="3500">
                <a:solidFill>
                  <a:schemeClr val="tx1"/>
                </a:solidFill>
              </a:defRPr>
            </a:lvl2pPr>
            <a:lvl3pPr>
              <a:defRPr sz="3200">
                <a:solidFill>
                  <a:schemeClr val="tx1"/>
                </a:solidFill>
              </a:defRPr>
            </a:lvl3pPr>
            <a:lvl4pPr>
              <a:defRPr sz="2700">
                <a:solidFill>
                  <a:schemeClr val="tx1"/>
                </a:solidFill>
              </a:defRPr>
            </a:lvl4pPr>
            <a:lvl5pPr>
              <a:defRPr sz="27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56447" y="513284"/>
            <a:ext cx="9977764" cy="9662447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22210" tIns="61105" rIns="122210" bIns="6110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7485381" y="676971"/>
            <a:ext cx="2718496" cy="6772487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22210" tIns="61105" rIns="122210" bIns="6110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670" y="7815095"/>
            <a:ext cx="9624060" cy="1639655"/>
          </a:xfrm>
        </p:spPr>
        <p:txBody>
          <a:bodyPr anchor="t"/>
          <a:lstStyle>
            <a:lvl1pPr algn="l">
              <a:buNone/>
              <a:defRPr sz="48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7557783" y="831709"/>
            <a:ext cx="2619883" cy="6566789"/>
          </a:xfrm>
        </p:spPr>
        <p:txBody>
          <a:bodyPr lIns="122210"/>
          <a:lstStyle>
            <a:lvl1pPr marL="61105" indent="0" algn="l">
              <a:spcBef>
                <a:spcPts val="0"/>
              </a:spcBef>
              <a:buNone/>
              <a:defRPr sz="1900">
                <a:solidFill>
                  <a:srgbClr val="FFFFFF"/>
                </a:solidFill>
              </a:defRPr>
            </a:lvl1pPr>
            <a:lvl2pPr>
              <a:defRPr sz="1600">
                <a:solidFill>
                  <a:srgbClr val="FFFFFF"/>
                </a:solidFill>
              </a:defRPr>
            </a:lvl2pPr>
            <a:lvl3pPr>
              <a:defRPr sz="1300">
                <a:solidFill>
                  <a:srgbClr val="FFFFFF"/>
                </a:solidFill>
              </a:defRPr>
            </a:lvl3pPr>
            <a:lvl4pPr>
              <a:defRPr sz="12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92898" y="679475"/>
            <a:ext cx="6929323" cy="6772487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43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56447" y="513284"/>
            <a:ext cx="9977764" cy="9662447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22210" tIns="61105" rIns="122210" bIns="6110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89525" y="676971"/>
            <a:ext cx="9714352" cy="855472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22210" tIns="61105" rIns="122210" bIns="6110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88137" y="7773827"/>
            <a:ext cx="9570593" cy="1639655"/>
          </a:xfrm>
          <a:prstGeom prst="rect">
            <a:avLst/>
          </a:prstGeom>
        </p:spPr>
        <p:txBody>
          <a:bodyPr vert="horz" lIns="122210" tIns="61105" rIns="122210" bIns="61105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88137" y="826956"/>
            <a:ext cx="9570593" cy="6530103"/>
          </a:xfrm>
          <a:prstGeom prst="rect">
            <a:avLst/>
          </a:prstGeom>
        </p:spPr>
        <p:txBody>
          <a:bodyPr vert="horz" lIns="244419" tIns="122210" rIns="122210" bIns="61105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4416206" y="9529998"/>
            <a:ext cx="2673350" cy="569325"/>
          </a:xfrm>
          <a:prstGeom prst="rect">
            <a:avLst/>
          </a:prstGeom>
        </p:spPr>
        <p:txBody>
          <a:bodyPr vert="horz" lIns="122210" tIns="61105" rIns="122210" bIns="61105" anchor="b"/>
          <a:lstStyle>
            <a:lvl1pPr algn="r" eaLnBrk="1" latinLnBrk="0" hangingPunct="1">
              <a:defRPr kumimoji="0" sz="13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7089556" y="9529998"/>
            <a:ext cx="2673350" cy="569325"/>
          </a:xfrm>
          <a:prstGeom prst="rect">
            <a:avLst/>
          </a:prstGeom>
        </p:spPr>
        <p:txBody>
          <a:bodyPr vert="horz" lIns="122210" tIns="61105" rIns="122210" bIns="61105" anchor="b"/>
          <a:lstStyle>
            <a:lvl1pPr algn="l" eaLnBrk="1" latinLnBrk="0" hangingPunct="1">
              <a:defRPr kumimoji="0" sz="13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9762906" y="9529998"/>
            <a:ext cx="534670" cy="569325"/>
          </a:xfrm>
          <a:prstGeom prst="rect">
            <a:avLst/>
          </a:prstGeom>
        </p:spPr>
        <p:txBody>
          <a:bodyPr vert="horz" lIns="122210" tIns="61105" rIns="122210" bIns="61105" anchor="b"/>
          <a:lstStyle>
            <a:lvl1pPr algn="r" eaLnBrk="1" latinLnBrk="0" hangingPunct="1">
              <a:defRPr kumimoji="0" sz="13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rtl="0" eaLnBrk="1" latinLnBrk="0" hangingPunct="1">
        <a:spcBef>
          <a:spcPct val="0"/>
        </a:spcBef>
        <a:buNone/>
        <a:defRPr kumimoji="0" sz="48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54408" indent="-354408" algn="l" rtl="0" eaLnBrk="1" latinLnBrk="0" hangingPunct="1">
        <a:spcBef>
          <a:spcPts val="334"/>
        </a:spcBef>
        <a:buClr>
          <a:schemeClr val="accent1"/>
        </a:buClr>
        <a:buSzPct val="80000"/>
        <a:buFont typeface="Wingdings 2"/>
        <a:buChar char=""/>
        <a:defRPr kumimoji="0" sz="37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33257" indent="-268861" algn="l" rtl="0" eaLnBrk="1" latinLnBrk="0" hangingPunct="1">
        <a:spcBef>
          <a:spcPts val="334"/>
        </a:spcBef>
        <a:buClr>
          <a:schemeClr val="accent1"/>
        </a:buClr>
        <a:buSzPct val="100000"/>
        <a:buFont typeface="Verdana"/>
        <a:buChar char="◦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051002" indent="-244419" algn="l" rtl="0" eaLnBrk="1" latinLnBrk="0" hangingPunct="1">
        <a:spcBef>
          <a:spcPts val="334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8747" indent="-244419" algn="l" rtl="0" eaLnBrk="1" latinLnBrk="0" hangingPunct="1">
        <a:spcBef>
          <a:spcPts val="307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1710934" indent="-244419" algn="l" rtl="0" eaLnBrk="1" latinLnBrk="0" hangingPunct="1">
        <a:spcBef>
          <a:spcPts val="334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1992016" indent="-244419" algn="l" rtl="0" eaLnBrk="1" latinLnBrk="0" hangingPunct="1">
        <a:spcBef>
          <a:spcPts val="334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23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273098" indent="-244419" algn="l" rtl="0" eaLnBrk="1" latinLnBrk="0" hangingPunct="1">
        <a:spcBef>
          <a:spcPts val="341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2566401" indent="-244419" algn="l" rtl="0" eaLnBrk="1" latinLnBrk="0" hangingPunct="1">
        <a:spcBef>
          <a:spcPts val="343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71925" indent="-244419" algn="l" rtl="0" eaLnBrk="1" latinLnBrk="0" hangingPunct="1">
        <a:spcBef>
          <a:spcPts val="341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61104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22209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83314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44419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305523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66628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427733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88838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130604" y="6355460"/>
            <a:ext cx="1651000" cy="1076325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240665" indent="-228600">
              <a:lnSpc>
                <a:spcPct val="100000"/>
              </a:lnSpc>
              <a:spcBef>
                <a:spcPts val="725"/>
              </a:spcBef>
              <a:buAutoNum type="arabicPeriod"/>
              <a:tabLst>
                <a:tab pos="2413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CARBOHYDRATES</a:t>
            </a:r>
            <a:endParaRPr sz="1200">
              <a:latin typeface="Times New Roman"/>
              <a:cs typeface="Times New Roman"/>
            </a:endParaRPr>
          </a:p>
          <a:p>
            <a:pPr marL="240665" indent="-228600">
              <a:lnSpc>
                <a:spcPct val="100000"/>
              </a:lnSpc>
              <a:spcBef>
                <a:spcPts val="620"/>
              </a:spcBef>
              <a:buAutoNum type="arabicPeriod"/>
              <a:tabLst>
                <a:tab pos="2413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LIPIDS</a:t>
            </a:r>
            <a:endParaRPr sz="1200">
              <a:latin typeface="Times New Roman"/>
              <a:cs typeface="Times New Roman"/>
            </a:endParaRPr>
          </a:p>
          <a:p>
            <a:pPr marL="240665" indent="-228600">
              <a:lnSpc>
                <a:spcPct val="100000"/>
              </a:lnSpc>
              <a:spcBef>
                <a:spcPts val="640"/>
              </a:spcBef>
              <a:buAutoNum type="arabicPeriod"/>
              <a:tabLst>
                <a:tab pos="2413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PROTEIN</a:t>
            </a:r>
            <a:endParaRPr sz="1200">
              <a:latin typeface="Times New Roman"/>
              <a:cs typeface="Times New Roman"/>
            </a:endParaRPr>
          </a:p>
          <a:p>
            <a:pPr marL="240665" indent="-22860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2413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NUCLEIC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ACID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2202814" y="384809"/>
            <a:ext cx="3058160" cy="488950"/>
            <a:chOff x="2202814" y="384809"/>
            <a:chExt cx="3058160" cy="488950"/>
          </a:xfrm>
        </p:grpSpPr>
        <p:sp>
          <p:nvSpPr>
            <p:cNvPr id="5" name="object 5"/>
            <p:cNvSpPr/>
            <p:nvPr/>
          </p:nvSpPr>
          <p:spPr>
            <a:xfrm>
              <a:off x="2215515" y="410209"/>
              <a:ext cx="3045460" cy="463550"/>
            </a:xfrm>
            <a:custGeom>
              <a:avLst/>
              <a:gdLst/>
              <a:ahLst/>
              <a:cxnLst/>
              <a:rect l="l" t="t" r="r" b="b"/>
              <a:pathLst>
                <a:path w="3045460" h="463550">
                  <a:moveTo>
                    <a:pt x="3045460" y="0"/>
                  </a:moveTo>
                  <a:lnTo>
                    <a:pt x="3013710" y="0"/>
                  </a:lnTo>
                  <a:lnTo>
                    <a:pt x="3013710" y="19050"/>
                  </a:lnTo>
                  <a:lnTo>
                    <a:pt x="3026410" y="19050"/>
                  </a:lnTo>
                  <a:lnTo>
                    <a:pt x="3026410" y="38100"/>
                  </a:lnTo>
                  <a:lnTo>
                    <a:pt x="3026410" y="424815"/>
                  </a:lnTo>
                  <a:lnTo>
                    <a:pt x="3026410" y="425450"/>
                  </a:lnTo>
                  <a:lnTo>
                    <a:pt x="38100" y="425450"/>
                  </a:lnTo>
                  <a:lnTo>
                    <a:pt x="38100" y="424815"/>
                  </a:lnTo>
                  <a:lnTo>
                    <a:pt x="3007360" y="424815"/>
                  </a:lnTo>
                  <a:lnTo>
                    <a:pt x="3026410" y="424815"/>
                  </a:lnTo>
                  <a:lnTo>
                    <a:pt x="3026410" y="38100"/>
                  </a:lnTo>
                  <a:lnTo>
                    <a:pt x="3007360" y="38100"/>
                  </a:lnTo>
                  <a:lnTo>
                    <a:pt x="3007360" y="418465"/>
                  </a:lnTo>
                  <a:lnTo>
                    <a:pt x="38100" y="418465"/>
                  </a:lnTo>
                  <a:lnTo>
                    <a:pt x="19050" y="418465"/>
                  </a:lnTo>
                  <a:lnTo>
                    <a:pt x="19050" y="19050"/>
                  </a:lnTo>
                  <a:lnTo>
                    <a:pt x="6350" y="19050"/>
                  </a:lnTo>
                  <a:lnTo>
                    <a:pt x="6350" y="0"/>
                  </a:lnTo>
                  <a:lnTo>
                    <a:pt x="0" y="0"/>
                  </a:lnTo>
                  <a:lnTo>
                    <a:pt x="0" y="19050"/>
                  </a:lnTo>
                  <a:lnTo>
                    <a:pt x="0" y="418465"/>
                  </a:lnTo>
                  <a:lnTo>
                    <a:pt x="0" y="444500"/>
                  </a:lnTo>
                  <a:lnTo>
                    <a:pt x="0" y="463550"/>
                  </a:lnTo>
                  <a:lnTo>
                    <a:pt x="3045460" y="463550"/>
                  </a:lnTo>
                  <a:lnTo>
                    <a:pt x="3045460" y="444500"/>
                  </a:lnTo>
                  <a:lnTo>
                    <a:pt x="3026410" y="444500"/>
                  </a:lnTo>
                  <a:lnTo>
                    <a:pt x="3026410" y="443865"/>
                  </a:lnTo>
                  <a:lnTo>
                    <a:pt x="3045460" y="443865"/>
                  </a:lnTo>
                  <a:lnTo>
                    <a:pt x="3045460" y="19050"/>
                  </a:lnTo>
                  <a:lnTo>
                    <a:pt x="3045460" y="0"/>
                  </a:lnTo>
                  <a:close/>
                </a:path>
              </a:pathLst>
            </a:custGeom>
            <a:solidFill>
              <a:srgbClr val="964605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221864" y="403859"/>
              <a:ext cx="3007360" cy="424815"/>
            </a:xfrm>
            <a:custGeom>
              <a:avLst/>
              <a:gdLst/>
              <a:ahLst/>
              <a:cxnLst/>
              <a:rect l="l" t="t" r="r" b="b"/>
              <a:pathLst>
                <a:path w="3007360" h="424815">
                  <a:moveTo>
                    <a:pt x="3007360" y="0"/>
                  </a:moveTo>
                  <a:lnTo>
                    <a:pt x="0" y="0"/>
                  </a:lnTo>
                  <a:lnTo>
                    <a:pt x="0" y="424815"/>
                  </a:lnTo>
                  <a:lnTo>
                    <a:pt x="3007360" y="424815"/>
                  </a:lnTo>
                  <a:lnTo>
                    <a:pt x="3007360" y="0"/>
                  </a:lnTo>
                  <a:close/>
                </a:path>
              </a:pathLst>
            </a:custGeom>
            <a:solidFill>
              <a:srgbClr val="F79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221864" y="403859"/>
              <a:ext cx="3007360" cy="424815"/>
            </a:xfrm>
            <a:custGeom>
              <a:avLst/>
              <a:gdLst/>
              <a:ahLst/>
              <a:cxnLst/>
              <a:rect l="l" t="t" r="r" b="b"/>
              <a:pathLst>
                <a:path w="3007360" h="424815">
                  <a:moveTo>
                    <a:pt x="0" y="424815"/>
                  </a:moveTo>
                  <a:lnTo>
                    <a:pt x="3007360" y="424815"/>
                  </a:lnTo>
                  <a:lnTo>
                    <a:pt x="3007360" y="0"/>
                  </a:lnTo>
                  <a:lnTo>
                    <a:pt x="0" y="0"/>
                  </a:lnTo>
                  <a:lnTo>
                    <a:pt x="0" y="424815"/>
                  </a:lnTo>
                  <a:close/>
                </a:path>
              </a:pathLst>
            </a:custGeom>
            <a:ln w="38100">
              <a:solidFill>
                <a:srgbClr val="F1F1F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902004" y="436880"/>
            <a:ext cx="6349696" cy="57710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106045" algn="ctr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latin typeface="Times New Roman"/>
                <a:cs typeface="Times New Roman"/>
              </a:rPr>
              <a:t>BIOMOLECULES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900">
              <a:latin typeface="Times New Roman"/>
              <a:cs typeface="Times New Roman"/>
            </a:endParaRPr>
          </a:p>
          <a:p>
            <a:pPr marL="219710" marR="219075" indent="116839">
              <a:lnSpc>
                <a:spcPct val="143600"/>
              </a:lnSpc>
            </a:pPr>
            <a:r>
              <a:rPr sz="1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Biomolecules</a:t>
            </a:r>
            <a:r>
              <a:rPr sz="1400" b="1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400" b="1" dirty="0">
                <a:solidFill>
                  <a:srgbClr val="FF0000"/>
                </a:solidFill>
                <a:latin typeface="Times New Roman"/>
                <a:cs typeface="Times New Roman"/>
              </a:rPr>
              <a:t>are</a:t>
            </a:r>
            <a:r>
              <a:rPr sz="1400" b="1" spc="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400" b="1" dirty="0">
                <a:solidFill>
                  <a:srgbClr val="FF0000"/>
                </a:solidFill>
                <a:latin typeface="Times New Roman"/>
                <a:cs typeface="Times New Roman"/>
              </a:rPr>
              <a:t>chemical</a:t>
            </a:r>
            <a:r>
              <a:rPr sz="14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compound</a:t>
            </a:r>
            <a:r>
              <a:rPr sz="1400" b="1" dirty="0">
                <a:solidFill>
                  <a:srgbClr val="FF0000"/>
                </a:solidFill>
                <a:latin typeface="Times New Roman"/>
                <a:cs typeface="Times New Roman"/>
              </a:rPr>
              <a:t> found </a:t>
            </a:r>
            <a:r>
              <a:rPr sz="1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in</a:t>
            </a:r>
            <a:r>
              <a:rPr sz="14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living</a:t>
            </a:r>
            <a:r>
              <a:rPr sz="14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organism, </a:t>
            </a:r>
            <a:r>
              <a:rPr sz="14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involved</a:t>
            </a:r>
            <a:r>
              <a:rPr sz="1400" b="1" dirty="0">
                <a:solidFill>
                  <a:srgbClr val="FF0000"/>
                </a:solidFill>
                <a:latin typeface="Times New Roman"/>
                <a:cs typeface="Times New Roman"/>
              </a:rPr>
              <a:t> in the</a:t>
            </a:r>
            <a:r>
              <a:rPr sz="14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maintenance</a:t>
            </a:r>
            <a:r>
              <a:rPr sz="1400" b="1" dirty="0">
                <a:solidFill>
                  <a:srgbClr val="FF0000"/>
                </a:solidFill>
                <a:latin typeface="Times New Roman"/>
                <a:cs typeface="Times New Roman"/>
              </a:rPr>
              <a:t> and</a:t>
            </a:r>
            <a:r>
              <a:rPr sz="14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metabolic</a:t>
            </a:r>
            <a:r>
              <a:rPr sz="14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process</a:t>
            </a:r>
            <a:r>
              <a:rPr sz="1400" b="1" spc="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400" b="1" dirty="0">
                <a:solidFill>
                  <a:srgbClr val="FF0000"/>
                </a:solidFill>
                <a:latin typeface="Times New Roman"/>
                <a:cs typeface="Times New Roman"/>
              </a:rPr>
              <a:t>of</a:t>
            </a:r>
            <a:r>
              <a:rPr sz="1400" b="1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living</a:t>
            </a:r>
            <a:r>
              <a:rPr sz="14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organism.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 marR="8255" algn="just">
              <a:lnSpc>
                <a:spcPct val="143300"/>
              </a:lnSpc>
            </a:pPr>
            <a:r>
              <a:rPr sz="1200" b="1" spc="-5" dirty="0">
                <a:latin typeface="Times New Roman"/>
                <a:cs typeface="Times New Roman"/>
              </a:rPr>
              <a:t>Cells </a:t>
            </a:r>
            <a:r>
              <a:rPr sz="1200" spc="-5" dirty="0">
                <a:latin typeface="Times New Roman"/>
                <a:cs typeface="Times New Roman"/>
              </a:rPr>
              <a:t>are basic </a:t>
            </a:r>
            <a:r>
              <a:rPr sz="1200" dirty="0">
                <a:latin typeface="Times New Roman"/>
                <a:cs typeface="Times New Roman"/>
              </a:rPr>
              <a:t>structural </a:t>
            </a:r>
            <a:r>
              <a:rPr sz="1200" spc="-5" dirty="0">
                <a:latin typeface="Times New Roman"/>
                <a:cs typeface="Times New Roman"/>
              </a:rPr>
              <a:t>and functional </a:t>
            </a:r>
            <a:r>
              <a:rPr sz="1200" dirty="0">
                <a:latin typeface="Times New Roman"/>
                <a:cs typeface="Times New Roman"/>
              </a:rPr>
              <a:t>units of living </a:t>
            </a:r>
            <a:r>
              <a:rPr sz="1200" spc="-5" dirty="0">
                <a:latin typeface="Times New Roman"/>
                <a:cs typeface="Times New Roman"/>
              </a:rPr>
              <a:t>organisms, are </a:t>
            </a:r>
            <a:r>
              <a:rPr sz="1200" dirty="0">
                <a:latin typeface="Times New Roman"/>
                <a:cs typeface="Times New Roman"/>
              </a:rPr>
              <a:t>highly organized and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constant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source </a:t>
            </a:r>
            <a:r>
              <a:rPr sz="1200" spc="5" dirty="0">
                <a:latin typeface="Times New Roman"/>
                <a:cs typeface="Times New Roman"/>
              </a:rPr>
              <a:t>of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energy,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required</a:t>
            </a:r>
            <a:r>
              <a:rPr sz="1200" dirty="0">
                <a:latin typeface="Times New Roman"/>
                <a:cs typeface="Times New Roman"/>
              </a:rPr>
              <a:t> to </a:t>
            </a:r>
            <a:r>
              <a:rPr sz="1200" spc="-5" dirty="0">
                <a:latin typeface="Times New Roman"/>
                <a:cs typeface="Times New Roman"/>
              </a:rPr>
              <a:t>maintain</a:t>
            </a:r>
            <a:r>
              <a:rPr sz="1200" dirty="0">
                <a:latin typeface="Times New Roman"/>
                <a:cs typeface="Times New Roman"/>
              </a:rPr>
              <a:t> the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life.</a:t>
            </a:r>
            <a:endParaRPr sz="1200">
              <a:latin typeface="Times New Roman"/>
              <a:cs typeface="Times New Roman"/>
            </a:endParaRPr>
          </a:p>
          <a:p>
            <a:pPr marL="12700" marR="6350" algn="just">
              <a:lnSpc>
                <a:spcPct val="143900"/>
              </a:lnSpc>
              <a:spcBef>
                <a:spcPts val="5"/>
              </a:spcBef>
            </a:pPr>
            <a:r>
              <a:rPr sz="1200" b="1" spc="-5" dirty="0">
                <a:latin typeface="Times New Roman"/>
                <a:cs typeface="Times New Roman"/>
              </a:rPr>
              <a:t>Biochemical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organization</a:t>
            </a:r>
            <a:r>
              <a:rPr sz="1200" b="1" dirty="0">
                <a:latin typeface="Times New Roman"/>
                <a:cs typeface="Times New Roman"/>
              </a:rPr>
              <a:t> of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Cell</a:t>
            </a:r>
            <a:r>
              <a:rPr sz="1200" spc="-5" dirty="0">
                <a:latin typeface="Times New Roman"/>
                <a:cs typeface="Times New Roman"/>
              </a:rPr>
              <a:t>: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Atoms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are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organized</a:t>
            </a:r>
            <a:r>
              <a:rPr sz="1200" dirty="0">
                <a:latin typeface="Times New Roman"/>
                <a:cs typeface="Times New Roman"/>
              </a:rPr>
              <a:t> into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molecules,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molecules</a:t>
            </a:r>
            <a:r>
              <a:rPr sz="1200" dirty="0">
                <a:latin typeface="Times New Roman"/>
                <a:cs typeface="Times New Roman"/>
              </a:rPr>
              <a:t> into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organelles, organelles </a:t>
            </a:r>
            <a:r>
              <a:rPr sz="1200" dirty="0">
                <a:latin typeface="Times New Roman"/>
                <a:cs typeface="Times New Roman"/>
              </a:rPr>
              <a:t>into </a:t>
            </a:r>
            <a:r>
              <a:rPr sz="1200" spc="-5" dirty="0">
                <a:latin typeface="Times New Roman"/>
                <a:cs typeface="Times New Roman"/>
              </a:rPr>
              <a:t>cells, cell </a:t>
            </a:r>
            <a:r>
              <a:rPr sz="1200" dirty="0">
                <a:latin typeface="Times New Roman"/>
                <a:cs typeface="Times New Roman"/>
              </a:rPr>
              <a:t>organized to </a:t>
            </a:r>
            <a:r>
              <a:rPr sz="1200" spc="-5" dirty="0">
                <a:latin typeface="Times New Roman"/>
                <a:cs typeface="Times New Roman"/>
              </a:rPr>
              <a:t>form tissue, tissue organized </a:t>
            </a:r>
            <a:r>
              <a:rPr sz="1200" dirty="0">
                <a:latin typeface="Times New Roman"/>
                <a:cs typeface="Times New Roman"/>
              </a:rPr>
              <a:t>to </a:t>
            </a:r>
            <a:r>
              <a:rPr sz="1200" spc="-5" dirty="0">
                <a:latin typeface="Times New Roman"/>
                <a:cs typeface="Times New Roman"/>
              </a:rPr>
              <a:t>form organ,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organ</a:t>
            </a:r>
            <a:r>
              <a:rPr sz="1200" dirty="0">
                <a:latin typeface="Times New Roman"/>
                <a:cs typeface="Times New Roman"/>
              </a:rPr>
              <a:t> to </a:t>
            </a:r>
            <a:r>
              <a:rPr sz="1200" spc="-5" dirty="0">
                <a:latin typeface="Times New Roman"/>
                <a:cs typeface="Times New Roman"/>
              </a:rPr>
              <a:t>organ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system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and </a:t>
            </a:r>
            <a:r>
              <a:rPr sz="1200" spc="-5" dirty="0">
                <a:latin typeface="Times New Roman"/>
                <a:cs typeface="Times New Roman"/>
              </a:rPr>
              <a:t>organ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system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organized</a:t>
            </a:r>
            <a:r>
              <a:rPr sz="1200" dirty="0">
                <a:latin typeface="Times New Roman"/>
                <a:cs typeface="Times New Roman"/>
              </a:rPr>
              <a:t> to </a:t>
            </a:r>
            <a:r>
              <a:rPr sz="1200" spc="-5" dirty="0">
                <a:latin typeface="Times New Roman"/>
                <a:cs typeface="Times New Roman"/>
              </a:rPr>
              <a:t>form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organism.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625"/>
              </a:spcBef>
            </a:pPr>
            <a:r>
              <a:rPr sz="1200" b="1" spc="-5" dirty="0">
                <a:latin typeface="Times New Roman"/>
                <a:cs typeface="Times New Roman"/>
              </a:rPr>
              <a:t>Biomolecules</a:t>
            </a:r>
            <a:r>
              <a:rPr sz="1200" b="1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are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defined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as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any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organic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molecule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present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living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cell.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Biomolecules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are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700"/>
              </a:lnSpc>
              <a:spcBef>
                <a:spcPts val="5"/>
              </a:spcBef>
            </a:pPr>
            <a:r>
              <a:rPr sz="1200" dirty="0">
                <a:latin typeface="Times New Roman"/>
                <a:cs typeface="Times New Roman"/>
              </a:rPr>
              <a:t>mainly </a:t>
            </a:r>
            <a:r>
              <a:rPr sz="1200" spc="-5" dirty="0">
                <a:latin typeface="Times New Roman"/>
                <a:cs typeface="Times New Roman"/>
              </a:rPr>
              <a:t>composed </a:t>
            </a:r>
            <a:r>
              <a:rPr sz="1200" dirty="0">
                <a:latin typeface="Times New Roman"/>
                <a:cs typeface="Times New Roman"/>
              </a:rPr>
              <a:t>of major </a:t>
            </a:r>
            <a:r>
              <a:rPr sz="1200" spc="-5" dirty="0">
                <a:latin typeface="Times New Roman"/>
                <a:cs typeface="Times New Roman"/>
              </a:rPr>
              <a:t>six elements, </a:t>
            </a:r>
            <a:r>
              <a:rPr sz="1200" b="1" spc="-5" dirty="0">
                <a:latin typeface="Times New Roman"/>
                <a:cs typeface="Times New Roman"/>
              </a:rPr>
              <a:t>carbon, hydrogen, oxygen and </a:t>
            </a:r>
            <a:r>
              <a:rPr sz="1200" b="1" dirty="0">
                <a:latin typeface="Times New Roman"/>
                <a:cs typeface="Times New Roman"/>
              </a:rPr>
              <a:t>nitrogen, </a:t>
            </a:r>
            <a:r>
              <a:rPr sz="1200" b="1" spc="-5" dirty="0">
                <a:latin typeface="Times New Roman"/>
                <a:cs typeface="Times New Roman"/>
              </a:rPr>
              <a:t>sulphur 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and phosphorus</a:t>
            </a:r>
            <a:r>
              <a:rPr sz="1200" spc="-5" dirty="0">
                <a:latin typeface="Times New Roman"/>
                <a:cs typeface="Times New Roman"/>
              </a:rPr>
              <a:t>. </a:t>
            </a:r>
            <a:r>
              <a:rPr sz="1200" dirty="0">
                <a:latin typeface="Times New Roman"/>
                <a:cs typeface="Times New Roman"/>
              </a:rPr>
              <a:t>The </a:t>
            </a:r>
            <a:r>
              <a:rPr sz="1200" spc="-5" dirty="0">
                <a:latin typeface="Times New Roman"/>
                <a:cs typeface="Times New Roman"/>
              </a:rPr>
              <a:t>next </a:t>
            </a:r>
            <a:r>
              <a:rPr sz="1200" dirty="0">
                <a:latin typeface="Times New Roman"/>
                <a:cs typeface="Times New Roman"/>
              </a:rPr>
              <a:t>major </a:t>
            </a:r>
            <a:r>
              <a:rPr sz="1200" spc="-5" dirty="0">
                <a:latin typeface="Times New Roman"/>
                <a:cs typeface="Times New Roman"/>
              </a:rPr>
              <a:t>elements are </a:t>
            </a:r>
            <a:r>
              <a:rPr sz="1200" dirty="0">
                <a:latin typeface="Times New Roman"/>
                <a:cs typeface="Times New Roman"/>
              </a:rPr>
              <a:t>sodium, </a:t>
            </a:r>
            <a:r>
              <a:rPr sz="1200" spc="-5" dirty="0">
                <a:latin typeface="Times New Roman"/>
                <a:cs typeface="Times New Roman"/>
              </a:rPr>
              <a:t>chlorine, </a:t>
            </a:r>
            <a:r>
              <a:rPr sz="1200" dirty="0">
                <a:latin typeface="Times New Roman"/>
                <a:cs typeface="Times New Roman"/>
              </a:rPr>
              <a:t>potassium, </a:t>
            </a:r>
            <a:r>
              <a:rPr sz="1200" spc="-5" dirty="0">
                <a:latin typeface="Times New Roman"/>
                <a:cs typeface="Times New Roman"/>
              </a:rPr>
              <a:t>calcium and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magnesium.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These</a:t>
            </a:r>
            <a:r>
              <a:rPr sz="1200" dirty="0">
                <a:latin typeface="Times New Roman"/>
                <a:cs typeface="Times New Roman"/>
              </a:rPr>
              <a:t> make up to 3-5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% of living thing. Trace elements </a:t>
            </a:r>
            <a:r>
              <a:rPr sz="1200" spc="-5" dirty="0">
                <a:latin typeface="Times New Roman"/>
                <a:cs typeface="Times New Roman"/>
              </a:rPr>
              <a:t>present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</a:t>
            </a:r>
            <a:r>
              <a:rPr sz="1200" spc="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low</a:t>
            </a:r>
            <a:r>
              <a:rPr sz="1200" spc="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level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(1%) </a:t>
            </a:r>
            <a:r>
              <a:rPr sz="1200" dirty="0">
                <a:latin typeface="Times New Roman"/>
                <a:cs typeface="Times New Roman"/>
              </a:rPr>
              <a:t>of living </a:t>
            </a:r>
            <a:r>
              <a:rPr sz="1200" spc="-5" dirty="0">
                <a:latin typeface="Times New Roman"/>
                <a:cs typeface="Times New Roman"/>
              </a:rPr>
              <a:t>cell </a:t>
            </a:r>
            <a:r>
              <a:rPr sz="1200" dirty="0">
                <a:latin typeface="Times New Roman"/>
                <a:cs typeface="Times New Roman"/>
              </a:rPr>
              <a:t>includes iron, </a:t>
            </a:r>
            <a:r>
              <a:rPr sz="1200" spc="-5" dirty="0">
                <a:latin typeface="Times New Roman"/>
                <a:cs typeface="Times New Roman"/>
              </a:rPr>
              <a:t>iodine, manganese, molybdenum, </a:t>
            </a:r>
            <a:r>
              <a:rPr sz="1200" dirty="0">
                <a:latin typeface="Times New Roman"/>
                <a:cs typeface="Times New Roman"/>
              </a:rPr>
              <a:t>selenium, silicon, tin,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vanadium,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boron,</a:t>
            </a:r>
            <a:r>
              <a:rPr sz="1200" dirty="0">
                <a:latin typeface="Times New Roman"/>
                <a:cs typeface="Times New Roman"/>
              </a:rPr>
              <a:t> chromium, </a:t>
            </a:r>
            <a:r>
              <a:rPr sz="1200" spc="-5" dirty="0">
                <a:latin typeface="Times New Roman"/>
                <a:cs typeface="Times New Roman"/>
              </a:rPr>
              <a:t>cobalt,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copper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fluorine.</a:t>
            </a:r>
            <a:endParaRPr sz="1200">
              <a:latin typeface="Times New Roman"/>
              <a:cs typeface="Times New Roman"/>
            </a:endParaRPr>
          </a:p>
          <a:p>
            <a:pPr marL="12700" marR="5715" algn="just">
              <a:lnSpc>
                <a:spcPct val="143300"/>
              </a:lnSpc>
              <a:spcBef>
                <a:spcPts val="700"/>
              </a:spcBef>
            </a:pPr>
            <a:r>
              <a:rPr sz="1200" spc="-5" dirty="0">
                <a:latin typeface="Times New Roman"/>
                <a:cs typeface="Times New Roman"/>
              </a:rPr>
              <a:t>Each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Biomolecules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is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essential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for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body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functions.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They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have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wide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range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size,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structure </a:t>
            </a:r>
            <a:r>
              <a:rPr sz="1200" spc="-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perform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various</a:t>
            </a:r>
            <a:r>
              <a:rPr sz="1200" dirty="0">
                <a:latin typeface="Times New Roman"/>
                <a:cs typeface="Times New Roman"/>
              </a:rPr>
              <a:t> types of </a:t>
            </a:r>
            <a:r>
              <a:rPr sz="1200" spc="-5" dirty="0">
                <a:latin typeface="Times New Roman"/>
                <a:cs typeface="Times New Roman"/>
              </a:rPr>
              <a:t>function.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four major</a:t>
            </a:r>
            <a:r>
              <a:rPr sz="1200" dirty="0">
                <a:latin typeface="Times New Roman"/>
                <a:cs typeface="Times New Roman"/>
              </a:rPr>
              <a:t> types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Biomolecules are: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4102989" y="2503677"/>
            <a:ext cx="12363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Times New Roman"/>
                <a:cs typeface="Times New Roman"/>
              </a:rPr>
              <a:t>Organized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to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form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222500" y="10147300"/>
            <a:ext cx="4132579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6364">
              <a:lnSpc>
                <a:spcPts val="1320"/>
              </a:lnSpc>
              <a:spcBef>
                <a:spcPts val="100"/>
              </a:spcBef>
            </a:pPr>
            <a:r>
              <a:rPr sz="1800" b="1" spc="-914" baseline="6944" smtClean="0">
                <a:latin typeface="Times New Roman"/>
                <a:cs typeface="Times New Roman"/>
              </a:rPr>
              <a:t>F</a:t>
            </a:r>
            <a:r>
              <a:rPr sz="500" smtClean="0">
                <a:solidFill>
                  <a:srgbClr val="010101"/>
                </a:solidFill>
                <a:latin typeface="Arial"/>
                <a:cs typeface="Arial"/>
              </a:rPr>
              <a:t>t</a:t>
            </a:r>
            <a:r>
              <a:rPr sz="500" spc="-5" smtClean="0">
                <a:solidFill>
                  <a:srgbClr val="010101"/>
                </a:solidFill>
                <a:latin typeface="Arial"/>
                <a:cs typeface="Arial"/>
              </a:rPr>
              <a:t> i</a:t>
            </a:r>
            <a:r>
              <a:rPr sz="500" spc="-75" smtClean="0">
                <a:solidFill>
                  <a:srgbClr val="010101"/>
                </a:solidFill>
                <a:latin typeface="Arial"/>
                <a:cs typeface="Arial"/>
              </a:rPr>
              <a:t>n</a:t>
            </a:r>
            <a:r>
              <a:rPr sz="1800" b="1" spc="-187" baseline="6944" smtClean="0">
                <a:latin typeface="Times New Roman"/>
                <a:cs typeface="Times New Roman"/>
              </a:rPr>
              <a:t>i</a:t>
            </a:r>
            <a:r>
              <a:rPr sz="500" spc="-130" smtClean="0">
                <a:solidFill>
                  <a:srgbClr val="010101"/>
                </a:solidFill>
                <a:latin typeface="Arial"/>
                <a:cs typeface="Arial"/>
              </a:rPr>
              <a:t>s</a:t>
            </a:r>
            <a:r>
              <a:rPr sz="1800" b="1" spc="-712" baseline="6944" smtClean="0">
                <a:latin typeface="Times New Roman"/>
                <a:cs typeface="Times New Roman"/>
              </a:rPr>
              <a:t>g</a:t>
            </a:r>
            <a:r>
              <a:rPr sz="500" smtClean="0">
                <a:solidFill>
                  <a:srgbClr val="010101"/>
                </a:solidFill>
                <a:latin typeface="Arial"/>
                <a:cs typeface="Arial"/>
              </a:rPr>
              <a:t>el</a:t>
            </a:r>
            <a:r>
              <a:rPr sz="500" spc="-30" smtClean="0">
                <a:solidFill>
                  <a:srgbClr val="010101"/>
                </a:solidFill>
                <a:latin typeface="Arial"/>
                <a:cs typeface="Arial"/>
              </a:rPr>
              <a:t>l</a:t>
            </a:r>
            <a:r>
              <a:rPr sz="1800" b="1" spc="-967" baseline="6944" smtClean="0">
                <a:latin typeface="Times New Roman"/>
                <a:cs typeface="Times New Roman"/>
              </a:rPr>
              <a:t>u</a:t>
            </a:r>
            <a:r>
              <a:rPr sz="500" smtClean="0">
                <a:solidFill>
                  <a:srgbClr val="010101"/>
                </a:solidFill>
                <a:latin typeface="Arial"/>
                <a:cs typeface="Arial"/>
              </a:rPr>
              <a:t>in</a:t>
            </a:r>
            <a:r>
              <a:rPr sz="500" spc="-25" smtClean="0">
                <a:solidFill>
                  <a:srgbClr val="010101"/>
                </a:solidFill>
                <a:latin typeface="Arial"/>
                <a:cs typeface="Arial"/>
              </a:rPr>
              <a:t>g</a:t>
            </a:r>
            <a:r>
              <a:rPr sz="1800" b="1" spc="-7" baseline="6944" smtClean="0">
                <a:latin typeface="Times New Roman"/>
                <a:cs typeface="Times New Roman"/>
              </a:rPr>
              <a:t>re</a:t>
            </a:r>
            <a:r>
              <a:rPr sz="1800" b="1" spc="15" baseline="6944" smtClean="0">
                <a:latin typeface="Times New Roman"/>
                <a:cs typeface="Times New Roman"/>
              </a:rPr>
              <a:t>1</a:t>
            </a:r>
            <a:r>
              <a:rPr sz="1800" b="1" baseline="6944" smtClean="0">
                <a:latin typeface="Times New Roman"/>
                <a:cs typeface="Times New Roman"/>
              </a:rPr>
              <a:t>: Bioch</a:t>
            </a:r>
            <a:r>
              <a:rPr sz="1800" b="1" spc="7" baseline="6944" smtClean="0">
                <a:latin typeface="Times New Roman"/>
                <a:cs typeface="Times New Roman"/>
              </a:rPr>
              <a:t>e</a:t>
            </a:r>
            <a:r>
              <a:rPr sz="1800" b="1" spc="-30" baseline="6944" smtClean="0">
                <a:latin typeface="Times New Roman"/>
                <a:cs typeface="Times New Roman"/>
              </a:rPr>
              <a:t>m</a:t>
            </a:r>
            <a:r>
              <a:rPr sz="1800" b="1" baseline="6944" smtClean="0">
                <a:latin typeface="Times New Roman"/>
                <a:cs typeface="Times New Roman"/>
              </a:rPr>
              <a:t>ical </a:t>
            </a:r>
            <a:r>
              <a:rPr sz="1800" b="1" spc="15" baseline="6944" smtClean="0">
                <a:latin typeface="Times New Roman"/>
                <a:cs typeface="Times New Roman"/>
              </a:rPr>
              <a:t>o</a:t>
            </a:r>
            <a:r>
              <a:rPr sz="1800" b="1" spc="-7" baseline="6944" smtClean="0">
                <a:latin typeface="Times New Roman"/>
                <a:cs typeface="Times New Roman"/>
              </a:rPr>
              <a:t>r</a:t>
            </a:r>
            <a:r>
              <a:rPr sz="1800" b="1" baseline="6944" smtClean="0">
                <a:latin typeface="Times New Roman"/>
                <a:cs typeface="Times New Roman"/>
              </a:rPr>
              <a:t>ganiza</a:t>
            </a:r>
            <a:r>
              <a:rPr sz="1800" b="1" spc="-15" baseline="6944" smtClean="0">
                <a:latin typeface="Times New Roman"/>
                <a:cs typeface="Times New Roman"/>
              </a:rPr>
              <a:t>t</a:t>
            </a:r>
            <a:r>
              <a:rPr sz="1800" b="1" spc="-7" baseline="6944" smtClean="0">
                <a:latin typeface="Times New Roman"/>
                <a:cs typeface="Times New Roman"/>
              </a:rPr>
              <a:t>ion</a:t>
            </a:r>
            <a:r>
              <a:rPr sz="1800" b="1" spc="7" baseline="6944" smtClean="0">
                <a:latin typeface="Times New Roman"/>
                <a:cs typeface="Times New Roman"/>
              </a:rPr>
              <a:t> </a:t>
            </a:r>
            <a:r>
              <a:rPr sz="1800" b="1" baseline="6944" smtClean="0">
                <a:latin typeface="Times New Roman"/>
                <a:cs typeface="Times New Roman"/>
              </a:rPr>
              <a:t>of</a:t>
            </a:r>
            <a:r>
              <a:rPr sz="1800" b="1" spc="7" baseline="6944" smtClean="0">
                <a:latin typeface="Times New Roman"/>
                <a:cs typeface="Times New Roman"/>
              </a:rPr>
              <a:t> </a:t>
            </a:r>
            <a:r>
              <a:rPr sz="1800" b="1" spc="-7" baseline="6944" smtClean="0">
                <a:latin typeface="Times New Roman"/>
                <a:cs typeface="Times New Roman"/>
              </a:rPr>
              <a:t>ce</a:t>
            </a:r>
            <a:r>
              <a:rPr sz="1800" b="1" baseline="6944" smtClean="0">
                <a:latin typeface="Times New Roman"/>
                <a:cs typeface="Times New Roman"/>
              </a:rPr>
              <a:t>ll</a:t>
            </a:r>
          </a:p>
          <a:p>
            <a:pPr marL="38100">
              <a:lnSpc>
                <a:spcPts val="480"/>
              </a:lnSpc>
            </a:pPr>
            <a:endParaRPr sz="500">
              <a:latin typeface="Arial"/>
              <a:cs typeface="Arial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655955" y="992504"/>
            <a:ext cx="5725795" cy="1142365"/>
            <a:chOff x="655955" y="992504"/>
            <a:chExt cx="5725795" cy="1142365"/>
          </a:xfrm>
        </p:grpSpPr>
        <p:sp>
          <p:nvSpPr>
            <p:cNvPr id="6" name="object 6"/>
            <p:cNvSpPr/>
            <p:nvPr/>
          </p:nvSpPr>
          <p:spPr>
            <a:xfrm>
              <a:off x="1381125" y="1222374"/>
              <a:ext cx="4962525" cy="635"/>
            </a:xfrm>
            <a:custGeom>
              <a:avLst/>
              <a:gdLst/>
              <a:ahLst/>
              <a:cxnLst/>
              <a:rect l="l" t="t" r="r" b="b"/>
              <a:pathLst>
                <a:path w="4962525" h="634">
                  <a:moveTo>
                    <a:pt x="0" y="0"/>
                  </a:moveTo>
                  <a:lnTo>
                    <a:pt x="4962525" y="635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305550" y="1223009"/>
              <a:ext cx="76200" cy="292735"/>
            </a:xfrm>
            <a:custGeom>
              <a:avLst/>
              <a:gdLst/>
              <a:ahLst/>
              <a:cxnLst/>
              <a:rect l="l" t="t" r="r" b="b"/>
              <a:pathLst>
                <a:path w="76200" h="292734">
                  <a:moveTo>
                    <a:pt x="28575" y="216535"/>
                  </a:moveTo>
                  <a:lnTo>
                    <a:pt x="0" y="216535"/>
                  </a:lnTo>
                  <a:lnTo>
                    <a:pt x="38100" y="292735"/>
                  </a:lnTo>
                  <a:lnTo>
                    <a:pt x="69850" y="229235"/>
                  </a:lnTo>
                  <a:lnTo>
                    <a:pt x="28575" y="229235"/>
                  </a:lnTo>
                  <a:lnTo>
                    <a:pt x="28575" y="216535"/>
                  </a:lnTo>
                  <a:close/>
                </a:path>
                <a:path w="76200" h="292734">
                  <a:moveTo>
                    <a:pt x="47625" y="0"/>
                  </a:moveTo>
                  <a:lnTo>
                    <a:pt x="28575" y="0"/>
                  </a:lnTo>
                  <a:lnTo>
                    <a:pt x="28575" y="229235"/>
                  </a:lnTo>
                  <a:lnTo>
                    <a:pt x="47625" y="229235"/>
                  </a:lnTo>
                  <a:lnTo>
                    <a:pt x="47625" y="0"/>
                  </a:lnTo>
                  <a:close/>
                </a:path>
                <a:path w="76200" h="292734">
                  <a:moveTo>
                    <a:pt x="76200" y="216535"/>
                  </a:moveTo>
                  <a:lnTo>
                    <a:pt x="47625" y="216535"/>
                  </a:lnTo>
                  <a:lnTo>
                    <a:pt x="47625" y="229235"/>
                  </a:lnTo>
                  <a:lnTo>
                    <a:pt x="69850" y="229235"/>
                  </a:lnTo>
                  <a:lnTo>
                    <a:pt x="76200" y="21653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772534" y="1002029"/>
              <a:ext cx="0" cy="220979"/>
            </a:xfrm>
            <a:custGeom>
              <a:avLst/>
              <a:gdLst/>
              <a:ahLst/>
              <a:cxnLst/>
              <a:rect l="l" t="t" r="r" b="b"/>
              <a:pathLst>
                <a:path h="220980">
                  <a:moveTo>
                    <a:pt x="0" y="0"/>
                  </a:moveTo>
                  <a:lnTo>
                    <a:pt x="0" y="220979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343025" y="1222374"/>
              <a:ext cx="2467610" cy="332105"/>
            </a:xfrm>
            <a:custGeom>
              <a:avLst/>
              <a:gdLst/>
              <a:ahLst/>
              <a:cxnLst/>
              <a:rect l="l" t="t" r="r" b="b"/>
              <a:pathLst>
                <a:path w="2467610" h="332105">
                  <a:moveTo>
                    <a:pt x="76200" y="216535"/>
                  </a:moveTo>
                  <a:lnTo>
                    <a:pt x="47625" y="216535"/>
                  </a:lnTo>
                  <a:lnTo>
                    <a:pt x="47625" y="0"/>
                  </a:lnTo>
                  <a:lnTo>
                    <a:pt x="28575" y="0"/>
                  </a:lnTo>
                  <a:lnTo>
                    <a:pt x="28575" y="216535"/>
                  </a:lnTo>
                  <a:lnTo>
                    <a:pt x="0" y="216535"/>
                  </a:lnTo>
                  <a:lnTo>
                    <a:pt x="38100" y="292735"/>
                  </a:lnTo>
                  <a:lnTo>
                    <a:pt x="69850" y="229235"/>
                  </a:lnTo>
                  <a:lnTo>
                    <a:pt x="76200" y="216535"/>
                  </a:lnTo>
                  <a:close/>
                </a:path>
                <a:path w="2467610" h="332105">
                  <a:moveTo>
                    <a:pt x="2467610" y="255905"/>
                  </a:moveTo>
                  <a:lnTo>
                    <a:pt x="2439035" y="255905"/>
                  </a:lnTo>
                  <a:lnTo>
                    <a:pt x="2439035" y="39370"/>
                  </a:lnTo>
                  <a:lnTo>
                    <a:pt x="2419985" y="39370"/>
                  </a:lnTo>
                  <a:lnTo>
                    <a:pt x="2419985" y="255905"/>
                  </a:lnTo>
                  <a:lnTo>
                    <a:pt x="2391410" y="255905"/>
                  </a:lnTo>
                  <a:lnTo>
                    <a:pt x="2429510" y="332105"/>
                  </a:lnTo>
                  <a:lnTo>
                    <a:pt x="2461260" y="268605"/>
                  </a:lnTo>
                  <a:lnTo>
                    <a:pt x="2467610" y="25590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68655" y="2109469"/>
              <a:ext cx="1746885" cy="25400"/>
            </a:xfrm>
            <a:custGeom>
              <a:avLst/>
              <a:gdLst/>
              <a:ahLst/>
              <a:cxnLst/>
              <a:rect l="l" t="t" r="r" b="b"/>
              <a:pathLst>
                <a:path w="1746885" h="25400">
                  <a:moveTo>
                    <a:pt x="0" y="25400"/>
                  </a:moveTo>
                  <a:lnTo>
                    <a:pt x="1746885" y="25400"/>
                  </a:lnTo>
                  <a:lnTo>
                    <a:pt x="1746885" y="0"/>
                  </a:lnTo>
                  <a:lnTo>
                    <a:pt x="0" y="0"/>
                  </a:lnTo>
                  <a:lnTo>
                    <a:pt x="0" y="25400"/>
                  </a:lnTo>
                  <a:close/>
                </a:path>
              </a:pathLst>
            </a:custGeom>
            <a:solidFill>
              <a:srgbClr val="612322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655955" y="1590674"/>
              <a:ext cx="1746885" cy="518795"/>
            </a:xfrm>
            <a:custGeom>
              <a:avLst/>
              <a:gdLst/>
              <a:ahLst/>
              <a:cxnLst/>
              <a:rect l="l" t="t" r="r" b="b"/>
              <a:pathLst>
                <a:path w="1746885" h="518794">
                  <a:moveTo>
                    <a:pt x="1746885" y="0"/>
                  </a:moveTo>
                  <a:lnTo>
                    <a:pt x="0" y="0"/>
                  </a:lnTo>
                  <a:lnTo>
                    <a:pt x="0" y="518795"/>
                  </a:lnTo>
                  <a:lnTo>
                    <a:pt x="1746885" y="518795"/>
                  </a:lnTo>
                  <a:lnTo>
                    <a:pt x="1746885" y="0"/>
                  </a:lnTo>
                  <a:close/>
                </a:path>
              </a:pathLst>
            </a:custGeom>
            <a:solidFill>
              <a:srgbClr val="FF66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655955" y="1603555"/>
            <a:ext cx="1746885" cy="389255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00"/>
              </a:spcBef>
            </a:pPr>
            <a:r>
              <a:rPr sz="1000" b="1" dirty="0">
                <a:latin typeface="Times New Roman"/>
                <a:cs typeface="Times New Roman"/>
              </a:rPr>
              <a:t>Major</a:t>
            </a:r>
            <a:r>
              <a:rPr sz="1000" b="1" spc="-15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Times New Roman"/>
                <a:cs typeface="Times New Roman"/>
              </a:rPr>
              <a:t>elements</a:t>
            </a:r>
            <a:r>
              <a:rPr sz="1000" b="1" spc="-20" dirty="0">
                <a:latin typeface="Times New Roman"/>
                <a:cs typeface="Times New Roman"/>
              </a:rPr>
              <a:t> </a:t>
            </a:r>
            <a:r>
              <a:rPr sz="1000" b="1" dirty="0">
                <a:latin typeface="Times New Roman"/>
                <a:cs typeface="Times New Roman"/>
              </a:rPr>
              <a:t>(95-97</a:t>
            </a:r>
            <a:r>
              <a:rPr sz="1000" b="1" spc="-10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Times New Roman"/>
                <a:cs typeface="Times New Roman"/>
              </a:rPr>
              <a:t>%)</a:t>
            </a:r>
            <a:endParaRPr sz="10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20"/>
              </a:spcBef>
            </a:pPr>
            <a:r>
              <a:rPr sz="1200" b="1" spc="-5" dirty="0">
                <a:latin typeface="Times New Roman"/>
                <a:cs typeface="Times New Roman"/>
              </a:rPr>
              <a:t>C,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H,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O,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2911475" y="1002029"/>
            <a:ext cx="1835150" cy="25400"/>
          </a:xfrm>
          <a:custGeom>
            <a:avLst/>
            <a:gdLst/>
            <a:ahLst/>
            <a:cxnLst/>
            <a:rect l="l" t="t" r="r" b="b"/>
            <a:pathLst>
              <a:path w="1835150" h="25400">
                <a:moveTo>
                  <a:pt x="0" y="25400"/>
                </a:moveTo>
                <a:lnTo>
                  <a:pt x="1835150" y="25400"/>
                </a:lnTo>
                <a:lnTo>
                  <a:pt x="183515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964605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2898775" y="533399"/>
            <a:ext cx="1835150" cy="46863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27940" rIns="0" bIns="0" rtlCol="0">
            <a:spAutoFit/>
          </a:bodyPr>
          <a:lstStyle/>
          <a:p>
            <a:pPr marL="260985">
              <a:lnSpc>
                <a:spcPct val="100000"/>
              </a:lnSpc>
              <a:spcBef>
                <a:spcPts val="220"/>
              </a:spcBef>
            </a:pPr>
            <a:r>
              <a:rPr sz="2000" b="1" dirty="0">
                <a:latin typeface="Times New Roman"/>
                <a:cs typeface="Times New Roman"/>
              </a:rPr>
              <a:t>Bioelements</a:t>
            </a:r>
            <a:endParaRPr sz="2000">
              <a:latin typeface="Times New Roman"/>
              <a:cs typeface="Times New Roman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4791075" y="1590674"/>
            <a:ext cx="2225675" cy="544195"/>
            <a:chOff x="4791075" y="1590674"/>
            <a:chExt cx="2225675" cy="544195"/>
          </a:xfrm>
        </p:grpSpPr>
        <p:sp>
          <p:nvSpPr>
            <p:cNvPr id="16" name="object 16"/>
            <p:cNvSpPr/>
            <p:nvPr/>
          </p:nvSpPr>
          <p:spPr>
            <a:xfrm>
              <a:off x="4803775" y="2109469"/>
              <a:ext cx="2212975" cy="25400"/>
            </a:xfrm>
            <a:custGeom>
              <a:avLst/>
              <a:gdLst/>
              <a:ahLst/>
              <a:cxnLst/>
              <a:rect l="l" t="t" r="r" b="b"/>
              <a:pathLst>
                <a:path w="2212975" h="25400">
                  <a:moveTo>
                    <a:pt x="0" y="25400"/>
                  </a:moveTo>
                  <a:lnTo>
                    <a:pt x="2212975" y="25400"/>
                  </a:lnTo>
                  <a:lnTo>
                    <a:pt x="2212975" y="0"/>
                  </a:lnTo>
                  <a:lnTo>
                    <a:pt x="0" y="0"/>
                  </a:lnTo>
                  <a:lnTo>
                    <a:pt x="0" y="25400"/>
                  </a:lnTo>
                  <a:close/>
                </a:path>
              </a:pathLst>
            </a:custGeom>
            <a:solidFill>
              <a:srgbClr val="612322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791075" y="1590674"/>
              <a:ext cx="2212975" cy="518795"/>
            </a:xfrm>
            <a:custGeom>
              <a:avLst/>
              <a:gdLst/>
              <a:ahLst/>
              <a:cxnLst/>
              <a:rect l="l" t="t" r="r" b="b"/>
              <a:pathLst>
                <a:path w="2212975" h="518794">
                  <a:moveTo>
                    <a:pt x="2212975" y="0"/>
                  </a:moveTo>
                  <a:lnTo>
                    <a:pt x="0" y="0"/>
                  </a:lnTo>
                  <a:lnTo>
                    <a:pt x="0" y="518795"/>
                  </a:lnTo>
                  <a:lnTo>
                    <a:pt x="2212975" y="518795"/>
                  </a:lnTo>
                  <a:lnTo>
                    <a:pt x="2212975" y="0"/>
                  </a:lnTo>
                  <a:close/>
                </a:path>
              </a:pathLst>
            </a:custGeom>
            <a:solidFill>
              <a:srgbClr val="99FF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4791075" y="1606084"/>
            <a:ext cx="2212975" cy="383540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180"/>
              </a:spcBef>
            </a:pPr>
            <a:r>
              <a:rPr sz="1000" b="1" spc="-5" dirty="0">
                <a:latin typeface="Times New Roman"/>
                <a:cs typeface="Times New Roman"/>
              </a:rPr>
              <a:t>Trace</a:t>
            </a:r>
            <a:r>
              <a:rPr sz="1000" b="1" spc="-20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Times New Roman"/>
                <a:cs typeface="Times New Roman"/>
              </a:rPr>
              <a:t>element</a:t>
            </a:r>
            <a:r>
              <a:rPr sz="1000" b="1" spc="-10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Times New Roman"/>
                <a:cs typeface="Times New Roman"/>
              </a:rPr>
              <a:t>(1%)</a:t>
            </a:r>
            <a:endParaRPr sz="1000">
              <a:latin typeface="Times New Roman"/>
              <a:cs typeface="Times New Roman"/>
            </a:endParaRPr>
          </a:p>
          <a:p>
            <a:pPr marL="1270" algn="ctr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Times New Roman"/>
                <a:cs typeface="Times New Roman"/>
              </a:rPr>
              <a:t>(Fe,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Cu,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Zn,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Mo,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B,</a:t>
            </a:r>
            <a:r>
              <a:rPr sz="1200" b="1" spc="-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Mn)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2571750" y="1590674"/>
            <a:ext cx="1991360" cy="544195"/>
            <a:chOff x="2571750" y="1590674"/>
            <a:chExt cx="1991360" cy="544195"/>
          </a:xfrm>
        </p:grpSpPr>
        <p:sp>
          <p:nvSpPr>
            <p:cNvPr id="20" name="object 20"/>
            <p:cNvSpPr/>
            <p:nvPr/>
          </p:nvSpPr>
          <p:spPr>
            <a:xfrm>
              <a:off x="2584450" y="2109469"/>
              <a:ext cx="1978660" cy="25400"/>
            </a:xfrm>
            <a:custGeom>
              <a:avLst/>
              <a:gdLst/>
              <a:ahLst/>
              <a:cxnLst/>
              <a:rect l="l" t="t" r="r" b="b"/>
              <a:pathLst>
                <a:path w="1978660" h="25400">
                  <a:moveTo>
                    <a:pt x="0" y="25400"/>
                  </a:moveTo>
                  <a:lnTo>
                    <a:pt x="1978660" y="25400"/>
                  </a:lnTo>
                  <a:lnTo>
                    <a:pt x="1978660" y="0"/>
                  </a:lnTo>
                  <a:lnTo>
                    <a:pt x="0" y="0"/>
                  </a:lnTo>
                  <a:lnTo>
                    <a:pt x="0" y="25400"/>
                  </a:lnTo>
                  <a:close/>
                </a:path>
              </a:pathLst>
            </a:custGeom>
            <a:solidFill>
              <a:srgbClr val="612322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2571750" y="1590674"/>
              <a:ext cx="1978660" cy="518795"/>
            </a:xfrm>
            <a:custGeom>
              <a:avLst/>
              <a:gdLst/>
              <a:ahLst/>
              <a:cxnLst/>
              <a:rect l="l" t="t" r="r" b="b"/>
              <a:pathLst>
                <a:path w="1978660" h="518794">
                  <a:moveTo>
                    <a:pt x="1978660" y="0"/>
                  </a:moveTo>
                  <a:lnTo>
                    <a:pt x="0" y="0"/>
                  </a:lnTo>
                  <a:lnTo>
                    <a:pt x="0" y="518795"/>
                  </a:lnTo>
                  <a:lnTo>
                    <a:pt x="1978660" y="518795"/>
                  </a:lnTo>
                  <a:lnTo>
                    <a:pt x="1978660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2571750" y="1606084"/>
            <a:ext cx="1978660" cy="383540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80"/>
              </a:spcBef>
            </a:pPr>
            <a:r>
              <a:rPr sz="1000" b="1" dirty="0">
                <a:latin typeface="Times New Roman"/>
                <a:cs typeface="Times New Roman"/>
              </a:rPr>
              <a:t>Minor</a:t>
            </a:r>
            <a:r>
              <a:rPr sz="1000" b="1" spc="-15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Times New Roman"/>
                <a:cs typeface="Times New Roman"/>
              </a:rPr>
              <a:t>elements</a:t>
            </a:r>
            <a:r>
              <a:rPr sz="1000" b="1" spc="-10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Times New Roman"/>
                <a:cs typeface="Times New Roman"/>
              </a:rPr>
              <a:t>(3-5</a:t>
            </a:r>
            <a:r>
              <a:rPr sz="1000" b="1" spc="-10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Times New Roman"/>
                <a:cs typeface="Times New Roman"/>
              </a:rPr>
              <a:t>%)</a:t>
            </a:r>
            <a:endParaRPr sz="10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Times New Roman"/>
                <a:cs typeface="Times New Roman"/>
              </a:rPr>
              <a:t>Na,</a:t>
            </a:r>
            <a:r>
              <a:rPr sz="1200" b="1" spc="-10" dirty="0">
                <a:latin typeface="Times New Roman"/>
                <a:cs typeface="Times New Roman"/>
              </a:rPr>
              <a:t> K,</a:t>
            </a:r>
            <a:r>
              <a:rPr sz="1200" b="1" spc="-5" dirty="0">
                <a:latin typeface="Times New Roman"/>
                <a:cs typeface="Times New Roman"/>
              </a:rPr>
              <a:t> Ca, S,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P, Cl, Mg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1242694" y="2116454"/>
            <a:ext cx="5110480" cy="3366770"/>
            <a:chOff x="1242694" y="2116454"/>
            <a:chExt cx="5110480" cy="3366770"/>
          </a:xfrm>
        </p:grpSpPr>
        <p:sp>
          <p:nvSpPr>
            <p:cNvPr id="24" name="object 24"/>
            <p:cNvSpPr/>
            <p:nvPr/>
          </p:nvSpPr>
          <p:spPr>
            <a:xfrm>
              <a:off x="1380489" y="2443479"/>
              <a:ext cx="4963160" cy="0"/>
            </a:xfrm>
            <a:custGeom>
              <a:avLst/>
              <a:gdLst/>
              <a:ahLst/>
              <a:cxnLst/>
              <a:rect l="l" t="t" r="r" b="b"/>
              <a:pathLst>
                <a:path w="4963160">
                  <a:moveTo>
                    <a:pt x="0" y="0"/>
                  </a:moveTo>
                  <a:lnTo>
                    <a:pt x="4963160" y="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343024" y="2116454"/>
              <a:ext cx="76200" cy="327025"/>
            </a:xfrm>
            <a:custGeom>
              <a:avLst/>
              <a:gdLst/>
              <a:ahLst/>
              <a:cxnLst/>
              <a:rect l="l" t="t" r="r" b="b"/>
              <a:pathLst>
                <a:path w="76200" h="327025">
                  <a:moveTo>
                    <a:pt x="28575" y="250825"/>
                  </a:moveTo>
                  <a:lnTo>
                    <a:pt x="0" y="250825"/>
                  </a:lnTo>
                  <a:lnTo>
                    <a:pt x="38100" y="327025"/>
                  </a:lnTo>
                  <a:lnTo>
                    <a:pt x="69850" y="263525"/>
                  </a:lnTo>
                  <a:lnTo>
                    <a:pt x="28575" y="263525"/>
                  </a:lnTo>
                  <a:lnTo>
                    <a:pt x="28575" y="250825"/>
                  </a:lnTo>
                  <a:close/>
                </a:path>
                <a:path w="76200" h="327025">
                  <a:moveTo>
                    <a:pt x="47625" y="0"/>
                  </a:moveTo>
                  <a:lnTo>
                    <a:pt x="28575" y="0"/>
                  </a:lnTo>
                  <a:lnTo>
                    <a:pt x="28575" y="263525"/>
                  </a:lnTo>
                  <a:lnTo>
                    <a:pt x="47625" y="263525"/>
                  </a:lnTo>
                  <a:lnTo>
                    <a:pt x="47625" y="0"/>
                  </a:lnTo>
                  <a:close/>
                </a:path>
                <a:path w="76200" h="327025">
                  <a:moveTo>
                    <a:pt x="76200" y="250825"/>
                  </a:moveTo>
                  <a:lnTo>
                    <a:pt x="47625" y="250825"/>
                  </a:lnTo>
                  <a:lnTo>
                    <a:pt x="47625" y="263525"/>
                  </a:lnTo>
                  <a:lnTo>
                    <a:pt x="69850" y="263525"/>
                  </a:lnTo>
                  <a:lnTo>
                    <a:pt x="76200" y="25082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1255394" y="5457824"/>
              <a:ext cx="1837055" cy="25400"/>
            </a:xfrm>
            <a:custGeom>
              <a:avLst/>
              <a:gdLst/>
              <a:ahLst/>
              <a:cxnLst/>
              <a:rect l="l" t="t" r="r" b="b"/>
              <a:pathLst>
                <a:path w="1837055" h="25400">
                  <a:moveTo>
                    <a:pt x="0" y="25400"/>
                  </a:moveTo>
                  <a:lnTo>
                    <a:pt x="1837055" y="25400"/>
                  </a:lnTo>
                  <a:lnTo>
                    <a:pt x="1837055" y="0"/>
                  </a:lnTo>
                  <a:lnTo>
                    <a:pt x="0" y="0"/>
                  </a:lnTo>
                  <a:lnTo>
                    <a:pt x="0" y="25400"/>
                  </a:lnTo>
                  <a:close/>
                </a:path>
              </a:pathLst>
            </a:custGeom>
            <a:solidFill>
              <a:srgbClr val="3E3051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1242694" y="3983989"/>
              <a:ext cx="1837055" cy="1473835"/>
            </a:xfrm>
            <a:custGeom>
              <a:avLst/>
              <a:gdLst/>
              <a:ahLst/>
              <a:cxnLst/>
              <a:rect l="l" t="t" r="r" b="b"/>
              <a:pathLst>
                <a:path w="1837055" h="1473835">
                  <a:moveTo>
                    <a:pt x="1837055" y="0"/>
                  </a:moveTo>
                  <a:lnTo>
                    <a:pt x="0" y="0"/>
                  </a:lnTo>
                  <a:lnTo>
                    <a:pt x="0" y="1473835"/>
                  </a:lnTo>
                  <a:lnTo>
                    <a:pt x="1837055" y="1473835"/>
                  </a:lnTo>
                  <a:lnTo>
                    <a:pt x="1837055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 txBox="1"/>
          <p:nvPr/>
        </p:nvSpPr>
        <p:spPr>
          <a:xfrm>
            <a:off x="1242694" y="3986844"/>
            <a:ext cx="1837055" cy="1379855"/>
          </a:xfrm>
          <a:prstGeom prst="rect">
            <a:avLst/>
          </a:prstGeom>
        </p:spPr>
        <p:txBody>
          <a:bodyPr vert="horz" wrap="square" lIns="0" tIns="32384" rIns="0" bIns="0" rtlCol="0">
            <a:spAutoFit/>
          </a:bodyPr>
          <a:lstStyle/>
          <a:p>
            <a:pPr marL="182245">
              <a:lnSpc>
                <a:spcPct val="100000"/>
              </a:lnSpc>
              <a:spcBef>
                <a:spcPts val="254"/>
              </a:spcBef>
            </a:pPr>
            <a:r>
              <a:rPr sz="1200" b="1" spc="-5" dirty="0">
                <a:latin typeface="Times New Roman"/>
                <a:cs typeface="Times New Roman"/>
              </a:rPr>
              <a:t>MICRO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MOLECULE</a:t>
            </a:r>
            <a:endParaRPr sz="1200">
              <a:latin typeface="Times New Roman"/>
              <a:cs typeface="Times New Roman"/>
            </a:endParaRPr>
          </a:p>
          <a:p>
            <a:pPr marL="433705" indent="-171450">
              <a:lnSpc>
                <a:spcPts val="1295"/>
              </a:lnSpc>
              <a:spcBef>
                <a:spcPts val="150"/>
              </a:spcBef>
              <a:buAutoNum type="arabicPeriod"/>
              <a:tabLst>
                <a:tab pos="434340" algn="l"/>
              </a:tabLst>
            </a:pPr>
            <a:r>
              <a:rPr sz="1100" b="1" dirty="0">
                <a:latin typeface="Times New Roman"/>
                <a:cs typeface="Times New Roman"/>
              </a:rPr>
              <a:t>Water</a:t>
            </a:r>
            <a:endParaRPr sz="1100">
              <a:latin typeface="Times New Roman"/>
              <a:cs typeface="Times New Roman"/>
            </a:endParaRPr>
          </a:p>
          <a:p>
            <a:pPr marL="433705" indent="-171450">
              <a:lnSpc>
                <a:spcPts val="1265"/>
              </a:lnSpc>
              <a:buAutoNum type="arabicPeriod"/>
              <a:tabLst>
                <a:tab pos="434340" algn="l"/>
              </a:tabLst>
            </a:pPr>
            <a:r>
              <a:rPr sz="1100" b="1" dirty="0">
                <a:latin typeface="Times New Roman"/>
                <a:cs typeface="Times New Roman"/>
              </a:rPr>
              <a:t>Mineral</a:t>
            </a:r>
            <a:endParaRPr sz="1100">
              <a:latin typeface="Times New Roman"/>
              <a:cs typeface="Times New Roman"/>
            </a:endParaRPr>
          </a:p>
          <a:p>
            <a:pPr marL="433705" indent="-171450">
              <a:lnSpc>
                <a:spcPts val="1265"/>
              </a:lnSpc>
              <a:buAutoNum type="arabicPeriod"/>
              <a:tabLst>
                <a:tab pos="434340" algn="l"/>
              </a:tabLst>
            </a:pPr>
            <a:r>
              <a:rPr sz="1100" b="1" dirty="0">
                <a:latin typeface="Times New Roman"/>
                <a:cs typeface="Times New Roman"/>
              </a:rPr>
              <a:t>Monosaccharide</a:t>
            </a:r>
            <a:endParaRPr sz="1100">
              <a:latin typeface="Times New Roman"/>
              <a:cs typeface="Times New Roman"/>
            </a:endParaRPr>
          </a:p>
          <a:p>
            <a:pPr marL="433705" indent="-171450">
              <a:lnSpc>
                <a:spcPts val="1265"/>
              </a:lnSpc>
              <a:buAutoNum type="arabicPeriod"/>
              <a:tabLst>
                <a:tab pos="434340" algn="l"/>
              </a:tabLst>
            </a:pPr>
            <a:r>
              <a:rPr sz="1100" b="1" spc="-5" dirty="0">
                <a:latin typeface="Times New Roman"/>
                <a:cs typeface="Times New Roman"/>
              </a:rPr>
              <a:t>Disaccharide</a:t>
            </a:r>
            <a:endParaRPr sz="1100">
              <a:latin typeface="Times New Roman"/>
              <a:cs typeface="Times New Roman"/>
            </a:endParaRPr>
          </a:p>
          <a:p>
            <a:pPr marL="433705" indent="-171450">
              <a:lnSpc>
                <a:spcPts val="1260"/>
              </a:lnSpc>
              <a:buAutoNum type="arabicPeriod"/>
              <a:tabLst>
                <a:tab pos="434340" algn="l"/>
              </a:tabLst>
            </a:pPr>
            <a:r>
              <a:rPr sz="1100" b="1" spc="-5" dirty="0">
                <a:latin typeface="Times New Roman"/>
                <a:cs typeface="Times New Roman"/>
              </a:rPr>
              <a:t>Fatty</a:t>
            </a:r>
            <a:r>
              <a:rPr sz="1100" b="1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Times New Roman"/>
                <a:cs typeface="Times New Roman"/>
              </a:rPr>
              <a:t>acid</a:t>
            </a:r>
            <a:endParaRPr sz="1100">
              <a:latin typeface="Times New Roman"/>
              <a:cs typeface="Times New Roman"/>
            </a:endParaRPr>
          </a:p>
          <a:p>
            <a:pPr marL="433705" indent="-171450">
              <a:lnSpc>
                <a:spcPts val="1265"/>
              </a:lnSpc>
              <a:buAutoNum type="arabicPeriod"/>
              <a:tabLst>
                <a:tab pos="434340" algn="l"/>
              </a:tabLst>
            </a:pPr>
            <a:r>
              <a:rPr sz="1100" b="1" dirty="0">
                <a:latin typeface="Times New Roman"/>
                <a:cs typeface="Times New Roman"/>
              </a:rPr>
              <a:t>Amino</a:t>
            </a:r>
            <a:r>
              <a:rPr sz="1100" b="1" spc="-40" dirty="0">
                <a:latin typeface="Times New Roman"/>
                <a:cs typeface="Times New Roman"/>
              </a:rPr>
              <a:t> </a:t>
            </a:r>
            <a:r>
              <a:rPr sz="1100" b="1" spc="-5" dirty="0">
                <a:latin typeface="Times New Roman"/>
                <a:cs typeface="Times New Roman"/>
              </a:rPr>
              <a:t>acid</a:t>
            </a:r>
            <a:endParaRPr sz="1100">
              <a:latin typeface="Times New Roman"/>
              <a:cs typeface="Times New Roman"/>
            </a:endParaRPr>
          </a:p>
          <a:p>
            <a:pPr marL="433705" indent="-171450">
              <a:lnSpc>
                <a:spcPts val="1295"/>
              </a:lnSpc>
              <a:buAutoNum type="arabicPeriod"/>
              <a:tabLst>
                <a:tab pos="434340" algn="l"/>
              </a:tabLst>
            </a:pPr>
            <a:r>
              <a:rPr sz="1100" b="1" spc="-5" dirty="0">
                <a:latin typeface="Times New Roman"/>
                <a:cs typeface="Times New Roman"/>
              </a:rPr>
              <a:t>Nucleotide</a:t>
            </a:r>
            <a:endParaRPr sz="1100">
              <a:latin typeface="Times New Roman"/>
              <a:cs typeface="Times New Roman"/>
            </a:endParaRPr>
          </a:p>
        </p:txBody>
      </p:sp>
      <p:grpSp>
        <p:nvGrpSpPr>
          <p:cNvPr id="29" name="object 29"/>
          <p:cNvGrpSpPr/>
          <p:nvPr/>
        </p:nvGrpSpPr>
        <p:grpSpPr>
          <a:xfrm>
            <a:off x="2809875" y="2948939"/>
            <a:ext cx="1819275" cy="361950"/>
            <a:chOff x="2809875" y="2948939"/>
            <a:chExt cx="1819275" cy="361950"/>
          </a:xfrm>
        </p:grpSpPr>
        <p:sp>
          <p:nvSpPr>
            <p:cNvPr id="30" name="object 30"/>
            <p:cNvSpPr/>
            <p:nvPr/>
          </p:nvSpPr>
          <p:spPr>
            <a:xfrm>
              <a:off x="2822575" y="3285489"/>
              <a:ext cx="1806575" cy="25400"/>
            </a:xfrm>
            <a:custGeom>
              <a:avLst/>
              <a:gdLst/>
              <a:ahLst/>
              <a:cxnLst/>
              <a:rect l="l" t="t" r="r" b="b"/>
              <a:pathLst>
                <a:path w="1806575" h="25400">
                  <a:moveTo>
                    <a:pt x="0" y="25400"/>
                  </a:moveTo>
                  <a:lnTo>
                    <a:pt x="1806575" y="25400"/>
                  </a:lnTo>
                  <a:lnTo>
                    <a:pt x="1806575" y="0"/>
                  </a:lnTo>
                  <a:lnTo>
                    <a:pt x="0" y="0"/>
                  </a:lnTo>
                  <a:lnTo>
                    <a:pt x="0" y="25400"/>
                  </a:lnTo>
                  <a:close/>
                </a:path>
              </a:pathLst>
            </a:custGeom>
            <a:solidFill>
              <a:srgbClr val="964605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2809875" y="2948939"/>
              <a:ext cx="1806575" cy="336550"/>
            </a:xfrm>
            <a:custGeom>
              <a:avLst/>
              <a:gdLst/>
              <a:ahLst/>
              <a:cxnLst/>
              <a:rect l="l" t="t" r="r" b="b"/>
              <a:pathLst>
                <a:path w="1806575" h="336550">
                  <a:moveTo>
                    <a:pt x="1806575" y="0"/>
                  </a:moveTo>
                  <a:lnTo>
                    <a:pt x="0" y="0"/>
                  </a:lnTo>
                  <a:lnTo>
                    <a:pt x="0" y="336550"/>
                  </a:lnTo>
                  <a:lnTo>
                    <a:pt x="1806575" y="336550"/>
                  </a:lnTo>
                  <a:lnTo>
                    <a:pt x="1806575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2"/>
          <p:cNvSpPr txBox="1"/>
          <p:nvPr/>
        </p:nvSpPr>
        <p:spPr>
          <a:xfrm>
            <a:off x="2809875" y="2968879"/>
            <a:ext cx="180657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145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latin typeface="Times New Roman"/>
                <a:cs typeface="Times New Roman"/>
              </a:rPr>
              <a:t>BIOMOLECULES</a:t>
            </a:r>
            <a:endParaRPr sz="1400">
              <a:latin typeface="Times New Roman"/>
              <a:cs typeface="Times New Roman"/>
            </a:endParaRPr>
          </a:p>
        </p:txBody>
      </p:sp>
      <p:grpSp>
        <p:nvGrpSpPr>
          <p:cNvPr id="33" name="object 33"/>
          <p:cNvGrpSpPr/>
          <p:nvPr/>
        </p:nvGrpSpPr>
        <p:grpSpPr>
          <a:xfrm>
            <a:off x="2151379" y="2116454"/>
            <a:ext cx="4605020" cy="3128645"/>
            <a:chOff x="2151379" y="2116454"/>
            <a:chExt cx="4605020" cy="3128645"/>
          </a:xfrm>
        </p:grpSpPr>
        <p:sp>
          <p:nvSpPr>
            <p:cNvPr id="34" name="object 34"/>
            <p:cNvSpPr/>
            <p:nvPr/>
          </p:nvSpPr>
          <p:spPr>
            <a:xfrm>
              <a:off x="3666489" y="2443479"/>
              <a:ext cx="76200" cy="505459"/>
            </a:xfrm>
            <a:custGeom>
              <a:avLst/>
              <a:gdLst/>
              <a:ahLst/>
              <a:cxnLst/>
              <a:rect l="l" t="t" r="r" b="b"/>
              <a:pathLst>
                <a:path w="76200" h="505460">
                  <a:moveTo>
                    <a:pt x="28575" y="429259"/>
                  </a:moveTo>
                  <a:lnTo>
                    <a:pt x="0" y="429259"/>
                  </a:lnTo>
                  <a:lnTo>
                    <a:pt x="38100" y="505459"/>
                  </a:lnTo>
                  <a:lnTo>
                    <a:pt x="69850" y="441959"/>
                  </a:lnTo>
                  <a:lnTo>
                    <a:pt x="28575" y="441959"/>
                  </a:lnTo>
                  <a:lnTo>
                    <a:pt x="28575" y="429259"/>
                  </a:lnTo>
                  <a:close/>
                </a:path>
                <a:path w="76200" h="505460">
                  <a:moveTo>
                    <a:pt x="47625" y="0"/>
                  </a:moveTo>
                  <a:lnTo>
                    <a:pt x="28575" y="0"/>
                  </a:lnTo>
                  <a:lnTo>
                    <a:pt x="28575" y="441959"/>
                  </a:lnTo>
                  <a:lnTo>
                    <a:pt x="47625" y="441959"/>
                  </a:lnTo>
                  <a:lnTo>
                    <a:pt x="47625" y="0"/>
                  </a:lnTo>
                  <a:close/>
                </a:path>
                <a:path w="76200" h="505460">
                  <a:moveTo>
                    <a:pt x="76200" y="429259"/>
                  </a:moveTo>
                  <a:lnTo>
                    <a:pt x="47625" y="429259"/>
                  </a:lnTo>
                  <a:lnTo>
                    <a:pt x="47625" y="441959"/>
                  </a:lnTo>
                  <a:lnTo>
                    <a:pt x="69850" y="441959"/>
                  </a:lnTo>
                  <a:lnTo>
                    <a:pt x="76200" y="42925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2189479" y="3634739"/>
              <a:ext cx="3157855" cy="0"/>
            </a:xfrm>
            <a:custGeom>
              <a:avLst/>
              <a:gdLst/>
              <a:ahLst/>
              <a:cxnLst/>
              <a:rect l="l" t="t" r="r" b="b"/>
              <a:pathLst>
                <a:path w="3157854">
                  <a:moveTo>
                    <a:pt x="0" y="0"/>
                  </a:moveTo>
                  <a:lnTo>
                    <a:pt x="3157855" y="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2151380" y="2116454"/>
              <a:ext cx="4230370" cy="1867535"/>
            </a:xfrm>
            <a:custGeom>
              <a:avLst/>
              <a:gdLst/>
              <a:ahLst/>
              <a:cxnLst/>
              <a:rect l="l" t="t" r="r" b="b"/>
              <a:pathLst>
                <a:path w="4230370" h="1867535">
                  <a:moveTo>
                    <a:pt x="76200" y="1791335"/>
                  </a:moveTo>
                  <a:lnTo>
                    <a:pt x="47625" y="1791335"/>
                  </a:lnTo>
                  <a:lnTo>
                    <a:pt x="47625" y="1518285"/>
                  </a:lnTo>
                  <a:lnTo>
                    <a:pt x="28575" y="1518285"/>
                  </a:lnTo>
                  <a:lnTo>
                    <a:pt x="28575" y="1791335"/>
                  </a:lnTo>
                  <a:lnTo>
                    <a:pt x="0" y="1791335"/>
                  </a:lnTo>
                  <a:lnTo>
                    <a:pt x="38100" y="1867535"/>
                  </a:lnTo>
                  <a:lnTo>
                    <a:pt x="69850" y="1804035"/>
                  </a:lnTo>
                  <a:lnTo>
                    <a:pt x="76200" y="1791335"/>
                  </a:lnTo>
                  <a:close/>
                </a:path>
                <a:path w="4230370" h="1867535">
                  <a:moveTo>
                    <a:pt x="1591310" y="1442085"/>
                  </a:moveTo>
                  <a:lnTo>
                    <a:pt x="1562735" y="1442085"/>
                  </a:lnTo>
                  <a:lnTo>
                    <a:pt x="1562735" y="1169035"/>
                  </a:lnTo>
                  <a:lnTo>
                    <a:pt x="1543685" y="1169035"/>
                  </a:lnTo>
                  <a:lnTo>
                    <a:pt x="1543685" y="1442085"/>
                  </a:lnTo>
                  <a:lnTo>
                    <a:pt x="1515110" y="1442085"/>
                  </a:lnTo>
                  <a:lnTo>
                    <a:pt x="1553210" y="1518285"/>
                  </a:lnTo>
                  <a:lnTo>
                    <a:pt x="1584960" y="1454785"/>
                  </a:lnTo>
                  <a:lnTo>
                    <a:pt x="1591310" y="1442085"/>
                  </a:lnTo>
                  <a:close/>
                </a:path>
                <a:path w="4230370" h="1867535">
                  <a:moveTo>
                    <a:pt x="1591818" y="250698"/>
                  </a:moveTo>
                  <a:lnTo>
                    <a:pt x="1563217" y="250799"/>
                  </a:lnTo>
                  <a:lnTo>
                    <a:pt x="1562735" y="0"/>
                  </a:lnTo>
                  <a:lnTo>
                    <a:pt x="1543685" y="0"/>
                  </a:lnTo>
                  <a:lnTo>
                    <a:pt x="1544167" y="250863"/>
                  </a:lnTo>
                  <a:lnTo>
                    <a:pt x="1515618" y="250952"/>
                  </a:lnTo>
                  <a:lnTo>
                    <a:pt x="1553845" y="327025"/>
                  </a:lnTo>
                  <a:lnTo>
                    <a:pt x="1585429" y="263525"/>
                  </a:lnTo>
                  <a:lnTo>
                    <a:pt x="1591818" y="250698"/>
                  </a:lnTo>
                  <a:close/>
                </a:path>
                <a:path w="4230370" h="1867535">
                  <a:moveTo>
                    <a:pt x="3234055" y="1791335"/>
                  </a:moveTo>
                  <a:lnTo>
                    <a:pt x="3205480" y="1791335"/>
                  </a:lnTo>
                  <a:lnTo>
                    <a:pt x="3205480" y="1518285"/>
                  </a:lnTo>
                  <a:lnTo>
                    <a:pt x="3186430" y="1518285"/>
                  </a:lnTo>
                  <a:lnTo>
                    <a:pt x="3186430" y="1791335"/>
                  </a:lnTo>
                  <a:lnTo>
                    <a:pt x="3157855" y="1791335"/>
                  </a:lnTo>
                  <a:lnTo>
                    <a:pt x="3195955" y="1867535"/>
                  </a:lnTo>
                  <a:lnTo>
                    <a:pt x="3227705" y="1804035"/>
                  </a:lnTo>
                  <a:lnTo>
                    <a:pt x="3234055" y="1791335"/>
                  </a:lnTo>
                  <a:close/>
                </a:path>
                <a:path w="4230370" h="1867535">
                  <a:moveTo>
                    <a:pt x="4230243" y="250698"/>
                  </a:moveTo>
                  <a:lnTo>
                    <a:pt x="4201642" y="250799"/>
                  </a:lnTo>
                  <a:lnTo>
                    <a:pt x="4201160" y="0"/>
                  </a:lnTo>
                  <a:lnTo>
                    <a:pt x="4182110" y="0"/>
                  </a:lnTo>
                  <a:lnTo>
                    <a:pt x="4182592" y="250863"/>
                  </a:lnTo>
                  <a:lnTo>
                    <a:pt x="4154043" y="250952"/>
                  </a:lnTo>
                  <a:lnTo>
                    <a:pt x="4192270" y="327025"/>
                  </a:lnTo>
                  <a:lnTo>
                    <a:pt x="4223855" y="263525"/>
                  </a:lnTo>
                  <a:lnTo>
                    <a:pt x="4230243" y="25069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4148454" y="5219699"/>
              <a:ext cx="2607945" cy="25400"/>
            </a:xfrm>
            <a:custGeom>
              <a:avLst/>
              <a:gdLst/>
              <a:ahLst/>
              <a:cxnLst/>
              <a:rect l="l" t="t" r="r" b="b"/>
              <a:pathLst>
                <a:path w="2607945" h="25400">
                  <a:moveTo>
                    <a:pt x="0" y="25400"/>
                  </a:moveTo>
                  <a:lnTo>
                    <a:pt x="2607945" y="25400"/>
                  </a:lnTo>
                  <a:lnTo>
                    <a:pt x="2607945" y="0"/>
                  </a:lnTo>
                  <a:lnTo>
                    <a:pt x="0" y="0"/>
                  </a:lnTo>
                  <a:lnTo>
                    <a:pt x="0" y="25400"/>
                  </a:lnTo>
                  <a:close/>
                </a:path>
              </a:pathLst>
            </a:custGeom>
            <a:solidFill>
              <a:srgbClr val="3E3051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4135754" y="3983989"/>
              <a:ext cx="2607945" cy="1235710"/>
            </a:xfrm>
            <a:custGeom>
              <a:avLst/>
              <a:gdLst/>
              <a:ahLst/>
              <a:cxnLst/>
              <a:rect l="l" t="t" r="r" b="b"/>
              <a:pathLst>
                <a:path w="2607945" h="1235710">
                  <a:moveTo>
                    <a:pt x="2607945" y="0"/>
                  </a:moveTo>
                  <a:lnTo>
                    <a:pt x="0" y="0"/>
                  </a:lnTo>
                  <a:lnTo>
                    <a:pt x="0" y="1235710"/>
                  </a:lnTo>
                  <a:lnTo>
                    <a:pt x="2607945" y="1235710"/>
                  </a:lnTo>
                  <a:lnTo>
                    <a:pt x="2607945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9" name="object 39"/>
          <p:cNvSpPr txBox="1"/>
          <p:nvPr/>
        </p:nvSpPr>
        <p:spPr>
          <a:xfrm>
            <a:off x="4135754" y="3986844"/>
            <a:ext cx="2607945" cy="897890"/>
          </a:xfrm>
          <a:prstGeom prst="rect">
            <a:avLst/>
          </a:prstGeom>
        </p:spPr>
        <p:txBody>
          <a:bodyPr vert="horz" wrap="square" lIns="0" tIns="32384" rIns="0" bIns="0" rtlCol="0">
            <a:spAutoFit/>
          </a:bodyPr>
          <a:lstStyle/>
          <a:p>
            <a:pPr marL="544830">
              <a:lnSpc>
                <a:spcPct val="100000"/>
              </a:lnSpc>
              <a:spcBef>
                <a:spcPts val="254"/>
              </a:spcBef>
            </a:pPr>
            <a:r>
              <a:rPr sz="1200" b="1" spc="-5" dirty="0">
                <a:latin typeface="Times New Roman"/>
                <a:cs typeface="Times New Roman"/>
              </a:rPr>
              <a:t>MACRO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MOLECULE</a:t>
            </a:r>
            <a:endParaRPr sz="1200">
              <a:latin typeface="Times New Roman"/>
              <a:cs typeface="Times New Roman"/>
            </a:endParaRPr>
          </a:p>
          <a:p>
            <a:pPr marL="435609" indent="-228600">
              <a:lnSpc>
                <a:spcPts val="1295"/>
              </a:lnSpc>
              <a:spcBef>
                <a:spcPts val="150"/>
              </a:spcBef>
              <a:buAutoNum type="arabicPeriod"/>
              <a:tabLst>
                <a:tab pos="435609" algn="l"/>
              </a:tabLst>
            </a:pPr>
            <a:r>
              <a:rPr sz="1100" b="1" spc="-5" dirty="0">
                <a:latin typeface="Times New Roman"/>
                <a:cs typeface="Times New Roman"/>
              </a:rPr>
              <a:t>Polysaccharide(Carbohydrate)</a:t>
            </a:r>
            <a:endParaRPr sz="1100">
              <a:latin typeface="Times New Roman"/>
              <a:cs typeface="Times New Roman"/>
            </a:endParaRPr>
          </a:p>
          <a:p>
            <a:pPr marL="435609" indent="-228600">
              <a:lnSpc>
                <a:spcPts val="1265"/>
              </a:lnSpc>
              <a:buAutoNum type="arabicPeriod"/>
              <a:tabLst>
                <a:tab pos="435609" algn="l"/>
              </a:tabLst>
            </a:pPr>
            <a:r>
              <a:rPr sz="1100" b="1" spc="-5" dirty="0">
                <a:latin typeface="Times New Roman"/>
                <a:cs typeface="Times New Roman"/>
              </a:rPr>
              <a:t>Protein</a:t>
            </a:r>
            <a:endParaRPr sz="1100">
              <a:latin typeface="Times New Roman"/>
              <a:cs typeface="Times New Roman"/>
            </a:endParaRPr>
          </a:p>
          <a:p>
            <a:pPr marL="435609" indent="-228600">
              <a:lnSpc>
                <a:spcPts val="1265"/>
              </a:lnSpc>
              <a:buAutoNum type="arabicPeriod"/>
              <a:tabLst>
                <a:tab pos="435609" algn="l"/>
              </a:tabLst>
            </a:pPr>
            <a:r>
              <a:rPr sz="1100" b="1" spc="-5" dirty="0">
                <a:latin typeface="Times New Roman"/>
                <a:cs typeface="Times New Roman"/>
              </a:rPr>
              <a:t>Fat/Lipid</a:t>
            </a:r>
            <a:endParaRPr sz="1100">
              <a:latin typeface="Times New Roman"/>
              <a:cs typeface="Times New Roman"/>
            </a:endParaRPr>
          </a:p>
          <a:p>
            <a:pPr marL="435609" indent="-228600">
              <a:lnSpc>
                <a:spcPts val="1295"/>
              </a:lnSpc>
              <a:buAutoNum type="arabicPeriod"/>
              <a:tabLst>
                <a:tab pos="435609" algn="l"/>
              </a:tabLst>
            </a:pPr>
            <a:r>
              <a:rPr sz="1100" b="1" spc="-5" dirty="0">
                <a:latin typeface="Times New Roman"/>
                <a:cs typeface="Times New Roman"/>
              </a:rPr>
              <a:t>Nucleic</a:t>
            </a:r>
            <a:r>
              <a:rPr sz="1100" b="1" spc="-25" dirty="0">
                <a:latin typeface="Times New Roman"/>
                <a:cs typeface="Times New Roman"/>
              </a:rPr>
              <a:t> </a:t>
            </a:r>
            <a:r>
              <a:rPr sz="1100" b="1" spc="-5" dirty="0">
                <a:latin typeface="Times New Roman"/>
                <a:cs typeface="Times New Roman"/>
              </a:rPr>
              <a:t>acid</a:t>
            </a:r>
            <a:endParaRPr sz="1100">
              <a:latin typeface="Times New Roman"/>
              <a:cs typeface="Times New Roman"/>
            </a:endParaRPr>
          </a:p>
        </p:txBody>
      </p:sp>
      <p:grpSp>
        <p:nvGrpSpPr>
          <p:cNvPr id="40" name="object 40"/>
          <p:cNvGrpSpPr/>
          <p:nvPr/>
        </p:nvGrpSpPr>
        <p:grpSpPr>
          <a:xfrm>
            <a:off x="2048382" y="5242559"/>
            <a:ext cx="3609975" cy="1051560"/>
            <a:chOff x="2048382" y="5242559"/>
            <a:chExt cx="3609975" cy="1051560"/>
          </a:xfrm>
        </p:grpSpPr>
        <p:sp>
          <p:nvSpPr>
            <p:cNvPr id="41" name="object 41"/>
            <p:cNvSpPr/>
            <p:nvPr/>
          </p:nvSpPr>
          <p:spPr>
            <a:xfrm>
              <a:off x="2087244" y="5788659"/>
              <a:ext cx="3532504" cy="0"/>
            </a:xfrm>
            <a:custGeom>
              <a:avLst/>
              <a:gdLst/>
              <a:ahLst/>
              <a:cxnLst/>
              <a:rect l="l" t="t" r="r" b="b"/>
              <a:pathLst>
                <a:path w="3532504">
                  <a:moveTo>
                    <a:pt x="0" y="0"/>
                  </a:moveTo>
                  <a:lnTo>
                    <a:pt x="3532504" y="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2048383" y="5242559"/>
              <a:ext cx="3609975" cy="1051560"/>
            </a:xfrm>
            <a:custGeom>
              <a:avLst/>
              <a:gdLst/>
              <a:ahLst/>
              <a:cxnLst/>
              <a:rect l="l" t="t" r="r" b="b"/>
              <a:pathLst>
                <a:path w="3609975" h="1051560">
                  <a:moveTo>
                    <a:pt x="76200" y="469773"/>
                  </a:moveTo>
                  <a:lnTo>
                    <a:pt x="47586" y="469874"/>
                  </a:lnTo>
                  <a:lnTo>
                    <a:pt x="47117" y="273050"/>
                  </a:lnTo>
                  <a:lnTo>
                    <a:pt x="28067" y="273050"/>
                  </a:lnTo>
                  <a:lnTo>
                    <a:pt x="28536" y="469938"/>
                  </a:lnTo>
                  <a:lnTo>
                    <a:pt x="0" y="470027"/>
                  </a:lnTo>
                  <a:lnTo>
                    <a:pt x="38227" y="546100"/>
                  </a:lnTo>
                  <a:lnTo>
                    <a:pt x="69811" y="482600"/>
                  </a:lnTo>
                  <a:lnTo>
                    <a:pt x="76200" y="469773"/>
                  </a:lnTo>
                  <a:close/>
                </a:path>
                <a:path w="3609975" h="1051560">
                  <a:moveTo>
                    <a:pt x="1552702" y="975360"/>
                  </a:moveTo>
                  <a:lnTo>
                    <a:pt x="1524127" y="975360"/>
                  </a:lnTo>
                  <a:lnTo>
                    <a:pt x="1524127" y="546100"/>
                  </a:lnTo>
                  <a:lnTo>
                    <a:pt x="1505077" y="546100"/>
                  </a:lnTo>
                  <a:lnTo>
                    <a:pt x="1505077" y="975360"/>
                  </a:lnTo>
                  <a:lnTo>
                    <a:pt x="1476502" y="975360"/>
                  </a:lnTo>
                  <a:lnTo>
                    <a:pt x="1514602" y="1051560"/>
                  </a:lnTo>
                  <a:lnTo>
                    <a:pt x="1546352" y="988060"/>
                  </a:lnTo>
                  <a:lnTo>
                    <a:pt x="1552702" y="975360"/>
                  </a:lnTo>
                  <a:close/>
                </a:path>
                <a:path w="3609975" h="1051560">
                  <a:moveTo>
                    <a:pt x="3609975" y="469900"/>
                  </a:moveTo>
                  <a:lnTo>
                    <a:pt x="3581374" y="469900"/>
                  </a:lnTo>
                  <a:lnTo>
                    <a:pt x="3580892" y="0"/>
                  </a:lnTo>
                  <a:lnTo>
                    <a:pt x="3561842" y="0"/>
                  </a:lnTo>
                  <a:lnTo>
                    <a:pt x="3562324" y="469900"/>
                  </a:lnTo>
                  <a:lnTo>
                    <a:pt x="3533775" y="469900"/>
                  </a:lnTo>
                  <a:lnTo>
                    <a:pt x="3572002" y="546100"/>
                  </a:lnTo>
                  <a:lnTo>
                    <a:pt x="3603637" y="482600"/>
                  </a:lnTo>
                  <a:lnTo>
                    <a:pt x="3609975" y="4699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3" name="object 43"/>
          <p:cNvGrpSpPr/>
          <p:nvPr/>
        </p:nvGrpSpPr>
        <p:grpSpPr>
          <a:xfrm>
            <a:off x="2708275" y="6349999"/>
            <a:ext cx="1799589" cy="640080"/>
            <a:chOff x="2708275" y="6349999"/>
            <a:chExt cx="1799589" cy="640080"/>
          </a:xfrm>
        </p:grpSpPr>
        <p:sp>
          <p:nvSpPr>
            <p:cNvPr id="44" name="object 44"/>
            <p:cNvSpPr/>
            <p:nvPr/>
          </p:nvSpPr>
          <p:spPr>
            <a:xfrm>
              <a:off x="2720975" y="6375399"/>
              <a:ext cx="1786889" cy="614680"/>
            </a:xfrm>
            <a:custGeom>
              <a:avLst/>
              <a:gdLst/>
              <a:ahLst/>
              <a:cxnLst/>
              <a:rect l="l" t="t" r="r" b="b"/>
              <a:pathLst>
                <a:path w="1786889" h="614679">
                  <a:moveTo>
                    <a:pt x="1786889" y="0"/>
                  </a:moveTo>
                  <a:lnTo>
                    <a:pt x="0" y="0"/>
                  </a:lnTo>
                  <a:lnTo>
                    <a:pt x="0" y="614679"/>
                  </a:lnTo>
                  <a:lnTo>
                    <a:pt x="1786889" y="614679"/>
                  </a:lnTo>
                  <a:lnTo>
                    <a:pt x="1786889" y="0"/>
                  </a:lnTo>
                  <a:close/>
                </a:path>
              </a:pathLst>
            </a:custGeom>
            <a:solidFill>
              <a:srgbClr val="964605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5" name="object 4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708275" y="6349999"/>
              <a:ext cx="1786889" cy="614679"/>
            </a:xfrm>
            <a:prstGeom prst="rect">
              <a:avLst/>
            </a:prstGeom>
          </p:spPr>
        </p:pic>
      </p:grpSp>
      <p:sp>
        <p:nvSpPr>
          <p:cNvPr id="46" name="object 46"/>
          <p:cNvSpPr txBox="1"/>
          <p:nvPr/>
        </p:nvSpPr>
        <p:spPr>
          <a:xfrm>
            <a:off x="2708275" y="6349999"/>
            <a:ext cx="1786889" cy="614680"/>
          </a:xfrm>
          <a:prstGeom prst="rect">
            <a:avLst/>
          </a:prstGeom>
          <a:ln w="12700">
            <a:solidFill>
              <a:srgbClr val="F9BE8F"/>
            </a:solidFill>
          </a:ln>
        </p:spPr>
        <p:txBody>
          <a:bodyPr vert="horz" wrap="square" lIns="0" tIns="18415" rIns="0" bIns="0" rtlCol="0">
            <a:spAutoFit/>
          </a:bodyPr>
          <a:lstStyle/>
          <a:p>
            <a:pPr marL="483234" marR="160020" indent="-317500">
              <a:lnSpc>
                <a:spcPct val="110000"/>
              </a:lnSpc>
              <a:spcBef>
                <a:spcPts val="145"/>
              </a:spcBef>
            </a:pPr>
            <a:r>
              <a:rPr sz="1400" b="1" spc="-5" dirty="0">
                <a:latin typeface="Times New Roman"/>
                <a:cs typeface="Times New Roman"/>
              </a:rPr>
              <a:t>Cell</a:t>
            </a:r>
            <a:r>
              <a:rPr sz="1400" b="1" spc="-40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organelles</a:t>
            </a:r>
            <a:r>
              <a:rPr sz="1400" b="1" spc="-3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and </a:t>
            </a:r>
            <a:r>
              <a:rPr sz="1400" b="1" spc="-335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Cytoplasm</a:t>
            </a:r>
            <a:endParaRPr sz="1400">
              <a:latin typeface="Times New Roman"/>
              <a:cs typeface="Times New Roman"/>
            </a:endParaRPr>
          </a:p>
        </p:txBody>
      </p:sp>
      <p:grpSp>
        <p:nvGrpSpPr>
          <p:cNvPr id="47" name="object 47"/>
          <p:cNvGrpSpPr/>
          <p:nvPr/>
        </p:nvGrpSpPr>
        <p:grpSpPr>
          <a:xfrm>
            <a:off x="2708275" y="6983729"/>
            <a:ext cx="1799589" cy="1736725"/>
            <a:chOff x="2708275" y="6983729"/>
            <a:chExt cx="1799589" cy="1736725"/>
          </a:xfrm>
        </p:grpSpPr>
        <p:sp>
          <p:nvSpPr>
            <p:cNvPr id="48" name="object 48"/>
            <p:cNvSpPr/>
            <p:nvPr/>
          </p:nvSpPr>
          <p:spPr>
            <a:xfrm>
              <a:off x="3577589" y="6983729"/>
              <a:ext cx="76200" cy="293370"/>
            </a:xfrm>
            <a:custGeom>
              <a:avLst/>
              <a:gdLst/>
              <a:ahLst/>
              <a:cxnLst/>
              <a:rect l="l" t="t" r="r" b="b"/>
              <a:pathLst>
                <a:path w="76200" h="293370">
                  <a:moveTo>
                    <a:pt x="28575" y="217170"/>
                  </a:moveTo>
                  <a:lnTo>
                    <a:pt x="0" y="217170"/>
                  </a:lnTo>
                  <a:lnTo>
                    <a:pt x="38100" y="293370"/>
                  </a:lnTo>
                  <a:lnTo>
                    <a:pt x="69850" y="229870"/>
                  </a:lnTo>
                  <a:lnTo>
                    <a:pt x="28575" y="229870"/>
                  </a:lnTo>
                  <a:lnTo>
                    <a:pt x="28575" y="217170"/>
                  </a:lnTo>
                  <a:close/>
                </a:path>
                <a:path w="76200" h="293370">
                  <a:moveTo>
                    <a:pt x="47625" y="0"/>
                  </a:moveTo>
                  <a:lnTo>
                    <a:pt x="28575" y="0"/>
                  </a:lnTo>
                  <a:lnTo>
                    <a:pt x="28575" y="229870"/>
                  </a:lnTo>
                  <a:lnTo>
                    <a:pt x="47625" y="229870"/>
                  </a:lnTo>
                  <a:lnTo>
                    <a:pt x="47625" y="0"/>
                  </a:lnTo>
                  <a:close/>
                </a:path>
                <a:path w="76200" h="293370">
                  <a:moveTo>
                    <a:pt x="76200" y="217170"/>
                  </a:moveTo>
                  <a:lnTo>
                    <a:pt x="47625" y="217170"/>
                  </a:lnTo>
                  <a:lnTo>
                    <a:pt x="47625" y="229870"/>
                  </a:lnTo>
                  <a:lnTo>
                    <a:pt x="69850" y="229870"/>
                  </a:lnTo>
                  <a:lnTo>
                    <a:pt x="76200" y="21717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2720975" y="8476614"/>
              <a:ext cx="1786889" cy="243840"/>
            </a:xfrm>
            <a:custGeom>
              <a:avLst/>
              <a:gdLst/>
              <a:ahLst/>
              <a:cxnLst/>
              <a:rect l="l" t="t" r="r" b="b"/>
              <a:pathLst>
                <a:path w="1786889" h="243840">
                  <a:moveTo>
                    <a:pt x="1786889" y="0"/>
                  </a:moveTo>
                  <a:lnTo>
                    <a:pt x="0" y="0"/>
                  </a:lnTo>
                  <a:lnTo>
                    <a:pt x="0" y="243840"/>
                  </a:lnTo>
                  <a:lnTo>
                    <a:pt x="1786889" y="243840"/>
                  </a:lnTo>
                  <a:lnTo>
                    <a:pt x="1786889" y="0"/>
                  </a:lnTo>
                  <a:close/>
                </a:path>
              </a:pathLst>
            </a:custGeom>
            <a:solidFill>
              <a:srgbClr val="964605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0" name="object 5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708275" y="8451214"/>
              <a:ext cx="1786889" cy="243839"/>
            </a:xfrm>
            <a:prstGeom prst="rect">
              <a:avLst/>
            </a:prstGeom>
          </p:spPr>
        </p:pic>
      </p:grpSp>
      <p:sp>
        <p:nvSpPr>
          <p:cNvPr id="51" name="object 51"/>
          <p:cNvSpPr txBox="1"/>
          <p:nvPr/>
        </p:nvSpPr>
        <p:spPr>
          <a:xfrm>
            <a:off x="2708275" y="8451215"/>
            <a:ext cx="1786889" cy="243840"/>
          </a:xfrm>
          <a:prstGeom prst="rect">
            <a:avLst/>
          </a:prstGeom>
          <a:ln w="12700">
            <a:solidFill>
              <a:srgbClr val="F9BE8F"/>
            </a:solidFill>
          </a:ln>
        </p:spPr>
        <p:txBody>
          <a:bodyPr vert="horz" wrap="square" lIns="0" tIns="4318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40"/>
              </a:spcBef>
            </a:pPr>
            <a:r>
              <a:rPr sz="1200" b="1" spc="-5" dirty="0">
                <a:latin typeface="Times New Roman"/>
                <a:cs typeface="Times New Roman"/>
              </a:rPr>
              <a:t>Tissue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52" name="object 52"/>
          <p:cNvGrpSpPr/>
          <p:nvPr/>
        </p:nvGrpSpPr>
        <p:grpSpPr>
          <a:xfrm>
            <a:off x="2696210" y="7915275"/>
            <a:ext cx="1799589" cy="306070"/>
            <a:chOff x="2696210" y="7915275"/>
            <a:chExt cx="1799589" cy="306070"/>
          </a:xfrm>
        </p:grpSpPr>
        <p:sp>
          <p:nvSpPr>
            <p:cNvPr id="53" name="object 53"/>
            <p:cNvSpPr/>
            <p:nvPr/>
          </p:nvSpPr>
          <p:spPr>
            <a:xfrm>
              <a:off x="2708910" y="7940675"/>
              <a:ext cx="1786889" cy="280670"/>
            </a:xfrm>
            <a:custGeom>
              <a:avLst/>
              <a:gdLst/>
              <a:ahLst/>
              <a:cxnLst/>
              <a:rect l="l" t="t" r="r" b="b"/>
              <a:pathLst>
                <a:path w="1786889" h="280670">
                  <a:moveTo>
                    <a:pt x="1786889" y="0"/>
                  </a:moveTo>
                  <a:lnTo>
                    <a:pt x="0" y="0"/>
                  </a:lnTo>
                  <a:lnTo>
                    <a:pt x="0" y="280669"/>
                  </a:lnTo>
                  <a:lnTo>
                    <a:pt x="1786889" y="280669"/>
                  </a:lnTo>
                  <a:lnTo>
                    <a:pt x="1786889" y="0"/>
                  </a:lnTo>
                  <a:close/>
                </a:path>
              </a:pathLst>
            </a:custGeom>
            <a:solidFill>
              <a:srgbClr val="964605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4" name="object 5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696210" y="7915275"/>
              <a:ext cx="1786889" cy="280669"/>
            </a:xfrm>
            <a:prstGeom prst="rect">
              <a:avLst/>
            </a:prstGeom>
          </p:spPr>
        </p:pic>
      </p:grpSp>
      <p:sp>
        <p:nvSpPr>
          <p:cNvPr id="55" name="object 55"/>
          <p:cNvSpPr txBox="1"/>
          <p:nvPr/>
        </p:nvSpPr>
        <p:spPr>
          <a:xfrm>
            <a:off x="2696210" y="7915275"/>
            <a:ext cx="1786889" cy="280670"/>
          </a:xfrm>
          <a:prstGeom prst="rect">
            <a:avLst/>
          </a:prstGeom>
          <a:ln w="12700">
            <a:solidFill>
              <a:srgbClr val="F9BE8F"/>
            </a:solidFill>
          </a:ln>
        </p:spPr>
        <p:txBody>
          <a:bodyPr vert="horz" wrap="square" lIns="0" tIns="4254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35"/>
              </a:spcBef>
            </a:pPr>
            <a:r>
              <a:rPr sz="1200" b="1" dirty="0">
                <a:latin typeface="Times New Roman"/>
                <a:cs typeface="Times New Roman"/>
              </a:rPr>
              <a:t>Organ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56" name="object 56"/>
          <p:cNvGrpSpPr/>
          <p:nvPr/>
        </p:nvGrpSpPr>
        <p:grpSpPr>
          <a:xfrm>
            <a:off x="2696210" y="9067800"/>
            <a:ext cx="1799589" cy="313055"/>
            <a:chOff x="2696210" y="9067800"/>
            <a:chExt cx="1799589" cy="313055"/>
          </a:xfrm>
        </p:grpSpPr>
        <p:sp>
          <p:nvSpPr>
            <p:cNvPr id="57" name="object 57"/>
            <p:cNvSpPr/>
            <p:nvPr/>
          </p:nvSpPr>
          <p:spPr>
            <a:xfrm>
              <a:off x="2708910" y="9093200"/>
              <a:ext cx="1786889" cy="287655"/>
            </a:xfrm>
            <a:custGeom>
              <a:avLst/>
              <a:gdLst/>
              <a:ahLst/>
              <a:cxnLst/>
              <a:rect l="l" t="t" r="r" b="b"/>
              <a:pathLst>
                <a:path w="1786889" h="287654">
                  <a:moveTo>
                    <a:pt x="1786889" y="0"/>
                  </a:moveTo>
                  <a:lnTo>
                    <a:pt x="0" y="0"/>
                  </a:lnTo>
                  <a:lnTo>
                    <a:pt x="0" y="287654"/>
                  </a:lnTo>
                  <a:lnTo>
                    <a:pt x="1786889" y="287654"/>
                  </a:lnTo>
                  <a:lnTo>
                    <a:pt x="1786889" y="0"/>
                  </a:lnTo>
                  <a:close/>
                </a:path>
              </a:pathLst>
            </a:custGeom>
            <a:solidFill>
              <a:srgbClr val="964605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8" name="object 5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696210" y="9067800"/>
              <a:ext cx="1786889" cy="287654"/>
            </a:xfrm>
            <a:prstGeom prst="rect">
              <a:avLst/>
            </a:prstGeom>
          </p:spPr>
        </p:pic>
      </p:grpSp>
      <p:sp>
        <p:nvSpPr>
          <p:cNvPr id="59" name="object 59"/>
          <p:cNvSpPr txBox="1"/>
          <p:nvPr/>
        </p:nvSpPr>
        <p:spPr>
          <a:xfrm>
            <a:off x="2696210" y="9067800"/>
            <a:ext cx="1786889" cy="287655"/>
          </a:xfrm>
          <a:prstGeom prst="rect">
            <a:avLst/>
          </a:prstGeom>
          <a:ln w="12700">
            <a:solidFill>
              <a:srgbClr val="F9BE8F"/>
            </a:solidFill>
          </a:ln>
        </p:spPr>
        <p:txBody>
          <a:bodyPr vert="horz" wrap="square" lIns="0" tIns="42545" rIns="0" bIns="0" rtlCol="0">
            <a:spAutoFit/>
          </a:bodyPr>
          <a:lstStyle/>
          <a:p>
            <a:pPr marL="441959">
              <a:lnSpc>
                <a:spcPct val="100000"/>
              </a:lnSpc>
              <a:spcBef>
                <a:spcPts val="335"/>
              </a:spcBef>
            </a:pPr>
            <a:r>
              <a:rPr sz="1200" b="1" dirty="0">
                <a:latin typeface="Times New Roman"/>
                <a:cs typeface="Times New Roman"/>
              </a:rPr>
              <a:t>Organ</a:t>
            </a:r>
            <a:r>
              <a:rPr sz="1200" b="1" spc="-3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system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60" name="object 60"/>
          <p:cNvGrpSpPr/>
          <p:nvPr/>
        </p:nvGrpSpPr>
        <p:grpSpPr>
          <a:xfrm>
            <a:off x="2707004" y="9620250"/>
            <a:ext cx="1799589" cy="356235"/>
            <a:chOff x="2707004" y="9620250"/>
            <a:chExt cx="1799589" cy="356235"/>
          </a:xfrm>
        </p:grpSpPr>
        <p:sp>
          <p:nvSpPr>
            <p:cNvPr id="61" name="object 61"/>
            <p:cNvSpPr/>
            <p:nvPr/>
          </p:nvSpPr>
          <p:spPr>
            <a:xfrm>
              <a:off x="2719704" y="9645650"/>
              <a:ext cx="1786889" cy="330835"/>
            </a:xfrm>
            <a:custGeom>
              <a:avLst/>
              <a:gdLst/>
              <a:ahLst/>
              <a:cxnLst/>
              <a:rect l="l" t="t" r="r" b="b"/>
              <a:pathLst>
                <a:path w="1786889" h="330834">
                  <a:moveTo>
                    <a:pt x="1786890" y="0"/>
                  </a:moveTo>
                  <a:lnTo>
                    <a:pt x="0" y="0"/>
                  </a:lnTo>
                  <a:lnTo>
                    <a:pt x="0" y="330834"/>
                  </a:lnTo>
                  <a:lnTo>
                    <a:pt x="1786890" y="330834"/>
                  </a:lnTo>
                  <a:lnTo>
                    <a:pt x="1786890" y="0"/>
                  </a:lnTo>
                  <a:close/>
                </a:path>
              </a:pathLst>
            </a:custGeom>
            <a:solidFill>
              <a:srgbClr val="964605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2" name="object 6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707004" y="9620250"/>
              <a:ext cx="1786890" cy="330835"/>
            </a:xfrm>
            <a:prstGeom prst="rect">
              <a:avLst/>
            </a:prstGeom>
          </p:spPr>
        </p:pic>
      </p:grpSp>
      <p:sp>
        <p:nvSpPr>
          <p:cNvPr id="63" name="object 63"/>
          <p:cNvSpPr txBox="1"/>
          <p:nvPr/>
        </p:nvSpPr>
        <p:spPr>
          <a:xfrm>
            <a:off x="2707004" y="9620250"/>
            <a:ext cx="1786889" cy="330835"/>
          </a:xfrm>
          <a:prstGeom prst="rect">
            <a:avLst/>
          </a:prstGeom>
          <a:ln w="12700">
            <a:solidFill>
              <a:srgbClr val="F9BE8F"/>
            </a:solidFill>
          </a:ln>
        </p:spPr>
        <p:txBody>
          <a:bodyPr vert="horz" wrap="square" lIns="0" tIns="43180" rIns="0" bIns="0" rtlCol="0">
            <a:spAutoFit/>
          </a:bodyPr>
          <a:lstStyle/>
          <a:p>
            <a:pPr marL="567055">
              <a:lnSpc>
                <a:spcPct val="100000"/>
              </a:lnSpc>
              <a:spcBef>
                <a:spcPts val="340"/>
              </a:spcBef>
            </a:pPr>
            <a:r>
              <a:rPr sz="1200" b="1" dirty="0">
                <a:latin typeface="Times New Roman"/>
                <a:cs typeface="Times New Roman"/>
              </a:rPr>
              <a:t>Organism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64" name="object 64"/>
          <p:cNvGrpSpPr/>
          <p:nvPr/>
        </p:nvGrpSpPr>
        <p:grpSpPr>
          <a:xfrm>
            <a:off x="2708275" y="7277100"/>
            <a:ext cx="1799589" cy="2343150"/>
            <a:chOff x="2708275" y="7277100"/>
            <a:chExt cx="1799589" cy="2343150"/>
          </a:xfrm>
        </p:grpSpPr>
        <p:pic>
          <p:nvPicPr>
            <p:cNvPr id="65" name="object 6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578225" y="7620634"/>
              <a:ext cx="76200" cy="208914"/>
            </a:xfrm>
            <a:prstGeom prst="rect">
              <a:avLst/>
            </a:prstGeom>
          </p:spPr>
        </p:pic>
        <p:sp>
          <p:nvSpPr>
            <p:cNvPr id="66" name="object 66"/>
            <p:cNvSpPr/>
            <p:nvPr/>
          </p:nvSpPr>
          <p:spPr>
            <a:xfrm>
              <a:off x="2720975" y="7302500"/>
              <a:ext cx="1786889" cy="295910"/>
            </a:xfrm>
            <a:custGeom>
              <a:avLst/>
              <a:gdLst/>
              <a:ahLst/>
              <a:cxnLst/>
              <a:rect l="l" t="t" r="r" b="b"/>
              <a:pathLst>
                <a:path w="1786889" h="295909">
                  <a:moveTo>
                    <a:pt x="1786889" y="0"/>
                  </a:moveTo>
                  <a:lnTo>
                    <a:pt x="0" y="0"/>
                  </a:lnTo>
                  <a:lnTo>
                    <a:pt x="0" y="295910"/>
                  </a:lnTo>
                  <a:lnTo>
                    <a:pt x="1786889" y="295910"/>
                  </a:lnTo>
                  <a:lnTo>
                    <a:pt x="1786889" y="0"/>
                  </a:lnTo>
                  <a:close/>
                </a:path>
              </a:pathLst>
            </a:custGeom>
            <a:solidFill>
              <a:srgbClr val="964605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7" name="object 67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708275" y="7277100"/>
              <a:ext cx="1786889" cy="295910"/>
            </a:xfrm>
            <a:prstGeom prst="rect">
              <a:avLst/>
            </a:prstGeom>
          </p:spPr>
        </p:pic>
        <p:pic>
          <p:nvPicPr>
            <p:cNvPr id="68" name="object 68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3578225" y="8243569"/>
              <a:ext cx="76200" cy="207644"/>
            </a:xfrm>
            <a:prstGeom prst="rect">
              <a:avLst/>
            </a:prstGeom>
          </p:spPr>
        </p:pic>
        <p:sp>
          <p:nvSpPr>
            <p:cNvPr id="69" name="object 69"/>
            <p:cNvSpPr/>
            <p:nvPr/>
          </p:nvSpPr>
          <p:spPr>
            <a:xfrm>
              <a:off x="3578225" y="8716644"/>
              <a:ext cx="76200" cy="351155"/>
            </a:xfrm>
            <a:custGeom>
              <a:avLst/>
              <a:gdLst/>
              <a:ahLst/>
              <a:cxnLst/>
              <a:rect l="l" t="t" r="r" b="b"/>
              <a:pathLst>
                <a:path w="76200" h="351154">
                  <a:moveTo>
                    <a:pt x="28575" y="274954"/>
                  </a:moveTo>
                  <a:lnTo>
                    <a:pt x="0" y="274954"/>
                  </a:lnTo>
                  <a:lnTo>
                    <a:pt x="38100" y="351154"/>
                  </a:lnTo>
                  <a:lnTo>
                    <a:pt x="69850" y="287654"/>
                  </a:lnTo>
                  <a:lnTo>
                    <a:pt x="28575" y="287654"/>
                  </a:lnTo>
                  <a:lnTo>
                    <a:pt x="28575" y="274954"/>
                  </a:lnTo>
                  <a:close/>
                </a:path>
                <a:path w="76200" h="351154">
                  <a:moveTo>
                    <a:pt x="47625" y="0"/>
                  </a:moveTo>
                  <a:lnTo>
                    <a:pt x="28575" y="0"/>
                  </a:lnTo>
                  <a:lnTo>
                    <a:pt x="28575" y="287654"/>
                  </a:lnTo>
                  <a:lnTo>
                    <a:pt x="47625" y="287654"/>
                  </a:lnTo>
                  <a:lnTo>
                    <a:pt x="47625" y="0"/>
                  </a:lnTo>
                  <a:close/>
                </a:path>
                <a:path w="76200" h="351154">
                  <a:moveTo>
                    <a:pt x="76200" y="274954"/>
                  </a:moveTo>
                  <a:lnTo>
                    <a:pt x="47625" y="274954"/>
                  </a:lnTo>
                  <a:lnTo>
                    <a:pt x="47625" y="287654"/>
                  </a:lnTo>
                  <a:lnTo>
                    <a:pt x="69850" y="287654"/>
                  </a:lnTo>
                  <a:lnTo>
                    <a:pt x="76200" y="27495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0" name="object 70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3577589" y="9412604"/>
              <a:ext cx="76200" cy="207645"/>
            </a:xfrm>
            <a:prstGeom prst="rect">
              <a:avLst/>
            </a:prstGeom>
          </p:spPr>
        </p:pic>
      </p:grpSp>
      <p:sp>
        <p:nvSpPr>
          <p:cNvPr id="71" name="object 71"/>
          <p:cNvSpPr txBox="1"/>
          <p:nvPr/>
        </p:nvSpPr>
        <p:spPr>
          <a:xfrm>
            <a:off x="2708275" y="7277100"/>
            <a:ext cx="1786889" cy="295910"/>
          </a:xfrm>
          <a:prstGeom prst="rect">
            <a:avLst/>
          </a:prstGeom>
          <a:ln w="12700">
            <a:solidFill>
              <a:srgbClr val="F9BE8F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30"/>
              </a:spcBef>
            </a:pPr>
            <a:r>
              <a:rPr sz="1200" b="1" spc="-5" dirty="0">
                <a:latin typeface="Times New Roman"/>
                <a:cs typeface="Times New Roman"/>
              </a:rPr>
              <a:t>Cell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2" name="object 72"/>
          <p:cNvSpPr/>
          <p:nvPr/>
        </p:nvSpPr>
        <p:spPr>
          <a:xfrm>
            <a:off x="4495165" y="6553200"/>
            <a:ext cx="852169" cy="3267075"/>
          </a:xfrm>
          <a:custGeom>
            <a:avLst/>
            <a:gdLst/>
            <a:ahLst/>
            <a:cxnLst/>
            <a:rect l="l" t="t" r="r" b="b"/>
            <a:pathLst>
              <a:path w="852170" h="3267075">
                <a:moveTo>
                  <a:pt x="0" y="0"/>
                </a:moveTo>
                <a:lnTo>
                  <a:pt x="69894" y="902"/>
                </a:lnTo>
                <a:lnTo>
                  <a:pt x="138231" y="3564"/>
                </a:lnTo>
                <a:lnTo>
                  <a:pt x="204793" y="7914"/>
                </a:lnTo>
                <a:lnTo>
                  <a:pt x="269359" y="13882"/>
                </a:lnTo>
                <a:lnTo>
                  <a:pt x="331712" y="21399"/>
                </a:lnTo>
                <a:lnTo>
                  <a:pt x="391630" y="30394"/>
                </a:lnTo>
                <a:lnTo>
                  <a:pt x="448896" y="40797"/>
                </a:lnTo>
                <a:lnTo>
                  <a:pt x="503289" y="52539"/>
                </a:lnTo>
                <a:lnTo>
                  <a:pt x="554591" y="65548"/>
                </a:lnTo>
                <a:lnTo>
                  <a:pt x="602583" y="79756"/>
                </a:lnTo>
                <a:lnTo>
                  <a:pt x="647044" y="95090"/>
                </a:lnTo>
                <a:lnTo>
                  <a:pt x="687756" y="111483"/>
                </a:lnTo>
                <a:lnTo>
                  <a:pt x="724500" y="128863"/>
                </a:lnTo>
                <a:lnTo>
                  <a:pt x="785205" y="166306"/>
                </a:lnTo>
                <a:lnTo>
                  <a:pt x="827404" y="206858"/>
                </a:lnTo>
                <a:lnTo>
                  <a:pt x="849345" y="249957"/>
                </a:lnTo>
                <a:lnTo>
                  <a:pt x="852169" y="272288"/>
                </a:lnTo>
                <a:lnTo>
                  <a:pt x="852169" y="2994812"/>
                </a:lnTo>
                <a:lnTo>
                  <a:pt x="841017" y="3038972"/>
                </a:lnTo>
                <a:lnTo>
                  <a:pt x="808727" y="3080864"/>
                </a:lnTo>
                <a:lnTo>
                  <a:pt x="757056" y="3119927"/>
                </a:lnTo>
                <a:lnTo>
                  <a:pt x="687756" y="3155602"/>
                </a:lnTo>
                <a:lnTo>
                  <a:pt x="647044" y="3171993"/>
                </a:lnTo>
                <a:lnTo>
                  <a:pt x="602583" y="3187326"/>
                </a:lnTo>
                <a:lnTo>
                  <a:pt x="554591" y="3201532"/>
                </a:lnTo>
                <a:lnTo>
                  <a:pt x="503289" y="3214540"/>
                </a:lnTo>
                <a:lnTo>
                  <a:pt x="448896" y="3226281"/>
                </a:lnTo>
                <a:lnTo>
                  <a:pt x="391630" y="3236683"/>
                </a:lnTo>
                <a:lnTo>
                  <a:pt x="331712" y="3245677"/>
                </a:lnTo>
                <a:lnTo>
                  <a:pt x="269359" y="3253193"/>
                </a:lnTo>
                <a:lnTo>
                  <a:pt x="204793" y="3259161"/>
                </a:lnTo>
                <a:lnTo>
                  <a:pt x="138231" y="3263511"/>
                </a:lnTo>
                <a:lnTo>
                  <a:pt x="69894" y="3266172"/>
                </a:lnTo>
                <a:lnTo>
                  <a:pt x="0" y="3267075"/>
                </a:lnTo>
              </a:path>
            </a:pathLst>
          </a:custGeom>
          <a:ln w="12699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3" name="object 73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5484985" y="7471028"/>
            <a:ext cx="179126" cy="130465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1296669"/>
            <a:ext cx="5756910" cy="14154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5846E1"/>
                </a:solidFill>
                <a:latin typeface="Times New Roman"/>
                <a:cs typeface="Times New Roman"/>
              </a:rPr>
              <a:t>INTRODUCTION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350">
              <a:latin typeface="Times New Roman"/>
              <a:cs typeface="Times New Roman"/>
            </a:endParaRPr>
          </a:p>
          <a:p>
            <a:pPr marL="12700" marR="6985">
              <a:lnSpc>
                <a:spcPct val="110000"/>
              </a:lnSpc>
            </a:pPr>
            <a:r>
              <a:rPr sz="1200" b="1" spc="-5" dirty="0">
                <a:solidFill>
                  <a:srgbClr val="FF3300"/>
                </a:solidFill>
                <a:latin typeface="Times New Roman"/>
                <a:cs typeface="Times New Roman"/>
              </a:rPr>
              <a:t>The</a:t>
            </a:r>
            <a:r>
              <a:rPr sz="1200" b="1" spc="15" dirty="0">
                <a:solidFill>
                  <a:srgbClr val="FF3300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FF3300"/>
                </a:solidFill>
                <a:latin typeface="Times New Roman"/>
                <a:cs typeface="Times New Roman"/>
              </a:rPr>
              <a:t>lipids</a:t>
            </a:r>
            <a:r>
              <a:rPr sz="1200" b="1" spc="5" dirty="0">
                <a:solidFill>
                  <a:srgbClr val="FF3300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FF3300"/>
                </a:solidFill>
                <a:latin typeface="Times New Roman"/>
                <a:cs typeface="Times New Roman"/>
              </a:rPr>
              <a:t>are</a:t>
            </a:r>
            <a:r>
              <a:rPr sz="1200" b="1" dirty="0">
                <a:solidFill>
                  <a:srgbClr val="FF3300"/>
                </a:solidFill>
                <a:latin typeface="Times New Roman"/>
                <a:cs typeface="Times New Roman"/>
              </a:rPr>
              <a:t> a</a:t>
            </a:r>
            <a:r>
              <a:rPr sz="1200" b="1" spc="295" dirty="0">
                <a:solidFill>
                  <a:srgbClr val="FF3300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FF3300"/>
                </a:solidFill>
                <a:latin typeface="Times New Roman"/>
                <a:cs typeface="Times New Roman"/>
              </a:rPr>
              <a:t>heterogeneous</a:t>
            </a:r>
            <a:r>
              <a:rPr sz="1200" b="1" spc="5" dirty="0">
                <a:solidFill>
                  <a:srgbClr val="FF3300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FF3300"/>
                </a:solidFill>
                <a:latin typeface="Times New Roman"/>
                <a:cs typeface="Times New Roman"/>
              </a:rPr>
              <a:t>group</a:t>
            </a:r>
            <a:r>
              <a:rPr sz="1200" b="1" spc="10" dirty="0">
                <a:solidFill>
                  <a:srgbClr val="FF3300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FF3300"/>
                </a:solidFill>
                <a:latin typeface="Times New Roman"/>
                <a:cs typeface="Times New Roman"/>
              </a:rPr>
              <a:t>of</a:t>
            </a:r>
            <a:r>
              <a:rPr sz="1200" b="1" spc="5" dirty="0">
                <a:solidFill>
                  <a:srgbClr val="FF3300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FF3300"/>
                </a:solidFill>
                <a:latin typeface="Times New Roman"/>
                <a:cs typeface="Times New Roman"/>
              </a:rPr>
              <a:t>organic</a:t>
            </a:r>
            <a:r>
              <a:rPr sz="1200" b="1" spc="290" dirty="0">
                <a:solidFill>
                  <a:srgbClr val="FF3300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FF3300"/>
                </a:solidFill>
                <a:latin typeface="Times New Roman"/>
                <a:cs typeface="Times New Roman"/>
              </a:rPr>
              <a:t>compounds</a:t>
            </a:r>
            <a:r>
              <a:rPr sz="1200" b="1" spc="5" dirty="0">
                <a:solidFill>
                  <a:srgbClr val="FF3300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FF3300"/>
                </a:solidFill>
                <a:latin typeface="Times New Roman"/>
                <a:cs typeface="Times New Roman"/>
              </a:rPr>
              <a:t>relatively</a:t>
            </a:r>
            <a:r>
              <a:rPr sz="1200" b="1" spc="5" dirty="0">
                <a:solidFill>
                  <a:srgbClr val="FF3300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FF3300"/>
                </a:solidFill>
                <a:latin typeface="Times New Roman"/>
                <a:cs typeface="Times New Roman"/>
              </a:rPr>
              <a:t>insoluble</a:t>
            </a:r>
            <a:r>
              <a:rPr sz="1200" b="1" spc="290" dirty="0">
                <a:solidFill>
                  <a:srgbClr val="FF3300"/>
                </a:solidFill>
                <a:latin typeface="Times New Roman"/>
                <a:cs typeface="Times New Roman"/>
              </a:rPr>
              <a:t> </a:t>
            </a:r>
            <a:r>
              <a:rPr sz="1200" b="1" spc="-10" dirty="0">
                <a:solidFill>
                  <a:srgbClr val="FF3300"/>
                </a:solidFill>
                <a:latin typeface="Times New Roman"/>
                <a:cs typeface="Times New Roman"/>
              </a:rPr>
              <a:t>in </a:t>
            </a:r>
            <a:r>
              <a:rPr sz="1200" b="1" spc="-285" dirty="0">
                <a:solidFill>
                  <a:srgbClr val="FF3300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FF3300"/>
                </a:solidFill>
                <a:latin typeface="Times New Roman"/>
                <a:cs typeface="Times New Roman"/>
              </a:rPr>
              <a:t>water,</a:t>
            </a:r>
            <a:r>
              <a:rPr sz="1200" b="1" dirty="0">
                <a:solidFill>
                  <a:srgbClr val="FF3300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FF3300"/>
                </a:solidFill>
                <a:latin typeface="Times New Roman"/>
                <a:cs typeface="Times New Roman"/>
              </a:rPr>
              <a:t>soluble</a:t>
            </a:r>
            <a:r>
              <a:rPr sz="1200" b="1" spc="5" dirty="0">
                <a:solidFill>
                  <a:srgbClr val="FF3300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FF3300"/>
                </a:solidFill>
                <a:latin typeface="Times New Roman"/>
                <a:cs typeface="Times New Roman"/>
              </a:rPr>
              <a:t>in</a:t>
            </a:r>
            <a:r>
              <a:rPr sz="1200" b="1" spc="5" dirty="0">
                <a:solidFill>
                  <a:srgbClr val="FF3300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FF3300"/>
                </a:solidFill>
                <a:latin typeface="Times New Roman"/>
                <a:cs typeface="Times New Roman"/>
              </a:rPr>
              <a:t>organic solvent</a:t>
            </a:r>
            <a:r>
              <a:rPr sz="1200" b="1" spc="5" dirty="0">
                <a:solidFill>
                  <a:srgbClr val="FF3300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FF3300"/>
                </a:solidFill>
                <a:latin typeface="Times New Roman"/>
                <a:cs typeface="Times New Roman"/>
              </a:rPr>
              <a:t>(alcohol,</a:t>
            </a:r>
            <a:r>
              <a:rPr sz="1200" b="1" spc="5" dirty="0">
                <a:solidFill>
                  <a:srgbClr val="FF3300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FF3300"/>
                </a:solidFill>
                <a:latin typeface="Times New Roman"/>
                <a:cs typeface="Times New Roman"/>
              </a:rPr>
              <a:t>ether,</a:t>
            </a:r>
            <a:r>
              <a:rPr sz="1200" b="1" dirty="0">
                <a:solidFill>
                  <a:srgbClr val="FF3300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FF3300"/>
                </a:solidFill>
                <a:latin typeface="Times New Roman"/>
                <a:cs typeface="Times New Roman"/>
              </a:rPr>
              <a:t>benzene,</a:t>
            </a:r>
            <a:r>
              <a:rPr sz="1200" b="1" spc="5" dirty="0">
                <a:solidFill>
                  <a:srgbClr val="FF3300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FF3300"/>
                </a:solidFill>
                <a:latin typeface="Times New Roman"/>
                <a:cs typeface="Times New Roman"/>
              </a:rPr>
              <a:t>chloroform).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50">
              <a:latin typeface="Times New Roman"/>
              <a:cs typeface="Times New Roman"/>
            </a:endParaRPr>
          </a:p>
          <a:p>
            <a:pPr marL="12700" marR="5080">
              <a:lnSpc>
                <a:spcPct val="110000"/>
              </a:lnSpc>
            </a:pPr>
            <a:r>
              <a:rPr sz="1200" dirty="0">
                <a:latin typeface="Times New Roman"/>
                <a:cs typeface="Times New Roman"/>
              </a:rPr>
              <a:t>While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carbohydrates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or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proteins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only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provide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4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kcal/g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of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energy,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fatty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acids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provide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more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than</a:t>
            </a:r>
            <a:r>
              <a:rPr sz="1200" spc="-5" dirty="0">
                <a:latin typeface="Times New Roman"/>
                <a:cs typeface="Times New Roman"/>
              </a:rPr>
              <a:t> twice </a:t>
            </a:r>
            <a:r>
              <a:rPr sz="1200" dirty="0">
                <a:latin typeface="Times New Roman"/>
                <a:cs typeface="Times New Roman"/>
              </a:rPr>
              <a:t>the energy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unit </a:t>
            </a:r>
            <a:r>
              <a:rPr sz="1200" spc="-5" dirty="0">
                <a:latin typeface="Times New Roman"/>
                <a:cs typeface="Times New Roman"/>
              </a:rPr>
              <a:t>weight</a:t>
            </a:r>
            <a:r>
              <a:rPr sz="1200" dirty="0">
                <a:latin typeface="Times New Roman"/>
                <a:cs typeface="Times New Roman"/>
              </a:rPr>
              <a:t> of 9 </a:t>
            </a:r>
            <a:r>
              <a:rPr sz="1200" spc="-5" dirty="0">
                <a:latin typeface="Times New Roman"/>
                <a:cs typeface="Times New Roman"/>
              </a:rPr>
              <a:t>kcal/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g.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2004" y="2892678"/>
            <a:ext cx="3719195" cy="424815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29"/>
              </a:spcBef>
            </a:pPr>
            <a:r>
              <a:rPr sz="1200" b="1" spc="-5" dirty="0">
                <a:latin typeface="Times New Roman"/>
                <a:cs typeface="Times New Roman"/>
              </a:rPr>
              <a:t>Fatty</a:t>
            </a:r>
            <a:r>
              <a:rPr sz="1200" b="1" spc="-3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acid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200" dirty="0">
                <a:latin typeface="Times New Roman"/>
                <a:cs typeface="Times New Roman"/>
              </a:rPr>
              <a:t>Fatty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are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carboxylic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with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long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hydrocarbon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chain.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2004" y="3511422"/>
            <a:ext cx="5759450" cy="10147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Formula: R–COOH</a:t>
            </a:r>
            <a:r>
              <a:rPr sz="1200" dirty="0">
                <a:latin typeface="Times New Roman"/>
                <a:cs typeface="Times New Roman"/>
              </a:rPr>
              <a:t> where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 </a:t>
            </a:r>
            <a:r>
              <a:rPr sz="1200" spc="-5" dirty="0">
                <a:latin typeface="Times New Roman"/>
                <a:cs typeface="Times New Roman"/>
              </a:rPr>
              <a:t>is</a:t>
            </a:r>
            <a:r>
              <a:rPr sz="1200" dirty="0">
                <a:latin typeface="Times New Roman"/>
                <a:cs typeface="Times New Roman"/>
              </a:rPr>
              <a:t> a </a:t>
            </a:r>
            <a:r>
              <a:rPr sz="1200" spc="-5" dirty="0">
                <a:latin typeface="Times New Roman"/>
                <a:cs typeface="Times New Roman"/>
              </a:rPr>
              <a:t>hydrocarbon </a:t>
            </a:r>
            <a:r>
              <a:rPr sz="1200" dirty="0">
                <a:latin typeface="Times New Roman"/>
                <a:cs typeface="Times New Roman"/>
              </a:rPr>
              <a:t>chain.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50">
              <a:latin typeface="Times New Roman"/>
              <a:cs typeface="Times New Roman"/>
            </a:endParaRPr>
          </a:p>
          <a:p>
            <a:pPr marL="12700" marR="5080">
              <a:lnSpc>
                <a:spcPct val="110800"/>
              </a:lnSpc>
            </a:pPr>
            <a:r>
              <a:rPr sz="1200" spc="-5" dirty="0">
                <a:latin typeface="Times New Roman"/>
                <a:cs typeface="Times New Roman"/>
              </a:rPr>
              <a:t>Lipids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are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not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polymer.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Fatty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acids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are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building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block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most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lipid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important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source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energy.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Fatty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acids</a:t>
            </a:r>
            <a:r>
              <a:rPr sz="1200" dirty="0">
                <a:latin typeface="Times New Roman"/>
                <a:cs typeface="Times New Roman"/>
              </a:rPr>
              <a:t> are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important </a:t>
            </a:r>
            <a:r>
              <a:rPr sz="1200" spc="-5" dirty="0">
                <a:latin typeface="Times New Roman"/>
                <a:cs typeface="Times New Roman"/>
              </a:rPr>
              <a:t>components</a:t>
            </a:r>
            <a:r>
              <a:rPr sz="1200" dirty="0">
                <a:latin typeface="Times New Roman"/>
                <a:cs typeface="Times New Roman"/>
              </a:rPr>
              <a:t> of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all</a:t>
            </a:r>
            <a:r>
              <a:rPr sz="1200" dirty="0">
                <a:latin typeface="Times New Roman"/>
                <a:cs typeface="Times New Roman"/>
              </a:rPr>
              <a:t> of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these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lipids.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45"/>
              </a:spcBef>
            </a:pPr>
            <a:r>
              <a:rPr sz="1200" b="1" spc="-5" dirty="0">
                <a:solidFill>
                  <a:srgbClr val="538DD3"/>
                </a:solidFill>
                <a:latin typeface="Times New Roman"/>
                <a:cs typeface="Times New Roman"/>
              </a:rPr>
              <a:t>Example:</a:t>
            </a:r>
            <a:r>
              <a:rPr sz="1200" b="1" dirty="0">
                <a:solidFill>
                  <a:srgbClr val="538DD3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Palmitic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(16C),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Stearic acid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(18C).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They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may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 saturated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or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unsaturated.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63904" y="5710808"/>
            <a:ext cx="5830570" cy="1234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 marR="43180">
              <a:lnSpc>
                <a:spcPct val="110000"/>
              </a:lnSpc>
              <a:spcBef>
                <a:spcPts val="100"/>
              </a:spcBef>
              <a:buAutoNum type="arabicPeriod"/>
              <a:tabLst>
                <a:tab pos="221615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Saturated</a:t>
            </a:r>
            <a:r>
              <a:rPr sz="1200" b="1" spc="15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fatty</a:t>
            </a:r>
            <a:r>
              <a:rPr sz="1200" b="1" spc="14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acids</a:t>
            </a:r>
            <a:r>
              <a:rPr sz="1200" b="1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do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not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have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any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double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bonds.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Saturated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fatty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acids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are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solids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room </a:t>
            </a:r>
            <a:r>
              <a:rPr sz="1200" spc="-5" dirty="0">
                <a:latin typeface="Times New Roman"/>
                <a:cs typeface="Times New Roman"/>
              </a:rPr>
              <a:t>temperature.</a:t>
            </a:r>
            <a:r>
              <a:rPr sz="1200" dirty="0">
                <a:latin typeface="Times New Roman"/>
                <a:cs typeface="Times New Roman"/>
              </a:rPr>
              <a:t> Animal </a:t>
            </a:r>
            <a:r>
              <a:rPr sz="1200" spc="-5" dirty="0">
                <a:latin typeface="Times New Roman"/>
                <a:cs typeface="Times New Roman"/>
              </a:rPr>
              <a:t>fats</a:t>
            </a:r>
            <a:r>
              <a:rPr sz="1200" dirty="0">
                <a:latin typeface="Times New Roman"/>
                <a:cs typeface="Times New Roman"/>
              </a:rPr>
              <a:t> are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source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 </a:t>
            </a:r>
            <a:r>
              <a:rPr sz="1200" spc="-5" dirty="0">
                <a:latin typeface="Times New Roman"/>
                <a:cs typeface="Times New Roman"/>
              </a:rPr>
              <a:t>saturated</a:t>
            </a:r>
            <a:r>
              <a:rPr sz="1200" dirty="0">
                <a:latin typeface="Times New Roman"/>
                <a:cs typeface="Times New Roman"/>
              </a:rPr>
              <a:t> fatty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acids.</a:t>
            </a:r>
            <a:endParaRPr sz="1200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  <a:spcBef>
                <a:spcPts val="140"/>
              </a:spcBef>
            </a:pPr>
            <a:r>
              <a:rPr sz="1200" spc="-5" dirty="0">
                <a:latin typeface="Times New Roman"/>
                <a:cs typeface="Times New Roman"/>
              </a:rPr>
              <a:t>Saturated</a:t>
            </a:r>
            <a:r>
              <a:rPr sz="1200" dirty="0">
                <a:latin typeface="Times New Roman"/>
                <a:cs typeface="Times New Roman"/>
              </a:rPr>
              <a:t> fatty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acid chain,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Stearic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CH</a:t>
            </a:r>
            <a:r>
              <a:rPr sz="1200" baseline="-10416" dirty="0">
                <a:latin typeface="Times New Roman"/>
                <a:cs typeface="Times New Roman"/>
              </a:rPr>
              <a:t>3</a:t>
            </a:r>
            <a:r>
              <a:rPr sz="1200" dirty="0">
                <a:latin typeface="Times New Roman"/>
                <a:cs typeface="Times New Roman"/>
              </a:rPr>
              <a:t>–CH</a:t>
            </a:r>
            <a:r>
              <a:rPr sz="1200" baseline="-10416" dirty="0">
                <a:latin typeface="Times New Roman"/>
                <a:cs typeface="Times New Roman"/>
              </a:rPr>
              <a:t>2</a:t>
            </a:r>
            <a:r>
              <a:rPr sz="1200" spc="157" baseline="-10416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–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CH</a:t>
            </a:r>
            <a:r>
              <a:rPr sz="1200" spc="-7" baseline="-10416" dirty="0">
                <a:latin typeface="Times New Roman"/>
                <a:cs typeface="Times New Roman"/>
              </a:rPr>
              <a:t>2</a:t>
            </a:r>
            <a:r>
              <a:rPr sz="1200" spc="165" baseline="-10416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– </a:t>
            </a:r>
            <a:r>
              <a:rPr sz="1200" spc="-5" dirty="0">
                <a:latin typeface="Times New Roman"/>
                <a:cs typeface="Times New Roman"/>
              </a:rPr>
              <a:t>(CH</a:t>
            </a:r>
            <a:r>
              <a:rPr sz="1200" spc="-7" baseline="-10416" dirty="0">
                <a:latin typeface="Times New Roman"/>
                <a:cs typeface="Times New Roman"/>
              </a:rPr>
              <a:t>2</a:t>
            </a:r>
            <a:r>
              <a:rPr sz="1200" spc="-5" dirty="0">
                <a:latin typeface="Times New Roman"/>
                <a:cs typeface="Times New Roman"/>
              </a:rPr>
              <a:t>)</a:t>
            </a:r>
            <a:r>
              <a:rPr sz="1200" spc="-7" baseline="-10416" dirty="0">
                <a:latin typeface="Times New Roman"/>
                <a:cs typeface="Times New Roman"/>
              </a:rPr>
              <a:t>14</a:t>
            </a:r>
            <a:r>
              <a:rPr sz="1200" spc="165" baseline="-10416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–COOH</a:t>
            </a:r>
            <a:endParaRPr sz="1200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  <a:spcBef>
                <a:spcPts val="145"/>
              </a:spcBef>
            </a:pPr>
            <a:r>
              <a:rPr sz="1200" b="1" spc="-5" dirty="0">
                <a:solidFill>
                  <a:srgbClr val="538DD3"/>
                </a:solidFill>
                <a:latin typeface="Times New Roman"/>
                <a:cs typeface="Times New Roman"/>
              </a:rPr>
              <a:t>Example: </a:t>
            </a:r>
            <a:r>
              <a:rPr sz="1200" spc="-5" dirty="0">
                <a:latin typeface="Times New Roman"/>
                <a:cs typeface="Times New Roman"/>
              </a:rPr>
              <a:t>Palmitic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acid,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Stearic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500">
              <a:latin typeface="Times New Roman"/>
              <a:cs typeface="Times New Roman"/>
            </a:endParaRPr>
          </a:p>
          <a:p>
            <a:pPr marL="203200" indent="-152400">
              <a:lnSpc>
                <a:spcPct val="100000"/>
              </a:lnSpc>
              <a:buAutoNum type="arabicPeriod" startAt="2"/>
              <a:tabLst>
                <a:tab pos="2032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Unsaturated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fatty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acids</a:t>
            </a:r>
            <a:r>
              <a:rPr sz="1200" b="1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have</a:t>
            </a:r>
            <a:r>
              <a:rPr sz="1200" dirty="0">
                <a:latin typeface="Times New Roman"/>
                <a:cs typeface="Times New Roman"/>
              </a:rPr>
              <a:t> one or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more double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bonds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along its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hydrocarbon</a:t>
            </a:r>
            <a:r>
              <a:rPr sz="1200" dirty="0">
                <a:latin typeface="Times New Roman"/>
                <a:cs typeface="Times New Roman"/>
              </a:rPr>
              <a:t> chain.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76604" y="8129778"/>
            <a:ext cx="5808980" cy="1435735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223520" indent="-186055">
              <a:lnSpc>
                <a:spcPct val="100000"/>
              </a:lnSpc>
              <a:spcBef>
                <a:spcPts val="240"/>
              </a:spcBef>
              <a:buFont typeface="Times New Roman"/>
              <a:buAutoNum type="alphaUcPeriod"/>
              <a:tabLst>
                <a:tab pos="224154" algn="l"/>
              </a:tabLst>
            </a:pPr>
            <a:r>
              <a:rPr sz="1200" spc="-5" dirty="0">
                <a:latin typeface="Times New Roman"/>
                <a:cs typeface="Times New Roman"/>
              </a:rPr>
              <a:t>Monounsaturated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fatty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acid: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 fatty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acid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with one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double bond.</a:t>
            </a:r>
            <a:endParaRPr sz="120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145"/>
              </a:spcBef>
            </a:pPr>
            <a:r>
              <a:rPr sz="1200" b="1" spc="-5" dirty="0">
                <a:solidFill>
                  <a:srgbClr val="538DD3"/>
                </a:solidFill>
                <a:latin typeface="Times New Roman"/>
                <a:cs typeface="Times New Roman"/>
              </a:rPr>
              <a:t>Example:</a:t>
            </a:r>
            <a:r>
              <a:rPr sz="1200" b="1" spc="-10" dirty="0">
                <a:solidFill>
                  <a:srgbClr val="538DD3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Palmitoleic </a:t>
            </a:r>
            <a:r>
              <a:rPr sz="1200" dirty="0">
                <a:latin typeface="Times New Roman"/>
                <a:cs typeface="Times New Roman"/>
              </a:rPr>
              <a:t>acid,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Oleic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</a:t>
            </a:r>
            <a:endParaRPr sz="120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145"/>
              </a:spcBef>
            </a:pPr>
            <a:r>
              <a:rPr sz="1200" spc="-5" dirty="0">
                <a:latin typeface="Times New Roman"/>
                <a:cs typeface="Times New Roman"/>
              </a:rPr>
              <a:t>Oleic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</a:t>
            </a:r>
            <a:r>
              <a:rPr sz="1200" dirty="0">
                <a:latin typeface="Times New Roman"/>
                <a:cs typeface="Times New Roman"/>
              </a:rPr>
              <a:t> CH</a:t>
            </a:r>
            <a:r>
              <a:rPr sz="1200" baseline="-10416" dirty="0">
                <a:latin typeface="Times New Roman"/>
                <a:cs typeface="Times New Roman"/>
              </a:rPr>
              <a:t>3</a:t>
            </a:r>
            <a:r>
              <a:rPr sz="1200" dirty="0">
                <a:latin typeface="Times New Roman"/>
                <a:cs typeface="Times New Roman"/>
              </a:rPr>
              <a:t>– </a:t>
            </a:r>
            <a:r>
              <a:rPr sz="1200" spc="-5" dirty="0">
                <a:latin typeface="Times New Roman"/>
                <a:cs typeface="Times New Roman"/>
              </a:rPr>
              <a:t>(CH</a:t>
            </a:r>
            <a:r>
              <a:rPr sz="1200" spc="-7" baseline="-10416" dirty="0">
                <a:latin typeface="Times New Roman"/>
                <a:cs typeface="Times New Roman"/>
              </a:rPr>
              <a:t>2</a:t>
            </a:r>
            <a:r>
              <a:rPr sz="1200" spc="-5" dirty="0">
                <a:latin typeface="Times New Roman"/>
                <a:cs typeface="Times New Roman"/>
              </a:rPr>
              <a:t>)</a:t>
            </a:r>
            <a:r>
              <a:rPr sz="1200" spc="-7" baseline="-10416" dirty="0">
                <a:latin typeface="Times New Roman"/>
                <a:cs typeface="Times New Roman"/>
              </a:rPr>
              <a:t>7</a:t>
            </a:r>
            <a:r>
              <a:rPr sz="1200" spc="157" baseline="-10416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–CH</a:t>
            </a:r>
            <a:r>
              <a:rPr sz="1200" dirty="0">
                <a:latin typeface="Times New Roman"/>
                <a:cs typeface="Times New Roman"/>
              </a:rPr>
              <a:t> =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CH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– </a:t>
            </a:r>
            <a:r>
              <a:rPr sz="1200" spc="-5" dirty="0">
                <a:latin typeface="Times New Roman"/>
                <a:cs typeface="Times New Roman"/>
              </a:rPr>
              <a:t>(CH</a:t>
            </a:r>
            <a:r>
              <a:rPr sz="1200" spc="-7" baseline="-10416" dirty="0">
                <a:latin typeface="Times New Roman"/>
                <a:cs typeface="Times New Roman"/>
              </a:rPr>
              <a:t>2</a:t>
            </a:r>
            <a:r>
              <a:rPr sz="1200" spc="-5" dirty="0">
                <a:latin typeface="Times New Roman"/>
                <a:cs typeface="Times New Roman"/>
              </a:rPr>
              <a:t>)</a:t>
            </a:r>
            <a:r>
              <a:rPr sz="1200" spc="-100" dirty="0">
                <a:latin typeface="Times New Roman"/>
                <a:cs typeface="Times New Roman"/>
              </a:rPr>
              <a:t> </a:t>
            </a:r>
            <a:r>
              <a:rPr sz="1200" baseline="-10416" dirty="0">
                <a:latin typeface="Times New Roman"/>
                <a:cs typeface="Times New Roman"/>
              </a:rPr>
              <a:t>7</a:t>
            </a:r>
            <a:r>
              <a:rPr sz="1200" spc="157" baseline="-10416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–COOH</a:t>
            </a:r>
            <a:endParaRPr sz="1200">
              <a:latin typeface="Times New Roman"/>
              <a:cs typeface="Times New Roman"/>
            </a:endParaRPr>
          </a:p>
          <a:p>
            <a:pPr marL="38100" marR="30480">
              <a:lnSpc>
                <a:spcPts val="1590"/>
              </a:lnSpc>
              <a:spcBef>
                <a:spcPts val="70"/>
              </a:spcBef>
              <a:buFont typeface="Times New Roman"/>
              <a:buAutoNum type="alphaUcPeriod" startAt="2"/>
              <a:tabLst>
                <a:tab pos="218440" algn="l"/>
              </a:tabLst>
            </a:pPr>
            <a:r>
              <a:rPr sz="1200" spc="-5" dirty="0">
                <a:latin typeface="Times New Roman"/>
                <a:cs typeface="Times New Roman"/>
              </a:rPr>
              <a:t>Polyunsaturated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fatty </a:t>
            </a:r>
            <a:r>
              <a:rPr sz="1200" spc="-5" dirty="0">
                <a:latin typeface="Times New Roman"/>
                <a:cs typeface="Times New Roman"/>
              </a:rPr>
              <a:t>acids.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fatty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contains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two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or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more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double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bonds.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Plants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are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source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 </a:t>
            </a:r>
            <a:r>
              <a:rPr sz="1200" spc="-5" dirty="0">
                <a:latin typeface="Times New Roman"/>
                <a:cs typeface="Times New Roman"/>
              </a:rPr>
              <a:t>unsaturated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fatty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acids.</a:t>
            </a:r>
            <a:endParaRPr sz="120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75"/>
              </a:spcBef>
            </a:pPr>
            <a:r>
              <a:rPr sz="1200" b="1" spc="-5" dirty="0">
                <a:solidFill>
                  <a:srgbClr val="538DD3"/>
                </a:solidFill>
                <a:latin typeface="Times New Roman"/>
                <a:cs typeface="Times New Roman"/>
              </a:rPr>
              <a:t>Example:</a:t>
            </a:r>
            <a:r>
              <a:rPr sz="1200" b="1" spc="5" dirty="0">
                <a:solidFill>
                  <a:srgbClr val="538DD3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Linoleic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acid,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Linolenic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aid</a:t>
            </a:r>
            <a:endParaRPr sz="120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145"/>
              </a:spcBef>
            </a:pPr>
            <a:r>
              <a:rPr sz="1200" spc="-5" dirty="0">
                <a:latin typeface="Times New Roman"/>
                <a:cs typeface="Times New Roman"/>
              </a:rPr>
              <a:t>Linoleic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acid: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CH</a:t>
            </a:r>
            <a:r>
              <a:rPr sz="1200" baseline="-10416" dirty="0">
                <a:latin typeface="Times New Roman"/>
                <a:cs typeface="Times New Roman"/>
              </a:rPr>
              <a:t>3</a:t>
            </a:r>
            <a:r>
              <a:rPr sz="1200" dirty="0">
                <a:latin typeface="Times New Roman"/>
                <a:cs typeface="Times New Roman"/>
              </a:rPr>
              <a:t>– </a:t>
            </a:r>
            <a:r>
              <a:rPr sz="1200" spc="-5" dirty="0">
                <a:latin typeface="Times New Roman"/>
                <a:cs typeface="Times New Roman"/>
              </a:rPr>
              <a:t>(CH</a:t>
            </a:r>
            <a:r>
              <a:rPr sz="1200" spc="-7" baseline="-10416" dirty="0">
                <a:latin typeface="Times New Roman"/>
                <a:cs typeface="Times New Roman"/>
              </a:rPr>
              <a:t>2</a:t>
            </a:r>
            <a:r>
              <a:rPr sz="1200" spc="-5" dirty="0">
                <a:latin typeface="Times New Roman"/>
                <a:cs typeface="Times New Roman"/>
              </a:rPr>
              <a:t>)</a:t>
            </a:r>
            <a:r>
              <a:rPr sz="1200" spc="-7" baseline="-10416" dirty="0">
                <a:latin typeface="Times New Roman"/>
                <a:cs typeface="Times New Roman"/>
              </a:rPr>
              <a:t>4</a:t>
            </a:r>
            <a:r>
              <a:rPr sz="1200" spc="165" baseline="-10416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–CH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CH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– </a:t>
            </a:r>
            <a:r>
              <a:rPr sz="1200" spc="-5" dirty="0">
                <a:latin typeface="Times New Roman"/>
                <a:cs typeface="Times New Roman"/>
              </a:rPr>
              <a:t>CH</a:t>
            </a:r>
            <a:r>
              <a:rPr sz="1200" spc="-7" baseline="-10416" dirty="0">
                <a:latin typeface="Times New Roman"/>
                <a:cs typeface="Times New Roman"/>
              </a:rPr>
              <a:t>2</a:t>
            </a:r>
            <a:r>
              <a:rPr sz="1200" spc="165" baseline="-10416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–CH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CH</a:t>
            </a:r>
            <a:r>
              <a:rPr sz="1200" dirty="0">
                <a:latin typeface="Times New Roman"/>
                <a:cs typeface="Times New Roman"/>
              </a:rPr>
              <a:t> – </a:t>
            </a:r>
            <a:r>
              <a:rPr sz="1200" spc="-5" dirty="0">
                <a:latin typeface="Times New Roman"/>
                <a:cs typeface="Times New Roman"/>
              </a:rPr>
              <a:t>(CH</a:t>
            </a:r>
            <a:r>
              <a:rPr sz="1200" spc="-7" baseline="-10416" dirty="0">
                <a:latin typeface="Times New Roman"/>
                <a:cs typeface="Times New Roman"/>
              </a:rPr>
              <a:t>2</a:t>
            </a:r>
            <a:r>
              <a:rPr sz="1200" spc="-5" dirty="0">
                <a:latin typeface="Times New Roman"/>
                <a:cs typeface="Times New Roman"/>
              </a:rPr>
              <a:t>)</a:t>
            </a:r>
            <a:r>
              <a:rPr sz="1200" spc="-95" dirty="0">
                <a:latin typeface="Times New Roman"/>
                <a:cs typeface="Times New Roman"/>
              </a:rPr>
              <a:t> </a:t>
            </a:r>
            <a:r>
              <a:rPr sz="1200" baseline="-10416" dirty="0">
                <a:latin typeface="Times New Roman"/>
                <a:cs typeface="Times New Roman"/>
              </a:rPr>
              <a:t>7</a:t>
            </a:r>
            <a:r>
              <a:rPr sz="1200" dirty="0">
                <a:latin typeface="Times New Roman"/>
                <a:cs typeface="Times New Roman"/>
              </a:rPr>
              <a:t>–COOH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3162300" y="704849"/>
            <a:ext cx="1622425" cy="406400"/>
            <a:chOff x="3162300" y="704849"/>
            <a:chExt cx="1622425" cy="406400"/>
          </a:xfrm>
        </p:grpSpPr>
        <p:sp>
          <p:nvSpPr>
            <p:cNvPr id="8" name="object 8"/>
            <p:cNvSpPr/>
            <p:nvPr/>
          </p:nvSpPr>
          <p:spPr>
            <a:xfrm>
              <a:off x="3175000" y="730249"/>
              <a:ext cx="1609725" cy="381000"/>
            </a:xfrm>
            <a:custGeom>
              <a:avLst/>
              <a:gdLst/>
              <a:ahLst/>
              <a:cxnLst/>
              <a:rect l="l" t="t" r="r" b="b"/>
              <a:pathLst>
                <a:path w="1609725" h="381000">
                  <a:moveTo>
                    <a:pt x="1609725" y="0"/>
                  </a:moveTo>
                  <a:lnTo>
                    <a:pt x="0" y="0"/>
                  </a:lnTo>
                  <a:lnTo>
                    <a:pt x="0" y="381000"/>
                  </a:lnTo>
                  <a:lnTo>
                    <a:pt x="1609725" y="381000"/>
                  </a:lnTo>
                  <a:lnTo>
                    <a:pt x="1609725" y="0"/>
                  </a:lnTo>
                  <a:close/>
                </a:path>
              </a:pathLst>
            </a:custGeom>
            <a:solidFill>
              <a:srgbClr val="964605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162300" y="704849"/>
              <a:ext cx="1609725" cy="381000"/>
            </a:xfrm>
            <a:prstGeom prst="rect">
              <a:avLst/>
            </a:prstGeom>
          </p:spPr>
        </p:pic>
      </p:grpSp>
      <p:sp>
        <p:nvSpPr>
          <p:cNvPr id="10" name="object 10"/>
          <p:cNvSpPr txBox="1"/>
          <p:nvPr/>
        </p:nvSpPr>
        <p:spPr>
          <a:xfrm>
            <a:off x="3162300" y="704849"/>
            <a:ext cx="1609725" cy="381000"/>
          </a:xfrm>
          <a:prstGeom prst="rect">
            <a:avLst/>
          </a:prstGeom>
          <a:ln w="12700">
            <a:solidFill>
              <a:srgbClr val="F9BE8F"/>
            </a:solidFill>
          </a:ln>
        </p:spPr>
        <p:txBody>
          <a:bodyPr vert="horz" wrap="square" lIns="0" tIns="34925" rIns="0" bIns="0" rtlCol="0">
            <a:spAutoFit/>
          </a:bodyPr>
          <a:lstStyle/>
          <a:p>
            <a:pPr marL="381635">
              <a:lnSpc>
                <a:spcPct val="100000"/>
              </a:lnSpc>
              <a:spcBef>
                <a:spcPts val="275"/>
              </a:spcBef>
            </a:pPr>
            <a:r>
              <a:rPr sz="2000" b="1" dirty="0">
                <a:solidFill>
                  <a:srgbClr val="FF0000"/>
                </a:solidFill>
                <a:latin typeface="Times New Roman"/>
                <a:cs typeface="Times New Roman"/>
              </a:rPr>
              <a:t>LIPIDS</a:t>
            </a:r>
            <a:endParaRPr sz="2000">
              <a:latin typeface="Times New Roman"/>
              <a:cs typeface="Times New Roman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2386012" y="5167629"/>
            <a:ext cx="1781175" cy="127000"/>
            <a:chOff x="2386012" y="5167629"/>
            <a:chExt cx="1781175" cy="127000"/>
          </a:xfrm>
        </p:grpSpPr>
        <p:sp>
          <p:nvSpPr>
            <p:cNvPr id="12" name="object 12"/>
            <p:cNvSpPr/>
            <p:nvPr/>
          </p:nvSpPr>
          <p:spPr>
            <a:xfrm>
              <a:off x="2390775" y="5177789"/>
              <a:ext cx="1771650" cy="635"/>
            </a:xfrm>
            <a:custGeom>
              <a:avLst/>
              <a:gdLst/>
              <a:ahLst/>
              <a:cxnLst/>
              <a:rect l="l" t="t" r="r" b="b"/>
              <a:pathLst>
                <a:path w="1771650" h="635">
                  <a:moveTo>
                    <a:pt x="0" y="0"/>
                  </a:moveTo>
                  <a:lnTo>
                    <a:pt x="1771650" y="635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152900" y="5177789"/>
              <a:ext cx="0" cy="104775"/>
            </a:xfrm>
            <a:custGeom>
              <a:avLst/>
              <a:gdLst/>
              <a:ahLst/>
              <a:cxnLst/>
              <a:rect l="l" t="t" r="r" b="b"/>
              <a:pathLst>
                <a:path h="104775">
                  <a:moveTo>
                    <a:pt x="0" y="0"/>
                  </a:moveTo>
                  <a:lnTo>
                    <a:pt x="0" y="104775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391410" y="5173027"/>
              <a:ext cx="0" cy="116205"/>
            </a:xfrm>
            <a:custGeom>
              <a:avLst/>
              <a:gdLst/>
              <a:ahLst/>
              <a:cxnLst/>
              <a:rect l="l" t="t" r="r" b="b"/>
              <a:pathLst>
                <a:path h="116204">
                  <a:moveTo>
                    <a:pt x="0" y="0"/>
                  </a:moveTo>
                  <a:lnTo>
                    <a:pt x="0" y="115887"/>
                  </a:lnTo>
                </a:path>
              </a:pathLst>
            </a:custGeom>
            <a:ln w="1079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1674495" y="5285739"/>
            <a:ext cx="1487805" cy="276225"/>
          </a:xfrm>
          <a:prstGeom prst="rect">
            <a:avLst/>
          </a:prstGeom>
          <a:solidFill>
            <a:srgbClr val="6CF64B"/>
          </a:solidFill>
          <a:ln w="9525">
            <a:solidFill>
              <a:srgbClr val="000000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96520">
              <a:lnSpc>
                <a:spcPct val="100000"/>
              </a:lnSpc>
              <a:spcBef>
                <a:spcPts val="315"/>
              </a:spcBef>
            </a:pPr>
            <a:r>
              <a:rPr sz="1200" spc="-5" dirty="0">
                <a:latin typeface="Times New Roman"/>
                <a:cs typeface="Times New Roman"/>
              </a:rPr>
              <a:t>Saturated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fatty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acid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3277552" y="4995544"/>
            <a:ext cx="0" cy="187960"/>
          </a:xfrm>
          <a:custGeom>
            <a:avLst/>
            <a:gdLst/>
            <a:ahLst/>
            <a:cxnLst/>
            <a:rect l="l" t="t" r="r" b="b"/>
            <a:pathLst>
              <a:path h="187960">
                <a:moveTo>
                  <a:pt x="0" y="0"/>
                </a:moveTo>
                <a:lnTo>
                  <a:pt x="0" y="187642"/>
                </a:lnTo>
              </a:path>
            </a:pathLst>
          </a:custGeom>
          <a:ln w="101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2647950" y="4690744"/>
            <a:ext cx="1257300" cy="304800"/>
          </a:xfrm>
          <a:prstGeom prst="rect">
            <a:avLst/>
          </a:prstGeom>
          <a:solidFill>
            <a:srgbClr val="FF5050"/>
          </a:solidFill>
          <a:ln w="9525">
            <a:solidFill>
              <a:srgbClr val="000000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254000">
              <a:lnSpc>
                <a:spcPct val="100000"/>
              </a:lnSpc>
              <a:spcBef>
                <a:spcPts val="315"/>
              </a:spcBef>
            </a:pPr>
            <a:r>
              <a:rPr sz="1200" b="1" spc="-5" dirty="0">
                <a:latin typeface="Times New Roman"/>
                <a:cs typeface="Times New Roman"/>
              </a:rPr>
              <a:t>Fatty</a:t>
            </a:r>
            <a:r>
              <a:rPr sz="1200" b="1" spc="-3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Acids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379470" y="5285739"/>
            <a:ext cx="1497330" cy="276225"/>
          </a:xfrm>
          <a:prstGeom prst="rect">
            <a:avLst/>
          </a:prstGeom>
          <a:solidFill>
            <a:srgbClr val="FF66CC"/>
          </a:solidFill>
          <a:ln w="9525">
            <a:solidFill>
              <a:srgbClr val="000000"/>
            </a:solidFill>
          </a:ln>
        </p:spPr>
        <p:txBody>
          <a:bodyPr vert="horz" wrap="square" lIns="0" tIns="35560" rIns="0" bIns="0" rtlCol="0">
            <a:spAutoFit/>
          </a:bodyPr>
          <a:lstStyle/>
          <a:p>
            <a:pPr marL="223520">
              <a:lnSpc>
                <a:spcPct val="100000"/>
              </a:lnSpc>
              <a:spcBef>
                <a:spcPts val="280"/>
              </a:spcBef>
            </a:pPr>
            <a:r>
              <a:rPr sz="1200" spc="-5" dirty="0">
                <a:latin typeface="Times New Roman"/>
                <a:cs typeface="Times New Roman"/>
              </a:rPr>
              <a:t>Unsaturated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fatty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1994217" y="7433309"/>
            <a:ext cx="2694940" cy="195580"/>
            <a:chOff x="1994217" y="7433309"/>
            <a:chExt cx="2694940" cy="195580"/>
          </a:xfrm>
        </p:grpSpPr>
        <p:sp>
          <p:nvSpPr>
            <p:cNvPr id="20" name="object 20"/>
            <p:cNvSpPr/>
            <p:nvPr/>
          </p:nvSpPr>
          <p:spPr>
            <a:xfrm>
              <a:off x="2000249" y="7444104"/>
              <a:ext cx="2684145" cy="0"/>
            </a:xfrm>
            <a:custGeom>
              <a:avLst/>
              <a:gdLst/>
              <a:ahLst/>
              <a:cxnLst/>
              <a:rect l="l" t="t" r="r" b="b"/>
              <a:pathLst>
                <a:path w="2684145">
                  <a:moveTo>
                    <a:pt x="0" y="0"/>
                  </a:moveTo>
                  <a:lnTo>
                    <a:pt x="2684145" y="0"/>
                  </a:lnTo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684394" y="7443469"/>
              <a:ext cx="0" cy="180340"/>
            </a:xfrm>
            <a:custGeom>
              <a:avLst/>
              <a:gdLst/>
              <a:ahLst/>
              <a:cxnLst/>
              <a:rect l="l" t="t" r="r" b="b"/>
              <a:pathLst>
                <a:path h="180340">
                  <a:moveTo>
                    <a:pt x="0" y="0"/>
                  </a:moveTo>
                  <a:lnTo>
                    <a:pt x="0" y="180339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999614" y="7438707"/>
              <a:ext cx="0" cy="184785"/>
            </a:xfrm>
            <a:custGeom>
              <a:avLst/>
              <a:gdLst/>
              <a:ahLst/>
              <a:cxnLst/>
              <a:rect l="l" t="t" r="r" b="b"/>
              <a:pathLst>
                <a:path h="184784">
                  <a:moveTo>
                    <a:pt x="0" y="0"/>
                  </a:moveTo>
                  <a:lnTo>
                    <a:pt x="0" y="184467"/>
                  </a:lnTo>
                </a:path>
              </a:pathLst>
            </a:custGeom>
            <a:ln w="1079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1057910" y="7623175"/>
            <a:ext cx="2219960" cy="276225"/>
          </a:xfrm>
          <a:prstGeom prst="rect">
            <a:avLst/>
          </a:prstGeom>
          <a:solidFill>
            <a:srgbClr val="6CF64B"/>
          </a:solidFill>
          <a:ln w="9525">
            <a:solidFill>
              <a:srgbClr val="000000"/>
            </a:solidFill>
          </a:ln>
        </p:spPr>
        <p:txBody>
          <a:bodyPr vert="horz" wrap="square" lIns="0" tIns="36194" rIns="0" bIns="0" rtlCol="0">
            <a:spAutoFit/>
          </a:bodyPr>
          <a:lstStyle/>
          <a:p>
            <a:pPr marL="95885">
              <a:lnSpc>
                <a:spcPct val="100000"/>
              </a:lnSpc>
              <a:spcBef>
                <a:spcPts val="284"/>
              </a:spcBef>
            </a:pPr>
            <a:r>
              <a:rPr sz="1200" spc="-5" dirty="0">
                <a:latin typeface="Times New Roman"/>
                <a:cs typeface="Times New Roman"/>
              </a:rPr>
              <a:t>Mono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unsaturated </a:t>
            </a:r>
            <a:r>
              <a:rPr sz="1200" dirty="0">
                <a:latin typeface="Times New Roman"/>
                <a:cs typeface="Times New Roman"/>
              </a:rPr>
              <a:t>fatty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acid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3277552" y="7281544"/>
            <a:ext cx="0" cy="167005"/>
          </a:xfrm>
          <a:custGeom>
            <a:avLst/>
            <a:gdLst/>
            <a:ahLst/>
            <a:cxnLst/>
            <a:rect l="l" t="t" r="r" b="b"/>
            <a:pathLst>
              <a:path h="167004">
                <a:moveTo>
                  <a:pt x="0" y="0"/>
                </a:moveTo>
                <a:lnTo>
                  <a:pt x="0" y="166687"/>
                </a:lnTo>
              </a:path>
            </a:pathLst>
          </a:custGeom>
          <a:ln w="101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2400300" y="7033894"/>
            <a:ext cx="1847850" cy="247650"/>
          </a:xfrm>
          <a:prstGeom prst="rect">
            <a:avLst/>
          </a:prstGeom>
          <a:solidFill>
            <a:srgbClr val="FF5050"/>
          </a:solidFill>
          <a:ln w="9525">
            <a:solidFill>
              <a:srgbClr val="00000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123825">
              <a:lnSpc>
                <a:spcPct val="100000"/>
              </a:lnSpc>
              <a:spcBef>
                <a:spcPts val="330"/>
              </a:spcBef>
            </a:pPr>
            <a:r>
              <a:rPr sz="1200" b="1" spc="-5" dirty="0">
                <a:latin typeface="Times New Roman"/>
                <a:cs typeface="Times New Roman"/>
              </a:rPr>
              <a:t>Unsaturated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Fatty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Acids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571875" y="7623175"/>
            <a:ext cx="2219325" cy="276225"/>
          </a:xfrm>
          <a:prstGeom prst="rect">
            <a:avLst/>
          </a:prstGeom>
          <a:solidFill>
            <a:srgbClr val="FF66CC"/>
          </a:solidFill>
          <a:ln w="9525">
            <a:solidFill>
              <a:srgbClr val="000000"/>
            </a:solidFill>
          </a:ln>
        </p:spPr>
        <p:txBody>
          <a:bodyPr vert="horz" wrap="square" lIns="0" tIns="37465" rIns="0" bIns="0" rtlCol="0">
            <a:spAutoFit/>
          </a:bodyPr>
          <a:lstStyle/>
          <a:p>
            <a:pPr marL="295275">
              <a:lnSpc>
                <a:spcPct val="100000"/>
              </a:lnSpc>
              <a:spcBef>
                <a:spcPts val="295"/>
              </a:spcBef>
            </a:pPr>
            <a:r>
              <a:rPr sz="1200" dirty="0">
                <a:latin typeface="Times New Roman"/>
                <a:cs typeface="Times New Roman"/>
              </a:rPr>
              <a:t>Poly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unsaturated</a:t>
            </a:r>
            <a:r>
              <a:rPr sz="1200" dirty="0">
                <a:latin typeface="Times New Roman"/>
                <a:cs typeface="Times New Roman"/>
              </a:rPr>
              <a:t> fatty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acid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532018" y="7313396"/>
            <a:ext cx="1205230" cy="101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" dirty="0">
                <a:solidFill>
                  <a:srgbClr val="010101"/>
                </a:solidFill>
                <a:latin typeface="Arial"/>
                <a:cs typeface="Arial"/>
              </a:rPr>
              <a:t>facebook</a:t>
            </a:r>
            <a:r>
              <a:rPr sz="500" spc="-15" dirty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sz="500" spc="-5" dirty="0">
                <a:solidFill>
                  <a:srgbClr val="010101"/>
                </a:solidFill>
                <a:latin typeface="Arial"/>
                <a:cs typeface="Arial"/>
              </a:rPr>
              <a:t>group</a:t>
            </a:r>
            <a:r>
              <a:rPr sz="500" spc="-15" dirty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sz="500" spc="-5" dirty="0">
                <a:solidFill>
                  <a:srgbClr val="010101"/>
                </a:solidFill>
                <a:latin typeface="Arial"/>
                <a:cs typeface="Arial"/>
              </a:rPr>
              <a:t>and</a:t>
            </a:r>
            <a:r>
              <a:rPr sz="500" spc="-15" dirty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sz="500" dirty="0">
                <a:solidFill>
                  <a:srgbClr val="010101"/>
                </a:solidFill>
                <a:latin typeface="Arial"/>
                <a:cs typeface="Arial"/>
              </a:rPr>
              <a:t>then</a:t>
            </a:r>
            <a:r>
              <a:rPr sz="500" spc="-10" dirty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sz="500" spc="-5" dirty="0">
                <a:solidFill>
                  <a:srgbClr val="010101"/>
                </a:solidFill>
                <a:latin typeface="Arial"/>
                <a:cs typeface="Arial"/>
              </a:rPr>
              <a:t>go</a:t>
            </a:r>
            <a:r>
              <a:rPr sz="500" spc="-15" dirty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sz="500" dirty="0">
                <a:solidFill>
                  <a:srgbClr val="010101"/>
                </a:solidFill>
                <a:latin typeface="Arial"/>
                <a:cs typeface="Arial"/>
              </a:rPr>
              <a:t>to</a:t>
            </a:r>
            <a:r>
              <a:rPr sz="500" spc="-10" dirty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sz="500" dirty="0">
                <a:solidFill>
                  <a:srgbClr val="010101"/>
                </a:solidFill>
                <a:latin typeface="Arial"/>
                <a:cs typeface="Arial"/>
              </a:rPr>
              <a:t>file</a:t>
            </a:r>
            <a:r>
              <a:rPr sz="500" spc="-10" dirty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sz="500" dirty="0">
                <a:solidFill>
                  <a:srgbClr val="010101"/>
                </a:solidFill>
                <a:latin typeface="Arial"/>
                <a:cs typeface="Arial"/>
              </a:rPr>
              <a:t>section</a:t>
            </a:r>
            <a:endParaRPr sz="5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888238"/>
            <a:ext cx="5753735" cy="2021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Lipids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can</a:t>
            </a:r>
            <a:r>
              <a:rPr sz="1200" spc="5" dirty="0">
                <a:latin typeface="Times New Roman"/>
                <a:cs typeface="Times New Roman"/>
              </a:rPr>
              <a:t> be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divided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two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major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classes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basis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Saponification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properties: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 marL="165100" indent="-152400">
              <a:lnSpc>
                <a:spcPct val="100000"/>
              </a:lnSpc>
              <a:buAutoNum type="arabicPeriod"/>
              <a:tabLst>
                <a:tab pos="1651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Saponifiable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lipids</a:t>
            </a:r>
            <a:r>
              <a:rPr sz="120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ct val="110000"/>
              </a:lnSpc>
              <a:spcBef>
                <a:spcPts val="15"/>
              </a:spcBef>
            </a:pP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saponifiable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lipid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contains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one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or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more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ester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groups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allowing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it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undergo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hydrolysis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-5" dirty="0">
                <a:latin typeface="Times New Roman"/>
                <a:cs typeface="Times New Roman"/>
              </a:rPr>
              <a:t> presence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acid,</a:t>
            </a:r>
            <a:r>
              <a:rPr sz="1200" dirty="0">
                <a:latin typeface="Times New Roman"/>
                <a:cs typeface="Times New Roman"/>
              </a:rPr>
              <a:t> base, or enzyme.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45"/>
              </a:spcBef>
            </a:pPr>
            <a:r>
              <a:rPr sz="1200" b="1" spc="-5" dirty="0">
                <a:solidFill>
                  <a:srgbClr val="538DD3"/>
                </a:solidFill>
                <a:latin typeface="Times New Roman"/>
                <a:cs typeface="Times New Roman"/>
              </a:rPr>
              <a:t>Example:</a:t>
            </a:r>
            <a:r>
              <a:rPr sz="1200" b="1" spc="310" dirty="0">
                <a:solidFill>
                  <a:srgbClr val="538DD3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triglycerides,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waxes,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phospholipids,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sphingolipids.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500">
              <a:latin typeface="Times New Roman"/>
              <a:cs typeface="Times New Roman"/>
            </a:endParaRPr>
          </a:p>
          <a:p>
            <a:pPr marL="165100" indent="-152400">
              <a:lnSpc>
                <a:spcPct val="100000"/>
              </a:lnSpc>
              <a:spcBef>
                <a:spcPts val="5"/>
              </a:spcBef>
              <a:buAutoNum type="arabicPeriod" startAt="2"/>
              <a:tabLst>
                <a:tab pos="1651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Nonsaponifiable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lipids</a:t>
            </a:r>
            <a:r>
              <a:rPr sz="1200" spc="-5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nonsaponifiable</a:t>
            </a:r>
            <a:r>
              <a:rPr sz="1200" dirty="0">
                <a:latin typeface="Times New Roman"/>
                <a:cs typeface="Times New Roman"/>
              </a:rPr>
              <a:t> lipid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cannot be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broken</a:t>
            </a:r>
            <a:r>
              <a:rPr sz="1200" dirty="0">
                <a:latin typeface="Times New Roman"/>
                <a:cs typeface="Times New Roman"/>
              </a:rPr>
              <a:t> up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into smaller</a:t>
            </a:r>
            <a:r>
              <a:rPr sz="1200" spc="-5" dirty="0">
                <a:latin typeface="Times New Roman"/>
                <a:cs typeface="Times New Roman"/>
              </a:rPr>
              <a:t> molecules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by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hydrolysis.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45"/>
              </a:spcBef>
            </a:pPr>
            <a:r>
              <a:rPr sz="1200" b="1" spc="-5" dirty="0">
                <a:solidFill>
                  <a:srgbClr val="538DD3"/>
                </a:solidFill>
                <a:latin typeface="Times New Roman"/>
                <a:cs typeface="Times New Roman"/>
              </a:rPr>
              <a:t>Example:</a:t>
            </a:r>
            <a:r>
              <a:rPr sz="1200" b="1" spc="300" dirty="0">
                <a:solidFill>
                  <a:srgbClr val="538DD3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Steroids,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prostaglandins,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terpenes.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2004" y="3106039"/>
            <a:ext cx="37020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Lipids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can</a:t>
            </a:r>
            <a:r>
              <a:rPr sz="1200" spc="5" dirty="0">
                <a:latin typeface="Times New Roman"/>
                <a:cs typeface="Times New Roman"/>
              </a:rPr>
              <a:t> be</a:t>
            </a:r>
            <a:r>
              <a:rPr sz="1200" spc="-5" dirty="0">
                <a:latin typeface="Times New Roman"/>
                <a:cs typeface="Times New Roman"/>
              </a:rPr>
              <a:t> divided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 </a:t>
            </a:r>
            <a:r>
              <a:rPr sz="1200" spc="-5" dirty="0">
                <a:latin typeface="Times New Roman"/>
                <a:cs typeface="Times New Roman"/>
              </a:rPr>
              <a:t>two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classes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on the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basis</a:t>
            </a:r>
            <a:r>
              <a:rPr sz="1200" dirty="0">
                <a:latin typeface="Times New Roman"/>
                <a:cs typeface="Times New Roman"/>
              </a:rPr>
              <a:t> of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polarity: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2004" y="3490087"/>
            <a:ext cx="5757545" cy="8318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10400"/>
              </a:lnSpc>
              <a:spcBef>
                <a:spcPts val="95"/>
              </a:spcBef>
            </a:pPr>
            <a:r>
              <a:rPr sz="1200" b="1" dirty="0">
                <a:latin typeface="Times New Roman"/>
                <a:cs typeface="Times New Roman"/>
              </a:rPr>
              <a:t>1. Nonpolar lipids </a:t>
            </a:r>
            <a:r>
              <a:rPr sz="1200" b="1" spc="-5" dirty="0">
                <a:latin typeface="Times New Roman"/>
                <a:cs typeface="Times New Roman"/>
              </a:rPr>
              <a:t>(Neutral </a:t>
            </a:r>
            <a:r>
              <a:rPr sz="1200" b="1" dirty="0">
                <a:latin typeface="Times New Roman"/>
                <a:cs typeface="Times New Roman"/>
              </a:rPr>
              <a:t>lipid): </a:t>
            </a:r>
            <a:r>
              <a:rPr sz="1200" dirty="0">
                <a:latin typeface="Times New Roman"/>
                <a:cs typeface="Times New Roman"/>
              </a:rPr>
              <a:t>The lipids </a:t>
            </a:r>
            <a:r>
              <a:rPr sz="1200" spc="-5" dirty="0">
                <a:latin typeface="Times New Roman"/>
                <a:cs typeface="Times New Roman"/>
              </a:rPr>
              <a:t>which </a:t>
            </a:r>
            <a:r>
              <a:rPr sz="1200" dirty="0">
                <a:latin typeface="Times New Roman"/>
                <a:cs typeface="Times New Roman"/>
              </a:rPr>
              <a:t>are </a:t>
            </a:r>
            <a:r>
              <a:rPr sz="1200" spc="-5" dirty="0">
                <a:latin typeface="Times New Roman"/>
                <a:cs typeface="Times New Roman"/>
              </a:rPr>
              <a:t>uncharged </a:t>
            </a:r>
            <a:r>
              <a:rPr sz="1200" dirty="0">
                <a:latin typeface="Times New Roman"/>
                <a:cs typeface="Times New Roman"/>
              </a:rPr>
              <a:t>such </a:t>
            </a:r>
            <a:r>
              <a:rPr sz="1200" spc="-5" dirty="0">
                <a:latin typeface="Times New Roman"/>
                <a:cs typeface="Times New Roman"/>
              </a:rPr>
              <a:t>as triglycerides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(Triacylglycerols),</a:t>
            </a:r>
            <a:r>
              <a:rPr sz="1200" dirty="0">
                <a:latin typeface="Times New Roman"/>
                <a:cs typeface="Times New Roman"/>
              </a:rPr>
              <a:t> are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used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energy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storage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fuel.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Triglycerides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are</a:t>
            </a:r>
            <a:r>
              <a:rPr sz="1200" dirty="0">
                <a:latin typeface="Times New Roman"/>
                <a:cs typeface="Times New Roman"/>
              </a:rPr>
              <a:t> the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esters</a:t>
            </a:r>
            <a:r>
              <a:rPr sz="1200" spc="2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glycerol and</a:t>
            </a:r>
            <a:r>
              <a:rPr sz="1200" dirty="0">
                <a:latin typeface="Times New Roman"/>
                <a:cs typeface="Times New Roman"/>
              </a:rPr>
              <a:t> fatty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acid.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140"/>
              </a:spcBef>
            </a:pPr>
            <a:r>
              <a:rPr sz="1200" b="1" spc="-5" dirty="0">
                <a:solidFill>
                  <a:srgbClr val="538DD3"/>
                </a:solidFill>
                <a:latin typeface="Times New Roman"/>
                <a:cs typeface="Times New Roman"/>
              </a:rPr>
              <a:t>Example:</a:t>
            </a:r>
            <a:r>
              <a:rPr sz="1200" b="1" spc="320" dirty="0">
                <a:solidFill>
                  <a:srgbClr val="538DD3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Gycerides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(Mono,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and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triacylglycerols),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Cholesterol,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Cholesterylester.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02004" y="4495926"/>
            <a:ext cx="3666490" cy="6324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8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2.</a:t>
            </a:r>
            <a:r>
              <a:rPr sz="1200" b="1" spc="15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Polar</a:t>
            </a:r>
            <a:r>
              <a:rPr sz="1200" b="1" spc="15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lipids:</a:t>
            </a:r>
            <a:r>
              <a:rPr sz="1200" b="1" spc="1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Lipids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form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barrier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with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external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membranes.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45"/>
              </a:spcBef>
            </a:pPr>
            <a:r>
              <a:rPr sz="1200" b="1" spc="-5" dirty="0">
                <a:solidFill>
                  <a:srgbClr val="538DD3"/>
                </a:solidFill>
                <a:latin typeface="Times New Roman"/>
                <a:cs typeface="Times New Roman"/>
              </a:rPr>
              <a:t>Example:</a:t>
            </a:r>
            <a:r>
              <a:rPr sz="1200" b="1" spc="-15" dirty="0">
                <a:solidFill>
                  <a:srgbClr val="538DD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Glycerophospholipids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and</a:t>
            </a:r>
            <a:r>
              <a:rPr sz="1200" spc="-5" dirty="0">
                <a:latin typeface="Times New Roman"/>
                <a:cs typeface="Times New Roman"/>
              </a:rPr>
              <a:t> Sphingolipids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639282" y="4515738"/>
            <a:ext cx="20205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water</a:t>
            </a:r>
            <a:r>
              <a:rPr sz="1200" spc="4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environment</a:t>
            </a:r>
            <a:r>
              <a:rPr sz="1200" spc="4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is</a:t>
            </a:r>
            <a:r>
              <a:rPr sz="1200" spc="4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used</a:t>
            </a:r>
            <a:r>
              <a:rPr sz="1200" spc="4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02004" y="5309997"/>
            <a:ext cx="5758180" cy="2766060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sz="1200" b="1" spc="-5" dirty="0">
                <a:latin typeface="Times New Roman"/>
                <a:cs typeface="Times New Roman"/>
              </a:rPr>
              <a:t>Essential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fatty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acids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10" dirty="0">
                <a:latin typeface="Times New Roman"/>
                <a:cs typeface="Times New Roman"/>
              </a:rPr>
              <a:t>If</a:t>
            </a:r>
            <a:r>
              <a:rPr sz="1200" spc="2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2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fatty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</a:t>
            </a:r>
            <a:r>
              <a:rPr sz="1200" spc="2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can</a:t>
            </a:r>
            <a:r>
              <a:rPr sz="1200" spc="21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only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obtained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from</a:t>
            </a:r>
            <a:r>
              <a:rPr sz="1200" spc="2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diet</a:t>
            </a:r>
            <a:r>
              <a:rPr sz="1200" spc="2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(for</a:t>
            </a:r>
            <a:r>
              <a:rPr sz="1200" spc="2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humans)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then</a:t>
            </a:r>
            <a:r>
              <a:rPr sz="1200" spc="25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2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fatty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is</a:t>
            </a:r>
            <a:r>
              <a:rPr sz="1200" spc="2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</a:t>
            </a: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ct val="110000"/>
              </a:lnSpc>
              <a:spcBef>
                <a:spcPts val="10"/>
              </a:spcBef>
            </a:pPr>
            <a:r>
              <a:rPr sz="1200" spc="-5" dirty="0">
                <a:latin typeface="Times New Roman"/>
                <a:cs typeface="Times New Roman"/>
              </a:rPr>
              <a:t>essential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fatty</a:t>
            </a:r>
            <a:r>
              <a:rPr sz="1200" spc="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acid.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Two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fatty</a:t>
            </a:r>
            <a:r>
              <a:rPr sz="1200" spc="2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acids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cannot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be</a:t>
            </a:r>
            <a:r>
              <a:rPr sz="1200" spc="3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synthesized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human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body</a:t>
            </a:r>
            <a:r>
              <a:rPr sz="1200" spc="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are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therefore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essential.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538DD3"/>
                </a:solidFill>
                <a:latin typeface="Times New Roman"/>
                <a:cs typeface="Times New Roman"/>
              </a:rPr>
              <a:t>Example:</a:t>
            </a:r>
            <a:r>
              <a:rPr sz="1200" b="1" spc="20" dirty="0">
                <a:solidFill>
                  <a:srgbClr val="538DD3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Linoleic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linolenic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fatty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acids,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which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are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both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unsaturated.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00" b="1" spc="-5" dirty="0">
                <a:latin typeface="Times New Roman"/>
                <a:cs typeface="Times New Roman"/>
              </a:rPr>
              <a:t>Nonessential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fatty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acids</a:t>
            </a:r>
            <a:endParaRPr sz="1200">
              <a:latin typeface="Times New Roman"/>
              <a:cs typeface="Times New Roman"/>
            </a:endParaRPr>
          </a:p>
          <a:p>
            <a:pPr marL="12700" marR="6985">
              <a:lnSpc>
                <a:spcPts val="1580"/>
              </a:lnSpc>
              <a:spcBef>
                <a:spcPts val="65"/>
              </a:spcBef>
            </a:pPr>
            <a:r>
              <a:rPr sz="1200" spc="-5" dirty="0">
                <a:latin typeface="Times New Roman"/>
                <a:cs typeface="Times New Roman"/>
              </a:rPr>
              <a:t>Nonessential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fatty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acids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can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made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by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human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body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so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do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not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need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obtained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from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diet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alone.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These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are made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from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carbohydrates</a:t>
            </a:r>
            <a:r>
              <a:rPr sz="1200" dirty="0">
                <a:latin typeface="Times New Roman"/>
                <a:cs typeface="Times New Roman"/>
              </a:rPr>
              <a:t> and </a:t>
            </a:r>
            <a:r>
              <a:rPr sz="1200" spc="-5" dirty="0">
                <a:latin typeface="Times New Roman"/>
                <a:cs typeface="Times New Roman"/>
              </a:rPr>
              <a:t>proteins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or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from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other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fatty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acids.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b="1" spc="-5" dirty="0">
                <a:solidFill>
                  <a:srgbClr val="5846E1"/>
                </a:solidFill>
                <a:latin typeface="Times New Roman"/>
                <a:cs typeface="Times New Roman"/>
              </a:rPr>
              <a:t>PROPERTIES</a:t>
            </a:r>
            <a:r>
              <a:rPr sz="1200" b="1" spc="10" dirty="0">
                <a:solidFill>
                  <a:srgbClr val="5846E1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5846E1"/>
                </a:solidFill>
                <a:latin typeface="Times New Roman"/>
                <a:cs typeface="Times New Roman"/>
              </a:rPr>
              <a:t>OF </a:t>
            </a:r>
            <a:r>
              <a:rPr sz="1200" b="1" spc="-5" dirty="0">
                <a:solidFill>
                  <a:srgbClr val="5846E1"/>
                </a:solidFill>
                <a:latin typeface="Times New Roman"/>
                <a:cs typeface="Times New Roman"/>
              </a:rPr>
              <a:t>TRIGLYCERIDES</a:t>
            </a:r>
            <a:r>
              <a:rPr sz="1200" b="1" spc="15" dirty="0">
                <a:solidFill>
                  <a:srgbClr val="5846E1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5846E1"/>
                </a:solidFill>
                <a:latin typeface="Times New Roman"/>
                <a:cs typeface="Times New Roman"/>
              </a:rPr>
              <a:t>(TG)/TRIACYLGLYCEROL</a:t>
            </a:r>
            <a:r>
              <a:rPr sz="1200" b="1" spc="30" dirty="0">
                <a:solidFill>
                  <a:srgbClr val="5846E1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5846E1"/>
                </a:solidFill>
                <a:latin typeface="Times New Roman"/>
                <a:cs typeface="Times New Roman"/>
              </a:rPr>
              <a:t>(TAG)</a:t>
            </a:r>
            <a:endParaRPr sz="1200">
              <a:latin typeface="Times New Roman"/>
              <a:cs typeface="Times New Roman"/>
            </a:endParaRPr>
          </a:p>
          <a:p>
            <a:pPr marL="12700" marR="6350" algn="just">
              <a:lnSpc>
                <a:spcPct val="110000"/>
              </a:lnSpc>
              <a:spcBef>
                <a:spcPts val="985"/>
              </a:spcBef>
            </a:pPr>
            <a:r>
              <a:rPr sz="1200" spc="-5" dirty="0">
                <a:latin typeface="Times New Roman"/>
                <a:cs typeface="Times New Roman"/>
              </a:rPr>
              <a:t>Structurally triglycerides contain three </a:t>
            </a:r>
            <a:r>
              <a:rPr sz="1200" dirty="0">
                <a:latin typeface="Times New Roman"/>
                <a:cs typeface="Times New Roman"/>
              </a:rPr>
              <a:t>fatty </a:t>
            </a:r>
            <a:r>
              <a:rPr sz="1200" spc="-5" dirty="0">
                <a:latin typeface="Times New Roman"/>
                <a:cs typeface="Times New Roman"/>
              </a:rPr>
              <a:t>acid molecule esterified </a:t>
            </a:r>
            <a:r>
              <a:rPr sz="1200" dirty="0">
                <a:latin typeface="Times New Roman"/>
                <a:cs typeface="Times New Roman"/>
              </a:rPr>
              <a:t>to </a:t>
            </a:r>
            <a:r>
              <a:rPr sz="1200" spc="-5" dirty="0">
                <a:latin typeface="Times New Roman"/>
                <a:cs typeface="Times New Roman"/>
              </a:rPr>
              <a:t>the three hydroxyl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group </a:t>
            </a:r>
            <a:r>
              <a:rPr sz="1200" dirty="0">
                <a:latin typeface="Times New Roman"/>
                <a:cs typeface="Times New Roman"/>
              </a:rPr>
              <a:t>of the </a:t>
            </a:r>
            <a:r>
              <a:rPr sz="1200" spc="-5" dirty="0">
                <a:latin typeface="Times New Roman"/>
                <a:cs typeface="Times New Roman"/>
              </a:rPr>
              <a:t>glycerol. </a:t>
            </a:r>
            <a:r>
              <a:rPr sz="1200" dirty="0">
                <a:latin typeface="Times New Roman"/>
                <a:cs typeface="Times New Roman"/>
              </a:rPr>
              <a:t>Simple </a:t>
            </a:r>
            <a:r>
              <a:rPr sz="1200" spc="-5" dirty="0">
                <a:latin typeface="Times New Roman"/>
                <a:cs typeface="Times New Roman"/>
              </a:rPr>
              <a:t>triglycerides </a:t>
            </a:r>
            <a:r>
              <a:rPr sz="1200" dirty="0">
                <a:latin typeface="Times New Roman"/>
                <a:cs typeface="Times New Roman"/>
              </a:rPr>
              <a:t>contain only one type of fatty </a:t>
            </a:r>
            <a:r>
              <a:rPr sz="1200" spc="-5" dirty="0">
                <a:latin typeface="Times New Roman"/>
                <a:cs typeface="Times New Roman"/>
              </a:rPr>
              <a:t>acids </a:t>
            </a:r>
            <a:r>
              <a:rPr sz="1200" dirty="0">
                <a:latin typeface="Times New Roman"/>
                <a:cs typeface="Times New Roman"/>
              </a:rPr>
              <a:t>while mixed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triglycerides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contain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two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or</a:t>
            </a:r>
            <a:r>
              <a:rPr sz="1200" spc="-5" dirty="0">
                <a:latin typeface="Times New Roman"/>
                <a:cs typeface="Times New Roman"/>
              </a:rPr>
              <a:t> three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different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types</a:t>
            </a:r>
            <a:r>
              <a:rPr sz="1200" dirty="0">
                <a:latin typeface="Times New Roman"/>
                <a:cs typeface="Times New Roman"/>
              </a:rPr>
              <a:t> of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fatty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acid.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00200" y="8229600"/>
            <a:ext cx="4248150" cy="1409700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2636647" y="9725659"/>
            <a:ext cx="196468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latin typeface="Times New Roman"/>
                <a:cs typeface="Times New Roman"/>
              </a:rPr>
              <a:t>Figure</a:t>
            </a:r>
            <a:r>
              <a:rPr sz="1000" b="1" dirty="0">
                <a:latin typeface="Times New Roman"/>
                <a:cs typeface="Times New Roman"/>
              </a:rPr>
              <a:t> 1:</a:t>
            </a:r>
            <a:r>
              <a:rPr sz="1000" b="1" spc="-5" dirty="0">
                <a:latin typeface="Times New Roman"/>
                <a:cs typeface="Times New Roman"/>
              </a:rPr>
              <a:t> Structure</a:t>
            </a:r>
            <a:r>
              <a:rPr sz="1000" b="1" spc="5" dirty="0">
                <a:latin typeface="Times New Roman"/>
                <a:cs typeface="Times New Roman"/>
              </a:rPr>
              <a:t> </a:t>
            </a:r>
            <a:r>
              <a:rPr sz="1000" b="1" dirty="0">
                <a:latin typeface="Times New Roman"/>
                <a:cs typeface="Times New Roman"/>
              </a:rPr>
              <a:t>of</a:t>
            </a:r>
            <a:r>
              <a:rPr sz="1000" b="1" spc="-5" dirty="0">
                <a:latin typeface="Times New Roman"/>
                <a:cs typeface="Times New Roman"/>
              </a:rPr>
              <a:t> Triglycerides</a:t>
            </a:r>
            <a:endParaRPr sz="1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604" y="869950"/>
            <a:ext cx="6730696" cy="14351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marR="8890" indent="-228600">
              <a:lnSpc>
                <a:spcPct val="110000"/>
              </a:lnSpc>
              <a:spcBef>
                <a:spcPts val="100"/>
              </a:spcBef>
              <a:buFont typeface="Times New Roman"/>
              <a:buAutoNum type="arabicPeriod"/>
              <a:tabLst>
                <a:tab pos="241300" algn="l"/>
              </a:tabLst>
            </a:pPr>
            <a:r>
              <a:rPr sz="1200" b="1" dirty="0">
                <a:latin typeface="Times New Roman"/>
                <a:cs typeface="Times New Roman"/>
              </a:rPr>
              <a:t>Hydrolysis:</a:t>
            </a:r>
            <a:r>
              <a:rPr sz="1200" b="1" spc="1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TAG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undergoes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step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wise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enzymatic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hydrolysis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finally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liberate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free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fatty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acids</a:t>
            </a:r>
            <a:r>
              <a:rPr sz="1200" dirty="0">
                <a:latin typeface="Times New Roman"/>
                <a:cs typeface="Times New Roman"/>
              </a:rPr>
              <a:t> and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glycerol.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process</a:t>
            </a:r>
            <a:r>
              <a:rPr sz="1200" dirty="0">
                <a:latin typeface="Times New Roman"/>
                <a:cs typeface="Times New Roman"/>
              </a:rPr>
              <a:t> of hydrolysis </a:t>
            </a:r>
            <a:r>
              <a:rPr sz="1200" spc="-5" dirty="0">
                <a:latin typeface="Times New Roman"/>
                <a:cs typeface="Times New Roman"/>
              </a:rPr>
              <a:t>catalyzed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by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lipases.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Times New Roman"/>
              <a:buAutoNum type="arabicPeriod"/>
            </a:pPr>
            <a:endParaRPr sz="1350">
              <a:latin typeface="Times New Roman"/>
              <a:cs typeface="Times New Roman"/>
            </a:endParaRPr>
          </a:p>
          <a:p>
            <a:pPr marL="240665" marR="5080" indent="-228600">
              <a:lnSpc>
                <a:spcPct val="110000"/>
              </a:lnSpc>
              <a:buFont typeface="Times New Roman"/>
              <a:buAutoNum type="arabicPeriod"/>
              <a:tabLst>
                <a:tab pos="2413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Saponification:</a:t>
            </a:r>
            <a:r>
              <a:rPr sz="1200" b="1" spc="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Hydrolysis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TAG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by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alkali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produce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glycerol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Soap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(sodium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or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potassium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salt of fatty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acid).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500">
              <a:latin typeface="Times New Roman"/>
              <a:cs typeface="Times New Roman"/>
            </a:endParaRPr>
          </a:p>
          <a:p>
            <a:pPr marL="240665">
              <a:lnSpc>
                <a:spcPct val="100000"/>
              </a:lnSpc>
              <a:tabLst>
                <a:tab pos="2641600" algn="l"/>
              </a:tabLst>
            </a:pPr>
            <a:r>
              <a:rPr sz="1200" spc="-5" dirty="0">
                <a:latin typeface="Times New Roman"/>
                <a:cs typeface="Times New Roman"/>
              </a:rPr>
              <a:t>Triacyl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glycerol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+ 3NaOH</a:t>
            </a:r>
            <a:r>
              <a:rPr sz="1200">
                <a:latin typeface="Times New Roman"/>
                <a:cs typeface="Times New Roman"/>
              </a:rPr>
              <a:t>	</a:t>
            </a:r>
            <a:r>
              <a:rPr lang="en-GB" sz="1200" dirty="0" smtClean="0">
                <a:latin typeface="Times New Roman"/>
                <a:cs typeface="Times New Roman"/>
              </a:rPr>
              <a:t>                         </a:t>
            </a:r>
            <a:r>
              <a:rPr sz="1200" spc="-5" smtClean="0">
                <a:latin typeface="Times New Roman"/>
                <a:cs typeface="Times New Roman"/>
              </a:rPr>
              <a:t>3R-COONa</a:t>
            </a:r>
            <a:r>
              <a:rPr sz="1200" spc="-15" smtClean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(Soap)</a:t>
            </a:r>
            <a:r>
              <a:rPr sz="1200" dirty="0">
                <a:latin typeface="Times New Roman"/>
                <a:cs typeface="Times New Roman"/>
              </a:rPr>
              <a:t> +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Glycerol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30604" y="4096638"/>
            <a:ext cx="7873696" cy="140179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51685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latin typeface="Times New Roman"/>
                <a:cs typeface="Times New Roman"/>
              </a:rPr>
              <a:t>Figure</a:t>
            </a:r>
            <a:r>
              <a:rPr sz="1000" b="1" dirty="0">
                <a:latin typeface="Times New Roman"/>
                <a:cs typeface="Times New Roman"/>
              </a:rPr>
              <a:t> 2: </a:t>
            </a:r>
            <a:r>
              <a:rPr sz="1000" b="1" spc="-5" dirty="0">
                <a:latin typeface="Times New Roman"/>
                <a:cs typeface="Times New Roman"/>
              </a:rPr>
              <a:t>Saponification reaction</a:t>
            </a:r>
            <a:endParaRPr sz="1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 marL="240665" marR="10160" indent="-228600" algn="just">
              <a:lnSpc>
                <a:spcPct val="110100"/>
              </a:lnSpc>
              <a:buFont typeface="Times New Roman"/>
              <a:buAutoNum type="arabicPeriod" startAt="3"/>
              <a:tabLst>
                <a:tab pos="2413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Rancidity: </a:t>
            </a:r>
            <a:r>
              <a:rPr sz="1200" dirty="0">
                <a:latin typeface="Times New Roman"/>
                <a:cs typeface="Times New Roman"/>
              </a:rPr>
              <a:t>The deterioration of </a:t>
            </a:r>
            <a:r>
              <a:rPr sz="1200" spc="-5" dirty="0">
                <a:latin typeface="Times New Roman"/>
                <a:cs typeface="Times New Roman"/>
              </a:rPr>
              <a:t>fat and oils resulting </a:t>
            </a:r>
            <a:r>
              <a:rPr sz="1200" dirty="0">
                <a:latin typeface="Times New Roman"/>
                <a:cs typeface="Times New Roman"/>
              </a:rPr>
              <a:t>in </a:t>
            </a:r>
            <a:r>
              <a:rPr sz="1200" spc="-5" dirty="0">
                <a:latin typeface="Times New Roman"/>
                <a:cs typeface="Times New Roman"/>
              </a:rPr>
              <a:t>an unpleasant </a:t>
            </a:r>
            <a:r>
              <a:rPr sz="1200" dirty="0">
                <a:latin typeface="Times New Roman"/>
                <a:cs typeface="Times New Roman"/>
              </a:rPr>
              <a:t>taste </a:t>
            </a:r>
            <a:r>
              <a:rPr sz="1200" spc="-5" dirty="0">
                <a:latin typeface="Times New Roman"/>
                <a:cs typeface="Times New Roman"/>
              </a:rPr>
              <a:t>and </a:t>
            </a:r>
            <a:r>
              <a:rPr sz="1200" dirty="0">
                <a:latin typeface="Times New Roman"/>
                <a:cs typeface="Times New Roman"/>
              </a:rPr>
              <a:t>odour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occur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when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fats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dirty="0">
                <a:latin typeface="Times New Roman"/>
                <a:cs typeface="Times New Roman"/>
              </a:rPr>
              <a:t> oil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exposed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air,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moisture,</a:t>
            </a:r>
            <a:r>
              <a:rPr sz="1200" dirty="0">
                <a:latin typeface="Times New Roman"/>
                <a:cs typeface="Times New Roman"/>
              </a:rPr>
              <a:t> light,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bacteria</a:t>
            </a:r>
            <a:r>
              <a:rPr sz="1200" dirty="0">
                <a:latin typeface="Times New Roman"/>
                <a:cs typeface="Times New Roman"/>
              </a:rPr>
              <a:t> etc.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Hydrolytic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rancidity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occurs due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partial </a:t>
            </a:r>
            <a:r>
              <a:rPr sz="1200" spc="-5" dirty="0">
                <a:latin typeface="Times New Roman"/>
                <a:cs typeface="Times New Roman"/>
              </a:rPr>
              <a:t>hydrolysis</a:t>
            </a:r>
            <a:r>
              <a:rPr sz="1200" dirty="0">
                <a:latin typeface="Times New Roman"/>
                <a:cs typeface="Times New Roman"/>
              </a:rPr>
              <a:t> of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TAG</a:t>
            </a:r>
            <a:r>
              <a:rPr sz="1200" dirty="0">
                <a:latin typeface="Times New Roman"/>
                <a:cs typeface="Times New Roman"/>
              </a:rPr>
              <a:t> due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 </a:t>
            </a:r>
            <a:r>
              <a:rPr sz="1200" spc="-5" dirty="0">
                <a:latin typeface="Times New Roman"/>
                <a:cs typeface="Times New Roman"/>
              </a:rPr>
              <a:t>bacterial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enzyme.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Times New Roman"/>
              <a:buAutoNum type="arabicPeriod" startAt="3"/>
            </a:pPr>
            <a:endParaRPr sz="1350">
              <a:latin typeface="Times New Roman"/>
              <a:cs typeface="Times New Roman"/>
            </a:endParaRPr>
          </a:p>
          <a:p>
            <a:pPr marL="240665" marR="5080" indent="-228600" algn="just">
              <a:lnSpc>
                <a:spcPct val="110000"/>
              </a:lnSpc>
              <a:buFont typeface="Times New Roman"/>
              <a:buAutoNum type="arabicPeriod" startAt="3"/>
              <a:tabLst>
                <a:tab pos="241300" algn="l"/>
              </a:tabLst>
            </a:pPr>
            <a:r>
              <a:rPr sz="1200" b="1" dirty="0">
                <a:latin typeface="Times New Roman"/>
                <a:cs typeface="Times New Roman"/>
              </a:rPr>
              <a:t>Lipid </a:t>
            </a:r>
            <a:r>
              <a:rPr sz="1200" b="1" spc="-5" dirty="0">
                <a:latin typeface="Times New Roman"/>
                <a:cs typeface="Times New Roman"/>
              </a:rPr>
              <a:t>Peroxidation </a:t>
            </a:r>
            <a:r>
              <a:rPr sz="1200" b="1" i="1" spc="-5" dirty="0">
                <a:latin typeface="Times New Roman"/>
                <a:cs typeface="Times New Roman"/>
              </a:rPr>
              <a:t>in vivo</a:t>
            </a:r>
            <a:r>
              <a:rPr sz="1200" b="1" spc="-5" dirty="0">
                <a:latin typeface="Times New Roman"/>
                <a:cs typeface="Times New Roman"/>
              </a:rPr>
              <a:t>: </a:t>
            </a:r>
            <a:r>
              <a:rPr sz="1200" spc="-5" dirty="0">
                <a:latin typeface="Times New Roman"/>
                <a:cs typeface="Times New Roman"/>
              </a:rPr>
              <a:t>Lipids undergo </a:t>
            </a:r>
            <a:r>
              <a:rPr sz="1200" dirty="0">
                <a:latin typeface="Times New Roman"/>
                <a:cs typeface="Times New Roman"/>
              </a:rPr>
              <a:t>oxidation to produce </a:t>
            </a:r>
            <a:r>
              <a:rPr sz="1200" spc="-5" dirty="0">
                <a:latin typeface="Times New Roman"/>
                <a:cs typeface="Times New Roman"/>
              </a:rPr>
              <a:t>peroxides </a:t>
            </a:r>
            <a:r>
              <a:rPr sz="1200" dirty="0">
                <a:latin typeface="Times New Roman"/>
                <a:cs typeface="Times New Roman"/>
              </a:rPr>
              <a:t>in living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cell </a:t>
            </a:r>
            <a:r>
              <a:rPr sz="1200" dirty="0">
                <a:latin typeface="Times New Roman"/>
                <a:cs typeface="Times New Roman"/>
              </a:rPr>
              <a:t>to </a:t>
            </a:r>
            <a:r>
              <a:rPr sz="1200" spc="-5" dirty="0">
                <a:latin typeface="Times New Roman"/>
                <a:cs typeface="Times New Roman"/>
              </a:rPr>
              <a:t>produce </a:t>
            </a:r>
            <a:r>
              <a:rPr sz="1200" dirty="0">
                <a:latin typeface="Times New Roman"/>
                <a:cs typeface="Times New Roman"/>
              </a:rPr>
              <a:t>peroxides </a:t>
            </a:r>
            <a:r>
              <a:rPr sz="1200" spc="-5" dirty="0">
                <a:latin typeface="Times New Roman"/>
                <a:cs typeface="Times New Roman"/>
              </a:rPr>
              <a:t>and free radicals which can damage </a:t>
            </a:r>
            <a:r>
              <a:rPr sz="1200" dirty="0">
                <a:latin typeface="Times New Roman"/>
                <a:cs typeface="Times New Roman"/>
              </a:rPr>
              <a:t>the </a:t>
            </a:r>
            <a:r>
              <a:rPr sz="1200" spc="-5" dirty="0">
                <a:latin typeface="Times New Roman"/>
                <a:cs typeface="Times New Roman"/>
              </a:rPr>
              <a:t>tissue. </a:t>
            </a:r>
            <a:r>
              <a:rPr sz="1200" dirty="0">
                <a:latin typeface="Times New Roman"/>
                <a:cs typeface="Times New Roman"/>
              </a:rPr>
              <a:t>Antioxidants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(Vitamin </a:t>
            </a:r>
            <a:r>
              <a:rPr sz="1200" dirty="0">
                <a:latin typeface="Times New Roman"/>
                <a:cs typeface="Times New Roman"/>
              </a:rPr>
              <a:t>E, </a:t>
            </a:r>
            <a:r>
              <a:rPr sz="1200" spc="-5" dirty="0">
                <a:latin typeface="Times New Roman"/>
                <a:cs typeface="Times New Roman"/>
              </a:rPr>
              <a:t>urate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dirty="0">
                <a:latin typeface="Times New Roman"/>
                <a:cs typeface="Times New Roman"/>
              </a:rPr>
              <a:t> superoxide dismutase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prevent</a:t>
            </a:r>
            <a:r>
              <a:rPr sz="1200" dirty="0">
                <a:latin typeface="Times New Roman"/>
                <a:cs typeface="Times New Roman"/>
              </a:rPr>
              <a:t> lipid peroxidation).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2004" y="6012560"/>
            <a:ext cx="22891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5846E1"/>
                </a:solidFill>
                <a:latin typeface="Times New Roman"/>
                <a:cs typeface="Times New Roman"/>
              </a:rPr>
              <a:t>BIOLOGICAL</a:t>
            </a:r>
            <a:r>
              <a:rPr sz="1200" b="1" spc="-15" dirty="0">
                <a:solidFill>
                  <a:srgbClr val="5846E1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5846E1"/>
                </a:solidFill>
                <a:latin typeface="Times New Roman"/>
                <a:cs typeface="Times New Roman"/>
              </a:rPr>
              <a:t>ROLES</a:t>
            </a:r>
            <a:r>
              <a:rPr sz="1200" b="1" spc="-20" dirty="0">
                <a:solidFill>
                  <a:srgbClr val="5846E1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5846E1"/>
                </a:solidFill>
                <a:latin typeface="Times New Roman"/>
                <a:cs typeface="Times New Roman"/>
              </a:rPr>
              <a:t>OF</a:t>
            </a:r>
            <a:r>
              <a:rPr sz="1200" b="1" spc="-30" dirty="0">
                <a:solidFill>
                  <a:srgbClr val="5846E1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5846E1"/>
                </a:solidFill>
                <a:latin typeface="Times New Roman"/>
                <a:cs typeface="Times New Roman"/>
              </a:rPr>
              <a:t>LIPID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30604" y="6392036"/>
            <a:ext cx="8559496" cy="207127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marR="5715" indent="-228600" algn="just">
              <a:lnSpc>
                <a:spcPct val="110800"/>
              </a:lnSpc>
              <a:spcBef>
                <a:spcPts val="100"/>
              </a:spcBef>
              <a:buFont typeface="Times New Roman"/>
              <a:buAutoNum type="arabicPeriod"/>
              <a:tabLst>
                <a:tab pos="2413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Energy source (Fatty </a:t>
            </a:r>
            <a:r>
              <a:rPr sz="1200" b="1" dirty="0">
                <a:latin typeface="Times New Roman"/>
                <a:cs typeface="Times New Roman"/>
              </a:rPr>
              <a:t>acid): </a:t>
            </a:r>
            <a:r>
              <a:rPr sz="1200" dirty="0">
                <a:latin typeface="Times New Roman"/>
                <a:cs typeface="Times New Roman"/>
              </a:rPr>
              <a:t>This food </a:t>
            </a:r>
            <a:r>
              <a:rPr sz="1200" spc="-5" dirty="0">
                <a:latin typeface="Times New Roman"/>
                <a:cs typeface="Times New Roman"/>
              </a:rPr>
              <a:t>reserve can provide </a:t>
            </a:r>
            <a:r>
              <a:rPr sz="1200" dirty="0">
                <a:latin typeface="Times New Roman"/>
                <a:cs typeface="Times New Roman"/>
              </a:rPr>
              <a:t>energy for life during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periods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starvation.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AutoNum type="arabicPeriod"/>
            </a:pPr>
            <a:endParaRPr sz="1350">
              <a:latin typeface="Times New Roman"/>
              <a:cs typeface="Times New Roman"/>
            </a:endParaRPr>
          </a:p>
          <a:p>
            <a:pPr marL="240665" marR="6350" indent="-228600" algn="just">
              <a:lnSpc>
                <a:spcPct val="110000"/>
              </a:lnSpc>
              <a:buFont typeface="Times New Roman"/>
              <a:buAutoNum type="arabicPeriod"/>
              <a:tabLst>
                <a:tab pos="2413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Energy storage (Triglycerides): </a:t>
            </a:r>
            <a:r>
              <a:rPr sz="1200" spc="-5" dirty="0">
                <a:latin typeface="Times New Roman"/>
                <a:cs typeface="Times New Roman"/>
              </a:rPr>
              <a:t>Triglycerides are </a:t>
            </a:r>
            <a:r>
              <a:rPr sz="1200" dirty="0">
                <a:latin typeface="Times New Roman"/>
                <a:cs typeface="Times New Roman"/>
              </a:rPr>
              <a:t>the main </a:t>
            </a:r>
            <a:r>
              <a:rPr sz="1200" spc="-5" dirty="0">
                <a:latin typeface="Times New Roman"/>
                <a:cs typeface="Times New Roman"/>
              </a:rPr>
              <a:t>storage </a:t>
            </a:r>
            <a:r>
              <a:rPr sz="1200" dirty="0">
                <a:latin typeface="Times New Roman"/>
                <a:cs typeface="Times New Roman"/>
              </a:rPr>
              <a:t>forms of fatty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AutoNum type="arabicPeriod"/>
            </a:pPr>
            <a:endParaRPr sz="1400">
              <a:latin typeface="Times New Roman"/>
              <a:cs typeface="Times New Roman"/>
            </a:endParaRPr>
          </a:p>
          <a:p>
            <a:pPr marL="240665" marR="5080" indent="-228600" algn="just">
              <a:lnSpc>
                <a:spcPct val="109700"/>
              </a:lnSpc>
              <a:spcBef>
                <a:spcPts val="5"/>
              </a:spcBef>
              <a:buFont typeface="Times New Roman"/>
              <a:buAutoNum type="arabicPeriod"/>
              <a:tabLst>
                <a:tab pos="2413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Structural component </a:t>
            </a:r>
            <a:r>
              <a:rPr sz="1200" b="1" dirty="0">
                <a:latin typeface="Times New Roman"/>
                <a:cs typeface="Times New Roman"/>
              </a:rPr>
              <a:t>of </a:t>
            </a:r>
            <a:r>
              <a:rPr sz="1200" b="1" spc="-5" dirty="0">
                <a:latin typeface="Times New Roman"/>
                <a:cs typeface="Times New Roman"/>
              </a:rPr>
              <a:t>cell membrane (Phospholipids </a:t>
            </a:r>
            <a:r>
              <a:rPr sz="1200" b="1" spc="-10" dirty="0">
                <a:latin typeface="Times New Roman"/>
                <a:cs typeface="Times New Roman"/>
              </a:rPr>
              <a:t>and </a:t>
            </a:r>
            <a:r>
              <a:rPr sz="1200" b="1" spc="-5" dirty="0">
                <a:latin typeface="Times New Roman"/>
                <a:cs typeface="Times New Roman"/>
              </a:rPr>
              <a:t>Sphingoglycolipid 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Cholesterol): </a:t>
            </a:r>
            <a:r>
              <a:rPr sz="1200" dirty="0">
                <a:latin typeface="Times New Roman"/>
                <a:cs typeface="Times New Roman"/>
              </a:rPr>
              <a:t>Phospholipids </a:t>
            </a:r>
            <a:r>
              <a:rPr sz="1200" spc="-5" dirty="0">
                <a:latin typeface="Times New Roman"/>
                <a:cs typeface="Times New Roman"/>
              </a:rPr>
              <a:t>are </a:t>
            </a:r>
            <a:r>
              <a:rPr sz="1200" dirty="0">
                <a:latin typeface="Times New Roman"/>
                <a:cs typeface="Times New Roman"/>
              </a:rPr>
              <a:t>the </a:t>
            </a:r>
            <a:r>
              <a:rPr sz="1200" spc="-5" dirty="0">
                <a:latin typeface="Times New Roman"/>
                <a:cs typeface="Times New Roman"/>
              </a:rPr>
              <a:t>main </a:t>
            </a:r>
            <a:r>
              <a:rPr sz="1200" dirty="0">
                <a:latin typeface="Times New Roman"/>
                <a:cs typeface="Times New Roman"/>
              </a:rPr>
              <a:t>lipid constituents of membranes.Cholesterol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is</a:t>
            </a:r>
            <a:r>
              <a:rPr sz="1200" dirty="0">
                <a:latin typeface="Times New Roman"/>
                <a:cs typeface="Times New Roman"/>
              </a:rPr>
              <a:t> a </a:t>
            </a:r>
            <a:r>
              <a:rPr sz="1200" spc="-5" dirty="0">
                <a:latin typeface="Times New Roman"/>
                <a:cs typeface="Times New Roman"/>
              </a:rPr>
              <a:t>combination </a:t>
            </a:r>
            <a:r>
              <a:rPr sz="1200" dirty="0">
                <a:latin typeface="Times New Roman"/>
                <a:cs typeface="Times New Roman"/>
              </a:rPr>
              <a:t>of a </a:t>
            </a:r>
            <a:r>
              <a:rPr sz="1200" spc="-5" dirty="0">
                <a:latin typeface="Times New Roman"/>
                <a:cs typeface="Times New Roman"/>
              </a:rPr>
              <a:t>steroid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 an </a:t>
            </a:r>
            <a:r>
              <a:rPr sz="1200" dirty="0">
                <a:latin typeface="Times New Roman"/>
                <a:cs typeface="Times New Roman"/>
              </a:rPr>
              <a:t>alcohol.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Provides</a:t>
            </a:r>
            <a:r>
              <a:rPr sz="1200" dirty="0">
                <a:latin typeface="Times New Roman"/>
                <a:cs typeface="Times New Roman"/>
              </a:rPr>
              <a:t> a </a:t>
            </a:r>
            <a:r>
              <a:rPr sz="1200" spc="-5" dirty="0">
                <a:latin typeface="Times New Roman"/>
                <a:cs typeface="Times New Roman"/>
              </a:rPr>
              <a:t>rigid</a:t>
            </a:r>
            <a:r>
              <a:rPr sz="1200" spc="2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hydrophobic </a:t>
            </a:r>
            <a:r>
              <a:rPr sz="1200" spc="-5" dirty="0">
                <a:latin typeface="Times New Roman"/>
                <a:cs typeface="Times New Roman"/>
              </a:rPr>
              <a:t>structure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that</a:t>
            </a:r>
            <a:r>
              <a:rPr sz="1200" spc="-5" dirty="0">
                <a:latin typeface="Times New Roman"/>
                <a:cs typeface="Times New Roman"/>
              </a:rPr>
              <a:t> helps</a:t>
            </a:r>
            <a:r>
              <a:rPr sz="1200" dirty="0">
                <a:latin typeface="Times New Roman"/>
                <a:cs typeface="Times New Roman"/>
              </a:rPr>
              <a:t> boost the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rigidity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 the </a:t>
            </a:r>
            <a:r>
              <a:rPr sz="1200" spc="-5" dirty="0">
                <a:latin typeface="Times New Roman"/>
                <a:cs typeface="Times New Roman"/>
              </a:rPr>
              <a:t>cell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membrane.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AutoNum type="arabicPeriod"/>
            </a:pPr>
            <a:endParaRPr sz="1350">
              <a:latin typeface="Times New Roman"/>
              <a:cs typeface="Times New Roman"/>
            </a:endParaRPr>
          </a:p>
          <a:p>
            <a:pPr marL="240665" marR="6985" indent="-228600" algn="just">
              <a:lnSpc>
                <a:spcPct val="110500"/>
              </a:lnSpc>
              <a:spcBef>
                <a:spcPts val="5"/>
              </a:spcBef>
              <a:buSzPct val="91666"/>
              <a:buFont typeface="Calibri"/>
              <a:buAutoNum type="arabicPeriod"/>
              <a:tabLst>
                <a:tab pos="241300" algn="l"/>
              </a:tabLst>
            </a:pPr>
            <a:r>
              <a:rPr sz="1200" b="1" dirty="0">
                <a:latin typeface="Times New Roman"/>
                <a:cs typeface="Times New Roman"/>
              </a:rPr>
              <a:t>Eicosanoids &amp; </a:t>
            </a:r>
            <a:r>
              <a:rPr sz="1200" b="1" spc="-5" dirty="0">
                <a:latin typeface="Times New Roman"/>
                <a:cs typeface="Times New Roman"/>
              </a:rPr>
              <a:t>Emulsifiers </a:t>
            </a:r>
            <a:r>
              <a:rPr sz="1200" b="1" dirty="0">
                <a:latin typeface="Times New Roman"/>
                <a:cs typeface="Times New Roman"/>
              </a:rPr>
              <a:t>(Bile </a:t>
            </a:r>
            <a:r>
              <a:rPr sz="1200" b="1" spc="-5" dirty="0">
                <a:latin typeface="Times New Roman"/>
                <a:cs typeface="Times New Roman"/>
              </a:rPr>
              <a:t>salts): </a:t>
            </a:r>
            <a:r>
              <a:rPr sz="1200" dirty="0">
                <a:latin typeface="Times New Roman"/>
                <a:cs typeface="Times New Roman"/>
              </a:rPr>
              <a:t>Phospholipids </a:t>
            </a:r>
            <a:r>
              <a:rPr sz="1200" spc="-5" dirty="0">
                <a:latin typeface="Times New Roman"/>
                <a:cs typeface="Times New Roman"/>
              </a:rPr>
              <a:t>precursor </a:t>
            </a:r>
            <a:r>
              <a:rPr sz="1200" dirty="0">
                <a:latin typeface="Times New Roman"/>
                <a:cs typeface="Times New Roman"/>
              </a:rPr>
              <a:t>for the </a:t>
            </a:r>
            <a:r>
              <a:rPr sz="1200" spc="-5" dirty="0">
                <a:latin typeface="Times New Roman"/>
                <a:cs typeface="Times New Roman"/>
              </a:rPr>
              <a:t>synthesis </a:t>
            </a:r>
            <a:r>
              <a:rPr sz="1200" spc="5" dirty="0">
                <a:latin typeface="Times New Roman"/>
                <a:cs typeface="Times New Roman"/>
              </a:rPr>
              <a:t>of 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Eicosanoids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(Prosaglandins,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Prostacyclins,</a:t>
            </a:r>
            <a:r>
              <a:rPr sz="1200" dirty="0">
                <a:latin typeface="Times New Roman"/>
                <a:cs typeface="Times New Roman"/>
              </a:rPr>
              <a:t> Thromboxanes)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act</a:t>
            </a:r>
            <a:r>
              <a:rPr sz="1200" spc="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as</a:t>
            </a:r>
            <a:r>
              <a:rPr sz="1200" spc="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emulsifiers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(Bile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salts).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727450" y="2166619"/>
            <a:ext cx="549275" cy="76200"/>
          </a:xfrm>
          <a:custGeom>
            <a:avLst/>
            <a:gdLst/>
            <a:ahLst/>
            <a:cxnLst/>
            <a:rect l="l" t="t" r="r" b="b"/>
            <a:pathLst>
              <a:path w="549275" h="76200">
                <a:moveTo>
                  <a:pt x="473075" y="0"/>
                </a:moveTo>
                <a:lnTo>
                  <a:pt x="473075" y="76200"/>
                </a:lnTo>
                <a:lnTo>
                  <a:pt x="536575" y="44450"/>
                </a:lnTo>
                <a:lnTo>
                  <a:pt x="489331" y="44450"/>
                </a:lnTo>
                <a:lnTo>
                  <a:pt x="492125" y="41656"/>
                </a:lnTo>
                <a:lnTo>
                  <a:pt x="492125" y="34544"/>
                </a:lnTo>
                <a:lnTo>
                  <a:pt x="489331" y="31750"/>
                </a:lnTo>
                <a:lnTo>
                  <a:pt x="536575" y="31750"/>
                </a:lnTo>
                <a:lnTo>
                  <a:pt x="473075" y="0"/>
                </a:lnTo>
                <a:close/>
              </a:path>
              <a:path w="549275" h="76200">
                <a:moveTo>
                  <a:pt x="473075" y="31750"/>
                </a:moveTo>
                <a:lnTo>
                  <a:pt x="2793" y="31750"/>
                </a:lnTo>
                <a:lnTo>
                  <a:pt x="0" y="34544"/>
                </a:lnTo>
                <a:lnTo>
                  <a:pt x="0" y="41656"/>
                </a:lnTo>
                <a:lnTo>
                  <a:pt x="2793" y="44450"/>
                </a:lnTo>
                <a:lnTo>
                  <a:pt x="473075" y="44450"/>
                </a:lnTo>
                <a:lnTo>
                  <a:pt x="473075" y="31750"/>
                </a:lnTo>
                <a:close/>
              </a:path>
              <a:path w="549275" h="76200">
                <a:moveTo>
                  <a:pt x="536575" y="31750"/>
                </a:moveTo>
                <a:lnTo>
                  <a:pt x="489331" y="31750"/>
                </a:lnTo>
                <a:lnTo>
                  <a:pt x="492125" y="34544"/>
                </a:lnTo>
                <a:lnTo>
                  <a:pt x="492125" y="41656"/>
                </a:lnTo>
                <a:lnTo>
                  <a:pt x="489331" y="44450"/>
                </a:lnTo>
                <a:lnTo>
                  <a:pt x="536575" y="44450"/>
                </a:lnTo>
                <a:lnTo>
                  <a:pt x="549275" y="38100"/>
                </a:lnTo>
                <a:lnTo>
                  <a:pt x="536575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32837" y="2401569"/>
            <a:ext cx="5887725" cy="164445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604" y="1211326"/>
            <a:ext cx="8635696" cy="368030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8600">
              <a:lnSpc>
                <a:spcPct val="100000"/>
              </a:lnSpc>
              <a:spcBef>
                <a:spcPts val="100"/>
              </a:spcBef>
              <a:buFont typeface="Times New Roman"/>
              <a:buAutoNum type="arabicPeriod" startAt="5"/>
              <a:tabLst>
                <a:tab pos="2413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Fat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soluble</a:t>
            </a:r>
            <a:r>
              <a:rPr sz="1200" b="1" dirty="0">
                <a:latin typeface="Times New Roman"/>
                <a:cs typeface="Times New Roman"/>
              </a:rPr>
              <a:t> vitamins</a:t>
            </a:r>
            <a:r>
              <a:rPr sz="1200" dirty="0">
                <a:latin typeface="Times New Roman"/>
                <a:cs typeface="Times New Roman"/>
              </a:rPr>
              <a:t>: </a:t>
            </a:r>
            <a:r>
              <a:rPr sz="1200" spc="-5" dirty="0">
                <a:latin typeface="Times New Roman"/>
                <a:cs typeface="Times New Roman"/>
              </a:rPr>
              <a:t>Source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fat</a:t>
            </a:r>
            <a:r>
              <a:rPr sz="1200" dirty="0">
                <a:latin typeface="Times New Roman"/>
                <a:cs typeface="Times New Roman"/>
              </a:rPr>
              <a:t> soluble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vitamins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(A,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D, </a:t>
            </a:r>
            <a:r>
              <a:rPr sz="1200" dirty="0">
                <a:latin typeface="Times New Roman"/>
                <a:cs typeface="Times New Roman"/>
              </a:rPr>
              <a:t>E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dirty="0">
                <a:latin typeface="Times New Roman"/>
                <a:cs typeface="Times New Roman"/>
              </a:rPr>
              <a:t> K).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Times New Roman"/>
              <a:buAutoNum type="arabicPeriod" startAt="5"/>
            </a:pPr>
            <a:endParaRPr sz="1350">
              <a:latin typeface="Times New Roman"/>
              <a:cs typeface="Times New Roman"/>
            </a:endParaRPr>
          </a:p>
          <a:p>
            <a:pPr marL="240665" marR="8255" indent="-228600" algn="just">
              <a:lnSpc>
                <a:spcPct val="110400"/>
              </a:lnSpc>
              <a:buFont typeface="Times New Roman"/>
              <a:buAutoNum type="arabicPeriod" startAt="5"/>
              <a:tabLst>
                <a:tab pos="2413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Hormones </a:t>
            </a:r>
            <a:r>
              <a:rPr sz="1200" b="1" dirty="0">
                <a:latin typeface="Times New Roman"/>
                <a:cs typeface="Times New Roman"/>
              </a:rPr>
              <a:t>(Steroid)</a:t>
            </a:r>
            <a:r>
              <a:rPr sz="1200" b="1" dirty="0">
                <a:solidFill>
                  <a:srgbClr val="5846E1"/>
                </a:solidFill>
                <a:latin typeface="Times New Roman"/>
                <a:cs typeface="Times New Roman"/>
              </a:rPr>
              <a:t>: </a:t>
            </a:r>
            <a:r>
              <a:rPr sz="1200" dirty="0">
                <a:latin typeface="Times New Roman"/>
                <a:cs typeface="Times New Roman"/>
              </a:rPr>
              <a:t>The </a:t>
            </a:r>
            <a:r>
              <a:rPr sz="1200" spc="-5" dirty="0">
                <a:latin typeface="Times New Roman"/>
                <a:cs typeface="Times New Roman"/>
              </a:rPr>
              <a:t>basis </a:t>
            </a:r>
            <a:r>
              <a:rPr sz="1200" dirty="0">
                <a:latin typeface="Times New Roman"/>
                <a:cs typeface="Times New Roman"/>
              </a:rPr>
              <a:t>for the synthesis of other steroids, including the sex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hormones estradiol and testosterone, as </a:t>
            </a:r>
            <a:r>
              <a:rPr sz="1200" dirty="0">
                <a:latin typeface="Times New Roman"/>
                <a:cs typeface="Times New Roman"/>
              </a:rPr>
              <a:t>well </a:t>
            </a:r>
            <a:r>
              <a:rPr sz="1200" spc="-5" dirty="0">
                <a:latin typeface="Times New Roman"/>
                <a:cs typeface="Times New Roman"/>
              </a:rPr>
              <a:t>as </a:t>
            </a:r>
            <a:r>
              <a:rPr sz="1200" dirty="0">
                <a:latin typeface="Times New Roman"/>
                <a:cs typeface="Times New Roman"/>
              </a:rPr>
              <a:t>other </a:t>
            </a:r>
            <a:r>
              <a:rPr sz="1200" spc="-5" dirty="0">
                <a:latin typeface="Times New Roman"/>
                <a:cs typeface="Times New Roman"/>
              </a:rPr>
              <a:t>steroids </a:t>
            </a:r>
            <a:r>
              <a:rPr sz="1200" dirty="0">
                <a:latin typeface="Times New Roman"/>
                <a:cs typeface="Times New Roman"/>
              </a:rPr>
              <a:t>such </a:t>
            </a:r>
            <a:r>
              <a:rPr sz="1200" spc="-5" dirty="0">
                <a:latin typeface="Times New Roman"/>
                <a:cs typeface="Times New Roman"/>
              </a:rPr>
              <a:t>as </a:t>
            </a:r>
            <a:r>
              <a:rPr sz="1200" dirty="0">
                <a:latin typeface="Times New Roman"/>
                <a:cs typeface="Times New Roman"/>
              </a:rPr>
              <a:t>cortisone </a:t>
            </a:r>
            <a:r>
              <a:rPr sz="1200" spc="-5" dirty="0">
                <a:latin typeface="Times New Roman"/>
                <a:cs typeface="Times New Roman"/>
              </a:rPr>
              <a:t>and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vitamin D.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Times New Roman"/>
              <a:buAutoNum type="arabicPeriod" startAt="5"/>
            </a:pPr>
            <a:endParaRPr sz="1350">
              <a:latin typeface="Times New Roman"/>
              <a:cs typeface="Times New Roman"/>
            </a:endParaRPr>
          </a:p>
          <a:p>
            <a:pPr marL="240665" marR="5715" indent="-228600" algn="just">
              <a:lnSpc>
                <a:spcPct val="110300"/>
              </a:lnSpc>
              <a:buFont typeface="Times New Roman"/>
              <a:buAutoNum type="arabicPeriod" startAt="5"/>
              <a:tabLst>
                <a:tab pos="2413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Protection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and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Insulation: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Lipid</a:t>
            </a:r>
            <a:r>
              <a:rPr sz="1200" spc="-5" dirty="0">
                <a:latin typeface="Times New Roman"/>
                <a:cs typeface="Times New Roman"/>
              </a:rPr>
              <a:t> protects</a:t>
            </a:r>
            <a:r>
              <a:rPr sz="1200" dirty="0">
                <a:latin typeface="Times New Roman"/>
                <a:cs typeface="Times New Roman"/>
              </a:rPr>
              <a:t> the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internal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organ,</a:t>
            </a:r>
            <a:r>
              <a:rPr sz="1200" dirty="0">
                <a:latin typeface="Times New Roman"/>
                <a:cs typeface="Times New Roman"/>
              </a:rPr>
              <a:t> serve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insulating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material and give </a:t>
            </a:r>
            <a:r>
              <a:rPr sz="1200" dirty="0">
                <a:latin typeface="Times New Roman"/>
                <a:cs typeface="Times New Roman"/>
              </a:rPr>
              <a:t>shape </a:t>
            </a:r>
            <a:r>
              <a:rPr sz="1200" spc="-5" dirty="0">
                <a:latin typeface="Times New Roman"/>
                <a:cs typeface="Times New Roman"/>
              </a:rPr>
              <a:t>and </a:t>
            </a:r>
            <a:r>
              <a:rPr sz="1200" dirty="0">
                <a:latin typeface="Times New Roman"/>
                <a:cs typeface="Times New Roman"/>
              </a:rPr>
              <a:t>smooth </a:t>
            </a:r>
            <a:r>
              <a:rPr sz="1200" spc="-5" dirty="0">
                <a:latin typeface="Times New Roman"/>
                <a:cs typeface="Times New Roman"/>
              </a:rPr>
              <a:t>appearance </a:t>
            </a:r>
            <a:r>
              <a:rPr sz="1200" spc="5" dirty="0">
                <a:latin typeface="Times New Roman"/>
                <a:cs typeface="Times New Roman"/>
              </a:rPr>
              <a:t>to </a:t>
            </a:r>
            <a:r>
              <a:rPr sz="1200" dirty="0">
                <a:latin typeface="Times New Roman"/>
                <a:cs typeface="Times New Roman"/>
              </a:rPr>
              <a:t>the </a:t>
            </a:r>
            <a:r>
              <a:rPr sz="1200" spc="-5" dirty="0">
                <a:latin typeface="Times New Roman"/>
                <a:cs typeface="Times New Roman"/>
              </a:rPr>
              <a:t>body. </a:t>
            </a:r>
            <a:r>
              <a:rPr sz="1200" spc="-10" dirty="0">
                <a:latin typeface="Times New Roman"/>
                <a:cs typeface="Times New Roman"/>
              </a:rPr>
              <a:t>Fat </a:t>
            </a:r>
            <a:r>
              <a:rPr sz="1200" spc="-5" dirty="0">
                <a:latin typeface="Times New Roman"/>
                <a:cs typeface="Times New Roman"/>
              </a:rPr>
              <a:t>is stored </a:t>
            </a:r>
            <a:r>
              <a:rPr sz="1200" dirty="0">
                <a:latin typeface="Times New Roman"/>
                <a:cs typeface="Times New Roman"/>
              </a:rPr>
              <a:t>in </a:t>
            </a:r>
            <a:r>
              <a:rPr sz="1200" spc="-5" dirty="0">
                <a:latin typeface="Times New Roman"/>
                <a:cs typeface="Times New Roman"/>
              </a:rPr>
              <a:t>adipose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tissue, where </a:t>
            </a:r>
            <a:r>
              <a:rPr sz="1200" dirty="0">
                <a:latin typeface="Times New Roman"/>
                <a:cs typeface="Times New Roman"/>
              </a:rPr>
              <a:t>it </a:t>
            </a:r>
            <a:r>
              <a:rPr sz="1200" spc="-5" dirty="0">
                <a:latin typeface="Times New Roman"/>
                <a:cs typeface="Times New Roman"/>
              </a:rPr>
              <a:t>also serves as </a:t>
            </a:r>
            <a:r>
              <a:rPr sz="1200" dirty="0">
                <a:latin typeface="Times New Roman"/>
                <a:cs typeface="Times New Roman"/>
              </a:rPr>
              <a:t>a </a:t>
            </a:r>
            <a:r>
              <a:rPr sz="1200" spc="-5" dirty="0">
                <a:latin typeface="Times New Roman"/>
                <a:cs typeface="Times New Roman"/>
              </a:rPr>
              <a:t>thermal </a:t>
            </a:r>
            <a:r>
              <a:rPr sz="1200" dirty="0">
                <a:latin typeface="Times New Roman"/>
                <a:cs typeface="Times New Roman"/>
              </a:rPr>
              <a:t>insulator in the </a:t>
            </a:r>
            <a:r>
              <a:rPr sz="1200" spc="-5" dirty="0">
                <a:latin typeface="Times New Roman"/>
                <a:cs typeface="Times New Roman"/>
              </a:rPr>
              <a:t>subcutaneous tissues and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around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certain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organs.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Times New Roman"/>
              <a:buAutoNum type="arabicPeriod" startAt="5"/>
            </a:pPr>
            <a:endParaRPr sz="1350">
              <a:latin typeface="Times New Roman"/>
              <a:cs typeface="Times New Roman"/>
            </a:endParaRPr>
          </a:p>
          <a:p>
            <a:pPr marL="240665" marR="5080" indent="-228600" algn="just">
              <a:lnSpc>
                <a:spcPct val="110000"/>
              </a:lnSpc>
              <a:buFont typeface="Times New Roman"/>
              <a:buAutoNum type="arabicPeriod" startAt="5"/>
              <a:tabLst>
                <a:tab pos="2413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Transporting lipids (lipoproteins)</a:t>
            </a:r>
            <a:r>
              <a:rPr sz="1200" spc="-5" dirty="0">
                <a:latin typeface="Times New Roman"/>
                <a:cs typeface="Times New Roman"/>
              </a:rPr>
              <a:t>: Combinations </a:t>
            </a:r>
            <a:r>
              <a:rPr sz="1200" dirty="0">
                <a:latin typeface="Times New Roman"/>
                <a:cs typeface="Times New Roman"/>
              </a:rPr>
              <a:t>of lipid </a:t>
            </a:r>
            <a:r>
              <a:rPr sz="1200" spc="-5" dirty="0">
                <a:latin typeface="Times New Roman"/>
                <a:cs typeface="Times New Roman"/>
              </a:rPr>
              <a:t>and </a:t>
            </a:r>
            <a:r>
              <a:rPr sz="1200" dirty="0">
                <a:latin typeface="Times New Roman"/>
                <a:cs typeface="Times New Roman"/>
              </a:rPr>
              <a:t>protein </a:t>
            </a:r>
            <a:r>
              <a:rPr sz="1200" spc="-5" dirty="0">
                <a:latin typeface="Times New Roman"/>
                <a:cs typeface="Times New Roman"/>
              </a:rPr>
              <a:t>(lipoproteins)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are important cellular </a:t>
            </a:r>
            <a:r>
              <a:rPr sz="1200" dirty="0">
                <a:latin typeface="Times New Roman"/>
                <a:cs typeface="Times New Roman"/>
              </a:rPr>
              <a:t>constituents, </a:t>
            </a:r>
            <a:r>
              <a:rPr sz="1200" spc="-5" dirty="0">
                <a:latin typeface="Times New Roman"/>
                <a:cs typeface="Times New Roman"/>
              </a:rPr>
              <a:t>occurring </a:t>
            </a:r>
            <a:r>
              <a:rPr sz="1200" dirty="0">
                <a:latin typeface="Times New Roman"/>
                <a:cs typeface="Times New Roman"/>
              </a:rPr>
              <a:t>both in the </a:t>
            </a:r>
            <a:r>
              <a:rPr sz="1200" spc="-5" dirty="0">
                <a:latin typeface="Times New Roman"/>
                <a:cs typeface="Times New Roman"/>
              </a:rPr>
              <a:t>cell membrane and </a:t>
            </a:r>
            <a:r>
              <a:rPr sz="1200" dirty="0">
                <a:latin typeface="Times New Roman"/>
                <a:cs typeface="Times New Roman"/>
              </a:rPr>
              <a:t>in the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mitochondria,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dirty="0">
                <a:latin typeface="Times New Roman"/>
                <a:cs typeface="Times New Roman"/>
              </a:rPr>
              <a:t> serving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also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as</a:t>
            </a:r>
            <a:r>
              <a:rPr sz="1200" dirty="0">
                <a:latin typeface="Times New Roman"/>
                <a:cs typeface="Times New Roman"/>
              </a:rPr>
              <a:t> the</a:t>
            </a:r>
            <a:r>
              <a:rPr sz="1200" spc="-5" dirty="0">
                <a:latin typeface="Times New Roman"/>
                <a:cs typeface="Times New Roman"/>
              </a:rPr>
              <a:t> means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transporting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lipids in the blood.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Times New Roman"/>
              <a:buAutoNum type="arabicPeriod" startAt="5"/>
            </a:pPr>
            <a:endParaRPr sz="1350">
              <a:latin typeface="Times New Roman"/>
              <a:cs typeface="Times New Roman"/>
            </a:endParaRPr>
          </a:p>
          <a:p>
            <a:pPr marL="240665" marR="5715" indent="-228600" algn="just">
              <a:lnSpc>
                <a:spcPct val="110000"/>
              </a:lnSpc>
              <a:buFont typeface="Times New Roman"/>
              <a:buAutoNum type="arabicPeriod" startAt="5"/>
              <a:tabLst>
                <a:tab pos="2413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Understanding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many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important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biomedical</a:t>
            </a:r>
            <a:r>
              <a:rPr sz="1200" b="1" dirty="0">
                <a:latin typeface="Times New Roman"/>
                <a:cs typeface="Times New Roman"/>
              </a:rPr>
              <a:t> areas: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Knowledge</a:t>
            </a:r>
            <a:r>
              <a:rPr sz="1200" dirty="0">
                <a:latin typeface="Times New Roman"/>
                <a:cs typeface="Times New Roman"/>
              </a:rPr>
              <a:t> of</a:t>
            </a:r>
            <a:r>
              <a:rPr sz="1200" spc="3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lipid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biochemistry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is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necessary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e.g.,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obesity,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diabetes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mellitus,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atherosclerosis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 </a:t>
            </a:r>
            <a:r>
              <a:rPr sz="1200" spc="-2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role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 </a:t>
            </a:r>
            <a:r>
              <a:rPr sz="1200" spc="-5" dirty="0">
                <a:latin typeface="Times New Roman"/>
                <a:cs typeface="Times New Roman"/>
              </a:rPr>
              <a:t>various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polyunsaturated</a:t>
            </a:r>
            <a:r>
              <a:rPr sz="1200" dirty="0">
                <a:latin typeface="Times New Roman"/>
                <a:cs typeface="Times New Roman"/>
              </a:rPr>
              <a:t> fatty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 nutrition and </a:t>
            </a:r>
            <a:r>
              <a:rPr sz="1200" spc="-5" dirty="0">
                <a:latin typeface="Times New Roman"/>
                <a:cs typeface="Times New Roman"/>
              </a:rPr>
              <a:t>health.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Times New Roman"/>
              <a:buAutoNum type="arabicPeriod" startAt="5"/>
            </a:pPr>
            <a:endParaRPr sz="1350">
              <a:latin typeface="Times New Roman"/>
              <a:cs typeface="Times New Roman"/>
            </a:endParaRPr>
          </a:p>
          <a:p>
            <a:pPr marL="240665" marR="6350" indent="-228600" algn="just">
              <a:lnSpc>
                <a:spcPct val="110000"/>
              </a:lnSpc>
              <a:buFont typeface="Times New Roman"/>
              <a:buAutoNum type="arabicPeriod" startAt="5"/>
              <a:tabLst>
                <a:tab pos="241300" algn="l"/>
              </a:tabLst>
            </a:pPr>
            <a:r>
              <a:rPr sz="1200" b="1" dirty="0">
                <a:latin typeface="Times New Roman"/>
                <a:cs typeface="Times New Roman"/>
              </a:rPr>
              <a:t>To </a:t>
            </a:r>
            <a:r>
              <a:rPr sz="1200" b="1" spc="-5" dirty="0">
                <a:latin typeface="Times New Roman"/>
                <a:cs typeface="Times New Roman"/>
              </a:rPr>
              <a:t>survive in colder temperatures (body </a:t>
            </a:r>
            <a:r>
              <a:rPr sz="1200" b="1" dirty="0">
                <a:latin typeface="Times New Roman"/>
                <a:cs typeface="Times New Roman"/>
              </a:rPr>
              <a:t>fat): </a:t>
            </a:r>
            <a:r>
              <a:rPr sz="1200" spc="-5" dirty="0">
                <a:latin typeface="Times New Roman"/>
                <a:cs typeface="Times New Roman"/>
              </a:rPr>
              <a:t>Triglycerides can </a:t>
            </a:r>
            <a:r>
              <a:rPr sz="1200" dirty="0">
                <a:latin typeface="Times New Roman"/>
                <a:cs typeface="Times New Roman"/>
              </a:rPr>
              <a:t>provide </a:t>
            </a:r>
            <a:r>
              <a:rPr sz="1200" spc="-5" dirty="0">
                <a:latin typeface="Times New Roman"/>
                <a:cs typeface="Times New Roman"/>
              </a:rPr>
              <a:t>insulation </a:t>
            </a:r>
            <a:r>
              <a:rPr sz="1200" dirty="0">
                <a:latin typeface="Times New Roman"/>
                <a:cs typeface="Times New Roman"/>
              </a:rPr>
              <a:t> for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animals</a:t>
            </a:r>
            <a:r>
              <a:rPr sz="1200" dirty="0">
                <a:latin typeface="Times New Roman"/>
                <a:cs typeface="Times New Roman"/>
              </a:rPr>
              <a:t> in the </a:t>
            </a:r>
            <a:r>
              <a:rPr sz="1200" spc="-5" dirty="0">
                <a:latin typeface="Times New Roman"/>
                <a:cs typeface="Times New Roman"/>
              </a:rPr>
              <a:t>form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of</a:t>
            </a:r>
            <a:r>
              <a:rPr sz="1200" dirty="0">
                <a:latin typeface="Times New Roman"/>
                <a:cs typeface="Times New Roman"/>
              </a:rPr>
              <a:t> body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fat,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which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allows</a:t>
            </a:r>
            <a:r>
              <a:rPr sz="1200" dirty="0">
                <a:latin typeface="Times New Roman"/>
                <a:cs typeface="Times New Roman"/>
              </a:rPr>
              <a:t> them to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Times New Roman"/>
              <a:buAutoNum type="arabicPeriod" startAt="5"/>
            </a:pPr>
            <a:endParaRPr sz="1350">
              <a:latin typeface="Times New Roman"/>
              <a:cs typeface="Times New Roman"/>
            </a:endParaRPr>
          </a:p>
          <a:p>
            <a:pPr marL="240665" marR="7620" indent="-228600" algn="just">
              <a:lnSpc>
                <a:spcPct val="110800"/>
              </a:lnSpc>
              <a:buFont typeface="Times New Roman"/>
              <a:buAutoNum type="arabicPeriod" startAt="5"/>
              <a:tabLst>
                <a:tab pos="2413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Insulating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cover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</a:t>
            </a:r>
            <a:r>
              <a:rPr sz="1200" b="1" spc="-5" dirty="0">
                <a:latin typeface="Times New Roman"/>
                <a:cs typeface="Times New Roman"/>
              </a:rPr>
              <a:t>Cholesterol</a:t>
            </a:r>
            <a:r>
              <a:rPr sz="1200" spc="-5" dirty="0">
                <a:latin typeface="Times New Roman"/>
                <a:cs typeface="Times New Roman"/>
              </a:rPr>
              <a:t>):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Cholesterol</a:t>
            </a:r>
            <a:r>
              <a:rPr sz="1200" dirty="0">
                <a:latin typeface="Times New Roman"/>
                <a:cs typeface="Times New Roman"/>
              </a:rPr>
              <a:t> functions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</a:t>
            </a:r>
            <a:r>
              <a:rPr sz="1200" dirty="0">
                <a:latin typeface="Times New Roman"/>
                <a:cs typeface="Times New Roman"/>
              </a:rPr>
              <a:t> for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transport</a:t>
            </a:r>
            <a:r>
              <a:rPr sz="1200" spc="3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electric impulses</a:t>
            </a:r>
            <a:r>
              <a:rPr sz="1200" dirty="0">
                <a:latin typeface="Times New Roman"/>
                <a:cs typeface="Times New Roman"/>
              </a:rPr>
              <a:t> in the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nerve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tissue.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090352" y="514667"/>
            <a:ext cx="2991485" cy="381635"/>
            <a:chOff x="4090352" y="514667"/>
            <a:chExt cx="2991485" cy="381635"/>
          </a:xfrm>
        </p:grpSpPr>
        <p:sp>
          <p:nvSpPr>
            <p:cNvPr id="3" name="object 3"/>
            <p:cNvSpPr/>
            <p:nvPr/>
          </p:nvSpPr>
          <p:spPr>
            <a:xfrm>
              <a:off x="4095115" y="519430"/>
              <a:ext cx="2981960" cy="372110"/>
            </a:xfrm>
            <a:custGeom>
              <a:avLst/>
              <a:gdLst/>
              <a:ahLst/>
              <a:cxnLst/>
              <a:rect l="l" t="t" r="r" b="b"/>
              <a:pathLst>
                <a:path w="2981959" h="372109">
                  <a:moveTo>
                    <a:pt x="2981960" y="0"/>
                  </a:moveTo>
                  <a:lnTo>
                    <a:pt x="0" y="0"/>
                  </a:lnTo>
                  <a:lnTo>
                    <a:pt x="0" y="372109"/>
                  </a:lnTo>
                  <a:lnTo>
                    <a:pt x="2981960" y="372109"/>
                  </a:lnTo>
                  <a:lnTo>
                    <a:pt x="2981960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4095115" y="519430"/>
              <a:ext cx="2981960" cy="372110"/>
            </a:xfrm>
            <a:custGeom>
              <a:avLst/>
              <a:gdLst/>
              <a:ahLst/>
              <a:cxnLst/>
              <a:rect l="l" t="t" r="r" b="b"/>
              <a:pathLst>
                <a:path w="2981959" h="372109">
                  <a:moveTo>
                    <a:pt x="0" y="372109"/>
                  </a:moveTo>
                  <a:lnTo>
                    <a:pt x="2981960" y="372109"/>
                  </a:lnTo>
                  <a:lnTo>
                    <a:pt x="2981960" y="0"/>
                  </a:lnTo>
                  <a:lnTo>
                    <a:pt x="0" y="0"/>
                  </a:lnTo>
                  <a:lnTo>
                    <a:pt x="0" y="372109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4223130" y="543814"/>
            <a:ext cx="272161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Times New Roman"/>
                <a:cs typeface="Times New Roman"/>
              </a:rPr>
              <a:t>CLASSIFICATION</a:t>
            </a:r>
            <a:r>
              <a:rPr sz="1600" b="1" spc="-1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OF</a:t>
            </a:r>
            <a:r>
              <a:rPr sz="1600" b="1" spc="-20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LIPID</a:t>
            </a:r>
            <a:endParaRPr sz="1600">
              <a:latin typeface="Times New Roman"/>
              <a:cs typeface="Times New Roman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433387" y="886777"/>
            <a:ext cx="9402445" cy="723900"/>
            <a:chOff x="433387" y="886777"/>
            <a:chExt cx="9402445" cy="723900"/>
          </a:xfrm>
        </p:grpSpPr>
        <p:sp>
          <p:nvSpPr>
            <p:cNvPr id="7" name="object 7"/>
            <p:cNvSpPr/>
            <p:nvPr/>
          </p:nvSpPr>
          <p:spPr>
            <a:xfrm>
              <a:off x="5505450" y="891540"/>
              <a:ext cx="1270" cy="257175"/>
            </a:xfrm>
            <a:custGeom>
              <a:avLst/>
              <a:gdLst/>
              <a:ahLst/>
              <a:cxnLst/>
              <a:rect l="l" t="t" r="r" b="b"/>
              <a:pathLst>
                <a:path w="1270" h="257175">
                  <a:moveTo>
                    <a:pt x="0" y="0"/>
                  </a:moveTo>
                  <a:lnTo>
                    <a:pt x="1270" y="257175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075690" y="1156017"/>
              <a:ext cx="0" cy="173990"/>
            </a:xfrm>
            <a:custGeom>
              <a:avLst/>
              <a:gdLst/>
              <a:ahLst/>
              <a:cxnLst/>
              <a:rect l="l" t="t" r="r" b="b"/>
              <a:pathLst>
                <a:path h="173990">
                  <a:moveTo>
                    <a:pt x="0" y="0"/>
                  </a:moveTo>
                  <a:lnTo>
                    <a:pt x="0" y="173672"/>
                  </a:lnTo>
                </a:path>
              </a:pathLst>
            </a:custGeom>
            <a:ln w="1079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075055" y="1151255"/>
              <a:ext cx="8756015" cy="9525"/>
            </a:xfrm>
            <a:custGeom>
              <a:avLst/>
              <a:gdLst/>
              <a:ahLst/>
              <a:cxnLst/>
              <a:rect l="l" t="t" r="r" b="b"/>
              <a:pathLst>
                <a:path w="8756015" h="9525">
                  <a:moveTo>
                    <a:pt x="0" y="0"/>
                  </a:moveTo>
                  <a:lnTo>
                    <a:pt x="8756015" y="9525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438015" y="1156017"/>
              <a:ext cx="5392420" cy="173990"/>
            </a:xfrm>
            <a:custGeom>
              <a:avLst/>
              <a:gdLst/>
              <a:ahLst/>
              <a:cxnLst/>
              <a:rect l="l" t="t" r="r" b="b"/>
              <a:pathLst>
                <a:path w="5392420" h="173990">
                  <a:moveTo>
                    <a:pt x="0" y="0"/>
                  </a:moveTo>
                  <a:lnTo>
                    <a:pt x="0" y="173672"/>
                  </a:lnTo>
                </a:path>
                <a:path w="5392420" h="173990">
                  <a:moveTo>
                    <a:pt x="3117215" y="0"/>
                  </a:moveTo>
                  <a:lnTo>
                    <a:pt x="3117215" y="173672"/>
                  </a:lnTo>
                </a:path>
                <a:path w="5392420" h="173990">
                  <a:moveTo>
                    <a:pt x="5392420" y="9525"/>
                  </a:moveTo>
                  <a:lnTo>
                    <a:pt x="5392420" y="173672"/>
                  </a:lnTo>
                </a:path>
              </a:pathLst>
            </a:custGeom>
            <a:ln w="1079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438150" y="1329690"/>
              <a:ext cx="1419225" cy="276225"/>
            </a:xfrm>
            <a:custGeom>
              <a:avLst/>
              <a:gdLst/>
              <a:ahLst/>
              <a:cxnLst/>
              <a:rect l="l" t="t" r="r" b="b"/>
              <a:pathLst>
                <a:path w="1419225" h="276225">
                  <a:moveTo>
                    <a:pt x="1419225" y="0"/>
                  </a:moveTo>
                  <a:lnTo>
                    <a:pt x="0" y="0"/>
                  </a:lnTo>
                  <a:lnTo>
                    <a:pt x="0" y="276225"/>
                  </a:lnTo>
                  <a:lnTo>
                    <a:pt x="1419225" y="276225"/>
                  </a:lnTo>
                  <a:lnTo>
                    <a:pt x="1419225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38150" y="1329690"/>
              <a:ext cx="1419225" cy="276225"/>
            </a:xfrm>
            <a:custGeom>
              <a:avLst/>
              <a:gdLst/>
              <a:ahLst/>
              <a:cxnLst/>
              <a:rect l="l" t="t" r="r" b="b"/>
              <a:pathLst>
                <a:path w="1419225" h="276225">
                  <a:moveTo>
                    <a:pt x="0" y="276225"/>
                  </a:moveTo>
                  <a:lnTo>
                    <a:pt x="1419225" y="276225"/>
                  </a:lnTo>
                  <a:lnTo>
                    <a:pt x="1419225" y="0"/>
                  </a:lnTo>
                  <a:lnTo>
                    <a:pt x="0" y="0"/>
                  </a:lnTo>
                  <a:lnTo>
                    <a:pt x="0" y="27622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691387" y="1354582"/>
            <a:ext cx="91313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spc="-5" dirty="0">
                <a:latin typeface="Times New Roman"/>
                <a:cs typeface="Times New Roman"/>
              </a:rPr>
              <a:t>SIMPLE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LIPID</a:t>
            </a:r>
            <a:endParaRPr sz="1100">
              <a:latin typeface="Times New Roman"/>
              <a:cs typeface="Times New Roman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3471862" y="1324927"/>
            <a:ext cx="2162175" cy="285750"/>
            <a:chOff x="3471862" y="1324927"/>
            <a:chExt cx="2162175" cy="285750"/>
          </a:xfrm>
        </p:grpSpPr>
        <p:sp>
          <p:nvSpPr>
            <p:cNvPr id="15" name="object 15"/>
            <p:cNvSpPr/>
            <p:nvPr/>
          </p:nvSpPr>
          <p:spPr>
            <a:xfrm>
              <a:off x="3476625" y="1329690"/>
              <a:ext cx="2152650" cy="276225"/>
            </a:xfrm>
            <a:custGeom>
              <a:avLst/>
              <a:gdLst/>
              <a:ahLst/>
              <a:cxnLst/>
              <a:rect l="l" t="t" r="r" b="b"/>
              <a:pathLst>
                <a:path w="2152650" h="276225">
                  <a:moveTo>
                    <a:pt x="2152650" y="0"/>
                  </a:moveTo>
                  <a:lnTo>
                    <a:pt x="0" y="0"/>
                  </a:lnTo>
                  <a:lnTo>
                    <a:pt x="0" y="276225"/>
                  </a:lnTo>
                  <a:lnTo>
                    <a:pt x="2152650" y="276225"/>
                  </a:lnTo>
                  <a:lnTo>
                    <a:pt x="2152650" y="0"/>
                  </a:lnTo>
                  <a:close/>
                </a:path>
              </a:pathLst>
            </a:custGeom>
            <a:solidFill>
              <a:srgbClr val="00ED6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476625" y="1329690"/>
              <a:ext cx="2152650" cy="276225"/>
            </a:xfrm>
            <a:custGeom>
              <a:avLst/>
              <a:gdLst/>
              <a:ahLst/>
              <a:cxnLst/>
              <a:rect l="l" t="t" r="r" b="b"/>
              <a:pathLst>
                <a:path w="2152650" h="276225">
                  <a:moveTo>
                    <a:pt x="0" y="276225"/>
                  </a:moveTo>
                  <a:lnTo>
                    <a:pt x="2152650" y="276225"/>
                  </a:lnTo>
                  <a:lnTo>
                    <a:pt x="2152650" y="0"/>
                  </a:lnTo>
                  <a:lnTo>
                    <a:pt x="0" y="0"/>
                  </a:lnTo>
                  <a:lnTo>
                    <a:pt x="0" y="27622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3592195" y="1354582"/>
            <a:ext cx="192151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spc="-5" dirty="0">
                <a:latin typeface="Times New Roman"/>
                <a:cs typeface="Times New Roman"/>
              </a:rPr>
              <a:t>COMPLEX/COMPOUND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LIPID</a:t>
            </a:r>
            <a:endParaRPr sz="1100">
              <a:latin typeface="Times New Roman"/>
              <a:cs typeface="Times New Roman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8853487" y="1324927"/>
            <a:ext cx="1676400" cy="285750"/>
            <a:chOff x="8853487" y="1324927"/>
            <a:chExt cx="1676400" cy="285750"/>
          </a:xfrm>
        </p:grpSpPr>
        <p:sp>
          <p:nvSpPr>
            <p:cNvPr id="19" name="object 19"/>
            <p:cNvSpPr/>
            <p:nvPr/>
          </p:nvSpPr>
          <p:spPr>
            <a:xfrm>
              <a:off x="8858250" y="1329690"/>
              <a:ext cx="1666875" cy="276225"/>
            </a:xfrm>
            <a:custGeom>
              <a:avLst/>
              <a:gdLst/>
              <a:ahLst/>
              <a:cxnLst/>
              <a:rect l="l" t="t" r="r" b="b"/>
              <a:pathLst>
                <a:path w="1666875" h="276225">
                  <a:moveTo>
                    <a:pt x="1666875" y="0"/>
                  </a:moveTo>
                  <a:lnTo>
                    <a:pt x="0" y="0"/>
                  </a:lnTo>
                  <a:lnTo>
                    <a:pt x="0" y="276225"/>
                  </a:lnTo>
                  <a:lnTo>
                    <a:pt x="1666875" y="276225"/>
                  </a:lnTo>
                  <a:lnTo>
                    <a:pt x="1666875" y="0"/>
                  </a:lnTo>
                  <a:close/>
                </a:path>
              </a:pathLst>
            </a:custGeom>
            <a:solidFill>
              <a:srgbClr val="81DAE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8858250" y="1329690"/>
              <a:ext cx="1666875" cy="276225"/>
            </a:xfrm>
            <a:custGeom>
              <a:avLst/>
              <a:gdLst/>
              <a:ahLst/>
              <a:cxnLst/>
              <a:rect l="l" t="t" r="r" b="b"/>
              <a:pathLst>
                <a:path w="1666875" h="276225">
                  <a:moveTo>
                    <a:pt x="0" y="276225"/>
                  </a:moveTo>
                  <a:lnTo>
                    <a:pt x="1666875" y="276225"/>
                  </a:lnTo>
                  <a:lnTo>
                    <a:pt x="1666875" y="0"/>
                  </a:lnTo>
                  <a:lnTo>
                    <a:pt x="0" y="0"/>
                  </a:lnTo>
                  <a:lnTo>
                    <a:pt x="0" y="27622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9099295" y="1354582"/>
            <a:ext cx="118872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spc="-5" dirty="0">
                <a:latin typeface="Times New Roman"/>
                <a:cs typeface="Times New Roman"/>
              </a:rPr>
              <a:t>MISCELLANEOUS</a:t>
            </a:r>
            <a:endParaRPr sz="1100">
              <a:latin typeface="Times New Roman"/>
              <a:cs typeface="Times New Roman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433387" y="1596072"/>
            <a:ext cx="1428750" cy="829310"/>
            <a:chOff x="433387" y="1596072"/>
            <a:chExt cx="1428750" cy="829310"/>
          </a:xfrm>
        </p:grpSpPr>
        <p:sp>
          <p:nvSpPr>
            <p:cNvPr id="23" name="object 23"/>
            <p:cNvSpPr/>
            <p:nvPr/>
          </p:nvSpPr>
          <p:spPr>
            <a:xfrm>
              <a:off x="1076642" y="1601152"/>
              <a:ext cx="0" cy="819150"/>
            </a:xfrm>
            <a:custGeom>
              <a:avLst/>
              <a:gdLst/>
              <a:ahLst/>
              <a:cxnLst/>
              <a:rect l="l" t="t" r="r" b="b"/>
              <a:pathLst>
                <a:path h="819150">
                  <a:moveTo>
                    <a:pt x="0" y="0"/>
                  </a:moveTo>
                  <a:lnTo>
                    <a:pt x="0" y="204787"/>
                  </a:lnTo>
                </a:path>
                <a:path h="819150">
                  <a:moveTo>
                    <a:pt x="0" y="623887"/>
                  </a:moveTo>
                  <a:lnTo>
                    <a:pt x="0" y="819150"/>
                  </a:lnTo>
                </a:path>
              </a:pathLst>
            </a:custGeom>
            <a:ln w="1015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38150" y="1805940"/>
              <a:ext cx="1419225" cy="419100"/>
            </a:xfrm>
            <a:custGeom>
              <a:avLst/>
              <a:gdLst/>
              <a:ahLst/>
              <a:cxnLst/>
              <a:rect l="l" t="t" r="r" b="b"/>
              <a:pathLst>
                <a:path w="1419225" h="419100">
                  <a:moveTo>
                    <a:pt x="1419225" y="0"/>
                  </a:moveTo>
                  <a:lnTo>
                    <a:pt x="0" y="0"/>
                  </a:lnTo>
                  <a:lnTo>
                    <a:pt x="0" y="419100"/>
                  </a:lnTo>
                  <a:lnTo>
                    <a:pt x="1419225" y="419100"/>
                  </a:lnTo>
                  <a:lnTo>
                    <a:pt x="1419225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38150" y="1805940"/>
              <a:ext cx="1419225" cy="419100"/>
            </a:xfrm>
            <a:custGeom>
              <a:avLst/>
              <a:gdLst/>
              <a:ahLst/>
              <a:cxnLst/>
              <a:rect l="l" t="t" r="r" b="b"/>
              <a:pathLst>
                <a:path w="1419225" h="419100">
                  <a:moveTo>
                    <a:pt x="0" y="419100"/>
                  </a:moveTo>
                  <a:lnTo>
                    <a:pt x="1419225" y="419100"/>
                  </a:lnTo>
                  <a:lnTo>
                    <a:pt x="1419225" y="0"/>
                  </a:lnTo>
                  <a:lnTo>
                    <a:pt x="0" y="0"/>
                  </a:lnTo>
                  <a:lnTo>
                    <a:pt x="0" y="41910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522223" y="1815744"/>
            <a:ext cx="1238250" cy="3638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000"/>
              </a:lnSpc>
              <a:spcBef>
                <a:spcPts val="100"/>
              </a:spcBef>
            </a:pPr>
            <a:r>
              <a:rPr sz="1000" spc="-5" dirty="0">
                <a:latin typeface="Times New Roman"/>
                <a:cs typeface="Times New Roman"/>
              </a:rPr>
              <a:t>Ester </a:t>
            </a:r>
            <a:r>
              <a:rPr sz="1000" dirty="0">
                <a:latin typeface="Times New Roman"/>
                <a:cs typeface="Times New Roman"/>
              </a:rPr>
              <a:t>of </a:t>
            </a:r>
            <a:r>
              <a:rPr sz="1000" spc="-5" dirty="0">
                <a:latin typeface="Times New Roman"/>
                <a:cs typeface="Times New Roman"/>
              </a:rPr>
              <a:t>fatty acids with </a:t>
            </a:r>
            <a:r>
              <a:rPr sz="1000" spc="-2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alcohol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604837" y="2396807"/>
            <a:ext cx="1447800" cy="394970"/>
            <a:chOff x="604837" y="2396807"/>
            <a:chExt cx="1447800" cy="394970"/>
          </a:xfrm>
        </p:grpSpPr>
        <p:sp>
          <p:nvSpPr>
            <p:cNvPr id="28" name="object 28"/>
            <p:cNvSpPr/>
            <p:nvPr/>
          </p:nvSpPr>
          <p:spPr>
            <a:xfrm>
              <a:off x="609600" y="2415540"/>
              <a:ext cx="1152525" cy="105410"/>
            </a:xfrm>
            <a:custGeom>
              <a:avLst/>
              <a:gdLst/>
              <a:ahLst/>
              <a:cxnLst/>
              <a:rect l="l" t="t" r="r" b="b"/>
              <a:pathLst>
                <a:path w="1152525" h="105410">
                  <a:moveTo>
                    <a:pt x="0" y="0"/>
                  </a:moveTo>
                  <a:lnTo>
                    <a:pt x="1151890" y="635"/>
                  </a:lnTo>
                  <a:lnTo>
                    <a:pt x="1152525" y="10541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609917" y="2401887"/>
              <a:ext cx="0" cy="109855"/>
            </a:xfrm>
            <a:custGeom>
              <a:avLst/>
              <a:gdLst/>
              <a:ahLst/>
              <a:cxnLst/>
              <a:rect l="l" t="t" r="r" b="b"/>
              <a:pathLst>
                <a:path h="109855">
                  <a:moveTo>
                    <a:pt x="0" y="0"/>
                  </a:moveTo>
                  <a:lnTo>
                    <a:pt x="0" y="109537"/>
                  </a:lnTo>
                </a:path>
              </a:pathLst>
            </a:custGeom>
            <a:ln w="1015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1448435" y="2510790"/>
              <a:ext cx="599440" cy="276225"/>
            </a:xfrm>
            <a:custGeom>
              <a:avLst/>
              <a:gdLst/>
              <a:ahLst/>
              <a:cxnLst/>
              <a:rect l="l" t="t" r="r" b="b"/>
              <a:pathLst>
                <a:path w="599439" h="276225">
                  <a:moveTo>
                    <a:pt x="599440" y="0"/>
                  </a:moveTo>
                  <a:lnTo>
                    <a:pt x="0" y="0"/>
                  </a:lnTo>
                  <a:lnTo>
                    <a:pt x="0" y="276225"/>
                  </a:lnTo>
                  <a:lnTo>
                    <a:pt x="599440" y="276225"/>
                  </a:lnTo>
                  <a:lnTo>
                    <a:pt x="599440" y="0"/>
                  </a:lnTo>
                  <a:close/>
                </a:path>
              </a:pathLst>
            </a:custGeom>
            <a:solidFill>
              <a:srgbClr val="FF66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1448435" y="2510790"/>
              <a:ext cx="599440" cy="276225"/>
            </a:xfrm>
            <a:custGeom>
              <a:avLst/>
              <a:gdLst/>
              <a:ahLst/>
              <a:cxnLst/>
              <a:rect l="l" t="t" r="r" b="b"/>
              <a:pathLst>
                <a:path w="599439" h="276225">
                  <a:moveTo>
                    <a:pt x="0" y="276225"/>
                  </a:moveTo>
                  <a:lnTo>
                    <a:pt x="599440" y="276225"/>
                  </a:lnTo>
                  <a:lnTo>
                    <a:pt x="599440" y="0"/>
                  </a:lnTo>
                  <a:lnTo>
                    <a:pt x="0" y="0"/>
                  </a:lnTo>
                  <a:lnTo>
                    <a:pt x="0" y="27622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2"/>
          <p:cNvSpPr txBox="1"/>
          <p:nvPr/>
        </p:nvSpPr>
        <p:spPr>
          <a:xfrm>
            <a:off x="1616710" y="2539111"/>
            <a:ext cx="26543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latin typeface="Times New Roman"/>
                <a:cs typeface="Times New Roman"/>
              </a:rPr>
              <a:t>W</a:t>
            </a:r>
            <a:r>
              <a:rPr sz="1000" spc="-5" dirty="0">
                <a:latin typeface="Times New Roman"/>
                <a:cs typeface="Times New Roman"/>
              </a:rPr>
              <a:t>ax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33" name="object 33"/>
          <p:cNvGrpSpPr/>
          <p:nvPr/>
        </p:nvGrpSpPr>
        <p:grpSpPr>
          <a:xfrm>
            <a:off x="60642" y="2934652"/>
            <a:ext cx="1220470" cy="438150"/>
            <a:chOff x="60642" y="2934652"/>
            <a:chExt cx="1220470" cy="438150"/>
          </a:xfrm>
        </p:grpSpPr>
        <p:sp>
          <p:nvSpPr>
            <p:cNvPr id="34" name="object 34"/>
            <p:cNvSpPr/>
            <p:nvPr/>
          </p:nvSpPr>
          <p:spPr>
            <a:xfrm>
              <a:off x="65405" y="2939415"/>
              <a:ext cx="1210945" cy="428625"/>
            </a:xfrm>
            <a:custGeom>
              <a:avLst/>
              <a:gdLst/>
              <a:ahLst/>
              <a:cxnLst/>
              <a:rect l="l" t="t" r="r" b="b"/>
              <a:pathLst>
                <a:path w="1210945" h="428625">
                  <a:moveTo>
                    <a:pt x="1210945" y="0"/>
                  </a:moveTo>
                  <a:lnTo>
                    <a:pt x="0" y="0"/>
                  </a:lnTo>
                  <a:lnTo>
                    <a:pt x="0" y="428625"/>
                  </a:lnTo>
                  <a:lnTo>
                    <a:pt x="1210945" y="428625"/>
                  </a:lnTo>
                  <a:lnTo>
                    <a:pt x="1210945" y="0"/>
                  </a:lnTo>
                  <a:close/>
                </a:path>
              </a:pathLst>
            </a:custGeom>
            <a:solidFill>
              <a:srgbClr val="66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65405" y="2939415"/>
              <a:ext cx="1210945" cy="428625"/>
            </a:xfrm>
            <a:custGeom>
              <a:avLst/>
              <a:gdLst/>
              <a:ahLst/>
              <a:cxnLst/>
              <a:rect l="l" t="t" r="r" b="b"/>
              <a:pathLst>
                <a:path w="1210945" h="428625">
                  <a:moveTo>
                    <a:pt x="0" y="428625"/>
                  </a:moveTo>
                  <a:lnTo>
                    <a:pt x="1210945" y="428625"/>
                  </a:lnTo>
                  <a:lnTo>
                    <a:pt x="1210945" y="0"/>
                  </a:lnTo>
                  <a:lnTo>
                    <a:pt x="0" y="0"/>
                  </a:lnTo>
                  <a:lnTo>
                    <a:pt x="0" y="42862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6" name="object 36"/>
          <p:cNvSpPr txBox="1"/>
          <p:nvPr/>
        </p:nvSpPr>
        <p:spPr>
          <a:xfrm>
            <a:off x="148844" y="2951505"/>
            <a:ext cx="1041400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100"/>
              </a:spcBef>
            </a:pPr>
            <a:r>
              <a:rPr sz="1000" spc="-5" dirty="0">
                <a:latin typeface="Times New Roman"/>
                <a:cs typeface="Times New Roman"/>
              </a:rPr>
              <a:t>Esters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of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fatty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acids </a:t>
            </a:r>
            <a:r>
              <a:rPr sz="1000" spc="-2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with glycerol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37" name="object 37"/>
          <p:cNvGrpSpPr/>
          <p:nvPr/>
        </p:nvGrpSpPr>
        <p:grpSpPr>
          <a:xfrm>
            <a:off x="1357312" y="2777172"/>
            <a:ext cx="1495425" cy="938530"/>
            <a:chOff x="1357312" y="2777172"/>
            <a:chExt cx="1495425" cy="938530"/>
          </a:xfrm>
        </p:grpSpPr>
        <p:sp>
          <p:nvSpPr>
            <p:cNvPr id="38" name="object 38"/>
            <p:cNvSpPr/>
            <p:nvPr/>
          </p:nvSpPr>
          <p:spPr>
            <a:xfrm>
              <a:off x="1761172" y="2782252"/>
              <a:ext cx="0" cy="928369"/>
            </a:xfrm>
            <a:custGeom>
              <a:avLst/>
              <a:gdLst/>
              <a:ahLst/>
              <a:cxnLst/>
              <a:rect l="l" t="t" r="r" b="b"/>
              <a:pathLst>
                <a:path h="928370">
                  <a:moveTo>
                    <a:pt x="0" y="0"/>
                  </a:moveTo>
                  <a:lnTo>
                    <a:pt x="0" y="157162"/>
                  </a:lnTo>
                </a:path>
                <a:path h="928370">
                  <a:moveTo>
                    <a:pt x="0" y="719137"/>
                  </a:moveTo>
                  <a:lnTo>
                    <a:pt x="0" y="928052"/>
                  </a:lnTo>
                </a:path>
              </a:pathLst>
            </a:custGeom>
            <a:ln w="1016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1362075" y="2939415"/>
              <a:ext cx="1485900" cy="561975"/>
            </a:xfrm>
            <a:custGeom>
              <a:avLst/>
              <a:gdLst/>
              <a:ahLst/>
              <a:cxnLst/>
              <a:rect l="l" t="t" r="r" b="b"/>
              <a:pathLst>
                <a:path w="1485900" h="561975">
                  <a:moveTo>
                    <a:pt x="1485900" y="0"/>
                  </a:moveTo>
                  <a:lnTo>
                    <a:pt x="0" y="0"/>
                  </a:lnTo>
                  <a:lnTo>
                    <a:pt x="0" y="561975"/>
                  </a:lnTo>
                  <a:lnTo>
                    <a:pt x="1485900" y="561975"/>
                  </a:lnTo>
                  <a:lnTo>
                    <a:pt x="1485900" y="0"/>
                  </a:lnTo>
                  <a:close/>
                </a:path>
              </a:pathLst>
            </a:custGeom>
            <a:solidFill>
              <a:srgbClr val="FF66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1362075" y="2939415"/>
              <a:ext cx="1485900" cy="561975"/>
            </a:xfrm>
            <a:custGeom>
              <a:avLst/>
              <a:gdLst/>
              <a:ahLst/>
              <a:cxnLst/>
              <a:rect l="l" t="t" r="r" b="b"/>
              <a:pathLst>
                <a:path w="1485900" h="561975">
                  <a:moveTo>
                    <a:pt x="0" y="561975"/>
                  </a:moveTo>
                  <a:lnTo>
                    <a:pt x="1485900" y="561975"/>
                  </a:lnTo>
                  <a:lnTo>
                    <a:pt x="1485900" y="0"/>
                  </a:lnTo>
                  <a:lnTo>
                    <a:pt x="0" y="0"/>
                  </a:lnTo>
                  <a:lnTo>
                    <a:pt x="0" y="56197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1" name="object 41"/>
          <p:cNvSpPr txBox="1"/>
          <p:nvPr/>
        </p:nvSpPr>
        <p:spPr>
          <a:xfrm>
            <a:off x="1446022" y="2951505"/>
            <a:ext cx="1318895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10000"/>
              </a:lnSpc>
              <a:spcBef>
                <a:spcPts val="100"/>
              </a:spcBef>
            </a:pPr>
            <a:r>
              <a:rPr sz="1000" spc="-5" dirty="0">
                <a:latin typeface="Times New Roman"/>
                <a:cs typeface="Times New Roman"/>
              </a:rPr>
              <a:t>Esters </a:t>
            </a:r>
            <a:r>
              <a:rPr sz="1000" dirty="0">
                <a:latin typeface="Times New Roman"/>
                <a:cs typeface="Times New Roman"/>
              </a:rPr>
              <a:t>of </a:t>
            </a:r>
            <a:r>
              <a:rPr sz="1000" spc="-5" dirty="0">
                <a:latin typeface="Times New Roman"/>
                <a:cs typeface="Times New Roman"/>
              </a:rPr>
              <a:t>fatty acids with 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long </a:t>
            </a:r>
            <a:r>
              <a:rPr sz="1000" dirty="0">
                <a:latin typeface="Times New Roman"/>
                <a:cs typeface="Times New Roman"/>
              </a:rPr>
              <a:t>chain alcohol </a:t>
            </a:r>
            <a:r>
              <a:rPr sz="1000" spc="-5" dirty="0">
                <a:latin typeface="Times New Roman"/>
                <a:cs typeface="Times New Roman"/>
              </a:rPr>
              <a:t>(e.g. 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Cetyl alcohol)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42" name="object 42"/>
          <p:cNvGrpSpPr/>
          <p:nvPr/>
        </p:nvGrpSpPr>
        <p:grpSpPr>
          <a:xfrm>
            <a:off x="1357312" y="3705542"/>
            <a:ext cx="1495425" cy="628650"/>
            <a:chOff x="1357312" y="3705542"/>
            <a:chExt cx="1495425" cy="628650"/>
          </a:xfrm>
        </p:grpSpPr>
        <p:sp>
          <p:nvSpPr>
            <p:cNvPr id="43" name="object 43"/>
            <p:cNvSpPr/>
            <p:nvPr/>
          </p:nvSpPr>
          <p:spPr>
            <a:xfrm>
              <a:off x="1362075" y="3710304"/>
              <a:ext cx="1485900" cy="619125"/>
            </a:xfrm>
            <a:custGeom>
              <a:avLst/>
              <a:gdLst/>
              <a:ahLst/>
              <a:cxnLst/>
              <a:rect l="l" t="t" r="r" b="b"/>
              <a:pathLst>
                <a:path w="1485900" h="619125">
                  <a:moveTo>
                    <a:pt x="1485900" y="0"/>
                  </a:moveTo>
                  <a:lnTo>
                    <a:pt x="0" y="0"/>
                  </a:lnTo>
                  <a:lnTo>
                    <a:pt x="0" y="619124"/>
                  </a:lnTo>
                  <a:lnTo>
                    <a:pt x="1485900" y="619124"/>
                  </a:lnTo>
                  <a:lnTo>
                    <a:pt x="1485900" y="0"/>
                  </a:lnTo>
                  <a:close/>
                </a:path>
              </a:pathLst>
            </a:custGeom>
            <a:solidFill>
              <a:srgbClr val="FF66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1362075" y="3710304"/>
              <a:ext cx="1485900" cy="619125"/>
            </a:xfrm>
            <a:custGeom>
              <a:avLst/>
              <a:gdLst/>
              <a:ahLst/>
              <a:cxnLst/>
              <a:rect l="l" t="t" r="r" b="b"/>
              <a:pathLst>
                <a:path w="1485900" h="619125">
                  <a:moveTo>
                    <a:pt x="0" y="619124"/>
                  </a:moveTo>
                  <a:lnTo>
                    <a:pt x="1485900" y="619124"/>
                  </a:lnTo>
                  <a:lnTo>
                    <a:pt x="1485900" y="0"/>
                  </a:lnTo>
                  <a:lnTo>
                    <a:pt x="0" y="0"/>
                  </a:lnTo>
                  <a:lnTo>
                    <a:pt x="0" y="619124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5" name="object 45"/>
          <p:cNvSpPr txBox="1"/>
          <p:nvPr/>
        </p:nvSpPr>
        <p:spPr>
          <a:xfrm>
            <a:off x="1446022" y="3722903"/>
            <a:ext cx="1316990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10000"/>
              </a:lnSpc>
              <a:spcBef>
                <a:spcPts val="100"/>
              </a:spcBef>
            </a:pPr>
            <a:r>
              <a:rPr sz="1000" spc="-5" dirty="0">
                <a:latin typeface="Times New Roman"/>
                <a:cs typeface="Times New Roman"/>
              </a:rPr>
              <a:t>E.g. Bees </a:t>
            </a:r>
            <a:r>
              <a:rPr sz="1000" spc="-10" dirty="0">
                <a:latin typeface="Times New Roman"/>
                <a:cs typeface="Times New Roman"/>
              </a:rPr>
              <a:t>wax, </a:t>
            </a:r>
            <a:r>
              <a:rPr sz="1000" spc="-5" dirty="0">
                <a:latin typeface="Times New Roman"/>
                <a:cs typeface="Times New Roman"/>
              </a:rPr>
              <a:t>Carnauba </a:t>
            </a:r>
            <a:r>
              <a:rPr sz="1000" spc="-2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wax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Times New Roman"/>
                <a:cs typeface="Times New Roman"/>
              </a:rPr>
              <a:t>used</a:t>
            </a:r>
            <a:r>
              <a:rPr sz="1000" spc="2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in</a:t>
            </a:r>
            <a:r>
              <a:rPr sz="1000" spc="24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cosmetic </a:t>
            </a:r>
            <a:r>
              <a:rPr sz="1000" spc="-2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and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ointment.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46" name="object 46"/>
          <p:cNvGrpSpPr/>
          <p:nvPr/>
        </p:nvGrpSpPr>
        <p:grpSpPr>
          <a:xfrm>
            <a:off x="355917" y="1595755"/>
            <a:ext cx="4088765" cy="1353820"/>
            <a:chOff x="355917" y="1595755"/>
            <a:chExt cx="4088765" cy="1353820"/>
          </a:xfrm>
        </p:grpSpPr>
        <p:sp>
          <p:nvSpPr>
            <p:cNvPr id="47" name="object 47"/>
            <p:cNvSpPr/>
            <p:nvPr/>
          </p:nvSpPr>
          <p:spPr>
            <a:xfrm>
              <a:off x="4439284" y="1601152"/>
              <a:ext cx="0" cy="115570"/>
            </a:xfrm>
            <a:custGeom>
              <a:avLst/>
              <a:gdLst/>
              <a:ahLst/>
              <a:cxnLst/>
              <a:rect l="l" t="t" r="r" b="b"/>
              <a:pathLst>
                <a:path h="115569">
                  <a:moveTo>
                    <a:pt x="0" y="0"/>
                  </a:moveTo>
                  <a:lnTo>
                    <a:pt x="0" y="115252"/>
                  </a:lnTo>
                </a:path>
              </a:pathLst>
            </a:custGeom>
            <a:ln w="1079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607695" y="2787650"/>
              <a:ext cx="0" cy="156845"/>
            </a:xfrm>
            <a:custGeom>
              <a:avLst/>
              <a:gdLst/>
              <a:ahLst/>
              <a:cxnLst/>
              <a:rect l="l" t="t" r="r" b="b"/>
              <a:pathLst>
                <a:path h="156844">
                  <a:moveTo>
                    <a:pt x="0" y="0"/>
                  </a:moveTo>
                  <a:lnTo>
                    <a:pt x="0" y="156527"/>
                  </a:lnTo>
                </a:path>
              </a:pathLst>
            </a:custGeom>
            <a:ln w="1079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360679" y="2511425"/>
              <a:ext cx="582295" cy="276225"/>
            </a:xfrm>
            <a:custGeom>
              <a:avLst/>
              <a:gdLst/>
              <a:ahLst/>
              <a:cxnLst/>
              <a:rect l="l" t="t" r="r" b="b"/>
              <a:pathLst>
                <a:path w="582294" h="276225">
                  <a:moveTo>
                    <a:pt x="582295" y="0"/>
                  </a:moveTo>
                  <a:lnTo>
                    <a:pt x="0" y="0"/>
                  </a:lnTo>
                  <a:lnTo>
                    <a:pt x="0" y="276225"/>
                  </a:lnTo>
                  <a:lnTo>
                    <a:pt x="582295" y="276225"/>
                  </a:lnTo>
                  <a:lnTo>
                    <a:pt x="582295" y="0"/>
                  </a:lnTo>
                  <a:close/>
                </a:path>
              </a:pathLst>
            </a:custGeom>
            <a:solidFill>
              <a:srgbClr val="66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360679" y="2511425"/>
              <a:ext cx="582295" cy="276225"/>
            </a:xfrm>
            <a:custGeom>
              <a:avLst/>
              <a:gdLst/>
              <a:ahLst/>
              <a:cxnLst/>
              <a:rect l="l" t="t" r="r" b="b"/>
              <a:pathLst>
                <a:path w="582294" h="276225">
                  <a:moveTo>
                    <a:pt x="0" y="276225"/>
                  </a:moveTo>
                  <a:lnTo>
                    <a:pt x="582295" y="276225"/>
                  </a:lnTo>
                  <a:lnTo>
                    <a:pt x="582295" y="0"/>
                  </a:lnTo>
                  <a:lnTo>
                    <a:pt x="0" y="0"/>
                  </a:lnTo>
                  <a:lnTo>
                    <a:pt x="0" y="27622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1" name="object 51"/>
          <p:cNvSpPr txBox="1"/>
          <p:nvPr/>
        </p:nvSpPr>
        <p:spPr>
          <a:xfrm>
            <a:off x="459740" y="2537587"/>
            <a:ext cx="38354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Times New Roman"/>
                <a:cs typeface="Times New Roman"/>
              </a:rPr>
              <a:t>Fat/</a:t>
            </a:r>
            <a:r>
              <a:rPr sz="1000" spc="-10" dirty="0">
                <a:latin typeface="Times New Roman"/>
                <a:cs typeface="Times New Roman"/>
              </a:rPr>
              <a:t>Oil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52" name="object 52"/>
          <p:cNvGrpSpPr/>
          <p:nvPr/>
        </p:nvGrpSpPr>
        <p:grpSpPr>
          <a:xfrm>
            <a:off x="6310312" y="1600517"/>
            <a:ext cx="2381250" cy="438784"/>
            <a:chOff x="6310312" y="1600517"/>
            <a:chExt cx="2381250" cy="438784"/>
          </a:xfrm>
        </p:grpSpPr>
        <p:sp>
          <p:nvSpPr>
            <p:cNvPr id="53" name="object 53"/>
            <p:cNvSpPr/>
            <p:nvPr/>
          </p:nvSpPr>
          <p:spPr>
            <a:xfrm>
              <a:off x="7556500" y="1605915"/>
              <a:ext cx="0" cy="200025"/>
            </a:xfrm>
            <a:custGeom>
              <a:avLst/>
              <a:gdLst/>
              <a:ahLst/>
              <a:cxnLst/>
              <a:rect l="l" t="t" r="r" b="b"/>
              <a:pathLst>
                <a:path h="200025">
                  <a:moveTo>
                    <a:pt x="0" y="0"/>
                  </a:moveTo>
                  <a:lnTo>
                    <a:pt x="0" y="200025"/>
                  </a:lnTo>
                </a:path>
              </a:pathLst>
            </a:custGeom>
            <a:ln w="1079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6315075" y="1805940"/>
              <a:ext cx="2371725" cy="228600"/>
            </a:xfrm>
            <a:custGeom>
              <a:avLst/>
              <a:gdLst/>
              <a:ahLst/>
              <a:cxnLst/>
              <a:rect l="l" t="t" r="r" b="b"/>
              <a:pathLst>
                <a:path w="2371725" h="228600">
                  <a:moveTo>
                    <a:pt x="2371725" y="0"/>
                  </a:moveTo>
                  <a:lnTo>
                    <a:pt x="0" y="0"/>
                  </a:lnTo>
                  <a:lnTo>
                    <a:pt x="0" y="228600"/>
                  </a:lnTo>
                  <a:lnTo>
                    <a:pt x="2371725" y="228600"/>
                  </a:lnTo>
                  <a:lnTo>
                    <a:pt x="2371725" y="0"/>
                  </a:lnTo>
                  <a:close/>
                </a:path>
              </a:pathLst>
            </a:custGeom>
            <a:solidFill>
              <a:srgbClr val="FF66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6315075" y="1805940"/>
              <a:ext cx="2371725" cy="228600"/>
            </a:xfrm>
            <a:custGeom>
              <a:avLst/>
              <a:gdLst/>
              <a:ahLst/>
              <a:cxnLst/>
              <a:rect l="l" t="t" r="r" b="b"/>
              <a:pathLst>
                <a:path w="2371725" h="228600">
                  <a:moveTo>
                    <a:pt x="0" y="228600"/>
                  </a:moveTo>
                  <a:lnTo>
                    <a:pt x="2371725" y="228600"/>
                  </a:lnTo>
                  <a:lnTo>
                    <a:pt x="2371725" y="0"/>
                  </a:lnTo>
                  <a:lnTo>
                    <a:pt x="0" y="0"/>
                  </a:lnTo>
                  <a:lnTo>
                    <a:pt x="0" y="22860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6" name="object 56"/>
          <p:cNvSpPr txBox="1"/>
          <p:nvPr/>
        </p:nvSpPr>
        <p:spPr>
          <a:xfrm>
            <a:off x="6399657" y="1833118"/>
            <a:ext cx="217741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Times New Roman"/>
                <a:cs typeface="Times New Roman"/>
              </a:rPr>
              <a:t>Derived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from</a:t>
            </a:r>
            <a:r>
              <a:rPr sz="1000" spc="-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Simple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and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Compound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lipid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57" name="object 57"/>
          <p:cNvGrpSpPr/>
          <p:nvPr/>
        </p:nvGrpSpPr>
        <p:grpSpPr>
          <a:xfrm>
            <a:off x="3555047" y="1711642"/>
            <a:ext cx="1955164" cy="704850"/>
            <a:chOff x="3555047" y="1711642"/>
            <a:chExt cx="1955164" cy="704850"/>
          </a:xfrm>
        </p:grpSpPr>
        <p:sp>
          <p:nvSpPr>
            <p:cNvPr id="58" name="object 58"/>
            <p:cNvSpPr/>
            <p:nvPr/>
          </p:nvSpPr>
          <p:spPr>
            <a:xfrm>
              <a:off x="4448492" y="2158365"/>
              <a:ext cx="0" cy="253365"/>
            </a:xfrm>
            <a:custGeom>
              <a:avLst/>
              <a:gdLst/>
              <a:ahLst/>
              <a:cxnLst/>
              <a:rect l="l" t="t" r="r" b="b"/>
              <a:pathLst>
                <a:path h="253364">
                  <a:moveTo>
                    <a:pt x="0" y="0"/>
                  </a:moveTo>
                  <a:lnTo>
                    <a:pt x="0" y="253047"/>
                  </a:lnTo>
                </a:path>
              </a:pathLst>
            </a:custGeom>
            <a:ln w="1016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3559809" y="1716405"/>
              <a:ext cx="1945639" cy="441959"/>
            </a:xfrm>
            <a:custGeom>
              <a:avLst/>
              <a:gdLst/>
              <a:ahLst/>
              <a:cxnLst/>
              <a:rect l="l" t="t" r="r" b="b"/>
              <a:pathLst>
                <a:path w="1945639" h="441960">
                  <a:moveTo>
                    <a:pt x="1945639" y="0"/>
                  </a:moveTo>
                  <a:lnTo>
                    <a:pt x="0" y="0"/>
                  </a:lnTo>
                  <a:lnTo>
                    <a:pt x="0" y="441960"/>
                  </a:lnTo>
                  <a:lnTo>
                    <a:pt x="1945639" y="441960"/>
                  </a:lnTo>
                  <a:lnTo>
                    <a:pt x="1945639" y="0"/>
                  </a:lnTo>
                  <a:close/>
                </a:path>
              </a:pathLst>
            </a:custGeom>
            <a:solidFill>
              <a:srgbClr val="FFFF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3559809" y="1716405"/>
              <a:ext cx="1945639" cy="441959"/>
            </a:xfrm>
            <a:custGeom>
              <a:avLst/>
              <a:gdLst/>
              <a:ahLst/>
              <a:cxnLst/>
              <a:rect l="l" t="t" r="r" b="b"/>
              <a:pathLst>
                <a:path w="1945639" h="441960">
                  <a:moveTo>
                    <a:pt x="0" y="441960"/>
                  </a:moveTo>
                  <a:lnTo>
                    <a:pt x="1945639" y="441960"/>
                  </a:lnTo>
                  <a:lnTo>
                    <a:pt x="1945639" y="0"/>
                  </a:lnTo>
                  <a:lnTo>
                    <a:pt x="0" y="0"/>
                  </a:lnTo>
                  <a:lnTo>
                    <a:pt x="0" y="44196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1" name="object 61"/>
          <p:cNvSpPr txBox="1"/>
          <p:nvPr/>
        </p:nvSpPr>
        <p:spPr>
          <a:xfrm>
            <a:off x="3644010" y="1728876"/>
            <a:ext cx="1778000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100"/>
              </a:spcBef>
            </a:pPr>
            <a:r>
              <a:rPr sz="1000" spc="-5" dirty="0">
                <a:latin typeface="Times New Roman"/>
                <a:cs typeface="Times New Roman"/>
              </a:rPr>
              <a:t>Ester</a:t>
            </a:r>
            <a:r>
              <a:rPr sz="1000" spc="20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of</a:t>
            </a:r>
            <a:r>
              <a:rPr sz="1000" spc="204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fatty</a:t>
            </a:r>
            <a:r>
              <a:rPr sz="1000" spc="19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acids</a:t>
            </a:r>
            <a:r>
              <a:rPr sz="1000" spc="2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with</a:t>
            </a:r>
            <a:r>
              <a:rPr sz="1000" spc="19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alcohol </a:t>
            </a:r>
            <a:r>
              <a:rPr sz="1000" spc="-2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containing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Times New Roman"/>
                <a:cs typeface="Times New Roman"/>
              </a:rPr>
              <a:t>additional</a:t>
            </a:r>
            <a:r>
              <a:rPr sz="1000" b="1" spc="5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Times New Roman"/>
                <a:cs typeface="Times New Roman"/>
              </a:rPr>
              <a:t>group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62" name="object 62"/>
          <p:cNvGrpSpPr/>
          <p:nvPr/>
        </p:nvGrpSpPr>
        <p:grpSpPr>
          <a:xfrm>
            <a:off x="3069907" y="2396490"/>
            <a:ext cx="3414395" cy="405130"/>
            <a:chOff x="3069907" y="2396490"/>
            <a:chExt cx="3414395" cy="405130"/>
          </a:xfrm>
        </p:grpSpPr>
        <p:sp>
          <p:nvSpPr>
            <p:cNvPr id="63" name="object 63"/>
            <p:cNvSpPr/>
            <p:nvPr/>
          </p:nvSpPr>
          <p:spPr>
            <a:xfrm>
              <a:off x="3390900" y="2407285"/>
              <a:ext cx="3087370" cy="635"/>
            </a:xfrm>
            <a:custGeom>
              <a:avLst/>
              <a:gdLst/>
              <a:ahLst/>
              <a:cxnLst/>
              <a:rect l="l" t="t" r="r" b="b"/>
              <a:pathLst>
                <a:path w="3087370" h="635">
                  <a:moveTo>
                    <a:pt x="0" y="0"/>
                  </a:moveTo>
                  <a:lnTo>
                    <a:pt x="3087370" y="635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3399790" y="2401887"/>
              <a:ext cx="3079115" cy="119380"/>
            </a:xfrm>
            <a:custGeom>
              <a:avLst/>
              <a:gdLst/>
              <a:ahLst/>
              <a:cxnLst/>
              <a:rect l="l" t="t" r="r" b="b"/>
              <a:pathLst>
                <a:path w="3079115" h="119380">
                  <a:moveTo>
                    <a:pt x="3079115" y="0"/>
                  </a:moveTo>
                  <a:lnTo>
                    <a:pt x="3079115" y="108902"/>
                  </a:lnTo>
                </a:path>
                <a:path w="3079115" h="119380">
                  <a:moveTo>
                    <a:pt x="0" y="8889"/>
                  </a:moveTo>
                  <a:lnTo>
                    <a:pt x="0" y="119062"/>
                  </a:lnTo>
                </a:path>
              </a:pathLst>
            </a:custGeom>
            <a:ln w="1079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3074670" y="2520950"/>
              <a:ext cx="1020444" cy="275590"/>
            </a:xfrm>
            <a:custGeom>
              <a:avLst/>
              <a:gdLst/>
              <a:ahLst/>
              <a:cxnLst/>
              <a:rect l="l" t="t" r="r" b="b"/>
              <a:pathLst>
                <a:path w="1020445" h="275589">
                  <a:moveTo>
                    <a:pt x="1020444" y="0"/>
                  </a:moveTo>
                  <a:lnTo>
                    <a:pt x="0" y="0"/>
                  </a:lnTo>
                  <a:lnTo>
                    <a:pt x="0" y="275589"/>
                  </a:lnTo>
                  <a:lnTo>
                    <a:pt x="1020444" y="275589"/>
                  </a:lnTo>
                  <a:lnTo>
                    <a:pt x="1020444" y="0"/>
                  </a:lnTo>
                  <a:close/>
                </a:path>
              </a:pathLst>
            </a:custGeom>
            <a:solidFill>
              <a:srgbClr val="FF00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3074670" y="2520950"/>
              <a:ext cx="1020444" cy="275590"/>
            </a:xfrm>
            <a:custGeom>
              <a:avLst/>
              <a:gdLst/>
              <a:ahLst/>
              <a:cxnLst/>
              <a:rect l="l" t="t" r="r" b="b"/>
              <a:pathLst>
                <a:path w="1020445" h="275589">
                  <a:moveTo>
                    <a:pt x="0" y="275589"/>
                  </a:moveTo>
                  <a:lnTo>
                    <a:pt x="1020444" y="275589"/>
                  </a:lnTo>
                  <a:lnTo>
                    <a:pt x="1020444" y="0"/>
                  </a:lnTo>
                  <a:lnTo>
                    <a:pt x="0" y="0"/>
                  </a:lnTo>
                  <a:lnTo>
                    <a:pt x="0" y="275589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7" name="object 67"/>
          <p:cNvSpPr txBox="1"/>
          <p:nvPr/>
        </p:nvSpPr>
        <p:spPr>
          <a:xfrm>
            <a:off x="3237102" y="2549779"/>
            <a:ext cx="69469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Times New Roman"/>
                <a:cs typeface="Times New Roman"/>
              </a:rPr>
              <a:t>Phospholipid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68" name="object 68"/>
          <p:cNvGrpSpPr/>
          <p:nvPr/>
        </p:nvGrpSpPr>
        <p:grpSpPr>
          <a:xfrm>
            <a:off x="3403917" y="1324927"/>
            <a:ext cx="5223510" cy="1619885"/>
            <a:chOff x="3403917" y="1324927"/>
            <a:chExt cx="5223510" cy="1619885"/>
          </a:xfrm>
        </p:grpSpPr>
        <p:sp>
          <p:nvSpPr>
            <p:cNvPr id="69" name="object 69"/>
            <p:cNvSpPr/>
            <p:nvPr/>
          </p:nvSpPr>
          <p:spPr>
            <a:xfrm>
              <a:off x="3409314" y="2791777"/>
              <a:ext cx="0" cy="147955"/>
            </a:xfrm>
            <a:custGeom>
              <a:avLst/>
              <a:gdLst/>
              <a:ahLst/>
              <a:cxnLst/>
              <a:rect l="l" t="t" r="r" b="b"/>
              <a:pathLst>
                <a:path h="147955">
                  <a:moveTo>
                    <a:pt x="0" y="0"/>
                  </a:moveTo>
                  <a:lnTo>
                    <a:pt x="0" y="147637"/>
                  </a:lnTo>
                </a:path>
              </a:pathLst>
            </a:custGeom>
            <a:ln w="1079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70"/>
            <p:cNvSpPr/>
            <p:nvPr/>
          </p:nvSpPr>
          <p:spPr>
            <a:xfrm>
              <a:off x="6419850" y="1329690"/>
              <a:ext cx="2202815" cy="276225"/>
            </a:xfrm>
            <a:custGeom>
              <a:avLst/>
              <a:gdLst/>
              <a:ahLst/>
              <a:cxnLst/>
              <a:rect l="l" t="t" r="r" b="b"/>
              <a:pathLst>
                <a:path w="2202815" h="276225">
                  <a:moveTo>
                    <a:pt x="2202815" y="0"/>
                  </a:moveTo>
                  <a:lnTo>
                    <a:pt x="0" y="0"/>
                  </a:lnTo>
                  <a:lnTo>
                    <a:pt x="0" y="276225"/>
                  </a:lnTo>
                  <a:lnTo>
                    <a:pt x="2202815" y="276225"/>
                  </a:lnTo>
                  <a:lnTo>
                    <a:pt x="2202815" y="0"/>
                  </a:lnTo>
                  <a:close/>
                </a:path>
              </a:pathLst>
            </a:custGeom>
            <a:solidFill>
              <a:srgbClr val="B879D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71"/>
            <p:cNvSpPr/>
            <p:nvPr/>
          </p:nvSpPr>
          <p:spPr>
            <a:xfrm>
              <a:off x="6419850" y="1329690"/>
              <a:ext cx="2202815" cy="276225"/>
            </a:xfrm>
            <a:custGeom>
              <a:avLst/>
              <a:gdLst/>
              <a:ahLst/>
              <a:cxnLst/>
              <a:rect l="l" t="t" r="r" b="b"/>
              <a:pathLst>
                <a:path w="2202815" h="276225">
                  <a:moveTo>
                    <a:pt x="0" y="276225"/>
                  </a:moveTo>
                  <a:lnTo>
                    <a:pt x="2202815" y="276225"/>
                  </a:lnTo>
                  <a:lnTo>
                    <a:pt x="2202815" y="0"/>
                  </a:lnTo>
                  <a:lnTo>
                    <a:pt x="0" y="0"/>
                  </a:lnTo>
                  <a:lnTo>
                    <a:pt x="0" y="27622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2" name="object 72"/>
          <p:cNvSpPr txBox="1"/>
          <p:nvPr/>
        </p:nvSpPr>
        <p:spPr>
          <a:xfrm>
            <a:off x="6527672" y="1354582"/>
            <a:ext cx="198755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spc="-5" dirty="0">
                <a:latin typeface="Times New Roman"/>
                <a:cs typeface="Times New Roman"/>
              </a:rPr>
              <a:t>PRECURSOR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&amp;DERIVED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LIPID</a:t>
            </a:r>
            <a:endParaRPr sz="1100">
              <a:latin typeface="Times New Roman"/>
              <a:cs typeface="Times New Roman"/>
            </a:endParaRPr>
          </a:p>
        </p:txBody>
      </p:sp>
      <p:grpSp>
        <p:nvGrpSpPr>
          <p:cNvPr id="73" name="object 73"/>
          <p:cNvGrpSpPr/>
          <p:nvPr/>
        </p:nvGrpSpPr>
        <p:grpSpPr>
          <a:xfrm>
            <a:off x="4530407" y="2396490"/>
            <a:ext cx="1029969" cy="549275"/>
            <a:chOff x="4530407" y="2396490"/>
            <a:chExt cx="1029969" cy="549275"/>
          </a:xfrm>
        </p:grpSpPr>
        <p:sp>
          <p:nvSpPr>
            <p:cNvPr id="74" name="object 74"/>
            <p:cNvSpPr/>
            <p:nvPr/>
          </p:nvSpPr>
          <p:spPr>
            <a:xfrm>
              <a:off x="4973955" y="2401887"/>
              <a:ext cx="6985" cy="538480"/>
            </a:xfrm>
            <a:custGeom>
              <a:avLst/>
              <a:gdLst/>
              <a:ahLst/>
              <a:cxnLst/>
              <a:rect l="l" t="t" r="r" b="b"/>
              <a:pathLst>
                <a:path w="6985" h="538480">
                  <a:moveTo>
                    <a:pt x="0" y="0"/>
                  </a:moveTo>
                  <a:lnTo>
                    <a:pt x="0" y="119062"/>
                  </a:lnTo>
                </a:path>
                <a:path w="6985" h="538480">
                  <a:moveTo>
                    <a:pt x="6984" y="394652"/>
                  </a:moveTo>
                  <a:lnTo>
                    <a:pt x="6984" y="538162"/>
                  </a:lnTo>
                </a:path>
              </a:pathLst>
            </a:custGeom>
            <a:ln w="1079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75"/>
            <p:cNvSpPr/>
            <p:nvPr/>
          </p:nvSpPr>
          <p:spPr>
            <a:xfrm>
              <a:off x="4535170" y="2520950"/>
              <a:ext cx="1020444" cy="275590"/>
            </a:xfrm>
            <a:custGeom>
              <a:avLst/>
              <a:gdLst/>
              <a:ahLst/>
              <a:cxnLst/>
              <a:rect l="l" t="t" r="r" b="b"/>
              <a:pathLst>
                <a:path w="1020445" h="275589">
                  <a:moveTo>
                    <a:pt x="1020445" y="0"/>
                  </a:moveTo>
                  <a:lnTo>
                    <a:pt x="0" y="0"/>
                  </a:lnTo>
                  <a:lnTo>
                    <a:pt x="0" y="275589"/>
                  </a:lnTo>
                  <a:lnTo>
                    <a:pt x="1020445" y="275589"/>
                  </a:lnTo>
                  <a:lnTo>
                    <a:pt x="1020445" y="0"/>
                  </a:lnTo>
                  <a:close/>
                </a:path>
              </a:pathLst>
            </a:custGeom>
            <a:solidFill>
              <a:srgbClr val="FF00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76"/>
            <p:cNvSpPr/>
            <p:nvPr/>
          </p:nvSpPr>
          <p:spPr>
            <a:xfrm>
              <a:off x="4535170" y="2520950"/>
              <a:ext cx="1020444" cy="275590"/>
            </a:xfrm>
            <a:custGeom>
              <a:avLst/>
              <a:gdLst/>
              <a:ahLst/>
              <a:cxnLst/>
              <a:rect l="l" t="t" r="r" b="b"/>
              <a:pathLst>
                <a:path w="1020445" h="275589">
                  <a:moveTo>
                    <a:pt x="0" y="275589"/>
                  </a:moveTo>
                  <a:lnTo>
                    <a:pt x="1020445" y="275589"/>
                  </a:lnTo>
                  <a:lnTo>
                    <a:pt x="1020445" y="0"/>
                  </a:lnTo>
                  <a:lnTo>
                    <a:pt x="0" y="0"/>
                  </a:lnTo>
                  <a:lnTo>
                    <a:pt x="0" y="275589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7" name="object 77"/>
          <p:cNvSpPr txBox="1"/>
          <p:nvPr/>
        </p:nvSpPr>
        <p:spPr>
          <a:xfrm>
            <a:off x="4729098" y="2549779"/>
            <a:ext cx="63119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Times New Roman"/>
                <a:cs typeface="Times New Roman"/>
              </a:rPr>
              <a:t>Glycoolipid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78" name="object 78"/>
          <p:cNvGrpSpPr/>
          <p:nvPr/>
        </p:nvGrpSpPr>
        <p:grpSpPr>
          <a:xfrm>
            <a:off x="5813742" y="2506027"/>
            <a:ext cx="1029969" cy="440055"/>
            <a:chOff x="5813742" y="2506027"/>
            <a:chExt cx="1029969" cy="440055"/>
          </a:xfrm>
        </p:grpSpPr>
        <p:sp>
          <p:nvSpPr>
            <p:cNvPr id="79" name="object 79"/>
            <p:cNvSpPr/>
            <p:nvPr/>
          </p:nvSpPr>
          <p:spPr>
            <a:xfrm>
              <a:off x="6477634" y="2786380"/>
              <a:ext cx="0" cy="153035"/>
            </a:xfrm>
            <a:custGeom>
              <a:avLst/>
              <a:gdLst/>
              <a:ahLst/>
              <a:cxnLst/>
              <a:rect l="l" t="t" r="r" b="b"/>
              <a:pathLst>
                <a:path h="153035">
                  <a:moveTo>
                    <a:pt x="0" y="0"/>
                  </a:moveTo>
                  <a:lnTo>
                    <a:pt x="0" y="153035"/>
                  </a:lnTo>
                </a:path>
              </a:pathLst>
            </a:custGeom>
            <a:ln w="1333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80"/>
            <p:cNvSpPr/>
            <p:nvPr/>
          </p:nvSpPr>
          <p:spPr>
            <a:xfrm>
              <a:off x="5818504" y="2510790"/>
              <a:ext cx="1020444" cy="275590"/>
            </a:xfrm>
            <a:custGeom>
              <a:avLst/>
              <a:gdLst/>
              <a:ahLst/>
              <a:cxnLst/>
              <a:rect l="l" t="t" r="r" b="b"/>
              <a:pathLst>
                <a:path w="1020445" h="275589">
                  <a:moveTo>
                    <a:pt x="1020445" y="0"/>
                  </a:moveTo>
                  <a:lnTo>
                    <a:pt x="0" y="0"/>
                  </a:lnTo>
                  <a:lnTo>
                    <a:pt x="0" y="275589"/>
                  </a:lnTo>
                  <a:lnTo>
                    <a:pt x="1020445" y="275589"/>
                  </a:lnTo>
                  <a:lnTo>
                    <a:pt x="1020445" y="0"/>
                  </a:lnTo>
                  <a:close/>
                </a:path>
              </a:pathLst>
            </a:custGeom>
            <a:solidFill>
              <a:srgbClr val="FF00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81"/>
            <p:cNvSpPr/>
            <p:nvPr/>
          </p:nvSpPr>
          <p:spPr>
            <a:xfrm>
              <a:off x="5818504" y="2510790"/>
              <a:ext cx="1020444" cy="275590"/>
            </a:xfrm>
            <a:custGeom>
              <a:avLst/>
              <a:gdLst/>
              <a:ahLst/>
              <a:cxnLst/>
              <a:rect l="l" t="t" r="r" b="b"/>
              <a:pathLst>
                <a:path w="1020445" h="275589">
                  <a:moveTo>
                    <a:pt x="0" y="275589"/>
                  </a:moveTo>
                  <a:lnTo>
                    <a:pt x="1020445" y="275589"/>
                  </a:lnTo>
                  <a:lnTo>
                    <a:pt x="1020445" y="0"/>
                  </a:lnTo>
                  <a:lnTo>
                    <a:pt x="0" y="0"/>
                  </a:lnTo>
                  <a:lnTo>
                    <a:pt x="0" y="275589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2" name="object 82"/>
          <p:cNvSpPr txBox="1"/>
          <p:nvPr/>
        </p:nvSpPr>
        <p:spPr>
          <a:xfrm>
            <a:off x="6017133" y="2539111"/>
            <a:ext cx="62484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Times New Roman"/>
                <a:cs typeface="Times New Roman"/>
              </a:rPr>
              <a:t>Lipoprotein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83" name="object 83"/>
          <p:cNvGrpSpPr/>
          <p:nvPr/>
        </p:nvGrpSpPr>
        <p:grpSpPr>
          <a:xfrm>
            <a:off x="6235382" y="2934652"/>
            <a:ext cx="1027430" cy="304165"/>
            <a:chOff x="6235382" y="2934652"/>
            <a:chExt cx="1027430" cy="304165"/>
          </a:xfrm>
        </p:grpSpPr>
        <p:sp>
          <p:nvSpPr>
            <p:cNvPr id="84" name="object 84"/>
            <p:cNvSpPr/>
            <p:nvPr/>
          </p:nvSpPr>
          <p:spPr>
            <a:xfrm>
              <a:off x="6240145" y="2939415"/>
              <a:ext cx="1017905" cy="294640"/>
            </a:xfrm>
            <a:custGeom>
              <a:avLst/>
              <a:gdLst/>
              <a:ahLst/>
              <a:cxnLst/>
              <a:rect l="l" t="t" r="r" b="b"/>
              <a:pathLst>
                <a:path w="1017904" h="294639">
                  <a:moveTo>
                    <a:pt x="1017904" y="0"/>
                  </a:moveTo>
                  <a:lnTo>
                    <a:pt x="0" y="0"/>
                  </a:lnTo>
                  <a:lnTo>
                    <a:pt x="0" y="294639"/>
                  </a:lnTo>
                  <a:lnTo>
                    <a:pt x="1017904" y="294639"/>
                  </a:lnTo>
                  <a:lnTo>
                    <a:pt x="1017904" y="0"/>
                  </a:lnTo>
                  <a:close/>
                </a:path>
              </a:pathLst>
            </a:custGeom>
            <a:solidFill>
              <a:srgbClr val="1EC60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object 85"/>
            <p:cNvSpPr/>
            <p:nvPr/>
          </p:nvSpPr>
          <p:spPr>
            <a:xfrm>
              <a:off x="6240145" y="2939415"/>
              <a:ext cx="1017905" cy="294640"/>
            </a:xfrm>
            <a:custGeom>
              <a:avLst/>
              <a:gdLst/>
              <a:ahLst/>
              <a:cxnLst/>
              <a:rect l="l" t="t" r="r" b="b"/>
              <a:pathLst>
                <a:path w="1017904" h="294639">
                  <a:moveTo>
                    <a:pt x="0" y="294639"/>
                  </a:moveTo>
                  <a:lnTo>
                    <a:pt x="1017904" y="294639"/>
                  </a:lnTo>
                  <a:lnTo>
                    <a:pt x="1017904" y="0"/>
                  </a:lnTo>
                  <a:lnTo>
                    <a:pt x="0" y="0"/>
                  </a:lnTo>
                  <a:lnTo>
                    <a:pt x="0" y="294639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6" name="object 86"/>
          <p:cNvSpPr txBox="1"/>
          <p:nvPr/>
        </p:nvSpPr>
        <p:spPr>
          <a:xfrm>
            <a:off x="6324980" y="2968879"/>
            <a:ext cx="82867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Times New Roman"/>
                <a:cs typeface="Times New Roman"/>
              </a:rPr>
              <a:t>Lipid</a:t>
            </a:r>
            <a:r>
              <a:rPr sz="1000" spc="-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&amp;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Protein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87" name="object 87"/>
          <p:cNvGrpSpPr/>
          <p:nvPr/>
        </p:nvGrpSpPr>
        <p:grpSpPr>
          <a:xfrm>
            <a:off x="6930707" y="2033905"/>
            <a:ext cx="2020570" cy="834390"/>
            <a:chOff x="6930707" y="2033905"/>
            <a:chExt cx="2020570" cy="834390"/>
          </a:xfrm>
        </p:grpSpPr>
        <p:sp>
          <p:nvSpPr>
            <p:cNvPr id="88" name="object 88"/>
            <p:cNvSpPr/>
            <p:nvPr/>
          </p:nvSpPr>
          <p:spPr>
            <a:xfrm>
              <a:off x="7566024" y="2039302"/>
              <a:ext cx="0" cy="119380"/>
            </a:xfrm>
            <a:custGeom>
              <a:avLst/>
              <a:gdLst/>
              <a:ahLst/>
              <a:cxnLst/>
              <a:rect l="l" t="t" r="r" b="b"/>
              <a:pathLst>
                <a:path h="119380">
                  <a:moveTo>
                    <a:pt x="0" y="0"/>
                  </a:moveTo>
                  <a:lnTo>
                    <a:pt x="0" y="119062"/>
                  </a:lnTo>
                </a:path>
              </a:pathLst>
            </a:custGeom>
            <a:ln w="1079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9" name="object 89"/>
            <p:cNvSpPr/>
            <p:nvPr/>
          </p:nvSpPr>
          <p:spPr>
            <a:xfrm>
              <a:off x="6935469" y="2158365"/>
              <a:ext cx="2011045" cy="704850"/>
            </a:xfrm>
            <a:custGeom>
              <a:avLst/>
              <a:gdLst/>
              <a:ahLst/>
              <a:cxnLst/>
              <a:rect l="l" t="t" r="r" b="b"/>
              <a:pathLst>
                <a:path w="2011045" h="704850">
                  <a:moveTo>
                    <a:pt x="2011045" y="0"/>
                  </a:moveTo>
                  <a:lnTo>
                    <a:pt x="0" y="0"/>
                  </a:lnTo>
                  <a:lnTo>
                    <a:pt x="0" y="704850"/>
                  </a:lnTo>
                  <a:lnTo>
                    <a:pt x="2011045" y="704850"/>
                  </a:lnTo>
                  <a:lnTo>
                    <a:pt x="2011045" y="0"/>
                  </a:lnTo>
                  <a:close/>
                </a:path>
              </a:pathLst>
            </a:custGeom>
            <a:solidFill>
              <a:srgbClr val="FF66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90"/>
            <p:cNvSpPr/>
            <p:nvPr/>
          </p:nvSpPr>
          <p:spPr>
            <a:xfrm>
              <a:off x="6935469" y="2158365"/>
              <a:ext cx="2011045" cy="704850"/>
            </a:xfrm>
            <a:custGeom>
              <a:avLst/>
              <a:gdLst/>
              <a:ahLst/>
              <a:cxnLst/>
              <a:rect l="l" t="t" r="r" b="b"/>
              <a:pathLst>
                <a:path w="2011045" h="704850">
                  <a:moveTo>
                    <a:pt x="0" y="704850"/>
                  </a:moveTo>
                  <a:lnTo>
                    <a:pt x="2011045" y="704850"/>
                  </a:lnTo>
                  <a:lnTo>
                    <a:pt x="2011045" y="0"/>
                  </a:lnTo>
                  <a:lnTo>
                    <a:pt x="0" y="0"/>
                  </a:lnTo>
                  <a:lnTo>
                    <a:pt x="0" y="70485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1" name="object 91"/>
          <p:cNvSpPr txBox="1"/>
          <p:nvPr/>
        </p:nvSpPr>
        <p:spPr>
          <a:xfrm>
            <a:off x="7020306" y="2185543"/>
            <a:ext cx="1842770" cy="61976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 marR="5080" algn="just">
              <a:lnSpc>
                <a:spcPct val="96700"/>
              </a:lnSpc>
              <a:spcBef>
                <a:spcPts val="135"/>
              </a:spcBef>
            </a:pPr>
            <a:r>
              <a:rPr sz="1000" spc="-5" dirty="0">
                <a:latin typeface="Times New Roman"/>
                <a:cs typeface="Times New Roman"/>
              </a:rPr>
              <a:t>These include </a:t>
            </a:r>
            <a:r>
              <a:rPr sz="1000" dirty="0">
                <a:latin typeface="Times New Roman"/>
                <a:cs typeface="Times New Roman"/>
              </a:rPr>
              <a:t>fatty </a:t>
            </a:r>
            <a:r>
              <a:rPr sz="1000" spc="-5" dirty="0">
                <a:latin typeface="Times New Roman"/>
                <a:cs typeface="Times New Roman"/>
              </a:rPr>
              <a:t>acids, glycerol, 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steroids,</a:t>
            </a:r>
            <a:r>
              <a:rPr sz="1000" dirty="0">
                <a:latin typeface="Times New Roman"/>
                <a:cs typeface="Times New Roman"/>
              </a:rPr>
              <a:t> fatty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aldehydes,</a:t>
            </a:r>
            <a:r>
              <a:rPr sz="1000" spc="24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and 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ketone </a:t>
            </a:r>
            <a:r>
              <a:rPr sz="1000" dirty="0">
                <a:latin typeface="Times New Roman"/>
                <a:cs typeface="Times New Roman"/>
              </a:rPr>
              <a:t>bodies, </a:t>
            </a:r>
            <a:r>
              <a:rPr sz="1000" spc="-5" dirty="0">
                <a:latin typeface="Times New Roman"/>
                <a:cs typeface="Times New Roman"/>
              </a:rPr>
              <a:t>hydrocarbons, lipid 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soluble vitamins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&amp;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hormones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92" name="object 92"/>
          <p:cNvGrpSpPr/>
          <p:nvPr/>
        </p:nvGrpSpPr>
        <p:grpSpPr>
          <a:xfrm>
            <a:off x="60642" y="1595755"/>
            <a:ext cx="9776460" cy="2738755"/>
            <a:chOff x="60642" y="1595755"/>
            <a:chExt cx="9776460" cy="2738755"/>
          </a:xfrm>
        </p:grpSpPr>
        <p:sp>
          <p:nvSpPr>
            <p:cNvPr id="93" name="object 93"/>
            <p:cNvSpPr/>
            <p:nvPr/>
          </p:nvSpPr>
          <p:spPr>
            <a:xfrm>
              <a:off x="9831705" y="1601152"/>
              <a:ext cx="0" cy="205104"/>
            </a:xfrm>
            <a:custGeom>
              <a:avLst/>
              <a:gdLst/>
              <a:ahLst/>
              <a:cxnLst/>
              <a:rect l="l" t="t" r="r" b="b"/>
              <a:pathLst>
                <a:path h="205105">
                  <a:moveTo>
                    <a:pt x="0" y="0"/>
                  </a:moveTo>
                  <a:lnTo>
                    <a:pt x="0" y="204787"/>
                  </a:lnTo>
                </a:path>
              </a:pathLst>
            </a:custGeom>
            <a:ln w="1079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4" name="object 94"/>
            <p:cNvSpPr/>
            <p:nvPr/>
          </p:nvSpPr>
          <p:spPr>
            <a:xfrm>
              <a:off x="606742" y="3363277"/>
              <a:ext cx="0" cy="347345"/>
            </a:xfrm>
            <a:custGeom>
              <a:avLst/>
              <a:gdLst/>
              <a:ahLst/>
              <a:cxnLst/>
              <a:rect l="l" t="t" r="r" b="b"/>
              <a:pathLst>
                <a:path h="347345">
                  <a:moveTo>
                    <a:pt x="0" y="0"/>
                  </a:moveTo>
                  <a:lnTo>
                    <a:pt x="0" y="347027"/>
                  </a:lnTo>
                </a:path>
              </a:pathLst>
            </a:custGeom>
            <a:ln w="1015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5" name="object 95"/>
            <p:cNvSpPr/>
            <p:nvPr/>
          </p:nvSpPr>
          <p:spPr>
            <a:xfrm>
              <a:off x="65405" y="3710305"/>
              <a:ext cx="1210945" cy="619125"/>
            </a:xfrm>
            <a:custGeom>
              <a:avLst/>
              <a:gdLst/>
              <a:ahLst/>
              <a:cxnLst/>
              <a:rect l="l" t="t" r="r" b="b"/>
              <a:pathLst>
                <a:path w="1210945" h="619125">
                  <a:moveTo>
                    <a:pt x="1210945" y="0"/>
                  </a:moveTo>
                  <a:lnTo>
                    <a:pt x="0" y="0"/>
                  </a:lnTo>
                  <a:lnTo>
                    <a:pt x="0" y="619124"/>
                  </a:lnTo>
                  <a:lnTo>
                    <a:pt x="1210945" y="619124"/>
                  </a:lnTo>
                  <a:lnTo>
                    <a:pt x="1210945" y="0"/>
                  </a:lnTo>
                  <a:close/>
                </a:path>
              </a:pathLst>
            </a:custGeom>
            <a:solidFill>
              <a:srgbClr val="66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6" name="object 96"/>
            <p:cNvSpPr/>
            <p:nvPr/>
          </p:nvSpPr>
          <p:spPr>
            <a:xfrm>
              <a:off x="65405" y="3710305"/>
              <a:ext cx="1210945" cy="619125"/>
            </a:xfrm>
            <a:custGeom>
              <a:avLst/>
              <a:gdLst/>
              <a:ahLst/>
              <a:cxnLst/>
              <a:rect l="l" t="t" r="r" b="b"/>
              <a:pathLst>
                <a:path w="1210945" h="619125">
                  <a:moveTo>
                    <a:pt x="0" y="619124"/>
                  </a:moveTo>
                  <a:lnTo>
                    <a:pt x="1210945" y="619124"/>
                  </a:lnTo>
                  <a:lnTo>
                    <a:pt x="1210945" y="0"/>
                  </a:lnTo>
                  <a:lnTo>
                    <a:pt x="0" y="0"/>
                  </a:lnTo>
                  <a:lnTo>
                    <a:pt x="0" y="619124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7" name="object 97"/>
          <p:cNvSpPr txBox="1"/>
          <p:nvPr/>
        </p:nvSpPr>
        <p:spPr>
          <a:xfrm>
            <a:off x="148844" y="3722903"/>
            <a:ext cx="1042669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100"/>
              </a:spcBef>
              <a:tabLst>
                <a:tab pos="387350" algn="l"/>
                <a:tab pos="863600" algn="l"/>
                <a:tab pos="930910" algn="l"/>
              </a:tabLst>
            </a:pPr>
            <a:r>
              <a:rPr sz="1000" spc="-5" dirty="0">
                <a:latin typeface="Times New Roman"/>
                <a:cs typeface="Times New Roman"/>
              </a:rPr>
              <a:t>E.</a:t>
            </a:r>
            <a:r>
              <a:rPr sz="1000" spc="-15" dirty="0">
                <a:latin typeface="Times New Roman"/>
                <a:cs typeface="Times New Roman"/>
              </a:rPr>
              <a:t>g</a:t>
            </a:r>
            <a:r>
              <a:rPr sz="1000" spc="-5" dirty="0">
                <a:latin typeface="Times New Roman"/>
                <a:cs typeface="Times New Roman"/>
              </a:rPr>
              <a:t>.</a:t>
            </a:r>
            <a:r>
              <a:rPr sz="1000" dirty="0">
                <a:latin typeface="Times New Roman"/>
                <a:cs typeface="Times New Roman"/>
              </a:rPr>
              <a:t>	P</a:t>
            </a:r>
            <a:r>
              <a:rPr sz="1000" spc="-5" dirty="0">
                <a:latin typeface="Times New Roman"/>
                <a:cs typeface="Times New Roman"/>
              </a:rPr>
              <a:t>rese</a:t>
            </a:r>
            <a:r>
              <a:rPr sz="1000" spc="-15" dirty="0">
                <a:latin typeface="Times New Roman"/>
                <a:cs typeface="Times New Roman"/>
              </a:rPr>
              <a:t>n</a:t>
            </a:r>
            <a:r>
              <a:rPr sz="1000" spc="-5" dirty="0">
                <a:latin typeface="Times New Roman"/>
                <a:cs typeface="Times New Roman"/>
              </a:rPr>
              <a:t>t</a:t>
            </a:r>
            <a:r>
              <a:rPr sz="1000" dirty="0">
                <a:latin typeface="Times New Roman"/>
                <a:cs typeface="Times New Roman"/>
              </a:rPr>
              <a:t>		</a:t>
            </a:r>
            <a:r>
              <a:rPr sz="1000" spc="-5" dirty="0">
                <a:latin typeface="Times New Roman"/>
                <a:cs typeface="Times New Roman"/>
              </a:rPr>
              <a:t>in  </a:t>
            </a:r>
            <a:r>
              <a:rPr sz="1000" spc="-20" dirty="0">
                <a:latin typeface="Times New Roman"/>
                <a:cs typeface="Times New Roman"/>
              </a:rPr>
              <a:t>A</a:t>
            </a:r>
            <a:r>
              <a:rPr sz="1000" spc="-5" dirty="0">
                <a:latin typeface="Times New Roman"/>
                <a:cs typeface="Times New Roman"/>
              </a:rPr>
              <a:t>ra</a:t>
            </a:r>
            <a:r>
              <a:rPr sz="1000" spc="10" dirty="0">
                <a:latin typeface="Times New Roman"/>
                <a:cs typeface="Times New Roman"/>
              </a:rPr>
              <a:t>c</a:t>
            </a:r>
            <a:r>
              <a:rPr sz="1000" spc="-15" dirty="0">
                <a:latin typeface="Times New Roman"/>
                <a:cs typeface="Times New Roman"/>
              </a:rPr>
              <a:t>h</a:t>
            </a:r>
            <a:r>
              <a:rPr sz="1000" spc="-5" dirty="0">
                <a:latin typeface="Times New Roman"/>
                <a:cs typeface="Times New Roman"/>
              </a:rPr>
              <a:t>ies</a:t>
            </a:r>
            <a:r>
              <a:rPr sz="1000" dirty="0">
                <a:latin typeface="Times New Roman"/>
                <a:cs typeface="Times New Roman"/>
              </a:rPr>
              <a:t>	o</a:t>
            </a:r>
            <a:r>
              <a:rPr sz="1000" spc="-5" dirty="0">
                <a:latin typeface="Times New Roman"/>
                <a:cs typeface="Times New Roman"/>
              </a:rPr>
              <a:t>il,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98" name="object 98"/>
          <p:cNvSpPr txBox="1"/>
          <p:nvPr/>
        </p:nvSpPr>
        <p:spPr>
          <a:xfrm>
            <a:off x="148844" y="4074033"/>
            <a:ext cx="969644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Times New Roman"/>
                <a:cs typeface="Times New Roman"/>
              </a:rPr>
              <a:t>Coconutoil,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Butter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99" name="object 99"/>
          <p:cNvGrpSpPr/>
          <p:nvPr/>
        </p:nvGrpSpPr>
        <p:grpSpPr>
          <a:xfrm>
            <a:off x="6415087" y="3224212"/>
            <a:ext cx="1666875" cy="1090930"/>
            <a:chOff x="6415087" y="3224212"/>
            <a:chExt cx="1666875" cy="1090930"/>
          </a:xfrm>
        </p:grpSpPr>
        <p:sp>
          <p:nvSpPr>
            <p:cNvPr id="100" name="object 100"/>
            <p:cNvSpPr/>
            <p:nvPr/>
          </p:nvSpPr>
          <p:spPr>
            <a:xfrm>
              <a:off x="6839267" y="3229292"/>
              <a:ext cx="0" cy="519430"/>
            </a:xfrm>
            <a:custGeom>
              <a:avLst/>
              <a:gdLst/>
              <a:ahLst/>
              <a:cxnLst/>
              <a:rect l="l" t="t" r="r" b="b"/>
              <a:pathLst>
                <a:path h="519429">
                  <a:moveTo>
                    <a:pt x="0" y="0"/>
                  </a:moveTo>
                  <a:lnTo>
                    <a:pt x="0" y="519112"/>
                  </a:lnTo>
                </a:path>
              </a:pathLst>
            </a:custGeom>
            <a:ln w="1015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1" name="object 101"/>
            <p:cNvSpPr/>
            <p:nvPr/>
          </p:nvSpPr>
          <p:spPr>
            <a:xfrm>
              <a:off x="6419850" y="3748405"/>
              <a:ext cx="1657350" cy="561975"/>
            </a:xfrm>
            <a:custGeom>
              <a:avLst/>
              <a:gdLst/>
              <a:ahLst/>
              <a:cxnLst/>
              <a:rect l="l" t="t" r="r" b="b"/>
              <a:pathLst>
                <a:path w="1657350" h="561975">
                  <a:moveTo>
                    <a:pt x="1657350" y="0"/>
                  </a:moveTo>
                  <a:lnTo>
                    <a:pt x="0" y="0"/>
                  </a:lnTo>
                  <a:lnTo>
                    <a:pt x="0" y="561974"/>
                  </a:lnTo>
                  <a:lnTo>
                    <a:pt x="1657350" y="561974"/>
                  </a:lnTo>
                  <a:lnTo>
                    <a:pt x="1657350" y="0"/>
                  </a:lnTo>
                  <a:close/>
                </a:path>
              </a:pathLst>
            </a:custGeom>
            <a:solidFill>
              <a:srgbClr val="33CC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2" name="object 102"/>
            <p:cNvSpPr/>
            <p:nvPr/>
          </p:nvSpPr>
          <p:spPr>
            <a:xfrm>
              <a:off x="6419850" y="3748405"/>
              <a:ext cx="1657350" cy="561975"/>
            </a:xfrm>
            <a:custGeom>
              <a:avLst/>
              <a:gdLst/>
              <a:ahLst/>
              <a:cxnLst/>
              <a:rect l="l" t="t" r="r" b="b"/>
              <a:pathLst>
                <a:path w="1657350" h="561975">
                  <a:moveTo>
                    <a:pt x="0" y="561974"/>
                  </a:moveTo>
                  <a:lnTo>
                    <a:pt x="1657350" y="561974"/>
                  </a:lnTo>
                  <a:lnTo>
                    <a:pt x="1657350" y="0"/>
                  </a:lnTo>
                  <a:lnTo>
                    <a:pt x="0" y="0"/>
                  </a:lnTo>
                  <a:lnTo>
                    <a:pt x="0" y="561974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3" name="object 103"/>
          <p:cNvSpPr txBox="1"/>
          <p:nvPr/>
        </p:nvSpPr>
        <p:spPr>
          <a:xfrm>
            <a:off x="6504813" y="3761003"/>
            <a:ext cx="1490980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10000"/>
              </a:lnSpc>
              <a:spcBef>
                <a:spcPts val="100"/>
              </a:spcBef>
            </a:pPr>
            <a:r>
              <a:rPr sz="1000" spc="-5" dirty="0">
                <a:latin typeface="Times New Roman"/>
                <a:cs typeface="Times New Roman"/>
              </a:rPr>
              <a:t>E.g.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High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density </a:t>
            </a:r>
            <a:r>
              <a:rPr sz="1000" spc="-2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Lipoprotein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(HDL),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Low </a:t>
            </a:r>
            <a:r>
              <a:rPr sz="1000" spc="-2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density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lipoprotein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(LDL)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104" name="object 104"/>
          <p:cNvGrpSpPr/>
          <p:nvPr/>
        </p:nvGrpSpPr>
        <p:grpSpPr>
          <a:xfrm>
            <a:off x="2946717" y="2934652"/>
            <a:ext cx="1431290" cy="942975"/>
            <a:chOff x="2946717" y="2934652"/>
            <a:chExt cx="1431290" cy="942975"/>
          </a:xfrm>
        </p:grpSpPr>
        <p:sp>
          <p:nvSpPr>
            <p:cNvPr id="105" name="object 105"/>
            <p:cNvSpPr/>
            <p:nvPr/>
          </p:nvSpPr>
          <p:spPr>
            <a:xfrm>
              <a:off x="3410584" y="3710305"/>
              <a:ext cx="0" cy="161925"/>
            </a:xfrm>
            <a:custGeom>
              <a:avLst/>
              <a:gdLst/>
              <a:ahLst/>
              <a:cxnLst/>
              <a:rect l="l" t="t" r="r" b="b"/>
              <a:pathLst>
                <a:path h="161925">
                  <a:moveTo>
                    <a:pt x="0" y="0"/>
                  </a:moveTo>
                  <a:lnTo>
                    <a:pt x="0" y="161925"/>
                  </a:lnTo>
                </a:path>
              </a:pathLst>
            </a:custGeom>
            <a:ln w="1079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6" name="object 106"/>
            <p:cNvSpPr/>
            <p:nvPr/>
          </p:nvSpPr>
          <p:spPr>
            <a:xfrm>
              <a:off x="2951479" y="2939415"/>
              <a:ext cx="1421765" cy="770890"/>
            </a:xfrm>
            <a:custGeom>
              <a:avLst/>
              <a:gdLst/>
              <a:ahLst/>
              <a:cxnLst/>
              <a:rect l="l" t="t" r="r" b="b"/>
              <a:pathLst>
                <a:path w="1421764" h="770889">
                  <a:moveTo>
                    <a:pt x="1421765" y="0"/>
                  </a:moveTo>
                  <a:lnTo>
                    <a:pt x="0" y="0"/>
                  </a:lnTo>
                  <a:lnTo>
                    <a:pt x="0" y="770889"/>
                  </a:lnTo>
                  <a:lnTo>
                    <a:pt x="1421765" y="770889"/>
                  </a:lnTo>
                  <a:lnTo>
                    <a:pt x="1421765" y="0"/>
                  </a:lnTo>
                  <a:close/>
                </a:path>
              </a:pathLst>
            </a:custGeom>
            <a:solidFill>
              <a:srgbClr val="62F3B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7" name="object 107"/>
            <p:cNvSpPr/>
            <p:nvPr/>
          </p:nvSpPr>
          <p:spPr>
            <a:xfrm>
              <a:off x="2951479" y="2939415"/>
              <a:ext cx="1421765" cy="770890"/>
            </a:xfrm>
            <a:custGeom>
              <a:avLst/>
              <a:gdLst/>
              <a:ahLst/>
              <a:cxnLst/>
              <a:rect l="l" t="t" r="r" b="b"/>
              <a:pathLst>
                <a:path w="1421764" h="770889">
                  <a:moveTo>
                    <a:pt x="0" y="770889"/>
                  </a:moveTo>
                  <a:lnTo>
                    <a:pt x="1421765" y="770889"/>
                  </a:lnTo>
                  <a:lnTo>
                    <a:pt x="1421765" y="0"/>
                  </a:lnTo>
                  <a:lnTo>
                    <a:pt x="0" y="0"/>
                  </a:lnTo>
                  <a:lnTo>
                    <a:pt x="0" y="770889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8" name="object 108"/>
          <p:cNvSpPr txBox="1"/>
          <p:nvPr/>
        </p:nvSpPr>
        <p:spPr>
          <a:xfrm>
            <a:off x="3035935" y="2965831"/>
            <a:ext cx="125349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Times New Roman"/>
                <a:cs typeface="Times New Roman"/>
              </a:rPr>
              <a:t>Fatty</a:t>
            </a:r>
            <a:r>
              <a:rPr sz="1000" spc="114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acids,</a:t>
            </a:r>
            <a:r>
              <a:rPr sz="1000" spc="14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an</a:t>
            </a:r>
            <a:r>
              <a:rPr sz="1000" spc="12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alcohol,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09" name="object 109"/>
          <p:cNvSpPr txBox="1"/>
          <p:nvPr/>
        </p:nvSpPr>
        <p:spPr>
          <a:xfrm>
            <a:off x="3035935" y="3112135"/>
            <a:ext cx="125222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66700" algn="l"/>
                <a:tab pos="1028065" algn="l"/>
              </a:tabLst>
            </a:pPr>
            <a:r>
              <a:rPr sz="1000" spc="-5" dirty="0">
                <a:latin typeface="Times New Roman"/>
                <a:cs typeface="Times New Roman"/>
              </a:rPr>
              <a:t>a	</a:t>
            </a:r>
            <a:r>
              <a:rPr sz="1000" dirty="0">
                <a:latin typeface="Times New Roman"/>
                <a:cs typeface="Times New Roman"/>
              </a:rPr>
              <a:t>p</a:t>
            </a:r>
            <a:r>
              <a:rPr sz="1000" spc="-15" dirty="0">
                <a:latin typeface="Times New Roman"/>
                <a:cs typeface="Times New Roman"/>
              </a:rPr>
              <a:t>h</a:t>
            </a:r>
            <a:r>
              <a:rPr sz="1000" dirty="0">
                <a:latin typeface="Times New Roman"/>
                <a:cs typeface="Times New Roman"/>
              </a:rPr>
              <a:t>o</a:t>
            </a:r>
            <a:r>
              <a:rPr sz="1000" spc="-10" dirty="0">
                <a:latin typeface="Times New Roman"/>
                <a:cs typeface="Times New Roman"/>
              </a:rPr>
              <a:t>s</a:t>
            </a:r>
            <a:r>
              <a:rPr sz="1000" dirty="0">
                <a:latin typeface="Times New Roman"/>
                <a:cs typeface="Times New Roman"/>
              </a:rPr>
              <a:t>p</a:t>
            </a:r>
            <a:r>
              <a:rPr sz="1000" spc="-15" dirty="0">
                <a:latin typeface="Times New Roman"/>
                <a:cs typeface="Times New Roman"/>
              </a:rPr>
              <a:t>h</a:t>
            </a:r>
            <a:r>
              <a:rPr sz="1000" dirty="0">
                <a:latin typeface="Times New Roman"/>
                <a:cs typeface="Times New Roman"/>
              </a:rPr>
              <a:t>o</a:t>
            </a:r>
            <a:r>
              <a:rPr sz="1000" spc="-5" dirty="0">
                <a:latin typeface="Times New Roman"/>
                <a:cs typeface="Times New Roman"/>
              </a:rPr>
              <a:t>ric</a:t>
            </a:r>
            <a:r>
              <a:rPr sz="1000" dirty="0">
                <a:latin typeface="Times New Roman"/>
                <a:cs typeface="Times New Roman"/>
              </a:rPr>
              <a:t>	</a:t>
            </a:r>
            <a:r>
              <a:rPr sz="1000" spc="-5" dirty="0">
                <a:latin typeface="Times New Roman"/>
                <a:cs typeface="Times New Roman"/>
              </a:rPr>
              <a:t>acid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10" name="object 110"/>
          <p:cNvSpPr txBox="1"/>
          <p:nvPr/>
        </p:nvSpPr>
        <p:spPr>
          <a:xfrm>
            <a:off x="3035935" y="3258439"/>
            <a:ext cx="125476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548640" algn="l"/>
                <a:tab pos="818515" algn="l"/>
              </a:tabLst>
            </a:pPr>
            <a:r>
              <a:rPr sz="1000" spc="-5" dirty="0">
                <a:latin typeface="Times New Roman"/>
                <a:cs typeface="Times New Roman"/>
              </a:rPr>
              <a:t>residue	&amp;	nitrogen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11" name="object 111"/>
          <p:cNvSpPr txBox="1"/>
          <p:nvPr/>
        </p:nvSpPr>
        <p:spPr>
          <a:xfrm>
            <a:off x="3035935" y="3409315"/>
            <a:ext cx="817244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Times New Roman"/>
                <a:cs typeface="Times New Roman"/>
              </a:rPr>
              <a:t>containing</a:t>
            </a:r>
            <a:r>
              <a:rPr sz="1000" spc="-4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base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112" name="object 112"/>
          <p:cNvGrpSpPr/>
          <p:nvPr/>
        </p:nvGrpSpPr>
        <p:grpSpPr>
          <a:xfrm>
            <a:off x="2958782" y="3867467"/>
            <a:ext cx="1495425" cy="466725"/>
            <a:chOff x="2958782" y="3867467"/>
            <a:chExt cx="1495425" cy="466725"/>
          </a:xfrm>
        </p:grpSpPr>
        <p:sp>
          <p:nvSpPr>
            <p:cNvPr id="113" name="object 113"/>
            <p:cNvSpPr/>
            <p:nvPr/>
          </p:nvSpPr>
          <p:spPr>
            <a:xfrm>
              <a:off x="2963545" y="3872229"/>
              <a:ext cx="1485900" cy="457200"/>
            </a:xfrm>
            <a:custGeom>
              <a:avLst/>
              <a:gdLst/>
              <a:ahLst/>
              <a:cxnLst/>
              <a:rect l="l" t="t" r="r" b="b"/>
              <a:pathLst>
                <a:path w="1485900" h="457200">
                  <a:moveTo>
                    <a:pt x="1485900" y="0"/>
                  </a:moveTo>
                  <a:lnTo>
                    <a:pt x="0" y="0"/>
                  </a:lnTo>
                  <a:lnTo>
                    <a:pt x="0" y="457199"/>
                  </a:lnTo>
                  <a:lnTo>
                    <a:pt x="1485900" y="457199"/>
                  </a:lnTo>
                  <a:lnTo>
                    <a:pt x="1485900" y="0"/>
                  </a:lnTo>
                  <a:close/>
                </a:path>
              </a:pathLst>
            </a:custGeom>
            <a:solidFill>
              <a:srgbClr val="62F3B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4" name="object 114"/>
            <p:cNvSpPr/>
            <p:nvPr/>
          </p:nvSpPr>
          <p:spPr>
            <a:xfrm>
              <a:off x="2963545" y="3872229"/>
              <a:ext cx="1485900" cy="457200"/>
            </a:xfrm>
            <a:custGeom>
              <a:avLst/>
              <a:gdLst/>
              <a:ahLst/>
              <a:cxnLst/>
              <a:rect l="l" t="t" r="r" b="b"/>
              <a:pathLst>
                <a:path w="1485900" h="457200">
                  <a:moveTo>
                    <a:pt x="0" y="457199"/>
                  </a:moveTo>
                  <a:lnTo>
                    <a:pt x="1485900" y="457199"/>
                  </a:lnTo>
                  <a:lnTo>
                    <a:pt x="1485900" y="0"/>
                  </a:lnTo>
                  <a:lnTo>
                    <a:pt x="0" y="0"/>
                  </a:lnTo>
                  <a:lnTo>
                    <a:pt x="0" y="457199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5" name="object 115"/>
          <p:cNvSpPr txBox="1"/>
          <p:nvPr/>
        </p:nvSpPr>
        <p:spPr>
          <a:xfrm>
            <a:off x="3048126" y="3884447"/>
            <a:ext cx="1316355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100"/>
              </a:spcBef>
            </a:pPr>
            <a:r>
              <a:rPr sz="1000" spc="-5" dirty="0">
                <a:latin typeface="Times New Roman"/>
                <a:cs typeface="Times New Roman"/>
              </a:rPr>
              <a:t>E.g.</a:t>
            </a:r>
            <a:r>
              <a:rPr sz="1000" spc="4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Lecithin,</a:t>
            </a:r>
            <a:r>
              <a:rPr sz="1000" spc="5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Cephalin, </a:t>
            </a:r>
            <a:r>
              <a:rPr sz="1000" spc="-2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Sphingomylein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116" name="object 116"/>
          <p:cNvGrpSpPr/>
          <p:nvPr/>
        </p:nvGrpSpPr>
        <p:grpSpPr>
          <a:xfrm>
            <a:off x="4436427" y="2935287"/>
            <a:ext cx="1722755" cy="1028065"/>
            <a:chOff x="4436427" y="2935287"/>
            <a:chExt cx="1722755" cy="1028065"/>
          </a:xfrm>
        </p:grpSpPr>
        <p:sp>
          <p:nvSpPr>
            <p:cNvPr id="117" name="object 117"/>
            <p:cNvSpPr/>
            <p:nvPr/>
          </p:nvSpPr>
          <p:spPr>
            <a:xfrm>
              <a:off x="4981892" y="3501390"/>
              <a:ext cx="0" cy="456565"/>
            </a:xfrm>
            <a:custGeom>
              <a:avLst/>
              <a:gdLst/>
              <a:ahLst/>
              <a:cxnLst/>
              <a:rect l="l" t="t" r="r" b="b"/>
              <a:pathLst>
                <a:path h="456564">
                  <a:moveTo>
                    <a:pt x="0" y="0"/>
                  </a:moveTo>
                  <a:lnTo>
                    <a:pt x="0" y="456564"/>
                  </a:lnTo>
                </a:path>
              </a:pathLst>
            </a:custGeom>
            <a:ln w="1015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8" name="object 118"/>
            <p:cNvSpPr/>
            <p:nvPr/>
          </p:nvSpPr>
          <p:spPr>
            <a:xfrm>
              <a:off x="4441190" y="2940050"/>
              <a:ext cx="1713230" cy="561340"/>
            </a:xfrm>
            <a:custGeom>
              <a:avLst/>
              <a:gdLst/>
              <a:ahLst/>
              <a:cxnLst/>
              <a:rect l="l" t="t" r="r" b="b"/>
              <a:pathLst>
                <a:path w="1713229" h="561339">
                  <a:moveTo>
                    <a:pt x="1713230" y="0"/>
                  </a:moveTo>
                  <a:lnTo>
                    <a:pt x="0" y="0"/>
                  </a:lnTo>
                  <a:lnTo>
                    <a:pt x="0" y="561339"/>
                  </a:lnTo>
                  <a:lnTo>
                    <a:pt x="1713230" y="561339"/>
                  </a:lnTo>
                  <a:lnTo>
                    <a:pt x="1713230" y="0"/>
                  </a:lnTo>
                  <a:close/>
                </a:path>
              </a:pathLst>
            </a:custGeom>
            <a:solidFill>
              <a:srgbClr val="FAC5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9" name="object 119"/>
            <p:cNvSpPr/>
            <p:nvPr/>
          </p:nvSpPr>
          <p:spPr>
            <a:xfrm>
              <a:off x="4441190" y="2940050"/>
              <a:ext cx="1713230" cy="561340"/>
            </a:xfrm>
            <a:custGeom>
              <a:avLst/>
              <a:gdLst/>
              <a:ahLst/>
              <a:cxnLst/>
              <a:rect l="l" t="t" r="r" b="b"/>
              <a:pathLst>
                <a:path w="1713229" h="561339">
                  <a:moveTo>
                    <a:pt x="0" y="561339"/>
                  </a:moveTo>
                  <a:lnTo>
                    <a:pt x="1713230" y="561339"/>
                  </a:lnTo>
                  <a:lnTo>
                    <a:pt x="1713230" y="0"/>
                  </a:lnTo>
                  <a:lnTo>
                    <a:pt x="0" y="0"/>
                  </a:lnTo>
                  <a:lnTo>
                    <a:pt x="0" y="561339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0" name="object 120"/>
          <p:cNvSpPr txBox="1"/>
          <p:nvPr/>
        </p:nvSpPr>
        <p:spPr>
          <a:xfrm>
            <a:off x="4526407" y="2967355"/>
            <a:ext cx="154432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66090" algn="l"/>
                <a:tab pos="904240" algn="l"/>
              </a:tabLst>
            </a:pPr>
            <a:r>
              <a:rPr sz="1000" spc="-5" dirty="0">
                <a:latin typeface="Times New Roman"/>
                <a:cs typeface="Times New Roman"/>
              </a:rPr>
              <a:t>Fatty	acid,	Sphingosine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21" name="object 121"/>
          <p:cNvSpPr txBox="1"/>
          <p:nvPr/>
        </p:nvSpPr>
        <p:spPr>
          <a:xfrm>
            <a:off x="4526407" y="3112135"/>
            <a:ext cx="1546225" cy="328295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 marR="5080">
              <a:lnSpc>
                <a:spcPts val="1190"/>
              </a:lnSpc>
              <a:spcBef>
                <a:spcPts val="140"/>
              </a:spcBef>
              <a:tabLst>
                <a:tab pos="637540" algn="l"/>
                <a:tab pos="1434465" algn="l"/>
              </a:tabLst>
            </a:pPr>
            <a:r>
              <a:rPr sz="1000" spc="-5" dirty="0">
                <a:latin typeface="Times New Roman"/>
                <a:cs typeface="Times New Roman"/>
              </a:rPr>
              <a:t>(alc</a:t>
            </a:r>
            <a:r>
              <a:rPr sz="1000" dirty="0">
                <a:latin typeface="Times New Roman"/>
                <a:cs typeface="Times New Roman"/>
              </a:rPr>
              <a:t>o</a:t>
            </a:r>
            <a:r>
              <a:rPr sz="1000" spc="-15" dirty="0">
                <a:latin typeface="Times New Roman"/>
                <a:cs typeface="Times New Roman"/>
              </a:rPr>
              <a:t>h</a:t>
            </a:r>
            <a:r>
              <a:rPr sz="1000" dirty="0">
                <a:latin typeface="Times New Roman"/>
                <a:cs typeface="Times New Roman"/>
              </a:rPr>
              <a:t>o</a:t>
            </a:r>
            <a:r>
              <a:rPr sz="1000" spc="-5" dirty="0">
                <a:latin typeface="Times New Roman"/>
                <a:cs typeface="Times New Roman"/>
              </a:rPr>
              <a:t>l</a:t>
            </a:r>
            <a:r>
              <a:rPr sz="1000" dirty="0">
                <a:latin typeface="Times New Roman"/>
                <a:cs typeface="Times New Roman"/>
              </a:rPr>
              <a:t>)</a:t>
            </a:r>
            <a:r>
              <a:rPr sz="1000" spc="-5" dirty="0">
                <a:latin typeface="Times New Roman"/>
                <a:cs typeface="Times New Roman"/>
              </a:rPr>
              <a:t>,</a:t>
            </a:r>
            <a:r>
              <a:rPr sz="1000" dirty="0">
                <a:latin typeface="Times New Roman"/>
                <a:cs typeface="Times New Roman"/>
              </a:rPr>
              <a:t>	</a:t>
            </a:r>
            <a:r>
              <a:rPr sz="1000" spc="-5" dirty="0">
                <a:latin typeface="Times New Roman"/>
                <a:cs typeface="Times New Roman"/>
              </a:rPr>
              <a:t>car</a:t>
            </a:r>
            <a:r>
              <a:rPr sz="1000" dirty="0">
                <a:latin typeface="Times New Roman"/>
                <a:cs typeface="Times New Roman"/>
              </a:rPr>
              <a:t>bo</a:t>
            </a:r>
            <a:r>
              <a:rPr sz="1000" spc="-15" dirty="0">
                <a:latin typeface="Times New Roman"/>
                <a:cs typeface="Times New Roman"/>
              </a:rPr>
              <a:t>h</a:t>
            </a:r>
            <a:r>
              <a:rPr sz="1000" spc="-25" dirty="0">
                <a:latin typeface="Times New Roman"/>
                <a:cs typeface="Times New Roman"/>
              </a:rPr>
              <a:t>y</a:t>
            </a:r>
            <a:r>
              <a:rPr sz="1000" dirty="0">
                <a:latin typeface="Times New Roman"/>
                <a:cs typeface="Times New Roman"/>
              </a:rPr>
              <a:t>d</a:t>
            </a:r>
            <a:r>
              <a:rPr sz="1000" spc="-5" dirty="0">
                <a:latin typeface="Times New Roman"/>
                <a:cs typeface="Times New Roman"/>
              </a:rPr>
              <a:t>rate</a:t>
            </a:r>
            <a:r>
              <a:rPr sz="1000" dirty="0">
                <a:latin typeface="Times New Roman"/>
                <a:cs typeface="Times New Roman"/>
              </a:rPr>
              <a:t>	</a:t>
            </a:r>
            <a:r>
              <a:rPr sz="1000" spc="-5" dirty="0">
                <a:latin typeface="Times New Roman"/>
                <a:cs typeface="Times New Roman"/>
              </a:rPr>
              <a:t>&amp;  nitrogenous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base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122" name="object 122"/>
          <p:cNvGrpSpPr/>
          <p:nvPr/>
        </p:nvGrpSpPr>
        <p:grpSpPr>
          <a:xfrm>
            <a:off x="4530407" y="3953192"/>
            <a:ext cx="1789430" cy="382270"/>
            <a:chOff x="4530407" y="3953192"/>
            <a:chExt cx="1789430" cy="382270"/>
          </a:xfrm>
        </p:grpSpPr>
        <p:sp>
          <p:nvSpPr>
            <p:cNvPr id="123" name="object 123"/>
            <p:cNvSpPr/>
            <p:nvPr/>
          </p:nvSpPr>
          <p:spPr>
            <a:xfrm>
              <a:off x="4535170" y="3957954"/>
              <a:ext cx="1779905" cy="372745"/>
            </a:xfrm>
            <a:custGeom>
              <a:avLst/>
              <a:gdLst/>
              <a:ahLst/>
              <a:cxnLst/>
              <a:rect l="l" t="t" r="r" b="b"/>
              <a:pathLst>
                <a:path w="1779904" h="372745">
                  <a:moveTo>
                    <a:pt x="1779904" y="0"/>
                  </a:moveTo>
                  <a:lnTo>
                    <a:pt x="0" y="0"/>
                  </a:lnTo>
                  <a:lnTo>
                    <a:pt x="0" y="372745"/>
                  </a:lnTo>
                  <a:lnTo>
                    <a:pt x="1779904" y="372745"/>
                  </a:lnTo>
                  <a:lnTo>
                    <a:pt x="1779904" y="0"/>
                  </a:lnTo>
                  <a:close/>
                </a:path>
              </a:pathLst>
            </a:custGeom>
            <a:solidFill>
              <a:srgbClr val="FAC5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4" name="object 124"/>
            <p:cNvSpPr/>
            <p:nvPr/>
          </p:nvSpPr>
          <p:spPr>
            <a:xfrm>
              <a:off x="4535170" y="3957954"/>
              <a:ext cx="1779905" cy="372745"/>
            </a:xfrm>
            <a:custGeom>
              <a:avLst/>
              <a:gdLst/>
              <a:ahLst/>
              <a:cxnLst/>
              <a:rect l="l" t="t" r="r" b="b"/>
              <a:pathLst>
                <a:path w="1779904" h="372745">
                  <a:moveTo>
                    <a:pt x="0" y="372745"/>
                  </a:moveTo>
                  <a:lnTo>
                    <a:pt x="1779904" y="372745"/>
                  </a:lnTo>
                  <a:lnTo>
                    <a:pt x="1779904" y="0"/>
                  </a:lnTo>
                  <a:lnTo>
                    <a:pt x="0" y="0"/>
                  </a:lnTo>
                  <a:lnTo>
                    <a:pt x="0" y="37274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5" name="object 125"/>
          <p:cNvSpPr txBox="1"/>
          <p:nvPr/>
        </p:nvSpPr>
        <p:spPr>
          <a:xfrm>
            <a:off x="4619371" y="3985641"/>
            <a:ext cx="15494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Times New Roman"/>
                <a:cs typeface="Times New Roman"/>
              </a:rPr>
              <a:t>E.g.</a:t>
            </a:r>
            <a:r>
              <a:rPr sz="1000" spc="-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Cerebroside,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Ganglioside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126" name="object 126"/>
          <p:cNvGrpSpPr/>
          <p:nvPr/>
        </p:nvGrpSpPr>
        <p:grpSpPr>
          <a:xfrm>
            <a:off x="8435657" y="2029777"/>
            <a:ext cx="2020570" cy="2285365"/>
            <a:chOff x="8435657" y="2029777"/>
            <a:chExt cx="2020570" cy="2285365"/>
          </a:xfrm>
        </p:grpSpPr>
        <p:sp>
          <p:nvSpPr>
            <p:cNvPr id="127" name="object 127"/>
            <p:cNvSpPr/>
            <p:nvPr/>
          </p:nvSpPr>
          <p:spPr>
            <a:xfrm>
              <a:off x="9829799" y="2034540"/>
              <a:ext cx="0" cy="1713864"/>
            </a:xfrm>
            <a:custGeom>
              <a:avLst/>
              <a:gdLst/>
              <a:ahLst/>
              <a:cxnLst/>
              <a:rect l="l" t="t" r="r" b="b"/>
              <a:pathLst>
                <a:path h="1713864">
                  <a:moveTo>
                    <a:pt x="0" y="0"/>
                  </a:moveTo>
                  <a:lnTo>
                    <a:pt x="0" y="1713865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8" name="object 128"/>
            <p:cNvSpPr/>
            <p:nvPr/>
          </p:nvSpPr>
          <p:spPr>
            <a:xfrm>
              <a:off x="8440419" y="3748405"/>
              <a:ext cx="2011045" cy="561975"/>
            </a:xfrm>
            <a:custGeom>
              <a:avLst/>
              <a:gdLst/>
              <a:ahLst/>
              <a:cxnLst/>
              <a:rect l="l" t="t" r="r" b="b"/>
              <a:pathLst>
                <a:path w="2011045" h="561975">
                  <a:moveTo>
                    <a:pt x="2011045" y="0"/>
                  </a:moveTo>
                  <a:lnTo>
                    <a:pt x="0" y="0"/>
                  </a:lnTo>
                  <a:lnTo>
                    <a:pt x="0" y="561974"/>
                  </a:lnTo>
                  <a:lnTo>
                    <a:pt x="2011045" y="561974"/>
                  </a:lnTo>
                  <a:lnTo>
                    <a:pt x="2011045" y="0"/>
                  </a:lnTo>
                  <a:close/>
                </a:path>
              </a:pathLst>
            </a:custGeom>
            <a:solidFill>
              <a:srgbClr val="FFC9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9" name="object 129"/>
            <p:cNvSpPr/>
            <p:nvPr/>
          </p:nvSpPr>
          <p:spPr>
            <a:xfrm>
              <a:off x="8440419" y="3748405"/>
              <a:ext cx="2011045" cy="561975"/>
            </a:xfrm>
            <a:custGeom>
              <a:avLst/>
              <a:gdLst/>
              <a:ahLst/>
              <a:cxnLst/>
              <a:rect l="l" t="t" r="r" b="b"/>
              <a:pathLst>
                <a:path w="2011045" h="561975">
                  <a:moveTo>
                    <a:pt x="0" y="561974"/>
                  </a:moveTo>
                  <a:lnTo>
                    <a:pt x="2011045" y="561974"/>
                  </a:lnTo>
                  <a:lnTo>
                    <a:pt x="2011045" y="0"/>
                  </a:lnTo>
                  <a:lnTo>
                    <a:pt x="0" y="0"/>
                  </a:lnTo>
                  <a:lnTo>
                    <a:pt x="0" y="561974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0" name="object 130"/>
          <p:cNvSpPr txBox="1"/>
          <p:nvPr/>
        </p:nvSpPr>
        <p:spPr>
          <a:xfrm>
            <a:off x="8558021" y="3775329"/>
            <a:ext cx="11245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67359" algn="l"/>
              </a:tabLst>
            </a:pPr>
            <a:r>
              <a:rPr sz="1000" spc="-5" dirty="0">
                <a:latin typeface="Times New Roman"/>
                <a:cs typeface="Times New Roman"/>
              </a:rPr>
              <a:t>E.g.	Carotenoids,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31" name="object 131"/>
          <p:cNvSpPr txBox="1"/>
          <p:nvPr/>
        </p:nvSpPr>
        <p:spPr>
          <a:xfrm>
            <a:off x="8526018" y="3921633"/>
            <a:ext cx="69786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Times New Roman"/>
                <a:cs typeface="Times New Roman"/>
              </a:rPr>
              <a:t>hydrocarbon,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32" name="object 132"/>
          <p:cNvSpPr txBox="1"/>
          <p:nvPr/>
        </p:nvSpPr>
        <p:spPr>
          <a:xfrm>
            <a:off x="9701236" y="3775329"/>
            <a:ext cx="668655" cy="323850"/>
          </a:xfrm>
          <a:prstGeom prst="rect">
            <a:avLst/>
          </a:prstGeom>
        </p:spPr>
        <p:txBody>
          <a:bodyPr vert="horz" wrap="square" lIns="0" tIns="22225" rIns="0" bIns="0" rtlCol="0">
            <a:spAutoFit/>
          </a:bodyPr>
          <a:lstStyle/>
          <a:p>
            <a:pPr marL="12700" marR="5080" indent="207010">
              <a:lnSpc>
                <a:spcPts val="1150"/>
              </a:lnSpc>
              <a:spcBef>
                <a:spcPts val="175"/>
              </a:spcBef>
            </a:pPr>
            <a:r>
              <a:rPr sz="1000" spc="-5" dirty="0">
                <a:latin typeface="Times New Roman"/>
                <a:cs typeface="Times New Roman"/>
              </a:rPr>
              <a:t>S</a:t>
            </a:r>
            <a:r>
              <a:rPr sz="1000" spc="5" dirty="0">
                <a:latin typeface="Times New Roman"/>
                <a:cs typeface="Times New Roman"/>
              </a:rPr>
              <a:t>q</a:t>
            </a:r>
            <a:r>
              <a:rPr sz="1000" spc="-5" dirty="0">
                <a:latin typeface="Times New Roman"/>
                <a:cs typeface="Times New Roman"/>
              </a:rPr>
              <a:t>ale</a:t>
            </a:r>
            <a:r>
              <a:rPr sz="1000" spc="-10" dirty="0">
                <a:latin typeface="Times New Roman"/>
                <a:cs typeface="Times New Roman"/>
              </a:rPr>
              <a:t>n</a:t>
            </a:r>
            <a:r>
              <a:rPr sz="1000" spc="-5" dirty="0">
                <a:latin typeface="Times New Roman"/>
                <a:cs typeface="Times New Roman"/>
              </a:rPr>
              <a:t>e,  </a:t>
            </a:r>
            <a:r>
              <a:rPr sz="1000" dirty="0">
                <a:latin typeface="Times New Roman"/>
                <a:cs typeface="Times New Roman"/>
              </a:rPr>
              <a:t>h</a:t>
            </a:r>
            <a:r>
              <a:rPr sz="1000" spc="-25" dirty="0">
                <a:latin typeface="Times New Roman"/>
                <a:cs typeface="Times New Roman"/>
              </a:rPr>
              <a:t>y</a:t>
            </a:r>
            <a:r>
              <a:rPr sz="1000" dirty="0">
                <a:latin typeface="Times New Roman"/>
                <a:cs typeface="Times New Roman"/>
              </a:rPr>
              <a:t>d</a:t>
            </a:r>
            <a:r>
              <a:rPr sz="1000" spc="-5" dirty="0">
                <a:latin typeface="Times New Roman"/>
                <a:cs typeface="Times New Roman"/>
              </a:rPr>
              <a:t>r</a:t>
            </a:r>
            <a:r>
              <a:rPr sz="1000" dirty="0">
                <a:latin typeface="Times New Roman"/>
                <a:cs typeface="Times New Roman"/>
              </a:rPr>
              <a:t>o</a:t>
            </a:r>
            <a:r>
              <a:rPr sz="1000" spc="5" dirty="0">
                <a:latin typeface="Times New Roman"/>
                <a:cs typeface="Times New Roman"/>
              </a:rPr>
              <a:t>c</a:t>
            </a:r>
            <a:r>
              <a:rPr sz="1000" spc="-5" dirty="0">
                <a:latin typeface="Times New Roman"/>
                <a:cs typeface="Times New Roman"/>
              </a:rPr>
              <a:t>a</a:t>
            </a:r>
            <a:r>
              <a:rPr sz="1000" dirty="0">
                <a:latin typeface="Times New Roman"/>
                <a:cs typeface="Times New Roman"/>
              </a:rPr>
              <a:t>rbo</a:t>
            </a:r>
            <a:r>
              <a:rPr sz="1000" spc="-5" dirty="0">
                <a:latin typeface="Times New Roman"/>
                <a:cs typeface="Times New Roman"/>
              </a:rPr>
              <a:t>n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33" name="object 133"/>
          <p:cNvSpPr txBox="1"/>
          <p:nvPr/>
        </p:nvSpPr>
        <p:spPr>
          <a:xfrm>
            <a:off x="8526018" y="4072509"/>
            <a:ext cx="136715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Times New Roman"/>
                <a:cs typeface="Times New Roman"/>
              </a:rPr>
              <a:t>(Pentacosane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in</a:t>
            </a:r>
            <a:r>
              <a:rPr sz="1000" spc="-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bees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Times New Roman"/>
                <a:cs typeface="Times New Roman"/>
              </a:rPr>
              <a:t>wax)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134" name="object 134"/>
          <p:cNvGrpSpPr/>
          <p:nvPr/>
        </p:nvGrpSpPr>
        <p:grpSpPr>
          <a:xfrm>
            <a:off x="8758237" y="1801177"/>
            <a:ext cx="1771650" cy="247650"/>
            <a:chOff x="8758237" y="1801177"/>
            <a:chExt cx="1771650" cy="247650"/>
          </a:xfrm>
        </p:grpSpPr>
        <p:sp>
          <p:nvSpPr>
            <p:cNvPr id="135" name="object 135"/>
            <p:cNvSpPr/>
            <p:nvPr/>
          </p:nvSpPr>
          <p:spPr>
            <a:xfrm>
              <a:off x="8763000" y="1805940"/>
              <a:ext cx="1762125" cy="238125"/>
            </a:xfrm>
            <a:custGeom>
              <a:avLst/>
              <a:gdLst/>
              <a:ahLst/>
              <a:cxnLst/>
              <a:rect l="l" t="t" r="r" b="b"/>
              <a:pathLst>
                <a:path w="1762125" h="238125">
                  <a:moveTo>
                    <a:pt x="1762125" y="0"/>
                  </a:moveTo>
                  <a:lnTo>
                    <a:pt x="0" y="0"/>
                  </a:lnTo>
                  <a:lnTo>
                    <a:pt x="0" y="238125"/>
                  </a:lnTo>
                  <a:lnTo>
                    <a:pt x="1762125" y="238125"/>
                  </a:lnTo>
                  <a:lnTo>
                    <a:pt x="1762125" y="0"/>
                  </a:lnTo>
                  <a:close/>
                </a:path>
              </a:pathLst>
            </a:custGeom>
            <a:solidFill>
              <a:srgbClr val="99FF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6" name="object 136"/>
            <p:cNvSpPr/>
            <p:nvPr/>
          </p:nvSpPr>
          <p:spPr>
            <a:xfrm>
              <a:off x="8763000" y="1805940"/>
              <a:ext cx="1762125" cy="238125"/>
            </a:xfrm>
            <a:custGeom>
              <a:avLst/>
              <a:gdLst/>
              <a:ahLst/>
              <a:cxnLst/>
              <a:rect l="l" t="t" r="r" b="b"/>
              <a:pathLst>
                <a:path w="1762125" h="238125">
                  <a:moveTo>
                    <a:pt x="0" y="238125"/>
                  </a:moveTo>
                  <a:lnTo>
                    <a:pt x="1762125" y="238125"/>
                  </a:lnTo>
                  <a:lnTo>
                    <a:pt x="1762125" y="0"/>
                  </a:lnTo>
                  <a:lnTo>
                    <a:pt x="0" y="0"/>
                  </a:lnTo>
                  <a:lnTo>
                    <a:pt x="0" y="23812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7" name="object 137"/>
          <p:cNvSpPr txBox="1"/>
          <p:nvPr/>
        </p:nvSpPr>
        <p:spPr>
          <a:xfrm>
            <a:off x="8847581" y="1833118"/>
            <a:ext cx="14236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Times New Roman"/>
                <a:cs typeface="Times New Roman"/>
              </a:rPr>
              <a:t>Show</a:t>
            </a:r>
            <a:r>
              <a:rPr sz="1000" spc="-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characteristic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of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lipid</a:t>
            </a:r>
            <a:endParaRPr sz="1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26</TotalTime>
  <Words>1572</Words>
  <Application>Microsoft Office PowerPoint</Application>
  <PresentationFormat>Custom</PresentationFormat>
  <Paragraphs>165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Aspect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6</cp:revision>
  <dcterms:created xsi:type="dcterms:W3CDTF">2021-03-04T14:31:21Z</dcterms:created>
  <dcterms:modified xsi:type="dcterms:W3CDTF">2021-03-05T05:28:41Z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2018-02-14T00:00:00Z</vt:filetime>
  </property>
  <property fmtid="{D5CDD505-2E9C-101B-9397-08002B2CF9AE}" pid="3" name="LastSaved">
    <vt:filetime>2021-03-04T00:00:00Z</vt:filetime>
  </property>
</Properties>
</file>