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57" r:id="rId3"/>
    <p:sldId id="258" r:id="rId4"/>
    <p:sldId id="274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5" r:id="rId16"/>
    <p:sldId id="269" r:id="rId17"/>
    <p:sldId id="270" r:id="rId18"/>
    <p:sldId id="271" r:id="rId19"/>
    <p:sldId id="272" r:id="rId20"/>
    <p:sldId id="273" r:id="rId21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6647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8197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896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5212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6637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7592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2300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8753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6924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7234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36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7175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4400" y="2057400"/>
            <a:ext cx="6132195" cy="3043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6600" spc="-85" dirty="0">
                <a:solidFill>
                  <a:srgbClr val="2E2B1F"/>
                </a:solidFill>
              </a:rPr>
              <a:t>GENERIC</a:t>
            </a:r>
            <a:r>
              <a:rPr sz="6600" spc="-285" dirty="0">
                <a:solidFill>
                  <a:srgbClr val="2E2B1F"/>
                </a:solidFill>
              </a:rPr>
              <a:t> </a:t>
            </a:r>
            <a:r>
              <a:rPr sz="6600" spc="-114" dirty="0">
                <a:solidFill>
                  <a:srgbClr val="2E2B1F"/>
                </a:solidFill>
              </a:rPr>
              <a:t>DRUGS  </a:t>
            </a:r>
            <a:r>
              <a:rPr sz="6600" spc="-105" dirty="0">
                <a:solidFill>
                  <a:srgbClr val="2E2B1F"/>
                </a:solidFill>
              </a:rPr>
              <a:t>PRODUCT  </a:t>
            </a:r>
            <a:r>
              <a:rPr sz="6600" spc="-100" dirty="0">
                <a:solidFill>
                  <a:srgbClr val="2E2B1F"/>
                </a:solidFill>
              </a:rPr>
              <a:t>DEVELOPMENT</a:t>
            </a:r>
            <a:endParaRPr sz="6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17474"/>
            <a:ext cx="6473190" cy="1427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pc="-70" dirty="0"/>
              <a:t>THE </a:t>
            </a:r>
            <a:r>
              <a:rPr spc="-105" dirty="0"/>
              <a:t>PRODUCT  </a:t>
            </a:r>
            <a:r>
              <a:rPr spc="-100" dirty="0"/>
              <a:t>DEVELOPMENT</a:t>
            </a:r>
            <a:r>
              <a:rPr spc="-265" dirty="0"/>
              <a:t> </a:t>
            </a:r>
            <a:r>
              <a:rPr spc="-105" dirty="0"/>
              <a:t>PROCESS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38200" y="1981200"/>
            <a:ext cx="7296784" cy="4464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149860" indent="-228600">
              <a:lnSpc>
                <a:spcPct val="100000"/>
              </a:lnSpc>
              <a:spcBef>
                <a:spcPts val="95"/>
              </a:spcBef>
              <a:buClr>
                <a:srgbClr val="A9A47B"/>
              </a:buClr>
              <a:buSzPct val="96428"/>
              <a:buFont typeface="Wingdings"/>
              <a:buChar char=""/>
              <a:tabLst>
                <a:tab pos="330200" algn="l"/>
                <a:tab pos="1884045" algn="l"/>
                <a:tab pos="2015489" algn="l"/>
              </a:tabLst>
            </a:pPr>
            <a:r>
              <a:rPr sz="2800" b="1" i="1" spc="-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800" b="1" i="1" spc="3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2E2B1F"/>
                </a:solidFill>
                <a:latin typeface="Calibri"/>
                <a:cs typeface="Calibri"/>
              </a:rPr>
              <a:t>process	</a:t>
            </a:r>
            <a:r>
              <a:rPr sz="2800" b="1" i="1" spc="-5" dirty="0">
                <a:solidFill>
                  <a:srgbClr val="2E2B1F"/>
                </a:solidFill>
                <a:latin typeface="Calibri"/>
                <a:cs typeface="Calibri"/>
              </a:rPr>
              <a:t>is a </a:t>
            </a:r>
            <a:r>
              <a:rPr sz="2800" b="1" i="1" spc="-10" dirty="0">
                <a:solidFill>
                  <a:srgbClr val="2E2B1F"/>
                </a:solidFill>
                <a:latin typeface="Calibri"/>
                <a:cs typeface="Calibri"/>
              </a:rPr>
              <a:t>sequences </a:t>
            </a:r>
            <a:r>
              <a:rPr sz="2800" b="1" i="1" spc="-5" dirty="0">
                <a:solidFill>
                  <a:srgbClr val="2E2B1F"/>
                </a:solidFill>
                <a:latin typeface="Calibri"/>
                <a:cs typeface="Calibri"/>
              </a:rPr>
              <a:t>of </a:t>
            </a:r>
            <a:r>
              <a:rPr sz="2800" b="1" i="1" spc="-20" dirty="0">
                <a:solidFill>
                  <a:srgbClr val="2E2B1F"/>
                </a:solidFill>
                <a:latin typeface="Calibri"/>
                <a:cs typeface="Calibri"/>
              </a:rPr>
              <a:t>steps </a:t>
            </a:r>
            <a:r>
              <a:rPr sz="2800" b="1" i="1" spc="-5" dirty="0">
                <a:solidFill>
                  <a:srgbClr val="2E2B1F"/>
                </a:solidFill>
                <a:latin typeface="Calibri"/>
                <a:cs typeface="Calibri"/>
              </a:rPr>
              <a:t>that  transforms		a </a:t>
            </a:r>
            <a:r>
              <a:rPr sz="2800" b="1" i="1" spc="-1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set </a:t>
            </a:r>
            <a:r>
              <a:rPr sz="2800" b="1" i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of </a:t>
            </a:r>
            <a:r>
              <a:rPr sz="2800" b="1" i="1" spc="-5" dirty="0">
                <a:solidFill>
                  <a:srgbClr val="FF0000"/>
                </a:solidFill>
                <a:highlight>
                  <a:srgbClr val="FFFF00"/>
                </a:highlight>
                <a:latin typeface="Calibri"/>
                <a:cs typeface="Calibri"/>
              </a:rPr>
              <a:t>inputs</a:t>
            </a:r>
            <a:r>
              <a:rPr sz="2800" b="1" i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 </a:t>
            </a:r>
            <a:r>
              <a:rPr sz="2800" b="1" i="1" spc="-1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into </a:t>
            </a:r>
            <a:r>
              <a:rPr sz="2800" b="1" i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a </a:t>
            </a:r>
            <a:r>
              <a:rPr sz="2800" b="1" i="1" spc="-1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set </a:t>
            </a:r>
            <a:r>
              <a:rPr sz="2800" b="1" i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of</a:t>
            </a:r>
            <a:r>
              <a:rPr sz="2800" b="1" i="1" spc="6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FF0000"/>
                </a:solidFill>
                <a:highlight>
                  <a:srgbClr val="FFFF00"/>
                </a:highlight>
                <a:latin typeface="Calibri"/>
                <a:cs typeface="Calibri"/>
              </a:rPr>
              <a:t>outputs</a:t>
            </a:r>
            <a:endParaRPr sz="2800" dirty="0">
              <a:solidFill>
                <a:srgbClr val="FF0000"/>
              </a:solidFill>
              <a:highlight>
                <a:srgbClr val="FFFF00"/>
              </a:highlight>
              <a:latin typeface="Calibri"/>
              <a:cs typeface="Calibri"/>
            </a:endParaRPr>
          </a:p>
          <a:p>
            <a:pPr marL="241300" marR="5080" indent="-228600">
              <a:lnSpc>
                <a:spcPct val="100000"/>
              </a:lnSpc>
              <a:spcBef>
                <a:spcPts val="675"/>
              </a:spcBef>
              <a:buClr>
                <a:srgbClr val="A9A47B"/>
              </a:buClr>
              <a:buSzPct val="96428"/>
              <a:buFont typeface="Wingdings"/>
              <a:buChar char=""/>
              <a:tabLst>
                <a:tab pos="330200" algn="l"/>
              </a:tabLst>
            </a:pPr>
            <a:r>
              <a:rPr sz="2800" b="1" i="1" spc="-5" dirty="0">
                <a:solidFill>
                  <a:srgbClr val="2E2B1F"/>
                </a:solidFill>
                <a:latin typeface="Calibri"/>
                <a:cs typeface="Calibri"/>
              </a:rPr>
              <a:t>A product </a:t>
            </a:r>
            <a:r>
              <a:rPr sz="2800" b="1" i="1" spc="-15" dirty="0">
                <a:solidFill>
                  <a:srgbClr val="2E2B1F"/>
                </a:solidFill>
                <a:latin typeface="Calibri"/>
                <a:cs typeface="Calibri"/>
              </a:rPr>
              <a:t>development </a:t>
            </a:r>
            <a:r>
              <a:rPr sz="2800" b="1" i="1" spc="-10" dirty="0">
                <a:solidFill>
                  <a:srgbClr val="2E2B1F"/>
                </a:solidFill>
                <a:latin typeface="Calibri"/>
                <a:cs typeface="Calibri"/>
              </a:rPr>
              <a:t>process </a:t>
            </a:r>
            <a:r>
              <a:rPr sz="2800" b="1" i="1" spc="-5" dirty="0">
                <a:solidFill>
                  <a:srgbClr val="2E2B1F"/>
                </a:solidFill>
                <a:latin typeface="Calibri"/>
                <a:cs typeface="Calibri"/>
              </a:rPr>
              <a:t>is the </a:t>
            </a:r>
            <a:r>
              <a:rPr sz="2800" b="1" i="1" spc="-10" dirty="0">
                <a:solidFill>
                  <a:srgbClr val="2E2B1F"/>
                </a:solidFill>
                <a:latin typeface="Calibri"/>
                <a:cs typeface="Calibri"/>
              </a:rPr>
              <a:t>sequence  </a:t>
            </a:r>
            <a:r>
              <a:rPr sz="2800" b="1" i="1" spc="-5" dirty="0">
                <a:solidFill>
                  <a:srgbClr val="2E2B1F"/>
                </a:solidFill>
                <a:latin typeface="Calibri"/>
                <a:cs typeface="Calibri"/>
              </a:rPr>
              <a:t>of </a:t>
            </a:r>
            <a:r>
              <a:rPr sz="2800" b="1" i="1" spc="-20" dirty="0">
                <a:solidFill>
                  <a:srgbClr val="2E2B1F"/>
                </a:solidFill>
                <a:latin typeface="Calibri"/>
                <a:cs typeface="Calibri"/>
              </a:rPr>
              <a:t>steps </a:t>
            </a:r>
            <a:r>
              <a:rPr sz="2800" b="1" i="1" spc="-5" dirty="0">
                <a:solidFill>
                  <a:srgbClr val="2E2B1F"/>
                </a:solidFill>
                <a:latin typeface="Calibri"/>
                <a:cs typeface="Calibri"/>
              </a:rPr>
              <a:t>or activities that an </a:t>
            </a:r>
            <a:r>
              <a:rPr sz="2800" b="1" i="1" spc="-10" dirty="0">
                <a:solidFill>
                  <a:srgbClr val="2E2B1F"/>
                </a:solidFill>
                <a:latin typeface="Calibri"/>
                <a:cs typeface="Calibri"/>
              </a:rPr>
              <a:t>enterprise </a:t>
            </a:r>
            <a:r>
              <a:rPr sz="2800" b="1" i="1" spc="-15" dirty="0">
                <a:solidFill>
                  <a:srgbClr val="2E2B1F"/>
                </a:solidFill>
                <a:latin typeface="Calibri"/>
                <a:cs typeface="Calibri"/>
              </a:rPr>
              <a:t>employs  to </a:t>
            </a:r>
            <a:r>
              <a:rPr sz="2800" b="1" i="1" spc="-1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conceive</a:t>
            </a:r>
            <a:r>
              <a:rPr sz="2800" b="1" i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, design, and </a:t>
            </a:r>
            <a:r>
              <a:rPr sz="2800" b="1" i="1" spc="-1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commercialize </a:t>
            </a:r>
            <a:r>
              <a:rPr sz="2800" b="1" i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a  product.</a:t>
            </a:r>
            <a:endParaRPr sz="2800" dirty="0">
              <a:highlight>
                <a:srgbClr val="FFFF00"/>
              </a:highlight>
              <a:latin typeface="Calibri"/>
              <a:cs typeface="Calibri"/>
            </a:endParaRPr>
          </a:p>
          <a:p>
            <a:pPr marL="241300" marR="22225" indent="-228600">
              <a:lnSpc>
                <a:spcPct val="100000"/>
              </a:lnSpc>
              <a:spcBef>
                <a:spcPts val="675"/>
              </a:spcBef>
              <a:buClr>
                <a:srgbClr val="A9A47B"/>
              </a:buClr>
              <a:buSzPct val="96428"/>
              <a:buFont typeface="Wingdings"/>
              <a:buChar char=""/>
              <a:tabLst>
                <a:tab pos="330200" algn="l"/>
              </a:tabLst>
            </a:pPr>
            <a:r>
              <a:rPr sz="2800" b="1" i="1" spc="-10" dirty="0">
                <a:solidFill>
                  <a:srgbClr val="2E2B1F"/>
                </a:solidFill>
                <a:latin typeface="Calibri"/>
                <a:cs typeface="Calibri"/>
              </a:rPr>
              <a:t>Some organizations define </a:t>
            </a:r>
            <a:r>
              <a:rPr sz="2800" b="1" i="1" spc="-5" dirty="0">
                <a:solidFill>
                  <a:srgbClr val="2E2B1F"/>
                </a:solidFill>
                <a:latin typeface="Calibri"/>
                <a:cs typeface="Calibri"/>
              </a:rPr>
              <a:t>and </a:t>
            </a:r>
            <a:r>
              <a:rPr sz="2800" b="1" i="1" spc="-15" dirty="0">
                <a:solidFill>
                  <a:srgbClr val="2E2B1F"/>
                </a:solidFill>
                <a:latin typeface="Calibri"/>
                <a:cs typeface="Calibri"/>
              </a:rPr>
              <a:t>follow </a:t>
            </a:r>
            <a:r>
              <a:rPr sz="2800" b="1" i="1" spc="-5" dirty="0">
                <a:solidFill>
                  <a:srgbClr val="2E2B1F"/>
                </a:solidFill>
                <a:latin typeface="Calibri"/>
                <a:cs typeface="Calibri"/>
              </a:rPr>
              <a:t>a precise  and </a:t>
            </a:r>
            <a:r>
              <a:rPr sz="2800" b="1" i="1" spc="-15" dirty="0">
                <a:solidFill>
                  <a:srgbClr val="2E2B1F"/>
                </a:solidFill>
                <a:latin typeface="Calibri"/>
                <a:cs typeface="Calibri"/>
              </a:rPr>
              <a:t>detailed </a:t>
            </a:r>
            <a:r>
              <a:rPr sz="2800" b="1" i="1" dirty="0">
                <a:solidFill>
                  <a:srgbClr val="2E2B1F"/>
                </a:solidFill>
                <a:latin typeface="Calibri"/>
                <a:cs typeface="Calibri"/>
              </a:rPr>
              <a:t>product </a:t>
            </a:r>
            <a:r>
              <a:rPr sz="2800" b="1" i="1" spc="-10" dirty="0">
                <a:solidFill>
                  <a:srgbClr val="2E2B1F"/>
                </a:solidFill>
                <a:latin typeface="Calibri"/>
                <a:cs typeface="Calibri"/>
              </a:rPr>
              <a:t>development </a:t>
            </a:r>
            <a:r>
              <a:rPr sz="2800" b="1" i="1" spc="-5" dirty="0">
                <a:solidFill>
                  <a:srgbClr val="2E2B1F"/>
                </a:solidFill>
                <a:latin typeface="Calibri"/>
                <a:cs typeface="Calibri"/>
              </a:rPr>
              <a:t>process .  While others may not </a:t>
            </a:r>
            <a:r>
              <a:rPr sz="2800" b="1" i="1" spc="-15" dirty="0">
                <a:solidFill>
                  <a:srgbClr val="2E2B1F"/>
                </a:solidFill>
                <a:latin typeface="Calibri"/>
                <a:cs typeface="Calibri"/>
              </a:rPr>
              <a:t>even </a:t>
            </a:r>
            <a:r>
              <a:rPr sz="2800" b="1" i="1" spc="-5" dirty="0">
                <a:solidFill>
                  <a:srgbClr val="2E2B1F"/>
                </a:solidFill>
                <a:latin typeface="Calibri"/>
                <a:cs typeface="Calibri"/>
              </a:rPr>
              <a:t>be able </a:t>
            </a:r>
            <a:r>
              <a:rPr sz="2800" b="1" i="1" spc="-15" dirty="0">
                <a:solidFill>
                  <a:srgbClr val="2E2B1F"/>
                </a:solidFill>
                <a:latin typeface="Calibri"/>
                <a:cs typeface="Calibri"/>
              </a:rPr>
              <a:t>to </a:t>
            </a:r>
            <a:r>
              <a:rPr sz="2800" b="1" i="1" spc="-5" dirty="0">
                <a:solidFill>
                  <a:srgbClr val="2E2B1F"/>
                </a:solidFill>
                <a:latin typeface="Calibri"/>
                <a:cs typeface="Calibri"/>
              </a:rPr>
              <a:t>describe  their</a:t>
            </a:r>
            <a:r>
              <a:rPr sz="2800" b="1" i="1" spc="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2E2B1F"/>
                </a:solidFill>
                <a:latin typeface="Calibri"/>
                <a:cs typeface="Calibri"/>
              </a:rPr>
              <a:t>processes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381000"/>
            <a:ext cx="6473190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b="1" spc="-5" dirty="0"/>
              <a:t>A </a:t>
            </a:r>
            <a:r>
              <a:rPr b="1" spc="-90" dirty="0"/>
              <a:t>GENERIC </a:t>
            </a:r>
            <a:r>
              <a:rPr b="1" spc="-105" dirty="0"/>
              <a:t>PRODUCT  </a:t>
            </a:r>
            <a:r>
              <a:rPr b="1" spc="-100" dirty="0"/>
              <a:t>DEVELOPMENT</a:t>
            </a:r>
            <a:r>
              <a:rPr b="1" spc="-265" dirty="0"/>
              <a:t> </a:t>
            </a:r>
            <a:r>
              <a:rPr b="1" spc="-105" dirty="0"/>
              <a:t>PROCESS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2057400"/>
            <a:ext cx="8227060" cy="3936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232410" indent="-228600">
              <a:lnSpc>
                <a:spcPct val="100000"/>
              </a:lnSpc>
              <a:spcBef>
                <a:spcPts val="100"/>
              </a:spcBef>
              <a:buClr>
                <a:srgbClr val="A9A47B"/>
              </a:buClr>
              <a:buSzPct val="95833"/>
              <a:buFont typeface="Wingdings"/>
              <a:buChar char=""/>
              <a:tabLst>
                <a:tab pos="285115" algn="l"/>
              </a:tabLst>
            </a:pPr>
            <a:r>
              <a:rPr sz="2400" b="1" spc="-45" dirty="0">
                <a:solidFill>
                  <a:srgbClr val="2E2B1F"/>
                </a:solidFill>
                <a:latin typeface="Calibri"/>
                <a:cs typeface="Calibri"/>
              </a:rPr>
              <a:t>We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will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consider here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a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generic product development 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that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can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be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used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in a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market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pull-</a:t>
            </a:r>
            <a:r>
              <a:rPr sz="2400" b="1" spc="-2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situation.</a:t>
            </a:r>
            <a:endParaRPr sz="2400" dirty="0">
              <a:latin typeface="Calibri"/>
              <a:cs typeface="Calibri"/>
            </a:endParaRPr>
          </a:p>
          <a:p>
            <a:pPr marL="241300" marR="5080" indent="-228600">
              <a:lnSpc>
                <a:spcPct val="100000"/>
              </a:lnSpc>
              <a:spcBef>
                <a:spcPts val="580"/>
              </a:spcBef>
              <a:buClr>
                <a:srgbClr val="A9A47B"/>
              </a:buClr>
              <a:buSzPct val="95833"/>
              <a:buFont typeface="Wingdings"/>
              <a:buChar char=""/>
              <a:tabLst>
                <a:tab pos="285115" algn="l"/>
                <a:tab pos="4907915" algn="l"/>
              </a:tabLst>
            </a:pP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The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input of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the process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is a mission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statement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and the 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output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of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the process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is</a:t>
            </a:r>
            <a:r>
              <a:rPr sz="2400" b="1" spc="2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the</a:t>
            </a:r>
            <a:r>
              <a:rPr sz="2400" b="1" spc="1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product	launch</a:t>
            </a:r>
            <a:endParaRPr sz="2400" dirty="0">
              <a:latin typeface="Calibri"/>
              <a:cs typeface="Calibri"/>
            </a:endParaRPr>
          </a:p>
          <a:p>
            <a:pPr marL="241300" marR="101600" indent="-228600">
              <a:lnSpc>
                <a:spcPct val="100000"/>
              </a:lnSpc>
              <a:spcBef>
                <a:spcPts val="575"/>
              </a:spcBef>
              <a:buClr>
                <a:srgbClr val="A9A47B"/>
              </a:buClr>
              <a:buSzPct val="95833"/>
              <a:buFont typeface="Wingdings"/>
              <a:buChar char=""/>
              <a:tabLst>
                <a:tab pos="285115" algn="l"/>
                <a:tab pos="5833745" algn="l"/>
              </a:tabLst>
            </a:pP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MISSION </a:t>
            </a:r>
            <a:r>
              <a:rPr sz="2400" b="1" spc="-50" dirty="0">
                <a:solidFill>
                  <a:srgbClr val="2E2B1F"/>
                </a:solidFill>
                <a:latin typeface="Calibri"/>
                <a:cs typeface="Calibri"/>
              </a:rPr>
              <a:t>STATEMENT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: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identifies</a:t>
            </a:r>
            <a:r>
              <a:rPr sz="2400" b="1" spc="11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the</a:t>
            </a:r>
            <a:r>
              <a:rPr sz="2400" b="1" spc="2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target	market</a:t>
            </a:r>
            <a:r>
              <a:rPr sz="2400" b="1" spc="-10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for 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the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product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,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provides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a basic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functional description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of 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the product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, and specifies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the business goals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of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the 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effort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;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results from well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executed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product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planning  phase</a:t>
            </a:r>
            <a:endParaRPr sz="2400" dirty="0">
              <a:latin typeface="Calibri"/>
              <a:cs typeface="Calibri"/>
            </a:endParaRPr>
          </a:p>
          <a:p>
            <a:pPr marL="285115" indent="-273050">
              <a:lnSpc>
                <a:spcPct val="100000"/>
              </a:lnSpc>
              <a:spcBef>
                <a:spcPts val="575"/>
              </a:spcBef>
              <a:buClr>
                <a:srgbClr val="A9A47B"/>
              </a:buClr>
              <a:buSzPct val="95833"/>
              <a:buFont typeface="Wingdings"/>
              <a:buChar char=""/>
              <a:tabLst>
                <a:tab pos="285750" algn="l"/>
              </a:tabLst>
            </a:pP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PRODUCT LAUNCH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: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Occures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when the</a:t>
            </a:r>
            <a:r>
              <a:rPr sz="2400" b="1" spc="-7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product</a:t>
            </a:r>
            <a:endParaRPr sz="2400" dirty="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5"/>
              </a:spcBef>
            </a:pPr>
            <a:r>
              <a:rPr sz="24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becomes </a:t>
            </a:r>
            <a:r>
              <a:rPr sz="2400" b="1" spc="-1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available </a:t>
            </a:r>
            <a:r>
              <a:rPr sz="2400" b="1" spc="-1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for </a:t>
            </a:r>
            <a:r>
              <a:rPr sz="2400" b="1" spc="-1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purchase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in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the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market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place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17474"/>
            <a:ext cx="6473190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3016250" algn="l"/>
              </a:tabLst>
            </a:pPr>
            <a:r>
              <a:rPr spc="-5" dirty="0"/>
              <a:t>A</a:t>
            </a:r>
            <a:r>
              <a:rPr spc="-185" dirty="0"/>
              <a:t> </a:t>
            </a:r>
            <a:r>
              <a:rPr spc="-90" dirty="0"/>
              <a:t>GENERIC</a:t>
            </a:r>
            <a:r>
              <a:rPr lang="en-US" spc="-90" dirty="0"/>
              <a:t>-</a:t>
            </a:r>
            <a:r>
              <a:rPr spc="-105" dirty="0"/>
              <a:t>PRODUCT  </a:t>
            </a:r>
            <a:r>
              <a:rPr spc="-100" dirty="0"/>
              <a:t>DEVELOPMENT</a:t>
            </a:r>
            <a:r>
              <a:rPr spc="-265" dirty="0"/>
              <a:t> </a:t>
            </a:r>
            <a:r>
              <a:rPr spc="-105" dirty="0"/>
              <a:t>PROCESS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534162" y="1981961"/>
            <a:ext cx="7467600" cy="2071370"/>
            <a:chOff x="534162" y="1981961"/>
            <a:chExt cx="7467600" cy="2071370"/>
          </a:xfrm>
        </p:grpSpPr>
        <p:sp>
          <p:nvSpPr>
            <p:cNvPr id="4" name="object 4"/>
            <p:cNvSpPr/>
            <p:nvPr/>
          </p:nvSpPr>
          <p:spPr>
            <a:xfrm>
              <a:off x="838962" y="1981961"/>
              <a:ext cx="2971800" cy="685800"/>
            </a:xfrm>
            <a:custGeom>
              <a:avLst/>
              <a:gdLst/>
              <a:ahLst/>
              <a:cxnLst/>
              <a:rect l="l" t="t" r="r" b="b"/>
              <a:pathLst>
                <a:path w="2971800" h="685800">
                  <a:moveTo>
                    <a:pt x="2971800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2971800" y="685800"/>
                  </a:lnTo>
                  <a:lnTo>
                    <a:pt x="2971800" y="0"/>
                  </a:lnTo>
                  <a:close/>
                </a:path>
              </a:pathLst>
            </a:custGeom>
            <a:solidFill>
              <a:srgbClr val="A9A4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810000" y="2324099"/>
              <a:ext cx="914400" cy="0"/>
            </a:xfrm>
            <a:custGeom>
              <a:avLst/>
              <a:gdLst/>
              <a:ahLst/>
              <a:cxnLst/>
              <a:rect l="l" t="t" r="r" b="b"/>
              <a:pathLst>
                <a:path w="914400">
                  <a:moveTo>
                    <a:pt x="0" y="0"/>
                  </a:moveTo>
                  <a:lnTo>
                    <a:pt x="914400" y="0"/>
                  </a:lnTo>
                </a:path>
              </a:pathLst>
            </a:custGeom>
            <a:ln w="12192">
              <a:solidFill>
                <a:srgbClr val="A6A17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725162" y="1981961"/>
              <a:ext cx="2971800" cy="685800"/>
            </a:xfrm>
            <a:custGeom>
              <a:avLst/>
              <a:gdLst/>
              <a:ahLst/>
              <a:cxnLst/>
              <a:rect l="l" t="t" r="r" b="b"/>
              <a:pathLst>
                <a:path w="2971800" h="685800">
                  <a:moveTo>
                    <a:pt x="2971799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2971799" y="685800"/>
                  </a:lnTo>
                  <a:lnTo>
                    <a:pt x="2971799" y="0"/>
                  </a:lnTo>
                  <a:close/>
                </a:path>
              </a:pathLst>
            </a:custGeom>
            <a:solidFill>
              <a:srgbClr val="A9A4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34162" y="3277361"/>
              <a:ext cx="7467600" cy="775970"/>
            </a:xfrm>
            <a:custGeom>
              <a:avLst/>
              <a:gdLst/>
              <a:ahLst/>
              <a:cxnLst/>
              <a:rect l="l" t="t" r="r" b="b"/>
              <a:pathLst>
                <a:path w="7467600" h="775970">
                  <a:moveTo>
                    <a:pt x="2286000" y="0"/>
                  </a:moveTo>
                  <a:lnTo>
                    <a:pt x="0" y="0"/>
                  </a:lnTo>
                  <a:lnTo>
                    <a:pt x="0" y="762000"/>
                  </a:lnTo>
                  <a:lnTo>
                    <a:pt x="2286000" y="762000"/>
                  </a:lnTo>
                  <a:lnTo>
                    <a:pt x="2286000" y="0"/>
                  </a:lnTo>
                  <a:close/>
                </a:path>
                <a:path w="7467600" h="775970">
                  <a:moveTo>
                    <a:pt x="4800600" y="13716"/>
                  </a:moveTo>
                  <a:lnTo>
                    <a:pt x="2667000" y="13716"/>
                  </a:lnTo>
                  <a:lnTo>
                    <a:pt x="2667000" y="775716"/>
                  </a:lnTo>
                  <a:lnTo>
                    <a:pt x="4800600" y="775716"/>
                  </a:lnTo>
                  <a:lnTo>
                    <a:pt x="4800600" y="13716"/>
                  </a:lnTo>
                  <a:close/>
                </a:path>
                <a:path w="7467600" h="775970">
                  <a:moveTo>
                    <a:pt x="7467600" y="13716"/>
                  </a:moveTo>
                  <a:lnTo>
                    <a:pt x="5181600" y="13716"/>
                  </a:lnTo>
                  <a:lnTo>
                    <a:pt x="5181600" y="775716"/>
                  </a:lnTo>
                  <a:lnTo>
                    <a:pt x="7467600" y="775716"/>
                  </a:lnTo>
                  <a:lnTo>
                    <a:pt x="7467600" y="13716"/>
                  </a:lnTo>
                  <a:close/>
                </a:path>
              </a:pathLst>
            </a:custGeom>
            <a:solidFill>
              <a:srgbClr val="A9A4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521208" y="1969007"/>
          <a:ext cx="7467600" cy="20676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7A7858"/>
                      </a:solidFill>
                      <a:prstDash val="solid"/>
                    </a:lnR>
                  </a:tcPr>
                </a:tc>
                <a:tc gridSpan="3">
                  <a:txBody>
                    <a:bodyPr/>
                    <a:lstStyle/>
                    <a:p>
                      <a:pPr marL="478155">
                        <a:lnSpc>
                          <a:spcPct val="100000"/>
                        </a:lnSpc>
                        <a:spcBef>
                          <a:spcPts val="1495"/>
                        </a:spcBef>
                      </a:pPr>
                      <a:r>
                        <a:rPr sz="1800" b="1" spc="-5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MISSION</a:t>
                      </a:r>
                      <a:r>
                        <a:rPr sz="1800" b="1" spc="-15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40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STATEMENT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189865" marB="0">
                    <a:lnL w="28575">
                      <a:solidFill>
                        <a:srgbClr val="7A7858"/>
                      </a:solidFill>
                      <a:prstDash val="solid"/>
                    </a:lnL>
                    <a:lnR w="28575">
                      <a:solidFill>
                        <a:srgbClr val="7A7858"/>
                      </a:solidFill>
                      <a:prstDash val="solid"/>
                    </a:lnR>
                    <a:lnT w="28575">
                      <a:solidFill>
                        <a:srgbClr val="7A7858"/>
                      </a:solidFill>
                      <a:prstDash val="solid"/>
                    </a:lnT>
                    <a:lnB w="28575">
                      <a:solidFill>
                        <a:srgbClr val="7A7858"/>
                      </a:solidFill>
                      <a:prstDash val="solid"/>
                    </a:lnB>
                    <a:solidFill>
                      <a:srgbClr val="A9A47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7A7858"/>
                      </a:solidFill>
                      <a:prstDash val="solid"/>
                    </a:lnL>
                    <a:lnR w="28575">
                      <a:solidFill>
                        <a:srgbClr val="7A7858"/>
                      </a:solidFill>
                      <a:prstDash val="solid"/>
                    </a:lnR>
                  </a:tcPr>
                </a:tc>
                <a:tc gridSpan="3">
                  <a:txBody>
                    <a:bodyPr/>
                    <a:lstStyle/>
                    <a:p>
                      <a:pPr marL="485140">
                        <a:lnSpc>
                          <a:spcPct val="100000"/>
                        </a:lnSpc>
                        <a:spcBef>
                          <a:spcPts val="1495"/>
                        </a:spcBef>
                      </a:pPr>
                      <a:r>
                        <a:rPr sz="1800" b="1" spc="-5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PRODUCT</a:t>
                      </a:r>
                      <a:r>
                        <a:rPr sz="1800" b="1" spc="-15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PLANNING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189865" marB="0">
                    <a:lnL w="28575">
                      <a:solidFill>
                        <a:srgbClr val="7A7858"/>
                      </a:solidFill>
                      <a:prstDash val="solid"/>
                    </a:lnL>
                    <a:lnR w="28575">
                      <a:solidFill>
                        <a:srgbClr val="7A7858"/>
                      </a:solidFill>
                      <a:prstDash val="solid"/>
                    </a:lnR>
                    <a:lnT w="28575">
                      <a:solidFill>
                        <a:srgbClr val="7A7858"/>
                      </a:solidFill>
                      <a:prstDash val="solid"/>
                    </a:lnT>
                    <a:lnB w="28575">
                      <a:solidFill>
                        <a:srgbClr val="7A7858"/>
                      </a:solidFill>
                      <a:prstDash val="solid"/>
                    </a:lnB>
                    <a:solidFill>
                      <a:srgbClr val="A9A47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7A7858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 grid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53975">
                      <a:solidFill>
                        <a:srgbClr val="7A785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2287"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sz="1800" b="1" spc="-10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CONCEPT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b="1" spc="-10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2020"/>
                        </a:lnSpc>
                      </a:pPr>
                      <a:r>
                        <a:rPr sz="1800" b="1" spc="-20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SYSTEM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>
                      <a:solidFill>
                        <a:srgbClr val="7A7858"/>
                      </a:solidFill>
                      <a:prstDash val="solid"/>
                    </a:lnL>
                    <a:lnR w="28575">
                      <a:solidFill>
                        <a:srgbClr val="7A7858"/>
                      </a:solidFill>
                      <a:prstDash val="solid"/>
                    </a:lnR>
                    <a:lnT w="53975" cap="flat" cmpd="sng" algn="ctr">
                      <a:solidFill>
                        <a:srgbClr val="7A7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7A7858"/>
                      </a:solidFill>
                      <a:prstDash val="solid"/>
                    </a:lnB>
                    <a:solidFill>
                      <a:srgbClr val="A9A47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7A7858"/>
                      </a:solidFill>
                      <a:prstDash val="solid"/>
                    </a:lnL>
                    <a:lnR w="28575">
                      <a:solidFill>
                        <a:srgbClr val="7A7858"/>
                      </a:solidFill>
                      <a:prstDash val="solid"/>
                    </a:lnR>
                  </a:tcPr>
                </a:tc>
                <a:tc gridSpan="3">
                  <a:txBody>
                    <a:bodyPr/>
                    <a:lstStyle/>
                    <a:p>
                      <a:pPr marL="706120" marR="382270" indent="-315595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800" b="1" spc="-20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SYSTEM</a:t>
                      </a:r>
                      <a:r>
                        <a:rPr sz="1800" b="1" spc="-60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LEVEL  DESIGN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105410" marB="0">
                    <a:lnL w="28575">
                      <a:solidFill>
                        <a:srgbClr val="7A7858"/>
                      </a:solidFill>
                      <a:prstDash val="solid"/>
                    </a:lnL>
                    <a:lnR w="28575">
                      <a:solidFill>
                        <a:srgbClr val="7A7858"/>
                      </a:solidFill>
                      <a:prstDash val="solid"/>
                    </a:lnR>
                    <a:lnT w="28575">
                      <a:solidFill>
                        <a:srgbClr val="7A7858"/>
                      </a:solidFill>
                      <a:prstDash val="solid"/>
                    </a:lnT>
                    <a:lnB w="28575">
                      <a:solidFill>
                        <a:srgbClr val="7A7858"/>
                      </a:solidFill>
                      <a:prstDash val="solid"/>
                    </a:lnB>
                    <a:solidFill>
                      <a:srgbClr val="A9A47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7A7858"/>
                      </a:solidFill>
                      <a:prstDash val="solid"/>
                    </a:lnL>
                    <a:lnR w="28575">
                      <a:solidFill>
                        <a:srgbClr val="7A7858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50" dirty="0">
                        <a:latin typeface="Times New Roman"/>
                        <a:cs typeface="Times New Roman"/>
                      </a:endParaRPr>
                    </a:p>
                    <a:p>
                      <a:pPr marL="433070">
                        <a:lnSpc>
                          <a:spcPct val="100000"/>
                        </a:lnSpc>
                      </a:pPr>
                      <a:r>
                        <a:rPr sz="1800" b="1" spc="-25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DETAIL</a:t>
                      </a:r>
                      <a:r>
                        <a:rPr sz="1800" b="1" spc="-10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00"/>
                          </a:solidFill>
                          <a:latin typeface="Calibri"/>
                          <a:cs typeface="Calibri"/>
                        </a:rPr>
                        <a:t>DESIGN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28575">
                      <a:solidFill>
                        <a:srgbClr val="7A7858"/>
                      </a:solidFill>
                      <a:prstDash val="solid"/>
                    </a:lnL>
                    <a:lnR w="28575">
                      <a:solidFill>
                        <a:srgbClr val="7A7858"/>
                      </a:solidFill>
                      <a:prstDash val="solid"/>
                    </a:lnR>
                    <a:lnT w="28575">
                      <a:solidFill>
                        <a:srgbClr val="7A7858"/>
                      </a:solidFill>
                      <a:prstDash val="solid"/>
                    </a:lnT>
                    <a:lnB w="28575">
                      <a:solidFill>
                        <a:srgbClr val="7A7858"/>
                      </a:solidFill>
                      <a:prstDash val="solid"/>
                    </a:lnB>
                    <a:solidFill>
                      <a:srgbClr val="A9A47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object 9"/>
          <p:cNvSpPr/>
          <p:nvPr/>
        </p:nvSpPr>
        <p:spPr>
          <a:xfrm>
            <a:off x="2819400" y="3671315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1000" y="0"/>
                </a:lnTo>
              </a:path>
            </a:pathLst>
          </a:custGeom>
          <a:ln w="12192">
            <a:solidFill>
              <a:srgbClr val="A6A1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34162" y="4725161"/>
            <a:ext cx="2286000" cy="762000"/>
          </a:xfrm>
          <a:prstGeom prst="rect">
            <a:avLst/>
          </a:prstGeom>
          <a:solidFill>
            <a:srgbClr val="A9A47B"/>
          </a:solidFill>
          <a:ln w="25908">
            <a:solidFill>
              <a:srgbClr val="7A7858"/>
            </a:solidFill>
          </a:ln>
        </p:spPr>
        <p:txBody>
          <a:bodyPr vert="horz" wrap="square" lIns="0" tIns="91440" rIns="0" bIns="0" rtlCol="0">
            <a:spAutoFit/>
          </a:bodyPr>
          <a:lstStyle/>
          <a:p>
            <a:pPr marL="499745">
              <a:lnSpc>
                <a:spcPct val="100000"/>
              </a:lnSpc>
              <a:spcBef>
                <a:spcPts val="720"/>
              </a:spcBef>
            </a:pPr>
            <a:r>
              <a:rPr sz="1800" b="1" spc="-10" dirty="0">
                <a:solidFill>
                  <a:srgbClr val="FFFF00"/>
                </a:solidFill>
                <a:latin typeface="Calibri"/>
                <a:cs typeface="Calibri"/>
              </a:rPr>
              <a:t>TESTING</a:t>
            </a:r>
            <a:r>
              <a:rPr sz="1800" b="1" spc="-11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00"/>
                </a:solidFill>
                <a:latin typeface="Calibri"/>
                <a:cs typeface="Calibri"/>
              </a:rPr>
              <a:t>AND</a:t>
            </a:r>
            <a:endParaRPr sz="1800" dirty="0">
              <a:latin typeface="Calibri"/>
              <a:cs typeface="Calibri"/>
            </a:endParaRPr>
          </a:p>
          <a:p>
            <a:pPr marL="521334">
              <a:lnSpc>
                <a:spcPct val="100000"/>
              </a:lnSpc>
            </a:pPr>
            <a:r>
              <a:rPr sz="1800" b="1" spc="-5" dirty="0">
                <a:solidFill>
                  <a:srgbClr val="FFFF00"/>
                </a:solidFill>
                <a:latin typeface="Calibri"/>
                <a:cs typeface="Calibri"/>
              </a:rPr>
              <a:t>REFINEMENT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201161" y="4725161"/>
            <a:ext cx="2133600" cy="762000"/>
          </a:xfrm>
          <a:prstGeom prst="rect">
            <a:avLst/>
          </a:prstGeom>
          <a:solidFill>
            <a:srgbClr val="A9A47B"/>
          </a:solidFill>
          <a:ln w="25907">
            <a:solidFill>
              <a:srgbClr val="7A7858"/>
            </a:solidFill>
          </a:ln>
        </p:spPr>
        <p:txBody>
          <a:bodyPr vert="horz" wrap="square" lIns="0" tIns="914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sz="1800" b="1" spc="-5" dirty="0">
                <a:solidFill>
                  <a:srgbClr val="FFFF00"/>
                </a:solidFill>
                <a:latin typeface="Calibri"/>
                <a:cs typeface="Calibri"/>
              </a:rPr>
              <a:t>PRODUCTION</a:t>
            </a:r>
            <a:r>
              <a:rPr sz="1800" b="1" spc="-35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00"/>
                </a:solidFill>
                <a:latin typeface="Calibri"/>
                <a:cs typeface="Calibri"/>
              </a:rPr>
              <a:t>RAMP</a:t>
            </a:r>
            <a:endParaRPr sz="18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800" b="1" dirty="0">
                <a:solidFill>
                  <a:srgbClr val="FFFF00"/>
                </a:solidFill>
                <a:latin typeface="Calibri"/>
                <a:cs typeface="Calibri"/>
              </a:rPr>
              <a:t>-</a:t>
            </a:r>
            <a:r>
              <a:rPr sz="1800" b="1" spc="-1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00"/>
                </a:solidFill>
                <a:latin typeface="Calibri"/>
                <a:cs typeface="Calibri"/>
              </a:rPr>
              <a:t>UP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715761" y="4725161"/>
            <a:ext cx="2286000" cy="762000"/>
          </a:xfrm>
          <a:prstGeom prst="rect">
            <a:avLst/>
          </a:prstGeom>
          <a:solidFill>
            <a:srgbClr val="A9A47B"/>
          </a:solidFill>
          <a:ln w="25907">
            <a:solidFill>
              <a:srgbClr val="7A7858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1550" dirty="0">
              <a:latin typeface="Times New Roman"/>
              <a:cs typeface="Times New Roman"/>
            </a:endParaRPr>
          </a:p>
          <a:p>
            <a:pPr marL="253365">
              <a:lnSpc>
                <a:spcPct val="100000"/>
              </a:lnSpc>
            </a:pPr>
            <a:r>
              <a:rPr sz="1800" b="1" spc="-5" dirty="0">
                <a:solidFill>
                  <a:srgbClr val="FFFF00"/>
                </a:solidFill>
                <a:latin typeface="Calibri"/>
                <a:cs typeface="Calibri"/>
              </a:rPr>
              <a:t>PRODUCT</a:t>
            </a:r>
            <a:r>
              <a:rPr sz="1800" b="1" spc="-20" dirty="0">
                <a:solidFill>
                  <a:srgbClr val="FFFF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FF00"/>
                </a:solidFill>
                <a:latin typeface="Calibri"/>
                <a:cs typeface="Calibri"/>
              </a:rPr>
              <a:t>LAUNCH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828800" y="2667000"/>
            <a:ext cx="4800600" cy="2057400"/>
          </a:xfrm>
          <a:custGeom>
            <a:avLst/>
            <a:gdLst/>
            <a:ahLst/>
            <a:cxnLst/>
            <a:rect l="l" t="t" r="r" b="b"/>
            <a:pathLst>
              <a:path w="4800600" h="2057400">
                <a:moveTo>
                  <a:pt x="228600" y="0"/>
                </a:moveTo>
                <a:lnTo>
                  <a:pt x="228600" y="609600"/>
                </a:lnTo>
              </a:path>
              <a:path w="4800600" h="2057400">
                <a:moveTo>
                  <a:pt x="4800600" y="1371600"/>
                </a:moveTo>
                <a:lnTo>
                  <a:pt x="0" y="2057400"/>
                </a:lnTo>
              </a:path>
            </a:pathLst>
          </a:custGeom>
          <a:ln w="12192">
            <a:solidFill>
              <a:srgbClr val="A6A17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193293"/>
            <a:ext cx="6597650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0" dirty="0"/>
              <a:t>CONCEPT</a:t>
            </a:r>
            <a:r>
              <a:rPr spc="-254" dirty="0"/>
              <a:t> </a:t>
            </a:r>
            <a:r>
              <a:rPr spc="-100" dirty="0"/>
              <a:t>DEVELOPMENT</a:t>
            </a:r>
            <a:r>
              <a:rPr lang="en-US" spc="-100" dirty="0"/>
              <a:t> &amp; APPROVAL </a:t>
            </a:r>
            <a:endParaRPr spc="-100" dirty="0"/>
          </a:p>
        </p:txBody>
      </p:sp>
      <p:sp>
        <p:nvSpPr>
          <p:cNvPr id="3" name="object 3"/>
          <p:cNvSpPr txBox="1"/>
          <p:nvPr/>
        </p:nvSpPr>
        <p:spPr>
          <a:xfrm>
            <a:off x="685800" y="1981200"/>
            <a:ext cx="7772400" cy="374269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just"/>
            <a:r>
              <a:rPr lang="en-US" b="1" i="0" u="none" strike="noStrike" baseline="0" dirty="0">
                <a:latin typeface="Constantia" panose="02030602050306030303" pitchFamily="18" charset="0"/>
              </a:rPr>
              <a:t>Generic drug product manufacturers must formulate a drug product that will have the same therapeutic efficacy and clinical performance as their brand-name </a:t>
            </a:r>
            <a:r>
              <a:rPr lang="en-IN" b="1" i="0" u="none" strike="noStrike" baseline="0" dirty="0">
                <a:latin typeface="Constantia" panose="02030602050306030303" pitchFamily="18" charset="0"/>
              </a:rPr>
              <a:t>counterpart.</a:t>
            </a:r>
            <a:r>
              <a:rPr lang="en-US" b="1" dirty="0">
                <a:latin typeface="Constantia" panose="02030602050306030303" pitchFamily="18" charset="0"/>
              </a:rPr>
              <a:t>  </a:t>
            </a:r>
          </a:p>
          <a:p>
            <a:pPr algn="just"/>
            <a:r>
              <a:rPr lang="en-US" b="1" dirty="0">
                <a:latin typeface="Constantia" panose="02030602050306030303" pitchFamily="18" charset="0"/>
              </a:rPr>
              <a:t> </a:t>
            </a:r>
            <a:r>
              <a:rPr lang="en-US" b="1" i="0" u="none" strike="noStrike" baseline="0" dirty="0">
                <a:solidFill>
                  <a:srgbClr val="FF0000"/>
                </a:solidFill>
                <a:latin typeface="Constantia" panose="02030602050306030303" pitchFamily="18" charset="0"/>
              </a:rPr>
              <a:t>Safety, efficacy and therapeutic equivalence </a:t>
            </a:r>
            <a:r>
              <a:rPr lang="en-US" b="1" i="0" u="none" strike="noStrike" baseline="0" dirty="0">
                <a:latin typeface="Constantia" panose="02030602050306030303" pitchFamily="18" charset="0"/>
              </a:rPr>
              <a:t>of such products early compared to the innovator or brand name</a:t>
            </a:r>
            <a:r>
              <a:rPr lang="en-US" b="1" dirty="0">
                <a:latin typeface="Constantia" panose="02030602050306030303" pitchFamily="18" charset="0"/>
              </a:rPr>
              <a:t> </a:t>
            </a:r>
            <a:r>
              <a:rPr lang="en-US" b="1" i="0" u="none" strike="noStrike" baseline="0" dirty="0">
                <a:latin typeface="Constantia" panose="02030602050306030303" pitchFamily="18" charset="0"/>
              </a:rPr>
              <a:t>drug product for obtaining marketing approval</a:t>
            </a:r>
            <a:endParaRPr lang="en-IN" b="1" spc="-5" dirty="0">
              <a:solidFill>
                <a:srgbClr val="2E2B1F"/>
              </a:solidFill>
              <a:latin typeface="Calibri"/>
              <a:cs typeface="Calibri"/>
            </a:endParaRPr>
          </a:p>
          <a:p>
            <a:pPr marL="241300" marR="5080" indent="-228600" algn="just">
              <a:lnSpc>
                <a:spcPct val="100000"/>
              </a:lnSpc>
              <a:spcBef>
                <a:spcPts val="105"/>
              </a:spcBef>
              <a:buClr>
                <a:srgbClr val="A9A47B"/>
              </a:buClr>
              <a:buSzPct val="96875"/>
              <a:buFont typeface="Wingdings"/>
              <a:buChar char=""/>
              <a:tabLst>
                <a:tab pos="376555" algn="l"/>
              </a:tabLst>
            </a:pPr>
            <a:endParaRPr lang="en-IN" b="1" spc="-5" dirty="0">
              <a:solidFill>
                <a:srgbClr val="2E2B1F"/>
              </a:solidFill>
              <a:latin typeface="Calibri"/>
              <a:cs typeface="Calibri"/>
            </a:endParaRPr>
          </a:p>
          <a:p>
            <a:pPr marL="241300" marR="5080" indent="-228600" algn="just">
              <a:lnSpc>
                <a:spcPct val="100000"/>
              </a:lnSpc>
              <a:spcBef>
                <a:spcPts val="105"/>
              </a:spcBef>
              <a:buClr>
                <a:srgbClr val="A9A47B"/>
              </a:buClr>
              <a:buSzPct val="96875"/>
              <a:buFont typeface="Wingdings"/>
              <a:buChar char=""/>
              <a:tabLst>
                <a:tab pos="376555" algn="l"/>
              </a:tabLst>
            </a:pPr>
            <a:r>
              <a:rPr b="1" spc="-5" dirty="0">
                <a:solidFill>
                  <a:srgbClr val="2E2B1F"/>
                </a:solidFill>
                <a:latin typeface="Calibri"/>
                <a:cs typeface="Calibri"/>
              </a:rPr>
              <a:t>The </a:t>
            </a:r>
            <a:r>
              <a:rPr b="1" dirty="0">
                <a:solidFill>
                  <a:srgbClr val="2E2B1F"/>
                </a:solidFill>
                <a:latin typeface="Calibri"/>
                <a:cs typeface="Calibri"/>
              </a:rPr>
              <a:t>needs of the </a:t>
            </a:r>
            <a:r>
              <a:rPr b="1" spc="-20" dirty="0">
                <a:solidFill>
                  <a:srgbClr val="2E2B1F"/>
                </a:solidFill>
                <a:latin typeface="Calibri"/>
                <a:cs typeface="Calibri"/>
              </a:rPr>
              <a:t>target market </a:t>
            </a:r>
            <a:r>
              <a:rPr b="1" spc="-15" dirty="0">
                <a:solidFill>
                  <a:srgbClr val="2E2B1F"/>
                </a:solidFill>
                <a:latin typeface="Calibri"/>
                <a:cs typeface="Calibri"/>
              </a:rPr>
              <a:t>are  </a:t>
            </a:r>
            <a:r>
              <a:rPr b="1" spc="-5" dirty="0">
                <a:solidFill>
                  <a:srgbClr val="2E2B1F"/>
                </a:solidFill>
                <a:latin typeface="Calibri"/>
                <a:cs typeface="Calibri"/>
              </a:rPr>
              <a:t>identified </a:t>
            </a:r>
            <a:r>
              <a:rPr b="1" dirty="0">
                <a:solidFill>
                  <a:srgbClr val="2E2B1F"/>
                </a:solidFill>
                <a:latin typeface="Calibri"/>
                <a:cs typeface="Calibri"/>
              </a:rPr>
              <a:t>, </a:t>
            </a:r>
            <a:r>
              <a:rPr b="1" spc="-10" dirty="0">
                <a:solidFill>
                  <a:srgbClr val="2E2B1F"/>
                </a:solidFill>
                <a:latin typeface="Calibri"/>
                <a:cs typeface="Calibri"/>
              </a:rPr>
              <a:t>alternative </a:t>
            </a:r>
            <a:r>
              <a:rPr b="1" spc="-5" dirty="0">
                <a:solidFill>
                  <a:srgbClr val="2E2B1F"/>
                </a:solidFill>
                <a:latin typeface="Calibri"/>
                <a:cs typeface="Calibri"/>
              </a:rPr>
              <a:t>product concepts  </a:t>
            </a:r>
            <a:r>
              <a:rPr b="1" spc="-10" dirty="0">
                <a:solidFill>
                  <a:srgbClr val="2E2B1F"/>
                </a:solidFill>
                <a:latin typeface="Calibri"/>
                <a:cs typeface="Calibri"/>
              </a:rPr>
              <a:t>are </a:t>
            </a:r>
            <a:r>
              <a:rPr b="1" spc="-25" dirty="0">
                <a:solidFill>
                  <a:srgbClr val="2E2B1F"/>
                </a:solidFill>
                <a:latin typeface="Calibri"/>
                <a:cs typeface="Calibri"/>
              </a:rPr>
              <a:t>generated </a:t>
            </a:r>
            <a:r>
              <a:rPr b="1" dirty="0">
                <a:solidFill>
                  <a:srgbClr val="2E2B1F"/>
                </a:solidFill>
                <a:latin typeface="Calibri"/>
                <a:cs typeface="Calibri"/>
              </a:rPr>
              <a:t>and </a:t>
            </a:r>
            <a:r>
              <a:rPr b="1" spc="-15" dirty="0">
                <a:solidFill>
                  <a:srgbClr val="2E2B1F"/>
                </a:solidFill>
                <a:latin typeface="Calibri"/>
                <a:cs typeface="Calibri"/>
              </a:rPr>
              <a:t>evaluated </a:t>
            </a:r>
            <a:r>
              <a:rPr b="1" dirty="0">
                <a:solidFill>
                  <a:srgbClr val="2E2B1F"/>
                </a:solidFill>
                <a:latin typeface="Calibri"/>
                <a:cs typeface="Calibri"/>
              </a:rPr>
              <a:t>, and a  </a:t>
            </a:r>
            <a:r>
              <a:rPr b="1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single </a:t>
            </a:r>
            <a:r>
              <a:rPr b="1" spc="-1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development </a:t>
            </a:r>
            <a:r>
              <a:rPr b="1" dirty="0">
                <a:solidFill>
                  <a:srgbClr val="2E2B1F"/>
                </a:solidFill>
                <a:latin typeface="Calibri"/>
                <a:cs typeface="Calibri"/>
              </a:rPr>
              <a:t>is </a:t>
            </a:r>
            <a:r>
              <a:rPr b="1" spc="-10" dirty="0">
                <a:solidFill>
                  <a:srgbClr val="2E2B1F"/>
                </a:solidFill>
                <a:latin typeface="Calibri"/>
                <a:cs typeface="Calibri"/>
              </a:rPr>
              <a:t>selected </a:t>
            </a:r>
            <a:r>
              <a:rPr b="1" spc="-20" dirty="0">
                <a:solidFill>
                  <a:srgbClr val="2E2B1F"/>
                </a:solidFill>
                <a:latin typeface="Calibri"/>
                <a:cs typeface="Calibri"/>
              </a:rPr>
              <a:t>for </a:t>
            </a:r>
            <a:r>
              <a:rPr b="1" spc="-5" dirty="0">
                <a:solidFill>
                  <a:srgbClr val="2E2B1F"/>
                </a:solidFill>
                <a:latin typeface="Calibri"/>
                <a:cs typeface="Calibri"/>
              </a:rPr>
              <a:t>further  </a:t>
            </a:r>
            <a:r>
              <a:rPr b="1" spc="-10" dirty="0">
                <a:solidFill>
                  <a:srgbClr val="2E2B1F"/>
                </a:solidFill>
                <a:latin typeface="Calibri"/>
                <a:cs typeface="Calibri"/>
              </a:rPr>
              <a:t>development</a:t>
            </a:r>
            <a:endParaRPr dirty="0">
              <a:latin typeface="Calibri"/>
              <a:cs typeface="Calibri"/>
            </a:endParaRPr>
          </a:p>
          <a:p>
            <a:pPr marL="241300" marR="17145" indent="-228600" algn="just">
              <a:lnSpc>
                <a:spcPct val="100000"/>
              </a:lnSpc>
              <a:spcBef>
                <a:spcPts val="770"/>
              </a:spcBef>
              <a:buClr>
                <a:srgbClr val="A9A47B"/>
              </a:buClr>
              <a:buSzPct val="96875"/>
              <a:buFont typeface="Wingdings"/>
              <a:buChar char=""/>
              <a:tabLst>
                <a:tab pos="376555" algn="l"/>
              </a:tabLst>
            </a:pPr>
            <a:r>
              <a:rPr b="1" dirty="0">
                <a:solidFill>
                  <a:srgbClr val="2E2B1F"/>
                </a:solidFill>
                <a:latin typeface="Calibri"/>
                <a:cs typeface="Calibri"/>
              </a:rPr>
              <a:t>A </a:t>
            </a:r>
            <a:r>
              <a:rPr b="1" spc="-5" dirty="0">
                <a:solidFill>
                  <a:srgbClr val="2E2B1F"/>
                </a:solidFill>
                <a:latin typeface="Calibri"/>
                <a:cs typeface="Calibri"/>
              </a:rPr>
              <a:t>concept </a:t>
            </a:r>
            <a:r>
              <a:rPr b="1" dirty="0">
                <a:solidFill>
                  <a:srgbClr val="2E2B1F"/>
                </a:solidFill>
                <a:latin typeface="Calibri"/>
                <a:cs typeface="Calibri"/>
              </a:rPr>
              <a:t>is the description of the </a:t>
            </a:r>
            <a:r>
              <a:rPr b="1" spc="-15" dirty="0">
                <a:solidFill>
                  <a:srgbClr val="2E2B1F"/>
                </a:solidFill>
                <a:latin typeface="Calibri"/>
                <a:cs typeface="Calibri"/>
              </a:rPr>
              <a:t>form</a:t>
            </a:r>
            <a:r>
              <a:rPr b="1" spc="-11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2E2B1F"/>
                </a:solidFill>
                <a:latin typeface="Calibri"/>
                <a:cs typeface="Calibri"/>
              </a:rPr>
              <a:t>,  </a:t>
            </a:r>
            <a:r>
              <a:rPr b="1" spc="-5" dirty="0">
                <a:solidFill>
                  <a:srgbClr val="2E2B1F"/>
                </a:solidFill>
                <a:latin typeface="Calibri"/>
                <a:cs typeface="Calibri"/>
              </a:rPr>
              <a:t>function </a:t>
            </a:r>
            <a:r>
              <a:rPr b="1" dirty="0">
                <a:solidFill>
                  <a:srgbClr val="2E2B1F"/>
                </a:solidFill>
                <a:latin typeface="Calibri"/>
                <a:cs typeface="Calibri"/>
              </a:rPr>
              <a:t>and </a:t>
            </a:r>
            <a:r>
              <a:rPr b="1" spc="-20" dirty="0">
                <a:solidFill>
                  <a:srgbClr val="2E2B1F"/>
                </a:solidFill>
                <a:latin typeface="Calibri"/>
                <a:cs typeface="Calibri"/>
              </a:rPr>
              <a:t>features </a:t>
            </a:r>
            <a:r>
              <a:rPr b="1" dirty="0">
                <a:solidFill>
                  <a:srgbClr val="2E2B1F"/>
                </a:solidFill>
                <a:latin typeface="Calibri"/>
                <a:cs typeface="Calibri"/>
              </a:rPr>
              <a:t>of a </a:t>
            </a:r>
            <a:r>
              <a:rPr b="1" spc="-10" dirty="0">
                <a:solidFill>
                  <a:srgbClr val="2E2B1F"/>
                </a:solidFill>
                <a:latin typeface="Calibri"/>
                <a:cs typeface="Calibri"/>
              </a:rPr>
              <a:t>product </a:t>
            </a:r>
            <a:r>
              <a:rPr b="1" dirty="0">
                <a:solidFill>
                  <a:srgbClr val="2E2B1F"/>
                </a:solidFill>
                <a:latin typeface="Calibri"/>
                <a:cs typeface="Calibri"/>
              </a:rPr>
              <a:t>and is  usually </a:t>
            </a:r>
            <a:r>
              <a:rPr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accompanied </a:t>
            </a:r>
            <a:r>
              <a:rPr b="1" spc="-1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by </a:t>
            </a:r>
            <a:r>
              <a:rPr b="1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a </a:t>
            </a:r>
            <a:r>
              <a:rPr b="1" spc="-1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set </a:t>
            </a:r>
            <a:r>
              <a:rPr b="1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of  </a:t>
            </a:r>
            <a:r>
              <a:rPr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specifications </a:t>
            </a:r>
            <a:r>
              <a:rPr b="1" dirty="0">
                <a:solidFill>
                  <a:srgbClr val="2E2B1F"/>
                </a:solidFill>
                <a:latin typeface="Calibri"/>
                <a:cs typeface="Calibri"/>
              </a:rPr>
              <a:t>, an </a:t>
            </a:r>
            <a:r>
              <a:rPr b="1" spc="-5" dirty="0">
                <a:solidFill>
                  <a:srgbClr val="2E2B1F"/>
                </a:solidFill>
                <a:latin typeface="Calibri"/>
                <a:cs typeface="Calibri"/>
              </a:rPr>
              <a:t>analysis </a:t>
            </a:r>
            <a:r>
              <a:rPr b="1" dirty="0">
                <a:solidFill>
                  <a:srgbClr val="2E2B1F"/>
                </a:solidFill>
                <a:latin typeface="Calibri"/>
                <a:cs typeface="Calibri"/>
              </a:rPr>
              <a:t>of </a:t>
            </a:r>
            <a:r>
              <a:rPr b="1" spc="-5" dirty="0">
                <a:solidFill>
                  <a:srgbClr val="2E2B1F"/>
                </a:solidFill>
                <a:latin typeface="Calibri"/>
                <a:cs typeface="Calibri"/>
              </a:rPr>
              <a:t>competitive  products </a:t>
            </a:r>
            <a:r>
              <a:rPr b="1" dirty="0">
                <a:solidFill>
                  <a:srgbClr val="2E2B1F"/>
                </a:solidFill>
                <a:latin typeface="Calibri"/>
                <a:cs typeface="Calibri"/>
              </a:rPr>
              <a:t>, and an </a:t>
            </a:r>
            <a:r>
              <a:rPr b="1" spc="-5" dirty="0">
                <a:solidFill>
                  <a:srgbClr val="2E2B1F"/>
                </a:solidFill>
                <a:latin typeface="Calibri"/>
                <a:cs typeface="Calibri"/>
              </a:rPr>
              <a:t>economic </a:t>
            </a:r>
            <a:r>
              <a:rPr b="1" spc="-10" dirty="0">
                <a:solidFill>
                  <a:srgbClr val="2E2B1F"/>
                </a:solidFill>
                <a:latin typeface="Calibri"/>
                <a:cs typeface="Calibri"/>
              </a:rPr>
              <a:t>justification  </a:t>
            </a:r>
            <a:r>
              <a:rPr b="1" dirty="0">
                <a:solidFill>
                  <a:srgbClr val="2E2B1F"/>
                </a:solidFill>
                <a:latin typeface="Calibri"/>
                <a:cs typeface="Calibri"/>
              </a:rPr>
              <a:t>of </a:t>
            </a:r>
            <a:r>
              <a:rPr b="1" spc="5" dirty="0">
                <a:solidFill>
                  <a:srgbClr val="2E2B1F"/>
                </a:solidFill>
                <a:latin typeface="Calibri"/>
                <a:cs typeface="Calibri"/>
              </a:rPr>
              <a:t>the</a:t>
            </a:r>
            <a:r>
              <a:rPr b="1" spc="-1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b="1" spc="-5" dirty="0">
                <a:solidFill>
                  <a:srgbClr val="2E2B1F"/>
                </a:solidFill>
                <a:latin typeface="Calibri"/>
                <a:cs typeface="Calibri"/>
              </a:rPr>
              <a:t>project</a:t>
            </a:r>
            <a:r>
              <a:rPr lang="en-US" b="1" spc="-5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7994"/>
            <a:ext cx="6306820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10" dirty="0"/>
              <a:t>SYSTEM </a:t>
            </a:r>
            <a:r>
              <a:rPr spc="-5" dirty="0"/>
              <a:t>– </a:t>
            </a:r>
            <a:r>
              <a:rPr spc="-85" dirty="0"/>
              <a:t>LEVEL</a:t>
            </a:r>
            <a:r>
              <a:rPr spc="-545" dirty="0"/>
              <a:t> </a:t>
            </a:r>
            <a:r>
              <a:rPr spc="-85" dirty="0"/>
              <a:t>DESIGN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9936" y="1952393"/>
            <a:ext cx="8060664" cy="31463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95"/>
              </a:spcBef>
              <a:buClr>
                <a:srgbClr val="A9A47B"/>
              </a:buClr>
              <a:buSzPct val="96428"/>
              <a:buFont typeface="Wingdings"/>
              <a:buChar char=""/>
              <a:tabLst>
                <a:tab pos="330200" algn="l"/>
              </a:tabLst>
            </a:pP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Includes the 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definition 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of the 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product 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architecture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and the division of the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product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into  </a:t>
            </a:r>
            <a:r>
              <a:rPr sz="2400" b="1" spc="-20" dirty="0">
                <a:solidFill>
                  <a:srgbClr val="FF0000"/>
                </a:solidFill>
                <a:latin typeface="Calibri"/>
                <a:cs typeface="Calibri"/>
              </a:rPr>
              <a:t>sub</a:t>
            </a:r>
            <a:r>
              <a:rPr lang="en-US" sz="2400" b="1" spc="-20" dirty="0">
                <a:solidFill>
                  <a:srgbClr val="FF0000"/>
                </a:solidFill>
                <a:latin typeface="Calibri"/>
                <a:cs typeface="Calibri"/>
              </a:rPr>
              <a:t>-</a:t>
            </a:r>
            <a:r>
              <a:rPr sz="2400" b="1" spc="-20" dirty="0">
                <a:solidFill>
                  <a:srgbClr val="FF0000"/>
                </a:solidFill>
                <a:latin typeface="Calibri"/>
                <a:cs typeface="Calibri"/>
              </a:rPr>
              <a:t>systems 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2400" b="1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components</a:t>
            </a:r>
            <a:endParaRPr sz="240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241300" marR="280670" indent="-228600">
              <a:lnSpc>
                <a:spcPct val="100000"/>
              </a:lnSpc>
              <a:spcBef>
                <a:spcPts val="675"/>
              </a:spcBef>
              <a:buClr>
                <a:srgbClr val="A9A47B"/>
              </a:buClr>
              <a:buSzPct val="96428"/>
              <a:buFont typeface="Wingdings"/>
              <a:buChar char=""/>
              <a:tabLst>
                <a:tab pos="330200" algn="l"/>
              </a:tabLst>
            </a:pP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The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final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assembly scheme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for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the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production  </a:t>
            </a:r>
            <a:r>
              <a:rPr sz="2400" b="1" spc="-25" dirty="0">
                <a:solidFill>
                  <a:srgbClr val="2E2B1F"/>
                </a:solidFill>
                <a:latin typeface="Calibri"/>
                <a:cs typeface="Calibri"/>
              </a:rPr>
              <a:t>system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is usually </a:t>
            </a:r>
            <a:r>
              <a:rPr sz="2400" b="1" spc="-1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defined </a:t>
            </a:r>
            <a:r>
              <a:rPr sz="24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during this</a:t>
            </a:r>
            <a:r>
              <a:rPr sz="2400" b="1" spc="10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phase</a:t>
            </a:r>
            <a:endParaRPr sz="2400" dirty="0">
              <a:highlight>
                <a:srgbClr val="FFFF00"/>
              </a:highlight>
              <a:latin typeface="Calibri"/>
              <a:cs typeface="Calibri"/>
            </a:endParaRPr>
          </a:p>
          <a:p>
            <a:pPr marL="241300" marR="21590" indent="-228600">
              <a:lnSpc>
                <a:spcPct val="100000"/>
              </a:lnSpc>
              <a:spcBef>
                <a:spcPts val="675"/>
              </a:spcBef>
              <a:buClr>
                <a:srgbClr val="A9A47B"/>
              </a:buClr>
              <a:buSzPct val="96428"/>
              <a:buFont typeface="Wingdings"/>
              <a:buChar char=""/>
              <a:tabLst>
                <a:tab pos="330200" algn="l"/>
                <a:tab pos="5785485" algn="l"/>
              </a:tabLst>
            </a:pP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The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output of this phase is</a:t>
            </a:r>
            <a:r>
              <a:rPr sz="2400" b="1" spc="12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usually</a:t>
            </a:r>
            <a:r>
              <a:rPr sz="2400" b="1" spc="2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1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geometric  </a:t>
            </a:r>
            <a:r>
              <a:rPr sz="2400" b="1" spc="-2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layout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of the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product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, a </a:t>
            </a:r>
            <a:r>
              <a:rPr sz="24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functional specification 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of each of the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products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subsystems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, and a 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preliminary process </a:t>
            </a:r>
            <a:r>
              <a:rPr sz="2400" b="1" spc="-1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flow </a:t>
            </a:r>
            <a:r>
              <a:rPr sz="2400" b="1" spc="-1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diagram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for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the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final 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assembly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process</a:t>
            </a:r>
            <a:r>
              <a:rPr lang="en-US" sz="2400" b="1" spc="-1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0FD87-7716-4F20-BF7A-C2A9D62F3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ighlight>
                  <a:srgbClr val="FFFF00"/>
                </a:highlight>
              </a:rPr>
              <a:t>Reason behind development</a:t>
            </a:r>
            <a:endParaRPr lang="en-IN" dirty="0">
              <a:highlight>
                <a:srgbClr val="FF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FF12E7-FD55-415A-96D2-C4B156A70ED2}"/>
              </a:ext>
            </a:extLst>
          </p:cNvPr>
          <p:cNvSpPr txBox="1"/>
          <p:nvPr/>
        </p:nvSpPr>
        <p:spPr>
          <a:xfrm>
            <a:off x="457200" y="2120242"/>
            <a:ext cx="8119350" cy="28392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u="none" strike="noStrike" baseline="0" dirty="0">
                <a:solidFill>
                  <a:srgbClr val="000000"/>
                </a:solidFill>
                <a:latin typeface="Constantia" panose="02030602050306030303" pitchFamily="18" charset="0"/>
              </a:rPr>
              <a:t>Brand drugs are the drugs which are protected by the</a:t>
            </a:r>
          </a:p>
          <a:p>
            <a:pPr algn="l"/>
            <a:r>
              <a:rPr lang="en-IN" sz="2400" b="0" i="0" u="none" strike="noStrike" baseline="0" dirty="0">
                <a:solidFill>
                  <a:srgbClr val="000000"/>
                </a:solidFill>
                <a:latin typeface="Constantia" panose="02030602050306030303" pitchFamily="18" charset="0"/>
              </a:rPr>
              <a:t>patent.</a:t>
            </a:r>
          </a:p>
          <a:p>
            <a:pPr algn="l"/>
            <a:r>
              <a:rPr lang="en-US" sz="2400" b="0" i="0" u="none" strike="noStrike" baseline="0" dirty="0">
                <a:solidFill>
                  <a:srgbClr val="0BD1DA"/>
                </a:solidFill>
                <a:latin typeface="Wingdings2"/>
              </a:rPr>
              <a:t>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onstantia" panose="02030602050306030303" pitchFamily="18" charset="0"/>
              </a:rPr>
              <a:t>In 2002 about 47%of prescription drug product are generic</a:t>
            </a:r>
          </a:p>
          <a:p>
            <a:pPr algn="l"/>
            <a:r>
              <a:rPr lang="en-US" sz="2400" b="0" i="0" u="none" strike="noStrike" baseline="0" dirty="0">
                <a:solidFill>
                  <a:srgbClr val="000000"/>
                </a:solidFill>
                <a:latin typeface="Constantia" panose="02030602050306030303" pitchFamily="18" charset="0"/>
              </a:rPr>
              <a:t>versions while 53% innovator product.</a:t>
            </a:r>
          </a:p>
          <a:p>
            <a:pPr algn="l"/>
            <a:r>
              <a:rPr lang="en-US" sz="2400" b="0" i="0" u="none" strike="noStrike" baseline="0" dirty="0">
                <a:solidFill>
                  <a:srgbClr val="0BD1DA"/>
                </a:solidFill>
                <a:latin typeface="Wingdings2"/>
              </a:rPr>
              <a:t>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onstantia" panose="02030602050306030303" pitchFamily="18" charset="0"/>
              </a:rPr>
              <a:t>Generic products growth is 19% in 1984 and 50% in 2004.</a:t>
            </a:r>
          </a:p>
          <a:p>
            <a:pPr algn="l"/>
            <a:r>
              <a:rPr lang="en-US" sz="2400" b="0" i="0" u="none" strike="noStrike" baseline="0" dirty="0">
                <a:solidFill>
                  <a:srgbClr val="0BD1DA"/>
                </a:solidFill>
                <a:latin typeface="Wingdings2"/>
              </a:rPr>
              <a:t> 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Constantia" panose="02030602050306030303" pitchFamily="18" charset="0"/>
              </a:rPr>
              <a:t>Every year about 4 billions dollars business potential exists for next 4 years due to patent expiry.</a:t>
            </a:r>
          </a:p>
          <a:p>
            <a:pPr algn="l"/>
            <a:r>
              <a:rPr lang="en-IN" sz="1050" b="0" i="0" u="none" strike="noStrike" baseline="0" dirty="0">
                <a:solidFill>
                  <a:srgbClr val="045C76"/>
                </a:solidFill>
                <a:latin typeface="Constantia" panose="02030602050306030303" pitchFamily="18" charset="0"/>
              </a:rPr>
              <a:t>3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610395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7994"/>
            <a:ext cx="3997325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70" dirty="0"/>
              <a:t>DETAIL</a:t>
            </a:r>
            <a:r>
              <a:rPr spc="-260" dirty="0"/>
              <a:t> </a:t>
            </a:r>
            <a:r>
              <a:rPr spc="-85" dirty="0"/>
              <a:t>DESIGN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85507" y="1981200"/>
            <a:ext cx="7295515" cy="354263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105"/>
              </a:spcBef>
              <a:buClr>
                <a:srgbClr val="A9A47B"/>
              </a:buClr>
              <a:buSzPct val="96875"/>
              <a:buFont typeface="Wingdings"/>
              <a:buChar char=""/>
              <a:tabLst>
                <a:tab pos="376555" algn="l"/>
              </a:tabLst>
            </a:pP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Includes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the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complete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specification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of  the 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geometry 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, </a:t>
            </a:r>
            <a:r>
              <a:rPr sz="2400" b="1" spc="-10" dirty="0">
                <a:solidFill>
                  <a:srgbClr val="FF0000"/>
                </a:solidFill>
                <a:latin typeface="Calibri"/>
                <a:cs typeface="Calibri"/>
              </a:rPr>
              <a:t>materials </a:t>
            </a: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, and </a:t>
            </a:r>
            <a:r>
              <a:rPr sz="2400" b="1" spc="-15" dirty="0">
                <a:solidFill>
                  <a:srgbClr val="FF0000"/>
                </a:solidFill>
                <a:latin typeface="Calibri"/>
                <a:cs typeface="Calibri"/>
              </a:rPr>
              <a:t>tolerance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 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of all the </a:t>
            </a:r>
            <a:r>
              <a:rPr sz="2400" b="1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unique parts in the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product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and  the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identification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of all the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standard</a:t>
            </a:r>
            <a:r>
              <a:rPr sz="2400" b="1" spc="-10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parts 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to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be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purchased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from</a:t>
            </a:r>
            <a:r>
              <a:rPr sz="2400" b="1" spc="-4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suppliers.</a:t>
            </a:r>
            <a:endParaRPr sz="2400" dirty="0">
              <a:latin typeface="Calibri"/>
              <a:cs typeface="Calibri"/>
            </a:endParaRPr>
          </a:p>
          <a:p>
            <a:pPr marL="241300" marR="97790" indent="-228600" algn="just">
              <a:lnSpc>
                <a:spcPct val="100000"/>
              </a:lnSpc>
              <a:spcBef>
                <a:spcPts val="775"/>
              </a:spcBef>
              <a:buClr>
                <a:srgbClr val="A9A47B"/>
              </a:buClr>
              <a:buSzPct val="96875"/>
              <a:buFont typeface="Wingdings"/>
              <a:buChar char=""/>
              <a:tabLst>
                <a:tab pos="376555" algn="l"/>
              </a:tabLst>
            </a:pP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A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process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plan is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established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and</a:t>
            </a:r>
            <a:r>
              <a:rPr sz="2400" b="1" spc="-1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tooling 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is designed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for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each part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to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be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fabricated 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within the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production</a:t>
            </a:r>
            <a:r>
              <a:rPr sz="2400" b="1" spc="-6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2E2B1F"/>
                </a:solidFill>
                <a:latin typeface="Calibri"/>
                <a:cs typeface="Calibri"/>
              </a:rPr>
              <a:t>system</a:t>
            </a:r>
            <a:endParaRPr sz="2400" dirty="0">
              <a:latin typeface="Calibri"/>
              <a:cs typeface="Calibri"/>
            </a:endParaRPr>
          </a:p>
          <a:p>
            <a:pPr marL="241300" marR="484505" indent="-228600" algn="just">
              <a:lnSpc>
                <a:spcPct val="100000"/>
              </a:lnSpc>
              <a:spcBef>
                <a:spcPts val="770"/>
              </a:spcBef>
              <a:buClr>
                <a:srgbClr val="A9A47B"/>
              </a:buClr>
              <a:buSzPct val="96875"/>
              <a:buFont typeface="Wingdings"/>
              <a:buChar char=""/>
              <a:tabLst>
                <a:tab pos="376555" algn="l"/>
              </a:tabLst>
            </a:pP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The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output of this phase is the</a:t>
            </a:r>
            <a:r>
              <a:rPr sz="2400" b="1" spc="-10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control 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documentation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for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the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product.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0"/>
            <a:ext cx="7148830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95" dirty="0"/>
              <a:t>TESTING </a:t>
            </a:r>
            <a:r>
              <a:rPr spc="-70" dirty="0"/>
              <a:t>AND</a:t>
            </a:r>
            <a:r>
              <a:rPr spc="-365" dirty="0"/>
              <a:t> </a:t>
            </a:r>
            <a:r>
              <a:rPr spc="-95" dirty="0"/>
              <a:t>REFINEMENT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38200" y="2057400"/>
            <a:ext cx="7244080" cy="34400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105"/>
              </a:spcBef>
              <a:buClr>
                <a:srgbClr val="A9A47B"/>
              </a:buClr>
              <a:buSzPct val="96875"/>
              <a:buFont typeface="Wingdings"/>
              <a:buChar char=""/>
              <a:tabLst>
                <a:tab pos="376555" algn="l"/>
              </a:tabLst>
            </a:pP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Involves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the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construction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and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evaluation 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of </a:t>
            </a:r>
            <a:r>
              <a:rPr sz="24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multiple </a:t>
            </a:r>
            <a:r>
              <a:rPr sz="2400" b="1" spc="-1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pre </a:t>
            </a:r>
            <a:r>
              <a:rPr sz="2400" b="1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– </a:t>
            </a:r>
            <a:r>
              <a:rPr sz="24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production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versions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of  the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 product.</a:t>
            </a:r>
            <a:endParaRPr sz="2400" dirty="0">
              <a:latin typeface="Calibri"/>
              <a:cs typeface="Calibri"/>
            </a:endParaRPr>
          </a:p>
          <a:p>
            <a:pPr marL="241300" marR="24130" indent="-228600">
              <a:lnSpc>
                <a:spcPct val="100000"/>
              </a:lnSpc>
              <a:spcBef>
                <a:spcPts val="770"/>
              </a:spcBef>
              <a:buClr>
                <a:srgbClr val="A9A47B"/>
              </a:buClr>
              <a:buSzPct val="96875"/>
              <a:buFont typeface="Wingdings"/>
              <a:buChar char=""/>
              <a:tabLst>
                <a:tab pos="376555" algn="l"/>
              </a:tabLst>
            </a:pP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Early prototypes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are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usually built with  </a:t>
            </a:r>
            <a:r>
              <a:rPr sz="24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production </a:t>
            </a:r>
            <a:r>
              <a:rPr sz="2400" b="1" spc="-1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intent </a:t>
            </a:r>
            <a:r>
              <a:rPr sz="2400" b="1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parts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 [parts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with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the  </a:t>
            </a:r>
            <a:r>
              <a:rPr sz="2400" b="1" i="1" dirty="0">
                <a:solidFill>
                  <a:srgbClr val="2E2B1F"/>
                </a:solidFill>
                <a:latin typeface="Calibri"/>
                <a:cs typeface="Calibri"/>
              </a:rPr>
              <a:t>same </a:t>
            </a:r>
            <a:r>
              <a:rPr sz="2400" b="1" i="1" spc="-10" dirty="0">
                <a:solidFill>
                  <a:srgbClr val="2E2B1F"/>
                </a:solidFill>
                <a:latin typeface="Calibri"/>
                <a:cs typeface="Calibri"/>
              </a:rPr>
              <a:t>geometry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and </a:t>
            </a:r>
            <a:r>
              <a:rPr sz="2400" b="1" i="1" spc="-1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material properties 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as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intended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for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the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production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version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of  the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product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will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work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as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designed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and 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whether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or not the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product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will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work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as  designed and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whether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or not the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product  satisfies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the </a:t>
            </a:r>
            <a:r>
              <a:rPr sz="2400" b="1" spc="-40" dirty="0">
                <a:solidFill>
                  <a:srgbClr val="2E2B1F"/>
                </a:solidFill>
                <a:latin typeface="Calibri"/>
                <a:cs typeface="Calibri"/>
              </a:rPr>
              <a:t>key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customer</a:t>
            </a:r>
            <a:r>
              <a:rPr sz="2400" b="1" spc="-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needs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0" y="533400"/>
            <a:ext cx="7342505" cy="391196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marR="523240" indent="-228600">
              <a:lnSpc>
                <a:spcPct val="100000"/>
              </a:lnSpc>
              <a:spcBef>
                <a:spcPts val="105"/>
              </a:spcBef>
              <a:buClr>
                <a:srgbClr val="A9A47B"/>
              </a:buClr>
              <a:buSzPct val="96875"/>
              <a:buFont typeface="Wingdings"/>
              <a:buChar char=""/>
              <a:tabLst>
                <a:tab pos="376555" algn="l"/>
              </a:tabLst>
            </a:pP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Later </a:t>
            </a:r>
            <a:r>
              <a:rPr sz="2400" b="1" spc="-1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prototypes are </a:t>
            </a:r>
            <a:r>
              <a:rPr sz="2400" b="1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usually </a:t>
            </a:r>
            <a:r>
              <a:rPr sz="24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built with  </a:t>
            </a:r>
            <a:r>
              <a:rPr sz="2400" b="1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parts supplied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by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the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intended 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production process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but </a:t>
            </a:r>
            <a:r>
              <a:rPr sz="2400" b="1" spc="-25" dirty="0">
                <a:solidFill>
                  <a:srgbClr val="2E2B1F"/>
                </a:solidFill>
                <a:latin typeface="Calibri"/>
                <a:cs typeface="Calibri"/>
              </a:rPr>
              <a:t>may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not be  assembled using the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intended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final 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assembly</a:t>
            </a:r>
            <a:r>
              <a:rPr sz="2400" b="1" spc="-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process</a:t>
            </a:r>
            <a:r>
              <a:rPr lang="en-US" sz="2400" b="1" spc="-5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400" dirty="0">
              <a:latin typeface="Calibri"/>
              <a:cs typeface="Calibri"/>
            </a:endParaRPr>
          </a:p>
          <a:p>
            <a:pPr marL="241300" marR="86360" indent="-228600">
              <a:lnSpc>
                <a:spcPct val="100000"/>
              </a:lnSpc>
              <a:spcBef>
                <a:spcPts val="775"/>
              </a:spcBef>
              <a:buClr>
                <a:srgbClr val="A9A47B"/>
              </a:buClr>
              <a:buSzPct val="96875"/>
              <a:buFont typeface="Wingdings"/>
              <a:buChar char=""/>
              <a:tabLst>
                <a:tab pos="376555" algn="l"/>
                <a:tab pos="3992879" algn="l"/>
              </a:tabLst>
            </a:pP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Later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prototypes</a:t>
            </a:r>
            <a:r>
              <a:rPr sz="2400" b="1" spc="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are</a:t>
            </a:r>
            <a:r>
              <a:rPr lang="en-US" sz="2400" b="1" spc="-1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extensively  evaluated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internally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and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are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also</a:t>
            </a:r>
            <a:r>
              <a:rPr sz="2400" b="1" spc="-9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typically 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tested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by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customers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in their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own use 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environment</a:t>
            </a:r>
            <a:r>
              <a:rPr lang="en-US" sz="2400" b="1" spc="-15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400" dirty="0">
              <a:latin typeface="Calibri"/>
              <a:cs typeface="Calibri"/>
            </a:endParaRPr>
          </a:p>
          <a:p>
            <a:pPr marL="241300" marR="5080" indent="-228600">
              <a:lnSpc>
                <a:spcPct val="100000"/>
              </a:lnSpc>
              <a:spcBef>
                <a:spcPts val="770"/>
              </a:spcBef>
              <a:buClr>
                <a:srgbClr val="A9A47B"/>
              </a:buClr>
              <a:buSzPct val="96875"/>
              <a:buFont typeface="Wingdings"/>
              <a:buChar char=""/>
              <a:tabLst>
                <a:tab pos="376555" algn="l"/>
              </a:tabLst>
            </a:pP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The goal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of the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beta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prototypes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is usually 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to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answer questions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about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performance 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and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reliability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in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order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to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identify 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necessary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changes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for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the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final</a:t>
            </a:r>
            <a:r>
              <a:rPr sz="2400" b="1" spc="-8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product.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7994"/>
            <a:ext cx="6389370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5" dirty="0"/>
              <a:t>PRODUCTION </a:t>
            </a:r>
            <a:r>
              <a:rPr spc="-80" dirty="0"/>
              <a:t>RAMP </a:t>
            </a:r>
            <a:r>
              <a:rPr spc="-5" dirty="0"/>
              <a:t>-</a:t>
            </a:r>
            <a:r>
              <a:rPr spc="-470" dirty="0"/>
              <a:t> </a:t>
            </a:r>
            <a:r>
              <a:rPr spc="-105" dirty="0"/>
              <a:t>UP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2000" y="1981200"/>
            <a:ext cx="7243445" cy="3662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100"/>
              </a:spcBef>
              <a:buClr>
                <a:srgbClr val="A9A47B"/>
              </a:buClr>
              <a:buSzPct val="95833"/>
              <a:buFont typeface="Wingdings"/>
              <a:buChar char=""/>
              <a:tabLst>
                <a:tab pos="285115" algn="l"/>
              </a:tabLst>
            </a:pPr>
            <a:r>
              <a:rPr sz="2400" b="1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Ramp up </a:t>
            </a:r>
            <a:r>
              <a:rPr sz="24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is </a:t>
            </a:r>
            <a:r>
              <a:rPr sz="2400" b="1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a </a:t>
            </a:r>
            <a:r>
              <a:rPr sz="2400" b="1" spc="-1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term </a:t>
            </a:r>
            <a:r>
              <a:rPr sz="2400" b="1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used in economics and </a:t>
            </a:r>
            <a:r>
              <a:rPr sz="24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business </a:t>
            </a:r>
            <a:r>
              <a:rPr sz="2400" b="1" spc="-1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to  </a:t>
            </a:r>
            <a:r>
              <a:rPr sz="24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describe </a:t>
            </a:r>
            <a:r>
              <a:rPr sz="2400" b="1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an </a:t>
            </a:r>
            <a:r>
              <a:rPr sz="24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increase </a:t>
            </a:r>
            <a:r>
              <a:rPr sz="2400" b="1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in </a:t>
            </a:r>
            <a:r>
              <a:rPr sz="24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firm production </a:t>
            </a:r>
            <a:r>
              <a:rPr sz="2400" b="1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ahead of  </a:t>
            </a:r>
            <a:r>
              <a:rPr sz="2400" b="1" spc="-1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anticipated </a:t>
            </a:r>
            <a:r>
              <a:rPr sz="24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increases </a:t>
            </a:r>
            <a:r>
              <a:rPr sz="2400" b="1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in </a:t>
            </a:r>
            <a:r>
              <a:rPr sz="24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product </a:t>
            </a:r>
            <a:r>
              <a:rPr sz="2400" b="1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demand.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Alternatively, 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ramp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up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describes the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period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from completed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initial  product development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to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maximum capacity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utilization, 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characterized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by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product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and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process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experimentation 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and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improvements.</a:t>
            </a:r>
            <a:endParaRPr sz="2400" dirty="0">
              <a:latin typeface="Calibri"/>
              <a:cs typeface="Calibri"/>
            </a:endParaRPr>
          </a:p>
          <a:p>
            <a:pPr marL="241300" marR="138430" indent="-228600">
              <a:lnSpc>
                <a:spcPct val="100000"/>
              </a:lnSpc>
              <a:spcBef>
                <a:spcPts val="550"/>
              </a:spcBef>
              <a:buClr>
                <a:srgbClr val="A9A47B"/>
              </a:buClr>
              <a:buSzPct val="95454"/>
              <a:buFont typeface="Wingdings"/>
              <a:buChar char=""/>
              <a:tabLst>
                <a:tab pos="262890" algn="l"/>
              </a:tabLst>
            </a:pPr>
            <a:r>
              <a:rPr sz="2200" b="1" spc="-5" dirty="0">
                <a:solidFill>
                  <a:srgbClr val="2E2B1F"/>
                </a:solidFill>
                <a:latin typeface="Calibri"/>
                <a:cs typeface="Calibri"/>
              </a:rPr>
              <a:t>Ramp up in the </a:t>
            </a:r>
            <a:r>
              <a:rPr sz="2200" b="1" spc="-15" dirty="0">
                <a:solidFill>
                  <a:srgbClr val="2E2B1F"/>
                </a:solidFill>
                <a:latin typeface="Calibri"/>
                <a:cs typeface="Calibri"/>
              </a:rPr>
              <a:t>first </a:t>
            </a:r>
            <a:r>
              <a:rPr sz="2200" b="1" spc="-5" dirty="0">
                <a:solidFill>
                  <a:srgbClr val="2E2B1F"/>
                </a:solidFill>
                <a:latin typeface="Calibri"/>
                <a:cs typeface="Calibri"/>
              </a:rPr>
              <a:t>sense </a:t>
            </a:r>
            <a:r>
              <a:rPr sz="2200" b="1" spc="-10" dirty="0">
                <a:solidFill>
                  <a:srgbClr val="2E2B1F"/>
                </a:solidFill>
                <a:latin typeface="Calibri"/>
                <a:cs typeface="Calibri"/>
              </a:rPr>
              <a:t>often occurs when </a:t>
            </a:r>
            <a:r>
              <a:rPr sz="2200" b="1" spc="-5" dirty="0">
                <a:solidFill>
                  <a:srgbClr val="2E2B1F"/>
                </a:solidFill>
                <a:latin typeface="Calibri"/>
                <a:cs typeface="Calibri"/>
              </a:rPr>
              <a:t>a </a:t>
            </a:r>
            <a:r>
              <a:rPr sz="2200" b="1" spc="-15" dirty="0">
                <a:solidFill>
                  <a:srgbClr val="2E2B1F"/>
                </a:solidFill>
                <a:latin typeface="Calibri"/>
                <a:cs typeface="Calibri"/>
              </a:rPr>
              <a:t>company  </a:t>
            </a:r>
            <a:r>
              <a:rPr sz="2200" b="1" spc="-20" dirty="0">
                <a:solidFill>
                  <a:srgbClr val="2E2B1F"/>
                </a:solidFill>
                <a:latin typeface="Calibri"/>
                <a:cs typeface="Calibri"/>
              </a:rPr>
              <a:t>strikes </a:t>
            </a:r>
            <a:r>
              <a:rPr sz="2200" b="1" spc="-5" dirty="0">
                <a:solidFill>
                  <a:srgbClr val="2E2B1F"/>
                </a:solidFill>
                <a:latin typeface="Calibri"/>
                <a:cs typeface="Calibri"/>
              </a:rPr>
              <a:t>a deal </a:t>
            </a:r>
            <a:r>
              <a:rPr sz="2200" b="1" spc="-10" dirty="0">
                <a:solidFill>
                  <a:srgbClr val="2E2B1F"/>
                </a:solidFill>
                <a:latin typeface="Calibri"/>
                <a:cs typeface="Calibri"/>
              </a:rPr>
              <a:t>with </a:t>
            </a:r>
            <a:r>
              <a:rPr sz="2200" b="1" spc="-5" dirty="0">
                <a:solidFill>
                  <a:srgbClr val="2E2B1F"/>
                </a:solidFill>
                <a:latin typeface="Calibri"/>
                <a:cs typeface="Calibri"/>
              </a:rPr>
              <a:t>a </a:t>
            </a:r>
            <a:r>
              <a:rPr sz="2200" b="1" spc="-20" dirty="0">
                <a:solidFill>
                  <a:srgbClr val="2E2B1F"/>
                </a:solidFill>
                <a:latin typeface="Calibri"/>
                <a:cs typeface="Calibri"/>
              </a:rPr>
              <a:t>distributor, </a:t>
            </a:r>
            <a:r>
              <a:rPr sz="2200" b="1" spc="-30" dirty="0">
                <a:solidFill>
                  <a:srgbClr val="2E2B1F"/>
                </a:solidFill>
                <a:latin typeface="Calibri"/>
                <a:cs typeface="Calibri"/>
              </a:rPr>
              <a:t>retailer, </a:t>
            </a:r>
            <a:r>
              <a:rPr sz="2200" b="1" spc="-5" dirty="0">
                <a:solidFill>
                  <a:srgbClr val="2E2B1F"/>
                </a:solidFill>
                <a:latin typeface="Calibri"/>
                <a:cs typeface="Calibri"/>
              </a:rPr>
              <a:t>or </a:t>
            </a:r>
            <a:r>
              <a:rPr sz="2200" b="1" spc="-25" dirty="0">
                <a:solidFill>
                  <a:srgbClr val="2E2B1F"/>
                </a:solidFill>
                <a:latin typeface="Calibri"/>
                <a:cs typeface="Calibri"/>
              </a:rPr>
              <a:t>producer, </a:t>
            </a:r>
            <a:r>
              <a:rPr sz="2200" b="1" spc="-10" dirty="0">
                <a:solidFill>
                  <a:srgbClr val="2E2B1F"/>
                </a:solidFill>
                <a:latin typeface="Calibri"/>
                <a:cs typeface="Calibri"/>
              </a:rPr>
              <a:t>which  </a:t>
            </a:r>
            <a:r>
              <a:rPr sz="2200" b="1" spc="-5" dirty="0">
                <a:solidFill>
                  <a:srgbClr val="2E2B1F"/>
                </a:solidFill>
                <a:latin typeface="Calibri"/>
                <a:cs typeface="Calibri"/>
              </a:rPr>
              <a:t>will </a:t>
            </a:r>
            <a:r>
              <a:rPr sz="2200" b="1" spc="-10" dirty="0">
                <a:solidFill>
                  <a:srgbClr val="2E2B1F"/>
                </a:solidFill>
                <a:latin typeface="Calibri"/>
                <a:cs typeface="Calibri"/>
              </a:rPr>
              <a:t>substantially increase product</a:t>
            </a:r>
            <a:r>
              <a:rPr sz="2200" b="1" spc="4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2E2B1F"/>
                </a:solidFill>
                <a:latin typeface="Calibri"/>
                <a:cs typeface="Calibri"/>
              </a:rPr>
              <a:t>demand.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7994"/>
            <a:ext cx="3944620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90" dirty="0"/>
              <a:t>GENERIC</a:t>
            </a:r>
            <a:r>
              <a:rPr spc="-245" dirty="0"/>
              <a:t> </a:t>
            </a:r>
            <a:r>
              <a:rPr spc="-114" dirty="0"/>
              <a:t>DRUG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2000" y="2209800"/>
            <a:ext cx="7199630" cy="18588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95"/>
              </a:spcBef>
              <a:buClr>
                <a:srgbClr val="A9A47B"/>
              </a:buClr>
              <a:buSzPct val="54054"/>
              <a:buFont typeface="Wingdings"/>
              <a:buChar char=""/>
              <a:tabLst>
                <a:tab pos="526415" algn="l"/>
                <a:tab pos="527050" algn="l"/>
              </a:tabLst>
            </a:pP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A drug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product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that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is </a:t>
            </a:r>
            <a:r>
              <a:rPr sz="2400" b="1" i="1" spc="-15" dirty="0">
                <a:solidFill>
                  <a:srgbClr val="2E2B1F"/>
                </a:solidFill>
                <a:latin typeface="Calibri"/>
                <a:cs typeface="Calibri"/>
              </a:rPr>
              <a:t>comparable  </a:t>
            </a:r>
            <a:r>
              <a:rPr sz="2400" b="1" i="1" spc="-20" dirty="0">
                <a:solidFill>
                  <a:srgbClr val="2E2B1F"/>
                </a:solidFill>
                <a:latin typeface="Calibri"/>
                <a:cs typeface="Calibri"/>
              </a:rPr>
              <a:t>to brand/innovator </a:t>
            </a:r>
            <a:r>
              <a:rPr sz="2400" b="1" i="1" spc="-5" dirty="0">
                <a:solidFill>
                  <a:srgbClr val="2E2B1F"/>
                </a:solidFill>
                <a:latin typeface="Calibri"/>
                <a:cs typeface="Calibri"/>
              </a:rPr>
              <a:t>drug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in </a:t>
            </a:r>
            <a:r>
              <a:rPr sz="2400" b="1" i="1" spc="-10" dirty="0">
                <a:solidFill>
                  <a:srgbClr val="2E2B1F"/>
                </a:solidFill>
                <a:latin typeface="Calibri"/>
                <a:cs typeface="Calibri"/>
              </a:rPr>
              <a:t>dosage  </a:t>
            </a:r>
            <a:r>
              <a:rPr sz="2400" b="1" i="1" spc="-20" dirty="0">
                <a:solidFill>
                  <a:srgbClr val="2E2B1F"/>
                </a:solidFill>
                <a:latin typeface="Calibri"/>
                <a:cs typeface="Calibri"/>
              </a:rPr>
              <a:t>form</a:t>
            </a:r>
            <a:r>
              <a:rPr sz="2400" b="1" i="1" spc="-5" dirty="0">
                <a:solidFill>
                  <a:srgbClr val="2E2B1F"/>
                </a:solidFill>
                <a:latin typeface="Calibri"/>
                <a:cs typeface="Calibri"/>
              </a:rPr>
              <a:t>, </a:t>
            </a:r>
            <a:r>
              <a:rPr sz="2400" b="1" i="1" spc="-15" dirty="0">
                <a:solidFill>
                  <a:srgbClr val="2E2B1F"/>
                </a:solidFill>
                <a:latin typeface="Calibri"/>
                <a:cs typeface="Calibri"/>
              </a:rPr>
              <a:t>strength</a:t>
            </a:r>
            <a:r>
              <a:rPr sz="2400" b="1" i="1" spc="-5" dirty="0">
                <a:solidFill>
                  <a:srgbClr val="2E2B1F"/>
                </a:solidFill>
                <a:latin typeface="Calibri"/>
                <a:cs typeface="Calibri"/>
              </a:rPr>
              <a:t>, </a:t>
            </a:r>
            <a:r>
              <a:rPr sz="2400" b="1" i="1" spc="-25" dirty="0">
                <a:solidFill>
                  <a:srgbClr val="2E2B1F"/>
                </a:solidFill>
                <a:latin typeface="Calibri"/>
                <a:cs typeface="Calibri"/>
              </a:rPr>
              <a:t>route </a:t>
            </a:r>
            <a:r>
              <a:rPr sz="2400" b="1" i="1" spc="-5" dirty="0">
                <a:solidFill>
                  <a:srgbClr val="2E2B1F"/>
                </a:solidFill>
                <a:latin typeface="Calibri"/>
                <a:cs typeface="Calibri"/>
              </a:rPr>
              <a:t>of  </a:t>
            </a:r>
            <a:r>
              <a:rPr sz="2400" b="1" i="1" spc="-15" dirty="0">
                <a:solidFill>
                  <a:srgbClr val="2E2B1F"/>
                </a:solidFill>
                <a:latin typeface="Calibri"/>
                <a:cs typeface="Calibri"/>
              </a:rPr>
              <a:t>administration</a:t>
            </a:r>
            <a:r>
              <a:rPr sz="2400" b="1" i="1" spc="-5" dirty="0">
                <a:solidFill>
                  <a:srgbClr val="2E2B1F"/>
                </a:solidFill>
                <a:latin typeface="Calibri"/>
                <a:cs typeface="Calibri"/>
              </a:rPr>
              <a:t>, quality and  </a:t>
            </a:r>
            <a:r>
              <a:rPr sz="2400" b="1" i="1" spc="-10" dirty="0">
                <a:solidFill>
                  <a:srgbClr val="2E2B1F"/>
                </a:solidFill>
                <a:latin typeface="Calibri"/>
                <a:cs typeface="Calibri"/>
              </a:rPr>
              <a:t>performance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characteristics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, and 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intended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use. It should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contain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the 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same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active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ingredients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as the  original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formulation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60094" y="2775585"/>
            <a:ext cx="608838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spc="-5" dirty="0">
                <a:solidFill>
                  <a:srgbClr val="342E22"/>
                </a:solidFill>
                <a:latin typeface="Calibri"/>
                <a:cs typeface="Calibri"/>
              </a:rPr>
              <a:t>THANK</a:t>
            </a:r>
            <a:r>
              <a:rPr sz="9600" spc="-95" dirty="0">
                <a:solidFill>
                  <a:srgbClr val="342E22"/>
                </a:solidFill>
                <a:latin typeface="Calibri"/>
                <a:cs typeface="Calibri"/>
              </a:rPr>
              <a:t> </a:t>
            </a:r>
            <a:r>
              <a:rPr sz="9600" spc="-125" dirty="0">
                <a:solidFill>
                  <a:srgbClr val="342E22"/>
                </a:solidFill>
                <a:latin typeface="Calibri"/>
                <a:cs typeface="Calibri"/>
              </a:rPr>
              <a:t>YOU</a:t>
            </a:r>
            <a:endParaRPr sz="9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59893"/>
            <a:ext cx="651446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60" dirty="0"/>
              <a:t>WHAT </a:t>
            </a:r>
            <a:r>
              <a:rPr sz="4000" spc="-70" dirty="0"/>
              <a:t>ARE </a:t>
            </a:r>
            <a:r>
              <a:rPr sz="4000" spc="-95" dirty="0"/>
              <a:t>GENERIC </a:t>
            </a:r>
            <a:r>
              <a:rPr sz="4000" spc="-110" dirty="0"/>
              <a:t>DRUGS</a:t>
            </a:r>
            <a:r>
              <a:rPr sz="4000" spc="-520" dirty="0"/>
              <a:t> </a:t>
            </a:r>
            <a:r>
              <a:rPr sz="4000" spc="-5" dirty="0"/>
              <a:t>?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09600" y="1981200"/>
            <a:ext cx="7266940" cy="38600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 algn="just">
              <a:lnSpc>
                <a:spcPct val="100000"/>
              </a:lnSpc>
              <a:spcBef>
                <a:spcPts val="100"/>
              </a:spcBef>
              <a:buClr>
                <a:srgbClr val="A9A47B"/>
              </a:buClr>
              <a:buSzPct val="95833"/>
              <a:buFont typeface="Wingdings"/>
              <a:buChar char=""/>
              <a:tabLst>
                <a:tab pos="285115" algn="l"/>
              </a:tabLst>
            </a:pPr>
            <a:r>
              <a:rPr sz="2000" b="1" spc="-10" dirty="0">
                <a:solidFill>
                  <a:srgbClr val="2E2B1F"/>
                </a:solidFill>
                <a:latin typeface="Calibri"/>
                <a:cs typeface="Calibri"/>
              </a:rPr>
              <a:t>They are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drugs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which </a:t>
            </a:r>
            <a:r>
              <a:rPr sz="2000" b="1" spc="-15" dirty="0">
                <a:solidFill>
                  <a:srgbClr val="2E2B1F"/>
                </a:solidFill>
                <a:latin typeface="Calibri"/>
                <a:cs typeface="Calibri"/>
              </a:rPr>
              <a:t>have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the same chemical 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composition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as </a:t>
            </a:r>
            <a:r>
              <a:rPr sz="2000" b="1" spc="-10" dirty="0">
                <a:solidFill>
                  <a:srgbClr val="2E2B1F"/>
                </a:solidFill>
                <a:latin typeface="Calibri"/>
                <a:cs typeface="Calibri"/>
              </a:rPr>
              <a:t>branded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drugs </a:t>
            </a:r>
            <a:r>
              <a:rPr sz="2000" b="1" spc="-10" dirty="0">
                <a:solidFill>
                  <a:srgbClr val="2E2B1F"/>
                </a:solidFill>
                <a:latin typeface="Calibri"/>
                <a:cs typeface="Calibri"/>
              </a:rPr>
              <a:t>are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and sold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under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their 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chemical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name . </a:t>
            </a:r>
            <a:r>
              <a:rPr sz="2000" b="1" spc="-10" dirty="0">
                <a:solidFill>
                  <a:srgbClr val="2E2B1F"/>
                </a:solidFill>
                <a:latin typeface="Calibri"/>
                <a:cs typeface="Calibri"/>
              </a:rPr>
              <a:t>For </a:t>
            </a:r>
            <a:r>
              <a:rPr sz="2000" b="1" spc="-15" dirty="0">
                <a:solidFill>
                  <a:srgbClr val="2E2B1F"/>
                </a:solidFill>
                <a:latin typeface="Calibri"/>
                <a:cs typeface="Calibri"/>
              </a:rPr>
              <a:t>example </a:t>
            </a:r>
            <a:r>
              <a:rPr sz="2000" b="1" spc="-10" dirty="0">
                <a:solidFill>
                  <a:srgbClr val="2E2B1F"/>
                </a:solidFill>
                <a:latin typeface="Calibri"/>
                <a:cs typeface="Calibri"/>
              </a:rPr>
              <a:t>paracetamol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, a pain</a:t>
            </a:r>
            <a:r>
              <a:rPr sz="2000" b="1" spc="-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killer</a:t>
            </a:r>
            <a:endParaRPr sz="2000" dirty="0">
              <a:latin typeface="Calibri"/>
              <a:cs typeface="Calibri"/>
            </a:endParaRPr>
          </a:p>
          <a:p>
            <a:pPr marL="241300" marR="155575" algn="just">
              <a:lnSpc>
                <a:spcPct val="100000"/>
              </a:lnSpc>
            </a:pP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, is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the </a:t>
            </a:r>
            <a:r>
              <a:rPr sz="2000" b="1" spc="-10" dirty="0">
                <a:solidFill>
                  <a:srgbClr val="2E2B1F"/>
                </a:solidFill>
                <a:latin typeface="Calibri"/>
                <a:cs typeface="Calibri"/>
              </a:rPr>
              <a:t>generic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name </a:t>
            </a:r>
            <a:r>
              <a:rPr sz="2000" b="1" spc="-15" dirty="0">
                <a:solidFill>
                  <a:srgbClr val="2E2B1F"/>
                </a:solidFill>
                <a:latin typeface="Calibri"/>
                <a:cs typeface="Calibri"/>
              </a:rPr>
              <a:t>for </a:t>
            </a:r>
            <a:r>
              <a:rPr sz="2000" b="1" spc="-10" dirty="0">
                <a:solidFill>
                  <a:srgbClr val="2E2B1F"/>
                </a:solidFill>
                <a:latin typeface="Calibri"/>
                <a:cs typeface="Calibri"/>
              </a:rPr>
              <a:t>branded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drugs </a:t>
            </a:r>
            <a:r>
              <a:rPr sz="2000" b="1" spc="-20" dirty="0">
                <a:solidFill>
                  <a:srgbClr val="2E2B1F"/>
                </a:solidFill>
                <a:latin typeface="Calibri"/>
                <a:cs typeface="Calibri"/>
              </a:rPr>
              <a:t>like </a:t>
            </a:r>
            <a:r>
              <a:rPr sz="20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Crocin </a:t>
            </a:r>
            <a:r>
              <a:rPr sz="2000" b="1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and  </a:t>
            </a:r>
            <a:r>
              <a:rPr sz="20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Calpol.</a:t>
            </a:r>
            <a:endParaRPr sz="2000" dirty="0">
              <a:highlight>
                <a:srgbClr val="FFFF00"/>
              </a:highlight>
              <a:latin typeface="Calibri"/>
              <a:cs typeface="Calibri"/>
            </a:endParaRPr>
          </a:p>
          <a:p>
            <a:pPr marL="241300" marR="93345" indent="-228600" algn="just">
              <a:lnSpc>
                <a:spcPct val="100000"/>
              </a:lnSpc>
              <a:spcBef>
                <a:spcPts val="580"/>
              </a:spcBef>
              <a:buClr>
                <a:srgbClr val="A9A47B"/>
              </a:buClr>
              <a:buSzPct val="95833"/>
              <a:buFont typeface="Wingdings"/>
              <a:buChar char=""/>
              <a:tabLst>
                <a:tab pos="353060" algn="l"/>
                <a:tab pos="5573395" algn="l"/>
              </a:tabLst>
            </a:pP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The </a:t>
            </a:r>
            <a:r>
              <a:rPr sz="2000" b="1" spc="-10" dirty="0">
                <a:solidFill>
                  <a:srgbClr val="2E2B1F"/>
                </a:solidFill>
                <a:latin typeface="Calibri"/>
                <a:cs typeface="Calibri"/>
              </a:rPr>
              <a:t>market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situation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is a</a:t>
            </a:r>
            <a:r>
              <a:rPr sz="2000" b="1" spc="2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2E2B1F"/>
                </a:solidFill>
                <a:latin typeface="Calibri"/>
                <a:cs typeface="Calibri"/>
              </a:rPr>
              <a:t>little</a:t>
            </a:r>
            <a:r>
              <a:rPr sz="2000" b="1" spc="1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000" b="1" spc="-15" dirty="0">
                <a:solidFill>
                  <a:srgbClr val="2E2B1F"/>
                </a:solidFill>
                <a:latin typeface="Calibri"/>
                <a:cs typeface="Calibri"/>
              </a:rPr>
              <a:t>different</a:t>
            </a:r>
            <a:r>
              <a:rPr lang="en-US" sz="2000" b="1" spc="-1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in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India</a:t>
            </a:r>
            <a:r>
              <a:rPr sz="2000" b="1" spc="-8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than  the USA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or other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developed nations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. </a:t>
            </a:r>
            <a:r>
              <a:rPr sz="2000" b="1" spc="-10" dirty="0">
                <a:solidFill>
                  <a:srgbClr val="2E2B1F"/>
                </a:solidFill>
                <a:latin typeface="Calibri"/>
                <a:cs typeface="Calibri"/>
              </a:rPr>
              <a:t>In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USA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,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when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a 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new drug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is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launched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only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the </a:t>
            </a:r>
            <a:r>
              <a:rPr sz="2000" b="1" spc="-10" dirty="0">
                <a:solidFill>
                  <a:srgbClr val="2E2B1F"/>
                </a:solidFill>
                <a:latin typeface="Calibri"/>
                <a:cs typeface="Calibri"/>
              </a:rPr>
              <a:t>company that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holds the  </a:t>
            </a:r>
            <a:r>
              <a:rPr sz="2000" b="1" spc="-2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FDA patent </a:t>
            </a:r>
            <a:r>
              <a:rPr sz="2000" b="1" spc="-1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are </a:t>
            </a:r>
            <a:r>
              <a:rPr sz="20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legally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allowed </a:t>
            </a:r>
            <a:r>
              <a:rPr sz="2000" b="1" spc="-15" dirty="0">
                <a:solidFill>
                  <a:srgbClr val="2E2B1F"/>
                </a:solidFill>
                <a:latin typeface="Calibri"/>
                <a:cs typeface="Calibri"/>
              </a:rPr>
              <a:t>to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set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the drug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,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thus  giving them </a:t>
            </a:r>
            <a:r>
              <a:rPr sz="2000" b="1" spc="-15" dirty="0">
                <a:solidFill>
                  <a:srgbClr val="2E2B1F"/>
                </a:solidFill>
                <a:latin typeface="Calibri"/>
                <a:cs typeface="Calibri"/>
              </a:rPr>
              <a:t>market</a:t>
            </a:r>
            <a:r>
              <a:rPr sz="2000" b="1" spc="-2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2E2B1F"/>
                </a:solidFill>
                <a:latin typeface="Calibri"/>
                <a:cs typeface="Calibri"/>
              </a:rPr>
              <a:t>monopoly.</a:t>
            </a:r>
            <a:endParaRPr sz="2000" dirty="0">
              <a:latin typeface="Calibri"/>
              <a:cs typeface="Calibri"/>
            </a:endParaRPr>
          </a:p>
          <a:p>
            <a:pPr marL="241300" marR="154940" indent="-228600" algn="just">
              <a:lnSpc>
                <a:spcPct val="100000"/>
              </a:lnSpc>
              <a:spcBef>
                <a:spcPts val="575"/>
              </a:spcBef>
              <a:buClr>
                <a:srgbClr val="A9A47B"/>
              </a:buClr>
              <a:buSzPct val="95833"/>
              <a:buFont typeface="Wingdings"/>
              <a:buChar char=""/>
              <a:tabLst>
                <a:tab pos="285115" algn="l"/>
              </a:tabLst>
            </a:pP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In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India </a:t>
            </a:r>
            <a:r>
              <a:rPr sz="2000" b="1" spc="-10" dirty="0">
                <a:solidFill>
                  <a:srgbClr val="2E2B1F"/>
                </a:solidFill>
                <a:latin typeface="Calibri"/>
                <a:cs typeface="Calibri"/>
              </a:rPr>
              <a:t>however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there </a:t>
            </a:r>
            <a:r>
              <a:rPr sz="2000" b="1" spc="-15" dirty="0">
                <a:solidFill>
                  <a:srgbClr val="2E2B1F"/>
                </a:solidFill>
                <a:latin typeface="Calibri"/>
                <a:cs typeface="Calibri"/>
              </a:rPr>
              <a:t>were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no </a:t>
            </a:r>
            <a:r>
              <a:rPr sz="2000" b="1" spc="-15" dirty="0">
                <a:solidFill>
                  <a:srgbClr val="2E2B1F"/>
                </a:solidFill>
                <a:latin typeface="Calibri"/>
                <a:cs typeface="Calibri"/>
              </a:rPr>
              <a:t>patent </a:t>
            </a:r>
            <a:r>
              <a:rPr sz="2000" b="1" spc="-10" dirty="0">
                <a:solidFill>
                  <a:srgbClr val="2E2B1F"/>
                </a:solidFill>
                <a:latin typeface="Calibri"/>
                <a:cs typeface="Calibri"/>
              </a:rPr>
              <a:t>laws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till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2005 </a:t>
            </a:r>
            <a:r>
              <a:rPr lang="en-US" sz="2000" b="1" dirty="0">
                <a:solidFill>
                  <a:srgbClr val="2E2B1F"/>
                </a:solidFill>
                <a:latin typeface="Calibri"/>
                <a:cs typeface="Calibri"/>
              </a:rPr>
              <a:t>;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which </a:t>
            </a:r>
            <a:r>
              <a:rPr sz="2000" b="1" spc="-10" dirty="0">
                <a:solidFill>
                  <a:srgbClr val="2E2B1F"/>
                </a:solidFill>
                <a:latin typeface="Calibri"/>
                <a:cs typeface="Calibri"/>
              </a:rPr>
              <a:t>meant that </a:t>
            </a:r>
            <a:r>
              <a:rPr sz="2000" b="1" spc="-1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anyone </a:t>
            </a:r>
            <a:r>
              <a:rPr sz="20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could </a:t>
            </a:r>
            <a:r>
              <a:rPr sz="2000" b="1" spc="-1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replicate </a:t>
            </a:r>
            <a:r>
              <a:rPr sz="2000" b="1" spc="-2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any </a:t>
            </a:r>
            <a:r>
              <a:rPr sz="20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drug </a:t>
            </a:r>
            <a:r>
              <a:rPr sz="2000" b="1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in  </a:t>
            </a:r>
            <a:r>
              <a:rPr sz="20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India without </a:t>
            </a:r>
            <a:r>
              <a:rPr sz="2000" b="1" spc="-1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legal ramifications </a:t>
            </a:r>
            <a:r>
              <a:rPr sz="2000" b="1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.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This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led </a:t>
            </a:r>
            <a:r>
              <a:rPr sz="2000" b="1" spc="-15" dirty="0">
                <a:solidFill>
                  <a:srgbClr val="2E2B1F"/>
                </a:solidFill>
                <a:latin typeface="Calibri"/>
                <a:cs typeface="Calibri"/>
              </a:rPr>
              <a:t>to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the </a:t>
            </a:r>
            <a:r>
              <a:rPr sz="2000" b="1" spc="-10" dirty="0">
                <a:solidFill>
                  <a:srgbClr val="2E2B1F"/>
                </a:solidFill>
                <a:latin typeface="Calibri"/>
                <a:cs typeface="Calibri"/>
              </a:rPr>
              <a:t>trend 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of </a:t>
            </a:r>
            <a:r>
              <a:rPr sz="2000" b="1" spc="-1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branded </a:t>
            </a:r>
            <a:r>
              <a:rPr lang="en-US" sz="2000" b="1" spc="-1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and </a:t>
            </a:r>
            <a:r>
              <a:rPr sz="2000" b="1" spc="-1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generic </a:t>
            </a:r>
            <a:r>
              <a:rPr sz="20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drugs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which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has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99.5% </a:t>
            </a:r>
            <a:r>
              <a:rPr sz="2000" b="1" dirty="0">
                <a:solidFill>
                  <a:srgbClr val="2E2B1F"/>
                </a:solidFill>
                <a:latin typeface="Calibri"/>
                <a:cs typeface="Calibri"/>
              </a:rPr>
              <a:t>of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the  countrys </a:t>
            </a:r>
            <a:r>
              <a:rPr sz="2000" b="1" spc="-10" dirty="0">
                <a:solidFill>
                  <a:srgbClr val="2E2B1F"/>
                </a:solidFill>
                <a:latin typeface="Calibri"/>
                <a:cs typeface="Calibri"/>
              </a:rPr>
              <a:t>generic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drug</a:t>
            </a:r>
            <a:r>
              <a:rPr sz="2000" b="1" spc="-2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2E2B1F"/>
                </a:solidFill>
                <a:latin typeface="Calibri"/>
                <a:cs typeface="Calibri"/>
              </a:rPr>
              <a:t>share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0374D-F4B1-4EF3-AA64-3F0FB3688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BASIC DIFFERENCE BETWEEN GENERIC AND BRAND NAME DRUGS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39587-9C24-4C1F-AE39-226AA21C8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2015733"/>
            <a:ext cx="8458199" cy="345061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Generic drugs are </a:t>
            </a:r>
            <a:r>
              <a:rPr lang="en-US" dirty="0">
                <a:highlight>
                  <a:srgbClr val="FFFF00"/>
                </a:highlight>
              </a:rPr>
              <a:t>copies of brand-name drugs that have exactly the same dosage, intended use, effects, side effects, route of administration, risks, safety, and strength as the original drug.</a:t>
            </a:r>
            <a:r>
              <a:rPr lang="en-US" dirty="0"/>
              <a:t> In other words, their pharmacological effects are exactly the same as those of their brand-name counterparts.</a:t>
            </a:r>
          </a:p>
          <a:p>
            <a:pPr algn="just"/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The </a:t>
            </a:r>
            <a:r>
              <a:rPr lang="en-US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brand name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of a </a:t>
            </a:r>
            <a:r>
              <a:rPr lang="en-US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medication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is the </a:t>
            </a:r>
            <a:r>
              <a:rPr lang="en-US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name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given by the company that makes the </a:t>
            </a:r>
            <a:r>
              <a:rPr lang="en-US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drug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and is usually easy to say for </a:t>
            </a:r>
            <a:r>
              <a:rPr lang="en-US" b="0" i="0" dirty="0">
                <a:solidFill>
                  <a:srgbClr val="202124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sales and marketing purposes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 The </a:t>
            </a:r>
            <a:r>
              <a:rPr lang="en-US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generic name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, on the other hand, is the </a:t>
            </a:r>
            <a:r>
              <a:rPr lang="en-US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name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of the active ingredient.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20523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pc="-80" dirty="0"/>
              <a:t>WHEN </a:t>
            </a:r>
            <a:r>
              <a:rPr spc="-90" dirty="0"/>
              <a:t>GENERIC</a:t>
            </a:r>
            <a:r>
              <a:rPr spc="-335" dirty="0"/>
              <a:t> </a:t>
            </a:r>
            <a:r>
              <a:rPr spc="-114" dirty="0"/>
              <a:t>DRUG  </a:t>
            </a:r>
            <a:r>
              <a:rPr spc="-90" dirty="0"/>
              <a:t>MARKETED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66800" y="2209800"/>
            <a:ext cx="6136005" cy="25800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165735" indent="-228600">
              <a:lnSpc>
                <a:spcPct val="100000"/>
              </a:lnSpc>
              <a:spcBef>
                <a:spcPts val="100"/>
              </a:spcBef>
              <a:buClr>
                <a:srgbClr val="A9A47B"/>
              </a:buClr>
              <a:buSzPct val="97222"/>
              <a:buFont typeface="Wingdings"/>
              <a:buChar char=""/>
              <a:tabLst>
                <a:tab pos="421640" algn="l"/>
              </a:tabLst>
            </a:pPr>
            <a:r>
              <a:rPr sz="3600" b="1" dirty="0">
                <a:solidFill>
                  <a:srgbClr val="00AF50"/>
                </a:solidFill>
                <a:latin typeface="Calibri"/>
                <a:cs typeface="Calibri"/>
              </a:rPr>
              <a:t>A </a:t>
            </a:r>
            <a:r>
              <a:rPr sz="3600" b="1" spc="-25" dirty="0">
                <a:solidFill>
                  <a:srgbClr val="00AF50"/>
                </a:solidFill>
                <a:latin typeface="Calibri"/>
                <a:cs typeface="Calibri"/>
              </a:rPr>
              <a:t>patent </a:t>
            </a:r>
            <a:r>
              <a:rPr sz="3600" b="1" dirty="0">
                <a:solidFill>
                  <a:srgbClr val="00AF50"/>
                </a:solidFill>
                <a:latin typeface="Calibri"/>
                <a:cs typeface="Calibri"/>
              </a:rPr>
              <a:t>and </a:t>
            </a:r>
            <a:r>
              <a:rPr sz="3600" b="1" spc="-15" dirty="0">
                <a:solidFill>
                  <a:srgbClr val="00AF50"/>
                </a:solidFill>
                <a:latin typeface="Calibri"/>
                <a:cs typeface="Calibri"/>
              </a:rPr>
              <a:t>exclusivity </a:t>
            </a:r>
            <a:r>
              <a:rPr sz="3600" b="1" spc="-20" dirty="0">
                <a:solidFill>
                  <a:srgbClr val="00AF50"/>
                </a:solidFill>
                <a:latin typeface="Calibri"/>
                <a:cs typeface="Calibri"/>
              </a:rPr>
              <a:t>after  </a:t>
            </a:r>
            <a:r>
              <a:rPr sz="3600" b="1" spc="-10" dirty="0">
                <a:solidFill>
                  <a:srgbClr val="00AF50"/>
                </a:solidFill>
                <a:latin typeface="Calibri"/>
                <a:cs typeface="Calibri"/>
              </a:rPr>
              <a:t>protection</a:t>
            </a:r>
            <a:r>
              <a:rPr sz="3600" b="1" spc="2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00AF50"/>
                </a:solidFill>
                <a:latin typeface="Calibri"/>
                <a:cs typeface="Calibri"/>
              </a:rPr>
              <a:t>ends</a:t>
            </a:r>
            <a:endParaRPr sz="3600" dirty="0">
              <a:latin typeface="Calibri"/>
              <a:cs typeface="Calibri"/>
            </a:endParaRPr>
          </a:p>
          <a:p>
            <a:pPr marL="421005" indent="-408940">
              <a:lnSpc>
                <a:spcPct val="100000"/>
              </a:lnSpc>
              <a:spcBef>
                <a:spcPts val="870"/>
              </a:spcBef>
              <a:buClr>
                <a:srgbClr val="A9A47B"/>
              </a:buClr>
              <a:buSzPct val="97222"/>
              <a:buFont typeface="Wingdings"/>
              <a:buChar char=""/>
              <a:tabLst>
                <a:tab pos="421640" algn="l"/>
              </a:tabLst>
            </a:pPr>
            <a:r>
              <a:rPr sz="3600" b="1" spc="-35" dirty="0">
                <a:solidFill>
                  <a:srgbClr val="001F5F"/>
                </a:solidFill>
                <a:latin typeface="Calibri"/>
                <a:cs typeface="Calibri"/>
              </a:rPr>
              <a:t>Patent </a:t>
            </a: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owner </a:t>
            </a:r>
            <a:r>
              <a:rPr sz="3600" b="1" spc="-15" dirty="0">
                <a:solidFill>
                  <a:srgbClr val="001F5F"/>
                </a:solidFill>
                <a:latin typeface="Calibri"/>
                <a:cs typeface="Calibri"/>
              </a:rPr>
              <a:t>waives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its</a:t>
            </a:r>
            <a:r>
              <a:rPr sz="3600" b="1" spc="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rights</a:t>
            </a:r>
            <a:endParaRPr sz="3600" dirty="0">
              <a:latin typeface="Calibri"/>
              <a:cs typeface="Calibri"/>
            </a:endParaRPr>
          </a:p>
          <a:p>
            <a:pPr marL="421005" indent="-408940">
              <a:lnSpc>
                <a:spcPct val="100000"/>
              </a:lnSpc>
              <a:spcBef>
                <a:spcPts val="1000"/>
              </a:spcBef>
              <a:buClr>
                <a:srgbClr val="A9A47B"/>
              </a:buClr>
              <a:buSzPct val="97222"/>
              <a:buFont typeface="Wingdings"/>
              <a:buChar char=""/>
              <a:tabLst>
                <a:tab pos="421640" algn="l"/>
              </a:tabLst>
            </a:pPr>
            <a:r>
              <a:rPr sz="3600" b="1" spc="-30" dirty="0">
                <a:solidFill>
                  <a:srgbClr val="00AFEF"/>
                </a:solidFill>
                <a:latin typeface="Calibri"/>
                <a:cs typeface="Calibri"/>
              </a:rPr>
              <a:t>FDA </a:t>
            </a:r>
            <a:r>
              <a:rPr sz="4400" b="1" spc="-15" dirty="0">
                <a:solidFill>
                  <a:srgbClr val="00AFEF"/>
                </a:solidFill>
                <a:latin typeface="Calibri"/>
                <a:cs typeface="Calibri"/>
              </a:rPr>
              <a:t>requirements </a:t>
            </a:r>
            <a:r>
              <a:rPr sz="3600" b="1" spc="-15" dirty="0">
                <a:solidFill>
                  <a:srgbClr val="00AFEF"/>
                </a:solidFill>
                <a:latin typeface="Calibri"/>
                <a:cs typeface="Calibri"/>
              </a:rPr>
              <a:t>are</a:t>
            </a:r>
            <a:r>
              <a:rPr sz="3600" b="1" spc="-225" dirty="0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AFEF"/>
                </a:solidFill>
                <a:latin typeface="Calibri"/>
                <a:cs typeface="Calibri"/>
              </a:rPr>
              <a:t>met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088875"/>
              </p:ext>
            </p:extLst>
          </p:nvPr>
        </p:nvGraphicFramePr>
        <p:xfrm>
          <a:off x="450850" y="146050"/>
          <a:ext cx="7848600" cy="6551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24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4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42746">
                <a:tc>
                  <a:txBody>
                    <a:bodyPr/>
                    <a:lstStyle/>
                    <a:p>
                      <a:pPr marL="91440" marR="70866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800" b="1" spc="-5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BRAND </a:t>
                      </a:r>
                      <a:r>
                        <a:rPr sz="2800" b="1" spc="-1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NAME DRUG  </a:t>
                      </a:r>
                      <a:r>
                        <a:rPr sz="2800" b="1" spc="-25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NDA</a:t>
                      </a:r>
                      <a:r>
                        <a:rPr sz="2800" b="1" spc="-4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spc="-15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9A47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6089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800" b="1" spc="-5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GENERIC DRUG</a:t>
                      </a:r>
                      <a:r>
                        <a:rPr sz="2800" b="1" spc="-65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spc="-2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ANDA  </a:t>
                      </a:r>
                      <a:r>
                        <a:rPr sz="2800" b="1" spc="-15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9A4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77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  <a:tabLst>
                          <a:tab pos="433705" algn="l"/>
                        </a:tabLst>
                      </a:pPr>
                      <a:r>
                        <a:rPr sz="1800" spc="-5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1.	Labelling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0D6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  <a:tabLst>
                          <a:tab pos="434340" algn="l"/>
                        </a:tabLst>
                      </a:pPr>
                      <a:r>
                        <a:rPr sz="1800" spc="-5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1.	Labelling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0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77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"/>
                        </a:spcBef>
                        <a:tabLst>
                          <a:tab pos="473709" algn="l"/>
                        </a:tabLst>
                      </a:pPr>
                      <a:r>
                        <a:rPr sz="180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2.	</a:t>
                      </a:r>
                      <a:r>
                        <a:rPr sz="1800" spc="-5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Pharma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E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4"/>
                        </a:spcBef>
                        <a:tabLst>
                          <a:tab pos="422275" algn="l"/>
                        </a:tabLst>
                      </a:pPr>
                      <a:r>
                        <a:rPr sz="180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2.	</a:t>
                      </a:r>
                      <a:r>
                        <a:rPr sz="1800" spc="-1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Pharma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"/>
                        </a:spcBef>
                        <a:tabLst>
                          <a:tab pos="525145" algn="l"/>
                        </a:tabLst>
                      </a:pPr>
                      <a:r>
                        <a:rPr sz="180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3.	</a:t>
                      </a:r>
                      <a:r>
                        <a:rPr sz="1800" spc="-5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Chemistry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0D6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4"/>
                        </a:spcBef>
                        <a:tabLst>
                          <a:tab pos="422275" algn="l"/>
                        </a:tabLst>
                      </a:pPr>
                      <a:r>
                        <a:rPr sz="180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3.	</a:t>
                      </a:r>
                      <a:r>
                        <a:rPr sz="1800" spc="-5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Chemistry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0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5906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  <a:tabLst>
                          <a:tab pos="525145" algn="l"/>
                        </a:tabLst>
                      </a:pPr>
                      <a:r>
                        <a:rPr sz="180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4.	</a:t>
                      </a:r>
                      <a:r>
                        <a:rPr sz="1800" spc="-5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Manufacturing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E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  <a:tabLst>
                          <a:tab pos="474345" algn="l"/>
                        </a:tabLst>
                      </a:pPr>
                      <a:r>
                        <a:rPr sz="180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4.	</a:t>
                      </a:r>
                      <a:r>
                        <a:rPr sz="1800" spc="-5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Manufacturing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  <a:tabLst>
                          <a:tab pos="525145" algn="l"/>
                        </a:tabLst>
                      </a:pPr>
                      <a:r>
                        <a:rPr sz="180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5.	</a:t>
                      </a:r>
                      <a:r>
                        <a:rPr sz="1800" spc="-1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Controls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0D6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  <a:tabLst>
                          <a:tab pos="474345" algn="l"/>
                        </a:tabLst>
                      </a:pPr>
                      <a:r>
                        <a:rPr sz="180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5.	</a:t>
                      </a:r>
                      <a:r>
                        <a:rPr sz="1800" spc="-1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Control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0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577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  <a:tabLst>
                          <a:tab pos="578485" algn="l"/>
                        </a:tabLst>
                      </a:pPr>
                      <a:r>
                        <a:rPr sz="180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6.	</a:t>
                      </a:r>
                      <a:r>
                        <a:rPr sz="1800" spc="-1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Microbiology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E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  <a:tabLst>
                          <a:tab pos="525780" algn="l"/>
                        </a:tabLst>
                      </a:pPr>
                      <a:r>
                        <a:rPr sz="180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6.	</a:t>
                      </a:r>
                      <a:r>
                        <a:rPr sz="1800" spc="-1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Microbiology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  <a:tabLst>
                          <a:tab pos="578485" algn="l"/>
                        </a:tabLst>
                      </a:pPr>
                      <a:r>
                        <a:rPr sz="180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7.	</a:t>
                      </a:r>
                      <a:r>
                        <a:rPr sz="1800" spc="-3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Testing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0D6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  <a:tabLst>
                          <a:tab pos="525780" algn="l"/>
                        </a:tabLst>
                      </a:pPr>
                      <a:r>
                        <a:rPr sz="180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7.	</a:t>
                      </a:r>
                      <a:r>
                        <a:rPr sz="1800" spc="-3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Testing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0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590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  <a:tabLst>
                          <a:tab pos="630555" algn="l"/>
                        </a:tabLst>
                      </a:pPr>
                      <a:r>
                        <a:rPr sz="180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8.	</a:t>
                      </a:r>
                      <a:r>
                        <a:rPr sz="1800" spc="-5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Animal</a:t>
                      </a:r>
                      <a:r>
                        <a:rPr sz="180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studies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E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  <a:tabLst>
                          <a:tab pos="579120" algn="l"/>
                        </a:tabLst>
                      </a:pPr>
                      <a:r>
                        <a:rPr sz="180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8.	</a:t>
                      </a:r>
                      <a:r>
                        <a:rPr sz="1800" spc="-5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Bioequivalence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7691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  <a:tabLst>
                          <a:tab pos="630555" algn="l"/>
                        </a:tabLst>
                      </a:pPr>
                      <a:r>
                        <a:rPr sz="180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9.	</a:t>
                      </a:r>
                      <a:r>
                        <a:rPr sz="1800" spc="-1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Clinical</a:t>
                      </a:r>
                      <a:r>
                        <a:rPr sz="1800" spc="25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studies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0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0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58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  <a:tabLst>
                          <a:tab pos="589280" algn="l"/>
                        </a:tabLst>
                      </a:pPr>
                      <a:r>
                        <a:rPr sz="180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10.	</a:t>
                      </a:r>
                      <a:r>
                        <a:rPr sz="1800" spc="-10" dirty="0">
                          <a:solidFill>
                            <a:srgbClr val="2E2B1F"/>
                          </a:solidFill>
                          <a:latin typeface="Calibri"/>
                          <a:cs typeface="Calibri"/>
                        </a:rPr>
                        <a:t>Bioavailability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E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0EF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17474"/>
            <a:ext cx="4754245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pc="-85" dirty="0"/>
              <a:t>WHERE </a:t>
            </a:r>
            <a:r>
              <a:rPr spc="-70" dirty="0"/>
              <a:t>ARE</a:t>
            </a:r>
            <a:r>
              <a:rPr spc="-365" dirty="0"/>
              <a:t> </a:t>
            </a:r>
            <a:r>
              <a:rPr lang="en-US" spc="-365" dirty="0"/>
              <a:t>  </a:t>
            </a:r>
            <a:r>
              <a:rPr spc="-80" dirty="0"/>
              <a:t>THEY  </a:t>
            </a:r>
            <a:r>
              <a:rPr spc="-165" dirty="0"/>
              <a:t>AVAILABLE?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8597" y="2057400"/>
            <a:ext cx="7305040" cy="270138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105"/>
              </a:spcBef>
              <a:buClr>
                <a:srgbClr val="A9A47B"/>
              </a:buClr>
              <a:buSzPct val="96875"/>
              <a:buFont typeface="Wingdings"/>
              <a:buChar char=""/>
              <a:tabLst>
                <a:tab pos="376555" algn="l"/>
                <a:tab pos="5036185" algn="l"/>
              </a:tabLst>
            </a:pP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Generic drugs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are </a:t>
            </a:r>
            <a:r>
              <a:rPr sz="2400" b="1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sold </a:t>
            </a:r>
            <a:r>
              <a:rPr sz="2400" b="1" spc="-1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everywhere  </a:t>
            </a:r>
            <a:r>
              <a:rPr sz="2400" b="1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including our </a:t>
            </a:r>
            <a:r>
              <a:rPr sz="24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local</a:t>
            </a:r>
            <a:r>
              <a:rPr sz="2400" b="1" spc="2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chemist.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To</a:t>
            </a:r>
            <a:r>
              <a:rPr sz="2400" b="1" spc="-14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buy them  one simply has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to </a:t>
            </a:r>
            <a:r>
              <a:rPr sz="2400" b="1" spc="5" dirty="0">
                <a:solidFill>
                  <a:srgbClr val="2E2B1F"/>
                </a:solidFill>
                <a:latin typeface="Calibri"/>
                <a:cs typeface="Calibri"/>
              </a:rPr>
              <a:t>ask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for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generic version 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of a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branded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drug though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they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don’t</a:t>
            </a:r>
            <a:r>
              <a:rPr sz="2400" b="1" spc="-8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have 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them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for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all</a:t>
            </a:r>
            <a:r>
              <a:rPr sz="2400" b="1" spc="2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medicines</a:t>
            </a:r>
          </a:p>
          <a:p>
            <a:pPr marL="241300" marR="440690" indent="-228600">
              <a:lnSpc>
                <a:spcPct val="100000"/>
              </a:lnSpc>
              <a:spcBef>
                <a:spcPts val="775"/>
              </a:spcBef>
              <a:buClr>
                <a:srgbClr val="A9A47B"/>
              </a:buClr>
              <a:buSzPct val="96875"/>
              <a:buFont typeface="Wingdings"/>
              <a:buChar char=""/>
              <a:tabLst>
                <a:tab pos="376555" algn="l"/>
                <a:tab pos="1004569" algn="l"/>
              </a:tabLst>
            </a:pP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The department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of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pharmaceuticals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of  the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government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is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responsible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for 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promoting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generic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drugs but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they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have 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not</a:t>
            </a:r>
            <a:r>
              <a:rPr lang="en-US" sz="2400" b="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done </a:t>
            </a:r>
            <a:r>
              <a:rPr sz="2400" b="1" dirty="0">
                <a:solidFill>
                  <a:srgbClr val="2E2B1F"/>
                </a:solidFill>
                <a:latin typeface="Calibri"/>
                <a:cs typeface="Calibri"/>
              </a:rPr>
              <a:t>a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very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good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job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9600" y="941070"/>
            <a:ext cx="7287259" cy="36054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557530" indent="-228600" algn="just">
              <a:lnSpc>
                <a:spcPct val="100000"/>
              </a:lnSpc>
              <a:spcBef>
                <a:spcPts val="95"/>
              </a:spcBef>
              <a:buClr>
                <a:srgbClr val="A9A47B"/>
              </a:buClr>
              <a:buSzPct val="96428"/>
              <a:buFont typeface="Wingdings"/>
              <a:buChar char=""/>
              <a:tabLst>
                <a:tab pos="330200" algn="l"/>
              </a:tabLst>
            </a:pP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After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the </a:t>
            </a:r>
            <a:r>
              <a:rPr sz="2400" b="1" spc="-1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expiry </a:t>
            </a:r>
            <a:r>
              <a:rPr sz="24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of the </a:t>
            </a:r>
            <a:r>
              <a:rPr sz="2400" b="1" spc="-2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patent </a:t>
            </a:r>
            <a:r>
              <a:rPr sz="24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or </a:t>
            </a:r>
            <a:r>
              <a:rPr sz="2400" b="1" spc="-1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marketing  </a:t>
            </a:r>
            <a:r>
              <a:rPr sz="2400" b="1" spc="-10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rights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of the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patent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drug ,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generic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drugs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are 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marketed.</a:t>
            </a:r>
            <a:endParaRPr sz="2400" dirty="0">
              <a:latin typeface="Calibri"/>
              <a:cs typeface="Calibri"/>
            </a:endParaRPr>
          </a:p>
          <a:p>
            <a:pPr marL="241300" marR="273685" indent="-228600">
              <a:lnSpc>
                <a:spcPct val="100000"/>
              </a:lnSpc>
              <a:spcBef>
                <a:spcPts val="675"/>
              </a:spcBef>
              <a:buClr>
                <a:srgbClr val="A9A47B"/>
              </a:buClr>
              <a:buSzPct val="96428"/>
              <a:buFont typeface="Wingdings"/>
              <a:buChar char=""/>
              <a:tabLst>
                <a:tab pos="330200" algn="l"/>
              </a:tabLst>
            </a:pP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They are comparable to brand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drug in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dosage 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form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,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strength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,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route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of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administration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,  quality and performance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characteristics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, and 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intended</a:t>
            </a:r>
            <a:r>
              <a:rPr sz="2400" b="1" spc="1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use.</a:t>
            </a:r>
            <a:endParaRPr sz="2400" dirty="0">
              <a:latin typeface="Calibri"/>
              <a:cs typeface="Calibri"/>
            </a:endParaRPr>
          </a:p>
          <a:p>
            <a:pPr marL="241300" marR="5080" indent="-228600">
              <a:lnSpc>
                <a:spcPct val="100000"/>
              </a:lnSpc>
              <a:spcBef>
                <a:spcPts val="675"/>
              </a:spcBef>
              <a:buClr>
                <a:srgbClr val="A9A47B"/>
              </a:buClr>
              <a:buSzPct val="96428"/>
              <a:buFont typeface="Wingdings"/>
              <a:buChar char=""/>
              <a:tabLst>
                <a:tab pos="330200" algn="l"/>
              </a:tabLst>
            </a:pP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Generic drugs </a:t>
            </a:r>
            <a:r>
              <a:rPr sz="2400" b="1" spc="-15" dirty="0">
                <a:solidFill>
                  <a:srgbClr val="2E2B1F"/>
                </a:solidFill>
                <a:latin typeface="Calibri"/>
                <a:cs typeface="Calibri"/>
              </a:rPr>
              <a:t>are </a:t>
            </a:r>
            <a:r>
              <a:rPr sz="2400" b="1" spc="-1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available at affordable </a:t>
            </a:r>
            <a:r>
              <a:rPr sz="2400" b="1" spc="-5" dirty="0">
                <a:solidFill>
                  <a:srgbClr val="2E2B1F"/>
                </a:solidFill>
                <a:highlight>
                  <a:srgbClr val="FFFF00"/>
                </a:highlight>
                <a:latin typeface="Calibri"/>
                <a:cs typeface="Calibri"/>
              </a:rPr>
              <a:t>prices 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with maintaining</a:t>
            </a:r>
            <a:r>
              <a:rPr sz="2400" b="1" spc="3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2E2B1F"/>
                </a:solidFill>
                <a:latin typeface="Calibri"/>
                <a:cs typeface="Calibri"/>
              </a:rPr>
              <a:t>quality..</a:t>
            </a:r>
            <a:endParaRPr sz="2400" dirty="0">
              <a:latin typeface="Calibri"/>
              <a:cs typeface="Calibri"/>
            </a:endParaRPr>
          </a:p>
          <a:p>
            <a:pPr marL="241300" marR="130175" indent="-228600">
              <a:lnSpc>
                <a:spcPct val="100000"/>
              </a:lnSpc>
              <a:spcBef>
                <a:spcPts val="675"/>
              </a:spcBef>
              <a:buClr>
                <a:srgbClr val="A9A47B"/>
              </a:buClr>
              <a:buSzPct val="96428"/>
              <a:buFont typeface="Wingdings"/>
              <a:buChar char=""/>
              <a:tabLst>
                <a:tab pos="330200" algn="l"/>
              </a:tabLst>
            </a:pP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These Generic formulations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balance public  </a:t>
            </a:r>
            <a:r>
              <a:rPr sz="2400" b="1" spc="-20" dirty="0">
                <a:solidFill>
                  <a:srgbClr val="2E2B1F"/>
                </a:solidFill>
                <a:latin typeface="Calibri"/>
                <a:cs typeface="Calibri"/>
              </a:rPr>
              <a:t>interest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as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critical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disease </a:t>
            </a:r>
            <a:r>
              <a:rPr sz="2400" b="1" spc="-25" dirty="0">
                <a:solidFill>
                  <a:srgbClr val="2E2B1F"/>
                </a:solidFill>
                <a:latin typeface="Calibri"/>
                <a:cs typeface="Calibri"/>
              </a:rPr>
              <a:t>like </a:t>
            </a:r>
            <a:r>
              <a:rPr sz="2400" b="1" spc="-10" dirty="0">
                <a:solidFill>
                  <a:srgbClr val="2E2B1F"/>
                </a:solidFill>
                <a:latin typeface="Calibri"/>
                <a:cs typeface="Calibri"/>
              </a:rPr>
              <a:t>cancer </a:t>
            </a:r>
            <a:r>
              <a:rPr sz="2400" b="1" spc="-5" dirty="0">
                <a:solidFill>
                  <a:srgbClr val="2E2B1F"/>
                </a:solidFill>
                <a:latin typeface="Calibri"/>
                <a:cs typeface="Calibri"/>
              </a:rPr>
              <a:t>, AIDS</a:t>
            </a:r>
            <a:r>
              <a:rPr sz="2400" b="1" spc="23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2E2B1F"/>
                </a:solidFill>
                <a:latin typeface="Calibri"/>
                <a:cs typeface="Calibri"/>
              </a:rPr>
              <a:t>etc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7994"/>
            <a:ext cx="6715125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5" dirty="0"/>
              <a:t>PRODUCT</a:t>
            </a:r>
            <a:r>
              <a:rPr spc="-265" dirty="0"/>
              <a:t> </a:t>
            </a:r>
            <a:r>
              <a:rPr spc="-100" dirty="0"/>
              <a:t>DEVELOPMENT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9936" y="2057400"/>
            <a:ext cx="7113905" cy="2898614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241300" marR="107314" indent="-228600">
              <a:lnSpc>
                <a:spcPct val="90000"/>
              </a:lnSpc>
              <a:spcBef>
                <a:spcPts val="535"/>
              </a:spcBef>
              <a:buClr>
                <a:srgbClr val="A9A47B"/>
              </a:buClr>
              <a:buSzPct val="97222"/>
              <a:buFont typeface="Wingdings"/>
              <a:buChar char=""/>
              <a:tabLst>
                <a:tab pos="421640" algn="l"/>
              </a:tabLst>
            </a:pPr>
            <a:r>
              <a:rPr sz="2800" b="1" spc="-10" dirty="0">
                <a:solidFill>
                  <a:srgbClr val="C00000"/>
                </a:solidFill>
                <a:latin typeface="Calibri"/>
                <a:cs typeface="Calibri"/>
              </a:rPr>
              <a:t>PRODUCT 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: </a:t>
            </a:r>
            <a:r>
              <a:rPr sz="2800" b="1" dirty="0">
                <a:solidFill>
                  <a:srgbClr val="484230"/>
                </a:solidFill>
                <a:latin typeface="Calibri"/>
                <a:cs typeface="Calibri"/>
              </a:rPr>
              <a:t>A </a:t>
            </a:r>
            <a:r>
              <a:rPr sz="2800" b="1" spc="-10" dirty="0">
                <a:solidFill>
                  <a:srgbClr val="484230"/>
                </a:solidFill>
                <a:latin typeface="Calibri"/>
                <a:cs typeface="Calibri"/>
              </a:rPr>
              <a:t>product </a:t>
            </a:r>
            <a:r>
              <a:rPr sz="2800" b="1" dirty="0">
                <a:solidFill>
                  <a:srgbClr val="484230"/>
                </a:solidFill>
                <a:latin typeface="Calibri"/>
                <a:cs typeface="Calibri"/>
              </a:rPr>
              <a:t>is </a:t>
            </a:r>
            <a:r>
              <a:rPr sz="2800" b="1" spc="-5" dirty="0">
                <a:solidFill>
                  <a:srgbClr val="484230"/>
                </a:solidFill>
                <a:latin typeface="Calibri"/>
                <a:cs typeface="Calibri"/>
              </a:rPr>
              <a:t>something  </a:t>
            </a:r>
            <a:r>
              <a:rPr sz="2800" b="1" dirty="0">
                <a:solidFill>
                  <a:srgbClr val="484230"/>
                </a:solidFill>
                <a:latin typeface="Calibri"/>
                <a:cs typeface="Calibri"/>
              </a:rPr>
              <a:t>sold </a:t>
            </a:r>
            <a:r>
              <a:rPr sz="2800" b="1" spc="-10" dirty="0">
                <a:solidFill>
                  <a:srgbClr val="484230"/>
                </a:solidFill>
                <a:latin typeface="Calibri"/>
                <a:cs typeface="Calibri"/>
              </a:rPr>
              <a:t>by </a:t>
            </a:r>
            <a:r>
              <a:rPr sz="2800" b="1" dirty="0">
                <a:solidFill>
                  <a:srgbClr val="484230"/>
                </a:solidFill>
                <a:latin typeface="Calibri"/>
                <a:cs typeface="Calibri"/>
              </a:rPr>
              <a:t>an </a:t>
            </a:r>
            <a:r>
              <a:rPr sz="2800" b="1" spc="-10" dirty="0">
                <a:solidFill>
                  <a:srgbClr val="484230"/>
                </a:solidFill>
                <a:latin typeface="Calibri"/>
                <a:cs typeface="Calibri"/>
              </a:rPr>
              <a:t>enterprise </a:t>
            </a:r>
            <a:r>
              <a:rPr sz="2800" b="1" spc="-20" dirty="0">
                <a:solidFill>
                  <a:srgbClr val="484230"/>
                </a:solidFill>
                <a:latin typeface="Calibri"/>
                <a:cs typeface="Calibri"/>
              </a:rPr>
              <a:t>to </a:t>
            </a:r>
            <a:r>
              <a:rPr sz="2800" b="1" dirty="0">
                <a:solidFill>
                  <a:srgbClr val="484230"/>
                </a:solidFill>
                <a:latin typeface="Calibri"/>
                <a:cs typeface="Calibri"/>
              </a:rPr>
              <a:t>its  </a:t>
            </a:r>
            <a:r>
              <a:rPr sz="2800" b="1" spc="-10" dirty="0">
                <a:solidFill>
                  <a:srgbClr val="484230"/>
                </a:solidFill>
                <a:latin typeface="Calibri"/>
                <a:cs typeface="Calibri"/>
              </a:rPr>
              <a:t>customers.</a:t>
            </a:r>
            <a:endParaRPr sz="2800" dirty="0">
              <a:latin typeface="Calibri"/>
              <a:cs typeface="Calibri"/>
            </a:endParaRPr>
          </a:p>
          <a:p>
            <a:pPr marL="241300" marR="5080" indent="-228600">
              <a:lnSpc>
                <a:spcPct val="90000"/>
              </a:lnSpc>
              <a:spcBef>
                <a:spcPts val="860"/>
              </a:spcBef>
              <a:buClr>
                <a:srgbClr val="A9A47B"/>
              </a:buClr>
              <a:buSzPct val="97222"/>
              <a:buFont typeface="Wingdings"/>
              <a:buChar char=""/>
              <a:tabLst>
                <a:tab pos="421640" algn="l"/>
              </a:tabLst>
            </a:pPr>
            <a:r>
              <a:rPr sz="2800" b="1" spc="-10" dirty="0">
                <a:solidFill>
                  <a:srgbClr val="C00000"/>
                </a:solidFill>
                <a:latin typeface="Calibri"/>
                <a:cs typeface="Calibri"/>
              </a:rPr>
              <a:t>PRODUCT </a:t>
            </a:r>
            <a:r>
              <a:rPr sz="2800" b="1" spc="-15" dirty="0">
                <a:solidFill>
                  <a:srgbClr val="C00000"/>
                </a:solidFill>
                <a:latin typeface="Calibri"/>
                <a:cs typeface="Calibri"/>
              </a:rPr>
              <a:t>DEVELOPMENT 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: </a:t>
            </a:r>
            <a:r>
              <a:rPr sz="2800" b="1" spc="-10" dirty="0">
                <a:solidFill>
                  <a:srgbClr val="2E2B1F"/>
                </a:solidFill>
                <a:latin typeface="Calibri"/>
                <a:cs typeface="Calibri"/>
              </a:rPr>
              <a:t>Product  development </a:t>
            </a:r>
            <a:r>
              <a:rPr sz="2800" b="1" dirty="0">
                <a:solidFill>
                  <a:srgbClr val="2E2B1F"/>
                </a:solidFill>
                <a:latin typeface="Calibri"/>
                <a:cs typeface="Calibri"/>
              </a:rPr>
              <a:t>is the </a:t>
            </a:r>
            <a:r>
              <a:rPr sz="2800" b="1" spc="-5" dirty="0">
                <a:solidFill>
                  <a:srgbClr val="2E2B1F"/>
                </a:solidFill>
                <a:latin typeface="Calibri"/>
                <a:cs typeface="Calibri"/>
              </a:rPr>
              <a:t>set </a:t>
            </a:r>
            <a:r>
              <a:rPr sz="2800" b="1" dirty="0">
                <a:solidFill>
                  <a:srgbClr val="2E2B1F"/>
                </a:solidFill>
                <a:latin typeface="Calibri"/>
                <a:cs typeface="Calibri"/>
              </a:rPr>
              <a:t>of activities  beginning with the </a:t>
            </a:r>
            <a:r>
              <a:rPr sz="2800" b="1" spc="-5" dirty="0">
                <a:solidFill>
                  <a:srgbClr val="2E2B1F"/>
                </a:solidFill>
                <a:latin typeface="Calibri"/>
                <a:cs typeface="Calibri"/>
              </a:rPr>
              <a:t>perception </a:t>
            </a:r>
            <a:r>
              <a:rPr sz="2800" b="1" dirty="0">
                <a:solidFill>
                  <a:srgbClr val="2E2B1F"/>
                </a:solidFill>
                <a:latin typeface="Calibri"/>
                <a:cs typeface="Calibri"/>
              </a:rPr>
              <a:t>of a  </a:t>
            </a:r>
            <a:r>
              <a:rPr sz="2800" b="1" spc="-25" dirty="0">
                <a:solidFill>
                  <a:srgbClr val="2E2B1F"/>
                </a:solidFill>
                <a:latin typeface="Calibri"/>
                <a:cs typeface="Calibri"/>
              </a:rPr>
              <a:t>market </a:t>
            </a:r>
            <a:r>
              <a:rPr sz="2800" b="1" dirty="0">
                <a:solidFill>
                  <a:srgbClr val="2E2B1F"/>
                </a:solidFill>
                <a:latin typeface="Calibri"/>
                <a:cs typeface="Calibri"/>
              </a:rPr>
              <a:t>opportunity and </a:t>
            </a:r>
            <a:r>
              <a:rPr sz="2800" b="1" spc="-5" dirty="0">
                <a:solidFill>
                  <a:srgbClr val="2E2B1F"/>
                </a:solidFill>
                <a:latin typeface="Calibri"/>
                <a:cs typeface="Calibri"/>
              </a:rPr>
              <a:t>ending </a:t>
            </a:r>
            <a:r>
              <a:rPr sz="2800" b="1" dirty="0">
                <a:solidFill>
                  <a:srgbClr val="2E2B1F"/>
                </a:solidFill>
                <a:latin typeface="Calibri"/>
                <a:cs typeface="Calibri"/>
              </a:rPr>
              <a:t>in  the </a:t>
            </a:r>
            <a:r>
              <a:rPr sz="2800" b="1" spc="-5" dirty="0">
                <a:solidFill>
                  <a:srgbClr val="2E2B1F"/>
                </a:solidFill>
                <a:latin typeface="Calibri"/>
                <a:cs typeface="Calibri"/>
              </a:rPr>
              <a:t>production </a:t>
            </a:r>
            <a:r>
              <a:rPr sz="2800" b="1" dirty="0">
                <a:solidFill>
                  <a:srgbClr val="2E2B1F"/>
                </a:solidFill>
                <a:latin typeface="Calibri"/>
                <a:cs typeface="Calibri"/>
              </a:rPr>
              <a:t>, sale and </a:t>
            </a:r>
            <a:r>
              <a:rPr sz="2800" b="1" spc="-5" dirty="0">
                <a:solidFill>
                  <a:srgbClr val="2E2B1F"/>
                </a:solidFill>
                <a:latin typeface="Calibri"/>
                <a:cs typeface="Calibri"/>
              </a:rPr>
              <a:t>delivery </a:t>
            </a:r>
            <a:r>
              <a:rPr sz="2800" b="1" dirty="0">
                <a:solidFill>
                  <a:srgbClr val="2E2B1F"/>
                </a:solidFill>
                <a:latin typeface="Calibri"/>
                <a:cs typeface="Calibri"/>
              </a:rPr>
              <a:t>of  a</a:t>
            </a:r>
            <a:r>
              <a:rPr sz="2800" b="1" spc="-5" dirty="0">
                <a:solidFill>
                  <a:srgbClr val="2E2B1F"/>
                </a:solidFill>
                <a:latin typeface="Calibri"/>
                <a:cs typeface="Calibri"/>
              </a:rPr>
              <a:t> product.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519</TotalTime>
  <Words>1322</Words>
  <Application>Microsoft Office PowerPoint</Application>
  <PresentationFormat>On-screen Show (4:3)</PresentationFormat>
  <Paragraphs>102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Arial</vt:lpstr>
      <vt:lpstr>Calibri</vt:lpstr>
      <vt:lpstr>Constantia</vt:lpstr>
      <vt:lpstr>Gill Sans MT</vt:lpstr>
      <vt:lpstr>Times New Roman</vt:lpstr>
      <vt:lpstr>Wingdings</vt:lpstr>
      <vt:lpstr>Wingdings2</vt:lpstr>
      <vt:lpstr>Gallery</vt:lpstr>
      <vt:lpstr>GENERIC DRUGS  PRODUCT  DEVELOPMENT</vt:lpstr>
      <vt:lpstr>GENERIC DRUG</vt:lpstr>
      <vt:lpstr>WHAT ARE GENERIC DRUGS ?</vt:lpstr>
      <vt:lpstr>BASIC DIFFERENCE BETWEEN GENERIC AND BRAND NAME DRUGS</vt:lpstr>
      <vt:lpstr>WHEN GENERIC DRUG  MARKETED</vt:lpstr>
      <vt:lpstr>PowerPoint Presentation</vt:lpstr>
      <vt:lpstr>WHERE ARE   THEY  AVAILABLE?</vt:lpstr>
      <vt:lpstr>PowerPoint Presentation</vt:lpstr>
      <vt:lpstr>PRODUCT DEVELOPMENT</vt:lpstr>
      <vt:lpstr>THE PRODUCT  DEVELOPMENT PROCESS</vt:lpstr>
      <vt:lpstr>A GENERIC PRODUCT  DEVELOPMENT PROCESS</vt:lpstr>
      <vt:lpstr>A GENERIC-PRODUCT  DEVELOPMENT PROCESS</vt:lpstr>
      <vt:lpstr>CONCEPT DEVELOPMENT &amp; APPROVAL </vt:lpstr>
      <vt:lpstr>SYSTEM – LEVEL DESIGN</vt:lpstr>
      <vt:lpstr>Reason behind development</vt:lpstr>
      <vt:lpstr>DETAIL DESIGN</vt:lpstr>
      <vt:lpstr>TESTING AND REFINEMENT</vt:lpstr>
      <vt:lpstr>PowerPoint Presentation</vt:lpstr>
      <vt:lpstr>PRODUCTION RAMP - UP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GENERIC DRUGS  PRODUCT  DEVELOPMENT</dc:title>
  <cp:lastModifiedBy>dell</cp:lastModifiedBy>
  <cp:revision>18</cp:revision>
  <dcterms:created xsi:type="dcterms:W3CDTF">2021-02-09T07:55:01Z</dcterms:created>
  <dcterms:modified xsi:type="dcterms:W3CDTF">2021-02-10T10:31:07Z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2018-02-26T00:00:00Z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2021-02-09T00:00:00Z</vt:filetime>
  </property>
</Properties>
</file>