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6363B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031" y="325577"/>
            <a:ext cx="7885937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9285" y="3035249"/>
            <a:ext cx="8420735" cy="320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6363B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94303" y="6441550"/>
            <a:ext cx="174434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78787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3081" y="6459118"/>
            <a:ext cx="2286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2152" y="747725"/>
            <a:ext cx="528891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PHA</a:t>
            </a:r>
            <a:r>
              <a:rPr sz="4400" spc="-25" dirty="0"/>
              <a:t>R</a:t>
            </a:r>
            <a:r>
              <a:rPr sz="4400" spc="-10" dirty="0"/>
              <a:t>M</a:t>
            </a:r>
            <a:r>
              <a:rPr sz="4400" spc="-25" dirty="0"/>
              <a:t>A</a:t>
            </a:r>
            <a:r>
              <a:rPr sz="4400" spc="-5" dirty="0"/>
              <a:t>CEUTIC</a:t>
            </a:r>
            <a:r>
              <a:rPr sz="4400" spc="-25" dirty="0"/>
              <a:t>A</a:t>
            </a:r>
            <a:r>
              <a:rPr sz="4400" spc="-5" dirty="0"/>
              <a:t>L  </a:t>
            </a:r>
            <a:r>
              <a:rPr sz="4400" spc="-180" dirty="0"/>
              <a:t>V</a:t>
            </a:r>
            <a:r>
              <a:rPr sz="4400" spc="-5" dirty="0"/>
              <a:t>A</a:t>
            </a:r>
            <a:r>
              <a:rPr sz="4400" spc="-265" dirty="0"/>
              <a:t> </a:t>
            </a:r>
            <a:r>
              <a:rPr sz="4400" spc="-50" dirty="0"/>
              <a:t>LI</a:t>
            </a:r>
            <a:r>
              <a:rPr sz="4400" spc="-60" dirty="0"/>
              <a:t>DA</a:t>
            </a:r>
            <a:r>
              <a:rPr sz="4400" spc="-50" dirty="0"/>
              <a:t>TI</a:t>
            </a:r>
            <a:r>
              <a:rPr sz="4400" spc="-65" dirty="0"/>
              <a:t>O</a:t>
            </a:r>
            <a:r>
              <a:rPr sz="4400" spc="-5" dirty="0"/>
              <a:t>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62152" y="2760421"/>
            <a:ext cx="5975985" cy="2708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3075" indent="-461009">
              <a:lnSpc>
                <a:spcPct val="100000"/>
              </a:lnSpc>
              <a:spcBef>
                <a:spcPts val="95"/>
              </a:spcBef>
              <a:buSzPct val="97727"/>
              <a:buAutoNum type="arabicPeriod"/>
              <a:tabLst>
                <a:tab pos="473709" algn="l"/>
              </a:tabLst>
            </a:pPr>
            <a:r>
              <a:rPr sz="4400" b="1" spc="-45" dirty="0">
                <a:solidFill>
                  <a:srgbClr val="C00000"/>
                </a:solidFill>
                <a:latin typeface="Arial"/>
                <a:cs typeface="Arial"/>
              </a:rPr>
              <a:t>Calibration</a:t>
            </a:r>
            <a:endParaRPr sz="4400">
              <a:latin typeface="Arial"/>
              <a:cs typeface="Arial"/>
            </a:endParaRPr>
          </a:p>
          <a:p>
            <a:pPr marL="619125" indent="-607060">
              <a:lnSpc>
                <a:spcPct val="100000"/>
              </a:lnSpc>
              <a:buSzPct val="97727"/>
              <a:buAutoNum type="arabicPeriod"/>
              <a:tabLst>
                <a:tab pos="619760" algn="l"/>
              </a:tabLst>
            </a:pPr>
            <a:r>
              <a:rPr sz="4400" b="1" spc="-45" dirty="0">
                <a:solidFill>
                  <a:srgbClr val="C00000"/>
                </a:solidFill>
                <a:latin typeface="Arial"/>
                <a:cs typeface="Arial"/>
              </a:rPr>
              <a:t>Validation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SzPct val="97727"/>
              <a:buAutoNum type="arabicPeriod"/>
              <a:tabLst>
                <a:tab pos="619760" algn="l"/>
              </a:tabLst>
            </a:pPr>
            <a:r>
              <a:rPr sz="4400" b="1" spc="-5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4400" b="1" spc="-4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4400" b="1" spc="-50" dirty="0">
                <a:solidFill>
                  <a:srgbClr val="C00000"/>
                </a:solidFill>
                <a:latin typeface="Arial"/>
                <a:cs typeface="Arial"/>
              </a:rPr>
              <a:t>op</a:t>
            </a:r>
            <a:r>
              <a:rPr sz="4400" b="1" spc="-5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b="1" spc="-5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4400" b="1" spc="-6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4400" b="1" spc="-5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4400" b="1" spc="-5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4400" b="1" spc="-50" dirty="0">
                <a:solidFill>
                  <a:srgbClr val="C00000"/>
                </a:solidFill>
                <a:latin typeface="Arial"/>
                <a:cs typeface="Arial"/>
              </a:rPr>
              <a:t>oge</a:t>
            </a:r>
            <a:r>
              <a:rPr sz="4400" b="1" spc="-3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4400" b="1" spc="-50" dirty="0">
                <a:solidFill>
                  <a:srgbClr val="C00000"/>
                </a:solidFill>
                <a:latin typeface="Arial"/>
                <a:cs typeface="Arial"/>
              </a:rPr>
              <a:t>ou</a:t>
            </a:r>
            <a:r>
              <a:rPr sz="4400" b="1" spc="-5" dirty="0">
                <a:solidFill>
                  <a:srgbClr val="C00000"/>
                </a:solidFill>
                <a:latin typeface="Arial"/>
                <a:cs typeface="Arial"/>
              </a:rPr>
              <a:t>s  </a:t>
            </a:r>
            <a:r>
              <a:rPr sz="4400" b="1" spc="-45" dirty="0">
                <a:solidFill>
                  <a:srgbClr val="C00000"/>
                </a:solidFill>
                <a:latin typeface="Arial"/>
                <a:cs typeface="Arial"/>
              </a:rPr>
              <a:t>Product</a:t>
            </a:r>
            <a:r>
              <a:rPr sz="4400" b="1" spc="-50" dirty="0">
                <a:solidFill>
                  <a:srgbClr val="C00000"/>
                </a:solidFill>
                <a:latin typeface="Arial"/>
                <a:cs typeface="Arial"/>
              </a:rPr>
              <a:t> Development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99475" y="643138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01633" y="6441550"/>
            <a:ext cx="110489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0"/>
              </a:lnSpc>
            </a:pP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ts val="1415"/>
              </a:lnSpc>
            </a:pP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6450" y="468833"/>
            <a:ext cx="245872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C</a:t>
            </a:r>
            <a:r>
              <a:rPr dirty="0"/>
              <a:t>o</a:t>
            </a:r>
            <a:r>
              <a:rPr spc="10" dirty="0"/>
              <a:t>n</a:t>
            </a:r>
            <a:r>
              <a:rPr dirty="0"/>
              <a:t>t</a:t>
            </a:r>
            <a:r>
              <a:rPr spc="-20" dirty="0"/>
              <a:t>i</a:t>
            </a:r>
            <a:r>
              <a:rPr dirty="0"/>
              <a:t>n</a:t>
            </a:r>
            <a:r>
              <a:rPr spc="-10" dirty="0"/>
              <a:t>u</a:t>
            </a:r>
            <a:r>
              <a:rPr dirty="0"/>
              <a:t>e</a:t>
            </a:r>
            <a:r>
              <a:rPr sz="4400" spc="-10" dirty="0"/>
              <a:t>…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02437" y="1284554"/>
            <a:ext cx="8293734" cy="48317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7685" marR="266065" indent="-515620" algn="just">
              <a:lnSpc>
                <a:spcPct val="100099"/>
              </a:lnSpc>
              <a:spcBef>
                <a:spcPts val="90"/>
              </a:spcBef>
            </a:pPr>
            <a:r>
              <a:rPr sz="2600" b="1" spc="-5" dirty="0">
                <a:latin typeface="Arial"/>
                <a:cs typeface="Arial"/>
              </a:rPr>
              <a:t>4. </a:t>
            </a:r>
            <a:r>
              <a:rPr sz="2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Performance Qualification (PQ)</a:t>
            </a:r>
            <a:r>
              <a:rPr sz="2600" b="1" spc="-5" dirty="0">
                <a:latin typeface="Arial"/>
                <a:cs typeface="Arial"/>
              </a:rPr>
              <a:t>: </a:t>
            </a:r>
            <a:r>
              <a:rPr sz="2400" dirty="0">
                <a:latin typeface="Arial MT"/>
                <a:cs typeface="Arial MT"/>
              </a:rPr>
              <a:t>It </a:t>
            </a:r>
            <a:r>
              <a:rPr sz="2400" spc="-5" dirty="0">
                <a:latin typeface="Arial MT"/>
                <a:cs typeface="Arial MT"/>
              </a:rPr>
              <a:t>is the process </a:t>
            </a:r>
            <a:r>
              <a:rPr sz="2400" dirty="0">
                <a:latin typeface="Arial MT"/>
                <a:cs typeface="Arial MT"/>
              </a:rPr>
              <a:t>t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hat ensure the process under anticipated conditions, 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co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nsistently</a:t>
            </a:r>
            <a:r>
              <a:rPr sz="2400" spc="-5" dirty="0">
                <a:latin typeface="Arial MT"/>
                <a:cs typeface="Arial MT"/>
              </a:rPr>
              <a:t> produces a product </a:t>
            </a:r>
            <a:r>
              <a:rPr sz="2400" spc="-10" dirty="0">
                <a:latin typeface="Arial MT"/>
                <a:cs typeface="Arial MT"/>
              </a:rPr>
              <a:t>which </a:t>
            </a:r>
            <a:r>
              <a:rPr sz="2400" spc="-5" dirty="0">
                <a:latin typeface="Arial MT"/>
                <a:cs typeface="Arial MT"/>
              </a:rPr>
              <a:t>meets </a:t>
            </a:r>
            <a:r>
              <a:rPr sz="2400" spc="-10" dirty="0">
                <a:latin typeface="Arial MT"/>
                <a:cs typeface="Arial MT"/>
              </a:rPr>
              <a:t>all </a:t>
            </a:r>
            <a:r>
              <a:rPr sz="2400" spc="-5" dirty="0">
                <a:latin typeface="Arial MT"/>
                <a:cs typeface="Arial MT"/>
              </a:rPr>
              <a:t>pre-deter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mined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requirements.</a:t>
            </a:r>
            <a:endParaRPr sz="2400">
              <a:latin typeface="Arial MT"/>
              <a:cs typeface="Arial MT"/>
            </a:endParaRPr>
          </a:p>
          <a:p>
            <a:pPr marL="527685" marR="394970" indent="-515620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52832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Purpose: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It </a:t>
            </a:r>
            <a:r>
              <a:rPr sz="2400" spc="-5" dirty="0">
                <a:latin typeface="Arial MT"/>
                <a:cs typeface="Arial MT"/>
              </a:rPr>
              <a:t>is </a:t>
            </a:r>
            <a:r>
              <a:rPr sz="2400" spc="-10" dirty="0">
                <a:latin typeface="Arial MT"/>
                <a:cs typeface="Arial MT"/>
              </a:rPr>
              <a:t>ensure </a:t>
            </a:r>
            <a:r>
              <a:rPr sz="2400" spc="-5" dirty="0">
                <a:latin typeface="Arial MT"/>
                <a:cs typeface="Arial MT"/>
              </a:rPr>
              <a:t>that </a:t>
            </a:r>
            <a:r>
              <a:rPr sz="2400" spc="-10" dirty="0">
                <a:latin typeface="Arial MT"/>
                <a:cs typeface="Arial MT"/>
              </a:rPr>
              <a:t>the instrument </a:t>
            </a:r>
            <a:r>
              <a:rPr sz="2400" spc="-5" dirty="0">
                <a:latin typeface="Arial MT"/>
                <a:cs typeface="Arial MT"/>
              </a:rPr>
              <a:t>is performing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within</a:t>
            </a:r>
            <a:r>
              <a:rPr sz="2400" dirty="0">
                <a:latin typeface="Arial MT"/>
                <a:cs typeface="Arial MT"/>
              </a:rPr>
              <a:t> specified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limits.</a:t>
            </a:r>
            <a:endParaRPr sz="2400">
              <a:latin typeface="Arial MT"/>
              <a:cs typeface="Arial MT"/>
            </a:endParaRPr>
          </a:p>
          <a:p>
            <a:pPr marL="911860">
              <a:lnSpc>
                <a:spcPct val="100000"/>
              </a:lnSpc>
              <a:spcBef>
                <a:spcPts val="2075"/>
              </a:spcBef>
            </a:pPr>
            <a:r>
              <a:rPr sz="3400" b="1" dirty="0">
                <a:solidFill>
                  <a:srgbClr val="C00000"/>
                </a:solidFill>
                <a:latin typeface="Arial"/>
                <a:cs typeface="Arial"/>
              </a:rPr>
              <a:t>Scope/</a:t>
            </a:r>
            <a:r>
              <a:rPr sz="3400" b="1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400" b="1" dirty="0">
                <a:solidFill>
                  <a:srgbClr val="C00000"/>
                </a:solidFill>
                <a:latin typeface="Arial"/>
                <a:cs typeface="Arial"/>
              </a:rPr>
              <a:t>Purpose</a:t>
            </a:r>
            <a:r>
              <a:rPr sz="34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40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34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400" b="1" dirty="0">
                <a:solidFill>
                  <a:srgbClr val="C00000"/>
                </a:solidFill>
                <a:latin typeface="Arial"/>
                <a:cs typeface="Arial"/>
              </a:rPr>
              <a:t>calibration:</a:t>
            </a:r>
            <a:endParaRPr sz="3400">
              <a:latin typeface="Arial"/>
              <a:cs typeface="Arial"/>
            </a:endParaRPr>
          </a:p>
          <a:p>
            <a:pPr marL="570230" lvl="1" indent="-342265" algn="just">
              <a:lnSpc>
                <a:spcPct val="100000"/>
              </a:lnSpc>
              <a:spcBef>
                <a:spcPts val="1435"/>
              </a:spcBef>
              <a:buFont typeface="Wingdings"/>
              <a:buChar char=""/>
              <a:tabLst>
                <a:tab pos="570865" algn="l"/>
              </a:tabLst>
            </a:pPr>
            <a:r>
              <a:rPr sz="2400" dirty="0">
                <a:latin typeface="Arial MT"/>
                <a:cs typeface="Arial MT"/>
              </a:rPr>
              <a:t>Calibration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can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performed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for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following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purpose:</a:t>
            </a:r>
            <a:endParaRPr sz="2400">
              <a:latin typeface="Arial MT"/>
              <a:cs typeface="Arial MT"/>
            </a:endParaRPr>
          </a:p>
          <a:p>
            <a:pPr marL="570230" marR="5080" indent="-341630" algn="just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570865" algn="l"/>
              </a:tabLst>
            </a:pPr>
            <a:r>
              <a:rPr sz="2400" spc="-120" dirty="0">
                <a:latin typeface="Arial MT"/>
                <a:cs typeface="Arial MT"/>
              </a:rPr>
              <a:t>To </a:t>
            </a:r>
            <a:r>
              <a:rPr sz="2400" spc="-5" dirty="0">
                <a:latin typeface="Arial MT"/>
                <a:cs typeface="Arial MT"/>
              </a:rPr>
              <a:t>make </a:t>
            </a:r>
            <a:r>
              <a:rPr sz="2400" spc="-10" dirty="0">
                <a:latin typeface="Arial MT"/>
                <a:cs typeface="Arial MT"/>
              </a:rPr>
              <a:t>sure </a:t>
            </a:r>
            <a:r>
              <a:rPr sz="2400" dirty="0">
                <a:latin typeface="Arial MT"/>
                <a:cs typeface="Arial MT"/>
              </a:rPr>
              <a:t>that </a:t>
            </a:r>
            <a:r>
              <a:rPr sz="2400" spc="-10" dirty="0">
                <a:latin typeface="Arial MT"/>
                <a:cs typeface="Arial MT"/>
              </a:rPr>
              <a:t>the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readings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of </a:t>
            </a:r>
            <a:r>
              <a:rPr sz="2400" spc="-5" dirty="0">
                <a:latin typeface="Arial MT"/>
                <a:cs typeface="Arial MT"/>
              </a:rPr>
              <a:t>equipment </a:t>
            </a:r>
            <a:r>
              <a:rPr sz="2400" dirty="0">
                <a:latin typeface="Arial MT"/>
                <a:cs typeface="Arial MT"/>
              </a:rPr>
              <a:t>or </a:t>
            </a:r>
            <a:r>
              <a:rPr sz="2400" spc="-5" dirty="0">
                <a:latin typeface="Arial MT"/>
                <a:cs typeface="Arial MT"/>
              </a:rPr>
              <a:t>instrume </a:t>
            </a:r>
            <a:r>
              <a:rPr sz="2400" dirty="0">
                <a:latin typeface="Arial MT"/>
                <a:cs typeface="Arial MT"/>
              </a:rPr>
              <a:t> nts </a:t>
            </a:r>
            <a:r>
              <a:rPr sz="2400" spc="-15" dirty="0">
                <a:latin typeface="Arial MT"/>
                <a:cs typeface="Arial MT"/>
              </a:rPr>
              <a:t>are </a:t>
            </a:r>
            <a:r>
              <a:rPr sz="2400" spc="-5" dirty="0">
                <a:latin typeface="Arial MT"/>
                <a:cs typeface="Arial MT"/>
              </a:rPr>
              <a:t>consistent </a:t>
            </a:r>
            <a:r>
              <a:rPr sz="2400" spc="-10" dirty="0">
                <a:latin typeface="Arial MT"/>
                <a:cs typeface="Arial MT"/>
              </a:rPr>
              <a:t>with </a:t>
            </a:r>
            <a:r>
              <a:rPr sz="2400" spc="-5" dirty="0">
                <a:latin typeface="Arial MT"/>
                <a:cs typeface="Arial MT"/>
              </a:rPr>
              <a:t>other </a:t>
            </a:r>
            <a:r>
              <a:rPr sz="2400" spc="-10" dirty="0">
                <a:latin typeface="Arial MT"/>
                <a:cs typeface="Arial MT"/>
              </a:rPr>
              <a:t>measurements </a:t>
            </a:r>
            <a:r>
              <a:rPr sz="2400" spc="-5" dirty="0">
                <a:latin typeface="Arial MT"/>
                <a:cs typeface="Arial MT"/>
              </a:rPr>
              <a:t>and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display t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he</a:t>
            </a: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correct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readings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every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single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time.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01633" y="6441550"/>
            <a:ext cx="110489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0"/>
              </a:lnSpc>
            </a:pP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ts val="1415"/>
              </a:lnSpc>
            </a:pP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635" y="1846275"/>
            <a:ext cx="8053070" cy="3535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540" indent="-243840">
              <a:lnSpc>
                <a:spcPct val="100000"/>
              </a:lnSpc>
              <a:spcBef>
                <a:spcPts val="100"/>
              </a:spcBef>
              <a:buSzPct val="91666"/>
              <a:buFont typeface="Wingdings"/>
              <a:buChar char=""/>
              <a:tabLst>
                <a:tab pos="256540" algn="l"/>
              </a:tabLst>
            </a:pPr>
            <a:r>
              <a:rPr sz="2400" spc="-195" dirty="0">
                <a:latin typeface="Arial MT"/>
                <a:cs typeface="Arial MT"/>
              </a:rPr>
              <a:t>To</a:t>
            </a:r>
            <a:r>
              <a:rPr sz="2400" spc="-1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determine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accuracy,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precision,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reliability</a:t>
            </a:r>
            <a:r>
              <a:rPr sz="2400" u="heavy" spc="4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and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deviat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ion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measurements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produced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by all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instruments.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ts val="2845"/>
              </a:lnSpc>
              <a:spcBef>
                <a:spcPts val="620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Accuracy</a:t>
            </a:r>
            <a:r>
              <a:rPr sz="2400" spc="-5" dirty="0">
                <a:latin typeface="Arial MT"/>
                <a:cs typeface="Arial MT"/>
              </a:rPr>
              <a:t>: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Closeness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to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test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results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obtained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that</a:t>
            </a:r>
            <a:endParaRPr sz="2400">
              <a:latin typeface="Arial MT"/>
              <a:cs typeface="Arial MT"/>
            </a:endParaRPr>
          </a:p>
          <a:p>
            <a:pPr marL="356870">
              <a:lnSpc>
                <a:spcPts val="2845"/>
              </a:lnSpc>
            </a:pPr>
            <a:r>
              <a:rPr sz="2400" spc="5" dirty="0">
                <a:latin typeface="Arial MT"/>
                <a:cs typeface="Arial MT"/>
              </a:rPr>
              <a:t>method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true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value.</a:t>
            </a:r>
            <a:endParaRPr sz="2400">
              <a:latin typeface="Arial MT"/>
              <a:cs typeface="Arial MT"/>
            </a:endParaRPr>
          </a:p>
          <a:p>
            <a:pPr marL="356870" marR="5080" indent="-344805" algn="just">
              <a:lnSpc>
                <a:spcPct val="98800"/>
              </a:lnSpc>
              <a:spcBef>
                <a:spcPts val="615"/>
              </a:spcBef>
              <a:buChar char="•"/>
              <a:tabLst>
                <a:tab pos="35750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Precision</a:t>
            </a:r>
            <a:r>
              <a:rPr sz="2400" spc="-5" dirty="0">
                <a:latin typeface="Arial MT"/>
                <a:cs typeface="Arial MT"/>
              </a:rPr>
              <a:t>: </a:t>
            </a:r>
            <a:r>
              <a:rPr sz="2400" spc="-10" dirty="0">
                <a:latin typeface="Arial MT"/>
                <a:cs typeface="Arial MT"/>
              </a:rPr>
              <a:t>Degree of agreement </a:t>
            </a:r>
            <a:r>
              <a:rPr sz="2400" spc="-5" dirty="0">
                <a:latin typeface="Arial MT"/>
                <a:cs typeface="Arial MT"/>
              </a:rPr>
              <a:t>among individual </a:t>
            </a:r>
            <a:r>
              <a:rPr sz="2400" spc="-15" dirty="0">
                <a:latin typeface="Arial MT"/>
                <a:cs typeface="Arial MT"/>
              </a:rPr>
              <a:t>results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when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-10" dirty="0">
                <a:latin typeface="Arial MT"/>
                <a:cs typeface="Arial MT"/>
              </a:rPr>
              <a:t>method </a:t>
            </a:r>
            <a:r>
              <a:rPr sz="2400" spc="-5" dirty="0">
                <a:latin typeface="Arial MT"/>
                <a:cs typeface="Arial MT"/>
              </a:rPr>
              <a:t>is </a:t>
            </a:r>
            <a:r>
              <a:rPr sz="2400" dirty="0">
                <a:latin typeface="Arial MT"/>
                <a:cs typeface="Arial MT"/>
              </a:rPr>
              <a:t>applied </a:t>
            </a:r>
            <a:r>
              <a:rPr sz="2400" spc="-5" dirty="0">
                <a:latin typeface="Arial MT"/>
                <a:cs typeface="Arial MT"/>
              </a:rPr>
              <a:t>repeatedly </a:t>
            </a:r>
            <a:r>
              <a:rPr sz="2400" dirty="0">
                <a:latin typeface="Arial MT"/>
                <a:cs typeface="Arial MT"/>
              </a:rPr>
              <a:t>to </a:t>
            </a:r>
            <a:r>
              <a:rPr sz="2400" spc="-5" dirty="0">
                <a:latin typeface="Arial MT"/>
                <a:cs typeface="Arial MT"/>
              </a:rPr>
              <a:t>multiple sampli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ng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homogeneous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sample.</a:t>
            </a:r>
            <a:endParaRPr sz="2400">
              <a:latin typeface="Arial MT"/>
              <a:cs typeface="Arial MT"/>
            </a:endParaRPr>
          </a:p>
          <a:p>
            <a:pPr marL="356870" indent="-344805" algn="just">
              <a:lnSpc>
                <a:spcPts val="2845"/>
              </a:lnSpc>
              <a:spcBef>
                <a:spcPts val="720"/>
              </a:spcBef>
              <a:buChar char="•"/>
              <a:tabLst>
                <a:tab pos="35750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Reliability</a:t>
            </a:r>
            <a:r>
              <a:rPr sz="2400" spc="-5" dirty="0">
                <a:latin typeface="Arial MT"/>
                <a:cs typeface="Arial MT"/>
              </a:rPr>
              <a:t>: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Degree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to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which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assessment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tool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produce</a:t>
            </a:r>
            <a:endParaRPr sz="2400">
              <a:latin typeface="Arial MT"/>
              <a:cs typeface="Arial MT"/>
            </a:endParaRPr>
          </a:p>
          <a:p>
            <a:pPr marL="356870" algn="just">
              <a:lnSpc>
                <a:spcPts val="2845"/>
              </a:lnSpc>
            </a:pPr>
            <a:r>
              <a:rPr sz="2400" dirty="0">
                <a:latin typeface="Arial MT"/>
                <a:cs typeface="Arial MT"/>
              </a:rPr>
              <a:t>stable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&amp;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consistent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result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under the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same condition.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38042" y="386029"/>
            <a:ext cx="232664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C</a:t>
            </a:r>
            <a:r>
              <a:rPr spc="10" dirty="0"/>
              <a:t>o</a:t>
            </a:r>
            <a:r>
              <a:rPr dirty="0"/>
              <a:t>nt</a:t>
            </a:r>
            <a:r>
              <a:rPr spc="-15" dirty="0"/>
              <a:t>inu</a:t>
            </a:r>
            <a:r>
              <a:rPr spc="-20" dirty="0"/>
              <a:t>e</a:t>
            </a:r>
            <a:r>
              <a:rPr spc="10" dirty="0"/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0666" y="6418275"/>
            <a:ext cx="50228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ddddd</a:t>
            </a: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31530" y="6418275"/>
            <a:ext cx="1778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10458" y="538099"/>
            <a:ext cx="232791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Continue…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635" y="1251965"/>
            <a:ext cx="7837805" cy="30873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56870" marR="5080" indent="-344805">
              <a:lnSpc>
                <a:spcPts val="2810"/>
              </a:lnSpc>
              <a:spcBef>
                <a:spcPts val="250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Deviation</a:t>
            </a:r>
            <a:r>
              <a:rPr sz="2400" spc="-5" dirty="0">
                <a:latin typeface="Arial MT"/>
                <a:cs typeface="Arial MT"/>
              </a:rPr>
              <a:t>: </a:t>
            </a:r>
            <a:r>
              <a:rPr sz="2400" dirty="0">
                <a:latin typeface="Arial MT"/>
                <a:cs typeface="Arial MT"/>
              </a:rPr>
              <a:t>Is </a:t>
            </a:r>
            <a:r>
              <a:rPr sz="2400" spc="-5" dirty="0">
                <a:latin typeface="Arial MT"/>
                <a:cs typeface="Arial MT"/>
              </a:rPr>
              <a:t>a </a:t>
            </a:r>
            <a:r>
              <a:rPr sz="2400" dirty="0">
                <a:latin typeface="Arial MT"/>
                <a:cs typeface="Arial MT"/>
              </a:rPr>
              <a:t>measured </a:t>
            </a:r>
            <a:r>
              <a:rPr sz="2400" spc="-10" dirty="0">
                <a:latin typeface="Arial MT"/>
                <a:cs typeface="Arial MT"/>
              </a:rPr>
              <a:t>difference </a:t>
            </a:r>
            <a:r>
              <a:rPr sz="2400" spc="-5" dirty="0">
                <a:latin typeface="Arial MT"/>
                <a:cs typeface="Arial MT"/>
              </a:rPr>
              <a:t>between observed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value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&amp;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expected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 std.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value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10" dirty="0">
                <a:latin typeface="Arial MT"/>
                <a:cs typeface="Arial MT"/>
              </a:rPr>
              <a:t>for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process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product.</a:t>
            </a:r>
            <a:endParaRPr sz="2400">
              <a:latin typeface="Arial MT"/>
              <a:cs typeface="Arial MT"/>
            </a:endParaRPr>
          </a:p>
          <a:p>
            <a:pPr marL="12700" marR="60960">
              <a:lnSpc>
                <a:spcPts val="2860"/>
              </a:lnSpc>
              <a:spcBef>
                <a:spcPts val="585"/>
              </a:spcBef>
              <a:buSzPct val="91666"/>
              <a:buFont typeface="Wingdings"/>
              <a:buChar char=""/>
              <a:tabLst>
                <a:tab pos="246379" algn="l"/>
              </a:tabLst>
            </a:pPr>
            <a:r>
              <a:rPr sz="2400" spc="-390" dirty="0">
                <a:latin typeface="Arial MT"/>
                <a:cs typeface="Arial MT"/>
              </a:rPr>
              <a:t>T</a:t>
            </a:r>
            <a:r>
              <a:rPr sz="2400" dirty="0">
                <a:latin typeface="Arial MT"/>
                <a:cs typeface="Arial MT"/>
              </a:rPr>
              <a:t>o</a:t>
            </a:r>
            <a:r>
              <a:rPr sz="2400" spc="-1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est</a:t>
            </a:r>
            <a:r>
              <a:rPr sz="2400" spc="5" dirty="0">
                <a:latin typeface="Arial MT"/>
                <a:cs typeface="Arial MT"/>
              </a:rPr>
              <a:t>a</a:t>
            </a:r>
            <a:r>
              <a:rPr sz="2400" dirty="0">
                <a:latin typeface="Arial MT"/>
                <a:cs typeface="Arial MT"/>
              </a:rPr>
              <a:t>bl</a:t>
            </a:r>
            <a:r>
              <a:rPr sz="2400" spc="-10" dirty="0">
                <a:latin typeface="Arial MT"/>
                <a:cs typeface="Arial MT"/>
              </a:rPr>
              <a:t>i</a:t>
            </a:r>
            <a:r>
              <a:rPr sz="2400" dirty="0">
                <a:latin typeface="Arial MT"/>
                <a:cs typeface="Arial MT"/>
              </a:rPr>
              <a:t>sh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5" dirty="0">
                <a:latin typeface="Arial MT"/>
                <a:cs typeface="Arial MT"/>
              </a:rPr>
              <a:t>h</a:t>
            </a:r>
            <a:r>
              <a:rPr sz="2400" dirty="0">
                <a:latin typeface="Arial MT"/>
                <a:cs typeface="Arial MT"/>
              </a:rPr>
              <a:t>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r</a:t>
            </a:r>
            <a:r>
              <a:rPr sz="2400" dirty="0">
                <a:latin typeface="Arial MT"/>
                <a:cs typeface="Arial MT"/>
              </a:rPr>
              <a:t>el</a:t>
            </a:r>
            <a:r>
              <a:rPr sz="2400" spc="-10" dirty="0">
                <a:latin typeface="Arial MT"/>
                <a:cs typeface="Arial MT"/>
              </a:rPr>
              <a:t>i</a:t>
            </a:r>
            <a:r>
              <a:rPr sz="2400" dirty="0">
                <a:latin typeface="Arial MT"/>
                <a:cs typeface="Arial MT"/>
              </a:rPr>
              <a:t>abi</a:t>
            </a:r>
            <a:r>
              <a:rPr sz="2400" spc="-10" dirty="0">
                <a:latin typeface="Arial MT"/>
                <a:cs typeface="Arial MT"/>
              </a:rPr>
              <a:t>l</a:t>
            </a:r>
            <a:r>
              <a:rPr sz="2400" dirty="0">
                <a:latin typeface="Arial MT"/>
                <a:cs typeface="Arial MT"/>
              </a:rPr>
              <a:t>ity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5" dirty="0">
                <a:latin typeface="Arial MT"/>
                <a:cs typeface="Arial MT"/>
              </a:rPr>
              <a:t>h</a:t>
            </a:r>
            <a:r>
              <a:rPr sz="2400" dirty="0">
                <a:latin typeface="Arial MT"/>
                <a:cs typeface="Arial MT"/>
              </a:rPr>
              <a:t>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instru</a:t>
            </a:r>
            <a:r>
              <a:rPr sz="2400" spc="15" dirty="0">
                <a:latin typeface="Arial MT"/>
                <a:cs typeface="Arial MT"/>
              </a:rPr>
              <a:t>m</a:t>
            </a:r>
            <a:r>
              <a:rPr sz="2400" dirty="0">
                <a:latin typeface="Arial MT"/>
                <a:cs typeface="Arial MT"/>
              </a:rPr>
              <a:t>e</a:t>
            </a:r>
            <a:r>
              <a:rPr sz="2400" spc="-20" dirty="0">
                <a:latin typeface="Arial MT"/>
                <a:cs typeface="Arial MT"/>
              </a:rPr>
              <a:t>n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being used  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whether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it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can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trusted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deliver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repeatable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results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each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time.</a:t>
            </a:r>
            <a:endParaRPr sz="2400">
              <a:latin typeface="Arial MT"/>
              <a:cs typeface="Arial MT"/>
            </a:endParaRPr>
          </a:p>
          <a:p>
            <a:pPr marL="12700" marR="500380" algn="just">
              <a:lnSpc>
                <a:spcPct val="99200"/>
              </a:lnSpc>
              <a:spcBef>
                <a:spcPts val="600"/>
              </a:spcBef>
              <a:buSzPct val="91666"/>
              <a:buFont typeface="Wingdings"/>
              <a:buChar char=""/>
              <a:tabLst>
                <a:tab pos="246379" algn="l"/>
              </a:tabLst>
            </a:pPr>
            <a:r>
              <a:rPr sz="2400" spc="-390" dirty="0">
                <a:latin typeface="Arial MT"/>
                <a:cs typeface="Arial MT"/>
              </a:rPr>
              <a:t>T</a:t>
            </a:r>
            <a:r>
              <a:rPr sz="2400" dirty="0">
                <a:latin typeface="Arial MT"/>
                <a:cs typeface="Arial MT"/>
              </a:rPr>
              <a:t>o</a:t>
            </a:r>
            <a:r>
              <a:rPr sz="2400" spc="-180" dirty="0">
                <a:latin typeface="Arial MT"/>
                <a:cs typeface="Arial MT"/>
              </a:rPr>
              <a:t> </a:t>
            </a:r>
            <a:r>
              <a:rPr sz="2400" spc="10" dirty="0">
                <a:latin typeface="Arial MT"/>
                <a:cs typeface="Arial MT"/>
              </a:rPr>
              <a:t>m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5" dirty="0">
                <a:latin typeface="Arial MT"/>
                <a:cs typeface="Arial MT"/>
              </a:rPr>
              <a:t>p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10" dirty="0">
                <a:latin typeface="Arial MT"/>
                <a:cs typeface="Arial MT"/>
              </a:rPr>
              <a:t>h</a:t>
            </a:r>
            <a:r>
              <a:rPr sz="2400" spc="-5" dirty="0">
                <a:latin typeface="Arial MT"/>
                <a:cs typeface="Arial MT"/>
              </a:rPr>
              <a:t>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‘</a:t>
            </a:r>
            <a:r>
              <a:rPr sz="2400" dirty="0">
                <a:latin typeface="Arial MT"/>
                <a:cs typeface="Arial MT"/>
              </a:rPr>
              <a:t>d</a:t>
            </a:r>
            <a:r>
              <a:rPr sz="2400" spc="-5" dirty="0">
                <a:latin typeface="Arial MT"/>
                <a:cs typeface="Arial MT"/>
              </a:rPr>
              <a:t>r</a:t>
            </a:r>
            <a:r>
              <a:rPr sz="2400" spc="-20" dirty="0">
                <a:latin typeface="Arial MT"/>
                <a:cs typeface="Arial MT"/>
              </a:rPr>
              <a:t>i</a:t>
            </a:r>
            <a:r>
              <a:rPr sz="2400" spc="25" dirty="0">
                <a:latin typeface="Arial MT"/>
                <a:cs typeface="Arial MT"/>
              </a:rPr>
              <a:t>f</a:t>
            </a:r>
            <a:r>
              <a:rPr sz="2400" spc="10" dirty="0">
                <a:latin typeface="Arial MT"/>
                <a:cs typeface="Arial MT"/>
              </a:rPr>
              <a:t>t</a:t>
            </a:r>
            <a:r>
              <a:rPr sz="2400" dirty="0">
                <a:latin typeface="Arial MT"/>
                <a:cs typeface="Arial MT"/>
              </a:rPr>
              <a:t>’</a:t>
            </a:r>
            <a:r>
              <a:rPr sz="2400" spc="-2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as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do</a:t>
            </a:r>
            <a:r>
              <a:rPr sz="2400" spc="-5" dirty="0">
                <a:latin typeface="Arial MT"/>
                <a:cs typeface="Arial MT"/>
              </a:rPr>
              <a:t>c</a:t>
            </a:r>
            <a:r>
              <a:rPr sz="2400" dirty="0">
                <a:latin typeface="Arial MT"/>
                <a:cs typeface="Arial MT"/>
              </a:rPr>
              <a:t>u</a:t>
            </a:r>
            <a:r>
              <a:rPr sz="2400" spc="10" dirty="0">
                <a:latin typeface="Arial MT"/>
                <a:cs typeface="Arial MT"/>
              </a:rPr>
              <a:t>m</a:t>
            </a:r>
            <a:r>
              <a:rPr sz="2400" dirty="0">
                <a:latin typeface="Arial MT"/>
                <a:cs typeface="Arial MT"/>
              </a:rPr>
              <a:t>e</a:t>
            </a:r>
            <a:r>
              <a:rPr sz="2400" spc="-20" dirty="0">
                <a:latin typeface="Arial MT"/>
                <a:cs typeface="Arial MT"/>
              </a:rPr>
              <a:t>n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-10" dirty="0">
                <a:latin typeface="Arial MT"/>
                <a:cs typeface="Arial MT"/>
              </a:rPr>
              <a:t>e</a:t>
            </a:r>
            <a:r>
              <a:rPr sz="2400" dirty="0">
                <a:latin typeface="Arial MT"/>
                <a:cs typeface="Arial MT"/>
              </a:rPr>
              <a:t>d.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</a:t>
            </a:r>
            <a:r>
              <a:rPr sz="2400" spc="10" dirty="0">
                <a:latin typeface="Arial MT"/>
                <a:cs typeface="Arial MT"/>
              </a:rPr>
              <a:t>n</a:t>
            </a:r>
            <a:r>
              <a:rPr sz="2400" dirty="0">
                <a:latin typeface="Arial MT"/>
                <a:cs typeface="Arial MT"/>
              </a:rPr>
              <a:t>st</a:t>
            </a:r>
            <a:r>
              <a:rPr sz="2400" spc="-5" dirty="0">
                <a:latin typeface="Arial MT"/>
                <a:cs typeface="Arial MT"/>
              </a:rPr>
              <a:t>ru</a:t>
            </a:r>
            <a:r>
              <a:rPr sz="2400" spc="15" dirty="0">
                <a:latin typeface="Arial MT"/>
                <a:cs typeface="Arial MT"/>
              </a:rPr>
              <a:t>m</a:t>
            </a:r>
            <a:r>
              <a:rPr sz="2400" spc="-20" dirty="0">
                <a:latin typeface="Arial MT"/>
                <a:cs typeface="Arial MT"/>
              </a:rPr>
              <a:t>e</a:t>
            </a:r>
            <a:r>
              <a:rPr sz="2400" dirty="0">
                <a:latin typeface="Arial MT"/>
                <a:cs typeface="Arial MT"/>
              </a:rPr>
              <a:t>n</a:t>
            </a:r>
            <a:r>
              <a:rPr sz="2400" spc="-20" dirty="0">
                <a:latin typeface="Arial MT"/>
                <a:cs typeface="Arial MT"/>
              </a:rPr>
              <a:t>t</a:t>
            </a:r>
            <a:r>
              <a:rPr sz="2400" dirty="0">
                <a:latin typeface="Arial MT"/>
                <a:cs typeface="Arial MT"/>
              </a:rPr>
              <a:t>s</a:t>
            </a:r>
            <a:r>
              <a:rPr sz="2400" spc="-1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ha</a:t>
            </a:r>
            <a:r>
              <a:rPr sz="2400" spc="-25" dirty="0">
                <a:latin typeface="Arial MT"/>
                <a:cs typeface="Arial MT"/>
              </a:rPr>
              <a:t>v</a:t>
            </a:r>
            <a:r>
              <a:rPr sz="2400" spc="-5" dirty="0">
                <a:latin typeface="Arial MT"/>
                <a:cs typeface="Arial MT"/>
              </a:rPr>
              <a:t>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  </a:t>
            </a:r>
            <a:r>
              <a:rPr sz="2400" dirty="0">
                <a:latin typeface="Arial MT"/>
                <a:cs typeface="Arial MT"/>
              </a:rPr>
              <a:t>tendency to produce inaccurate measurements </a:t>
            </a:r>
            <a:r>
              <a:rPr sz="2400" spc="-5" dirty="0">
                <a:latin typeface="Arial MT"/>
                <a:cs typeface="Arial MT"/>
              </a:rPr>
              <a:t>over a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period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time,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following</a:t>
            </a:r>
            <a:r>
              <a:rPr sz="2400" dirty="0">
                <a:latin typeface="Arial MT"/>
                <a:cs typeface="Arial MT"/>
              </a:rPr>
              <a:t> repeated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use.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56786" y="6456451"/>
            <a:ext cx="162115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solidFill>
                  <a:srgbClr val="878787"/>
                </a:solidFill>
                <a:latin typeface="Calibri"/>
                <a:cs typeface="Calibri"/>
              </a:rPr>
              <a:t>Pharmaceutical</a:t>
            </a:r>
            <a:r>
              <a:rPr sz="1200" spc="-30" dirty="0">
                <a:solidFill>
                  <a:srgbClr val="878787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validation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4511" y="390855"/>
            <a:ext cx="517398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Frequency</a:t>
            </a:r>
            <a:r>
              <a:rPr spc="-95" dirty="0"/>
              <a:t> </a:t>
            </a:r>
            <a:r>
              <a:rPr spc="5" dirty="0"/>
              <a:t>of</a:t>
            </a:r>
            <a:r>
              <a:rPr spc="-55" dirty="0"/>
              <a:t> </a:t>
            </a:r>
            <a:r>
              <a:rPr spc="-5" dirty="0"/>
              <a:t>calibration: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912" y="1281363"/>
            <a:ext cx="7928609" cy="482917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05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dirty="0">
                <a:latin typeface="Arial MT"/>
                <a:cs typeface="Arial MT"/>
              </a:rPr>
              <a:t>Calibration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interval</a:t>
            </a:r>
            <a:r>
              <a:rPr sz="2400" spc="5" dirty="0">
                <a:latin typeface="Arial MT"/>
                <a:cs typeface="Arial MT"/>
              </a:rPr>
              <a:t> may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based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on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40" dirty="0">
                <a:latin typeface="Arial MT"/>
                <a:cs typeface="Arial MT"/>
              </a:rPr>
              <a:t>calendar.</a:t>
            </a:r>
            <a:endParaRPr sz="2400">
              <a:latin typeface="Arial MT"/>
              <a:cs typeface="Arial MT"/>
            </a:endParaRPr>
          </a:p>
          <a:p>
            <a:pPr marL="353695" marR="5080" indent="-34163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5" dirty="0">
                <a:latin typeface="Arial MT"/>
                <a:cs typeface="Arial MT"/>
              </a:rPr>
              <a:t>The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frequency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calibration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depends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on</a:t>
            </a:r>
            <a:r>
              <a:rPr sz="2400" spc="-5" dirty="0">
                <a:latin typeface="Arial MT"/>
                <a:cs typeface="Arial MT"/>
              </a:rPr>
              <a:t> following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factor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s: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lphaLcParenR"/>
              <a:tabLst>
                <a:tab pos="357505" algn="l"/>
              </a:tabLst>
            </a:pPr>
            <a:r>
              <a:rPr sz="2400" spc="15" dirty="0">
                <a:latin typeface="Arial MT"/>
                <a:cs typeface="Arial MT"/>
              </a:rPr>
              <a:t>What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level </a:t>
            </a:r>
            <a:r>
              <a:rPr sz="2400" spc="5" dirty="0">
                <a:latin typeface="Arial MT"/>
                <a:cs typeface="Arial MT"/>
              </a:rPr>
              <a:t>of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accuracy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desired?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lphaLcParenR"/>
              <a:tabLst>
                <a:tab pos="357505" algn="l"/>
              </a:tabLst>
            </a:pPr>
            <a:r>
              <a:rPr sz="2400" spc="15" dirty="0">
                <a:latin typeface="Arial MT"/>
                <a:cs typeface="Arial MT"/>
              </a:rPr>
              <a:t>What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recommendation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manufacturer?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sz="2400" spc="5" dirty="0">
                <a:latin typeface="Arial MT"/>
                <a:cs typeface="Arial MT"/>
              </a:rPr>
              <a:t>The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interval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between</a:t>
            </a:r>
            <a:r>
              <a:rPr sz="2400" dirty="0">
                <a:latin typeface="Arial MT"/>
                <a:cs typeface="Arial MT"/>
              </a:rPr>
              <a:t> calibration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varies</a:t>
            </a:r>
            <a:r>
              <a:rPr sz="2400" dirty="0">
                <a:latin typeface="Arial MT"/>
                <a:cs typeface="Arial MT"/>
              </a:rPr>
              <a:t> as: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lphaLcParenR"/>
              <a:tabLst>
                <a:tab pos="357505" algn="l"/>
              </a:tabLst>
            </a:pPr>
            <a:r>
              <a:rPr sz="2400" spc="-15" dirty="0">
                <a:latin typeface="Arial MT"/>
                <a:cs typeface="Arial MT"/>
              </a:rPr>
              <a:t>Weakly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lphaLcParenR"/>
              <a:tabLst>
                <a:tab pos="357505" algn="l"/>
              </a:tabLst>
            </a:pPr>
            <a:r>
              <a:rPr sz="2400" dirty="0">
                <a:latin typeface="Arial MT"/>
                <a:cs typeface="Arial MT"/>
              </a:rPr>
              <a:t>Monthly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bi-monthly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lphaLcParenR"/>
              <a:tabLst>
                <a:tab pos="357505" algn="l"/>
              </a:tabLst>
            </a:pPr>
            <a:r>
              <a:rPr sz="2400" dirty="0">
                <a:latin typeface="Arial MT"/>
                <a:cs typeface="Arial MT"/>
              </a:rPr>
              <a:t>Annually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semi-annually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lphaLcParenR"/>
              <a:tabLst>
                <a:tab pos="357505" algn="l"/>
              </a:tabLst>
            </a:pPr>
            <a:r>
              <a:rPr sz="2400" spc="5" dirty="0">
                <a:latin typeface="Arial MT"/>
                <a:cs typeface="Arial MT"/>
              </a:rPr>
              <a:t>After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every heavy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usage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equipment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 instrument.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756786" y="6456451"/>
            <a:ext cx="162115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solidFill>
                  <a:srgbClr val="878787"/>
                </a:solidFill>
                <a:latin typeface="Calibri"/>
                <a:cs typeface="Calibri"/>
              </a:rPr>
              <a:t>Pharmaceutical</a:t>
            </a:r>
            <a:r>
              <a:rPr sz="1200" spc="-30" dirty="0">
                <a:solidFill>
                  <a:srgbClr val="878787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validation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985" y="354279"/>
            <a:ext cx="532003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Importance</a:t>
            </a:r>
            <a:r>
              <a:rPr spc="-40" dirty="0"/>
              <a:t> </a:t>
            </a:r>
            <a:r>
              <a:rPr dirty="0"/>
              <a:t>of</a:t>
            </a:r>
            <a:r>
              <a:rPr spc="-80" dirty="0"/>
              <a:t> </a:t>
            </a:r>
            <a:r>
              <a:rPr spc="-5" dirty="0"/>
              <a:t>calibration: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912" y="1430528"/>
            <a:ext cx="5878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indent="-34163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dirty="0">
                <a:latin typeface="Arial MT"/>
                <a:cs typeface="Arial MT"/>
              </a:rPr>
              <a:t>Calibration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dirty="0">
                <a:latin typeface="Arial MT"/>
                <a:cs typeface="Arial MT"/>
              </a:rPr>
              <a:t> responsible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10" dirty="0">
                <a:latin typeface="Arial MT"/>
                <a:cs typeface="Arial MT"/>
              </a:rPr>
              <a:t>for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defining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93890" y="1472819"/>
            <a:ext cx="2143125" cy="34480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905">
              <a:lnSpc>
                <a:spcPts val="2645"/>
              </a:lnSpc>
            </a:pPr>
            <a:r>
              <a:rPr sz="2400" dirty="0">
                <a:latin typeface="Arial MT"/>
                <a:cs typeface="Arial MT"/>
              </a:rPr>
              <a:t>accuracy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0785" y="1838579"/>
            <a:ext cx="2115820" cy="34480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45"/>
              </a:lnSpc>
            </a:pPr>
            <a:r>
              <a:rPr sz="2400" dirty="0">
                <a:latin typeface="Arial MT"/>
                <a:cs typeface="Arial MT"/>
              </a:rPr>
              <a:t>y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measurement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8573" y="1795983"/>
            <a:ext cx="55289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its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quality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that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recorded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by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any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ins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8288" y="2162302"/>
            <a:ext cx="1149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trument.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6912" y="2604642"/>
            <a:ext cx="5645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indent="-34163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spc="-5" dirty="0">
                <a:latin typeface="Arial MT"/>
                <a:cs typeface="Arial MT"/>
              </a:rPr>
              <a:t>Regularly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calibration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of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any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equipment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92139" y="2646298"/>
            <a:ext cx="2395855" cy="34480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905">
              <a:lnSpc>
                <a:spcPts val="2650"/>
              </a:lnSpc>
            </a:pPr>
            <a:r>
              <a:rPr sz="2400" spc="-5" dirty="0">
                <a:latin typeface="Arial MT"/>
                <a:cs typeface="Arial MT"/>
              </a:rPr>
              <a:t>can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eliminate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the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0785" y="3012058"/>
            <a:ext cx="7687309" cy="34480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50"/>
              </a:lnSpc>
            </a:pPr>
            <a:r>
              <a:rPr sz="2400" dirty="0">
                <a:latin typeface="Arial MT"/>
                <a:cs typeface="Arial MT"/>
              </a:rPr>
              <a:t>draft at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its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building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stage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instead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allowing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it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grow</a:t>
            </a:r>
            <a:r>
              <a:rPr sz="2400" dirty="0">
                <a:latin typeface="Arial MT"/>
                <a:cs typeface="Arial MT"/>
              </a:rPr>
              <a:t> till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0785" y="3377819"/>
            <a:ext cx="1201420" cy="34480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55"/>
              </a:lnSpc>
            </a:pPr>
            <a:r>
              <a:rPr sz="2400" spc="-5" dirty="0">
                <a:latin typeface="Arial MT"/>
                <a:cs typeface="Arial MT"/>
              </a:rPr>
              <a:t>it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affects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89785" y="3336417"/>
            <a:ext cx="5010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measurement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significant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ways.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6912" y="3778072"/>
            <a:ext cx="8065770" cy="1931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marR="5080" indent="-34163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dirty="0">
                <a:latin typeface="Arial MT"/>
                <a:cs typeface="Arial MT"/>
              </a:rPr>
              <a:t>Calibration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helps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quantifying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controlling</a:t>
            </a:r>
            <a:r>
              <a:rPr sz="2400" spc="-5" dirty="0">
                <a:latin typeface="Arial MT"/>
                <a:cs typeface="Arial MT"/>
              </a:rPr>
              <a:t> errors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and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uncertainties </a:t>
            </a:r>
            <a:r>
              <a:rPr sz="2400" spc="-5" dirty="0">
                <a:latin typeface="Arial MT"/>
                <a:cs typeface="Arial MT"/>
              </a:rPr>
              <a:t>within various </a:t>
            </a:r>
            <a:r>
              <a:rPr sz="2400" dirty="0">
                <a:latin typeface="Arial MT"/>
                <a:cs typeface="Arial MT"/>
              </a:rPr>
              <a:t>measurement process to an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acceptable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level.</a:t>
            </a:r>
            <a:endParaRPr sz="2400">
              <a:latin typeface="Arial MT"/>
              <a:cs typeface="Arial MT"/>
            </a:endParaRPr>
          </a:p>
          <a:p>
            <a:pPr marL="353695" marR="68580" indent="-341630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spc="-40" dirty="0">
                <a:latin typeface="Arial MT"/>
                <a:cs typeface="Arial MT"/>
              </a:rPr>
              <a:t>Further, </a:t>
            </a:r>
            <a:r>
              <a:rPr sz="2400" spc="-5" dirty="0">
                <a:latin typeface="Arial MT"/>
                <a:cs typeface="Arial MT"/>
              </a:rPr>
              <a:t>it </a:t>
            </a:r>
            <a:r>
              <a:rPr sz="2400" dirty="0">
                <a:latin typeface="Arial MT"/>
                <a:cs typeface="Arial MT"/>
              </a:rPr>
              <a:t>helps </a:t>
            </a:r>
            <a:r>
              <a:rPr sz="2400" spc="-5" dirty="0">
                <a:latin typeface="Arial MT"/>
                <a:cs typeface="Arial MT"/>
              </a:rPr>
              <a:t>in improving </a:t>
            </a:r>
            <a:r>
              <a:rPr sz="2400" dirty="0">
                <a:latin typeface="Arial MT"/>
                <a:cs typeface="Arial MT"/>
              </a:rPr>
              <a:t>the accuracy of the measuri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ng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device,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which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turn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improves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" dirty="0">
                <a:latin typeface="Arial MT"/>
                <a:cs typeface="Arial MT"/>
              </a:rPr>
              <a:t> quality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150" dirty="0">
                <a:latin typeface="Arial MT"/>
                <a:cs typeface="Arial MT"/>
              </a:rPr>
              <a:t>FPP.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5242" y="519125"/>
            <a:ext cx="1961514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>
                <a:latin typeface="Calibri"/>
                <a:cs typeface="Calibri"/>
              </a:rPr>
              <a:t>Continue…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912" y="1501902"/>
            <a:ext cx="7990840" cy="1906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marR="5080" indent="-34163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dirty="0">
                <a:latin typeface="Arial MT"/>
                <a:cs typeface="Arial MT"/>
              </a:rPr>
              <a:t>In </a:t>
            </a:r>
            <a:r>
              <a:rPr sz="2400" spc="-15" dirty="0">
                <a:latin typeface="Arial MT"/>
                <a:cs typeface="Arial MT"/>
              </a:rPr>
              <a:t>short </a:t>
            </a:r>
            <a:r>
              <a:rPr sz="2400" spc="-10" dirty="0">
                <a:latin typeface="Arial MT"/>
                <a:cs typeface="Arial MT"/>
              </a:rPr>
              <a:t>regular </a:t>
            </a:r>
            <a:r>
              <a:rPr sz="2400" spc="-5" dirty="0">
                <a:latin typeface="Arial MT"/>
                <a:cs typeface="Arial MT"/>
              </a:rPr>
              <a:t>calibration allows </a:t>
            </a:r>
            <a:r>
              <a:rPr sz="2400" spc="-10" dirty="0">
                <a:latin typeface="Arial MT"/>
                <a:cs typeface="Arial MT"/>
              </a:rPr>
              <a:t>pharmaceutical </a:t>
            </a:r>
            <a:r>
              <a:rPr sz="2400" spc="-5" dirty="0">
                <a:latin typeface="Arial MT"/>
                <a:cs typeface="Arial MT"/>
              </a:rPr>
              <a:t>compa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nies to </a:t>
            </a:r>
            <a:r>
              <a:rPr sz="2400" spc="-10" dirty="0">
                <a:latin typeface="Arial MT"/>
                <a:cs typeface="Arial MT"/>
              </a:rPr>
              <a:t>have confidence </a:t>
            </a:r>
            <a:r>
              <a:rPr sz="2400" spc="-5" dirty="0">
                <a:latin typeface="Arial MT"/>
                <a:cs typeface="Arial MT"/>
              </a:rPr>
              <a:t>in </a:t>
            </a:r>
            <a:r>
              <a:rPr sz="2400" dirty="0">
                <a:latin typeface="Arial MT"/>
                <a:cs typeface="Arial MT"/>
              </a:rPr>
              <a:t>there </a:t>
            </a:r>
            <a:r>
              <a:rPr sz="2400" spc="-5" dirty="0">
                <a:latin typeface="Arial MT"/>
                <a:cs typeface="Arial MT"/>
              </a:rPr>
              <a:t>result which </a:t>
            </a:r>
            <a:r>
              <a:rPr sz="2400" dirty="0">
                <a:latin typeface="Arial MT"/>
                <a:cs typeface="Arial MT"/>
              </a:rPr>
              <a:t>they </a:t>
            </a:r>
            <a:r>
              <a:rPr sz="2400" spc="-10" dirty="0">
                <a:latin typeface="Arial MT"/>
                <a:cs typeface="Arial MT"/>
              </a:rPr>
              <a:t>can </a:t>
            </a:r>
            <a:r>
              <a:rPr sz="2400" spc="-35" dirty="0">
                <a:latin typeface="Arial MT"/>
                <a:cs typeface="Arial MT"/>
              </a:rPr>
              <a:t>re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cord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monitor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and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control.</a:t>
            </a:r>
            <a:endParaRPr sz="2400">
              <a:latin typeface="Arial MT"/>
              <a:cs typeface="Arial MT"/>
            </a:endParaRPr>
          </a:p>
          <a:p>
            <a:pPr marL="353695" indent="-341630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spc="-20" dirty="0">
                <a:latin typeface="Calibri"/>
                <a:cs typeface="Calibri"/>
              </a:rPr>
              <a:t>Calibration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are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not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optional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but</a:t>
            </a:r>
            <a:r>
              <a:rPr sz="2400" spc="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needed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for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regulatory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compli</a:t>
            </a:r>
            <a:endParaRPr sz="2400">
              <a:latin typeface="Calibri"/>
              <a:cs typeface="Calibri"/>
            </a:endParaRPr>
          </a:p>
          <a:p>
            <a:pPr marL="35369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ance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8511" y="3797808"/>
            <a:ext cx="6912864" cy="181965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756786" y="6456451"/>
            <a:ext cx="162115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solidFill>
                  <a:srgbClr val="878787"/>
                </a:solidFill>
                <a:latin typeface="Calibri"/>
                <a:cs typeface="Calibri"/>
              </a:rPr>
              <a:t>Pharmaceutical</a:t>
            </a:r>
            <a:r>
              <a:rPr sz="1200" spc="-30" dirty="0">
                <a:solidFill>
                  <a:srgbClr val="878787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validation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56786" y="6456451"/>
            <a:ext cx="162115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solidFill>
                  <a:srgbClr val="878787"/>
                </a:solidFill>
                <a:latin typeface="Calibri"/>
                <a:cs typeface="Calibri"/>
              </a:rPr>
              <a:t>Pharmaceutical</a:t>
            </a:r>
            <a:r>
              <a:rPr sz="1200" spc="-30" dirty="0">
                <a:solidFill>
                  <a:srgbClr val="878787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validation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0442" y="447878"/>
            <a:ext cx="4113529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Scope</a:t>
            </a:r>
            <a:r>
              <a:rPr spc="-80" dirty="0"/>
              <a:t> </a:t>
            </a:r>
            <a:r>
              <a:rPr dirty="0"/>
              <a:t>of</a:t>
            </a:r>
            <a:r>
              <a:rPr spc="-120" dirty="0"/>
              <a:t> </a:t>
            </a:r>
            <a:r>
              <a:rPr spc="-5" dirty="0"/>
              <a:t>validation: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912" y="1540205"/>
            <a:ext cx="8066405" cy="467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indent="-341630">
              <a:lnSpc>
                <a:spcPts val="2845"/>
              </a:lnSpc>
              <a:spcBef>
                <a:spcPts val="100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Analytical</a:t>
            </a:r>
            <a:r>
              <a:rPr sz="2400" u="heavy" spc="5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test</a:t>
            </a:r>
            <a:r>
              <a:rPr sz="2400" u="heavy" spc="4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methods</a:t>
            </a:r>
            <a:r>
              <a:rPr sz="2400" spc="-5" dirty="0">
                <a:latin typeface="Arial MT"/>
                <a:cs typeface="Arial MT"/>
              </a:rPr>
              <a:t>: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(eg.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spc="-45" dirty="0">
                <a:latin typeface="Arial MT"/>
                <a:cs typeface="Arial MT"/>
              </a:rPr>
              <a:t>Accuracy,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precision,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specifi</a:t>
            </a:r>
            <a:endParaRPr sz="2400">
              <a:latin typeface="Arial MT"/>
              <a:cs typeface="Arial MT"/>
            </a:endParaRPr>
          </a:p>
          <a:p>
            <a:pPr marL="353695">
              <a:lnSpc>
                <a:spcPts val="2845"/>
              </a:lnSpc>
            </a:pPr>
            <a:r>
              <a:rPr sz="2400" spc="-80" dirty="0">
                <a:latin typeface="Arial MT"/>
                <a:cs typeface="Arial MT"/>
              </a:rPr>
              <a:t>city,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limit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detection,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linearity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etc...)</a:t>
            </a:r>
            <a:endParaRPr sz="2400">
              <a:latin typeface="Arial MT"/>
              <a:cs typeface="Arial MT"/>
            </a:endParaRPr>
          </a:p>
          <a:p>
            <a:pPr marL="353695" indent="-341630">
              <a:lnSpc>
                <a:spcPts val="2845"/>
              </a:lnSpc>
              <a:spcBef>
                <a:spcPts val="600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Instruments</a:t>
            </a:r>
            <a:r>
              <a:rPr sz="2400" u="heavy" spc="7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calibration</a:t>
            </a:r>
            <a:r>
              <a:rPr sz="2400" spc="-5" dirty="0">
                <a:latin typeface="Arial MT"/>
                <a:cs typeface="Arial MT"/>
              </a:rPr>
              <a:t>:</a:t>
            </a:r>
            <a:r>
              <a:rPr sz="2400" spc="8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(eg.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spc="-80" dirty="0">
                <a:latin typeface="Arial MT"/>
                <a:cs typeface="Arial MT"/>
              </a:rPr>
              <a:t>Temp.,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Weight,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pH,</a:t>
            </a:r>
            <a:r>
              <a:rPr sz="2400" spc="7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humidity</a:t>
            </a:r>
            <a:endParaRPr sz="2400">
              <a:latin typeface="Arial MT"/>
              <a:cs typeface="Arial MT"/>
            </a:endParaRPr>
          </a:p>
          <a:p>
            <a:pPr marL="353695">
              <a:lnSpc>
                <a:spcPts val="2845"/>
              </a:lnSpc>
            </a:pPr>
            <a:r>
              <a:rPr sz="2400" dirty="0">
                <a:latin typeface="Arial MT"/>
                <a:cs typeface="Arial MT"/>
              </a:rPr>
              <a:t>etc)</a:t>
            </a:r>
            <a:endParaRPr sz="2400">
              <a:latin typeface="Arial MT"/>
              <a:cs typeface="Arial MT"/>
            </a:endParaRPr>
          </a:p>
          <a:p>
            <a:pPr marL="353695" marR="5080" indent="-341630" algn="just">
              <a:lnSpc>
                <a:spcPts val="2810"/>
              </a:lnSpc>
              <a:spcBef>
                <a:spcPts val="780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Process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utility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services</a:t>
            </a:r>
            <a:r>
              <a:rPr sz="2400" spc="-10" dirty="0">
                <a:latin typeface="Arial MT"/>
                <a:cs typeface="Arial MT"/>
              </a:rPr>
              <a:t>: </a:t>
            </a:r>
            <a:r>
              <a:rPr sz="2400" spc="-5" dirty="0">
                <a:latin typeface="Arial MT"/>
                <a:cs typeface="Arial MT"/>
              </a:rPr>
              <a:t>(eg. </a:t>
            </a:r>
            <a:r>
              <a:rPr sz="2400" spc="-65" dirty="0">
                <a:latin typeface="Arial MT"/>
                <a:cs typeface="Arial MT"/>
              </a:rPr>
              <a:t>Water, </a:t>
            </a:r>
            <a:r>
              <a:rPr sz="2400" dirty="0">
                <a:latin typeface="Arial MT"/>
                <a:cs typeface="Arial MT"/>
              </a:rPr>
              <a:t>steam, </a:t>
            </a:r>
            <a:r>
              <a:rPr sz="2400" spc="-85" dirty="0">
                <a:latin typeface="Arial MT"/>
                <a:cs typeface="Arial MT"/>
              </a:rPr>
              <a:t>HVAC </a:t>
            </a:r>
            <a:r>
              <a:rPr sz="2400" spc="-5" dirty="0">
                <a:latin typeface="Arial MT"/>
                <a:cs typeface="Arial MT"/>
              </a:rPr>
              <a:t>system </a:t>
            </a:r>
            <a:r>
              <a:rPr sz="2400" dirty="0">
                <a:latin typeface="Arial MT"/>
                <a:cs typeface="Arial MT"/>
              </a:rPr>
              <a:t> etc)</a:t>
            </a:r>
            <a:endParaRPr sz="2400">
              <a:latin typeface="Arial MT"/>
              <a:cs typeface="Arial MT"/>
            </a:endParaRPr>
          </a:p>
          <a:p>
            <a:pPr marL="353695" marR="50165" indent="-341630" algn="just">
              <a:lnSpc>
                <a:spcPts val="2810"/>
              </a:lnSpc>
              <a:spcBef>
                <a:spcPts val="670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Raw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materials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&amp;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Packaging materials</a:t>
            </a:r>
            <a:r>
              <a:rPr sz="2400" spc="-10" dirty="0">
                <a:latin typeface="Arial MT"/>
                <a:cs typeface="Arial MT"/>
              </a:rPr>
              <a:t>: </a:t>
            </a:r>
            <a:r>
              <a:rPr sz="2400" spc="-5" dirty="0">
                <a:latin typeface="Arial MT"/>
                <a:cs typeface="Arial MT"/>
              </a:rPr>
              <a:t>(eg. </a:t>
            </a:r>
            <a:r>
              <a:rPr sz="2400" spc="-10" dirty="0">
                <a:latin typeface="Arial MT"/>
                <a:cs typeface="Arial MT"/>
              </a:rPr>
              <a:t>Specification,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vendor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certificate)</a:t>
            </a:r>
            <a:endParaRPr sz="2400">
              <a:latin typeface="Arial MT"/>
              <a:cs typeface="Arial MT"/>
            </a:endParaRPr>
          </a:p>
          <a:p>
            <a:pPr marL="353695" marR="81280" indent="-341630" algn="just">
              <a:lnSpc>
                <a:spcPct val="98900"/>
              </a:lnSpc>
              <a:spcBef>
                <a:spcPts val="525"/>
              </a:spcBef>
              <a:buFont typeface="Wingdings"/>
              <a:buChar char=""/>
              <a:tabLst>
                <a:tab pos="35433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Equipment</a:t>
            </a:r>
            <a:r>
              <a:rPr sz="2400" spc="-5" dirty="0">
                <a:latin typeface="Arial MT"/>
                <a:cs typeface="Arial MT"/>
              </a:rPr>
              <a:t>: Equipment qualification </a:t>
            </a:r>
            <a:r>
              <a:rPr sz="2400" dirty="0">
                <a:latin typeface="Arial MT"/>
                <a:cs typeface="Arial MT"/>
              </a:rPr>
              <a:t>programme </a:t>
            </a:r>
            <a:r>
              <a:rPr sz="2400" spc="-5" dirty="0">
                <a:latin typeface="Arial MT"/>
                <a:cs typeface="Arial MT"/>
              </a:rPr>
              <a:t>start </a:t>
            </a:r>
            <a:r>
              <a:rPr sz="2400" spc="-15" dirty="0">
                <a:latin typeface="Arial MT"/>
                <a:cs typeface="Arial MT"/>
              </a:rPr>
              <a:t>wit 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 </a:t>
            </a:r>
            <a:r>
              <a:rPr sz="2400" spc="-10" dirty="0">
                <a:latin typeface="Arial MT"/>
                <a:cs typeface="Arial MT"/>
              </a:rPr>
              <a:t>Users Requirement </a:t>
            </a:r>
            <a:r>
              <a:rPr sz="2400" spc="-5" dirty="0">
                <a:latin typeface="Arial MT"/>
                <a:cs typeface="Arial MT"/>
              </a:rPr>
              <a:t>Specifications </a:t>
            </a:r>
            <a:r>
              <a:rPr sz="2400" dirty="0">
                <a:latin typeface="Arial MT"/>
                <a:cs typeface="Arial MT"/>
              </a:rPr>
              <a:t>&amp; </a:t>
            </a:r>
            <a:r>
              <a:rPr sz="2400" spc="-10" dirty="0">
                <a:latin typeface="Arial MT"/>
                <a:cs typeface="Arial MT"/>
              </a:rPr>
              <a:t>Functional </a:t>
            </a:r>
            <a:r>
              <a:rPr sz="2400" spc="-5" dirty="0">
                <a:latin typeface="Arial MT"/>
                <a:cs typeface="Arial MT"/>
              </a:rPr>
              <a:t>Requir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ement </a:t>
            </a:r>
            <a:r>
              <a:rPr sz="2400" spc="-5" dirty="0">
                <a:latin typeface="Arial MT"/>
                <a:cs typeface="Arial MT"/>
              </a:rPr>
              <a:t>Specifications </a:t>
            </a:r>
            <a:r>
              <a:rPr sz="2400" spc="-10" dirty="0">
                <a:latin typeface="Arial MT"/>
                <a:cs typeface="Arial MT"/>
              </a:rPr>
              <a:t>these two </a:t>
            </a:r>
            <a:r>
              <a:rPr sz="2400" spc="-5" dirty="0">
                <a:latin typeface="Arial MT"/>
                <a:cs typeface="Arial MT"/>
              </a:rPr>
              <a:t>requirements </a:t>
            </a:r>
            <a:r>
              <a:rPr sz="2400" spc="-15" dirty="0">
                <a:latin typeface="Arial MT"/>
                <a:cs typeface="Arial MT"/>
              </a:rPr>
              <a:t>will </a:t>
            </a:r>
            <a:r>
              <a:rPr sz="2400" dirty="0">
                <a:latin typeface="Arial MT"/>
                <a:cs typeface="Arial MT"/>
              </a:rPr>
              <a:t>result </a:t>
            </a:r>
            <a:r>
              <a:rPr sz="2400" spc="-5" dirty="0">
                <a:latin typeface="Arial MT"/>
                <a:cs typeface="Arial MT"/>
              </a:rPr>
              <a:t>i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" dirty="0">
                <a:latin typeface="Arial MT"/>
                <a:cs typeface="Arial MT"/>
              </a:rPr>
              <a:t> Design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Qualification.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56786" y="6456451"/>
            <a:ext cx="162115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solidFill>
                  <a:srgbClr val="878787"/>
                </a:solidFill>
                <a:latin typeface="Calibri"/>
                <a:cs typeface="Calibri"/>
              </a:rPr>
              <a:t>Pharmaceutical</a:t>
            </a:r>
            <a:r>
              <a:rPr sz="1200" spc="-30" dirty="0">
                <a:solidFill>
                  <a:srgbClr val="878787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validation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9439" y="519125"/>
            <a:ext cx="1877695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0" spc="-25" dirty="0">
                <a:latin typeface="Calibri Light"/>
                <a:cs typeface="Calibri Light"/>
              </a:rPr>
              <a:t>Continue…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627073"/>
            <a:ext cx="7755255" cy="3593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ts val="2845"/>
              </a:lnSpc>
              <a:spcBef>
                <a:spcPts val="10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Facilities</a:t>
            </a:r>
            <a:r>
              <a:rPr sz="2400" spc="-5" dirty="0">
                <a:latin typeface="Arial MT"/>
                <a:cs typeface="Arial MT"/>
              </a:rPr>
              <a:t>: </a:t>
            </a:r>
            <a:r>
              <a:rPr sz="2400" spc="-10" dirty="0">
                <a:latin typeface="Arial MT"/>
                <a:cs typeface="Arial MT"/>
              </a:rPr>
              <a:t>(eg.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Construction,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building</a:t>
            </a:r>
            <a:r>
              <a:rPr sz="2400" spc="6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maintenance,</a:t>
            </a:r>
            <a:endParaRPr sz="2400">
              <a:latin typeface="Arial MT"/>
              <a:cs typeface="Arial MT"/>
            </a:endParaRPr>
          </a:p>
          <a:p>
            <a:pPr marL="356870">
              <a:lnSpc>
                <a:spcPts val="2845"/>
              </a:lnSpc>
            </a:pPr>
            <a:r>
              <a:rPr sz="2400" dirty="0">
                <a:latin typeface="Arial MT"/>
                <a:cs typeface="Arial MT"/>
              </a:rPr>
              <a:t>certificate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constricted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facilities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etc)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Manufacturing</a:t>
            </a:r>
            <a:r>
              <a:rPr sz="2400" u="heavy" spc="-6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operations</a:t>
            </a:r>
            <a:r>
              <a:rPr sz="2400" dirty="0">
                <a:latin typeface="Arial MT"/>
                <a:cs typeface="Arial MT"/>
              </a:rPr>
              <a:t>: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(eg.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spc="-80" dirty="0">
                <a:latin typeface="Arial MT"/>
                <a:cs typeface="Arial MT"/>
              </a:rPr>
              <a:t>Tablet</a:t>
            </a:r>
            <a:r>
              <a:rPr sz="2400" spc="-10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mfg.)</a:t>
            </a:r>
            <a:endParaRPr sz="2400">
              <a:latin typeface="Arial MT"/>
              <a:cs typeface="Arial MT"/>
            </a:endParaRPr>
          </a:p>
          <a:p>
            <a:pPr marL="356870" marR="5080" indent="-344805">
              <a:lnSpc>
                <a:spcPct val="99200"/>
              </a:lnSpc>
              <a:spcBef>
                <a:spcPts val="70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Product</a:t>
            </a:r>
            <a:r>
              <a:rPr sz="2400" u="heavy" spc="-6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design</a:t>
            </a:r>
            <a:r>
              <a:rPr sz="2400" spc="-5" dirty="0">
                <a:latin typeface="Arial MT"/>
                <a:cs typeface="Arial MT"/>
              </a:rPr>
              <a:t>: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(F&amp;D,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package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35" dirty="0">
                <a:latin typeface="Arial MT"/>
                <a:cs typeface="Arial MT"/>
              </a:rPr>
              <a:t>compatibility,</a:t>
            </a:r>
            <a:r>
              <a:rPr sz="2400" spc="125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define 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specification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10" dirty="0">
                <a:latin typeface="Arial MT"/>
                <a:cs typeface="Arial MT"/>
              </a:rPr>
              <a:t>for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RM/PM, </a:t>
            </a:r>
            <a:r>
              <a:rPr sz="2400" dirty="0">
                <a:latin typeface="Arial MT"/>
                <a:cs typeface="Arial MT"/>
              </a:rPr>
              <a:t>Define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process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&amp;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test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method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etc)</a:t>
            </a:r>
            <a:endParaRPr sz="2400">
              <a:latin typeface="Arial MT"/>
              <a:cs typeface="Arial MT"/>
            </a:endParaRPr>
          </a:p>
          <a:p>
            <a:pPr marL="356870" marR="372745" indent="-344805">
              <a:lnSpc>
                <a:spcPts val="2810"/>
              </a:lnSpc>
              <a:spcBef>
                <a:spcPts val="869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Cleaning</a:t>
            </a:r>
            <a:r>
              <a:rPr sz="2400" spc="-5" dirty="0">
                <a:latin typeface="Arial MT"/>
                <a:cs typeface="Arial MT"/>
              </a:rPr>
              <a:t>: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(equipment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&amp;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process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containers,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product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containers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&amp;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closures,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facility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etc)</a:t>
            </a:r>
            <a:endParaRPr sz="2400">
              <a:latin typeface="Arial MT"/>
              <a:cs typeface="Arial MT"/>
            </a:endParaRPr>
          </a:p>
          <a:p>
            <a:pPr marL="256540" indent="-243840">
              <a:lnSpc>
                <a:spcPct val="100000"/>
              </a:lnSpc>
              <a:spcBef>
                <a:spcPts val="400"/>
              </a:spcBef>
              <a:buFont typeface="Wingdings"/>
              <a:buChar char=""/>
              <a:tabLst>
                <a:tab pos="256540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Operators</a:t>
            </a:r>
            <a:r>
              <a:rPr sz="2400" dirty="0">
                <a:latin typeface="Arial MT"/>
                <a:cs typeface="Arial MT"/>
              </a:rPr>
              <a:t>: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(knowledge,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skills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&amp;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attitude)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20202" y="6441550"/>
            <a:ext cx="4305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18</a:t>
            </a:fld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17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10"/>
              </a:spcBef>
              <a:tabLst>
                <a:tab pos="2708910" algn="l"/>
              </a:tabLst>
            </a:pPr>
            <a:r>
              <a:rPr dirty="0"/>
              <a:t>Importance/	</a:t>
            </a:r>
            <a:r>
              <a:rPr spc="-5" dirty="0"/>
              <a:t>advantages</a:t>
            </a:r>
            <a:r>
              <a:rPr spc="-8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10" dirty="0"/>
              <a:t>validation: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403283"/>
            <a:ext cx="6415405" cy="22371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05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four</a:t>
            </a:r>
            <a:r>
              <a:rPr sz="2400" spc="-3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major</a:t>
            </a:r>
            <a:r>
              <a:rPr sz="2400" spc="-6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advantages</a:t>
            </a:r>
            <a:r>
              <a:rPr sz="2400" spc="2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of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validation</a:t>
            </a:r>
            <a:r>
              <a:rPr sz="2400" spc="-9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includes: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7505" algn="l"/>
              </a:tabLst>
            </a:pPr>
            <a:r>
              <a:rPr sz="2400" spc="-55" dirty="0">
                <a:solidFill>
                  <a:srgbClr val="36363B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e</a:t>
            </a:r>
            <a:r>
              <a:rPr sz="2400" spc="20" dirty="0">
                <a:solidFill>
                  <a:srgbClr val="36363B"/>
                </a:solidFill>
                <a:latin typeface="Calibri"/>
                <a:cs typeface="Calibri"/>
              </a:rPr>
              <a:t>d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u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c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i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n</a:t>
            </a:r>
            <a:r>
              <a:rPr sz="2400" spc="-13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f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qu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ali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y</a:t>
            </a:r>
            <a:r>
              <a:rPr sz="2400" spc="-8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5" dirty="0">
                <a:solidFill>
                  <a:srgbClr val="36363B"/>
                </a:solidFill>
                <a:latin typeface="Calibri"/>
                <a:cs typeface="Calibri"/>
              </a:rPr>
              <a:t>c</a:t>
            </a:r>
            <a:r>
              <a:rPr sz="2400" spc="-20" dirty="0">
                <a:solidFill>
                  <a:srgbClr val="36363B"/>
                </a:solidFill>
                <a:latin typeface="Calibri"/>
                <a:cs typeface="Calibri"/>
              </a:rPr>
              <a:t>o</a:t>
            </a:r>
            <a:r>
              <a:rPr sz="2400" spc="-55" dirty="0">
                <a:solidFill>
                  <a:srgbClr val="36363B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7505" algn="l"/>
              </a:tabLst>
            </a:pP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P</a:t>
            </a:r>
            <a:r>
              <a:rPr sz="2400" spc="-45" dirty="0">
                <a:solidFill>
                  <a:srgbClr val="36363B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ocess</a:t>
            </a:r>
            <a:r>
              <a:rPr sz="2400" spc="-12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o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p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im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i</a:t>
            </a:r>
            <a:r>
              <a:rPr sz="2400" spc="-65" dirty="0">
                <a:solidFill>
                  <a:srgbClr val="36363B"/>
                </a:solidFill>
                <a:latin typeface="Calibri"/>
                <a:cs typeface="Calibri"/>
              </a:rPr>
              <a:t>z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a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7505" algn="l"/>
              </a:tabLst>
            </a:pP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Ass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u</a:t>
            </a:r>
            <a:r>
              <a:rPr sz="2400" spc="-45" dirty="0">
                <a:solidFill>
                  <a:srgbClr val="36363B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ce</a:t>
            </a:r>
            <a:r>
              <a:rPr sz="2400" spc="-13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f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qu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ali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y</a:t>
            </a:r>
            <a:r>
              <a:rPr sz="2400" spc="-10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&amp;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7505" algn="l"/>
              </a:tabLst>
            </a:pPr>
            <a:r>
              <a:rPr sz="2400" spc="-35" dirty="0">
                <a:solidFill>
                  <a:srgbClr val="36363B"/>
                </a:solidFill>
                <a:latin typeface="Calibri"/>
                <a:cs typeface="Calibri"/>
              </a:rPr>
              <a:t>safety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7226" y="108966"/>
            <a:ext cx="666877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solidFill>
                  <a:srgbClr val="FF0000"/>
                </a:solidFill>
                <a:latin typeface="Calibri"/>
                <a:cs typeface="Calibri"/>
              </a:rPr>
              <a:t>Difference</a:t>
            </a:r>
            <a:r>
              <a:rPr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pc="-25" dirty="0">
                <a:solidFill>
                  <a:srgbClr val="FF0000"/>
                </a:solidFill>
                <a:latin typeface="Calibri"/>
                <a:cs typeface="Calibri"/>
              </a:rPr>
              <a:t>Calibration</a:t>
            </a:r>
            <a:r>
              <a:rPr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pc="5" dirty="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pc="-25" dirty="0">
                <a:solidFill>
                  <a:srgbClr val="FF0000"/>
                </a:solidFill>
                <a:latin typeface="Calibri"/>
                <a:cs typeface="Calibri"/>
              </a:rPr>
              <a:t>Validation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37503"/>
              </p:ext>
            </p:extLst>
          </p:nvPr>
        </p:nvGraphicFramePr>
        <p:xfrm>
          <a:off x="238125" y="895350"/>
          <a:ext cx="8714105" cy="5309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en-US" sz="1800" spc="-5" dirty="0">
                          <a:latin typeface="Calibri"/>
                          <a:cs typeface="Calibri"/>
                        </a:rPr>
                        <a:t>CALIBRATION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Validation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63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Calibration</a:t>
                      </a:r>
                      <a:r>
                        <a:rPr sz="18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assures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accuracy</a:t>
                      </a:r>
                      <a:r>
                        <a:rPr sz="18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measure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ments.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62865" algn="just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Validation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provides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proof of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consistency across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all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 processes,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batches of products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meth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ods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being</a:t>
                      </a:r>
                      <a:r>
                        <a:rPr sz="1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used.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marR="63500" algn="just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Calibration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process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ensures that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accuracy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 maintained in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measurem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ents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produced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by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your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equipment.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660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Validation</a:t>
                      </a:r>
                      <a:r>
                        <a:rPr sz="18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documented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process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that provid </a:t>
                      </a:r>
                      <a:r>
                        <a:rPr sz="1800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es assurance that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product, service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system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consistently provides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within the accept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able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criteria.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763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marR="68580" algn="just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Calibration performance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equipme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compared against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reference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stand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ard.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There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reference</a:t>
                      </a:r>
                      <a:r>
                        <a:rPr sz="18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used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valid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ation.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should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performed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calibration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800" spc="-60" dirty="0">
                          <a:latin typeface="Calibri"/>
                          <a:cs typeface="Calibri"/>
                        </a:rPr>
                        <a:t>SOP.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should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be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performed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validation</a:t>
                      </a:r>
                      <a:r>
                        <a:rPr sz="18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otocol.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0020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marR="844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-40" dirty="0">
                          <a:latin typeface="Calibri"/>
                          <a:cs typeface="Calibri"/>
                        </a:rPr>
                        <a:t>Yo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tr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uments. Identify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if there is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‘drift’ in the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measurements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eliminate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it through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calibration.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45720" algn="just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There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no such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requirements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validation.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It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should be performed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when you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make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ch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ange in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existing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system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revalid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ation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period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has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reached.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220202" y="6441550"/>
            <a:ext cx="4305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19</a:t>
            </a:fld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17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76233" y="6441550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2</a:t>
            </a:fld>
            <a:endParaRPr sz="1200">
              <a:latin typeface="Arial MT"/>
              <a:cs typeface="Arial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760" y="556005"/>
            <a:ext cx="204279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" dirty="0"/>
              <a:t>C</a:t>
            </a:r>
            <a:r>
              <a:rPr dirty="0"/>
              <a:t>o</a:t>
            </a:r>
            <a:r>
              <a:rPr spc="5" dirty="0"/>
              <a:t>nt</a:t>
            </a:r>
            <a:r>
              <a:rPr spc="-25" dirty="0"/>
              <a:t>e</a:t>
            </a:r>
            <a:r>
              <a:rPr spc="-20" dirty="0"/>
              <a:t>n</a:t>
            </a:r>
            <a:r>
              <a:rPr dirty="0"/>
              <a:t>ts: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9863" y="1424619"/>
            <a:ext cx="6285230" cy="312166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Definition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Scope</a:t>
            </a:r>
            <a:r>
              <a:rPr sz="2400" spc="-80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of</a:t>
            </a:r>
            <a:r>
              <a:rPr sz="2400" spc="-65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calibration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Scope</a:t>
            </a:r>
            <a:r>
              <a:rPr sz="2400" spc="-70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of</a:t>
            </a:r>
            <a:r>
              <a:rPr sz="2400" spc="-55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Arial MT"/>
                <a:cs typeface="Arial MT"/>
              </a:rPr>
              <a:t>validation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6363B"/>
                </a:solidFill>
                <a:latin typeface="Arial MT"/>
                <a:cs typeface="Arial MT"/>
              </a:rPr>
              <a:t>Frequency</a:t>
            </a:r>
            <a:r>
              <a:rPr sz="2400" spc="-75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spc="5" dirty="0">
                <a:solidFill>
                  <a:srgbClr val="36363B"/>
                </a:solidFill>
                <a:latin typeface="Arial MT"/>
                <a:cs typeface="Arial MT"/>
              </a:rPr>
              <a:t>of</a:t>
            </a:r>
            <a:r>
              <a:rPr sz="2400" spc="-40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calibration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Importance/</a:t>
            </a:r>
            <a:r>
              <a:rPr sz="2400" spc="-105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purpose</a:t>
            </a:r>
            <a:r>
              <a:rPr sz="2400" spc="-35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of</a:t>
            </a:r>
            <a:r>
              <a:rPr sz="2400" spc="-20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calibration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Importance/</a:t>
            </a:r>
            <a:r>
              <a:rPr sz="2400" spc="-95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Arial MT"/>
                <a:cs typeface="Arial MT"/>
              </a:rPr>
              <a:t>advantages</a:t>
            </a:r>
            <a:r>
              <a:rPr sz="2400" spc="-20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of</a:t>
            </a:r>
            <a:r>
              <a:rPr sz="2400" spc="-35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Arial MT"/>
                <a:cs typeface="Arial MT"/>
              </a:rPr>
              <a:t>validation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6363B"/>
                </a:solidFill>
                <a:latin typeface="Arial MT"/>
                <a:cs typeface="Arial MT"/>
              </a:rPr>
              <a:t>Difference</a:t>
            </a:r>
            <a:r>
              <a:rPr sz="2400" spc="-90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between</a:t>
            </a:r>
            <a:r>
              <a:rPr sz="2400" spc="-15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calibration</a:t>
            </a:r>
            <a:r>
              <a:rPr sz="2400" spc="-40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36363B"/>
                </a:solidFill>
                <a:latin typeface="Arial MT"/>
                <a:cs typeface="Arial MT"/>
              </a:rPr>
              <a:t>&amp;</a:t>
            </a:r>
            <a:r>
              <a:rPr sz="2400" spc="5" dirty="0">
                <a:solidFill>
                  <a:srgbClr val="36363B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Arial MT"/>
                <a:cs typeface="Arial MT"/>
              </a:rPr>
              <a:t>validation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56786" y="6456451"/>
            <a:ext cx="162115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solidFill>
                  <a:srgbClr val="878787"/>
                </a:solidFill>
                <a:latin typeface="Calibri"/>
                <a:cs typeface="Calibri"/>
              </a:rPr>
              <a:t>Pharmaceutical</a:t>
            </a:r>
            <a:r>
              <a:rPr sz="1200" spc="-30" dirty="0">
                <a:solidFill>
                  <a:srgbClr val="878787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validation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9370" y="6456451"/>
            <a:ext cx="17780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5105" y="3137738"/>
            <a:ext cx="21075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5" dirty="0">
                <a:latin typeface="Calibri"/>
                <a:cs typeface="Calibri"/>
              </a:rPr>
              <a:t>Thanks...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4659" y="404571"/>
            <a:ext cx="216154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Def</a:t>
            </a:r>
            <a:r>
              <a:rPr spc="-15" dirty="0"/>
              <a:t>i</a:t>
            </a:r>
            <a:r>
              <a:rPr dirty="0"/>
              <a:t>ni</a:t>
            </a:r>
            <a:r>
              <a:rPr spc="-20" dirty="0"/>
              <a:t>t</a:t>
            </a:r>
            <a:r>
              <a:rPr spc="-15" dirty="0"/>
              <a:t>i</a:t>
            </a:r>
            <a:r>
              <a:rPr spc="5" dirty="0"/>
              <a:t>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207973"/>
            <a:ext cx="7684134" cy="19316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Font typeface="Wingdings"/>
              <a:buChar char=""/>
              <a:tabLst>
                <a:tab pos="357505" algn="l"/>
              </a:tabLst>
            </a:pPr>
            <a:r>
              <a:rPr sz="2800" b="1" spc="-35" dirty="0">
                <a:latin typeface="Arial"/>
                <a:cs typeface="Arial"/>
              </a:rPr>
              <a:t>Validation:</a:t>
            </a:r>
            <a:endParaRPr sz="280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114"/>
              </a:spcBef>
              <a:buFont typeface="Wingdings"/>
              <a:buChar char=""/>
              <a:tabLst>
                <a:tab pos="357505" algn="l"/>
              </a:tabLst>
            </a:pPr>
            <a:r>
              <a:rPr sz="2400" i="1" dirty="0">
                <a:latin typeface="Arial"/>
                <a:cs typeface="Arial"/>
              </a:rPr>
              <a:t>A </a:t>
            </a:r>
            <a:r>
              <a:rPr sz="2400" i="1" spc="-5" dirty="0">
                <a:latin typeface="Arial"/>
                <a:cs typeface="Arial"/>
              </a:rPr>
              <a:t>“documented </a:t>
            </a:r>
            <a:r>
              <a:rPr sz="2400" i="1" spc="-10" dirty="0">
                <a:latin typeface="Arial"/>
                <a:cs typeface="Arial"/>
              </a:rPr>
              <a:t>programme”, </a:t>
            </a:r>
            <a:r>
              <a:rPr sz="2400" spc="-10" dirty="0">
                <a:latin typeface="Arial MT"/>
                <a:cs typeface="Arial MT"/>
              </a:rPr>
              <a:t>which </a:t>
            </a:r>
            <a:r>
              <a:rPr sz="2400" spc="-5" dirty="0">
                <a:latin typeface="Arial MT"/>
                <a:cs typeface="Arial MT"/>
              </a:rPr>
              <a:t>provide a </a:t>
            </a:r>
            <a:r>
              <a:rPr sz="2400" b="1" i="1" dirty="0">
                <a:latin typeface="Arial"/>
                <a:cs typeface="Arial"/>
              </a:rPr>
              <a:t>high </a:t>
            </a:r>
            <a:r>
              <a:rPr sz="2400" b="1" i="1" spc="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degree </a:t>
            </a:r>
            <a:r>
              <a:rPr sz="2400" b="1" i="1" spc="-5" dirty="0">
                <a:latin typeface="Arial"/>
                <a:cs typeface="Arial"/>
              </a:rPr>
              <a:t>of </a:t>
            </a:r>
            <a:r>
              <a:rPr sz="2400" b="1" i="1" dirty="0">
                <a:latin typeface="Arial"/>
                <a:cs typeface="Arial"/>
              </a:rPr>
              <a:t>assurance </a:t>
            </a:r>
            <a:r>
              <a:rPr sz="2400" dirty="0">
                <a:latin typeface="Arial MT"/>
                <a:cs typeface="Arial MT"/>
              </a:rPr>
              <a:t>that a specific </a:t>
            </a:r>
            <a:r>
              <a:rPr sz="2400" spc="-5" dirty="0">
                <a:latin typeface="Arial MT"/>
                <a:cs typeface="Arial MT"/>
              </a:rPr>
              <a:t>process </a:t>
            </a:r>
            <a:r>
              <a:rPr sz="2400" spc="-15" dirty="0">
                <a:latin typeface="Arial MT"/>
                <a:cs typeface="Arial MT"/>
              </a:rPr>
              <a:t>will 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consistently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produce,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product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b="1" i="1" dirty="0">
                <a:latin typeface="Arial"/>
                <a:cs typeface="Arial"/>
              </a:rPr>
              <a:t>meeting</a:t>
            </a:r>
            <a:r>
              <a:rPr sz="2400" b="1" i="1" spc="-30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its</a:t>
            </a:r>
            <a:r>
              <a:rPr sz="2400" b="1" i="1" spc="-1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pre-deter </a:t>
            </a:r>
            <a:r>
              <a:rPr sz="2400" b="1" i="1" spc="-65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mined</a:t>
            </a:r>
            <a:r>
              <a:rPr sz="2400" b="1" i="1" spc="-5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specification</a:t>
            </a:r>
            <a:r>
              <a:rPr sz="2400" b="1" i="1" spc="-10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and</a:t>
            </a:r>
            <a:r>
              <a:rPr sz="2400" i="1" spc="-3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a</a:t>
            </a:r>
            <a:r>
              <a:rPr sz="2400" i="1" spc="-10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quality</a:t>
            </a:r>
            <a:r>
              <a:rPr sz="2400" i="1" spc="-3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attributes.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" y="3056313"/>
            <a:ext cx="2956560" cy="102616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55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50" dirty="0">
                <a:solidFill>
                  <a:srgbClr val="FF0000"/>
                </a:solidFill>
                <a:latin typeface="Arial MT"/>
                <a:cs typeface="Arial MT"/>
              </a:rPr>
              <a:t>Types</a:t>
            </a:r>
            <a:r>
              <a:rPr sz="2400" spc="-9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5" dirty="0">
                <a:solidFill>
                  <a:srgbClr val="FF0000"/>
                </a:solidFill>
                <a:latin typeface="Arial MT"/>
                <a:cs typeface="Arial MT"/>
              </a:rPr>
              <a:t>of</a:t>
            </a:r>
            <a:r>
              <a:rPr sz="2400" spc="-5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validation: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400" dirty="0">
                <a:latin typeface="Arial MT"/>
                <a:cs typeface="Arial MT"/>
              </a:rPr>
              <a:t>1.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Process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validation: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396" y="4704775"/>
            <a:ext cx="3360420" cy="127635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05"/>
              </a:spcBef>
              <a:buAutoNum type="arabicPeriod" startAt="2"/>
              <a:tabLst>
                <a:tab pos="357505" algn="l"/>
              </a:tabLst>
            </a:pPr>
            <a:r>
              <a:rPr sz="2400" spc="-5" dirty="0">
                <a:latin typeface="Arial MT"/>
                <a:cs typeface="Arial MT"/>
              </a:rPr>
              <a:t>Cleaning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validation</a:t>
            </a:r>
            <a:endParaRPr sz="24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357505" algn="l"/>
                <a:tab pos="1692275" algn="l"/>
                <a:tab pos="2109470" algn="l"/>
              </a:tabLst>
            </a:pPr>
            <a:r>
              <a:rPr sz="2400" spc="-40" dirty="0">
                <a:latin typeface="Arial MT"/>
                <a:cs typeface="Arial MT"/>
              </a:rPr>
              <a:t>Validation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analytical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methods	or	AMV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0890" y="3169267"/>
            <a:ext cx="3213100" cy="150241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610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sz="2000" spc="-10" dirty="0">
                <a:latin typeface="Arial MT"/>
                <a:cs typeface="Arial MT"/>
              </a:rPr>
              <a:t>Prospective</a:t>
            </a:r>
            <a:r>
              <a:rPr sz="2000" spc="-10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validation</a:t>
            </a:r>
            <a:endParaRPr sz="20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505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sz="2000" spc="-5" dirty="0">
                <a:latin typeface="Arial MT"/>
                <a:cs typeface="Arial MT"/>
              </a:rPr>
              <a:t>Concur</a:t>
            </a:r>
            <a:r>
              <a:rPr sz="2000" spc="5" dirty="0">
                <a:latin typeface="Arial MT"/>
                <a:cs typeface="Arial MT"/>
              </a:rPr>
              <a:t>r</a:t>
            </a:r>
            <a:r>
              <a:rPr sz="2000" spc="-5" dirty="0">
                <a:latin typeface="Arial MT"/>
                <a:cs typeface="Arial MT"/>
              </a:rPr>
              <a:t>e</a:t>
            </a:r>
            <a:r>
              <a:rPr sz="2000" spc="-15" dirty="0">
                <a:latin typeface="Arial MT"/>
                <a:cs typeface="Arial MT"/>
              </a:rPr>
              <a:t>n</a:t>
            </a:r>
            <a:r>
              <a:rPr sz="2000" spc="-5" dirty="0">
                <a:latin typeface="Arial MT"/>
                <a:cs typeface="Arial MT"/>
              </a:rPr>
              <a:t>t</a:t>
            </a:r>
            <a:r>
              <a:rPr sz="2000" spc="-95" dirty="0">
                <a:latin typeface="Arial MT"/>
                <a:cs typeface="Arial MT"/>
              </a:rPr>
              <a:t> </a:t>
            </a:r>
            <a:r>
              <a:rPr sz="2000" spc="-20" dirty="0">
                <a:latin typeface="Arial MT"/>
                <a:cs typeface="Arial MT"/>
              </a:rPr>
              <a:t>v</a:t>
            </a:r>
            <a:r>
              <a:rPr sz="2000" spc="-5" dirty="0">
                <a:latin typeface="Arial MT"/>
                <a:cs typeface="Arial MT"/>
              </a:rPr>
              <a:t>a</a:t>
            </a:r>
            <a:r>
              <a:rPr sz="2000" spc="-20" dirty="0">
                <a:latin typeface="Arial MT"/>
                <a:cs typeface="Arial MT"/>
              </a:rPr>
              <a:t>l</a:t>
            </a:r>
            <a:r>
              <a:rPr sz="2000" spc="-15" dirty="0">
                <a:latin typeface="Arial MT"/>
                <a:cs typeface="Arial MT"/>
              </a:rPr>
              <a:t>i</a:t>
            </a:r>
            <a:r>
              <a:rPr sz="2000" spc="-5" dirty="0">
                <a:latin typeface="Arial MT"/>
                <a:cs typeface="Arial MT"/>
              </a:rPr>
              <a:t>d</a:t>
            </a:r>
            <a:r>
              <a:rPr sz="2000" spc="-15" dirty="0">
                <a:latin typeface="Arial MT"/>
                <a:cs typeface="Arial MT"/>
              </a:rPr>
              <a:t>a</a:t>
            </a:r>
            <a:r>
              <a:rPr sz="2000" spc="-5" dirty="0">
                <a:latin typeface="Arial MT"/>
                <a:cs typeface="Arial MT"/>
              </a:rPr>
              <a:t>t</a:t>
            </a:r>
            <a:r>
              <a:rPr sz="2000" spc="-20" dirty="0">
                <a:latin typeface="Arial MT"/>
                <a:cs typeface="Arial MT"/>
              </a:rPr>
              <a:t>i</a:t>
            </a:r>
            <a:r>
              <a:rPr sz="2000" spc="-5" dirty="0">
                <a:latin typeface="Arial MT"/>
                <a:cs typeface="Arial MT"/>
              </a:rPr>
              <a:t>on</a:t>
            </a:r>
            <a:endParaRPr sz="20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509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sz="2000" spc="-10" dirty="0">
                <a:latin typeface="Arial MT"/>
                <a:cs typeface="Arial MT"/>
              </a:rPr>
              <a:t>re-validation</a:t>
            </a:r>
            <a:endParaRPr sz="20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500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sz="2000" spc="-10" dirty="0">
                <a:latin typeface="Arial MT"/>
                <a:cs typeface="Arial MT"/>
              </a:rPr>
              <a:t>Retrospective</a:t>
            </a:r>
            <a:r>
              <a:rPr sz="2000" spc="-7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validation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617976" y="3429000"/>
            <a:ext cx="932815" cy="1008380"/>
            <a:chOff x="3617976" y="3429000"/>
            <a:chExt cx="932815" cy="1008380"/>
          </a:xfrm>
        </p:grpSpPr>
        <p:sp>
          <p:nvSpPr>
            <p:cNvPr id="8" name="object 8"/>
            <p:cNvSpPr/>
            <p:nvPr/>
          </p:nvSpPr>
          <p:spPr>
            <a:xfrm>
              <a:off x="3630168" y="3429000"/>
              <a:ext cx="920115" cy="1008380"/>
            </a:xfrm>
            <a:custGeom>
              <a:avLst/>
              <a:gdLst/>
              <a:ahLst/>
              <a:cxnLst/>
              <a:rect l="l" t="t" r="r" b="b"/>
              <a:pathLst>
                <a:path w="920114" h="1008379">
                  <a:moveTo>
                    <a:pt x="870966" y="0"/>
                  </a:moveTo>
                  <a:lnTo>
                    <a:pt x="768477" y="6096"/>
                  </a:lnTo>
                  <a:lnTo>
                    <a:pt x="765683" y="9144"/>
                  </a:lnTo>
                  <a:lnTo>
                    <a:pt x="766064" y="12573"/>
                  </a:lnTo>
                  <a:lnTo>
                    <a:pt x="766191" y="16128"/>
                  </a:lnTo>
                  <a:lnTo>
                    <a:pt x="769239" y="18796"/>
                  </a:lnTo>
                  <a:lnTo>
                    <a:pt x="837184" y="14732"/>
                  </a:lnTo>
                  <a:lnTo>
                    <a:pt x="236093" y="415163"/>
                  </a:lnTo>
                  <a:lnTo>
                    <a:pt x="226314" y="395731"/>
                  </a:lnTo>
                  <a:lnTo>
                    <a:pt x="63373" y="395731"/>
                  </a:lnTo>
                  <a:lnTo>
                    <a:pt x="11430" y="499363"/>
                  </a:lnTo>
                  <a:lnTo>
                    <a:pt x="6350" y="498475"/>
                  </a:lnTo>
                  <a:lnTo>
                    <a:pt x="5334" y="504698"/>
                  </a:lnTo>
                  <a:lnTo>
                    <a:pt x="2159" y="510158"/>
                  </a:lnTo>
                  <a:lnTo>
                    <a:pt x="5207" y="511937"/>
                  </a:lnTo>
                  <a:lnTo>
                    <a:pt x="0" y="522224"/>
                  </a:lnTo>
                  <a:lnTo>
                    <a:pt x="11430" y="544957"/>
                  </a:lnTo>
                  <a:lnTo>
                    <a:pt x="3556" y="547243"/>
                  </a:lnTo>
                  <a:lnTo>
                    <a:pt x="7112" y="559562"/>
                  </a:lnTo>
                  <a:lnTo>
                    <a:pt x="17272" y="556641"/>
                  </a:lnTo>
                  <a:lnTo>
                    <a:pt x="18796" y="559943"/>
                  </a:lnTo>
                  <a:lnTo>
                    <a:pt x="1778" y="571245"/>
                  </a:lnTo>
                  <a:lnTo>
                    <a:pt x="8890" y="581787"/>
                  </a:lnTo>
                  <a:lnTo>
                    <a:pt x="24637" y="571373"/>
                  </a:lnTo>
                  <a:lnTo>
                    <a:pt x="63373" y="648843"/>
                  </a:lnTo>
                  <a:lnTo>
                    <a:pt x="226314" y="648843"/>
                  </a:lnTo>
                  <a:lnTo>
                    <a:pt x="229489" y="642366"/>
                  </a:lnTo>
                  <a:lnTo>
                    <a:pt x="836549" y="995552"/>
                  </a:lnTo>
                  <a:lnTo>
                    <a:pt x="768350" y="995680"/>
                  </a:lnTo>
                  <a:lnTo>
                    <a:pt x="765302" y="998474"/>
                  </a:lnTo>
                  <a:lnTo>
                    <a:pt x="765302" y="1005458"/>
                  </a:lnTo>
                  <a:lnTo>
                    <a:pt x="768350" y="1008380"/>
                  </a:lnTo>
                  <a:lnTo>
                    <a:pt x="870966" y="1008252"/>
                  </a:lnTo>
                  <a:lnTo>
                    <a:pt x="820293" y="918972"/>
                  </a:lnTo>
                  <a:lnTo>
                    <a:pt x="816483" y="917829"/>
                  </a:lnTo>
                  <a:lnTo>
                    <a:pt x="810387" y="921385"/>
                  </a:lnTo>
                  <a:lnTo>
                    <a:pt x="809244" y="925194"/>
                  </a:lnTo>
                  <a:lnTo>
                    <a:pt x="842899" y="984631"/>
                  </a:lnTo>
                  <a:lnTo>
                    <a:pt x="235077" y="631063"/>
                  </a:lnTo>
                  <a:lnTo>
                    <a:pt x="273050" y="555370"/>
                  </a:lnTo>
                  <a:lnTo>
                    <a:pt x="834263" y="647954"/>
                  </a:lnTo>
                  <a:lnTo>
                    <a:pt x="770509" y="672464"/>
                  </a:lnTo>
                  <a:lnTo>
                    <a:pt x="768858" y="676020"/>
                  </a:lnTo>
                  <a:lnTo>
                    <a:pt x="771398" y="682625"/>
                  </a:lnTo>
                  <a:lnTo>
                    <a:pt x="775081" y="684276"/>
                  </a:lnTo>
                  <a:lnTo>
                    <a:pt x="870966" y="647700"/>
                  </a:lnTo>
                  <a:lnTo>
                    <a:pt x="791845" y="582168"/>
                  </a:lnTo>
                  <a:lnTo>
                    <a:pt x="787908" y="582549"/>
                  </a:lnTo>
                  <a:lnTo>
                    <a:pt x="783463" y="587882"/>
                  </a:lnTo>
                  <a:lnTo>
                    <a:pt x="783844" y="591947"/>
                  </a:lnTo>
                  <a:lnTo>
                    <a:pt x="836422" y="635635"/>
                  </a:lnTo>
                  <a:lnTo>
                    <a:pt x="279019" y="543560"/>
                  </a:lnTo>
                  <a:lnTo>
                    <a:pt x="289687" y="522224"/>
                  </a:lnTo>
                  <a:lnTo>
                    <a:pt x="270129" y="483362"/>
                  </a:lnTo>
                  <a:lnTo>
                    <a:pt x="887222" y="304419"/>
                  </a:lnTo>
                  <a:lnTo>
                    <a:pt x="840232" y="353694"/>
                  </a:lnTo>
                  <a:lnTo>
                    <a:pt x="840359" y="357758"/>
                  </a:lnTo>
                  <a:lnTo>
                    <a:pt x="845439" y="362585"/>
                  </a:lnTo>
                  <a:lnTo>
                    <a:pt x="849376" y="362457"/>
                  </a:lnTo>
                  <a:lnTo>
                    <a:pt x="920115" y="288163"/>
                  </a:lnTo>
                  <a:lnTo>
                    <a:pt x="820674" y="263144"/>
                  </a:lnTo>
                  <a:lnTo>
                    <a:pt x="817118" y="265302"/>
                  </a:lnTo>
                  <a:lnTo>
                    <a:pt x="815467" y="272033"/>
                  </a:lnTo>
                  <a:lnTo>
                    <a:pt x="817499" y="275463"/>
                  </a:lnTo>
                  <a:lnTo>
                    <a:pt x="883793" y="292100"/>
                  </a:lnTo>
                  <a:lnTo>
                    <a:pt x="264287" y="471677"/>
                  </a:lnTo>
                  <a:lnTo>
                    <a:pt x="241808" y="426719"/>
                  </a:lnTo>
                  <a:lnTo>
                    <a:pt x="844423" y="25273"/>
                  </a:lnTo>
                  <a:lnTo>
                    <a:pt x="814451" y="86613"/>
                  </a:lnTo>
                  <a:lnTo>
                    <a:pt x="815721" y="90424"/>
                  </a:lnTo>
                  <a:lnTo>
                    <a:pt x="822071" y="93472"/>
                  </a:lnTo>
                  <a:lnTo>
                    <a:pt x="825881" y="92201"/>
                  </a:lnTo>
                  <a:lnTo>
                    <a:pt x="870966" y="0"/>
                  </a:lnTo>
                  <a:close/>
                </a:path>
              </a:pathLst>
            </a:custGeom>
            <a:solidFill>
              <a:srgbClr val="3636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31692" y="3826763"/>
              <a:ext cx="289560" cy="252729"/>
            </a:xfrm>
            <a:custGeom>
              <a:avLst/>
              <a:gdLst/>
              <a:ahLst/>
              <a:cxnLst/>
              <a:rect l="l" t="t" r="r" b="b"/>
              <a:pathLst>
                <a:path w="289560" h="252729">
                  <a:moveTo>
                    <a:pt x="0" y="126365"/>
                  </a:moveTo>
                  <a:lnTo>
                    <a:pt x="63373" y="0"/>
                  </a:lnTo>
                  <a:lnTo>
                    <a:pt x="226187" y="0"/>
                  </a:lnTo>
                  <a:lnTo>
                    <a:pt x="289560" y="126365"/>
                  </a:lnTo>
                  <a:lnTo>
                    <a:pt x="226187" y="252603"/>
                  </a:lnTo>
                  <a:lnTo>
                    <a:pt x="63373" y="252603"/>
                  </a:lnTo>
                  <a:lnTo>
                    <a:pt x="0" y="126365"/>
                  </a:lnTo>
                  <a:close/>
                </a:path>
              </a:pathLst>
            </a:custGeom>
            <a:ln w="27432">
              <a:solidFill>
                <a:srgbClr val="3636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476233" y="6441550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3</a:t>
            </a:fld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804" y="79070"/>
            <a:ext cx="98044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400" b="1" spc="-6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400" b="1" spc="5" dirty="0">
                <a:solidFill>
                  <a:srgbClr val="C00000"/>
                </a:solidFill>
                <a:latin typeface="Arial"/>
                <a:cs typeface="Arial"/>
              </a:rPr>
              <a:t>MV</a:t>
            </a:r>
            <a:endParaRPr sz="3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2158" y="944499"/>
            <a:ext cx="7276983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2995" y="314070"/>
            <a:ext cx="6651625" cy="1063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FUSION</a:t>
            </a:r>
            <a:r>
              <a:rPr spc="-55" dirty="0"/>
              <a:t> </a:t>
            </a:r>
            <a:r>
              <a:rPr dirty="0"/>
              <a:t>QBD</a:t>
            </a:r>
            <a:r>
              <a:rPr spc="-5" dirty="0"/>
              <a:t> </a:t>
            </a:r>
            <a:r>
              <a:rPr spc="5" dirty="0"/>
              <a:t>software</a:t>
            </a:r>
            <a:r>
              <a:rPr spc="-35" dirty="0"/>
              <a:t> </a:t>
            </a:r>
            <a:r>
              <a:rPr dirty="0"/>
              <a:t>for</a:t>
            </a:r>
            <a:r>
              <a:rPr spc="-40" dirty="0"/>
              <a:t> </a:t>
            </a:r>
            <a:r>
              <a:rPr dirty="0"/>
              <a:t>better </a:t>
            </a:r>
            <a:r>
              <a:rPr spc="-930" dirty="0"/>
              <a:t> </a:t>
            </a:r>
            <a:r>
              <a:rPr dirty="0"/>
              <a:t>results</a:t>
            </a:r>
            <a:r>
              <a:rPr spc="-25" dirty="0"/>
              <a:t> </a:t>
            </a:r>
            <a:r>
              <a:rPr dirty="0"/>
              <a:t>during</a:t>
            </a:r>
            <a:r>
              <a:rPr spc="-25" dirty="0"/>
              <a:t> </a:t>
            </a:r>
            <a:r>
              <a:rPr spc="-15" dirty="0"/>
              <a:t>AMV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695" y="1981200"/>
            <a:ext cx="7912607" cy="42854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1690" y="551814"/>
            <a:ext cx="242887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5" dirty="0"/>
              <a:t>C</a:t>
            </a:r>
            <a:r>
              <a:rPr dirty="0"/>
              <a:t>al</a:t>
            </a:r>
            <a:r>
              <a:rPr spc="-25" dirty="0"/>
              <a:t>i</a:t>
            </a:r>
            <a:r>
              <a:rPr dirty="0"/>
              <a:t>bration: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-507" y="1301572"/>
            <a:ext cx="8928100" cy="1553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 algn="just">
              <a:lnSpc>
                <a:spcPct val="100200"/>
              </a:lnSpc>
              <a:spcBef>
                <a:spcPts val="100"/>
              </a:spcBef>
              <a:buFont typeface="Wingdings"/>
              <a:buChar char=""/>
              <a:tabLst>
                <a:tab pos="357505" algn="l"/>
              </a:tabLst>
            </a:pPr>
            <a:r>
              <a:rPr sz="2800" b="1" spc="-5" dirty="0">
                <a:latin typeface="Arial"/>
                <a:cs typeface="Arial"/>
              </a:rPr>
              <a:t>Definition: </a:t>
            </a:r>
            <a:r>
              <a:rPr sz="2400" spc="-10" dirty="0">
                <a:latin typeface="Arial MT"/>
                <a:cs typeface="Arial MT"/>
              </a:rPr>
              <a:t>Calibration </a:t>
            </a:r>
            <a:r>
              <a:rPr sz="2400" spc="-5" dirty="0">
                <a:latin typeface="Arial MT"/>
                <a:cs typeface="Arial MT"/>
              </a:rPr>
              <a:t>is </a:t>
            </a:r>
            <a:r>
              <a:rPr sz="2400" dirty="0">
                <a:latin typeface="Arial MT"/>
                <a:cs typeface="Arial MT"/>
              </a:rPr>
              <a:t>a </a:t>
            </a:r>
            <a:r>
              <a:rPr sz="2400" spc="-10" dirty="0">
                <a:latin typeface="Arial MT"/>
                <a:cs typeface="Arial MT"/>
              </a:rPr>
              <a:t>process where </a:t>
            </a:r>
            <a:r>
              <a:rPr sz="2400" dirty="0">
                <a:latin typeface="Arial MT"/>
                <a:cs typeface="Arial MT"/>
              </a:rPr>
              <a:t>a 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comparis</a:t>
            </a:r>
            <a:r>
              <a:rPr sz="2400" b="1" i="1" spc="-5" dirty="0">
                <a:latin typeface="Arial"/>
                <a:cs typeface="Arial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</a:t>
            </a:r>
            <a:r>
              <a:rPr sz="2400" b="1" i="1" spc="-5" dirty="0">
                <a:latin typeface="Arial"/>
                <a:cs typeface="Arial"/>
              </a:rPr>
              <a:t> </a:t>
            </a:r>
            <a:r>
              <a:rPr sz="2400" spc="-30" dirty="0">
                <a:latin typeface="Arial MT"/>
                <a:cs typeface="Arial MT"/>
              </a:rPr>
              <a:t>is 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made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between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two</a:t>
            </a:r>
            <a:r>
              <a:rPr sz="2400" spc="-5" dirty="0">
                <a:latin typeface="Arial MT"/>
                <a:cs typeface="Arial MT"/>
              </a:rPr>
              <a:t> entities,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b="1" i="1" spc="-15" dirty="0">
                <a:latin typeface="Arial"/>
                <a:cs typeface="Arial"/>
              </a:rPr>
              <a:t>one</a:t>
            </a:r>
            <a:r>
              <a:rPr sz="2400" b="1" i="1" spc="-10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whose</a:t>
            </a:r>
            <a:r>
              <a:rPr sz="2400" b="1" i="1" dirty="0">
                <a:latin typeface="Arial"/>
                <a:cs typeface="Arial"/>
              </a:rPr>
              <a:t> </a:t>
            </a:r>
            <a:r>
              <a:rPr sz="2400" b="1" i="1" spc="-10" dirty="0">
                <a:latin typeface="Arial"/>
                <a:cs typeface="Arial"/>
              </a:rPr>
              <a:t>value</a:t>
            </a:r>
            <a:r>
              <a:rPr sz="2400" b="1" i="1" spc="-5" dirty="0">
                <a:latin typeface="Arial"/>
                <a:cs typeface="Arial"/>
              </a:rPr>
              <a:t> </a:t>
            </a:r>
            <a:r>
              <a:rPr sz="2400" b="1" i="1" spc="-10" dirty="0">
                <a:latin typeface="Arial"/>
                <a:cs typeface="Arial"/>
              </a:rPr>
              <a:t>has</a:t>
            </a:r>
            <a:r>
              <a:rPr sz="2400" b="1" i="1" spc="-5" dirty="0">
                <a:latin typeface="Arial"/>
                <a:cs typeface="Arial"/>
              </a:rPr>
              <a:t> to</a:t>
            </a:r>
            <a:r>
              <a:rPr sz="2400" b="1" i="1" dirty="0">
                <a:latin typeface="Arial"/>
                <a:cs typeface="Arial"/>
              </a:rPr>
              <a:t> </a:t>
            </a:r>
            <a:r>
              <a:rPr sz="2400" b="1" i="1" spc="-35" dirty="0">
                <a:latin typeface="Arial"/>
                <a:cs typeface="Arial"/>
              </a:rPr>
              <a:t>be </a:t>
            </a:r>
            <a:r>
              <a:rPr sz="2400" b="1" i="1" spc="-65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measured </a:t>
            </a:r>
            <a:r>
              <a:rPr sz="2400" i="1" spc="-10" dirty="0">
                <a:latin typeface="Arial"/>
                <a:cs typeface="Arial"/>
              </a:rPr>
              <a:t>and the </a:t>
            </a:r>
            <a:r>
              <a:rPr sz="2400" i="1" spc="-5" dirty="0">
                <a:latin typeface="Arial"/>
                <a:cs typeface="Arial"/>
              </a:rPr>
              <a:t>other </a:t>
            </a:r>
            <a:r>
              <a:rPr sz="2400" i="1" spc="-55" dirty="0">
                <a:latin typeface="Arial"/>
                <a:cs typeface="Arial"/>
              </a:rPr>
              <a:t>entity, </a:t>
            </a:r>
            <a:r>
              <a:rPr sz="2400" i="1" spc="-5" dirty="0">
                <a:latin typeface="Arial"/>
                <a:cs typeface="Arial"/>
              </a:rPr>
              <a:t>known </a:t>
            </a:r>
            <a:r>
              <a:rPr sz="2400" i="1" spc="5" dirty="0">
                <a:latin typeface="Arial"/>
                <a:cs typeface="Arial"/>
              </a:rPr>
              <a:t>as </a:t>
            </a:r>
            <a:r>
              <a:rPr sz="2400" i="1" dirty="0">
                <a:latin typeface="Arial"/>
                <a:cs typeface="Arial"/>
              </a:rPr>
              <a:t>the </a:t>
            </a:r>
            <a:r>
              <a:rPr sz="2400" b="1" i="1" dirty="0">
                <a:latin typeface="Arial"/>
                <a:cs typeface="Arial"/>
              </a:rPr>
              <a:t>stan</a:t>
            </a:r>
            <a:r>
              <a:rPr sz="2400" b="1" i="1" spc="5" dirty="0">
                <a:latin typeface="Arial"/>
                <a:cs typeface="Arial"/>
              </a:rPr>
              <a:t> </a:t>
            </a:r>
            <a:r>
              <a:rPr sz="2400" b="1" i="1" spc="-10" dirty="0">
                <a:latin typeface="Arial"/>
                <a:cs typeface="Arial"/>
              </a:rPr>
              <a:t>dard</a:t>
            </a:r>
            <a:r>
              <a:rPr sz="2400" spc="-10" dirty="0">
                <a:latin typeface="Arial MT"/>
                <a:cs typeface="Arial MT"/>
              </a:rPr>
              <a:t>, which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used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as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reference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comparison.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192" y="3217036"/>
            <a:ext cx="3818254" cy="214122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695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b="1" spc="-5" dirty="0">
                <a:latin typeface="Arial"/>
                <a:cs typeface="Arial"/>
              </a:rPr>
              <a:t>Methods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for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calibration</a:t>
            </a:r>
            <a:r>
              <a:rPr sz="2400" spc="-5" dirty="0">
                <a:latin typeface="Arial MT"/>
                <a:cs typeface="Arial MT"/>
              </a:rPr>
              <a:t>: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57505" algn="l"/>
              </a:tabLst>
            </a:pPr>
            <a:r>
              <a:rPr sz="2400" dirty="0">
                <a:latin typeface="Arial MT"/>
                <a:cs typeface="Arial MT"/>
              </a:rPr>
              <a:t>Standard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Calibration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357505" algn="l"/>
              </a:tabLst>
            </a:pPr>
            <a:r>
              <a:rPr sz="2400" dirty="0">
                <a:latin typeface="Arial MT"/>
                <a:cs typeface="Arial MT"/>
              </a:rPr>
              <a:t>Calibration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with </a:t>
            </a:r>
            <a:r>
              <a:rPr sz="2400" dirty="0">
                <a:latin typeface="Arial MT"/>
                <a:cs typeface="Arial MT"/>
              </a:rPr>
              <a:t>Data</a:t>
            </a:r>
            <a:endParaRPr sz="2400">
              <a:latin typeface="Arial MT"/>
              <a:cs typeface="Arial MT"/>
            </a:endParaRPr>
          </a:p>
          <a:p>
            <a:pPr marL="356870" marR="509905" indent="-344805">
              <a:lnSpc>
                <a:spcPts val="2810"/>
              </a:lnSpc>
              <a:spcBef>
                <a:spcPts val="680"/>
              </a:spcBef>
              <a:buAutoNum type="arabicPeriod"/>
              <a:tabLst>
                <a:tab pos="357505" algn="l"/>
              </a:tabLst>
            </a:pPr>
            <a:r>
              <a:rPr sz="2400" dirty="0">
                <a:latin typeface="Arial MT"/>
                <a:cs typeface="Arial MT"/>
              </a:rPr>
              <a:t>I</a:t>
            </a:r>
            <a:r>
              <a:rPr sz="2400" spc="10" dirty="0">
                <a:latin typeface="Arial MT"/>
                <a:cs typeface="Arial MT"/>
              </a:rPr>
              <a:t>S</a:t>
            </a:r>
            <a:r>
              <a:rPr sz="2400" dirty="0">
                <a:latin typeface="Arial MT"/>
                <a:cs typeface="Arial MT"/>
              </a:rPr>
              <a:t>O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1702</a:t>
            </a:r>
            <a:r>
              <a:rPr sz="2400" spc="-5" dirty="0">
                <a:latin typeface="Arial MT"/>
                <a:cs typeface="Arial MT"/>
              </a:rPr>
              <a:t>5</a:t>
            </a:r>
            <a:r>
              <a:rPr sz="2400" spc="-3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5" dirty="0">
                <a:latin typeface="Arial MT"/>
                <a:cs typeface="Arial MT"/>
              </a:rPr>
              <a:t>ccre</a:t>
            </a:r>
            <a:r>
              <a:rPr sz="2400" dirty="0">
                <a:latin typeface="Arial MT"/>
                <a:cs typeface="Arial MT"/>
              </a:rPr>
              <a:t>d</a:t>
            </a:r>
            <a:r>
              <a:rPr sz="2400" spc="-5" dirty="0">
                <a:latin typeface="Arial MT"/>
                <a:cs typeface="Arial MT"/>
              </a:rPr>
              <a:t>it</a:t>
            </a:r>
            <a:r>
              <a:rPr sz="2400" dirty="0">
                <a:latin typeface="Arial MT"/>
                <a:cs typeface="Arial MT"/>
              </a:rPr>
              <a:t>e</a:t>
            </a:r>
            <a:r>
              <a:rPr sz="2400" spc="-5" dirty="0">
                <a:latin typeface="Arial MT"/>
                <a:cs typeface="Arial MT"/>
              </a:rPr>
              <a:t>d  </a:t>
            </a:r>
            <a:r>
              <a:rPr sz="2400" dirty="0">
                <a:latin typeface="Arial MT"/>
                <a:cs typeface="Arial MT"/>
              </a:rPr>
              <a:t>ation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4985" y="4972303"/>
            <a:ext cx="82359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 MT"/>
                <a:cs typeface="Arial MT"/>
              </a:rPr>
              <a:t>C</a:t>
            </a:r>
            <a:r>
              <a:rPr sz="2400" spc="5" dirty="0">
                <a:latin typeface="Arial MT"/>
                <a:cs typeface="Arial MT"/>
              </a:rPr>
              <a:t>a</a:t>
            </a:r>
            <a:r>
              <a:rPr sz="2400" spc="-10" dirty="0">
                <a:latin typeface="Arial MT"/>
                <a:cs typeface="Arial MT"/>
              </a:rPr>
              <a:t>li</a:t>
            </a:r>
            <a:r>
              <a:rPr sz="2400" dirty="0">
                <a:latin typeface="Arial MT"/>
                <a:cs typeface="Arial MT"/>
              </a:rPr>
              <a:t>br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117591" y="3407664"/>
            <a:ext cx="3435350" cy="2496820"/>
            <a:chOff x="5117591" y="3407664"/>
            <a:chExt cx="3435350" cy="249682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17591" y="3608832"/>
              <a:ext cx="2240280" cy="229514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47815" y="3407664"/>
              <a:ext cx="2404872" cy="1155192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694303" y="6427114"/>
            <a:ext cx="1744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78787"/>
                </a:solidFill>
                <a:latin typeface="Arial MT"/>
                <a:cs typeface="Arial MT"/>
              </a:rPr>
              <a:t>P</a:t>
            </a: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ha</a:t>
            </a:r>
            <a:r>
              <a:rPr sz="1200" spc="5" dirty="0">
                <a:solidFill>
                  <a:srgbClr val="878787"/>
                </a:solidFill>
                <a:latin typeface="Arial MT"/>
                <a:cs typeface="Arial MT"/>
              </a:rPr>
              <a:t>r</a:t>
            </a:r>
            <a:r>
              <a:rPr sz="1200" spc="-40" dirty="0">
                <a:solidFill>
                  <a:srgbClr val="878787"/>
                </a:solidFill>
                <a:latin typeface="Arial MT"/>
                <a:cs typeface="Arial MT"/>
              </a:rPr>
              <a:t>m</a:t>
            </a: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aceu</a:t>
            </a:r>
            <a:r>
              <a:rPr sz="1200" dirty="0">
                <a:solidFill>
                  <a:srgbClr val="878787"/>
                </a:solidFill>
                <a:latin typeface="Arial MT"/>
                <a:cs typeface="Arial MT"/>
              </a:rPr>
              <a:t>tic</a:t>
            </a:r>
            <a:r>
              <a:rPr sz="1200" spc="-25" dirty="0">
                <a:solidFill>
                  <a:srgbClr val="878787"/>
                </a:solidFill>
                <a:latin typeface="Arial MT"/>
                <a:cs typeface="Arial MT"/>
              </a:rPr>
              <a:t>a</a:t>
            </a: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l</a:t>
            </a:r>
            <a:r>
              <a:rPr sz="1200" spc="-40" dirty="0">
                <a:solidFill>
                  <a:srgbClr val="878787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v</a:t>
            </a:r>
            <a:r>
              <a:rPr sz="1200" spc="-25" dirty="0">
                <a:solidFill>
                  <a:srgbClr val="878787"/>
                </a:solidFill>
                <a:latin typeface="Arial MT"/>
                <a:cs typeface="Arial MT"/>
              </a:rPr>
              <a:t>a</a:t>
            </a: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l</a:t>
            </a:r>
            <a:r>
              <a:rPr sz="1200" spc="-10" dirty="0">
                <a:solidFill>
                  <a:srgbClr val="878787"/>
                </a:solidFill>
                <a:latin typeface="Arial MT"/>
                <a:cs typeface="Arial MT"/>
              </a:rPr>
              <a:t>i</a:t>
            </a: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d</a:t>
            </a:r>
            <a:r>
              <a:rPr sz="1200" spc="-25" dirty="0">
                <a:solidFill>
                  <a:srgbClr val="878787"/>
                </a:solidFill>
                <a:latin typeface="Arial MT"/>
                <a:cs typeface="Arial MT"/>
              </a:rPr>
              <a:t>a</a:t>
            </a:r>
            <a:r>
              <a:rPr sz="1200" dirty="0">
                <a:solidFill>
                  <a:srgbClr val="878787"/>
                </a:solidFill>
                <a:latin typeface="Arial MT"/>
                <a:cs typeface="Arial MT"/>
              </a:rPr>
              <a:t>ti</a:t>
            </a:r>
            <a:r>
              <a:rPr sz="1200" spc="-25" dirty="0">
                <a:solidFill>
                  <a:srgbClr val="878787"/>
                </a:solidFill>
                <a:latin typeface="Arial MT"/>
                <a:cs typeface="Arial MT"/>
              </a:rPr>
              <a:t>o</a:t>
            </a: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n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01633" y="642711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6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041" y="224739"/>
            <a:ext cx="54235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2255" algn="l"/>
              </a:tabLst>
            </a:pPr>
            <a:r>
              <a:rPr sz="3600" b="0" spc="-20" dirty="0">
                <a:latin typeface="Calibri Light"/>
                <a:cs typeface="Calibri Light"/>
              </a:rPr>
              <a:t>M</a:t>
            </a:r>
            <a:r>
              <a:rPr sz="3600" b="0" spc="-30" dirty="0">
                <a:latin typeface="Calibri Light"/>
                <a:cs typeface="Calibri Light"/>
              </a:rPr>
              <a:t>e</a:t>
            </a:r>
            <a:r>
              <a:rPr sz="3600" b="0" spc="-35" dirty="0">
                <a:latin typeface="Calibri Light"/>
                <a:cs typeface="Calibri Light"/>
              </a:rPr>
              <a:t>t</a:t>
            </a:r>
            <a:r>
              <a:rPr sz="3600" b="0" spc="-20" dirty="0">
                <a:latin typeface="Calibri Light"/>
                <a:cs typeface="Calibri Light"/>
              </a:rPr>
              <a:t>h</a:t>
            </a:r>
            <a:r>
              <a:rPr sz="3600" b="0" spc="-30" dirty="0">
                <a:latin typeface="Calibri Light"/>
                <a:cs typeface="Calibri Light"/>
              </a:rPr>
              <a:t>o</a:t>
            </a:r>
            <a:r>
              <a:rPr sz="3600" b="0" spc="-20" dirty="0">
                <a:latin typeface="Calibri Light"/>
                <a:cs typeface="Calibri Light"/>
              </a:rPr>
              <a:t>d</a:t>
            </a:r>
            <a:r>
              <a:rPr sz="3600" b="0" dirty="0">
                <a:latin typeface="Calibri Light"/>
                <a:cs typeface="Calibri Light"/>
              </a:rPr>
              <a:t>s</a:t>
            </a:r>
            <a:r>
              <a:rPr sz="3600" b="0" spc="-155" dirty="0">
                <a:latin typeface="Calibri Light"/>
                <a:cs typeface="Calibri Light"/>
              </a:rPr>
              <a:t> </a:t>
            </a:r>
            <a:r>
              <a:rPr sz="3600" b="0" spc="-20" dirty="0">
                <a:latin typeface="Calibri Light"/>
                <a:cs typeface="Calibri Light"/>
              </a:rPr>
              <a:t>u</a:t>
            </a:r>
            <a:r>
              <a:rPr sz="3600" b="0" spc="-25" dirty="0">
                <a:latin typeface="Calibri Light"/>
                <a:cs typeface="Calibri Light"/>
              </a:rPr>
              <a:t>s</a:t>
            </a:r>
            <a:r>
              <a:rPr sz="3600" b="0" spc="-30" dirty="0">
                <a:latin typeface="Calibri Light"/>
                <a:cs typeface="Calibri Light"/>
              </a:rPr>
              <a:t>e</a:t>
            </a:r>
            <a:r>
              <a:rPr sz="3600" b="0" dirty="0">
                <a:latin typeface="Calibri Light"/>
                <a:cs typeface="Calibri Light"/>
              </a:rPr>
              <a:t>d	</a:t>
            </a:r>
            <a:r>
              <a:rPr sz="3600" b="0" spc="-50" dirty="0">
                <a:latin typeface="Calibri Light"/>
                <a:cs typeface="Calibri Light"/>
              </a:rPr>
              <a:t>f</a:t>
            </a:r>
            <a:r>
              <a:rPr sz="3600" b="0" spc="-60" dirty="0">
                <a:latin typeface="Calibri Light"/>
                <a:cs typeface="Calibri Light"/>
              </a:rPr>
              <a:t>o</a:t>
            </a:r>
            <a:r>
              <a:rPr sz="3600" b="0" dirty="0">
                <a:latin typeface="Calibri Light"/>
                <a:cs typeface="Calibri Light"/>
              </a:rPr>
              <a:t>r</a:t>
            </a:r>
            <a:r>
              <a:rPr sz="3600" b="0" spc="-160" dirty="0">
                <a:latin typeface="Calibri Light"/>
                <a:cs typeface="Calibri Light"/>
              </a:rPr>
              <a:t> </a:t>
            </a:r>
            <a:r>
              <a:rPr sz="3600" b="0" spc="-45" dirty="0">
                <a:latin typeface="Calibri Light"/>
                <a:cs typeface="Calibri Light"/>
              </a:rPr>
              <a:t>c</a:t>
            </a:r>
            <a:r>
              <a:rPr sz="3600" b="0" spc="-40" dirty="0">
                <a:latin typeface="Calibri Light"/>
                <a:cs typeface="Calibri Light"/>
              </a:rPr>
              <a:t>a</a:t>
            </a:r>
            <a:r>
              <a:rPr sz="3600" b="0" spc="-50" dirty="0">
                <a:latin typeface="Calibri Light"/>
                <a:cs typeface="Calibri Light"/>
              </a:rPr>
              <a:t>lib</a:t>
            </a:r>
            <a:r>
              <a:rPr sz="3600" b="0" spc="-45" dirty="0">
                <a:latin typeface="Calibri Light"/>
                <a:cs typeface="Calibri Light"/>
              </a:rPr>
              <a:t>r</a:t>
            </a:r>
            <a:r>
              <a:rPr sz="3600" b="0" spc="-40" dirty="0">
                <a:latin typeface="Calibri Light"/>
                <a:cs typeface="Calibri Light"/>
              </a:rPr>
              <a:t>a</a:t>
            </a:r>
            <a:r>
              <a:rPr sz="3600" b="0" spc="-60" dirty="0">
                <a:latin typeface="Calibri Light"/>
                <a:cs typeface="Calibri Light"/>
              </a:rPr>
              <a:t>t</a:t>
            </a:r>
            <a:r>
              <a:rPr sz="3600" b="0" spc="-50" dirty="0">
                <a:latin typeface="Calibri Light"/>
                <a:cs typeface="Calibri Light"/>
              </a:rPr>
              <a:t>i</a:t>
            </a:r>
            <a:r>
              <a:rPr sz="3600" b="0" spc="-60" dirty="0">
                <a:latin typeface="Calibri Light"/>
                <a:cs typeface="Calibri Light"/>
              </a:rPr>
              <a:t>o</a:t>
            </a:r>
            <a:r>
              <a:rPr sz="3600" b="0" spc="-50" dirty="0">
                <a:latin typeface="Calibri Light"/>
                <a:cs typeface="Calibri Light"/>
              </a:rPr>
              <a:t>n</a:t>
            </a:r>
            <a:r>
              <a:rPr sz="3600" b="0" dirty="0">
                <a:latin typeface="Calibri Light"/>
                <a:cs typeface="Calibri Light"/>
              </a:rPr>
              <a:t>: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5947" y="6389319"/>
            <a:ext cx="7651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same.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835" y="803224"/>
            <a:ext cx="8599170" cy="5795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7685" marR="568960" indent="-515620">
              <a:lnSpc>
                <a:spcPct val="100600"/>
              </a:lnSpc>
              <a:spcBef>
                <a:spcPts val="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25" dirty="0">
                <a:solidFill>
                  <a:srgbClr val="36363B"/>
                </a:solidFill>
                <a:latin typeface="Calibri"/>
                <a:cs typeface="Calibri"/>
              </a:rPr>
              <a:t>Standard Calibration: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This method is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mostly </a:t>
            </a:r>
            <a:r>
              <a:rPr sz="2400" spc="-35" dirty="0">
                <a:solidFill>
                  <a:srgbClr val="36363B"/>
                </a:solidFill>
                <a:latin typeface="Calibri"/>
                <a:cs typeface="Calibri"/>
              </a:rPr>
              <a:t>preferred 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for </a:t>
            </a:r>
            <a:r>
              <a:rPr sz="2400" spc="-53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calibrating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instrument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that 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are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non-critical </a:t>
            </a:r>
            <a:r>
              <a:rPr sz="2400" spc="-20" dirty="0">
                <a:solidFill>
                  <a:srgbClr val="36363B"/>
                </a:solidFill>
                <a:latin typeface="Calibri"/>
                <a:cs typeface="Calibri"/>
              </a:rPr>
              <a:t>to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quality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or not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required</a:t>
            </a:r>
            <a:r>
              <a:rPr sz="2400" spc="-7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for</a:t>
            </a:r>
            <a:r>
              <a:rPr sz="2400" spc="-4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accreditation</a:t>
            </a:r>
            <a:r>
              <a:rPr sz="2400" spc="-14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license</a:t>
            </a:r>
            <a:r>
              <a:rPr sz="2400" spc="-6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purposes</a:t>
            </a:r>
            <a:endParaRPr sz="2400">
              <a:latin typeface="Calibri"/>
              <a:cs typeface="Calibri"/>
            </a:endParaRPr>
          </a:p>
          <a:p>
            <a:pPr marL="527685" marR="5080" indent="-515620">
              <a:lnSpc>
                <a:spcPct val="100299"/>
              </a:lnSpc>
              <a:spcBef>
                <a:spcPts val="5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25" dirty="0">
                <a:solidFill>
                  <a:srgbClr val="36363B"/>
                </a:solidFill>
                <a:latin typeface="Calibri"/>
                <a:cs typeface="Calibri"/>
              </a:rPr>
              <a:t>Calibration </a:t>
            </a:r>
            <a:r>
              <a:rPr sz="2800" b="1" spc="5" dirty="0">
                <a:solidFill>
                  <a:srgbClr val="36363B"/>
                </a:solidFill>
                <a:latin typeface="Calibri"/>
                <a:cs typeface="Calibri"/>
              </a:rPr>
              <a:t>With </a:t>
            </a:r>
            <a:r>
              <a:rPr sz="2800" b="1" spc="-25" dirty="0">
                <a:solidFill>
                  <a:srgbClr val="36363B"/>
                </a:solidFill>
                <a:latin typeface="Calibri"/>
                <a:cs typeface="Calibri"/>
              </a:rPr>
              <a:t>Data: 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Procedure for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calibration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with 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data 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are </a:t>
            </a:r>
            <a:r>
              <a:rPr sz="2400" spc="-53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similar</a:t>
            </a:r>
            <a:r>
              <a:rPr sz="2400" spc="-5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36363B"/>
                </a:solidFill>
                <a:latin typeface="Calibri"/>
                <a:cs typeface="Calibri"/>
              </a:rPr>
              <a:t>to</a:t>
            </a:r>
            <a:r>
              <a:rPr sz="2400" spc="-3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that</a:t>
            </a:r>
            <a:r>
              <a:rPr sz="2400" spc="-10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of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accredited</a:t>
            </a:r>
            <a:r>
              <a:rPr sz="2400" spc="-7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calibration.</a:t>
            </a:r>
            <a:r>
              <a:rPr sz="2400" spc="-9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Only</a:t>
            </a:r>
            <a:r>
              <a:rPr sz="2400" spc="-4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exception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being</a:t>
            </a:r>
            <a:r>
              <a:rPr sz="2400" spc="-6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that </a:t>
            </a:r>
            <a:r>
              <a:rPr sz="2400" spc="-53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these 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procedure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are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not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accredited 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the ISO 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standard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. 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M</a:t>
            </a:r>
            <a:r>
              <a:rPr sz="2400" spc="-20" dirty="0">
                <a:solidFill>
                  <a:srgbClr val="36363B"/>
                </a:solidFill>
                <a:latin typeface="Calibri"/>
                <a:cs typeface="Calibri"/>
              </a:rPr>
              <a:t>o</a:t>
            </a:r>
            <a:r>
              <a:rPr sz="2400" spc="-45" dirty="0">
                <a:solidFill>
                  <a:srgbClr val="36363B"/>
                </a:solidFill>
                <a:latin typeface="Calibri"/>
                <a:cs typeface="Calibri"/>
              </a:rPr>
              <a:t>reo</a:t>
            </a:r>
            <a:r>
              <a:rPr sz="2400" spc="-55" dirty="0">
                <a:solidFill>
                  <a:srgbClr val="36363B"/>
                </a:solidFill>
                <a:latin typeface="Calibri"/>
                <a:cs typeface="Calibri"/>
              </a:rPr>
              <a:t>v</a:t>
            </a:r>
            <a:r>
              <a:rPr sz="2400" spc="-20" dirty="0">
                <a:solidFill>
                  <a:srgbClr val="36363B"/>
                </a:solidFill>
                <a:latin typeface="Calibri"/>
                <a:cs typeface="Calibri"/>
              </a:rPr>
              <a:t>e</a:t>
            </a:r>
            <a:r>
              <a:rPr sz="2400" spc="-240" dirty="0">
                <a:solidFill>
                  <a:srgbClr val="36363B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,</a:t>
            </a:r>
            <a:r>
              <a:rPr sz="2400" spc="-11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th</a:t>
            </a:r>
            <a:r>
              <a:rPr sz="2400" spc="-20" dirty="0">
                <a:solidFill>
                  <a:srgbClr val="36363B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y</a:t>
            </a:r>
            <a:r>
              <a:rPr sz="2400" spc="-4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n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t</a:t>
            </a:r>
            <a:r>
              <a:rPr sz="2400" spc="-5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ac</a:t>
            </a:r>
            <a:r>
              <a:rPr sz="2400" spc="-40" dirty="0">
                <a:solidFill>
                  <a:srgbClr val="36363B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o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mp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n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ed</a:t>
            </a:r>
            <a:r>
              <a:rPr sz="2400" spc="-8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y</a:t>
            </a:r>
            <a:r>
              <a:rPr sz="2400" spc="-4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d</a:t>
            </a:r>
            <a:r>
              <a:rPr sz="2400" spc="-50" dirty="0">
                <a:solidFill>
                  <a:srgbClr val="36363B"/>
                </a:solidFill>
                <a:latin typeface="Calibri"/>
                <a:cs typeface="Calibri"/>
              </a:rPr>
              <a:t>a</a:t>
            </a:r>
            <a:r>
              <a:rPr sz="2400" spc="-40" dirty="0">
                <a:solidFill>
                  <a:srgbClr val="36363B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n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m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as</a:t>
            </a:r>
            <a:r>
              <a:rPr sz="2400" spc="15" dirty="0">
                <a:solidFill>
                  <a:srgbClr val="36363B"/>
                </a:solidFill>
                <a:latin typeface="Calibri"/>
                <a:cs typeface="Calibri"/>
              </a:rPr>
              <a:t>u</a:t>
            </a:r>
            <a:r>
              <a:rPr sz="2400" spc="-45" dirty="0">
                <a:solidFill>
                  <a:srgbClr val="36363B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e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m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e</a:t>
            </a:r>
            <a:r>
              <a:rPr sz="2400" spc="-30" dirty="0">
                <a:solidFill>
                  <a:srgbClr val="36363B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t 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uncertainties.</a:t>
            </a:r>
            <a:endParaRPr sz="2400">
              <a:latin typeface="Calibri"/>
              <a:cs typeface="Calibri"/>
            </a:endParaRPr>
          </a:p>
          <a:p>
            <a:pPr marL="527685" marR="15875" indent="-515620">
              <a:lnSpc>
                <a:spcPct val="100299"/>
              </a:lnSpc>
              <a:spcBef>
                <a:spcPts val="55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5" dirty="0">
                <a:solidFill>
                  <a:srgbClr val="36363B"/>
                </a:solidFill>
                <a:latin typeface="Calibri"/>
                <a:cs typeface="Calibri"/>
              </a:rPr>
              <a:t>ISO</a:t>
            </a:r>
            <a:r>
              <a:rPr sz="2800" b="1" spc="-1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36363B"/>
                </a:solidFill>
                <a:latin typeface="Calibri"/>
                <a:cs typeface="Calibri"/>
              </a:rPr>
              <a:t>17025</a:t>
            </a:r>
            <a:r>
              <a:rPr sz="2800" b="1" spc="8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36363B"/>
                </a:solidFill>
                <a:latin typeface="Calibri"/>
                <a:cs typeface="Calibri"/>
              </a:rPr>
              <a:t>Accredited</a:t>
            </a:r>
            <a:r>
              <a:rPr sz="2800" b="1" spc="3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36363B"/>
                </a:solidFill>
                <a:latin typeface="Calibri"/>
                <a:cs typeface="Calibri"/>
              </a:rPr>
              <a:t>Calibration:</a:t>
            </a:r>
            <a:r>
              <a:rPr sz="2800" b="1" spc="-3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This</a:t>
            </a:r>
            <a:r>
              <a:rPr sz="2400" spc="-3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has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36363B"/>
                </a:solidFill>
                <a:latin typeface="Calibri"/>
                <a:cs typeface="Calibri"/>
              </a:rPr>
              <a:t>to</a:t>
            </a:r>
            <a:r>
              <a:rPr sz="2400" spc="-6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be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 strictest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method of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calibration.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Generally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it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requires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measurement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reports which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has the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details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of 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measurement that 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are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maid </a:t>
            </a:r>
            <a:r>
              <a:rPr sz="24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against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 the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standard</a:t>
            </a:r>
            <a:r>
              <a:rPr sz="240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"as</a:t>
            </a:r>
            <a:r>
              <a:rPr sz="24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found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"</a:t>
            </a:r>
            <a:r>
              <a:rPr sz="2400" spc="-4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36363B"/>
                </a:solidFill>
                <a:latin typeface="Calibri"/>
                <a:cs typeface="Calibri"/>
              </a:rPr>
              <a:t>(before</a:t>
            </a:r>
            <a:r>
              <a:rPr sz="2400" spc="-4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calibration</a:t>
            </a:r>
            <a:r>
              <a:rPr sz="2400" spc="-9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is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started)</a:t>
            </a:r>
            <a:r>
              <a:rPr sz="2400" spc="-9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&amp; </a:t>
            </a:r>
            <a:r>
              <a:rPr sz="2400" spc="-52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"as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left"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(once the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calibration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is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completed).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If 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36363B"/>
                </a:solidFill>
                <a:latin typeface="Calibri"/>
                <a:cs typeface="Calibri"/>
              </a:rPr>
              <a:t>calibration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is </a:t>
            </a:r>
            <a:r>
              <a:rPr sz="2400" spc="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done</a:t>
            </a:r>
            <a:r>
              <a:rPr sz="2400" spc="-5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bye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service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 provider</a:t>
            </a:r>
            <a:r>
              <a:rPr sz="2400" spc="-7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they</a:t>
            </a:r>
            <a:r>
              <a:rPr sz="2400" spc="-4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must</a:t>
            </a:r>
            <a:r>
              <a:rPr sz="2400" spc="-7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issue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363B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6363B"/>
                </a:solidFill>
                <a:latin typeface="Calibri"/>
                <a:cs typeface="Calibri"/>
              </a:rPr>
              <a:t>certificate</a:t>
            </a:r>
            <a:r>
              <a:rPr sz="2400" spc="-120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6363B"/>
                </a:solidFill>
                <a:latin typeface="Calibri"/>
                <a:cs typeface="Calibri"/>
              </a:rPr>
              <a:t>of</a:t>
            </a:r>
            <a:r>
              <a:rPr sz="2400" spc="-25" dirty="0">
                <a:solidFill>
                  <a:srgbClr val="36363B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36363B"/>
                </a:solidFill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R="216535" algn="r">
              <a:lnSpc>
                <a:spcPct val="100000"/>
              </a:lnSpc>
              <a:spcBef>
                <a:spcPts val="96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1586" y="6602983"/>
            <a:ext cx="16224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78787"/>
                </a:solidFill>
                <a:latin typeface="Calibri"/>
                <a:cs typeface="Calibri"/>
              </a:rPr>
              <a:t>Pharmaceutical</a:t>
            </a: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validation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76233" y="6441550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8</a:t>
            </a:fld>
            <a:endParaRPr sz="1200">
              <a:latin typeface="Arial MT"/>
              <a:cs typeface="Arial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1636" y="404571"/>
            <a:ext cx="263906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Qualification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285" y="992505"/>
            <a:ext cx="8447405" cy="1862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 algn="just">
              <a:lnSpc>
                <a:spcPct val="100299"/>
              </a:lnSpc>
              <a:spcBef>
                <a:spcPts val="95"/>
              </a:spcBef>
              <a:buFont typeface="Wingdings"/>
              <a:buChar char=""/>
              <a:tabLst>
                <a:tab pos="357505" algn="l"/>
              </a:tabLst>
            </a:pPr>
            <a:r>
              <a:rPr sz="2800" b="1" spc="-5" dirty="0">
                <a:latin typeface="Arial"/>
                <a:cs typeface="Arial"/>
              </a:rPr>
              <a:t>Definition: </a:t>
            </a:r>
            <a:r>
              <a:rPr sz="2200" spc="-5" dirty="0">
                <a:latin typeface="Arial MT"/>
                <a:cs typeface="Arial MT"/>
              </a:rPr>
              <a:t>Qualification is </a:t>
            </a:r>
            <a:r>
              <a:rPr sz="2200" dirty="0">
                <a:latin typeface="Arial MT"/>
                <a:cs typeface="Arial MT"/>
              </a:rPr>
              <a:t>a process </a:t>
            </a:r>
            <a:r>
              <a:rPr sz="2200" spc="-15" dirty="0">
                <a:latin typeface="Arial MT"/>
                <a:cs typeface="Arial MT"/>
              </a:rPr>
              <a:t>of </a:t>
            </a:r>
            <a:r>
              <a:rPr sz="2200" spc="-5" dirty="0">
                <a:latin typeface="Arial MT"/>
                <a:cs typeface="Arial MT"/>
              </a:rPr>
              <a:t>assurance that </a:t>
            </a:r>
            <a:r>
              <a:rPr sz="2200" spc="5" dirty="0">
                <a:latin typeface="Arial MT"/>
                <a:cs typeface="Arial MT"/>
              </a:rPr>
              <a:t>the </a:t>
            </a:r>
            <a:r>
              <a:rPr sz="2200" b="1" i="1" spc="-30" dirty="0">
                <a:latin typeface="Arial"/>
                <a:cs typeface="Arial"/>
              </a:rPr>
              <a:t>sp </a:t>
            </a:r>
            <a:r>
              <a:rPr sz="2200" b="1" i="1" spc="-600" dirty="0">
                <a:latin typeface="Arial"/>
                <a:cs typeface="Arial"/>
              </a:rPr>
              <a:t> </a:t>
            </a:r>
            <a:r>
              <a:rPr sz="2200" b="1" i="1" dirty="0">
                <a:latin typeface="Arial"/>
                <a:cs typeface="Arial"/>
              </a:rPr>
              <a:t>ecific </a:t>
            </a:r>
            <a:r>
              <a:rPr sz="2200" b="1" i="1" spc="-5" dirty="0">
                <a:latin typeface="Arial"/>
                <a:cs typeface="Arial"/>
              </a:rPr>
              <a:t>system, </a:t>
            </a:r>
            <a:r>
              <a:rPr sz="2200" b="1" i="1" spc="-10" dirty="0">
                <a:latin typeface="Arial"/>
                <a:cs typeface="Arial"/>
              </a:rPr>
              <a:t>premises </a:t>
            </a:r>
            <a:r>
              <a:rPr sz="2200" b="1" i="1" dirty="0">
                <a:latin typeface="Arial"/>
                <a:cs typeface="Arial"/>
              </a:rPr>
              <a:t>or </a:t>
            </a:r>
            <a:r>
              <a:rPr sz="2200" b="1" i="1" spc="-5" dirty="0">
                <a:latin typeface="Arial"/>
                <a:cs typeface="Arial"/>
              </a:rPr>
              <a:t>equipment </a:t>
            </a:r>
            <a:r>
              <a:rPr sz="2200" b="1" i="1" spc="-10" dirty="0">
                <a:latin typeface="Arial"/>
                <a:cs typeface="Arial"/>
              </a:rPr>
              <a:t>are </a:t>
            </a:r>
            <a:r>
              <a:rPr sz="2200" b="1" i="1" spc="-5" dirty="0">
                <a:latin typeface="Arial"/>
                <a:cs typeface="Arial"/>
              </a:rPr>
              <a:t>able </a:t>
            </a:r>
            <a:r>
              <a:rPr sz="2200" b="1" i="1" spc="5" dirty="0">
                <a:latin typeface="Arial"/>
                <a:cs typeface="Arial"/>
              </a:rPr>
              <a:t>to </a:t>
            </a:r>
            <a:r>
              <a:rPr sz="2200" b="1" i="1" spc="-5" dirty="0">
                <a:latin typeface="Arial"/>
                <a:cs typeface="Arial"/>
              </a:rPr>
              <a:t>achieve the </a:t>
            </a:r>
            <a:r>
              <a:rPr sz="2200" b="1" i="1" spc="-600" dirty="0">
                <a:latin typeface="Arial"/>
                <a:cs typeface="Arial"/>
              </a:rPr>
              <a:t> </a:t>
            </a:r>
            <a:r>
              <a:rPr sz="2200" b="1" i="1" spc="-5" dirty="0">
                <a:latin typeface="Arial"/>
                <a:cs typeface="Arial"/>
              </a:rPr>
              <a:t>predetermined acceptance criteria </a:t>
            </a:r>
            <a:r>
              <a:rPr sz="2200" spc="5" dirty="0">
                <a:latin typeface="Arial MT"/>
                <a:cs typeface="Arial MT"/>
              </a:rPr>
              <a:t>to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confirm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the attributes</a:t>
            </a:r>
            <a:r>
              <a:rPr sz="2200" spc="-5" dirty="0">
                <a:latin typeface="Arial MT"/>
                <a:cs typeface="Arial MT"/>
              </a:rPr>
              <a:t> </a:t>
            </a:r>
            <a:r>
              <a:rPr sz="2200" spc="-35" dirty="0">
                <a:latin typeface="Arial MT"/>
                <a:cs typeface="Arial MT"/>
              </a:rPr>
              <a:t>wh </a:t>
            </a:r>
            <a:r>
              <a:rPr sz="2200" spc="-3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at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it </a:t>
            </a:r>
            <a:r>
              <a:rPr sz="2200" dirty="0">
                <a:latin typeface="Arial MT"/>
                <a:cs typeface="Arial MT"/>
              </a:rPr>
              <a:t>purports</a:t>
            </a:r>
            <a:r>
              <a:rPr sz="2200" spc="-30" dirty="0">
                <a:latin typeface="Arial MT"/>
                <a:cs typeface="Arial MT"/>
              </a:rPr>
              <a:t> </a:t>
            </a:r>
            <a:r>
              <a:rPr sz="2200" spc="5" dirty="0">
                <a:latin typeface="Arial MT"/>
                <a:cs typeface="Arial MT"/>
              </a:rPr>
              <a:t>to</a:t>
            </a:r>
            <a:r>
              <a:rPr sz="2200" spc="-4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do.</a:t>
            </a:r>
            <a:endParaRPr sz="22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505"/>
              </a:spcBef>
              <a:buFont typeface="Wingdings"/>
              <a:buChar char=""/>
              <a:tabLst>
                <a:tab pos="357505" algn="l"/>
              </a:tabLst>
            </a:pPr>
            <a:r>
              <a:rPr sz="2200" spc="-5" dirty="0">
                <a:latin typeface="Arial MT"/>
                <a:cs typeface="Arial MT"/>
              </a:rPr>
              <a:t>Qualification</a:t>
            </a:r>
            <a:r>
              <a:rPr sz="2200" spc="-5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can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be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considered</a:t>
            </a:r>
            <a:r>
              <a:rPr sz="2200" spc="-60" dirty="0">
                <a:latin typeface="Arial MT"/>
                <a:cs typeface="Arial MT"/>
              </a:rPr>
              <a:t> </a:t>
            </a:r>
            <a:r>
              <a:rPr sz="2200" spc="5" dirty="0">
                <a:latin typeface="Arial MT"/>
                <a:cs typeface="Arial MT"/>
              </a:rPr>
              <a:t>to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be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a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part of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5" dirty="0">
                <a:latin typeface="Arial MT"/>
                <a:cs typeface="Arial MT"/>
              </a:rPr>
              <a:t>the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validation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proc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185" y="2833192"/>
            <a:ext cx="413448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dirty="0">
                <a:latin typeface="Arial MT"/>
                <a:cs typeface="Arial MT"/>
              </a:rPr>
              <a:t>ess.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5" dirty="0">
                <a:latin typeface="Arial MT"/>
                <a:cs typeface="Arial MT"/>
              </a:rPr>
              <a:t>It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5" dirty="0">
                <a:latin typeface="Arial MT"/>
                <a:cs typeface="Arial MT"/>
              </a:rPr>
              <a:t>can</a:t>
            </a:r>
            <a:r>
              <a:rPr sz="2200" spc="-5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be </a:t>
            </a:r>
            <a:r>
              <a:rPr sz="2200" spc="5" dirty="0">
                <a:latin typeface="Arial MT"/>
                <a:cs typeface="Arial MT"/>
              </a:rPr>
              <a:t>further</a:t>
            </a:r>
            <a:r>
              <a:rPr sz="2200" spc="-50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divided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into: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7765" indent="-344805">
              <a:lnSpc>
                <a:spcPct val="100000"/>
              </a:lnSpc>
              <a:spcBef>
                <a:spcPts val="95"/>
              </a:spcBef>
              <a:buAutoNum type="arabicParenR"/>
              <a:tabLst>
                <a:tab pos="1168400" algn="l"/>
              </a:tabLst>
            </a:pPr>
            <a:r>
              <a:rPr spc="-5" dirty="0"/>
              <a:t>Design</a:t>
            </a:r>
            <a:r>
              <a:rPr spc="-35" dirty="0"/>
              <a:t> </a:t>
            </a:r>
            <a:r>
              <a:rPr spc="-10" dirty="0"/>
              <a:t>qualification</a:t>
            </a:r>
          </a:p>
          <a:p>
            <a:pPr marL="1167765" indent="-344805">
              <a:lnSpc>
                <a:spcPct val="100000"/>
              </a:lnSpc>
              <a:buAutoNum type="arabicParenR"/>
              <a:tabLst>
                <a:tab pos="1168400" algn="l"/>
              </a:tabLst>
            </a:pPr>
            <a:r>
              <a:rPr spc="-10" dirty="0"/>
              <a:t>Installation</a:t>
            </a:r>
            <a:r>
              <a:rPr spc="5" dirty="0"/>
              <a:t> </a:t>
            </a:r>
            <a:r>
              <a:rPr spc="-10" dirty="0"/>
              <a:t>qualification</a:t>
            </a:r>
          </a:p>
          <a:p>
            <a:pPr marL="1167765" indent="-344805">
              <a:lnSpc>
                <a:spcPct val="100000"/>
              </a:lnSpc>
              <a:buAutoNum type="arabicParenR"/>
              <a:tabLst>
                <a:tab pos="1168400" algn="l"/>
              </a:tabLst>
            </a:pPr>
            <a:r>
              <a:rPr spc="-10" dirty="0"/>
              <a:t>Operation</a:t>
            </a:r>
            <a:r>
              <a:rPr spc="-55" dirty="0"/>
              <a:t> </a:t>
            </a:r>
            <a:r>
              <a:rPr spc="-10" dirty="0"/>
              <a:t>qualification</a:t>
            </a:r>
          </a:p>
          <a:p>
            <a:pPr marL="1167765" indent="-344805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1168400" algn="l"/>
              </a:tabLst>
            </a:pPr>
            <a:r>
              <a:rPr dirty="0"/>
              <a:t>Performance</a:t>
            </a:r>
            <a:r>
              <a:rPr spc="-114" dirty="0"/>
              <a:t> </a:t>
            </a:r>
            <a:r>
              <a:rPr spc="-10" dirty="0"/>
              <a:t>qualification</a:t>
            </a:r>
          </a:p>
          <a:p>
            <a:pPr marL="356870" marR="5080" indent="-344805" algn="just">
              <a:lnSpc>
                <a:spcPct val="100000"/>
              </a:lnSpc>
              <a:spcBef>
                <a:spcPts val="1500"/>
              </a:spcBef>
            </a:pPr>
            <a:r>
              <a:rPr sz="2200" b="1" dirty="0">
                <a:solidFill>
                  <a:srgbClr val="000000"/>
                </a:solidFill>
                <a:latin typeface="Arial"/>
                <a:cs typeface="Arial"/>
              </a:rPr>
              <a:t>1. </a:t>
            </a:r>
            <a:r>
              <a:rPr sz="2200" b="1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Design qualification(DQ)</a:t>
            </a:r>
            <a:r>
              <a:rPr sz="2200" b="1" spc="-5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sz="2200" spc="5" dirty="0">
                <a:solidFill>
                  <a:srgbClr val="000000"/>
                </a:solidFill>
              </a:rPr>
              <a:t>It </a:t>
            </a:r>
            <a:r>
              <a:rPr sz="2200" spc="-5" dirty="0">
                <a:solidFill>
                  <a:srgbClr val="000000"/>
                </a:solidFill>
              </a:rPr>
              <a:t>is documented evidence that </a:t>
            </a:r>
            <a:r>
              <a:rPr sz="2200" dirty="0">
                <a:solidFill>
                  <a:srgbClr val="000000"/>
                </a:solidFill>
              </a:rPr>
              <a:t>propo </a:t>
            </a:r>
            <a:r>
              <a:rPr sz="2200" spc="5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sed </a:t>
            </a:r>
            <a:r>
              <a:rPr sz="2200" spc="-10" dirty="0">
                <a:solidFill>
                  <a:srgbClr val="000000"/>
                </a:solidFill>
              </a:rPr>
              <a:t>design </a:t>
            </a:r>
            <a:r>
              <a:rPr sz="2200" spc="-15" dirty="0">
                <a:solidFill>
                  <a:srgbClr val="000000"/>
                </a:solidFill>
              </a:rPr>
              <a:t>of </a:t>
            </a:r>
            <a:r>
              <a:rPr sz="2200" spc="5" dirty="0">
                <a:solidFill>
                  <a:srgbClr val="000000"/>
                </a:solidFill>
              </a:rPr>
              <a:t>the </a:t>
            </a:r>
            <a:r>
              <a:rPr sz="22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facilities, </a:t>
            </a:r>
            <a:r>
              <a:rPr sz="220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system and equipment</a:t>
            </a:r>
            <a:r>
              <a:rPr sz="2200" spc="-1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is suitable </a:t>
            </a:r>
            <a:r>
              <a:rPr sz="2200" dirty="0">
                <a:solidFill>
                  <a:srgbClr val="000000"/>
                </a:solidFill>
              </a:rPr>
              <a:t>for i </a:t>
            </a:r>
            <a:r>
              <a:rPr sz="2200" spc="-600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ntended</a:t>
            </a:r>
            <a:r>
              <a:rPr sz="2200" spc="-50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use.</a:t>
            </a:r>
            <a:endParaRPr sz="2200">
              <a:latin typeface="Arial"/>
              <a:cs typeface="Arial"/>
            </a:endParaRPr>
          </a:p>
          <a:p>
            <a:pPr marL="356870" marR="47625" indent="-344805" algn="just">
              <a:lnSpc>
                <a:spcPct val="100699"/>
              </a:lnSpc>
              <a:spcBef>
                <a:spcPts val="470"/>
              </a:spcBef>
              <a:buFont typeface="Wingdings"/>
              <a:buChar char=""/>
              <a:tabLst>
                <a:tab pos="357505" algn="l"/>
              </a:tabLst>
            </a:pPr>
            <a:r>
              <a:rPr sz="2200" b="1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Purpose</a:t>
            </a:r>
            <a:r>
              <a:rPr sz="2200" spc="-5" dirty="0">
                <a:solidFill>
                  <a:srgbClr val="000000"/>
                </a:solidFill>
              </a:rPr>
              <a:t>: </a:t>
            </a:r>
            <a:r>
              <a:rPr sz="2200" spc="-60" dirty="0">
                <a:solidFill>
                  <a:srgbClr val="000000"/>
                </a:solidFill>
              </a:rPr>
              <a:t>To </a:t>
            </a:r>
            <a:r>
              <a:rPr sz="2200" spc="-10" dirty="0">
                <a:solidFill>
                  <a:srgbClr val="000000"/>
                </a:solidFill>
              </a:rPr>
              <a:t>ensure </a:t>
            </a:r>
            <a:r>
              <a:rPr sz="2200" spc="-5" dirty="0">
                <a:solidFill>
                  <a:srgbClr val="000000"/>
                </a:solidFill>
              </a:rPr>
              <a:t>that all the requirements </a:t>
            </a:r>
            <a:r>
              <a:rPr sz="2200" spc="-10" dirty="0">
                <a:solidFill>
                  <a:srgbClr val="000000"/>
                </a:solidFill>
              </a:rPr>
              <a:t>for </a:t>
            </a:r>
            <a:r>
              <a:rPr sz="2200" spc="-5" dirty="0">
                <a:solidFill>
                  <a:srgbClr val="000000"/>
                </a:solidFill>
              </a:rPr>
              <a:t>the final system </a:t>
            </a:r>
            <a:r>
              <a:rPr sz="2200" spc="-60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have</a:t>
            </a:r>
            <a:r>
              <a:rPr sz="2200" spc="5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been</a:t>
            </a:r>
            <a:r>
              <a:rPr sz="2200" spc="-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clearly</a:t>
            </a:r>
            <a:r>
              <a:rPr sz="2200" spc="-35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defined</a:t>
            </a:r>
            <a:r>
              <a:rPr sz="2200" spc="-60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at</a:t>
            </a:r>
            <a:r>
              <a:rPr sz="2200" spc="-30" dirty="0">
                <a:solidFill>
                  <a:srgbClr val="000000"/>
                </a:solidFill>
              </a:rPr>
              <a:t> </a:t>
            </a:r>
            <a:r>
              <a:rPr sz="2200" spc="5" dirty="0">
                <a:solidFill>
                  <a:srgbClr val="000000"/>
                </a:solidFill>
              </a:rPr>
              <a:t>the</a:t>
            </a:r>
            <a:r>
              <a:rPr sz="2200" spc="-20" dirty="0">
                <a:solidFill>
                  <a:srgbClr val="000000"/>
                </a:solidFill>
              </a:rPr>
              <a:t> </a:t>
            </a:r>
            <a:r>
              <a:rPr sz="2200" spc="5" dirty="0">
                <a:solidFill>
                  <a:srgbClr val="000000"/>
                </a:solidFill>
              </a:rPr>
              <a:t>start</a:t>
            </a:r>
            <a:r>
              <a:rPr sz="2400" spc="5" dirty="0">
                <a:solidFill>
                  <a:srgbClr val="000000"/>
                </a:solidFill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P</a:t>
            </a:r>
            <a:r>
              <a:rPr spc="-5" dirty="0"/>
              <a:t>ha</a:t>
            </a:r>
            <a:r>
              <a:rPr spc="5" dirty="0"/>
              <a:t>r</a:t>
            </a:r>
            <a:r>
              <a:rPr spc="-40" dirty="0"/>
              <a:t>m</a:t>
            </a:r>
            <a:r>
              <a:rPr spc="-5" dirty="0"/>
              <a:t>aceu</a:t>
            </a:r>
            <a:r>
              <a:rPr dirty="0"/>
              <a:t>tic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0" dirty="0"/>
              <a:t> </a:t>
            </a:r>
            <a:r>
              <a:rPr spc="-5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0" dirty="0"/>
              <a:t>i</a:t>
            </a:r>
            <a:r>
              <a:rPr spc="-5" dirty="0"/>
              <a:t>d</a:t>
            </a:r>
            <a:r>
              <a:rPr spc="-2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spc="-5" dirty="0"/>
              <a:t>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76233" y="6441550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78787"/>
                </a:solidFill>
                <a:latin typeface="Arial MT"/>
                <a:cs typeface="Arial MT"/>
              </a:rPr>
              <a:t>9</a:t>
            </a:fld>
            <a:endParaRPr sz="1200">
              <a:latin typeface="Arial MT"/>
              <a:cs typeface="Arial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1507" y="290017"/>
            <a:ext cx="232791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Continue…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912" y="997153"/>
            <a:ext cx="8281034" cy="45548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88265" algn="just">
              <a:lnSpc>
                <a:spcPct val="100200"/>
              </a:lnSpc>
              <a:spcBef>
                <a:spcPts val="85"/>
              </a:spcBef>
            </a:pPr>
            <a:r>
              <a:rPr sz="2400" b="1" dirty="0">
                <a:latin typeface="Arial"/>
                <a:cs typeface="Arial"/>
              </a:rPr>
              <a:t>2. </a:t>
            </a:r>
            <a:r>
              <a:rPr sz="2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Installation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Qualification (IQ)</a:t>
            </a:r>
            <a:r>
              <a:rPr sz="2600" dirty="0">
                <a:latin typeface="Arial MT"/>
                <a:cs typeface="Arial MT"/>
              </a:rPr>
              <a:t>:</a:t>
            </a:r>
            <a:r>
              <a:rPr sz="2300" dirty="0">
                <a:latin typeface="Arial MT"/>
                <a:cs typeface="Arial MT"/>
              </a:rPr>
              <a:t>It </a:t>
            </a:r>
            <a:r>
              <a:rPr sz="2300" spc="-5" dirty="0">
                <a:latin typeface="Arial MT"/>
                <a:cs typeface="Arial MT"/>
              </a:rPr>
              <a:t>is documented </a:t>
            </a:r>
            <a:r>
              <a:rPr sz="2300" spc="-10" dirty="0">
                <a:latin typeface="Arial MT"/>
                <a:cs typeface="Arial MT"/>
              </a:rPr>
              <a:t>evidenc </a:t>
            </a:r>
            <a:r>
              <a:rPr sz="2300" spc="-62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e </a:t>
            </a:r>
            <a:r>
              <a:rPr sz="2300" spc="-5" dirty="0">
                <a:latin typeface="Arial MT"/>
                <a:cs typeface="Arial MT"/>
              </a:rPr>
              <a:t>that the </a:t>
            </a:r>
            <a:r>
              <a:rPr sz="23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premises, supporting utilities,</a:t>
            </a:r>
            <a:r>
              <a:rPr sz="2300" spc="-5" dirty="0">
                <a:latin typeface="Arial MT"/>
                <a:cs typeface="Arial MT"/>
              </a:rPr>
              <a:t> the </a:t>
            </a:r>
            <a:r>
              <a:rPr sz="2300" spc="-10" dirty="0">
                <a:latin typeface="Arial MT"/>
                <a:cs typeface="Arial MT"/>
              </a:rPr>
              <a:t>equipment have be </a:t>
            </a:r>
            <a:r>
              <a:rPr sz="2300" spc="-5" dirty="0">
                <a:latin typeface="Arial MT"/>
                <a:cs typeface="Arial MT"/>
              </a:rPr>
              <a:t> en</a:t>
            </a:r>
            <a:r>
              <a:rPr sz="2300" spc="-3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built</a:t>
            </a:r>
            <a:r>
              <a:rPr sz="2300" spc="-20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and</a:t>
            </a:r>
            <a:r>
              <a:rPr sz="2300" spc="-2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installed</a:t>
            </a:r>
            <a:r>
              <a:rPr sz="2300" spc="-3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in</a:t>
            </a:r>
            <a:r>
              <a:rPr sz="2300" spc="-3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compliance</a:t>
            </a:r>
            <a:r>
              <a:rPr sz="2300" spc="-90" dirty="0">
                <a:latin typeface="Arial MT"/>
                <a:cs typeface="Arial MT"/>
              </a:rPr>
              <a:t> </a:t>
            </a:r>
            <a:r>
              <a:rPr sz="2300" spc="-15" dirty="0">
                <a:latin typeface="Arial MT"/>
                <a:cs typeface="Arial MT"/>
              </a:rPr>
              <a:t>with</a:t>
            </a:r>
            <a:r>
              <a:rPr sz="2300" spc="3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design</a:t>
            </a:r>
            <a:r>
              <a:rPr sz="2300" spc="-5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specifications.</a:t>
            </a:r>
            <a:endParaRPr sz="2300">
              <a:latin typeface="Arial MT"/>
              <a:cs typeface="Arial MT"/>
            </a:endParaRPr>
          </a:p>
          <a:p>
            <a:pPr marL="12700" marR="5080" algn="just">
              <a:lnSpc>
                <a:spcPct val="99200"/>
              </a:lnSpc>
              <a:spcBef>
                <a:spcPts val="600"/>
              </a:spcBef>
              <a:buSzPct val="91304"/>
              <a:buFont typeface="Wingdings"/>
              <a:buChar char=""/>
              <a:tabLst>
                <a:tab pos="236220" algn="l"/>
              </a:tabLst>
            </a:pPr>
            <a:r>
              <a:rPr sz="23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Purpose</a:t>
            </a:r>
            <a:r>
              <a:rPr sz="2300" spc="-5" dirty="0">
                <a:latin typeface="Arial MT"/>
                <a:cs typeface="Arial MT"/>
              </a:rPr>
              <a:t>: </a:t>
            </a:r>
            <a:r>
              <a:rPr sz="2300" spc="-190" dirty="0">
                <a:latin typeface="Arial MT"/>
                <a:cs typeface="Arial MT"/>
              </a:rPr>
              <a:t>To </a:t>
            </a:r>
            <a:r>
              <a:rPr sz="2300" spc="-5" dirty="0">
                <a:latin typeface="Arial MT"/>
                <a:cs typeface="Arial MT"/>
              </a:rPr>
              <a:t>check the </a:t>
            </a:r>
            <a:r>
              <a:rPr sz="2300" spc="-10" dirty="0">
                <a:latin typeface="Arial MT"/>
                <a:cs typeface="Arial MT"/>
              </a:rPr>
              <a:t>installation </a:t>
            </a:r>
            <a:r>
              <a:rPr sz="2300" dirty="0">
                <a:latin typeface="Arial MT"/>
                <a:cs typeface="Arial MT"/>
              </a:rPr>
              <a:t>site/ </a:t>
            </a:r>
            <a:r>
              <a:rPr sz="2300" spc="-5" dirty="0">
                <a:latin typeface="Arial MT"/>
                <a:cs typeface="Arial MT"/>
              </a:rPr>
              <a:t>environment </a:t>
            </a:r>
            <a:r>
              <a:rPr sz="2300" dirty="0">
                <a:latin typeface="Arial MT"/>
                <a:cs typeface="Arial MT"/>
              </a:rPr>
              <a:t>&amp; </a:t>
            </a:r>
            <a:r>
              <a:rPr sz="2300" spc="-10" dirty="0">
                <a:latin typeface="Arial MT"/>
                <a:cs typeface="Arial MT"/>
              </a:rPr>
              <a:t>verifies </a:t>
            </a:r>
            <a:r>
              <a:rPr sz="2300" spc="-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the </a:t>
            </a:r>
            <a:r>
              <a:rPr sz="2300" spc="-5" dirty="0">
                <a:latin typeface="Arial MT"/>
                <a:cs typeface="Arial MT"/>
              </a:rPr>
              <a:t>condition </a:t>
            </a:r>
            <a:r>
              <a:rPr sz="2300" spc="-15" dirty="0">
                <a:latin typeface="Arial MT"/>
                <a:cs typeface="Arial MT"/>
              </a:rPr>
              <a:t>of </a:t>
            </a:r>
            <a:r>
              <a:rPr sz="2300" spc="-5" dirty="0">
                <a:latin typeface="Arial MT"/>
                <a:cs typeface="Arial MT"/>
              </a:rPr>
              <a:t>installed </a:t>
            </a:r>
            <a:r>
              <a:rPr sz="2300" spc="-10" dirty="0">
                <a:latin typeface="Arial MT"/>
                <a:cs typeface="Arial MT"/>
              </a:rPr>
              <a:t>equipment. </a:t>
            </a:r>
            <a:r>
              <a:rPr sz="2300" dirty="0">
                <a:latin typeface="Arial MT"/>
                <a:cs typeface="Arial MT"/>
              </a:rPr>
              <a:t>Also </a:t>
            </a:r>
            <a:r>
              <a:rPr sz="2300" spc="5" dirty="0">
                <a:latin typeface="Arial MT"/>
                <a:cs typeface="Arial MT"/>
              </a:rPr>
              <a:t>to </a:t>
            </a:r>
            <a:r>
              <a:rPr sz="2300" spc="-5" dirty="0">
                <a:latin typeface="Arial MT"/>
                <a:cs typeface="Arial MT"/>
              </a:rPr>
              <a:t>ensure that all aspe </a:t>
            </a:r>
            <a:r>
              <a:rPr sz="2300" spc="-62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ct </a:t>
            </a:r>
            <a:r>
              <a:rPr sz="2300" spc="-20" dirty="0">
                <a:latin typeface="Arial MT"/>
                <a:cs typeface="Arial MT"/>
              </a:rPr>
              <a:t>of </a:t>
            </a:r>
            <a:r>
              <a:rPr sz="2300" spc="-15" dirty="0">
                <a:latin typeface="Arial MT"/>
                <a:cs typeface="Arial MT"/>
              </a:rPr>
              <a:t>equipment </a:t>
            </a:r>
            <a:r>
              <a:rPr sz="2300" spc="-5" dirty="0">
                <a:latin typeface="Arial MT"/>
                <a:cs typeface="Arial MT"/>
              </a:rPr>
              <a:t>installed correctly and </a:t>
            </a:r>
            <a:r>
              <a:rPr sz="2300" spc="-10" dirty="0">
                <a:latin typeface="Arial MT"/>
                <a:cs typeface="Arial MT"/>
              </a:rPr>
              <a:t>complies </a:t>
            </a:r>
            <a:r>
              <a:rPr sz="2300" spc="-20" dirty="0">
                <a:latin typeface="Arial MT"/>
                <a:cs typeface="Arial MT"/>
              </a:rPr>
              <a:t>with </a:t>
            </a:r>
            <a:r>
              <a:rPr sz="2300" spc="-5" dirty="0">
                <a:latin typeface="Arial MT"/>
                <a:cs typeface="Arial MT"/>
              </a:rPr>
              <a:t>the </a:t>
            </a:r>
            <a:r>
              <a:rPr sz="2300" spc="-10" dirty="0">
                <a:latin typeface="Arial MT"/>
                <a:cs typeface="Arial MT"/>
              </a:rPr>
              <a:t>original </a:t>
            </a:r>
            <a:r>
              <a:rPr sz="2300" spc="-625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design.</a:t>
            </a:r>
            <a:endParaRPr sz="2300">
              <a:latin typeface="Arial MT"/>
              <a:cs typeface="Arial MT"/>
            </a:endParaRPr>
          </a:p>
          <a:p>
            <a:pPr marL="12700" marR="28575" algn="just">
              <a:lnSpc>
                <a:spcPct val="100200"/>
              </a:lnSpc>
              <a:spcBef>
                <a:spcPts val="680"/>
              </a:spcBef>
            </a:pPr>
            <a:r>
              <a:rPr sz="2600" b="1" spc="-5" dirty="0">
                <a:latin typeface="Arial"/>
                <a:cs typeface="Arial"/>
              </a:rPr>
              <a:t>3.</a:t>
            </a:r>
            <a:r>
              <a:rPr sz="2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Operation Qualification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(OQ)</a:t>
            </a:r>
            <a:r>
              <a:rPr sz="2600" b="1" dirty="0">
                <a:latin typeface="Arial"/>
                <a:cs typeface="Arial"/>
              </a:rPr>
              <a:t>: </a:t>
            </a:r>
            <a:r>
              <a:rPr sz="2300" dirty="0">
                <a:latin typeface="Arial MT"/>
                <a:cs typeface="Arial MT"/>
              </a:rPr>
              <a:t>It </a:t>
            </a:r>
            <a:r>
              <a:rPr sz="2300" spc="-5" dirty="0">
                <a:latin typeface="Arial MT"/>
                <a:cs typeface="Arial MT"/>
              </a:rPr>
              <a:t>is </a:t>
            </a:r>
            <a:r>
              <a:rPr sz="2300" dirty="0">
                <a:latin typeface="Arial MT"/>
                <a:cs typeface="Arial MT"/>
              </a:rPr>
              <a:t>the </a:t>
            </a:r>
            <a:r>
              <a:rPr sz="2300" spc="-5" dirty="0">
                <a:latin typeface="Arial MT"/>
                <a:cs typeface="Arial MT"/>
              </a:rPr>
              <a:t>process </a:t>
            </a:r>
            <a:r>
              <a:rPr sz="2300" spc="-15" dirty="0">
                <a:latin typeface="Arial MT"/>
                <a:cs typeface="Arial MT"/>
              </a:rPr>
              <a:t>of </a:t>
            </a:r>
            <a:r>
              <a:rPr sz="2300" spc="-5" dirty="0">
                <a:latin typeface="Arial MT"/>
                <a:cs typeface="Arial MT"/>
              </a:rPr>
              <a:t>demo </a:t>
            </a:r>
            <a:r>
              <a:rPr sz="230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nstrating that an </a:t>
            </a:r>
            <a:r>
              <a:rPr sz="23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instrument </a:t>
            </a:r>
            <a:r>
              <a:rPr sz="2300" u="heavy" spc="-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will </a:t>
            </a:r>
            <a:r>
              <a:rPr sz="23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function </a:t>
            </a:r>
            <a:r>
              <a:rPr sz="23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according </a:t>
            </a:r>
            <a:r>
              <a:rPr sz="23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to </a:t>
            </a:r>
            <a:r>
              <a:rPr sz="23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the its </a:t>
            </a:r>
            <a:r>
              <a:rPr sz="23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ope </a:t>
            </a:r>
            <a:r>
              <a:rPr sz="2300" spc="-625" dirty="0">
                <a:latin typeface="Arial MT"/>
                <a:cs typeface="Arial MT"/>
              </a:rPr>
              <a:t> </a:t>
            </a:r>
            <a:r>
              <a:rPr sz="23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rational</a:t>
            </a:r>
            <a:r>
              <a:rPr sz="2300" u="heavy" spc="-5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3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specification</a:t>
            </a:r>
            <a:r>
              <a:rPr sz="2300" spc="-7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in</a:t>
            </a:r>
            <a:r>
              <a:rPr sz="2300" spc="2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the</a:t>
            </a:r>
            <a:r>
              <a:rPr sz="2300" spc="-7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selected</a:t>
            </a:r>
            <a:r>
              <a:rPr sz="2300" spc="-5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environment.</a:t>
            </a:r>
            <a:endParaRPr sz="2300">
              <a:latin typeface="Arial MT"/>
              <a:cs typeface="Arial MT"/>
            </a:endParaRPr>
          </a:p>
          <a:p>
            <a:pPr marL="235585" indent="-223520" algn="just">
              <a:lnSpc>
                <a:spcPct val="100000"/>
              </a:lnSpc>
              <a:spcBef>
                <a:spcPts val="605"/>
              </a:spcBef>
              <a:buSzPct val="91304"/>
              <a:buFont typeface="Wingdings"/>
              <a:buChar char=""/>
              <a:tabLst>
                <a:tab pos="236220" algn="l"/>
              </a:tabLst>
            </a:pPr>
            <a:r>
              <a:rPr sz="23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Pu</a:t>
            </a:r>
            <a:r>
              <a:rPr sz="23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23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</a:t>
            </a:r>
            <a:r>
              <a:rPr sz="23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23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e:</a:t>
            </a:r>
            <a:r>
              <a:rPr sz="2300" b="1" spc="5" dirty="0">
                <a:latin typeface="Arial"/>
                <a:cs typeface="Arial"/>
              </a:rPr>
              <a:t> </a:t>
            </a:r>
            <a:r>
              <a:rPr sz="2300" spc="-380" dirty="0">
                <a:latin typeface="Arial MT"/>
                <a:cs typeface="Arial MT"/>
              </a:rPr>
              <a:t>T</a:t>
            </a:r>
            <a:r>
              <a:rPr sz="2300" dirty="0">
                <a:latin typeface="Arial MT"/>
                <a:cs typeface="Arial MT"/>
              </a:rPr>
              <a:t>o</a:t>
            </a:r>
            <a:r>
              <a:rPr sz="2300" spc="-75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en</a:t>
            </a:r>
            <a:r>
              <a:rPr sz="2300" dirty="0">
                <a:latin typeface="Arial MT"/>
                <a:cs typeface="Arial MT"/>
              </a:rPr>
              <a:t>s</a:t>
            </a:r>
            <a:r>
              <a:rPr sz="2300" spc="-10" dirty="0">
                <a:latin typeface="Arial MT"/>
                <a:cs typeface="Arial MT"/>
              </a:rPr>
              <a:t>u</a:t>
            </a:r>
            <a:r>
              <a:rPr sz="2300" dirty="0">
                <a:latin typeface="Arial MT"/>
                <a:cs typeface="Arial MT"/>
              </a:rPr>
              <a:t>re</a:t>
            </a:r>
            <a:r>
              <a:rPr sz="2300" spc="2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</a:t>
            </a:r>
            <a:r>
              <a:rPr sz="2300" spc="-35" dirty="0">
                <a:latin typeface="Arial MT"/>
                <a:cs typeface="Arial MT"/>
              </a:rPr>
              <a:t>ha</a:t>
            </a:r>
            <a:r>
              <a:rPr sz="2300" dirty="0">
                <a:latin typeface="Arial MT"/>
                <a:cs typeface="Arial MT"/>
              </a:rPr>
              <a:t>t</a:t>
            </a:r>
            <a:r>
              <a:rPr sz="2300" spc="65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al</a:t>
            </a:r>
            <a:r>
              <a:rPr sz="2300" dirty="0">
                <a:latin typeface="Arial MT"/>
                <a:cs typeface="Arial MT"/>
              </a:rPr>
              <a:t>l</a:t>
            </a:r>
            <a:r>
              <a:rPr sz="2300" spc="4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the</a:t>
            </a:r>
            <a:r>
              <a:rPr sz="2300" spc="40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d</a:t>
            </a:r>
            <a:r>
              <a:rPr sz="2300" spc="-25" dirty="0">
                <a:latin typeface="Arial MT"/>
                <a:cs typeface="Arial MT"/>
              </a:rPr>
              <a:t>y</a:t>
            </a:r>
            <a:r>
              <a:rPr sz="2300" spc="-10" dirty="0">
                <a:latin typeface="Arial MT"/>
                <a:cs typeface="Arial MT"/>
              </a:rPr>
              <a:t>n</a:t>
            </a:r>
            <a:r>
              <a:rPr sz="2300" spc="-35" dirty="0">
                <a:latin typeface="Arial MT"/>
                <a:cs typeface="Arial MT"/>
              </a:rPr>
              <a:t>a</a:t>
            </a:r>
            <a:r>
              <a:rPr sz="2300" spc="45" dirty="0">
                <a:latin typeface="Arial MT"/>
                <a:cs typeface="Arial MT"/>
              </a:rPr>
              <a:t>m</a:t>
            </a:r>
            <a:r>
              <a:rPr sz="2300" spc="-10" dirty="0">
                <a:latin typeface="Arial MT"/>
                <a:cs typeface="Arial MT"/>
              </a:rPr>
              <a:t>i</a:t>
            </a:r>
            <a:r>
              <a:rPr sz="2300" dirty="0">
                <a:latin typeface="Arial MT"/>
                <a:cs typeface="Arial MT"/>
              </a:rPr>
              <a:t>c</a:t>
            </a:r>
            <a:r>
              <a:rPr sz="2300" spc="35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a</a:t>
            </a:r>
            <a:r>
              <a:rPr sz="2300" dirty="0">
                <a:latin typeface="Arial MT"/>
                <a:cs typeface="Arial MT"/>
              </a:rPr>
              <a:t>t</a:t>
            </a:r>
            <a:r>
              <a:rPr sz="2300" spc="-20" dirty="0">
                <a:latin typeface="Arial MT"/>
                <a:cs typeface="Arial MT"/>
              </a:rPr>
              <a:t>t</a:t>
            </a:r>
            <a:r>
              <a:rPr sz="2300" dirty="0">
                <a:latin typeface="Arial MT"/>
                <a:cs typeface="Arial MT"/>
              </a:rPr>
              <a:t>ri</a:t>
            </a:r>
            <a:r>
              <a:rPr sz="2300" spc="-20" dirty="0">
                <a:latin typeface="Arial MT"/>
                <a:cs typeface="Arial MT"/>
              </a:rPr>
              <a:t>b</a:t>
            </a:r>
            <a:r>
              <a:rPr sz="2300" spc="-10" dirty="0">
                <a:latin typeface="Arial MT"/>
                <a:cs typeface="Arial MT"/>
              </a:rPr>
              <a:t>u</a:t>
            </a:r>
            <a:r>
              <a:rPr sz="2300" spc="-20" dirty="0">
                <a:latin typeface="Arial MT"/>
                <a:cs typeface="Arial MT"/>
              </a:rPr>
              <a:t>t</a:t>
            </a:r>
            <a:r>
              <a:rPr sz="2300" spc="-10" dirty="0">
                <a:latin typeface="Arial MT"/>
                <a:cs typeface="Arial MT"/>
              </a:rPr>
              <a:t>e</a:t>
            </a:r>
            <a:r>
              <a:rPr sz="2300" dirty="0">
                <a:latin typeface="Arial MT"/>
                <a:cs typeface="Arial MT"/>
              </a:rPr>
              <a:t>s</a:t>
            </a:r>
            <a:r>
              <a:rPr sz="2300" spc="6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c</a:t>
            </a:r>
            <a:r>
              <a:rPr sz="2300" spc="-35" dirty="0">
                <a:latin typeface="Arial MT"/>
                <a:cs typeface="Arial MT"/>
              </a:rPr>
              <a:t>o</a:t>
            </a:r>
            <a:r>
              <a:rPr sz="2300" spc="20" dirty="0">
                <a:latin typeface="Arial MT"/>
                <a:cs typeface="Arial MT"/>
              </a:rPr>
              <a:t>m</a:t>
            </a:r>
            <a:r>
              <a:rPr sz="2300" spc="-10" dirty="0">
                <a:latin typeface="Arial MT"/>
                <a:cs typeface="Arial MT"/>
              </a:rPr>
              <a:t>pl</a:t>
            </a:r>
            <a:r>
              <a:rPr sz="2300" dirty="0">
                <a:latin typeface="Arial MT"/>
                <a:cs typeface="Arial MT"/>
              </a:rPr>
              <a:t>y</a:t>
            </a:r>
            <a:r>
              <a:rPr sz="2300" spc="55" dirty="0">
                <a:latin typeface="Arial MT"/>
                <a:cs typeface="Arial MT"/>
              </a:rPr>
              <a:t> </a:t>
            </a:r>
            <a:r>
              <a:rPr sz="2300" spc="-35" dirty="0">
                <a:latin typeface="Arial MT"/>
                <a:cs typeface="Arial MT"/>
              </a:rPr>
              <a:t>w</a:t>
            </a:r>
            <a:r>
              <a:rPr sz="2300" spc="-10" dirty="0">
                <a:latin typeface="Arial MT"/>
                <a:cs typeface="Arial MT"/>
              </a:rPr>
              <a:t>i</a:t>
            </a:r>
            <a:r>
              <a:rPr sz="2300" dirty="0">
                <a:latin typeface="Arial MT"/>
                <a:cs typeface="Arial MT"/>
              </a:rPr>
              <a:t>t</a:t>
            </a:r>
            <a:endParaRPr sz="230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</a:pPr>
            <a:r>
              <a:rPr sz="2300" dirty="0">
                <a:latin typeface="Arial MT"/>
                <a:cs typeface="Arial MT"/>
              </a:rPr>
              <a:t>h</a:t>
            </a:r>
            <a:r>
              <a:rPr sz="2300" spc="-40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original</a:t>
            </a:r>
            <a:r>
              <a:rPr sz="2300" spc="-40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design.</a:t>
            </a:r>
            <a:endParaRPr sz="23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1397</Words>
  <Application>Microsoft Office PowerPoint</Application>
  <PresentationFormat>On-screen Show (4:3)</PresentationFormat>
  <Paragraphs>180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MT</vt:lpstr>
      <vt:lpstr>Calibri</vt:lpstr>
      <vt:lpstr>Calibri Light</vt:lpstr>
      <vt:lpstr>Times New Roman</vt:lpstr>
      <vt:lpstr>Wingdings</vt:lpstr>
      <vt:lpstr>Office Theme</vt:lpstr>
      <vt:lpstr>PHARMACEUTICAL  VA LIDATION</vt:lpstr>
      <vt:lpstr>Contents:</vt:lpstr>
      <vt:lpstr>Definition:</vt:lpstr>
      <vt:lpstr>PowerPoint Presentation</vt:lpstr>
      <vt:lpstr>FUSION QBD software for better  results during AMV</vt:lpstr>
      <vt:lpstr>Calibration:</vt:lpstr>
      <vt:lpstr>Methods used for calibration:</vt:lpstr>
      <vt:lpstr>Qualification</vt:lpstr>
      <vt:lpstr>Continue…</vt:lpstr>
      <vt:lpstr>Continue…</vt:lpstr>
      <vt:lpstr>Continue…</vt:lpstr>
      <vt:lpstr>Continue…</vt:lpstr>
      <vt:lpstr>Frequency of calibration:</vt:lpstr>
      <vt:lpstr>Importance of calibration:</vt:lpstr>
      <vt:lpstr>Continue…</vt:lpstr>
      <vt:lpstr>Scope of validation:</vt:lpstr>
      <vt:lpstr>Continue…</vt:lpstr>
      <vt:lpstr>Importance/ advantages of validation:</vt:lpstr>
      <vt:lpstr>Difference in Calibration &amp; Validation</vt:lpstr>
      <vt:lpstr>Thanks...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 VA LIDATION</dc:title>
  <cp:lastModifiedBy>BIKASH JENA</cp:lastModifiedBy>
  <cp:revision>1</cp:revision>
  <dcterms:created xsi:type="dcterms:W3CDTF">2023-03-06T05:00:44Z</dcterms:created>
  <dcterms:modified xsi:type="dcterms:W3CDTF">2023-03-06T05:01:33Z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2023-03-06T00:00:00Z</vt:filetime>
  </property>
</Properties>
</file>