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91" y="5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3333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40404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3333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3333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2851404" cy="6859522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182880" y="0"/>
                </a:moveTo>
                <a:lnTo>
                  <a:pt x="0" y="0"/>
                </a:lnTo>
                <a:lnTo>
                  <a:pt x="0" y="6858000"/>
                </a:lnTo>
                <a:lnTo>
                  <a:pt x="182880" y="6858000"/>
                </a:lnTo>
                <a:lnTo>
                  <a:pt x="182880" y="0"/>
                </a:lnTo>
                <a:close/>
              </a:path>
            </a:pathLst>
          </a:custGeom>
          <a:solidFill>
            <a:srgbClr val="2328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4756"/>
            <a:ext cx="1592580" cy="508000"/>
          </a:xfrm>
          <a:custGeom>
            <a:avLst/>
            <a:gdLst/>
            <a:ahLst/>
            <a:cxnLst/>
            <a:rect l="l" t="t" r="r" b="b"/>
            <a:pathLst>
              <a:path w="1592580" h="508000">
                <a:moveTo>
                  <a:pt x="0" y="0"/>
                </a:moveTo>
                <a:lnTo>
                  <a:pt x="0" y="503948"/>
                </a:lnTo>
                <a:lnTo>
                  <a:pt x="1245844" y="507491"/>
                </a:lnTo>
                <a:lnTo>
                  <a:pt x="1346200" y="507491"/>
                </a:lnTo>
                <a:lnTo>
                  <a:pt x="1350899" y="502665"/>
                </a:lnTo>
                <a:lnTo>
                  <a:pt x="1352423" y="501141"/>
                </a:lnTo>
                <a:lnTo>
                  <a:pt x="1354328" y="499617"/>
                </a:lnTo>
                <a:lnTo>
                  <a:pt x="1355852" y="497966"/>
                </a:lnTo>
                <a:lnTo>
                  <a:pt x="1584960" y="268858"/>
                </a:lnTo>
                <a:lnTo>
                  <a:pt x="1590246" y="261714"/>
                </a:lnTo>
                <a:lnTo>
                  <a:pt x="1592008" y="254571"/>
                </a:lnTo>
                <a:lnTo>
                  <a:pt x="1590246" y="247427"/>
                </a:lnTo>
                <a:lnTo>
                  <a:pt x="1584960" y="240283"/>
                </a:lnTo>
                <a:lnTo>
                  <a:pt x="1355852" y="11302"/>
                </a:lnTo>
                <a:lnTo>
                  <a:pt x="1350899" y="11302"/>
                </a:lnTo>
                <a:lnTo>
                  <a:pt x="1350899" y="6476"/>
                </a:lnTo>
                <a:lnTo>
                  <a:pt x="1346200" y="6476"/>
                </a:lnTo>
                <a:lnTo>
                  <a:pt x="1341374" y="1777"/>
                </a:lnTo>
                <a:lnTo>
                  <a:pt x="1245844" y="1777"/>
                </a:lnTo>
                <a:lnTo>
                  <a:pt x="0" y="0"/>
                </a:lnTo>
                <a:close/>
              </a:path>
            </a:pathLst>
          </a:custGeom>
          <a:solidFill>
            <a:srgbClr val="4966A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0519" y="1266190"/>
            <a:ext cx="7578090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333333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63853" y="2031009"/>
            <a:ext cx="10264292" cy="220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40404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aw.cornell.edu/cfr/text/48" TargetMode="External"/><Relationship Id="rId3" Type="http://schemas.openxmlformats.org/officeDocument/2006/relationships/hyperlink" Target="https://www.law.cornell.edu/cfr/text/43" TargetMode="External"/><Relationship Id="rId7" Type="http://schemas.openxmlformats.org/officeDocument/2006/relationships/hyperlink" Target="https://www.law.cornell.edu/cfr/text/47" TargetMode="External"/><Relationship Id="rId2" Type="http://schemas.openxmlformats.org/officeDocument/2006/relationships/hyperlink" Target="https://www.law.cornell.edu/cfr/text/4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aw.cornell.edu/cfr/text/46" TargetMode="External"/><Relationship Id="rId5" Type="http://schemas.openxmlformats.org/officeDocument/2006/relationships/hyperlink" Target="https://www.law.cornell.edu/cfr/text/45" TargetMode="External"/><Relationship Id="rId10" Type="http://schemas.openxmlformats.org/officeDocument/2006/relationships/hyperlink" Target="https://www.law.cornell.edu/cfr/text/50" TargetMode="External"/><Relationship Id="rId4" Type="http://schemas.openxmlformats.org/officeDocument/2006/relationships/hyperlink" Target="https://www.law.cornell.edu/cfr/text/44" TargetMode="External"/><Relationship Id="rId9" Type="http://schemas.openxmlformats.org/officeDocument/2006/relationships/hyperlink" Target="https://www.law.cornell.edu/cfr/text/49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aw.cornell.edu/cfr/text/1" TargetMode="External"/><Relationship Id="rId13" Type="http://schemas.openxmlformats.org/officeDocument/2006/relationships/hyperlink" Target="https://www.law.cornell.edu/cfr/text/6" TargetMode="External"/><Relationship Id="rId3" Type="http://schemas.openxmlformats.org/officeDocument/2006/relationships/image" Target="../media/image8.png"/><Relationship Id="rId7" Type="http://schemas.openxmlformats.org/officeDocument/2006/relationships/hyperlink" Target="https://www.law.cornell.edu/cfr/text?qt-ecfrmaster=0&amp;qt-ecfrmaster" TargetMode="External"/><Relationship Id="rId12" Type="http://schemas.openxmlformats.org/officeDocument/2006/relationships/hyperlink" Target="https://www.law.cornell.edu/cfr/text/5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hyperlink" Target="https://www.law.cornell.edu/cfr/text/4" TargetMode="External"/><Relationship Id="rId5" Type="http://schemas.openxmlformats.org/officeDocument/2006/relationships/image" Target="../media/image10.png"/><Relationship Id="rId10" Type="http://schemas.openxmlformats.org/officeDocument/2006/relationships/hyperlink" Target="https://www.law.cornell.edu/cfr/text/3" TargetMode="External"/><Relationship Id="rId4" Type="http://schemas.openxmlformats.org/officeDocument/2006/relationships/image" Target="../media/image9.png"/><Relationship Id="rId9" Type="http://schemas.openxmlformats.org/officeDocument/2006/relationships/hyperlink" Target="https://www.law.cornell.edu/cfr/text/2" TargetMode="External"/><Relationship Id="rId14" Type="http://schemas.openxmlformats.org/officeDocument/2006/relationships/hyperlink" Target="https://www.law.cornell.edu/cfr/text/7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aw.cornell.edu/cfr/text/14" TargetMode="External"/><Relationship Id="rId3" Type="http://schemas.openxmlformats.org/officeDocument/2006/relationships/hyperlink" Target="https://www.law.cornell.edu/cfr/text/9" TargetMode="External"/><Relationship Id="rId7" Type="http://schemas.openxmlformats.org/officeDocument/2006/relationships/hyperlink" Target="https://www.law.cornell.edu/cfr/text/13" TargetMode="External"/><Relationship Id="rId12" Type="http://schemas.openxmlformats.org/officeDocument/2006/relationships/hyperlink" Target="https://www.law.cornell.edu/cfr/text/18" TargetMode="External"/><Relationship Id="rId2" Type="http://schemas.openxmlformats.org/officeDocument/2006/relationships/hyperlink" Target="https://www.law.cornell.edu/cfr/text/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aw.cornell.edu/cfr/text/12" TargetMode="External"/><Relationship Id="rId11" Type="http://schemas.openxmlformats.org/officeDocument/2006/relationships/hyperlink" Target="https://www.law.cornell.edu/cfr/text/17" TargetMode="External"/><Relationship Id="rId5" Type="http://schemas.openxmlformats.org/officeDocument/2006/relationships/hyperlink" Target="https://www.law.cornell.edu/cfr/text/11" TargetMode="External"/><Relationship Id="rId10" Type="http://schemas.openxmlformats.org/officeDocument/2006/relationships/hyperlink" Target="https://www.law.cornell.edu/cfr/text/16" TargetMode="External"/><Relationship Id="rId4" Type="http://schemas.openxmlformats.org/officeDocument/2006/relationships/hyperlink" Target="https://www.law.cornell.edu/cfr/text/10" TargetMode="External"/><Relationship Id="rId9" Type="http://schemas.openxmlformats.org/officeDocument/2006/relationships/hyperlink" Target="https://www.law.cornell.edu/cfr/text/15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aw.cornell.edu/cfr/text/25" TargetMode="External"/><Relationship Id="rId13" Type="http://schemas.openxmlformats.org/officeDocument/2006/relationships/hyperlink" Target="https://www.law.cornell.edu/cfr/text/30" TargetMode="External"/><Relationship Id="rId3" Type="http://schemas.openxmlformats.org/officeDocument/2006/relationships/hyperlink" Target="https://www.law.cornell.edu/cfr/text/20" TargetMode="External"/><Relationship Id="rId7" Type="http://schemas.openxmlformats.org/officeDocument/2006/relationships/hyperlink" Target="https://www.law.cornell.edu/cfr/text/24" TargetMode="External"/><Relationship Id="rId12" Type="http://schemas.openxmlformats.org/officeDocument/2006/relationships/hyperlink" Target="https://www.law.cornell.edu/cfr/text/29" TargetMode="External"/><Relationship Id="rId2" Type="http://schemas.openxmlformats.org/officeDocument/2006/relationships/hyperlink" Target="https://www.law.cornell.edu/cfr/text/1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aw.cornell.edu/cfr/text/23" TargetMode="External"/><Relationship Id="rId11" Type="http://schemas.openxmlformats.org/officeDocument/2006/relationships/hyperlink" Target="https://www.law.cornell.edu/cfr/text/28" TargetMode="External"/><Relationship Id="rId5" Type="http://schemas.openxmlformats.org/officeDocument/2006/relationships/hyperlink" Target="https://www.law.cornell.edu/cfr/text/22" TargetMode="External"/><Relationship Id="rId10" Type="http://schemas.openxmlformats.org/officeDocument/2006/relationships/hyperlink" Target="https://www.law.cornell.edu/cfr/text/27" TargetMode="External"/><Relationship Id="rId4" Type="http://schemas.openxmlformats.org/officeDocument/2006/relationships/hyperlink" Target="https://www.law.cornell.edu/cfr/text/21" TargetMode="External"/><Relationship Id="rId9" Type="http://schemas.openxmlformats.org/officeDocument/2006/relationships/hyperlink" Target="https://www.law.cornell.edu/cfr/text/26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aw.cornell.edu/cfr/text/37" TargetMode="External"/><Relationship Id="rId3" Type="http://schemas.openxmlformats.org/officeDocument/2006/relationships/hyperlink" Target="https://www.law.cornell.edu/cfr/text/32" TargetMode="External"/><Relationship Id="rId7" Type="http://schemas.openxmlformats.org/officeDocument/2006/relationships/hyperlink" Target="https://www.law.cornell.edu/cfr/text/36" TargetMode="External"/><Relationship Id="rId12" Type="http://schemas.openxmlformats.org/officeDocument/2006/relationships/hyperlink" Target="https://www.law.cornell.edu/cfr/text/41" TargetMode="External"/><Relationship Id="rId2" Type="http://schemas.openxmlformats.org/officeDocument/2006/relationships/hyperlink" Target="https://www.law.cornell.edu/cfr/text/3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aw.cornell.edu/cfr/text/35" TargetMode="External"/><Relationship Id="rId11" Type="http://schemas.openxmlformats.org/officeDocument/2006/relationships/hyperlink" Target="https://www.law.cornell.edu/cfr/text/40" TargetMode="External"/><Relationship Id="rId5" Type="http://schemas.openxmlformats.org/officeDocument/2006/relationships/hyperlink" Target="https://www.law.cornell.edu/cfr/text/34" TargetMode="External"/><Relationship Id="rId10" Type="http://schemas.openxmlformats.org/officeDocument/2006/relationships/hyperlink" Target="https://www.law.cornell.edu/cfr/text/39" TargetMode="External"/><Relationship Id="rId4" Type="http://schemas.openxmlformats.org/officeDocument/2006/relationships/hyperlink" Target="https://www.law.cornell.edu/cfr/text/33" TargetMode="External"/><Relationship Id="rId9" Type="http://schemas.openxmlformats.org/officeDocument/2006/relationships/hyperlink" Target="https://www.law.cornell.edu/cfr/text/3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2192000" cy="6859905"/>
            <a:chOff x="0" y="0"/>
            <a:chExt cx="12192000" cy="685990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2851404" cy="6859522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0" y="0"/>
              <a:ext cx="182880" cy="6858000"/>
            </a:xfrm>
            <a:custGeom>
              <a:avLst/>
              <a:gdLst/>
              <a:ahLst/>
              <a:cxnLst/>
              <a:rect l="l" t="t" r="r" b="b"/>
              <a:pathLst>
                <a:path w="182880" h="6858000">
                  <a:moveTo>
                    <a:pt x="182880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182880" y="6858000"/>
                  </a:lnTo>
                  <a:lnTo>
                    <a:pt x="182880" y="0"/>
                  </a:lnTo>
                  <a:close/>
                </a:path>
              </a:pathLst>
            </a:custGeom>
            <a:solidFill>
              <a:srgbClr val="2328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/>
          <p:nvPr/>
        </p:nvSpPr>
        <p:spPr>
          <a:xfrm>
            <a:off x="0" y="4323588"/>
            <a:ext cx="1743075" cy="779145"/>
          </a:xfrm>
          <a:custGeom>
            <a:avLst/>
            <a:gdLst/>
            <a:ahLst/>
            <a:cxnLst/>
            <a:rect l="l" t="t" r="r" b="b"/>
            <a:pathLst>
              <a:path w="1743075" h="779145">
                <a:moveTo>
                  <a:pt x="1346200" y="0"/>
                </a:moveTo>
                <a:lnTo>
                  <a:pt x="0" y="0"/>
                </a:lnTo>
                <a:lnTo>
                  <a:pt x="0" y="778763"/>
                </a:lnTo>
                <a:lnTo>
                  <a:pt x="1346200" y="778763"/>
                </a:lnTo>
                <a:lnTo>
                  <a:pt x="1355891" y="777956"/>
                </a:lnTo>
                <a:lnTo>
                  <a:pt x="1363821" y="775827"/>
                </a:lnTo>
                <a:lnTo>
                  <a:pt x="1369988" y="772816"/>
                </a:lnTo>
                <a:lnTo>
                  <a:pt x="1374394" y="769366"/>
                </a:lnTo>
                <a:lnTo>
                  <a:pt x="1374394" y="764667"/>
                </a:lnTo>
                <a:lnTo>
                  <a:pt x="1379093" y="764667"/>
                </a:lnTo>
                <a:lnTo>
                  <a:pt x="1735582" y="408178"/>
                </a:lnTo>
                <a:lnTo>
                  <a:pt x="1740868" y="399587"/>
                </a:lnTo>
                <a:lnTo>
                  <a:pt x="1742630" y="388794"/>
                </a:lnTo>
                <a:lnTo>
                  <a:pt x="1740868" y="377120"/>
                </a:lnTo>
                <a:lnTo>
                  <a:pt x="1735582" y="365887"/>
                </a:lnTo>
                <a:lnTo>
                  <a:pt x="1379093" y="14097"/>
                </a:lnTo>
                <a:lnTo>
                  <a:pt x="1379093" y="9398"/>
                </a:lnTo>
                <a:lnTo>
                  <a:pt x="1374394" y="9398"/>
                </a:lnTo>
                <a:lnTo>
                  <a:pt x="1369988" y="5947"/>
                </a:lnTo>
                <a:lnTo>
                  <a:pt x="1363821" y="2936"/>
                </a:lnTo>
                <a:lnTo>
                  <a:pt x="1355891" y="807"/>
                </a:lnTo>
                <a:lnTo>
                  <a:pt x="1346200" y="0"/>
                </a:lnTo>
                <a:close/>
              </a:path>
            </a:pathLst>
          </a:custGeom>
          <a:solidFill>
            <a:srgbClr val="4966A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1772411" y="2211323"/>
            <a:ext cx="8867140" cy="2330450"/>
            <a:chOff x="1772411" y="2211323"/>
            <a:chExt cx="8867140" cy="2330450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772411" y="2211323"/>
              <a:ext cx="8866632" cy="1507236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91739" y="3034283"/>
              <a:ext cx="7312152" cy="1507236"/>
            </a:xfrm>
            <a:prstGeom prst="rect">
              <a:avLst/>
            </a:prstGeom>
          </p:spPr>
        </p:pic>
      </p:grpSp>
      <p:sp>
        <p:nvSpPr>
          <p:cNvPr id="10" name="object 1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382752" rIns="0" bIns="0" rtlCol="0">
            <a:spAutoFit/>
          </a:bodyPr>
          <a:lstStyle/>
          <a:p>
            <a:pPr marL="53975" algn="ctr">
              <a:lnSpc>
                <a:spcPct val="100000"/>
              </a:lnSpc>
              <a:spcBef>
                <a:spcPts val="100"/>
              </a:spcBef>
            </a:pPr>
            <a:r>
              <a:rPr sz="5400" spc="-5" dirty="0">
                <a:solidFill>
                  <a:srgbClr val="000000"/>
                </a:solidFill>
                <a:latin typeface="Gabriola"/>
                <a:cs typeface="Gabriola"/>
              </a:rPr>
              <a:t>CODE</a:t>
            </a:r>
            <a:r>
              <a:rPr sz="5400" spc="-15" dirty="0">
                <a:solidFill>
                  <a:srgbClr val="000000"/>
                </a:solidFill>
                <a:latin typeface="Gabriola"/>
                <a:cs typeface="Gabriola"/>
              </a:rPr>
              <a:t> </a:t>
            </a:r>
            <a:r>
              <a:rPr sz="5400" spc="-5" dirty="0">
                <a:solidFill>
                  <a:srgbClr val="000000"/>
                </a:solidFill>
                <a:latin typeface="Gabriola"/>
                <a:cs typeface="Gabriola"/>
              </a:rPr>
              <a:t>OF</a:t>
            </a:r>
            <a:r>
              <a:rPr sz="5400" spc="-20" dirty="0">
                <a:solidFill>
                  <a:srgbClr val="000000"/>
                </a:solidFill>
                <a:latin typeface="Gabriola"/>
                <a:cs typeface="Gabriola"/>
              </a:rPr>
              <a:t> </a:t>
            </a:r>
            <a:r>
              <a:rPr sz="5400" spc="-10" dirty="0">
                <a:solidFill>
                  <a:srgbClr val="000000"/>
                </a:solidFill>
                <a:latin typeface="Gabriola"/>
                <a:cs typeface="Gabriola"/>
              </a:rPr>
              <a:t>FEDERAL</a:t>
            </a:r>
            <a:r>
              <a:rPr sz="5400" spc="-15" dirty="0">
                <a:solidFill>
                  <a:srgbClr val="000000"/>
                </a:solidFill>
                <a:latin typeface="Gabriola"/>
                <a:cs typeface="Gabriola"/>
              </a:rPr>
              <a:t> </a:t>
            </a:r>
            <a:r>
              <a:rPr sz="5400" spc="-5" dirty="0">
                <a:solidFill>
                  <a:srgbClr val="000000"/>
                </a:solidFill>
                <a:latin typeface="Gabriola"/>
                <a:cs typeface="Gabriola"/>
              </a:rPr>
              <a:t>REGULATIONS</a:t>
            </a:r>
            <a:endParaRPr sz="5400">
              <a:latin typeface="Gabriola"/>
              <a:cs typeface="Gabriola"/>
            </a:endParaRPr>
          </a:p>
          <a:p>
            <a:pPr marL="54610" algn="ctr">
              <a:lnSpc>
                <a:spcPct val="100000"/>
              </a:lnSpc>
            </a:pPr>
            <a:r>
              <a:rPr sz="5400" spc="-5" dirty="0">
                <a:solidFill>
                  <a:srgbClr val="000000"/>
                </a:solidFill>
                <a:latin typeface="Gabriola"/>
                <a:cs typeface="Gabriola"/>
              </a:rPr>
              <a:t>{CFR}IN</a:t>
            </a:r>
            <a:r>
              <a:rPr sz="5400" spc="-40" dirty="0">
                <a:solidFill>
                  <a:srgbClr val="000000"/>
                </a:solidFill>
                <a:latin typeface="Gabriola"/>
                <a:cs typeface="Gabriola"/>
              </a:rPr>
              <a:t> </a:t>
            </a:r>
            <a:r>
              <a:rPr sz="5400" spc="-5" dirty="0">
                <a:solidFill>
                  <a:srgbClr val="000000"/>
                </a:solidFill>
                <a:latin typeface="Gabriola"/>
                <a:cs typeface="Gabriola"/>
              </a:rPr>
              <a:t>PHARMACEUTICAL</a:t>
            </a:r>
            <a:endParaRPr sz="5400">
              <a:latin typeface="Gabriola"/>
              <a:cs typeface="Gabriol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0650" y="1368374"/>
            <a:ext cx="29972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5" dirty="0">
                <a:solidFill>
                  <a:srgbClr val="4966AC"/>
                </a:solidFill>
                <a:latin typeface="Wingdings 3"/>
                <a:cs typeface="Wingdings 3"/>
                <a:hlinkClick r:id="rId2"/>
              </a:rPr>
              <a:t></a:t>
            </a:r>
            <a:r>
              <a:rPr b="0" spc="175" dirty="0">
                <a:solidFill>
                  <a:srgbClr val="4966AC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b="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2"/>
              </a:rPr>
              <a:t>Title</a:t>
            </a:r>
            <a:r>
              <a:rPr b="0" u="heavy" spc="-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2"/>
              </a:rPr>
              <a:t> 42</a:t>
            </a:r>
            <a:r>
              <a:rPr b="0" spc="-20" dirty="0">
                <a:solidFill>
                  <a:srgbClr val="9353C3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b="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b="0" dirty="0">
                <a:solidFill>
                  <a:srgbClr val="404040"/>
                </a:solidFill>
                <a:latin typeface="Times New Roman"/>
                <a:cs typeface="Times New Roman"/>
              </a:rPr>
              <a:t> Public</a:t>
            </a:r>
            <a:r>
              <a:rPr b="0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404040"/>
                </a:solidFill>
                <a:latin typeface="Times New Roman"/>
                <a:cs typeface="Times New Roman"/>
              </a:rPr>
              <a:t>Health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90650" y="1702079"/>
            <a:ext cx="5984875" cy="3726815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3"/>
              </a:rPr>
              <a:t></a:t>
            </a:r>
            <a:r>
              <a:rPr sz="2200" spc="185" dirty="0">
                <a:solidFill>
                  <a:srgbClr val="4966AC"/>
                </a:solidFill>
                <a:latin typeface="Times New Roman"/>
                <a:cs typeface="Times New Roman"/>
                <a:hlinkClick r:id="rId3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3"/>
              </a:rPr>
              <a:t>Title</a:t>
            </a:r>
            <a:r>
              <a:rPr sz="2200" u="heavy" spc="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200" u="heavy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3"/>
              </a:rPr>
              <a:t>43</a:t>
            </a:r>
            <a:r>
              <a:rPr sz="2200" spc="-10" dirty="0">
                <a:solidFill>
                  <a:srgbClr val="9353C3"/>
                </a:solidFill>
                <a:latin typeface="Times New Roman"/>
                <a:cs typeface="Times New Roman"/>
                <a:hlinkClick r:id="rId3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Public Lands: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Interior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4"/>
              </a:rPr>
              <a:t></a:t>
            </a:r>
            <a:r>
              <a:rPr sz="2200" spc="185" dirty="0">
                <a:solidFill>
                  <a:srgbClr val="4966AC"/>
                </a:solidFill>
                <a:latin typeface="Times New Roman"/>
                <a:cs typeface="Times New Roman"/>
                <a:hlinkClick r:id="rId4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4"/>
              </a:rPr>
              <a:t>Title</a:t>
            </a:r>
            <a:r>
              <a:rPr sz="2200" u="heavy" spc="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4"/>
              </a:rPr>
              <a:t> </a:t>
            </a:r>
            <a:r>
              <a:rPr sz="2200" u="heavy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4"/>
              </a:rPr>
              <a:t>44</a:t>
            </a:r>
            <a:r>
              <a:rPr sz="2200" spc="-15" dirty="0">
                <a:solidFill>
                  <a:srgbClr val="9353C3"/>
                </a:solidFill>
                <a:latin typeface="Times New Roman"/>
                <a:cs typeface="Times New Roman"/>
                <a:hlinkClick r:id="rId4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Emergency</a:t>
            </a:r>
            <a:r>
              <a:rPr sz="2200" spc="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Management</a:t>
            </a:r>
            <a:r>
              <a:rPr sz="2200" spc="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and</a:t>
            </a:r>
            <a:r>
              <a:rPr sz="2200" spc="-1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Assistance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5"/>
              </a:rPr>
              <a:t></a:t>
            </a:r>
            <a:r>
              <a:rPr sz="2200" spc="180" dirty="0">
                <a:solidFill>
                  <a:srgbClr val="4966AC"/>
                </a:solidFill>
                <a:latin typeface="Times New Roman"/>
                <a:cs typeface="Times New Roman"/>
                <a:hlinkClick r:id="rId5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5"/>
              </a:rPr>
              <a:t>Title</a:t>
            </a:r>
            <a:r>
              <a:rPr sz="2200" u="heavy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5"/>
              </a:rPr>
              <a:t> 45</a:t>
            </a:r>
            <a:r>
              <a:rPr sz="2200" spc="-15" dirty="0">
                <a:solidFill>
                  <a:srgbClr val="9353C3"/>
                </a:solidFill>
                <a:latin typeface="Times New Roman"/>
                <a:cs typeface="Times New Roman"/>
                <a:hlinkClick r:id="rId5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Public</a:t>
            </a:r>
            <a:r>
              <a:rPr sz="2200" spc="-4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30" dirty="0">
                <a:solidFill>
                  <a:srgbClr val="404040"/>
                </a:solidFill>
                <a:latin typeface="Times New Roman"/>
                <a:cs typeface="Times New Roman"/>
              </a:rPr>
              <a:t>Welfare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6"/>
              </a:rPr>
              <a:t></a:t>
            </a:r>
            <a:r>
              <a:rPr sz="2200" spc="175" dirty="0">
                <a:solidFill>
                  <a:srgbClr val="4966AC"/>
                </a:solidFill>
                <a:latin typeface="Times New Roman"/>
                <a:cs typeface="Times New Roman"/>
                <a:hlinkClick r:id="rId6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6"/>
              </a:rPr>
              <a:t>Title</a:t>
            </a:r>
            <a:r>
              <a:rPr sz="2200" u="heavy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6"/>
              </a:rPr>
              <a:t> 46</a:t>
            </a:r>
            <a:r>
              <a:rPr sz="2200" spc="-20" dirty="0">
                <a:solidFill>
                  <a:srgbClr val="9353C3"/>
                </a:solidFill>
                <a:latin typeface="Times New Roman"/>
                <a:cs typeface="Times New Roman"/>
                <a:hlinkClick r:id="rId6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Shipping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7"/>
              </a:rPr>
              <a:t></a:t>
            </a:r>
            <a:r>
              <a:rPr sz="2200" spc="175" dirty="0">
                <a:solidFill>
                  <a:srgbClr val="4966AC"/>
                </a:solidFill>
                <a:latin typeface="Times New Roman"/>
                <a:cs typeface="Times New Roman"/>
                <a:hlinkClick r:id="rId7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7"/>
              </a:rPr>
              <a:t>Title</a:t>
            </a:r>
            <a:r>
              <a:rPr sz="2200" u="heavy" spc="-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7"/>
              </a:rPr>
              <a:t> </a:t>
            </a:r>
            <a:r>
              <a:rPr sz="2200" u="heavy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7"/>
              </a:rPr>
              <a:t>47</a:t>
            </a:r>
            <a:r>
              <a:rPr sz="2200" spc="-15" dirty="0">
                <a:solidFill>
                  <a:srgbClr val="9353C3"/>
                </a:solidFill>
                <a:latin typeface="Times New Roman"/>
                <a:cs typeface="Times New Roman"/>
                <a:hlinkClick r:id="rId7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200" spc="-4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404040"/>
                </a:solidFill>
                <a:latin typeface="Times New Roman"/>
                <a:cs typeface="Times New Roman"/>
              </a:rPr>
              <a:t>Telecommunication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8"/>
              </a:rPr>
              <a:t></a:t>
            </a:r>
            <a:r>
              <a:rPr sz="2200" spc="195" dirty="0">
                <a:solidFill>
                  <a:srgbClr val="4966AC"/>
                </a:solidFill>
                <a:latin typeface="Times New Roman"/>
                <a:cs typeface="Times New Roman"/>
                <a:hlinkClick r:id="rId8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8"/>
              </a:rPr>
              <a:t>Title</a:t>
            </a:r>
            <a:r>
              <a:rPr sz="2200" u="heavy" spc="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8"/>
              </a:rPr>
              <a:t> </a:t>
            </a:r>
            <a:r>
              <a:rPr sz="2200" u="heavy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8"/>
              </a:rPr>
              <a:t>48</a:t>
            </a:r>
            <a:r>
              <a:rPr sz="2200" spc="-5" dirty="0">
                <a:solidFill>
                  <a:srgbClr val="9353C3"/>
                </a:solidFill>
                <a:latin typeface="Times New Roman"/>
                <a:cs typeface="Times New Roman"/>
                <a:hlinkClick r:id="rId8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2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Federal</a:t>
            </a:r>
            <a:r>
              <a:rPr sz="2200" spc="-114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Acquisition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Regulations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System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9"/>
              </a:rPr>
              <a:t></a:t>
            </a:r>
            <a:r>
              <a:rPr sz="2200" spc="180" dirty="0">
                <a:solidFill>
                  <a:srgbClr val="4966AC"/>
                </a:solidFill>
                <a:latin typeface="Times New Roman"/>
                <a:cs typeface="Times New Roman"/>
                <a:hlinkClick r:id="rId9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9"/>
              </a:rPr>
              <a:t>Title</a:t>
            </a:r>
            <a:r>
              <a:rPr sz="2200" u="heavy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9"/>
              </a:rPr>
              <a:t> 49</a:t>
            </a:r>
            <a:r>
              <a:rPr sz="2200" spc="-20" dirty="0">
                <a:solidFill>
                  <a:srgbClr val="9353C3"/>
                </a:solidFill>
                <a:latin typeface="Times New Roman"/>
                <a:cs typeface="Times New Roman"/>
                <a:hlinkClick r:id="rId9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200" spc="-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Transportation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10"/>
              </a:rPr>
              <a:t></a:t>
            </a:r>
            <a:r>
              <a:rPr sz="2200" spc="185" dirty="0">
                <a:solidFill>
                  <a:srgbClr val="4966AC"/>
                </a:solidFill>
                <a:latin typeface="Times New Roman"/>
                <a:cs typeface="Times New Roman"/>
                <a:hlinkClick r:id="rId10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0"/>
              </a:rPr>
              <a:t>Title</a:t>
            </a:r>
            <a:r>
              <a:rPr sz="2200" u="heavy" spc="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0"/>
              </a:rPr>
              <a:t> </a:t>
            </a:r>
            <a:r>
              <a:rPr sz="2200" u="heavy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0"/>
              </a:rPr>
              <a:t>50</a:t>
            </a:r>
            <a:r>
              <a:rPr sz="2200" spc="-10" dirty="0">
                <a:solidFill>
                  <a:srgbClr val="9353C3"/>
                </a:solidFill>
                <a:latin typeface="Times New Roman"/>
                <a:cs typeface="Times New Roman"/>
                <a:hlinkClick r:id="rId10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200" spc="-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404040"/>
                </a:solidFill>
                <a:latin typeface="Times New Roman"/>
                <a:cs typeface="Times New Roman"/>
              </a:rPr>
              <a:t>Wildlife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and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Fisheries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2180" y="720089"/>
            <a:ext cx="2997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10</a:t>
            </a:r>
            <a:endParaRPr sz="20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81200" y="635508"/>
            <a:ext cx="5391911" cy="1011936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2852" y="754760"/>
            <a:ext cx="48139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spc="5" dirty="0">
                <a:solidFill>
                  <a:srgbClr val="FF0000"/>
                </a:solidFill>
                <a:latin typeface="Microsoft YaHei UI Light"/>
                <a:cs typeface="Microsoft YaHei UI Light"/>
              </a:rPr>
              <a:t>CFR</a:t>
            </a:r>
            <a:r>
              <a:rPr sz="3600" b="0" spc="-60" dirty="0">
                <a:solidFill>
                  <a:srgbClr val="FF0000"/>
                </a:solidFill>
                <a:latin typeface="Microsoft YaHei UI Light"/>
                <a:cs typeface="Microsoft YaHei UI Light"/>
              </a:rPr>
              <a:t> </a:t>
            </a:r>
            <a:r>
              <a:rPr sz="3600" b="0" spc="5" dirty="0">
                <a:solidFill>
                  <a:srgbClr val="FF0000"/>
                </a:solidFill>
                <a:latin typeface="Microsoft YaHei UI Light"/>
                <a:cs typeface="Microsoft YaHei UI Light"/>
              </a:rPr>
              <a:t>in</a:t>
            </a:r>
            <a:r>
              <a:rPr sz="3600" b="0" spc="-45" dirty="0">
                <a:solidFill>
                  <a:srgbClr val="FF0000"/>
                </a:solidFill>
                <a:latin typeface="Microsoft YaHei UI Light"/>
                <a:cs typeface="Microsoft YaHei UI Light"/>
              </a:rPr>
              <a:t> </a:t>
            </a:r>
            <a:r>
              <a:rPr sz="3600" b="0" dirty="0">
                <a:solidFill>
                  <a:srgbClr val="FF0000"/>
                </a:solidFill>
                <a:latin typeface="Microsoft YaHei UI Light"/>
                <a:cs typeface="Microsoft YaHei UI Light"/>
              </a:rPr>
              <a:t>pharmaceuticals</a:t>
            </a:r>
            <a:endParaRPr sz="3600">
              <a:latin typeface="Microsoft YaHei UI Light"/>
              <a:cs typeface="Microsoft YaHei U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17623" y="2041905"/>
            <a:ext cx="9391015" cy="27539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200" spc="-5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Title </a:t>
            </a:r>
            <a:r>
              <a:rPr sz="2200" b="1" dirty="0">
                <a:solidFill>
                  <a:srgbClr val="404040"/>
                </a:solidFill>
                <a:latin typeface="Times New Roman"/>
                <a:cs typeface="Times New Roman"/>
              </a:rPr>
              <a:t>21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is the portion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of 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the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Code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of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Federal Regulations that governs food and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drugs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within the United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States for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the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Food 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and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 Drug</a:t>
            </a:r>
            <a:r>
              <a:rPr sz="2200" spc="5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Administration</a:t>
            </a:r>
            <a:r>
              <a:rPr sz="2200" spc="5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(FDA),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the Drug Enforcement Administration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(DEA),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and the 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Office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of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National Drug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Control Policy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(ONDCP).</a:t>
            </a:r>
            <a:r>
              <a:rPr sz="2200" spc="-16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It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is divided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into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three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chapters:</a:t>
            </a:r>
            <a:endParaRPr sz="22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000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200" spc="190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Chapter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I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—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Food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and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Drug</a:t>
            </a:r>
            <a:r>
              <a:rPr sz="2200" spc="-10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Administration</a:t>
            </a:r>
            <a:endParaRPr sz="22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005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200" spc="190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Chapter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II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—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Drug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Enforcement</a:t>
            </a:r>
            <a:r>
              <a:rPr sz="2200" spc="-8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Administration</a:t>
            </a:r>
            <a:endParaRPr sz="22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1000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200" spc="195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Chapter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III</a:t>
            </a:r>
            <a:r>
              <a:rPr sz="22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—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Office</a:t>
            </a:r>
            <a:r>
              <a:rPr sz="2200" spc="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of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National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Drug</a:t>
            </a:r>
            <a:r>
              <a:rPr sz="22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Control Policy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11427" y="796289"/>
            <a:ext cx="220979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0" spc="-5" dirty="0">
                <a:solidFill>
                  <a:srgbClr val="FDFFFF"/>
                </a:solidFill>
                <a:latin typeface="Microsoft YaHei UI Light"/>
                <a:cs typeface="Microsoft YaHei UI Light"/>
              </a:rPr>
              <a:t>11</a:t>
            </a:r>
            <a:endParaRPr sz="2000">
              <a:latin typeface="Microsoft YaHei UI Light"/>
              <a:cs typeface="Microsoft YaHei UI Ligh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41475" y="17475"/>
            <a:ext cx="198945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dirty="0">
                <a:solidFill>
                  <a:srgbClr val="252525"/>
                </a:solidFill>
                <a:latin typeface="Microsoft YaHei UI Light"/>
                <a:cs typeface="Microsoft YaHei UI Light"/>
              </a:rPr>
              <a:t>Chapter</a:t>
            </a:r>
            <a:r>
              <a:rPr sz="3600" b="0" spc="-90" dirty="0">
                <a:solidFill>
                  <a:srgbClr val="252525"/>
                </a:solidFill>
                <a:latin typeface="Microsoft YaHei UI Light"/>
                <a:cs typeface="Microsoft YaHei UI Light"/>
              </a:rPr>
              <a:t> </a:t>
            </a:r>
            <a:r>
              <a:rPr sz="3600" b="0" dirty="0">
                <a:solidFill>
                  <a:srgbClr val="252525"/>
                </a:solidFill>
                <a:latin typeface="Microsoft YaHei UI Light"/>
                <a:cs typeface="Microsoft YaHei UI Light"/>
              </a:rPr>
              <a:t>1</a:t>
            </a:r>
            <a:endParaRPr sz="3600">
              <a:latin typeface="Microsoft YaHei UI Light"/>
              <a:cs typeface="Microsoft YaHei U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37792" y="803529"/>
            <a:ext cx="8101330" cy="5782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200" spc="195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Most</a:t>
            </a:r>
            <a:r>
              <a:rPr sz="2200" b="1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of</a:t>
            </a:r>
            <a:r>
              <a:rPr sz="2200" b="1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the</a:t>
            </a:r>
            <a:r>
              <a:rPr sz="2200" b="1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Chapter</a:t>
            </a:r>
            <a:r>
              <a:rPr sz="2200" b="1"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I</a:t>
            </a:r>
            <a:r>
              <a:rPr sz="2200" b="1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regulations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are</a:t>
            </a:r>
            <a:r>
              <a:rPr sz="2200" b="1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based</a:t>
            </a:r>
            <a:r>
              <a:rPr sz="2200" b="1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on</a:t>
            </a:r>
            <a:r>
              <a:rPr sz="2200" b="1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the</a:t>
            </a:r>
            <a:r>
              <a:rPr sz="2200" b="1" spc="4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Federal</a:t>
            </a:r>
            <a:r>
              <a:rPr sz="2200" b="1" spc="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404040"/>
                </a:solidFill>
                <a:latin typeface="Times New Roman"/>
                <a:cs typeface="Times New Roman"/>
              </a:rPr>
              <a:t>Food, </a:t>
            </a:r>
            <a:r>
              <a:rPr sz="2200" b="1" spc="-5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Drug, and</a:t>
            </a:r>
            <a:r>
              <a:rPr sz="2200" b="1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Cosmetic</a:t>
            </a:r>
            <a:r>
              <a:rPr sz="2200" b="1" spc="-114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Act.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Notable</a:t>
            </a:r>
            <a:r>
              <a:rPr sz="2200" b="1"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sections:</a:t>
            </a:r>
            <a:endParaRPr sz="2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200" spc="-250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2200" spc="-45" dirty="0">
                <a:solidFill>
                  <a:srgbClr val="404040"/>
                </a:solidFill>
                <a:latin typeface="Times New Roman"/>
                <a:cs typeface="Times New Roman"/>
              </a:rPr>
              <a:t>11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—</a:t>
            </a:r>
            <a:r>
              <a:rPr sz="2200" spc="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electronic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records</a:t>
            </a:r>
            <a:r>
              <a:rPr sz="22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and</a:t>
            </a:r>
            <a:r>
              <a:rPr sz="2200" spc="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electronic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signature</a:t>
            </a:r>
            <a:r>
              <a:rPr sz="2200" spc="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related</a:t>
            </a:r>
            <a:endParaRPr sz="2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200" spc="-250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50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Protection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of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human</a:t>
            </a:r>
            <a:r>
              <a:rPr sz="22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subjects</a:t>
            </a:r>
            <a:r>
              <a:rPr sz="2200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in</a:t>
            </a:r>
            <a:r>
              <a:rPr sz="2200" spc="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clinical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trials</a:t>
            </a:r>
            <a:endParaRPr sz="2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1010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200" spc="-250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54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Financial</a:t>
            </a:r>
            <a:r>
              <a:rPr sz="22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Disclosure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by</a:t>
            </a:r>
            <a:r>
              <a:rPr sz="22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Clinical</a:t>
            </a:r>
            <a:r>
              <a:rPr sz="2200" spc="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Investigators</a:t>
            </a:r>
            <a:endParaRPr sz="2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1000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200" spc="-250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56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Institutional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Review</a:t>
            </a:r>
            <a:r>
              <a:rPr sz="22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Boards that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oversee</a:t>
            </a:r>
            <a:r>
              <a:rPr sz="2200" spc="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clinical</a:t>
            </a:r>
            <a:r>
              <a:rPr sz="22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trials</a:t>
            </a:r>
            <a:endParaRPr sz="2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200" spc="-250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58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Good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Laboratory</a:t>
            </a:r>
            <a:r>
              <a:rPr sz="2200" spc="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Practices</a:t>
            </a:r>
            <a:r>
              <a:rPr sz="2200" spc="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(GLP)</a:t>
            </a:r>
            <a:r>
              <a:rPr sz="2200" spc="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for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nonclinical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studies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The 100</a:t>
            </a:r>
            <a:r>
              <a:rPr sz="2200" b="1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series</a:t>
            </a:r>
            <a:r>
              <a:rPr sz="2200" b="1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are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regulations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 pertaining</a:t>
            </a:r>
            <a:r>
              <a:rPr sz="2200" b="1" spc="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to</a:t>
            </a:r>
            <a:r>
              <a:rPr sz="2200" b="1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404040"/>
                </a:solidFill>
                <a:latin typeface="Times New Roman"/>
                <a:cs typeface="Times New Roman"/>
              </a:rPr>
              <a:t>food:</a:t>
            </a:r>
            <a:endParaRPr sz="2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1000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200" spc="-250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101,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especially</a:t>
            </a:r>
            <a:r>
              <a:rPr sz="22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101.9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—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Nutrition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facts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label</a:t>
            </a:r>
            <a:r>
              <a:rPr sz="2200" spc="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related</a:t>
            </a:r>
            <a:endParaRPr sz="22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994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(c)(2)(ii)</a:t>
            </a:r>
            <a:r>
              <a:rPr sz="2200" spc="4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—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Requirement</a:t>
            </a:r>
            <a:r>
              <a:rPr sz="2200" spc="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to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include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trans</a:t>
            </a:r>
            <a:r>
              <a:rPr sz="22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fat</a:t>
            </a:r>
            <a:r>
              <a:rPr sz="22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values</a:t>
            </a:r>
            <a:endParaRPr sz="2200">
              <a:latin typeface="Times New Roman"/>
              <a:cs typeface="Times New Roman"/>
            </a:endParaRPr>
          </a:p>
          <a:p>
            <a:pPr marL="927100">
              <a:lnSpc>
                <a:spcPct val="100000"/>
              </a:lnSpc>
              <a:spcBef>
                <a:spcPts val="1010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(c)(8)(iv)</a:t>
            </a:r>
            <a:r>
              <a:rPr sz="2200" spc="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—</a:t>
            </a:r>
            <a:r>
              <a:rPr sz="2200" spc="-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rgbClr val="404040"/>
                </a:solidFill>
                <a:latin typeface="Times New Roman"/>
                <a:cs typeface="Times New Roman"/>
              </a:rPr>
              <a:t>Vitamin</a:t>
            </a:r>
            <a:r>
              <a:rPr sz="2200" spc="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and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mineral</a:t>
            </a:r>
            <a:r>
              <a:rPr sz="2200" spc="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values</a:t>
            </a:r>
            <a:endParaRPr sz="2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200" spc="-254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106-107</a:t>
            </a:r>
            <a:r>
              <a:rPr sz="2200"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requirements</a:t>
            </a:r>
            <a:r>
              <a:rPr sz="2200" spc="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for</a:t>
            </a:r>
            <a:r>
              <a:rPr sz="22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infant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formula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67232" y="796289"/>
            <a:ext cx="26416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0" spc="-5" dirty="0">
                <a:solidFill>
                  <a:srgbClr val="FDFFFF"/>
                </a:solidFill>
                <a:latin typeface="Microsoft YaHei UI Light"/>
                <a:cs typeface="Microsoft YaHei UI Light"/>
              </a:rPr>
              <a:t>12</a:t>
            </a:r>
            <a:endParaRPr sz="2000">
              <a:latin typeface="Microsoft YaHei UI Light"/>
              <a:cs typeface="Microsoft YaHei UI Ligh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24582" y="1169288"/>
            <a:ext cx="442023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b="0" spc="-254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b="0" spc="-85" dirty="0">
                <a:solidFill>
                  <a:srgbClr val="404040"/>
                </a:solidFill>
                <a:latin typeface="Times New Roman"/>
                <a:cs typeface="Times New Roman"/>
              </a:rPr>
              <a:t>1</a:t>
            </a:r>
            <a:r>
              <a:rPr b="0" spc="-5" dirty="0">
                <a:solidFill>
                  <a:srgbClr val="404040"/>
                </a:solidFill>
                <a:latin typeface="Times New Roman"/>
                <a:cs typeface="Times New Roman"/>
              </a:rPr>
              <a:t>10</a:t>
            </a:r>
            <a:r>
              <a:rPr b="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0" i="1" spc="-5" dirty="0">
                <a:solidFill>
                  <a:srgbClr val="404040"/>
                </a:solidFill>
                <a:latin typeface="Times New Roman"/>
                <a:cs typeface="Times New Roman"/>
              </a:rPr>
              <a:t>et seq.</a:t>
            </a:r>
            <a:r>
              <a:rPr b="0" i="1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404040"/>
                </a:solidFill>
                <a:latin typeface="Times New Roman"/>
                <a:cs typeface="Times New Roman"/>
              </a:rPr>
              <a:t>cGMPs</a:t>
            </a:r>
            <a:r>
              <a:rPr b="0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404040"/>
                </a:solidFill>
                <a:latin typeface="Times New Roman"/>
                <a:cs typeface="Times New Roman"/>
              </a:rPr>
              <a:t>for</a:t>
            </a:r>
            <a:r>
              <a:rPr b="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404040"/>
                </a:solidFill>
                <a:latin typeface="Times New Roman"/>
                <a:cs typeface="Times New Roman"/>
              </a:rPr>
              <a:t>food pro</a:t>
            </a:r>
            <a:r>
              <a:rPr b="0" dirty="0">
                <a:solidFill>
                  <a:srgbClr val="404040"/>
                </a:solidFill>
                <a:latin typeface="Times New Roman"/>
                <a:cs typeface="Times New Roman"/>
              </a:rPr>
              <a:t>d</a:t>
            </a:r>
            <a:r>
              <a:rPr b="0" spc="-5" dirty="0">
                <a:solidFill>
                  <a:srgbClr val="404040"/>
                </a:solidFill>
                <a:latin typeface="Times New Roman"/>
                <a:cs typeface="Times New Roman"/>
              </a:rPr>
              <a:t>ucts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67382" y="1502054"/>
            <a:ext cx="8555990" cy="5114290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1110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200" spc="-254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2200" spc="-60" dirty="0">
                <a:solidFill>
                  <a:srgbClr val="404040"/>
                </a:solidFill>
                <a:latin typeface="Times New Roman"/>
                <a:cs typeface="Times New Roman"/>
              </a:rPr>
              <a:t>111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i="1" spc="-5" dirty="0">
                <a:solidFill>
                  <a:srgbClr val="404040"/>
                </a:solidFill>
                <a:latin typeface="Times New Roman"/>
                <a:cs typeface="Times New Roman"/>
              </a:rPr>
              <a:t>et seq.</a:t>
            </a:r>
            <a:r>
              <a:rPr sz="2200" i="1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cGMPs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for Dietary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Supplements</a:t>
            </a:r>
            <a:endParaRPr sz="2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1010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200" spc="-254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1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7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0 fo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o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d additi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v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es</a:t>
            </a:r>
            <a:endParaRPr sz="2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200" spc="-254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19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0 dietary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su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p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ple</a:t>
            </a:r>
            <a:r>
              <a:rPr sz="2200" spc="-25" dirty="0">
                <a:solidFill>
                  <a:srgbClr val="404040"/>
                </a:solidFill>
                <a:latin typeface="Times New Roman"/>
                <a:cs typeface="Times New Roman"/>
              </a:rPr>
              <a:t>m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ents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770"/>
              </a:spcBef>
            </a:pP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The </a:t>
            </a:r>
            <a:r>
              <a:rPr sz="2200" b="1" dirty="0">
                <a:solidFill>
                  <a:srgbClr val="404040"/>
                </a:solidFill>
                <a:latin typeface="Times New Roman"/>
                <a:cs typeface="Times New Roman"/>
              </a:rPr>
              <a:t>200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and</a:t>
            </a:r>
            <a:r>
              <a:rPr sz="2200" b="1" dirty="0">
                <a:solidFill>
                  <a:srgbClr val="404040"/>
                </a:solidFill>
                <a:latin typeface="Times New Roman"/>
                <a:cs typeface="Times New Roman"/>
              </a:rPr>
              <a:t> 300</a:t>
            </a:r>
            <a:r>
              <a:rPr sz="22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series</a:t>
            </a:r>
            <a:r>
              <a:rPr sz="2200" b="1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are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regulations</a:t>
            </a:r>
            <a:r>
              <a:rPr sz="2200" b="1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pertaining</a:t>
            </a:r>
            <a:r>
              <a:rPr sz="2200" b="1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to</a:t>
            </a:r>
            <a:r>
              <a:rPr sz="2200" b="1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pharmaceuticals</a:t>
            </a:r>
            <a:r>
              <a:rPr sz="2200" b="1" spc="6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: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200" spc="185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202-203</a:t>
            </a:r>
            <a:r>
              <a:rPr sz="2200"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Drug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advertising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and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marketing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200" spc="185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210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i="1" spc="-5" dirty="0">
                <a:solidFill>
                  <a:srgbClr val="404040"/>
                </a:solidFill>
                <a:latin typeface="Times New Roman"/>
                <a:cs typeface="Times New Roman"/>
              </a:rPr>
              <a:t>et</a:t>
            </a:r>
            <a:r>
              <a:rPr sz="2200" i="1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i="1" spc="-5" dirty="0">
                <a:solidFill>
                  <a:srgbClr val="404040"/>
                </a:solidFill>
                <a:latin typeface="Times New Roman"/>
                <a:cs typeface="Times New Roman"/>
              </a:rPr>
              <a:t>seq.</a:t>
            </a:r>
            <a:r>
              <a:rPr sz="2200" i="1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cGMPs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for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pharmaceuticals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200" spc="185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310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i="1" spc="-5" dirty="0">
                <a:solidFill>
                  <a:srgbClr val="404040"/>
                </a:solidFill>
                <a:latin typeface="Times New Roman"/>
                <a:cs typeface="Times New Roman"/>
              </a:rPr>
              <a:t>et seq.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Requirements</a:t>
            </a:r>
            <a:r>
              <a:rPr sz="2200" spc="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for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new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drugs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200" spc="195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328 </a:t>
            </a:r>
            <a:r>
              <a:rPr sz="2200" i="1" spc="-5" dirty="0">
                <a:solidFill>
                  <a:srgbClr val="404040"/>
                </a:solidFill>
                <a:latin typeface="Times New Roman"/>
                <a:cs typeface="Times New Roman"/>
              </a:rPr>
              <a:t>et</a:t>
            </a:r>
            <a:r>
              <a:rPr sz="2200" i="1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i="1" spc="-5" dirty="0">
                <a:solidFill>
                  <a:srgbClr val="404040"/>
                </a:solidFill>
                <a:latin typeface="Times New Roman"/>
                <a:cs typeface="Times New Roman"/>
              </a:rPr>
              <a:t>seq.</a:t>
            </a:r>
            <a:r>
              <a:rPr sz="2200" i="1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Specific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requirements</a:t>
            </a:r>
            <a:r>
              <a:rPr sz="2200" spc="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for</a:t>
            </a:r>
            <a:r>
              <a:rPr sz="22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over-the-counter</a:t>
            </a:r>
            <a:r>
              <a:rPr sz="22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(OTC)</a:t>
            </a:r>
            <a:r>
              <a:rPr sz="2200" spc="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drugs.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The</a:t>
            </a:r>
            <a:r>
              <a:rPr sz="2200" b="1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500</a:t>
            </a:r>
            <a:r>
              <a:rPr sz="2200" b="1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series</a:t>
            </a:r>
            <a:r>
              <a:rPr sz="2200" b="1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15" dirty="0">
                <a:solidFill>
                  <a:srgbClr val="404040"/>
                </a:solidFill>
                <a:latin typeface="Times New Roman"/>
                <a:cs typeface="Times New Roman"/>
              </a:rPr>
              <a:t>are</a:t>
            </a:r>
            <a:r>
              <a:rPr sz="2200" b="1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regulations</a:t>
            </a:r>
            <a:r>
              <a:rPr sz="2200" b="1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for</a:t>
            </a:r>
            <a:r>
              <a:rPr sz="2200" b="1" spc="-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animal</a:t>
            </a:r>
            <a:r>
              <a:rPr sz="2200" b="1" spc="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feeds</a:t>
            </a:r>
            <a:r>
              <a:rPr sz="2200" b="1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and</a:t>
            </a:r>
            <a:r>
              <a:rPr sz="2200" b="1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animal</a:t>
            </a:r>
            <a:r>
              <a:rPr sz="2200" b="1" spc="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medications: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200" spc="180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510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i="1" spc="-5" dirty="0">
                <a:solidFill>
                  <a:srgbClr val="404040"/>
                </a:solidFill>
                <a:latin typeface="Times New Roman"/>
                <a:cs typeface="Times New Roman"/>
              </a:rPr>
              <a:t>et</a:t>
            </a:r>
            <a:r>
              <a:rPr sz="2200" i="1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i="1" spc="-5" dirty="0">
                <a:solidFill>
                  <a:srgbClr val="404040"/>
                </a:solidFill>
                <a:latin typeface="Times New Roman"/>
                <a:cs typeface="Times New Roman"/>
              </a:rPr>
              <a:t>seq.</a:t>
            </a:r>
            <a:r>
              <a:rPr sz="2200" i="1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New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animal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drugs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2180" y="720089"/>
            <a:ext cx="2997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13</a:t>
            </a:r>
            <a:endParaRPr sz="20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5722" y="955370"/>
            <a:ext cx="624078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b="0" spc="190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404040"/>
                </a:solidFill>
                <a:latin typeface="Times New Roman"/>
                <a:cs typeface="Times New Roman"/>
              </a:rPr>
              <a:t>556</a:t>
            </a:r>
            <a:r>
              <a:rPr b="0" spc="-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0" spc="-20" dirty="0">
                <a:solidFill>
                  <a:srgbClr val="404040"/>
                </a:solidFill>
                <a:latin typeface="Times New Roman"/>
                <a:cs typeface="Times New Roman"/>
              </a:rPr>
              <a:t>Tolerances</a:t>
            </a:r>
            <a:r>
              <a:rPr b="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404040"/>
                </a:solidFill>
                <a:latin typeface="Times New Roman"/>
                <a:cs typeface="Times New Roman"/>
              </a:rPr>
              <a:t>for</a:t>
            </a:r>
            <a:r>
              <a:rPr b="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404040"/>
                </a:solidFill>
                <a:latin typeface="Times New Roman"/>
                <a:cs typeface="Times New Roman"/>
              </a:rPr>
              <a:t>residues</a:t>
            </a:r>
            <a:r>
              <a:rPr b="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404040"/>
                </a:solidFill>
                <a:latin typeface="Times New Roman"/>
                <a:cs typeface="Times New Roman"/>
              </a:rPr>
              <a:t>of</a:t>
            </a:r>
            <a:r>
              <a:rPr b="0" dirty="0">
                <a:solidFill>
                  <a:srgbClr val="404040"/>
                </a:solidFill>
                <a:latin typeface="Times New Roman"/>
                <a:cs typeface="Times New Roman"/>
              </a:rPr>
              <a:t> drugs</a:t>
            </a:r>
            <a:r>
              <a:rPr b="0" spc="-5" dirty="0">
                <a:solidFill>
                  <a:srgbClr val="404040"/>
                </a:solidFill>
                <a:latin typeface="Times New Roman"/>
                <a:cs typeface="Times New Roman"/>
              </a:rPr>
              <a:t> in</a:t>
            </a:r>
            <a:r>
              <a:rPr b="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0" dirty="0">
                <a:solidFill>
                  <a:srgbClr val="404040"/>
                </a:solidFill>
                <a:latin typeface="Times New Roman"/>
                <a:cs typeface="Times New Roman"/>
              </a:rPr>
              <a:t>food</a:t>
            </a:r>
            <a:r>
              <a:rPr b="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404040"/>
                </a:solidFill>
                <a:latin typeface="Times New Roman"/>
                <a:cs typeface="Times New Roman"/>
              </a:rPr>
              <a:t>animals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85722" y="1289075"/>
            <a:ext cx="9889490" cy="5296535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The</a:t>
            </a:r>
            <a:r>
              <a:rPr sz="2200" b="1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404040"/>
                </a:solidFill>
                <a:latin typeface="Times New Roman"/>
                <a:cs typeface="Times New Roman"/>
              </a:rPr>
              <a:t>600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series</a:t>
            </a:r>
            <a:r>
              <a:rPr sz="2200" b="1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covers</a:t>
            </a:r>
            <a:r>
              <a:rPr sz="2200" b="1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biological</a:t>
            </a:r>
            <a:r>
              <a:rPr sz="2200" b="1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products</a:t>
            </a:r>
            <a:r>
              <a:rPr sz="2200" b="1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(e.g.</a:t>
            </a:r>
            <a:r>
              <a:rPr sz="2200" b="1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vaccines,</a:t>
            </a:r>
            <a:r>
              <a:rPr sz="2200" b="1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404040"/>
                </a:solidFill>
                <a:latin typeface="Times New Roman"/>
                <a:cs typeface="Times New Roman"/>
              </a:rPr>
              <a:t>blood):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2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2200" spc="200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601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Licensing</a:t>
            </a:r>
            <a:r>
              <a:rPr sz="22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under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section</a:t>
            </a:r>
            <a:r>
              <a:rPr sz="22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351 of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the Public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Health</a:t>
            </a:r>
            <a:r>
              <a:rPr sz="22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Service</a:t>
            </a:r>
            <a:r>
              <a:rPr sz="2200" spc="-10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Act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2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2200" spc="200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606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i="1" spc="-5" dirty="0">
                <a:solidFill>
                  <a:srgbClr val="404040"/>
                </a:solidFill>
                <a:latin typeface="Times New Roman"/>
                <a:cs typeface="Times New Roman"/>
              </a:rPr>
              <a:t>et</a:t>
            </a:r>
            <a:r>
              <a:rPr sz="2200" i="1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i="1" spc="-5" dirty="0">
                <a:solidFill>
                  <a:srgbClr val="404040"/>
                </a:solidFill>
                <a:latin typeface="Times New Roman"/>
                <a:cs typeface="Times New Roman"/>
              </a:rPr>
              <a:t>seq.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cGMPs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for</a:t>
            </a:r>
            <a:r>
              <a:rPr sz="22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human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blood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and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blood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products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The</a:t>
            </a:r>
            <a:r>
              <a:rPr sz="2200" b="1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404040"/>
                </a:solidFill>
                <a:latin typeface="Times New Roman"/>
                <a:cs typeface="Times New Roman"/>
              </a:rPr>
              <a:t>700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series</a:t>
            </a:r>
            <a:r>
              <a:rPr sz="2200" b="1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includes</a:t>
            </a:r>
            <a:r>
              <a:rPr sz="2200" b="1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the</a:t>
            </a:r>
            <a:r>
              <a:rPr sz="2200" b="1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limited</a:t>
            </a:r>
            <a:r>
              <a:rPr sz="2200" b="1" spc="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10" dirty="0">
                <a:solidFill>
                  <a:srgbClr val="404040"/>
                </a:solidFill>
                <a:latin typeface="Times New Roman"/>
                <a:cs typeface="Times New Roman"/>
              </a:rPr>
              <a:t>regulations</a:t>
            </a:r>
            <a:r>
              <a:rPr sz="2200" b="1" spc="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404040"/>
                </a:solidFill>
                <a:latin typeface="Times New Roman"/>
                <a:cs typeface="Times New Roman"/>
              </a:rPr>
              <a:t>on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 cosmetics: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200" spc="-5" dirty="0">
                <a:solidFill>
                  <a:srgbClr val="A42F0F"/>
                </a:solidFill>
                <a:latin typeface="Wingdings 3"/>
                <a:cs typeface="Wingdings 3"/>
              </a:rPr>
              <a:t></a:t>
            </a:r>
            <a:r>
              <a:rPr sz="2200" spc="180" dirty="0">
                <a:solidFill>
                  <a:srgbClr val="A42F0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701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Labeling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requirements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2200" b="1" spc="-5" dirty="0">
                <a:latin typeface="Times New Roman"/>
                <a:cs typeface="Times New Roman"/>
              </a:rPr>
              <a:t>The </a:t>
            </a:r>
            <a:r>
              <a:rPr sz="2200" b="1" dirty="0">
                <a:latin typeface="Times New Roman"/>
                <a:cs typeface="Times New Roman"/>
              </a:rPr>
              <a:t>800</a:t>
            </a:r>
            <a:r>
              <a:rPr sz="2200" b="1" spc="-1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series</a:t>
            </a:r>
            <a:r>
              <a:rPr sz="2200" b="1" spc="-10" dirty="0">
                <a:latin typeface="Times New Roman"/>
                <a:cs typeface="Times New Roman"/>
              </a:rPr>
              <a:t> </a:t>
            </a:r>
            <a:r>
              <a:rPr sz="2200" b="1" spc="-15" dirty="0">
                <a:latin typeface="Times New Roman"/>
                <a:cs typeface="Times New Roman"/>
              </a:rPr>
              <a:t>are</a:t>
            </a:r>
            <a:r>
              <a:rPr sz="2200" b="1" spc="-5" dirty="0">
                <a:latin typeface="Times New Roman"/>
                <a:cs typeface="Times New Roman"/>
              </a:rPr>
              <a:t> for</a:t>
            </a:r>
            <a:r>
              <a:rPr sz="2200" b="1" spc="-4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medical</a:t>
            </a:r>
            <a:r>
              <a:rPr sz="2200" b="1" spc="1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devices:</a:t>
            </a:r>
            <a:endParaRPr sz="2200">
              <a:latin typeface="Times New Roman"/>
              <a:cs typeface="Times New Roman"/>
            </a:endParaRPr>
          </a:p>
          <a:p>
            <a:pPr marL="568960" indent="-99695">
              <a:lnSpc>
                <a:spcPct val="100000"/>
              </a:lnSpc>
              <a:spcBef>
                <a:spcPts val="1320"/>
              </a:spcBef>
              <a:buSzPct val="95454"/>
              <a:buFont typeface="Arial"/>
              <a:buChar char="•"/>
              <a:tabLst>
                <a:tab pos="569595" algn="l"/>
              </a:tabLst>
            </a:pPr>
            <a:r>
              <a:rPr sz="2200" dirty="0">
                <a:latin typeface="Times New Roman"/>
                <a:cs typeface="Times New Roman"/>
              </a:rPr>
              <a:t>803</a:t>
            </a:r>
            <a:r>
              <a:rPr sz="2200" spc="-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Medical Device Reporting</a:t>
            </a:r>
            <a:endParaRPr sz="2200">
              <a:latin typeface="Times New Roman"/>
              <a:cs typeface="Times New Roman"/>
            </a:endParaRPr>
          </a:p>
          <a:p>
            <a:pPr marL="568960" indent="-99695">
              <a:lnSpc>
                <a:spcPct val="100000"/>
              </a:lnSpc>
              <a:spcBef>
                <a:spcPts val="1320"/>
              </a:spcBef>
              <a:buSzPct val="95454"/>
              <a:buFont typeface="Arial"/>
              <a:buChar char="•"/>
              <a:tabLst>
                <a:tab pos="569595" algn="l"/>
              </a:tabLst>
            </a:pPr>
            <a:r>
              <a:rPr sz="2200" dirty="0">
                <a:latin typeface="Times New Roman"/>
                <a:cs typeface="Times New Roman"/>
              </a:rPr>
              <a:t>814</a:t>
            </a:r>
            <a:r>
              <a:rPr sz="2200" spc="-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Premarket</a:t>
            </a:r>
            <a:r>
              <a:rPr sz="2200" spc="-8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Approval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Medical Devices</a:t>
            </a:r>
            <a:endParaRPr sz="2200">
              <a:latin typeface="Times New Roman"/>
              <a:cs typeface="Times New Roman"/>
            </a:endParaRPr>
          </a:p>
          <a:p>
            <a:pPr marL="568960" indent="-99695">
              <a:lnSpc>
                <a:spcPct val="100000"/>
              </a:lnSpc>
              <a:spcBef>
                <a:spcPts val="1320"/>
              </a:spcBef>
              <a:buSzPct val="95454"/>
              <a:buFont typeface="Arial"/>
              <a:buChar char="•"/>
              <a:tabLst>
                <a:tab pos="569595" algn="l"/>
                <a:tab pos="1160145" algn="l"/>
                <a:tab pos="1532255" algn="l"/>
                <a:tab pos="2143125" algn="l"/>
                <a:tab pos="3152140" algn="l"/>
                <a:tab pos="4095750" algn="l"/>
                <a:tab pos="5510530" algn="l"/>
                <a:tab pos="6906259" algn="l"/>
                <a:tab pos="7294880" algn="l"/>
                <a:tab pos="8232140" algn="l"/>
                <a:tab pos="8761095" algn="l"/>
              </a:tabLst>
            </a:pPr>
            <a:r>
              <a:rPr sz="2200" dirty="0">
                <a:latin typeface="Times New Roman"/>
                <a:cs typeface="Times New Roman"/>
              </a:rPr>
              <a:t>820	</a:t>
            </a:r>
            <a:r>
              <a:rPr sz="2200" i="1" spc="-5" dirty="0">
                <a:latin typeface="Times New Roman"/>
                <a:cs typeface="Times New Roman"/>
              </a:rPr>
              <a:t>et	seq.	</a:t>
            </a:r>
            <a:r>
              <a:rPr sz="2200" spc="-5" dirty="0">
                <a:latin typeface="Times New Roman"/>
                <a:cs typeface="Times New Roman"/>
              </a:rPr>
              <a:t>Quality	system	regulations	(analogous	to	</a:t>
            </a:r>
            <a:r>
              <a:rPr sz="2200" spc="-55" dirty="0">
                <a:latin typeface="Times New Roman"/>
                <a:cs typeface="Times New Roman"/>
              </a:rPr>
              <a:t>cGMP,	</a:t>
            </a:r>
            <a:r>
              <a:rPr sz="2200" dirty="0">
                <a:latin typeface="Times New Roman"/>
                <a:cs typeface="Times New Roman"/>
              </a:rPr>
              <a:t>but	</a:t>
            </a:r>
            <a:r>
              <a:rPr sz="2200" spc="-5" dirty="0">
                <a:latin typeface="Times New Roman"/>
                <a:cs typeface="Times New Roman"/>
              </a:rPr>
              <a:t>structured</a:t>
            </a:r>
            <a:endParaRPr sz="2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1320"/>
              </a:spcBef>
            </a:pPr>
            <a:r>
              <a:rPr sz="2200" spc="-5" dirty="0">
                <a:latin typeface="Times New Roman"/>
                <a:cs typeface="Times New Roman"/>
              </a:rPr>
              <a:t>like</a:t>
            </a:r>
            <a:r>
              <a:rPr sz="2200" spc="-3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ISO)</a:t>
            </a:r>
            <a:endParaRPr sz="2200">
              <a:latin typeface="Times New Roman"/>
              <a:cs typeface="Times New Roman"/>
            </a:endParaRPr>
          </a:p>
          <a:p>
            <a:pPr marL="568960" indent="-99695">
              <a:lnSpc>
                <a:spcPct val="100000"/>
              </a:lnSpc>
              <a:spcBef>
                <a:spcPts val="1325"/>
              </a:spcBef>
              <a:buSzPct val="95454"/>
              <a:buFont typeface="Arial"/>
              <a:buChar char="•"/>
              <a:tabLst>
                <a:tab pos="569595" algn="l"/>
              </a:tabLst>
            </a:pPr>
            <a:r>
              <a:rPr sz="2200" dirty="0">
                <a:latin typeface="Times New Roman"/>
                <a:cs typeface="Times New Roman"/>
              </a:rPr>
              <a:t>860 </a:t>
            </a:r>
            <a:r>
              <a:rPr sz="2200" i="1" spc="-5" dirty="0">
                <a:latin typeface="Times New Roman"/>
                <a:cs typeface="Times New Roman"/>
              </a:rPr>
              <a:t>et</a:t>
            </a:r>
            <a:r>
              <a:rPr sz="2200" i="1" spc="5" dirty="0">
                <a:latin typeface="Times New Roman"/>
                <a:cs typeface="Times New Roman"/>
              </a:rPr>
              <a:t> </a:t>
            </a:r>
            <a:r>
              <a:rPr sz="2200" i="1" spc="-5" dirty="0">
                <a:latin typeface="Times New Roman"/>
                <a:cs typeface="Times New Roman"/>
              </a:rPr>
              <a:t>seq. </a:t>
            </a:r>
            <a:r>
              <a:rPr sz="2200" spc="-5" dirty="0">
                <a:latin typeface="Times New Roman"/>
                <a:cs typeface="Times New Roman"/>
              </a:rPr>
              <a:t>Listing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specific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approved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devices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and</a:t>
            </a:r>
            <a:r>
              <a:rPr sz="2200" dirty="0">
                <a:latin typeface="Times New Roman"/>
                <a:cs typeface="Times New Roman"/>
              </a:rPr>
              <a:t> how</a:t>
            </a:r>
            <a:r>
              <a:rPr sz="2200" spc="-5" dirty="0">
                <a:latin typeface="Times New Roman"/>
                <a:cs typeface="Times New Roman"/>
              </a:rPr>
              <a:t> they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are</a:t>
            </a:r>
            <a:r>
              <a:rPr sz="2200" spc="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classified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2180" y="720089"/>
            <a:ext cx="2997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14</a:t>
            </a:r>
            <a:endParaRPr sz="20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36445" y="1238910"/>
            <a:ext cx="8729345" cy="1031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100"/>
              </a:lnSpc>
              <a:spcBef>
                <a:spcPts val="100"/>
              </a:spcBef>
              <a:tabLst>
                <a:tab pos="634365" algn="l"/>
                <a:tab pos="1212215" algn="l"/>
                <a:tab pos="2032000" algn="l"/>
                <a:tab pos="2948305" algn="l"/>
                <a:tab pos="4939030" algn="l"/>
                <a:tab pos="5935345" algn="l"/>
                <a:tab pos="7682230" algn="l"/>
              </a:tabLst>
            </a:pPr>
            <a:r>
              <a:rPr spc="-5" dirty="0">
                <a:solidFill>
                  <a:srgbClr val="000000"/>
                </a:solidFill>
              </a:rPr>
              <a:t>The	</a:t>
            </a:r>
            <a:r>
              <a:rPr dirty="0">
                <a:solidFill>
                  <a:srgbClr val="000000"/>
                </a:solidFill>
              </a:rPr>
              <a:t>90</a:t>
            </a:r>
            <a:r>
              <a:rPr spc="-5" dirty="0">
                <a:solidFill>
                  <a:srgbClr val="000000"/>
                </a:solidFill>
              </a:rPr>
              <a:t>0</a:t>
            </a:r>
            <a:r>
              <a:rPr dirty="0">
                <a:solidFill>
                  <a:srgbClr val="000000"/>
                </a:solidFill>
              </a:rPr>
              <a:t>	</a:t>
            </a:r>
            <a:r>
              <a:rPr spc="-5" dirty="0">
                <a:solidFill>
                  <a:srgbClr val="000000"/>
                </a:solidFill>
              </a:rPr>
              <a:t>se</a:t>
            </a:r>
            <a:r>
              <a:rPr spc="-25" dirty="0">
                <a:solidFill>
                  <a:srgbClr val="000000"/>
                </a:solidFill>
              </a:rPr>
              <a:t>r</a:t>
            </a:r>
            <a:r>
              <a:rPr spc="-5" dirty="0">
                <a:solidFill>
                  <a:srgbClr val="000000"/>
                </a:solidFill>
              </a:rPr>
              <a:t>ies</a:t>
            </a:r>
            <a:r>
              <a:rPr dirty="0">
                <a:solidFill>
                  <a:srgbClr val="000000"/>
                </a:solidFill>
              </a:rPr>
              <a:t>	</a:t>
            </a:r>
            <a:r>
              <a:rPr spc="-5" dirty="0">
                <a:solidFill>
                  <a:srgbClr val="000000"/>
                </a:solidFill>
              </a:rPr>
              <a:t>co</a:t>
            </a:r>
            <a:r>
              <a:rPr dirty="0">
                <a:solidFill>
                  <a:srgbClr val="000000"/>
                </a:solidFill>
              </a:rPr>
              <a:t>v</a:t>
            </a:r>
            <a:r>
              <a:rPr spc="-5" dirty="0">
                <a:solidFill>
                  <a:srgbClr val="000000"/>
                </a:solidFill>
              </a:rPr>
              <a:t>ers</a:t>
            </a:r>
            <a:r>
              <a:rPr dirty="0">
                <a:solidFill>
                  <a:srgbClr val="000000"/>
                </a:solidFill>
              </a:rPr>
              <a:t>	</a:t>
            </a:r>
            <a:r>
              <a:rPr spc="-5" dirty="0">
                <a:solidFill>
                  <a:srgbClr val="000000"/>
                </a:solidFill>
              </a:rPr>
              <a:t>m</a:t>
            </a:r>
            <a:r>
              <a:rPr spc="5" dirty="0">
                <a:solidFill>
                  <a:srgbClr val="000000"/>
                </a:solidFill>
              </a:rPr>
              <a:t>a</a:t>
            </a:r>
            <a:r>
              <a:rPr spc="-5" dirty="0">
                <a:solidFill>
                  <a:srgbClr val="000000"/>
                </a:solidFill>
              </a:rPr>
              <a:t>mmograp</a:t>
            </a:r>
            <a:r>
              <a:rPr dirty="0">
                <a:solidFill>
                  <a:srgbClr val="000000"/>
                </a:solidFill>
              </a:rPr>
              <a:t>h</a:t>
            </a:r>
            <a:r>
              <a:rPr spc="-5" dirty="0">
                <a:solidFill>
                  <a:srgbClr val="000000"/>
                </a:solidFill>
              </a:rPr>
              <a:t>y</a:t>
            </a:r>
            <a:r>
              <a:rPr dirty="0">
                <a:solidFill>
                  <a:srgbClr val="000000"/>
                </a:solidFill>
              </a:rPr>
              <a:t>	</a:t>
            </a:r>
            <a:r>
              <a:rPr spc="-5" dirty="0">
                <a:solidFill>
                  <a:srgbClr val="000000"/>
                </a:solidFill>
              </a:rPr>
              <a:t>qu</a:t>
            </a:r>
            <a:r>
              <a:rPr dirty="0">
                <a:solidFill>
                  <a:srgbClr val="000000"/>
                </a:solidFill>
              </a:rPr>
              <a:t>a</a:t>
            </a:r>
            <a:r>
              <a:rPr spc="-5" dirty="0">
                <a:solidFill>
                  <a:srgbClr val="000000"/>
                </a:solidFill>
              </a:rPr>
              <a:t>lity</a:t>
            </a:r>
            <a:r>
              <a:rPr dirty="0">
                <a:solidFill>
                  <a:srgbClr val="000000"/>
                </a:solidFill>
              </a:rPr>
              <a:t>	</a:t>
            </a:r>
            <a:r>
              <a:rPr spc="-45" dirty="0">
                <a:solidFill>
                  <a:srgbClr val="000000"/>
                </a:solidFill>
              </a:rPr>
              <a:t>r</a:t>
            </a:r>
            <a:r>
              <a:rPr spc="-5" dirty="0">
                <a:solidFill>
                  <a:srgbClr val="000000"/>
                </a:solidFill>
              </a:rPr>
              <a:t>equi</a:t>
            </a:r>
            <a:r>
              <a:rPr spc="-40" dirty="0">
                <a:solidFill>
                  <a:srgbClr val="000000"/>
                </a:solidFill>
              </a:rPr>
              <a:t>r</a:t>
            </a:r>
            <a:r>
              <a:rPr dirty="0">
                <a:solidFill>
                  <a:srgbClr val="000000"/>
                </a:solidFill>
              </a:rPr>
              <a:t>e</a:t>
            </a:r>
            <a:r>
              <a:rPr spc="-5" dirty="0">
                <a:solidFill>
                  <a:srgbClr val="000000"/>
                </a:solidFill>
              </a:rPr>
              <a:t>m</a:t>
            </a:r>
            <a:r>
              <a:rPr spc="-15" dirty="0">
                <a:solidFill>
                  <a:srgbClr val="000000"/>
                </a:solidFill>
              </a:rPr>
              <a:t>e</a:t>
            </a:r>
            <a:r>
              <a:rPr spc="5" dirty="0">
                <a:solidFill>
                  <a:srgbClr val="000000"/>
                </a:solidFill>
              </a:rPr>
              <a:t>nt</a:t>
            </a:r>
            <a:r>
              <a:rPr spc="-5" dirty="0">
                <a:solidFill>
                  <a:srgbClr val="000000"/>
                </a:solidFill>
              </a:rPr>
              <a:t>s</a:t>
            </a:r>
            <a:r>
              <a:rPr dirty="0">
                <a:solidFill>
                  <a:srgbClr val="000000"/>
                </a:solidFill>
              </a:rPr>
              <a:t>	</a:t>
            </a:r>
            <a:r>
              <a:rPr spc="-5" dirty="0">
                <a:solidFill>
                  <a:srgbClr val="000000"/>
                </a:solidFill>
              </a:rPr>
              <a:t>enfo</a:t>
            </a:r>
            <a:r>
              <a:rPr spc="-45" dirty="0">
                <a:solidFill>
                  <a:srgbClr val="000000"/>
                </a:solidFill>
              </a:rPr>
              <a:t>r</a:t>
            </a:r>
            <a:r>
              <a:rPr spc="-5" dirty="0">
                <a:solidFill>
                  <a:srgbClr val="000000"/>
                </a:solidFill>
              </a:rPr>
              <a:t>ced  by</a:t>
            </a:r>
            <a:r>
              <a:rPr spc="5" dirty="0">
                <a:solidFill>
                  <a:srgbClr val="000000"/>
                </a:solidFill>
              </a:rPr>
              <a:t> </a:t>
            </a:r>
            <a:r>
              <a:rPr spc="-10" dirty="0">
                <a:solidFill>
                  <a:srgbClr val="000000"/>
                </a:solidFill>
              </a:rPr>
              <a:t>CDRH</a:t>
            </a:r>
            <a:r>
              <a:rPr b="0" spc="-10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36445" y="2245258"/>
            <a:ext cx="8730615" cy="3546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50000"/>
              </a:lnSpc>
              <a:spcBef>
                <a:spcPts val="100"/>
              </a:spcBef>
            </a:pPr>
            <a:r>
              <a:rPr sz="2200" b="1" spc="-5" dirty="0">
                <a:latin typeface="Times New Roman"/>
                <a:cs typeface="Times New Roman"/>
              </a:rPr>
              <a:t>The</a:t>
            </a:r>
            <a:r>
              <a:rPr sz="2200" b="1" spc="545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1000</a:t>
            </a:r>
            <a:r>
              <a:rPr sz="2200" b="1" spc="107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series</a:t>
            </a:r>
            <a:r>
              <a:rPr sz="2200" b="1" spc="163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covers</a:t>
            </a:r>
            <a:r>
              <a:rPr sz="2200" b="1" spc="1625" dirty="0">
                <a:latin typeface="Times New Roman"/>
                <a:cs typeface="Times New Roman"/>
              </a:rPr>
              <a:t> </a:t>
            </a:r>
            <a:r>
              <a:rPr sz="2200" b="1" dirty="0">
                <a:latin typeface="Times New Roman"/>
                <a:cs typeface="Times New Roman"/>
              </a:rPr>
              <a:t>radiation-emitting  </a:t>
            </a:r>
            <a:r>
              <a:rPr sz="2200" b="1" spc="54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device</a:t>
            </a:r>
            <a:r>
              <a:rPr sz="2200" b="1" spc="109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(e.g.</a:t>
            </a:r>
            <a:r>
              <a:rPr sz="2200" spc="109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cell </a:t>
            </a:r>
            <a:r>
              <a:rPr sz="2200" spc="-54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phones, lasers, x-ray generators); requirements enforced </a:t>
            </a:r>
            <a:r>
              <a:rPr sz="2200" dirty="0">
                <a:latin typeface="Times New Roman"/>
                <a:cs typeface="Times New Roman"/>
              </a:rPr>
              <a:t>by </a:t>
            </a:r>
            <a:r>
              <a:rPr sz="2200" spc="-5" dirty="0">
                <a:latin typeface="Times New Roman"/>
                <a:cs typeface="Times New Roman"/>
              </a:rPr>
              <a:t>the Center for 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Devices and Radiological Health. It also talks about the FDA citizen petition. 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b="1" spc="-5" dirty="0">
                <a:latin typeface="Times New Roman"/>
                <a:cs typeface="Times New Roman"/>
              </a:rPr>
              <a:t>The </a:t>
            </a:r>
            <a:r>
              <a:rPr sz="2200" b="1" spc="-30" dirty="0">
                <a:latin typeface="Times New Roman"/>
                <a:cs typeface="Times New Roman"/>
              </a:rPr>
              <a:t>1100 </a:t>
            </a:r>
            <a:r>
              <a:rPr sz="2200" b="1" spc="-5" dirty="0">
                <a:latin typeface="Times New Roman"/>
                <a:cs typeface="Times New Roman"/>
              </a:rPr>
              <a:t>series includes </a:t>
            </a:r>
            <a:r>
              <a:rPr sz="2200" spc="-5" dirty="0">
                <a:latin typeface="Times New Roman"/>
                <a:cs typeface="Times New Roman"/>
              </a:rPr>
              <a:t>updated rules deeming items that statutorily </a:t>
            </a:r>
            <a:r>
              <a:rPr sz="2200" spc="-10" dirty="0">
                <a:latin typeface="Times New Roman"/>
                <a:cs typeface="Times New Roman"/>
              </a:rPr>
              <a:t>come </a:t>
            </a:r>
            <a:r>
              <a:rPr sz="2200" spc="-5" dirty="0">
                <a:latin typeface="Times New Roman"/>
                <a:cs typeface="Times New Roman"/>
              </a:rPr>
              <a:t> under the definition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5" dirty="0">
                <a:latin typeface="Times New Roman"/>
                <a:cs typeface="Times New Roman"/>
              </a:rPr>
              <a:t>"tobacco product" to </a:t>
            </a:r>
            <a:r>
              <a:rPr sz="2200" dirty="0">
                <a:latin typeface="Times New Roman"/>
                <a:cs typeface="Times New Roman"/>
              </a:rPr>
              <a:t>be </a:t>
            </a:r>
            <a:r>
              <a:rPr sz="2200" spc="-5" dirty="0">
                <a:latin typeface="Times New Roman"/>
                <a:cs typeface="Times New Roman"/>
              </a:rPr>
              <a:t>subject to the </a:t>
            </a:r>
            <a:r>
              <a:rPr sz="2200" dirty="0">
                <a:latin typeface="Times New Roman"/>
                <a:cs typeface="Times New Roman"/>
              </a:rPr>
              <a:t>Federal Food, 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Drug, and Cosmetic Act as amended by the </a:t>
            </a:r>
            <a:r>
              <a:rPr sz="2200" spc="-25" dirty="0">
                <a:latin typeface="Times New Roman"/>
                <a:cs typeface="Times New Roman"/>
              </a:rPr>
              <a:t>Tobacco </a:t>
            </a:r>
            <a:r>
              <a:rPr sz="2200" spc="-5" dirty="0">
                <a:latin typeface="Times New Roman"/>
                <a:cs typeface="Times New Roman"/>
              </a:rPr>
              <a:t>Control Act. The </a:t>
            </a:r>
            <a:r>
              <a:rPr sz="2200" dirty="0">
                <a:latin typeface="Times New Roman"/>
                <a:cs typeface="Times New Roman"/>
              </a:rPr>
              <a:t>items 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affected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include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E-cigarettes,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Hookah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tobacco,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and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pipe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tobacco.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2180" y="720089"/>
            <a:ext cx="2997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15</a:t>
            </a:r>
            <a:endParaRPr sz="20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16710" y="346100"/>
            <a:ext cx="8010525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50000"/>
              </a:lnSpc>
              <a:spcBef>
                <a:spcPts val="100"/>
              </a:spcBef>
            </a:pPr>
            <a:r>
              <a:rPr spc="-5" dirty="0">
                <a:solidFill>
                  <a:srgbClr val="212121"/>
                </a:solidFill>
              </a:rPr>
              <a:t>The</a:t>
            </a:r>
            <a:r>
              <a:rPr dirty="0">
                <a:solidFill>
                  <a:srgbClr val="212121"/>
                </a:solidFill>
              </a:rPr>
              <a:t> 1200 </a:t>
            </a:r>
            <a:r>
              <a:rPr spc="-5" dirty="0">
                <a:solidFill>
                  <a:srgbClr val="212121"/>
                </a:solidFill>
              </a:rPr>
              <a:t>series</a:t>
            </a:r>
            <a:r>
              <a:rPr spc="5" dirty="0">
                <a:solidFill>
                  <a:srgbClr val="212121"/>
                </a:solidFill>
              </a:rPr>
              <a:t> </a:t>
            </a:r>
            <a:r>
              <a:rPr b="0" spc="-5" dirty="0">
                <a:solidFill>
                  <a:srgbClr val="212121"/>
                </a:solidFill>
                <a:latin typeface="Times New Roman"/>
                <a:cs typeface="Times New Roman"/>
              </a:rPr>
              <a:t>consists</a:t>
            </a:r>
            <a:r>
              <a:rPr b="0" spc="-1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212121"/>
                </a:solidFill>
                <a:latin typeface="Times New Roman"/>
                <a:cs typeface="Times New Roman"/>
              </a:rPr>
              <a:t>of</a:t>
            </a:r>
            <a:r>
              <a:rPr b="0" spc="1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212121"/>
                </a:solidFill>
                <a:latin typeface="Times New Roman"/>
                <a:cs typeface="Times New Roman"/>
              </a:rPr>
              <a:t>rules</a:t>
            </a:r>
            <a:r>
              <a:rPr b="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212121"/>
                </a:solidFill>
                <a:latin typeface="Times New Roman"/>
                <a:cs typeface="Times New Roman"/>
              </a:rPr>
              <a:t>primarily</a:t>
            </a:r>
            <a:r>
              <a:rPr b="0" spc="3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212121"/>
                </a:solidFill>
                <a:latin typeface="Times New Roman"/>
                <a:cs typeface="Times New Roman"/>
              </a:rPr>
              <a:t>based</a:t>
            </a:r>
            <a:r>
              <a:rPr b="0" spc="5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212121"/>
                </a:solidFill>
                <a:latin typeface="Times New Roman"/>
                <a:cs typeface="Times New Roman"/>
              </a:rPr>
              <a:t>in laws</a:t>
            </a:r>
            <a:r>
              <a:rPr b="0" spc="5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212121"/>
                </a:solidFill>
                <a:latin typeface="Times New Roman"/>
                <a:cs typeface="Times New Roman"/>
              </a:rPr>
              <a:t>other</a:t>
            </a:r>
            <a:r>
              <a:rPr b="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212121"/>
                </a:solidFill>
                <a:latin typeface="Times New Roman"/>
                <a:cs typeface="Times New Roman"/>
              </a:rPr>
              <a:t>than</a:t>
            </a:r>
            <a:r>
              <a:rPr b="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212121"/>
                </a:solidFill>
                <a:latin typeface="Times New Roman"/>
                <a:cs typeface="Times New Roman"/>
              </a:rPr>
              <a:t>the </a:t>
            </a:r>
            <a:r>
              <a:rPr b="0" spc="-535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b="0" dirty="0">
                <a:solidFill>
                  <a:srgbClr val="212121"/>
                </a:solidFill>
                <a:latin typeface="Times New Roman"/>
                <a:cs typeface="Times New Roman"/>
              </a:rPr>
              <a:t>Food,</a:t>
            </a:r>
            <a:r>
              <a:rPr b="0" spc="-1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212121"/>
                </a:solidFill>
                <a:latin typeface="Times New Roman"/>
                <a:cs typeface="Times New Roman"/>
              </a:rPr>
              <a:t>Drug, and</a:t>
            </a:r>
            <a:r>
              <a:rPr b="0" spc="5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212121"/>
                </a:solidFill>
                <a:latin typeface="Times New Roman"/>
                <a:cs typeface="Times New Roman"/>
              </a:rPr>
              <a:t>Cosmetic</a:t>
            </a:r>
            <a:r>
              <a:rPr b="0" spc="-11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212121"/>
                </a:solidFill>
                <a:latin typeface="Times New Roman"/>
                <a:cs typeface="Times New Roman"/>
              </a:rPr>
              <a:t>Act: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16710" y="1352194"/>
            <a:ext cx="8354059" cy="404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70510">
              <a:lnSpc>
                <a:spcPct val="150000"/>
              </a:lnSpc>
              <a:spcBef>
                <a:spcPts val="100"/>
              </a:spcBef>
              <a:buSzPct val="95454"/>
              <a:buFont typeface="Arial"/>
              <a:buChar char="•"/>
              <a:tabLst>
                <a:tab pos="111760" algn="l"/>
              </a:tabLst>
            </a:pPr>
            <a:r>
              <a:rPr sz="2200" spc="-5" dirty="0">
                <a:solidFill>
                  <a:srgbClr val="212121"/>
                </a:solidFill>
                <a:latin typeface="Times New Roman"/>
                <a:cs typeface="Times New Roman"/>
              </a:rPr>
              <a:t>1240 Rules promulgated under 361 of the Public Health Service Act on </a:t>
            </a:r>
            <a:r>
              <a:rPr sz="2200" spc="-535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12121"/>
                </a:solidFill>
                <a:latin typeface="Times New Roman"/>
                <a:cs typeface="Times New Roman"/>
              </a:rPr>
              <a:t>interstate</a:t>
            </a:r>
            <a:r>
              <a:rPr sz="2200" spc="5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12121"/>
                </a:solidFill>
                <a:latin typeface="Times New Roman"/>
                <a:cs typeface="Times New Roman"/>
              </a:rPr>
              <a:t>control</a:t>
            </a:r>
            <a:r>
              <a:rPr sz="2200" spc="-1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12121"/>
                </a:solidFill>
                <a:latin typeface="Times New Roman"/>
                <a:cs typeface="Times New Roman"/>
              </a:rPr>
              <a:t>of</a:t>
            </a:r>
            <a:r>
              <a:rPr sz="220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12121"/>
                </a:solidFill>
                <a:latin typeface="Times New Roman"/>
                <a:cs typeface="Times New Roman"/>
              </a:rPr>
              <a:t>communicable</a:t>
            </a:r>
            <a:r>
              <a:rPr sz="2200" spc="35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12121"/>
                </a:solidFill>
                <a:latin typeface="Times New Roman"/>
                <a:cs typeface="Times New Roman"/>
              </a:rPr>
              <a:t>disease, such</a:t>
            </a:r>
            <a:r>
              <a:rPr sz="2200" spc="-1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12121"/>
                </a:solidFill>
                <a:latin typeface="Times New Roman"/>
                <a:cs typeface="Times New Roman"/>
              </a:rPr>
              <a:t>as:</a:t>
            </a:r>
            <a:endParaRPr sz="22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1320"/>
              </a:spcBef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2200" spc="-5" dirty="0">
                <a:solidFill>
                  <a:srgbClr val="212121"/>
                </a:solidFill>
                <a:latin typeface="Times New Roman"/>
                <a:cs typeface="Times New Roman"/>
              </a:rPr>
              <a:t>Requirements</a:t>
            </a:r>
            <a:r>
              <a:rPr sz="2200" spc="2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12121"/>
                </a:solidFill>
                <a:latin typeface="Times New Roman"/>
                <a:cs typeface="Times New Roman"/>
              </a:rPr>
              <a:t>for</a:t>
            </a:r>
            <a:r>
              <a:rPr sz="2200" spc="5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pasteurization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of </a:t>
            </a:r>
            <a:r>
              <a:rPr sz="2200" spc="-10" dirty="0">
                <a:latin typeface="Times New Roman"/>
                <a:cs typeface="Times New Roman"/>
              </a:rPr>
              <a:t>milk</a:t>
            </a:r>
            <a:endParaRPr sz="22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1320"/>
              </a:spcBef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2200" spc="-5" dirty="0">
                <a:latin typeface="Times New Roman"/>
                <a:cs typeface="Times New Roman"/>
              </a:rPr>
              <a:t>Interstate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shipment</a:t>
            </a:r>
            <a:r>
              <a:rPr sz="2200" spc="1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of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turtles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as pets.</a:t>
            </a:r>
            <a:endParaRPr sz="22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1320"/>
              </a:spcBef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2200" spc="-5" dirty="0">
                <a:latin typeface="Times New Roman"/>
                <a:cs typeface="Times New Roman"/>
              </a:rPr>
              <a:t>Interstate</a:t>
            </a:r>
            <a:r>
              <a:rPr sz="2200" spc="5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shipment</a:t>
            </a:r>
            <a:r>
              <a:rPr sz="2200" spc="2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of</a:t>
            </a:r>
            <a:r>
              <a:rPr sz="2200" spc="-11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African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rodents that</a:t>
            </a:r>
            <a:r>
              <a:rPr sz="2200" dirty="0">
                <a:latin typeface="Times New Roman"/>
                <a:cs typeface="Times New Roman"/>
              </a:rPr>
              <a:t> </a:t>
            </a:r>
            <a:r>
              <a:rPr sz="2200" spc="-10" dirty="0">
                <a:latin typeface="Times New Roman"/>
                <a:cs typeface="Times New Roman"/>
              </a:rPr>
              <a:t>may</a:t>
            </a:r>
            <a:r>
              <a:rPr sz="2200" spc="30" dirty="0">
                <a:latin typeface="Times New Roman"/>
                <a:cs typeface="Times New Roman"/>
              </a:rPr>
              <a:t> </a:t>
            </a:r>
            <a:r>
              <a:rPr sz="2200" spc="-5" dirty="0">
                <a:latin typeface="Times New Roman"/>
                <a:cs typeface="Times New Roman"/>
              </a:rPr>
              <a:t>carry</a:t>
            </a:r>
            <a:r>
              <a:rPr sz="2200" spc="25" dirty="0">
                <a:latin typeface="Times New Roman"/>
                <a:cs typeface="Times New Roman"/>
              </a:rPr>
              <a:t> </a:t>
            </a:r>
            <a:r>
              <a:rPr sz="2200" dirty="0">
                <a:latin typeface="Times New Roman"/>
                <a:cs typeface="Times New Roman"/>
              </a:rPr>
              <a:t>monkeypox.</a:t>
            </a:r>
            <a:endParaRPr sz="2200">
              <a:latin typeface="Times New Roman"/>
              <a:cs typeface="Times New Roman"/>
            </a:endParaRPr>
          </a:p>
          <a:p>
            <a:pPr marL="756285" lvl="1" indent="-287020">
              <a:lnSpc>
                <a:spcPct val="100000"/>
              </a:lnSpc>
              <a:spcBef>
                <a:spcPts val="1320"/>
              </a:spcBef>
              <a:buFont typeface="Arial"/>
              <a:buChar char="•"/>
              <a:tabLst>
                <a:tab pos="756285" algn="l"/>
                <a:tab pos="756920" algn="l"/>
              </a:tabLst>
            </a:pPr>
            <a:r>
              <a:rPr sz="2200" spc="-5" dirty="0">
                <a:solidFill>
                  <a:srgbClr val="212121"/>
                </a:solidFill>
                <a:latin typeface="Times New Roman"/>
                <a:cs typeface="Times New Roman"/>
              </a:rPr>
              <a:t>Sanitation</a:t>
            </a:r>
            <a:r>
              <a:rPr sz="2200" spc="15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12121"/>
                </a:solidFill>
                <a:latin typeface="Times New Roman"/>
                <a:cs typeface="Times New Roman"/>
              </a:rPr>
              <a:t>on</a:t>
            </a:r>
            <a:r>
              <a:rPr sz="2200" spc="1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12121"/>
                </a:solidFill>
                <a:latin typeface="Times New Roman"/>
                <a:cs typeface="Times New Roman"/>
              </a:rPr>
              <a:t>interstate</a:t>
            </a:r>
            <a:r>
              <a:rPr sz="2200" spc="1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12121"/>
                </a:solidFill>
                <a:latin typeface="Times New Roman"/>
                <a:cs typeface="Times New Roman"/>
              </a:rPr>
              <a:t>conveyances</a:t>
            </a:r>
            <a:r>
              <a:rPr sz="2200" spc="-1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12121"/>
                </a:solidFill>
                <a:latin typeface="Times New Roman"/>
                <a:cs typeface="Times New Roman"/>
              </a:rPr>
              <a:t>(i.e.</a:t>
            </a:r>
            <a:r>
              <a:rPr sz="2200" spc="2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12121"/>
                </a:solidFill>
                <a:latin typeface="Times New Roman"/>
                <a:cs typeface="Times New Roman"/>
              </a:rPr>
              <a:t>airplanes</a:t>
            </a:r>
            <a:r>
              <a:rPr sz="2200" spc="1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12121"/>
                </a:solidFill>
                <a:latin typeface="Times New Roman"/>
                <a:cs typeface="Times New Roman"/>
              </a:rPr>
              <a:t>and</a:t>
            </a:r>
            <a:r>
              <a:rPr sz="2200" spc="15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12121"/>
                </a:solidFill>
                <a:latin typeface="Times New Roman"/>
                <a:cs typeface="Times New Roman"/>
              </a:rPr>
              <a:t>ships)</a:t>
            </a:r>
            <a:endParaRPr sz="2200">
              <a:latin typeface="Times New Roman"/>
              <a:cs typeface="Times New Roman"/>
            </a:endParaRPr>
          </a:p>
          <a:p>
            <a:pPr marL="111760" indent="-99060">
              <a:lnSpc>
                <a:spcPct val="100000"/>
              </a:lnSpc>
              <a:spcBef>
                <a:spcPts val="1320"/>
              </a:spcBef>
              <a:buSzPct val="95454"/>
              <a:buFont typeface="Arial"/>
              <a:buChar char="•"/>
              <a:tabLst>
                <a:tab pos="111760" algn="l"/>
              </a:tabLst>
            </a:pPr>
            <a:r>
              <a:rPr sz="2200" dirty="0">
                <a:solidFill>
                  <a:srgbClr val="212121"/>
                </a:solidFill>
                <a:latin typeface="Times New Roman"/>
                <a:cs typeface="Times New Roman"/>
              </a:rPr>
              <a:t>1271</a:t>
            </a:r>
            <a:r>
              <a:rPr sz="2200" spc="-1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12121"/>
                </a:solidFill>
                <a:latin typeface="Times New Roman"/>
                <a:cs typeface="Times New Roman"/>
              </a:rPr>
              <a:t>Requirements</a:t>
            </a:r>
            <a:r>
              <a:rPr sz="2200" spc="3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12121"/>
                </a:solidFill>
                <a:latin typeface="Times New Roman"/>
                <a:cs typeface="Times New Roman"/>
              </a:rPr>
              <a:t>for</a:t>
            </a:r>
            <a:r>
              <a:rPr sz="2200" spc="15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12121"/>
                </a:solidFill>
                <a:latin typeface="Times New Roman"/>
                <a:cs typeface="Times New Roman"/>
              </a:rPr>
              <a:t>human</a:t>
            </a:r>
            <a:r>
              <a:rPr sz="2200" spc="2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12121"/>
                </a:solidFill>
                <a:latin typeface="Times New Roman"/>
                <a:cs typeface="Times New Roman"/>
              </a:rPr>
              <a:t>cells,</a:t>
            </a:r>
            <a:r>
              <a:rPr sz="2200" spc="1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12121"/>
                </a:solidFill>
                <a:latin typeface="Times New Roman"/>
                <a:cs typeface="Times New Roman"/>
              </a:rPr>
              <a:t>tissues,</a:t>
            </a:r>
            <a:r>
              <a:rPr sz="2200" spc="15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12121"/>
                </a:solidFill>
                <a:latin typeface="Times New Roman"/>
                <a:cs typeface="Times New Roman"/>
              </a:rPr>
              <a:t>and</a:t>
            </a:r>
            <a:r>
              <a:rPr sz="2200" spc="5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12121"/>
                </a:solidFill>
                <a:latin typeface="Times New Roman"/>
                <a:cs typeface="Times New Roman"/>
              </a:rPr>
              <a:t>cellular</a:t>
            </a:r>
            <a:r>
              <a:rPr sz="2200" spc="2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12121"/>
                </a:solidFill>
                <a:latin typeface="Times New Roman"/>
                <a:cs typeface="Times New Roman"/>
              </a:rPr>
              <a:t>and</a:t>
            </a:r>
            <a:r>
              <a:rPr sz="2200" spc="1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12121"/>
                </a:solidFill>
                <a:latin typeface="Times New Roman"/>
                <a:cs typeface="Times New Roman"/>
              </a:rPr>
              <a:t>tissue-based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325"/>
              </a:spcBef>
            </a:pPr>
            <a:r>
              <a:rPr sz="2200" spc="-5" dirty="0">
                <a:solidFill>
                  <a:srgbClr val="212121"/>
                </a:solidFill>
                <a:latin typeface="Times New Roman"/>
                <a:cs typeface="Times New Roman"/>
              </a:rPr>
              <a:t>products</a:t>
            </a:r>
            <a:r>
              <a:rPr sz="2200" spc="-2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12121"/>
                </a:solidFill>
                <a:latin typeface="Times New Roman"/>
                <a:cs typeface="Times New Roman"/>
              </a:rPr>
              <a:t>(i.e.</a:t>
            </a:r>
            <a:r>
              <a:rPr sz="2200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212121"/>
                </a:solidFill>
                <a:latin typeface="Times New Roman"/>
                <a:cs typeface="Times New Roman"/>
              </a:rPr>
              <a:t>the</a:t>
            </a:r>
            <a:r>
              <a:rPr sz="2200" spc="5" dirty="0">
                <a:solidFill>
                  <a:srgbClr val="212121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0A0080"/>
                </a:solidFill>
                <a:latin typeface="Times New Roman"/>
                <a:cs typeface="Times New Roman"/>
              </a:rPr>
              <a:t>cGTPs</a:t>
            </a:r>
            <a:r>
              <a:rPr sz="2200" spc="-5" dirty="0">
                <a:solidFill>
                  <a:srgbClr val="212121"/>
                </a:solidFill>
                <a:latin typeface="Times New Roman"/>
                <a:cs typeface="Times New Roman"/>
              </a:rPr>
              <a:t>).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32180" y="720089"/>
            <a:ext cx="2997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16</a:t>
            </a:r>
            <a:endParaRPr sz="20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67382" y="17475"/>
            <a:ext cx="204216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0" dirty="0">
                <a:solidFill>
                  <a:srgbClr val="252525"/>
                </a:solidFill>
                <a:latin typeface="Microsoft YaHei UI Light"/>
                <a:cs typeface="Microsoft YaHei UI Light"/>
              </a:rPr>
              <a:t>Chapter</a:t>
            </a:r>
            <a:r>
              <a:rPr sz="3600" b="0" spc="-90" dirty="0">
                <a:solidFill>
                  <a:srgbClr val="252525"/>
                </a:solidFill>
                <a:latin typeface="Microsoft YaHei UI Light"/>
                <a:cs typeface="Microsoft YaHei UI Light"/>
              </a:rPr>
              <a:t> </a:t>
            </a:r>
            <a:r>
              <a:rPr sz="3600" b="0" spc="10" dirty="0">
                <a:solidFill>
                  <a:srgbClr val="252525"/>
                </a:solidFill>
                <a:latin typeface="Microsoft YaHei UI Light"/>
                <a:cs typeface="Microsoft YaHei UI Light"/>
              </a:rPr>
              <a:t>II</a:t>
            </a:r>
            <a:endParaRPr sz="3600">
              <a:latin typeface="Microsoft YaHei UI Light"/>
              <a:cs typeface="Microsoft YaHei UI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67382" y="740943"/>
            <a:ext cx="8282940" cy="3724275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Notable</a:t>
            </a:r>
            <a:r>
              <a:rPr sz="2200" b="1"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sections: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200" spc="195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1308</a:t>
            </a:r>
            <a:r>
              <a:rPr sz="2200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—</a:t>
            </a:r>
            <a:r>
              <a:rPr sz="22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Schedules</a:t>
            </a:r>
            <a:r>
              <a:rPr sz="2200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of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controlled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substances</a:t>
            </a:r>
            <a:endParaRPr sz="2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1010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200" spc="-250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1308.03(a)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—</a:t>
            </a:r>
            <a:r>
              <a:rPr sz="2200" spc="-1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Administrative</a:t>
            </a:r>
            <a:r>
              <a:rPr sz="2200" spc="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Controlled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Substances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Code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Number</a:t>
            </a:r>
            <a:endParaRPr sz="2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200" spc="-254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1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3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0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8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.</a:t>
            </a:r>
            <a:r>
              <a:rPr sz="2200" spc="-80" dirty="0">
                <a:solidFill>
                  <a:srgbClr val="404040"/>
                </a:solidFill>
                <a:latin typeface="Times New Roman"/>
                <a:cs typeface="Times New Roman"/>
              </a:rPr>
              <a:t>1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1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—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List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o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f Sched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u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le I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d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rugs</a:t>
            </a:r>
            <a:endParaRPr sz="2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1000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200" spc="-254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1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3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0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8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.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1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2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—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List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o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f Sched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u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le II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dru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g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s</a:t>
            </a:r>
            <a:endParaRPr sz="2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1005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200" spc="-254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1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3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0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8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.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1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3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—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List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o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f Sched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u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le III</a:t>
            </a:r>
            <a:r>
              <a:rPr sz="22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dru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g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s</a:t>
            </a:r>
            <a:endParaRPr sz="2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1000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200" spc="-254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1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3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0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8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.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1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4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—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List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o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f Sched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u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le IV</a:t>
            </a:r>
            <a:r>
              <a:rPr sz="2200" spc="-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d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rugs</a:t>
            </a:r>
            <a:endParaRPr sz="2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200" spc="-254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1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3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0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8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.15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— List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of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Sched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u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le</a:t>
            </a:r>
            <a:r>
              <a:rPr sz="2200" spc="-5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V</a:t>
            </a:r>
            <a:r>
              <a:rPr sz="2200" spc="-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dr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u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gs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67382" y="4807328"/>
            <a:ext cx="7314565" cy="1721485"/>
          </a:xfrm>
          <a:prstGeom prst="rect">
            <a:avLst/>
          </a:prstGeom>
        </p:spPr>
        <p:txBody>
          <a:bodyPr vert="horz" wrap="square" lIns="0" tIns="2292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5"/>
              </a:spcBef>
            </a:pPr>
            <a:r>
              <a:rPr sz="3600" b="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Chapter</a:t>
            </a:r>
            <a:r>
              <a:rPr sz="3600" b="0" spc="-6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 </a:t>
            </a:r>
            <a:r>
              <a:rPr sz="3600" b="0" spc="10" dirty="0">
                <a:solidFill>
                  <a:srgbClr val="404040"/>
                </a:solidFill>
                <a:latin typeface="Microsoft YaHei UI Light"/>
                <a:cs typeface="Microsoft YaHei UI Light"/>
              </a:rPr>
              <a:t>III</a:t>
            </a:r>
            <a:endParaRPr sz="3600">
              <a:latin typeface="Microsoft YaHei UI Light"/>
              <a:cs typeface="Microsoft YaHei UI Light"/>
            </a:endParaRPr>
          </a:p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Notable</a:t>
            </a:r>
            <a:r>
              <a:rPr sz="2200" b="1"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b="1" spc="-5" dirty="0">
                <a:solidFill>
                  <a:srgbClr val="404040"/>
                </a:solidFill>
                <a:latin typeface="Times New Roman"/>
                <a:cs typeface="Times New Roman"/>
              </a:rPr>
              <a:t>sections: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200" spc="190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1405</a:t>
            </a:r>
            <a:r>
              <a:rPr sz="2200" spc="-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Governmentwide</a:t>
            </a:r>
            <a:r>
              <a:rPr sz="2200" spc="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requirements</a:t>
            </a:r>
            <a:r>
              <a:rPr sz="2200" spc="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for</a:t>
            </a:r>
            <a:r>
              <a:rPr sz="22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drug-free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workplaces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1803" y="796289"/>
            <a:ext cx="26035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0" spc="-5" dirty="0">
                <a:solidFill>
                  <a:srgbClr val="FDFFFF"/>
                </a:solidFill>
                <a:latin typeface="Microsoft YaHei UI Light"/>
                <a:cs typeface="Microsoft YaHei UI Light"/>
              </a:rPr>
              <a:t>17</a:t>
            </a:r>
            <a:endParaRPr sz="2000">
              <a:latin typeface="Microsoft YaHei UI Light"/>
              <a:cs typeface="Microsoft YaHei UI Ligh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The</a:t>
            </a:r>
            <a:r>
              <a:rPr spc="10" dirty="0"/>
              <a:t> </a:t>
            </a:r>
            <a:r>
              <a:rPr spc="-5" dirty="0"/>
              <a:t>following</a:t>
            </a:r>
            <a:r>
              <a:rPr spc="30" dirty="0"/>
              <a:t> </a:t>
            </a:r>
            <a:r>
              <a:rPr spc="-10" dirty="0"/>
              <a:t>regulations</a:t>
            </a:r>
            <a:r>
              <a:rPr spc="10" dirty="0"/>
              <a:t> </a:t>
            </a:r>
            <a:r>
              <a:rPr spc="-5" dirty="0"/>
              <a:t>apply</a:t>
            </a:r>
            <a:r>
              <a:rPr spc="30" dirty="0"/>
              <a:t> </a:t>
            </a:r>
            <a:r>
              <a:rPr spc="-5" dirty="0"/>
              <a:t>to</a:t>
            </a:r>
            <a:r>
              <a:rPr spc="20" dirty="0"/>
              <a:t> </a:t>
            </a:r>
            <a:r>
              <a:rPr spc="-5" dirty="0"/>
              <a:t>the</a:t>
            </a:r>
            <a:r>
              <a:rPr spc="10" dirty="0"/>
              <a:t> </a:t>
            </a:r>
            <a:r>
              <a:rPr spc="-10" dirty="0"/>
              <a:t>IND</a:t>
            </a:r>
            <a:r>
              <a:rPr spc="25" dirty="0"/>
              <a:t> </a:t>
            </a:r>
            <a:r>
              <a:rPr spc="-5" dirty="0"/>
              <a:t>application</a:t>
            </a:r>
            <a:r>
              <a:rPr spc="25" dirty="0"/>
              <a:t> </a:t>
            </a:r>
            <a:r>
              <a:rPr spc="-10" dirty="0"/>
              <a:t>process: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50519" y="1588668"/>
            <a:ext cx="2208530" cy="3263265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200" spc="165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3300" spc="-7" baseline="2525" dirty="0">
                <a:solidFill>
                  <a:srgbClr val="404040"/>
                </a:solidFill>
                <a:latin typeface="Times New Roman"/>
                <a:cs typeface="Times New Roman"/>
              </a:rPr>
              <a:t>21CFR</a:t>
            </a:r>
            <a:r>
              <a:rPr sz="3300" spc="-37" baseline="25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300" spc="-7" baseline="2525" dirty="0">
                <a:solidFill>
                  <a:srgbClr val="404040"/>
                </a:solidFill>
                <a:latin typeface="Times New Roman"/>
                <a:cs typeface="Times New Roman"/>
              </a:rPr>
              <a:t>Part </a:t>
            </a:r>
            <a:r>
              <a:rPr sz="3300" baseline="2525" dirty="0">
                <a:solidFill>
                  <a:srgbClr val="404040"/>
                </a:solidFill>
                <a:latin typeface="Times New Roman"/>
                <a:cs typeface="Times New Roman"/>
              </a:rPr>
              <a:t>50</a:t>
            </a:r>
            <a:endParaRPr sz="3300" baseline="2525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200" spc="165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3300" spc="-7" baseline="2525" dirty="0">
                <a:solidFill>
                  <a:srgbClr val="404040"/>
                </a:solidFill>
                <a:latin typeface="Times New Roman"/>
                <a:cs typeface="Times New Roman"/>
              </a:rPr>
              <a:t>21CFR</a:t>
            </a:r>
            <a:r>
              <a:rPr sz="3300" spc="-37" baseline="25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300" spc="-7" baseline="2525" dirty="0">
                <a:solidFill>
                  <a:srgbClr val="404040"/>
                </a:solidFill>
                <a:latin typeface="Times New Roman"/>
                <a:cs typeface="Times New Roman"/>
              </a:rPr>
              <a:t>Part </a:t>
            </a:r>
            <a:r>
              <a:rPr sz="3300" baseline="2525" dirty="0">
                <a:solidFill>
                  <a:srgbClr val="404040"/>
                </a:solidFill>
                <a:latin typeface="Times New Roman"/>
                <a:cs typeface="Times New Roman"/>
              </a:rPr>
              <a:t>54</a:t>
            </a:r>
            <a:endParaRPr sz="3300" baseline="2525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200" spc="165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3300" spc="-7" baseline="2525" dirty="0">
                <a:solidFill>
                  <a:srgbClr val="404040"/>
                </a:solidFill>
                <a:latin typeface="Times New Roman"/>
                <a:cs typeface="Times New Roman"/>
              </a:rPr>
              <a:t>21CFR</a:t>
            </a:r>
            <a:r>
              <a:rPr sz="3300" spc="-37" baseline="25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300" spc="-7" baseline="2525" dirty="0">
                <a:solidFill>
                  <a:srgbClr val="404040"/>
                </a:solidFill>
                <a:latin typeface="Times New Roman"/>
                <a:cs typeface="Times New Roman"/>
              </a:rPr>
              <a:t>Part </a:t>
            </a:r>
            <a:r>
              <a:rPr sz="3300" baseline="2525" dirty="0">
                <a:solidFill>
                  <a:srgbClr val="404040"/>
                </a:solidFill>
                <a:latin typeface="Times New Roman"/>
                <a:cs typeface="Times New Roman"/>
              </a:rPr>
              <a:t>56</a:t>
            </a:r>
            <a:endParaRPr sz="3300" baseline="2525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200" spc="165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3300" spc="-7" baseline="2525" dirty="0">
                <a:solidFill>
                  <a:srgbClr val="404040"/>
                </a:solidFill>
                <a:latin typeface="Times New Roman"/>
                <a:cs typeface="Times New Roman"/>
              </a:rPr>
              <a:t>21CFR</a:t>
            </a:r>
            <a:r>
              <a:rPr sz="3300" spc="-37" baseline="25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300" spc="-7" baseline="2525" dirty="0">
                <a:solidFill>
                  <a:srgbClr val="404040"/>
                </a:solidFill>
                <a:latin typeface="Times New Roman"/>
                <a:cs typeface="Times New Roman"/>
              </a:rPr>
              <a:t>Part </a:t>
            </a:r>
            <a:r>
              <a:rPr sz="3300" baseline="2525" dirty="0">
                <a:solidFill>
                  <a:srgbClr val="404040"/>
                </a:solidFill>
                <a:latin typeface="Times New Roman"/>
                <a:cs typeface="Times New Roman"/>
              </a:rPr>
              <a:t>58</a:t>
            </a:r>
            <a:endParaRPr sz="3300" baseline="2525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200" spc="165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3300" spc="-7" baseline="2525" dirty="0">
                <a:solidFill>
                  <a:srgbClr val="404040"/>
                </a:solidFill>
                <a:latin typeface="Times New Roman"/>
                <a:cs typeface="Times New Roman"/>
              </a:rPr>
              <a:t>21CFR</a:t>
            </a:r>
            <a:r>
              <a:rPr sz="3300" spc="-37" baseline="25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300" spc="-7" baseline="2525" dirty="0">
                <a:solidFill>
                  <a:srgbClr val="404040"/>
                </a:solidFill>
                <a:latin typeface="Times New Roman"/>
                <a:cs typeface="Times New Roman"/>
              </a:rPr>
              <a:t>Part</a:t>
            </a:r>
            <a:r>
              <a:rPr sz="3300" baseline="2525" dirty="0">
                <a:solidFill>
                  <a:srgbClr val="404040"/>
                </a:solidFill>
                <a:latin typeface="Times New Roman"/>
                <a:cs typeface="Times New Roman"/>
              </a:rPr>
              <a:t> 201</a:t>
            </a:r>
            <a:endParaRPr sz="3300" baseline="2525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200" spc="160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3300" baseline="2525" dirty="0">
                <a:solidFill>
                  <a:srgbClr val="404040"/>
                </a:solidFill>
                <a:latin typeface="Times New Roman"/>
                <a:cs typeface="Times New Roman"/>
              </a:rPr>
              <a:t>21CFR</a:t>
            </a:r>
            <a:r>
              <a:rPr sz="3300" spc="-52" baseline="25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300" spc="-7" baseline="2525" dirty="0">
                <a:solidFill>
                  <a:srgbClr val="404040"/>
                </a:solidFill>
                <a:latin typeface="Times New Roman"/>
                <a:cs typeface="Times New Roman"/>
              </a:rPr>
              <a:t>Part</a:t>
            </a:r>
            <a:r>
              <a:rPr sz="3300" spc="-15" baseline="25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300" spc="-7" baseline="2525" dirty="0">
                <a:solidFill>
                  <a:srgbClr val="404040"/>
                </a:solidFill>
                <a:latin typeface="Times New Roman"/>
                <a:cs typeface="Times New Roman"/>
              </a:rPr>
              <a:t>312</a:t>
            </a:r>
            <a:endParaRPr sz="3300" baseline="2525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200" spc="170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3300" spc="-7" baseline="2525" dirty="0">
                <a:solidFill>
                  <a:srgbClr val="404040"/>
                </a:solidFill>
                <a:latin typeface="Times New Roman"/>
                <a:cs typeface="Times New Roman"/>
              </a:rPr>
              <a:t>21CFR</a:t>
            </a:r>
            <a:r>
              <a:rPr sz="3300" spc="97" baseline="25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300" spc="-7" baseline="2525" dirty="0">
                <a:solidFill>
                  <a:srgbClr val="404040"/>
                </a:solidFill>
                <a:latin typeface="Times New Roman"/>
                <a:cs typeface="Times New Roman"/>
              </a:rPr>
              <a:t>Part</a:t>
            </a:r>
            <a:r>
              <a:rPr sz="3300" spc="104" baseline="25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300" baseline="2525" dirty="0">
                <a:solidFill>
                  <a:srgbClr val="404040"/>
                </a:solidFill>
                <a:latin typeface="Times New Roman"/>
                <a:cs typeface="Times New Roman"/>
              </a:rPr>
              <a:t>314</a:t>
            </a:r>
            <a:endParaRPr sz="3300" baseline="2525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56279" y="1578000"/>
            <a:ext cx="8190865" cy="3263265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85725">
              <a:lnSpc>
                <a:spcPct val="100000"/>
              </a:lnSpc>
              <a:spcBef>
                <a:spcPts val="1105"/>
              </a:spcBef>
            </a:pP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Protection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of 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Human</a:t>
            </a:r>
            <a:r>
              <a:rPr sz="22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Subjects</a:t>
            </a:r>
            <a:endParaRPr sz="2200">
              <a:latin typeface="Times New Roman"/>
              <a:cs typeface="Times New Roman"/>
            </a:endParaRPr>
          </a:p>
          <a:p>
            <a:pPr marL="85725" marR="2978150">
              <a:lnSpc>
                <a:spcPct val="137800"/>
              </a:lnSpc>
              <a:spcBef>
                <a:spcPts val="10"/>
              </a:spcBef>
            </a:pP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Financial</a:t>
            </a:r>
            <a:r>
              <a:rPr sz="22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Disclosure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by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Clinical</a:t>
            </a:r>
            <a:r>
              <a:rPr sz="22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Investigators </a:t>
            </a:r>
            <a:r>
              <a:rPr sz="2200" spc="-5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Institutional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Review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Boards</a:t>
            </a:r>
            <a:endParaRPr sz="2200">
              <a:latin typeface="Times New Roman"/>
              <a:cs typeface="Times New Roman"/>
            </a:endParaRPr>
          </a:p>
          <a:p>
            <a:pPr marL="85725" marR="930275">
              <a:lnSpc>
                <a:spcPts val="3650"/>
              </a:lnSpc>
              <a:spcBef>
                <a:spcPts val="280"/>
              </a:spcBef>
            </a:pP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Good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Lab</a:t>
            </a:r>
            <a:r>
              <a:rPr sz="22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Practice</a:t>
            </a:r>
            <a:r>
              <a:rPr sz="2200" spc="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for</a:t>
            </a:r>
            <a:r>
              <a:rPr sz="22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Nonclinical</a:t>
            </a:r>
            <a:r>
              <a:rPr sz="22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Laboratory</a:t>
            </a:r>
            <a:r>
              <a:rPr sz="2200" spc="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[Animal]</a:t>
            </a:r>
            <a:r>
              <a:rPr sz="2200" spc="5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Studies </a:t>
            </a:r>
            <a:r>
              <a:rPr sz="2200" spc="-5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Drug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Labeling</a:t>
            </a:r>
            <a:endParaRPr sz="2200">
              <a:latin typeface="Times New Roman"/>
              <a:cs typeface="Times New Roman"/>
            </a:endParaRPr>
          </a:p>
          <a:p>
            <a:pPr marL="85725">
              <a:lnSpc>
                <a:spcPct val="100000"/>
              </a:lnSpc>
              <a:spcBef>
                <a:spcPts val="700"/>
              </a:spcBef>
            </a:pP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Investigational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New</a:t>
            </a:r>
            <a:r>
              <a:rPr sz="2200" spc="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Drug</a:t>
            </a:r>
            <a:r>
              <a:rPr sz="2200" spc="-1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Application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INDA</a:t>
            </a:r>
            <a:r>
              <a:rPr sz="2200" spc="-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and</a:t>
            </a:r>
            <a:r>
              <a:rPr sz="2200" spc="10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NDA</a:t>
            </a:r>
            <a:r>
              <a:rPr sz="2200" spc="-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Applications</a:t>
            </a:r>
            <a:r>
              <a:rPr sz="2200" spc="1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for</a:t>
            </a:r>
            <a:r>
              <a:rPr sz="2200" spc="9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FDA</a:t>
            </a:r>
            <a:r>
              <a:rPr sz="2200" spc="-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Approval</a:t>
            </a:r>
            <a:r>
              <a:rPr sz="2200" spc="1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to</a:t>
            </a:r>
            <a:r>
              <a:rPr sz="2200" spc="9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Market</a:t>
            </a:r>
            <a:r>
              <a:rPr sz="2200" spc="9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</a:t>
            </a:r>
            <a:r>
              <a:rPr sz="2200" spc="8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New</a:t>
            </a:r>
            <a:r>
              <a:rPr sz="2200" spc="9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Drug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0519" y="4676927"/>
            <a:ext cx="4196080" cy="973455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190"/>
              </a:spcBef>
            </a:pP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(New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Drug</a:t>
            </a:r>
            <a:r>
              <a:rPr sz="2200" spc="4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Approval)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2591435" algn="l"/>
              </a:tabLst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200" spc="195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3300" spc="-7" baseline="2525" dirty="0">
                <a:solidFill>
                  <a:srgbClr val="404040"/>
                </a:solidFill>
                <a:latin typeface="Times New Roman"/>
                <a:cs typeface="Times New Roman"/>
              </a:rPr>
              <a:t>21CFR</a:t>
            </a:r>
            <a:r>
              <a:rPr sz="3300" baseline="25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300" spc="-7" baseline="2525" dirty="0">
                <a:solidFill>
                  <a:srgbClr val="404040"/>
                </a:solidFill>
                <a:latin typeface="Times New Roman"/>
                <a:cs typeface="Times New Roman"/>
              </a:rPr>
              <a:t>Part</a:t>
            </a:r>
            <a:r>
              <a:rPr sz="3300" spc="30" baseline="25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300" baseline="2525" dirty="0">
                <a:solidFill>
                  <a:srgbClr val="404040"/>
                </a:solidFill>
                <a:latin typeface="Times New Roman"/>
                <a:cs typeface="Times New Roman"/>
              </a:rPr>
              <a:t>316	</a:t>
            </a:r>
            <a:r>
              <a:rPr sz="3300" spc="-7" baseline="2525" dirty="0">
                <a:solidFill>
                  <a:srgbClr val="404040"/>
                </a:solidFill>
                <a:latin typeface="Times New Roman"/>
                <a:cs typeface="Times New Roman"/>
              </a:rPr>
              <a:t>Orphan</a:t>
            </a:r>
            <a:r>
              <a:rPr sz="3300" spc="-60" baseline="25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300" spc="-7" baseline="2525" dirty="0">
                <a:solidFill>
                  <a:srgbClr val="404040"/>
                </a:solidFill>
                <a:latin typeface="Times New Roman"/>
                <a:cs typeface="Times New Roman"/>
              </a:rPr>
              <a:t>Drugs</a:t>
            </a:r>
            <a:endParaRPr sz="3300" baseline="2525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2180" y="720089"/>
            <a:ext cx="2997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DFFFF"/>
                </a:solidFill>
                <a:latin typeface="Myanmar Text"/>
                <a:cs typeface="Myanmar Text"/>
              </a:rPr>
              <a:t>18</a:t>
            </a:r>
            <a:endParaRPr sz="20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7067" y="571500"/>
            <a:ext cx="2510028" cy="112166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89201" y="705104"/>
            <a:ext cx="1869439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dirty="0">
                <a:solidFill>
                  <a:srgbClr val="FF0000"/>
                </a:solidFill>
                <a:latin typeface="Microsoft YaHei UI Light"/>
                <a:cs typeface="Microsoft YaHei UI Light"/>
              </a:rPr>
              <a:t>Content</a:t>
            </a:r>
            <a:endParaRPr sz="4000">
              <a:latin typeface="Microsoft YaHei UI Light"/>
              <a:cs typeface="Microsoft YaHei UI Ligh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85517" y="1735328"/>
            <a:ext cx="3556000" cy="1996439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sz="2400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400" spc="-65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2400" b="0" spc="-10" dirty="0">
                <a:latin typeface="Microsoft YaHei UI Light"/>
                <a:cs typeface="Microsoft YaHei UI Light"/>
              </a:rPr>
              <a:t>Introduction</a:t>
            </a:r>
            <a:endParaRPr sz="2400">
              <a:latin typeface="Microsoft YaHei UI Light"/>
              <a:cs typeface="Microsoft YaHei UI Light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400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400" spc="-55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2400" b="0" dirty="0">
                <a:latin typeface="Microsoft YaHei UI Light"/>
                <a:cs typeface="Microsoft YaHei UI Light"/>
              </a:rPr>
              <a:t>CFR</a:t>
            </a:r>
            <a:r>
              <a:rPr sz="2400" b="0" spc="-15" dirty="0">
                <a:latin typeface="Microsoft YaHei UI Light"/>
                <a:cs typeface="Microsoft YaHei UI Light"/>
              </a:rPr>
              <a:t> </a:t>
            </a:r>
            <a:r>
              <a:rPr sz="2400" b="0" dirty="0">
                <a:latin typeface="Microsoft YaHei UI Light"/>
                <a:cs typeface="Microsoft YaHei UI Light"/>
              </a:rPr>
              <a:t>-</a:t>
            </a:r>
            <a:r>
              <a:rPr sz="2400" b="0" spc="-20" dirty="0">
                <a:latin typeface="Microsoft YaHei UI Light"/>
                <a:cs typeface="Microsoft YaHei UI Light"/>
              </a:rPr>
              <a:t> </a:t>
            </a:r>
            <a:r>
              <a:rPr sz="2400" b="0" dirty="0">
                <a:latin typeface="Microsoft YaHei UI Light"/>
                <a:cs typeface="Microsoft YaHei UI Light"/>
              </a:rPr>
              <a:t>table</a:t>
            </a:r>
            <a:r>
              <a:rPr sz="2400" b="0" spc="-5" dirty="0">
                <a:latin typeface="Microsoft YaHei UI Light"/>
                <a:cs typeface="Microsoft YaHei UI Light"/>
              </a:rPr>
              <a:t> </a:t>
            </a:r>
            <a:r>
              <a:rPr sz="2400" b="0" spc="-40" dirty="0">
                <a:latin typeface="Microsoft YaHei UI Light"/>
                <a:cs typeface="Microsoft YaHei UI Light"/>
              </a:rPr>
              <a:t>of</a:t>
            </a:r>
            <a:r>
              <a:rPr sz="2400" b="0" spc="-25" dirty="0">
                <a:latin typeface="Microsoft YaHei UI Light"/>
                <a:cs typeface="Microsoft YaHei UI Light"/>
              </a:rPr>
              <a:t> </a:t>
            </a:r>
            <a:r>
              <a:rPr sz="2400" b="0" spc="-5" dirty="0">
                <a:latin typeface="Microsoft YaHei UI Light"/>
                <a:cs typeface="Microsoft YaHei UI Light"/>
              </a:rPr>
              <a:t>contents</a:t>
            </a:r>
            <a:endParaRPr sz="2400">
              <a:latin typeface="Microsoft YaHei UI Light"/>
              <a:cs typeface="Microsoft YaHei UI Light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400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400" spc="-60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2400" b="0" dirty="0">
                <a:latin typeface="Microsoft YaHei UI Light"/>
                <a:cs typeface="Microsoft YaHei UI Light"/>
              </a:rPr>
              <a:t>CFR</a:t>
            </a:r>
            <a:r>
              <a:rPr sz="2400" b="0" spc="-20" dirty="0">
                <a:latin typeface="Microsoft YaHei UI Light"/>
                <a:cs typeface="Microsoft YaHei UI Light"/>
              </a:rPr>
              <a:t> </a:t>
            </a:r>
            <a:r>
              <a:rPr sz="2400" b="0" dirty="0">
                <a:latin typeface="Microsoft YaHei UI Light"/>
                <a:cs typeface="Microsoft YaHei UI Light"/>
              </a:rPr>
              <a:t>in</a:t>
            </a:r>
            <a:r>
              <a:rPr sz="2400" b="0" spc="-20" dirty="0">
                <a:latin typeface="Microsoft YaHei UI Light"/>
                <a:cs typeface="Microsoft YaHei UI Light"/>
              </a:rPr>
              <a:t> </a:t>
            </a:r>
            <a:r>
              <a:rPr sz="2400" b="0" spc="-5" dirty="0">
                <a:latin typeface="Microsoft YaHei UI Light"/>
                <a:cs typeface="Microsoft YaHei UI Light"/>
              </a:rPr>
              <a:t>pharmaceuticals</a:t>
            </a:r>
            <a:endParaRPr sz="2400">
              <a:latin typeface="Microsoft YaHei UI Light"/>
              <a:cs typeface="Microsoft YaHei UI Light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400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400" spc="-70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2400" b="0" spc="-10" dirty="0">
                <a:latin typeface="Microsoft YaHei UI Light"/>
                <a:cs typeface="Microsoft YaHei UI Light"/>
              </a:rPr>
              <a:t>Reference</a:t>
            </a:r>
            <a:endParaRPr sz="2400">
              <a:latin typeface="Microsoft YaHei UI Light"/>
              <a:cs typeface="Microsoft YaHei UI Ligh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4767" y="796289"/>
            <a:ext cx="16700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0" dirty="0">
                <a:solidFill>
                  <a:srgbClr val="FDFFFF"/>
                </a:solidFill>
                <a:latin typeface="Microsoft YaHei UI Light"/>
                <a:cs typeface="Microsoft YaHei UI Light"/>
              </a:rPr>
              <a:t>2</a:t>
            </a:r>
            <a:endParaRPr sz="2000">
              <a:latin typeface="Microsoft YaHei UI Light"/>
              <a:cs typeface="Microsoft YaHei UI Ligh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00455" y="1379981"/>
            <a:ext cx="10203815" cy="5219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 algn="just">
              <a:lnSpc>
                <a:spcPct val="150000"/>
              </a:lnSpc>
              <a:spcBef>
                <a:spcPts val="100"/>
              </a:spcBef>
            </a:pPr>
            <a:r>
              <a:rPr sz="2400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b="1" i="1" dirty="0">
                <a:latin typeface="Times New Roman"/>
                <a:cs typeface="Times New Roman"/>
              </a:rPr>
              <a:t>Code of Federal </a:t>
            </a:r>
            <a:r>
              <a:rPr sz="2400" b="1" i="1" spc="-5" dirty="0">
                <a:latin typeface="Times New Roman"/>
                <a:cs typeface="Times New Roman"/>
              </a:rPr>
              <a:t>Regulations </a:t>
            </a:r>
            <a:r>
              <a:rPr sz="2400" spc="-5" dirty="0">
                <a:latin typeface="Times New Roman"/>
                <a:cs typeface="Times New Roman"/>
              </a:rPr>
              <a:t>(</a:t>
            </a:r>
            <a:r>
              <a:rPr sz="2400" b="1" i="1" spc="-5" dirty="0">
                <a:latin typeface="Times New Roman"/>
                <a:cs typeface="Times New Roman"/>
              </a:rPr>
              <a:t>CFR</a:t>
            </a:r>
            <a:r>
              <a:rPr sz="2400" spc="-5" dirty="0">
                <a:latin typeface="Times New Roman"/>
                <a:cs typeface="Times New Roman"/>
              </a:rPr>
              <a:t>) </a:t>
            </a:r>
            <a:r>
              <a:rPr sz="2400" dirty="0">
                <a:latin typeface="Times New Roman"/>
                <a:cs typeface="Times New Roman"/>
              </a:rPr>
              <a:t>is the </a:t>
            </a:r>
            <a:r>
              <a:rPr sz="2400" spc="-5" dirty="0">
                <a:latin typeface="Times New Roman"/>
                <a:cs typeface="Times New Roman"/>
              </a:rPr>
              <a:t>codification </a:t>
            </a:r>
            <a:r>
              <a:rPr sz="2400" dirty="0">
                <a:latin typeface="Times New Roman"/>
                <a:cs typeface="Times New Roman"/>
              </a:rPr>
              <a:t>of the </a:t>
            </a:r>
            <a:r>
              <a:rPr sz="2400" spc="-5" dirty="0">
                <a:latin typeface="Times New Roman"/>
                <a:cs typeface="Times New Roman"/>
              </a:rPr>
              <a:t>general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permanent</a:t>
            </a:r>
            <a:r>
              <a:rPr sz="2400" dirty="0">
                <a:latin typeface="Times New Roman"/>
                <a:cs typeface="Times New Roman"/>
              </a:rPr>
              <a:t> rules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regulations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published</a:t>
            </a:r>
            <a:r>
              <a:rPr sz="2400" dirty="0">
                <a:latin typeface="Times New Roman"/>
                <a:cs typeface="Times New Roman"/>
              </a:rPr>
              <a:t> in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the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Federal</a:t>
            </a:r>
            <a:r>
              <a:rPr sz="2400" i="1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Times New Roman"/>
                <a:cs typeface="Times New Roman"/>
              </a:rPr>
              <a:t>Register</a:t>
            </a:r>
            <a:r>
              <a:rPr sz="2400" i="1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by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executive departments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agencies </a:t>
            </a:r>
            <a:r>
              <a:rPr sz="2400" dirty="0">
                <a:latin typeface="Times New Roman"/>
                <a:cs typeface="Times New Roman"/>
              </a:rPr>
              <a:t>of the </a:t>
            </a:r>
            <a:r>
              <a:rPr sz="2400" spc="-5" dirty="0">
                <a:latin typeface="Times New Roman"/>
                <a:cs typeface="Times New Roman"/>
              </a:rPr>
              <a:t>federal government </a:t>
            </a:r>
            <a:r>
              <a:rPr sz="2400" dirty="0">
                <a:latin typeface="Times New Roman"/>
                <a:cs typeface="Times New Roman"/>
              </a:rPr>
              <a:t>of the United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States.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900"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ct val="150000"/>
              </a:lnSpc>
              <a:spcBef>
                <a:spcPts val="5"/>
              </a:spcBef>
            </a:pPr>
            <a:r>
              <a:rPr sz="2400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CFR </a:t>
            </a:r>
            <a:r>
              <a:rPr sz="2400" dirty="0">
                <a:latin typeface="Times New Roman"/>
                <a:cs typeface="Times New Roman"/>
              </a:rPr>
              <a:t>annual </a:t>
            </a:r>
            <a:r>
              <a:rPr sz="2400" spc="-5" dirty="0">
                <a:latin typeface="Times New Roman"/>
                <a:cs typeface="Times New Roman"/>
              </a:rPr>
              <a:t>edition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-5" dirty="0">
                <a:latin typeface="Times New Roman"/>
                <a:cs typeface="Times New Roman"/>
              </a:rPr>
              <a:t>the codification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the general and permanent </a:t>
            </a:r>
            <a:r>
              <a:rPr sz="2400" dirty="0">
                <a:latin typeface="Times New Roman"/>
                <a:cs typeface="Times New Roman"/>
              </a:rPr>
              <a:t>rules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published </a:t>
            </a:r>
            <a:r>
              <a:rPr sz="2400" spc="-10" dirty="0">
                <a:latin typeface="Times New Roman"/>
                <a:cs typeface="Times New Roman"/>
              </a:rPr>
              <a:t>by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10" dirty="0">
                <a:latin typeface="Times New Roman"/>
                <a:cs typeface="Times New Roman"/>
              </a:rPr>
              <a:t>Office </a:t>
            </a:r>
            <a:r>
              <a:rPr sz="2400" dirty="0">
                <a:latin typeface="Times New Roman"/>
                <a:cs typeface="Times New Roman"/>
              </a:rPr>
              <a:t>of the Federal and the </a:t>
            </a:r>
            <a:r>
              <a:rPr sz="2400" spc="-5" dirty="0">
                <a:latin typeface="Times New Roman"/>
                <a:cs typeface="Times New Roman"/>
              </a:rPr>
              <a:t>Government Publishing </a:t>
            </a:r>
            <a:r>
              <a:rPr sz="2400" spc="-10" dirty="0">
                <a:latin typeface="Times New Roman"/>
                <a:cs typeface="Times New Roman"/>
              </a:rPr>
              <a:t>Office.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addition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this annual edition, the </a:t>
            </a:r>
            <a:r>
              <a:rPr sz="2400" dirty="0">
                <a:latin typeface="Times New Roman"/>
                <a:cs typeface="Times New Roman"/>
              </a:rPr>
              <a:t>CFR is published in an </a:t>
            </a:r>
            <a:r>
              <a:rPr sz="2400" spc="-5" dirty="0">
                <a:latin typeface="Times New Roman"/>
                <a:cs typeface="Times New Roman"/>
              </a:rPr>
              <a:t>unofficial format </a:t>
            </a:r>
            <a:r>
              <a:rPr sz="2400" dirty="0">
                <a:latin typeface="Times New Roman"/>
                <a:cs typeface="Times New Roman"/>
              </a:rPr>
              <a:t> online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on 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Electronic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CFR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website,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which is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updated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daily.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9339" y="720089"/>
            <a:ext cx="1631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DFFFF"/>
                </a:solidFill>
                <a:latin typeface="Myanmar Text"/>
                <a:cs typeface="Myanmar Text"/>
              </a:rPr>
              <a:t>3</a:t>
            </a:r>
            <a:endParaRPr sz="2000">
              <a:latin typeface="Myanmar Text"/>
              <a:cs typeface="Myanmar Tex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84020" y="504444"/>
            <a:ext cx="4532376" cy="1109472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987533" y="622552"/>
            <a:ext cx="390588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FF0000"/>
                </a:solidFill>
                <a:latin typeface="Myanmar Text"/>
                <a:cs typeface="Myanmar Text"/>
              </a:rPr>
              <a:t>INTRODUCTION</a:t>
            </a:r>
            <a:endParaRPr sz="40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1681" y="1255522"/>
            <a:ext cx="9875520" cy="1671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 algn="just">
              <a:lnSpc>
                <a:spcPct val="150100"/>
              </a:lnSpc>
              <a:spcBef>
                <a:spcPts val="95"/>
              </a:spcBef>
            </a:pPr>
            <a:r>
              <a:rPr sz="2400" b="0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400" b="0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2400" b="0" dirty="0">
                <a:solidFill>
                  <a:srgbClr val="252525"/>
                </a:solidFill>
                <a:latin typeface="Times New Roman"/>
                <a:cs typeface="Times New Roman"/>
              </a:rPr>
              <a:t>The</a:t>
            </a:r>
            <a:r>
              <a:rPr sz="2400" b="0" spc="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b="0" spc="-5" dirty="0">
                <a:solidFill>
                  <a:srgbClr val="252525"/>
                </a:solidFill>
                <a:latin typeface="Times New Roman"/>
                <a:cs typeface="Times New Roman"/>
              </a:rPr>
              <a:t>regulations</a:t>
            </a:r>
            <a:r>
              <a:rPr sz="2400" b="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b="0" spc="-5" dirty="0">
                <a:solidFill>
                  <a:srgbClr val="252525"/>
                </a:solidFill>
                <a:latin typeface="Times New Roman"/>
                <a:cs typeface="Times New Roman"/>
              </a:rPr>
              <a:t>that</a:t>
            </a:r>
            <a:r>
              <a:rPr sz="2400" b="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b="0" spc="-5" dirty="0">
                <a:solidFill>
                  <a:srgbClr val="252525"/>
                </a:solidFill>
                <a:latin typeface="Times New Roman"/>
                <a:cs typeface="Times New Roman"/>
              </a:rPr>
              <a:t>are</a:t>
            </a:r>
            <a:r>
              <a:rPr sz="2400" b="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b="0" spc="-5" dirty="0">
                <a:solidFill>
                  <a:srgbClr val="252525"/>
                </a:solidFill>
                <a:latin typeface="Times New Roman"/>
                <a:cs typeface="Times New Roman"/>
              </a:rPr>
              <a:t>published</a:t>
            </a:r>
            <a:r>
              <a:rPr sz="2400" b="0" dirty="0">
                <a:solidFill>
                  <a:srgbClr val="252525"/>
                </a:solidFill>
                <a:latin typeface="Times New Roman"/>
                <a:cs typeface="Times New Roman"/>
              </a:rPr>
              <a:t> orderly</a:t>
            </a:r>
            <a:r>
              <a:rPr sz="2400" b="0" spc="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b="0" spc="-5" dirty="0">
                <a:solidFill>
                  <a:srgbClr val="252525"/>
                </a:solidFill>
                <a:latin typeface="Times New Roman"/>
                <a:cs typeface="Times New Roman"/>
              </a:rPr>
              <a:t>in</a:t>
            </a:r>
            <a:r>
              <a:rPr sz="2400" b="0" dirty="0">
                <a:solidFill>
                  <a:srgbClr val="252525"/>
                </a:solidFill>
                <a:latin typeface="Times New Roman"/>
                <a:cs typeface="Times New Roman"/>
              </a:rPr>
              <a:t> the</a:t>
            </a:r>
            <a:r>
              <a:rPr sz="2400" b="0" spc="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b="0" i="1" spc="-5" dirty="0">
                <a:solidFill>
                  <a:srgbClr val="252525"/>
                </a:solidFill>
                <a:latin typeface="Times New Roman"/>
                <a:cs typeface="Times New Roman"/>
              </a:rPr>
              <a:t>Federal</a:t>
            </a:r>
            <a:r>
              <a:rPr sz="2400" b="0" i="1" spc="59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b="0" i="1" spc="-5" dirty="0">
                <a:solidFill>
                  <a:srgbClr val="252525"/>
                </a:solidFill>
                <a:latin typeface="Times New Roman"/>
                <a:cs typeface="Times New Roman"/>
              </a:rPr>
              <a:t>Register</a:t>
            </a:r>
            <a:r>
              <a:rPr sz="2400" b="0" i="1" spc="59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b="0" dirty="0">
                <a:solidFill>
                  <a:srgbClr val="252525"/>
                </a:solidFill>
                <a:latin typeface="Times New Roman"/>
                <a:cs typeface="Times New Roman"/>
              </a:rPr>
              <a:t>are </a:t>
            </a:r>
            <a:r>
              <a:rPr sz="2400" b="0" spc="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b="0" spc="-5" dirty="0">
                <a:solidFill>
                  <a:srgbClr val="252525"/>
                </a:solidFill>
                <a:latin typeface="Times New Roman"/>
                <a:cs typeface="Times New Roman"/>
              </a:rPr>
              <a:t>codified </a:t>
            </a:r>
            <a:r>
              <a:rPr sz="2400" b="0" dirty="0">
                <a:solidFill>
                  <a:srgbClr val="252525"/>
                </a:solidFill>
                <a:latin typeface="Times New Roman"/>
                <a:cs typeface="Times New Roman"/>
              </a:rPr>
              <a:t>and </a:t>
            </a:r>
            <a:r>
              <a:rPr sz="2400" b="0" spc="-5" dirty="0">
                <a:solidFill>
                  <a:srgbClr val="252525"/>
                </a:solidFill>
                <a:latin typeface="Times New Roman"/>
                <a:cs typeface="Times New Roman"/>
              </a:rPr>
              <a:t>arranged </a:t>
            </a:r>
            <a:r>
              <a:rPr sz="2400" b="0" dirty="0">
                <a:solidFill>
                  <a:srgbClr val="252525"/>
                </a:solidFill>
                <a:latin typeface="Times New Roman"/>
                <a:cs typeface="Times New Roman"/>
              </a:rPr>
              <a:t>by </a:t>
            </a:r>
            <a:r>
              <a:rPr sz="2400" b="0" spc="-5" dirty="0">
                <a:solidFill>
                  <a:srgbClr val="252525"/>
                </a:solidFill>
                <a:latin typeface="Times New Roman"/>
                <a:cs typeface="Times New Roman"/>
              </a:rPr>
              <a:t>title, </a:t>
            </a:r>
            <a:r>
              <a:rPr sz="2400" b="0" dirty="0">
                <a:solidFill>
                  <a:srgbClr val="252525"/>
                </a:solidFill>
                <a:latin typeface="Times New Roman"/>
                <a:cs typeface="Times New Roman"/>
              </a:rPr>
              <a:t>then </a:t>
            </a:r>
            <a:r>
              <a:rPr sz="2400" b="0" spc="-10" dirty="0">
                <a:solidFill>
                  <a:srgbClr val="252525"/>
                </a:solidFill>
                <a:latin typeface="Times New Roman"/>
                <a:cs typeface="Times New Roman"/>
              </a:rPr>
              <a:t>by </a:t>
            </a:r>
            <a:r>
              <a:rPr sz="2400" b="0" dirty="0">
                <a:solidFill>
                  <a:srgbClr val="252525"/>
                </a:solidFill>
                <a:latin typeface="Times New Roman"/>
                <a:cs typeface="Times New Roman"/>
              </a:rPr>
              <a:t>chapter (one </a:t>
            </a:r>
            <a:r>
              <a:rPr sz="2400" b="0" spc="-20" dirty="0">
                <a:solidFill>
                  <a:srgbClr val="252525"/>
                </a:solidFill>
                <a:latin typeface="Times New Roman"/>
                <a:cs typeface="Times New Roman"/>
              </a:rPr>
              <a:t>agency’s </a:t>
            </a:r>
            <a:r>
              <a:rPr sz="2400" b="0" spc="-5" dirty="0">
                <a:solidFill>
                  <a:srgbClr val="252525"/>
                </a:solidFill>
                <a:latin typeface="Times New Roman"/>
                <a:cs typeface="Times New Roman"/>
              </a:rPr>
              <a:t>regulations) </a:t>
            </a:r>
            <a:r>
              <a:rPr sz="2400" b="0" dirty="0">
                <a:solidFill>
                  <a:srgbClr val="252525"/>
                </a:solidFill>
                <a:latin typeface="Times New Roman"/>
                <a:cs typeface="Times New Roman"/>
              </a:rPr>
              <a:t>and </a:t>
            </a:r>
            <a:r>
              <a:rPr sz="2400" b="0" spc="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b="0" dirty="0">
                <a:solidFill>
                  <a:srgbClr val="252525"/>
                </a:solidFill>
                <a:latin typeface="Times New Roman"/>
                <a:cs typeface="Times New Roman"/>
              </a:rPr>
              <a:t>finally</a:t>
            </a:r>
            <a:r>
              <a:rPr sz="2400" b="0" spc="-2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b="0" dirty="0">
                <a:solidFill>
                  <a:srgbClr val="252525"/>
                </a:solidFill>
                <a:latin typeface="Times New Roman"/>
                <a:cs typeface="Times New Roman"/>
              </a:rPr>
              <a:t>by subject</a:t>
            </a:r>
            <a:r>
              <a:rPr sz="2400" b="0" spc="-2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b="0" dirty="0">
                <a:solidFill>
                  <a:srgbClr val="252525"/>
                </a:solidFill>
                <a:latin typeface="Times New Roman"/>
                <a:cs typeface="Times New Roman"/>
              </a:rPr>
              <a:t>in the</a:t>
            </a:r>
            <a:r>
              <a:rPr sz="2400" b="0" spc="-2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b="0" spc="-5" dirty="0">
                <a:solidFill>
                  <a:srgbClr val="252525"/>
                </a:solidFill>
                <a:latin typeface="Times New Roman"/>
                <a:cs typeface="Times New Roman"/>
              </a:rPr>
              <a:t>CFR.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11681" y="3028802"/>
            <a:ext cx="9876790" cy="28968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3535" algn="just">
              <a:lnSpc>
                <a:spcPct val="150000"/>
              </a:lnSpc>
              <a:spcBef>
                <a:spcPts val="95"/>
              </a:spcBef>
            </a:pPr>
            <a:r>
              <a:rPr sz="2400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52525"/>
                </a:solidFill>
                <a:latin typeface="Times New Roman"/>
                <a:cs typeface="Times New Roman"/>
              </a:rPr>
              <a:t>The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CFR </a:t>
            </a:r>
            <a:r>
              <a:rPr sz="2400" dirty="0">
                <a:solidFill>
                  <a:srgbClr val="252525"/>
                </a:solidFill>
                <a:latin typeface="Times New Roman"/>
                <a:cs typeface="Times New Roman"/>
              </a:rPr>
              <a:t>is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divided </a:t>
            </a:r>
            <a:r>
              <a:rPr sz="2400" dirty="0">
                <a:solidFill>
                  <a:srgbClr val="252525"/>
                </a:solidFill>
                <a:latin typeface="Times New Roman"/>
                <a:cs typeface="Times New Roman"/>
              </a:rPr>
              <a:t>into 50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titles </a:t>
            </a:r>
            <a:r>
              <a:rPr sz="2400" dirty="0">
                <a:solidFill>
                  <a:srgbClr val="252525"/>
                </a:solidFill>
                <a:latin typeface="Times New Roman"/>
                <a:cs typeface="Times New Roman"/>
              </a:rPr>
              <a:t>which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represent </a:t>
            </a:r>
            <a:r>
              <a:rPr sz="2400" dirty="0">
                <a:solidFill>
                  <a:srgbClr val="252525"/>
                </a:solidFill>
                <a:latin typeface="Times New Roman"/>
                <a:cs typeface="Times New Roman"/>
              </a:rPr>
              <a:t>broad areas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subject </a:t>
            </a:r>
            <a:r>
              <a:rPr sz="2400" spc="5" dirty="0">
                <a:solidFill>
                  <a:srgbClr val="252525"/>
                </a:solidFill>
                <a:latin typeface="Times New Roman"/>
                <a:cs typeface="Times New Roman"/>
              </a:rPr>
              <a:t>to </a:t>
            </a:r>
            <a:r>
              <a:rPr sz="2400" spc="10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federal regulation. Each </a:t>
            </a:r>
            <a:r>
              <a:rPr sz="2400" spc="-10" dirty="0">
                <a:solidFill>
                  <a:srgbClr val="252525"/>
                </a:solidFill>
                <a:latin typeface="Times New Roman"/>
                <a:cs typeface="Times New Roman"/>
              </a:rPr>
              <a:t>title </a:t>
            </a:r>
            <a:r>
              <a:rPr sz="2400" dirty="0">
                <a:solidFill>
                  <a:srgbClr val="252525"/>
                </a:solidFill>
                <a:latin typeface="Times New Roman"/>
                <a:cs typeface="Times New Roman"/>
              </a:rPr>
              <a:t>is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divided </a:t>
            </a:r>
            <a:r>
              <a:rPr sz="2400" dirty="0">
                <a:solidFill>
                  <a:srgbClr val="252525"/>
                </a:solidFill>
                <a:latin typeface="Times New Roman"/>
                <a:cs typeface="Times New Roman"/>
              </a:rPr>
              <a:t>into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chapters, subchapters, parts, </a:t>
            </a:r>
            <a:r>
              <a:rPr sz="2400" dirty="0">
                <a:solidFill>
                  <a:srgbClr val="252525"/>
                </a:solidFill>
                <a:latin typeface="Times New Roman"/>
                <a:cs typeface="Times New Roman"/>
              </a:rPr>
              <a:t>and </a:t>
            </a:r>
            <a:r>
              <a:rPr sz="2400" spc="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52525"/>
                </a:solidFill>
                <a:latin typeface="Times New Roman"/>
                <a:cs typeface="Times New Roman"/>
              </a:rPr>
              <a:t>sections.</a:t>
            </a:r>
            <a:endParaRPr sz="2400">
              <a:latin typeface="Times New Roman"/>
              <a:cs typeface="Times New Roman"/>
            </a:endParaRPr>
          </a:p>
          <a:p>
            <a:pPr marL="355600" marR="6350" indent="-343535" algn="just">
              <a:lnSpc>
                <a:spcPct val="150100"/>
              </a:lnSpc>
              <a:spcBef>
                <a:spcPts val="1005"/>
              </a:spcBef>
            </a:pPr>
            <a:r>
              <a:rPr sz="2400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400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A regulation </a:t>
            </a:r>
            <a:r>
              <a:rPr sz="2400" dirty="0">
                <a:solidFill>
                  <a:srgbClr val="252525"/>
                </a:solidFill>
                <a:latin typeface="Times New Roman"/>
                <a:cs typeface="Times New Roman"/>
              </a:rPr>
              <a:t>is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cited </a:t>
            </a:r>
            <a:r>
              <a:rPr sz="2400" dirty="0">
                <a:solidFill>
                  <a:srgbClr val="252525"/>
                </a:solidFill>
                <a:latin typeface="Times New Roman"/>
                <a:cs typeface="Times New Roman"/>
              </a:rPr>
              <a:t>by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title, </a:t>
            </a:r>
            <a:r>
              <a:rPr sz="2400" dirty="0">
                <a:solidFill>
                  <a:srgbClr val="252525"/>
                </a:solidFill>
                <a:latin typeface="Times New Roman"/>
                <a:cs typeface="Times New Roman"/>
              </a:rPr>
              <a:t>part,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and </a:t>
            </a:r>
            <a:r>
              <a:rPr sz="2400" dirty="0">
                <a:solidFill>
                  <a:srgbClr val="252525"/>
                </a:solidFill>
                <a:latin typeface="Times New Roman"/>
                <a:cs typeface="Times New Roman"/>
              </a:rPr>
              <a:t>section, e.g. 14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CFR </a:t>
            </a:r>
            <a:r>
              <a:rPr sz="2400" dirty="0">
                <a:solidFill>
                  <a:srgbClr val="252525"/>
                </a:solidFill>
                <a:latin typeface="Times New Roman"/>
                <a:cs typeface="Times New Roman"/>
              </a:rPr>
              <a:t>121.313   </a:t>
            </a:r>
            <a:r>
              <a:rPr sz="2400" spc="-20" dirty="0">
                <a:solidFill>
                  <a:srgbClr val="252525"/>
                </a:solidFill>
                <a:latin typeface="Times New Roman"/>
                <a:cs typeface="Times New Roman"/>
              </a:rPr>
              <a:t>(Title </a:t>
            </a:r>
            <a:r>
              <a:rPr sz="2400" spc="-1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52525"/>
                </a:solidFill>
                <a:latin typeface="Times New Roman"/>
                <a:cs typeface="Times New Roman"/>
              </a:rPr>
              <a:t>14,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52525"/>
                </a:solidFill>
                <a:latin typeface="Times New Roman"/>
                <a:cs typeface="Times New Roman"/>
              </a:rPr>
              <a:t>Part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252525"/>
                </a:solidFill>
                <a:latin typeface="Times New Roman"/>
                <a:cs typeface="Times New Roman"/>
              </a:rPr>
              <a:t>121, Section</a:t>
            </a:r>
            <a:r>
              <a:rPr sz="2400" spc="-25" dirty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252525"/>
                </a:solidFill>
                <a:latin typeface="Times New Roman"/>
                <a:cs typeface="Times New Roman"/>
              </a:rPr>
              <a:t>313).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9339" y="720089"/>
            <a:ext cx="1631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DFFFF"/>
                </a:solidFill>
                <a:latin typeface="Myanmar Text"/>
                <a:cs typeface="Myanmar Text"/>
              </a:rPr>
              <a:t>4</a:t>
            </a:r>
            <a:endParaRPr sz="20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98905" y="1176604"/>
            <a:ext cx="10412095" cy="6965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b="0" spc="200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404040"/>
                </a:solidFill>
                <a:latin typeface="Times New Roman"/>
                <a:cs typeface="Times New Roman"/>
              </a:rPr>
              <a:t>The</a:t>
            </a:r>
            <a:r>
              <a:rPr b="0" spc="9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404040"/>
                </a:solidFill>
                <a:latin typeface="Times New Roman"/>
                <a:cs typeface="Times New Roman"/>
              </a:rPr>
              <a:t>soft-cover</a:t>
            </a:r>
            <a:r>
              <a:rPr b="0" spc="9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404040"/>
                </a:solidFill>
                <a:latin typeface="Times New Roman"/>
                <a:cs typeface="Times New Roman"/>
              </a:rPr>
              <a:t>volumes</a:t>
            </a:r>
            <a:r>
              <a:rPr b="0" spc="9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404040"/>
                </a:solidFill>
                <a:latin typeface="Times New Roman"/>
                <a:cs typeface="Times New Roman"/>
              </a:rPr>
              <a:t>of</a:t>
            </a:r>
            <a:r>
              <a:rPr b="0" spc="10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404040"/>
                </a:solidFill>
                <a:latin typeface="Times New Roman"/>
                <a:cs typeface="Times New Roman"/>
              </a:rPr>
              <a:t>the</a:t>
            </a:r>
            <a:r>
              <a:rPr b="0" spc="1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404040"/>
                </a:solidFill>
                <a:latin typeface="Times New Roman"/>
                <a:cs typeface="Times New Roman"/>
              </a:rPr>
              <a:t>CFR</a:t>
            </a:r>
            <a:r>
              <a:rPr b="0" spc="9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404040"/>
                </a:solidFill>
                <a:latin typeface="Times New Roman"/>
                <a:cs typeface="Times New Roman"/>
              </a:rPr>
              <a:t>are</a:t>
            </a:r>
            <a:r>
              <a:rPr b="0" spc="8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0" dirty="0">
                <a:solidFill>
                  <a:srgbClr val="404040"/>
                </a:solidFill>
                <a:latin typeface="Times New Roman"/>
                <a:cs typeface="Times New Roman"/>
              </a:rPr>
              <a:t>issued</a:t>
            </a:r>
            <a:r>
              <a:rPr b="0" spc="9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404040"/>
                </a:solidFill>
                <a:latin typeface="Times New Roman"/>
                <a:cs typeface="Times New Roman"/>
              </a:rPr>
              <a:t>each</a:t>
            </a:r>
            <a:r>
              <a:rPr b="0" spc="9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404040"/>
                </a:solidFill>
                <a:latin typeface="Times New Roman"/>
                <a:cs typeface="Times New Roman"/>
              </a:rPr>
              <a:t>year</a:t>
            </a:r>
            <a:r>
              <a:rPr b="0" spc="9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404040"/>
                </a:solidFill>
                <a:latin typeface="Times New Roman"/>
                <a:cs typeface="Times New Roman"/>
              </a:rPr>
              <a:t>in</a:t>
            </a:r>
            <a:r>
              <a:rPr b="0" spc="9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404040"/>
                </a:solidFill>
                <a:latin typeface="Times New Roman"/>
                <a:cs typeface="Times New Roman"/>
              </a:rPr>
              <a:t>sets</a:t>
            </a:r>
            <a:r>
              <a:rPr b="0" spc="9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404040"/>
                </a:solidFill>
                <a:latin typeface="Times New Roman"/>
                <a:cs typeface="Times New Roman"/>
              </a:rPr>
              <a:t>on</a:t>
            </a:r>
            <a:r>
              <a:rPr b="0" spc="8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404040"/>
                </a:solidFill>
                <a:latin typeface="Times New Roman"/>
                <a:cs typeface="Times New Roman"/>
              </a:rPr>
              <a:t>a</a:t>
            </a:r>
            <a:r>
              <a:rPr b="0" spc="9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404040"/>
                </a:solidFill>
                <a:latin typeface="Times New Roman"/>
                <a:cs typeface="Times New Roman"/>
              </a:rPr>
              <a:t>staggered,</a:t>
            </a:r>
            <a:r>
              <a:rPr b="0" spc="1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404040"/>
                </a:solidFill>
                <a:latin typeface="Times New Roman"/>
                <a:cs typeface="Times New Roman"/>
              </a:rPr>
              <a:t>quarterly</a:t>
            </a: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b="0" spc="-5" dirty="0">
                <a:solidFill>
                  <a:srgbClr val="404040"/>
                </a:solidFill>
                <a:latin typeface="Times New Roman"/>
                <a:cs typeface="Times New Roman"/>
              </a:rPr>
              <a:t>basis: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98905" y="1845716"/>
            <a:ext cx="10415270" cy="4586605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1105"/>
              </a:spcBef>
              <a:tabLst>
                <a:tab pos="4262120" algn="l"/>
              </a:tabLst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200" spc="-254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404040"/>
                </a:solidFill>
                <a:latin typeface="Times New Roman"/>
                <a:cs typeface="Times New Roman"/>
              </a:rPr>
              <a:t>Titles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1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–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16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are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updated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as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of	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January</a:t>
            </a:r>
            <a:r>
              <a:rPr sz="2200" spc="-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1</a:t>
            </a:r>
            <a:endParaRPr sz="2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1010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200" spc="-254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2200" spc="-80" dirty="0">
                <a:solidFill>
                  <a:srgbClr val="404040"/>
                </a:solidFill>
                <a:latin typeface="Times New Roman"/>
                <a:cs typeface="Times New Roman"/>
              </a:rPr>
              <a:t>T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itles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1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7 –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2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7 are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u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p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dated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a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s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o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f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1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April</a:t>
            </a:r>
            <a:r>
              <a:rPr sz="22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1</a:t>
            </a:r>
            <a:endParaRPr sz="2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1000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200" spc="-254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2200" spc="-80" dirty="0">
                <a:solidFill>
                  <a:srgbClr val="404040"/>
                </a:solidFill>
                <a:latin typeface="Times New Roman"/>
                <a:cs typeface="Times New Roman"/>
              </a:rPr>
              <a:t>T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itles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2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9 –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4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1 are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u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p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dated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a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s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o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f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July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1</a:t>
            </a:r>
            <a:endParaRPr sz="2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994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</a:rPr>
              <a:t></a:t>
            </a:r>
            <a:r>
              <a:rPr sz="2200" spc="-254" dirty="0">
                <a:solidFill>
                  <a:srgbClr val="4966AC"/>
                </a:solidFill>
                <a:latin typeface="Times New Roman"/>
                <a:cs typeface="Times New Roman"/>
              </a:rPr>
              <a:t> </a:t>
            </a:r>
            <a:r>
              <a:rPr sz="2200" spc="-80" dirty="0">
                <a:solidFill>
                  <a:srgbClr val="404040"/>
                </a:solidFill>
                <a:latin typeface="Times New Roman"/>
                <a:cs typeface="Times New Roman"/>
              </a:rPr>
              <a:t>T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itles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4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2 –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5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0 are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u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p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dated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a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s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o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f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Octo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b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er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1</a:t>
            </a:r>
            <a:endParaRPr sz="2200">
              <a:latin typeface="Times New Roman"/>
              <a:cs typeface="Times New Roman"/>
            </a:endParaRPr>
          </a:p>
          <a:p>
            <a:pPr marL="355600" marR="6350" indent="-343535" algn="just">
              <a:lnSpc>
                <a:spcPct val="150100"/>
              </a:lnSpc>
              <a:spcBef>
                <a:spcPts val="525"/>
              </a:spcBef>
              <a:buClr>
                <a:srgbClr val="4966AC"/>
              </a:buClr>
              <a:buFont typeface="Wingdings"/>
              <a:buChar char=""/>
              <a:tabLst>
                <a:tab pos="356235" algn="l"/>
              </a:tabLst>
            </a:pP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The color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of 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each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set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of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volumes is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changed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every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year;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 current full set 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may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contain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different</a:t>
            </a:r>
            <a:r>
              <a:rPr sz="2200" spc="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colored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volumes,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depending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on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the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time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of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the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rgbClr val="404040"/>
                </a:solidFill>
                <a:latin typeface="Times New Roman"/>
                <a:cs typeface="Times New Roman"/>
              </a:rPr>
              <a:t>year.</a:t>
            </a:r>
            <a:endParaRPr sz="2200"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ct val="150100"/>
              </a:lnSpc>
              <a:spcBef>
                <a:spcPts val="1005"/>
              </a:spcBef>
              <a:buClr>
                <a:srgbClr val="4966AC"/>
              </a:buClr>
              <a:buFont typeface="Wingdings"/>
              <a:buChar char=""/>
              <a:tabLst>
                <a:tab pos="356235" algn="l"/>
              </a:tabLst>
            </a:pP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The</a:t>
            </a:r>
            <a:r>
              <a:rPr sz="2200" spc="2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Office</a:t>
            </a:r>
            <a:r>
              <a:rPr sz="2200" spc="2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of</a:t>
            </a:r>
            <a:r>
              <a:rPr sz="2200" spc="2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the</a:t>
            </a:r>
            <a:r>
              <a:rPr sz="2200" spc="2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Federal</a:t>
            </a:r>
            <a:r>
              <a:rPr sz="2200" spc="2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Register</a:t>
            </a:r>
            <a:r>
              <a:rPr sz="2200" spc="229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also</a:t>
            </a:r>
            <a:r>
              <a:rPr sz="2200" spc="2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keeps</a:t>
            </a:r>
            <a:r>
              <a:rPr sz="2200" spc="2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an</a:t>
            </a:r>
            <a:r>
              <a:rPr sz="2200" spc="229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unofficial,</a:t>
            </a:r>
            <a:r>
              <a:rPr sz="2200" spc="2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online</a:t>
            </a:r>
            <a:r>
              <a:rPr sz="2200" spc="2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version</a:t>
            </a:r>
            <a:r>
              <a:rPr sz="2200" spc="2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of</a:t>
            </a:r>
            <a:r>
              <a:rPr sz="2200" spc="2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the</a:t>
            </a:r>
            <a:r>
              <a:rPr sz="2200" spc="2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CFR, </a:t>
            </a:r>
            <a:r>
              <a:rPr sz="2200" spc="-5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the e-CFR, which is normally updated within two days after changes that have been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published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in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the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Federal</a:t>
            </a:r>
            <a:r>
              <a:rPr sz="22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Register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become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effective.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9339" y="720089"/>
            <a:ext cx="1631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DFFFF"/>
                </a:solidFill>
                <a:latin typeface="Myanmar Text"/>
                <a:cs typeface="Myanmar Text"/>
              </a:rPr>
              <a:t>5</a:t>
            </a:r>
            <a:endParaRPr sz="20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522731"/>
            <a:ext cx="7486015" cy="1122045"/>
            <a:chOff x="0" y="522731"/>
            <a:chExt cx="7486015" cy="112204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45336" y="522731"/>
              <a:ext cx="1705356" cy="112166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15767" y="522731"/>
              <a:ext cx="833628" cy="1121664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02279" y="522731"/>
              <a:ext cx="1859280" cy="112166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325111" y="522731"/>
              <a:ext cx="1088136" cy="1121664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875276" y="522731"/>
              <a:ext cx="2610612" cy="1121664"/>
            </a:xfrm>
            <a:prstGeom prst="rect">
              <a:avLst/>
            </a:prstGeom>
          </p:spPr>
        </p:pic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847850" y="655447"/>
            <a:ext cx="530098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solidFill>
                  <a:srgbClr val="FF0000"/>
                </a:solidFill>
              </a:rPr>
              <a:t>CFR</a:t>
            </a:r>
            <a:r>
              <a:rPr sz="4000" dirty="0">
                <a:solidFill>
                  <a:srgbClr val="FF0000"/>
                </a:solidFill>
              </a:rPr>
              <a:t> </a:t>
            </a:r>
            <a:r>
              <a:rPr sz="4000" spc="-5" dirty="0">
                <a:solidFill>
                  <a:srgbClr val="FF0000"/>
                </a:solidFill>
              </a:rPr>
              <a:t>-</a:t>
            </a:r>
            <a:r>
              <a:rPr sz="4000" spc="-90" dirty="0">
                <a:solidFill>
                  <a:srgbClr val="FF0000"/>
                </a:solidFill>
              </a:rPr>
              <a:t> </a:t>
            </a:r>
            <a:r>
              <a:rPr sz="4000" spc="-80" dirty="0">
                <a:solidFill>
                  <a:srgbClr val="FF0000"/>
                </a:solidFill>
              </a:rPr>
              <a:t>Table</a:t>
            </a:r>
            <a:r>
              <a:rPr sz="4000" dirty="0">
                <a:solidFill>
                  <a:srgbClr val="FF0000"/>
                </a:solidFill>
              </a:rPr>
              <a:t> of</a:t>
            </a:r>
            <a:r>
              <a:rPr sz="4000" spc="-20" dirty="0">
                <a:solidFill>
                  <a:srgbClr val="FF0000"/>
                </a:solidFill>
              </a:rPr>
              <a:t> </a:t>
            </a:r>
            <a:r>
              <a:rPr sz="4000" spc="-5" dirty="0">
                <a:solidFill>
                  <a:srgbClr val="FF0000"/>
                </a:solidFill>
              </a:rPr>
              <a:t>Contents</a:t>
            </a:r>
            <a:endParaRPr sz="4000"/>
          </a:p>
        </p:txBody>
      </p:sp>
      <p:sp>
        <p:nvSpPr>
          <p:cNvPr id="9" name="object 9"/>
          <p:cNvSpPr txBox="1"/>
          <p:nvPr/>
        </p:nvSpPr>
        <p:spPr>
          <a:xfrm>
            <a:off x="1390650" y="1888007"/>
            <a:ext cx="4162425" cy="3723640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7"/>
              </a:rPr>
              <a:t></a:t>
            </a:r>
            <a:r>
              <a:rPr sz="2200" spc="165" dirty="0">
                <a:solidFill>
                  <a:srgbClr val="4966AC"/>
                </a:solidFill>
                <a:latin typeface="Times New Roman"/>
                <a:cs typeface="Times New Roman"/>
                <a:hlinkClick r:id="rId7"/>
              </a:rPr>
              <a:t> </a:t>
            </a:r>
            <a:r>
              <a:rPr sz="2200" b="1" u="heavy" spc="-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7"/>
              </a:rPr>
              <a:t>e</a:t>
            </a:r>
            <a:r>
              <a:rPr sz="2200" b="1" u="heavy" spc="-2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7"/>
              </a:rPr>
              <a:t> </a:t>
            </a:r>
            <a:r>
              <a:rPr sz="2200" b="1" u="heavy" spc="-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7"/>
              </a:rPr>
              <a:t>-</a:t>
            </a:r>
            <a:r>
              <a:rPr sz="2200" b="1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7"/>
              </a:rPr>
              <a:t> </a:t>
            </a:r>
            <a:r>
              <a:rPr sz="2200" b="1" u="heavy" spc="-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7"/>
              </a:rPr>
              <a:t>CFR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8"/>
              </a:rPr>
              <a:t></a:t>
            </a:r>
            <a:r>
              <a:rPr sz="2200" spc="185" dirty="0">
                <a:solidFill>
                  <a:srgbClr val="4966AC"/>
                </a:solidFill>
                <a:latin typeface="Times New Roman"/>
                <a:cs typeface="Times New Roman"/>
                <a:hlinkClick r:id="rId8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8"/>
              </a:rPr>
              <a:t>Title</a:t>
            </a:r>
            <a:r>
              <a:rPr sz="2200" u="heavy" spc="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8"/>
              </a:rPr>
              <a:t> </a:t>
            </a:r>
            <a:r>
              <a:rPr sz="2200" u="heavy" spc="-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8"/>
              </a:rPr>
              <a:t>1</a:t>
            </a:r>
            <a:r>
              <a:rPr sz="2200" spc="5" dirty="0">
                <a:solidFill>
                  <a:srgbClr val="9353C3"/>
                </a:solidFill>
                <a:latin typeface="Times New Roman"/>
                <a:cs typeface="Times New Roman"/>
                <a:hlinkClick r:id="rId8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 General</a:t>
            </a:r>
            <a:r>
              <a:rPr sz="22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Provisions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9"/>
              </a:rPr>
              <a:t></a:t>
            </a:r>
            <a:r>
              <a:rPr sz="2200" spc="180" dirty="0">
                <a:solidFill>
                  <a:srgbClr val="4966AC"/>
                </a:solidFill>
                <a:latin typeface="Times New Roman"/>
                <a:cs typeface="Times New Roman"/>
                <a:hlinkClick r:id="rId9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9"/>
              </a:rPr>
              <a:t>Title</a:t>
            </a:r>
            <a:r>
              <a:rPr sz="2200" u="heavy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9"/>
              </a:rPr>
              <a:t> </a:t>
            </a:r>
            <a:r>
              <a:rPr sz="2200" u="heavy" spc="-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9"/>
              </a:rPr>
              <a:t>2</a:t>
            </a:r>
            <a:r>
              <a:rPr sz="2200" dirty="0">
                <a:solidFill>
                  <a:srgbClr val="9353C3"/>
                </a:solidFill>
                <a:latin typeface="Times New Roman"/>
                <a:cs typeface="Times New Roman"/>
                <a:hlinkClick r:id="rId9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 Grants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and</a:t>
            </a:r>
            <a:r>
              <a:rPr sz="2200" spc="-1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Agreements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10"/>
              </a:rPr>
              <a:t></a:t>
            </a:r>
            <a:r>
              <a:rPr sz="2200" spc="180" dirty="0">
                <a:solidFill>
                  <a:srgbClr val="4966AC"/>
                </a:solidFill>
                <a:latin typeface="Times New Roman"/>
                <a:cs typeface="Times New Roman"/>
                <a:hlinkClick r:id="rId10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0"/>
              </a:rPr>
              <a:t>Title</a:t>
            </a:r>
            <a:r>
              <a:rPr sz="2200" u="heavy" spc="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0"/>
              </a:rPr>
              <a:t> </a:t>
            </a:r>
            <a:r>
              <a:rPr sz="2200" u="heavy" spc="-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0"/>
              </a:rPr>
              <a:t>3</a:t>
            </a:r>
            <a:r>
              <a:rPr sz="2200" dirty="0">
                <a:solidFill>
                  <a:srgbClr val="9353C3"/>
                </a:solidFill>
                <a:latin typeface="Times New Roman"/>
                <a:cs typeface="Times New Roman"/>
                <a:hlinkClick r:id="rId10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200" spc="-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The President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11"/>
              </a:rPr>
              <a:t></a:t>
            </a:r>
            <a:r>
              <a:rPr sz="2200" spc="175" dirty="0">
                <a:solidFill>
                  <a:srgbClr val="4966AC"/>
                </a:solidFill>
                <a:latin typeface="Times New Roman"/>
                <a:cs typeface="Times New Roman"/>
                <a:hlinkClick r:id="rId11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1"/>
              </a:rPr>
              <a:t>Title</a:t>
            </a:r>
            <a:r>
              <a:rPr sz="2200" u="heavy" spc="-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1"/>
              </a:rPr>
              <a:t> 4</a:t>
            </a:r>
            <a:r>
              <a:rPr sz="2200" spc="-5" dirty="0">
                <a:solidFill>
                  <a:srgbClr val="9353C3"/>
                </a:solidFill>
                <a:latin typeface="Times New Roman"/>
                <a:cs typeface="Times New Roman"/>
                <a:hlinkClick r:id="rId11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200" spc="-1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Accounts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12"/>
              </a:rPr>
              <a:t></a:t>
            </a:r>
            <a:r>
              <a:rPr sz="2200" spc="185" dirty="0">
                <a:solidFill>
                  <a:srgbClr val="4966AC"/>
                </a:solidFill>
                <a:latin typeface="Times New Roman"/>
                <a:cs typeface="Times New Roman"/>
                <a:hlinkClick r:id="rId12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2"/>
              </a:rPr>
              <a:t>Title</a:t>
            </a:r>
            <a:r>
              <a:rPr sz="2200" u="heavy" spc="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2"/>
              </a:rPr>
              <a:t> </a:t>
            </a:r>
            <a:r>
              <a:rPr sz="2200" u="heavy" spc="-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2"/>
              </a:rPr>
              <a:t>5</a:t>
            </a:r>
            <a:r>
              <a:rPr sz="2200" dirty="0">
                <a:solidFill>
                  <a:srgbClr val="9353C3"/>
                </a:solidFill>
                <a:latin typeface="Times New Roman"/>
                <a:cs typeface="Times New Roman"/>
                <a:hlinkClick r:id="rId12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200" spc="-1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Administrative</a:t>
            </a:r>
            <a:r>
              <a:rPr sz="2200" spc="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Personnel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13"/>
              </a:rPr>
              <a:t></a:t>
            </a:r>
            <a:r>
              <a:rPr sz="2200" spc="180" dirty="0">
                <a:solidFill>
                  <a:srgbClr val="4966AC"/>
                </a:solidFill>
                <a:latin typeface="Times New Roman"/>
                <a:cs typeface="Times New Roman"/>
                <a:hlinkClick r:id="rId13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3"/>
              </a:rPr>
              <a:t>Title</a:t>
            </a:r>
            <a:r>
              <a:rPr sz="2200" u="heavy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3"/>
              </a:rPr>
              <a:t> </a:t>
            </a:r>
            <a:r>
              <a:rPr sz="2200" u="heavy" spc="-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3"/>
              </a:rPr>
              <a:t>6</a:t>
            </a:r>
            <a:r>
              <a:rPr sz="2200" dirty="0">
                <a:solidFill>
                  <a:srgbClr val="9353C3"/>
                </a:solidFill>
                <a:latin typeface="Times New Roman"/>
                <a:cs typeface="Times New Roman"/>
                <a:hlinkClick r:id="rId13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 Domestic</a:t>
            </a:r>
            <a:r>
              <a:rPr sz="2200" spc="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Security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14"/>
              </a:rPr>
              <a:t></a:t>
            </a:r>
            <a:r>
              <a:rPr sz="2200" spc="180" dirty="0">
                <a:solidFill>
                  <a:srgbClr val="4966AC"/>
                </a:solidFill>
                <a:latin typeface="Times New Roman"/>
                <a:cs typeface="Times New Roman"/>
                <a:hlinkClick r:id="rId14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4"/>
              </a:rPr>
              <a:t>Title</a:t>
            </a:r>
            <a:r>
              <a:rPr sz="2200" u="heavy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4"/>
              </a:rPr>
              <a:t> </a:t>
            </a:r>
            <a:r>
              <a:rPr sz="2200" u="heavy" spc="-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4"/>
              </a:rPr>
              <a:t>7</a:t>
            </a:r>
            <a:r>
              <a:rPr sz="2200" spc="-5" dirty="0">
                <a:solidFill>
                  <a:srgbClr val="9353C3"/>
                </a:solidFill>
                <a:latin typeface="Times New Roman"/>
                <a:cs typeface="Times New Roman"/>
                <a:hlinkClick r:id="rId14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200" spc="-1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Agriculture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69339" y="720089"/>
            <a:ext cx="1631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DFFFF"/>
                </a:solidFill>
                <a:latin typeface="Myanmar Text"/>
                <a:cs typeface="Myanmar Text"/>
              </a:rPr>
              <a:t>6</a:t>
            </a:r>
            <a:endParaRPr sz="20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4197" y="1176604"/>
            <a:ext cx="384302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5" dirty="0">
                <a:solidFill>
                  <a:srgbClr val="4966AC"/>
                </a:solidFill>
                <a:latin typeface="Wingdings 3"/>
                <a:cs typeface="Wingdings 3"/>
                <a:hlinkClick r:id="rId2"/>
              </a:rPr>
              <a:t></a:t>
            </a:r>
            <a:r>
              <a:rPr b="0" spc="190" dirty="0">
                <a:solidFill>
                  <a:srgbClr val="4966AC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b="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2"/>
              </a:rPr>
              <a:t>Title</a:t>
            </a:r>
            <a:r>
              <a:rPr b="0" u="heavy" spc="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b="0" u="heavy" spc="-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2"/>
              </a:rPr>
              <a:t>8</a:t>
            </a:r>
            <a:r>
              <a:rPr b="0" spc="5" dirty="0">
                <a:solidFill>
                  <a:srgbClr val="9353C3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b="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b="0" spc="-1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404040"/>
                </a:solidFill>
                <a:latin typeface="Times New Roman"/>
                <a:cs typeface="Times New Roman"/>
              </a:rPr>
              <a:t>Aliens</a:t>
            </a:r>
            <a:r>
              <a:rPr b="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404040"/>
                </a:solidFill>
                <a:latin typeface="Times New Roman"/>
                <a:cs typeface="Times New Roman"/>
              </a:rPr>
              <a:t>and Nationality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84197" y="1510436"/>
            <a:ext cx="6460490" cy="4650105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3"/>
              </a:rPr>
              <a:t></a:t>
            </a:r>
            <a:r>
              <a:rPr sz="2200" spc="185" dirty="0">
                <a:solidFill>
                  <a:srgbClr val="4966AC"/>
                </a:solidFill>
                <a:latin typeface="Times New Roman"/>
                <a:cs typeface="Times New Roman"/>
                <a:hlinkClick r:id="rId3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3"/>
              </a:rPr>
              <a:t>Title</a:t>
            </a:r>
            <a:r>
              <a:rPr sz="2200" u="heavy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200" u="heavy" spc="-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3"/>
              </a:rPr>
              <a:t>9</a:t>
            </a:r>
            <a:r>
              <a:rPr sz="2200" spc="5" dirty="0">
                <a:solidFill>
                  <a:srgbClr val="9353C3"/>
                </a:solidFill>
                <a:latin typeface="Times New Roman"/>
                <a:cs typeface="Times New Roman"/>
                <a:hlinkClick r:id="rId3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200" spc="-1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Animals</a:t>
            </a:r>
            <a:r>
              <a:rPr sz="2200" spc="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and</a:t>
            </a:r>
            <a:r>
              <a:rPr sz="2200" spc="-13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Animal</a:t>
            </a:r>
            <a:r>
              <a:rPr sz="2200" spc="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Products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4"/>
              </a:rPr>
              <a:t></a:t>
            </a:r>
            <a:r>
              <a:rPr sz="2200" spc="175" dirty="0">
                <a:solidFill>
                  <a:srgbClr val="4966AC"/>
                </a:solidFill>
                <a:latin typeface="Times New Roman"/>
                <a:cs typeface="Times New Roman"/>
                <a:hlinkClick r:id="rId4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4"/>
              </a:rPr>
              <a:t>Title</a:t>
            </a:r>
            <a:r>
              <a:rPr sz="2200" u="heavy" spc="-1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4"/>
              </a:rPr>
              <a:t> </a:t>
            </a:r>
            <a:r>
              <a:rPr sz="2200" u="heavy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4"/>
              </a:rPr>
              <a:t>10</a:t>
            </a:r>
            <a:r>
              <a:rPr sz="2200" spc="-20" dirty="0">
                <a:solidFill>
                  <a:srgbClr val="9353C3"/>
                </a:solidFill>
                <a:latin typeface="Times New Roman"/>
                <a:cs typeface="Times New Roman"/>
                <a:hlinkClick r:id="rId4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Energy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5"/>
              </a:rPr>
              <a:t></a:t>
            </a:r>
            <a:r>
              <a:rPr sz="2200" spc="185" dirty="0">
                <a:solidFill>
                  <a:srgbClr val="4966AC"/>
                </a:solidFill>
                <a:latin typeface="Times New Roman"/>
                <a:cs typeface="Times New Roman"/>
                <a:hlinkClick r:id="rId5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5"/>
              </a:rPr>
              <a:t>Title</a:t>
            </a:r>
            <a:r>
              <a:rPr sz="2200" u="heavy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5"/>
              </a:rPr>
              <a:t> </a:t>
            </a:r>
            <a:r>
              <a:rPr sz="2200" u="heavy" spc="-4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5"/>
              </a:rPr>
              <a:t>11</a:t>
            </a:r>
            <a:r>
              <a:rPr sz="2200" spc="85" dirty="0">
                <a:solidFill>
                  <a:srgbClr val="9353C3"/>
                </a:solidFill>
                <a:latin typeface="Times New Roman"/>
                <a:cs typeface="Times New Roman"/>
                <a:hlinkClick r:id="rId5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 Federal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Elections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6"/>
              </a:rPr>
              <a:t></a:t>
            </a:r>
            <a:r>
              <a:rPr sz="2200" spc="185" dirty="0">
                <a:solidFill>
                  <a:srgbClr val="4966AC"/>
                </a:solidFill>
                <a:latin typeface="Times New Roman"/>
                <a:cs typeface="Times New Roman"/>
                <a:hlinkClick r:id="rId6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6"/>
              </a:rPr>
              <a:t>Title</a:t>
            </a:r>
            <a:r>
              <a:rPr sz="2200" u="heavy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6"/>
              </a:rPr>
              <a:t> 12</a:t>
            </a:r>
            <a:r>
              <a:rPr sz="2200" spc="-10" dirty="0">
                <a:solidFill>
                  <a:srgbClr val="9353C3"/>
                </a:solidFill>
                <a:latin typeface="Times New Roman"/>
                <a:cs typeface="Times New Roman"/>
                <a:hlinkClick r:id="rId6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Banks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and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Banking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7"/>
              </a:rPr>
              <a:t></a:t>
            </a:r>
            <a:r>
              <a:rPr sz="2200" spc="190" dirty="0">
                <a:solidFill>
                  <a:srgbClr val="4966AC"/>
                </a:solidFill>
                <a:latin typeface="Times New Roman"/>
                <a:cs typeface="Times New Roman"/>
                <a:hlinkClick r:id="rId7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7"/>
              </a:rPr>
              <a:t>Title</a:t>
            </a:r>
            <a:r>
              <a:rPr sz="2200" u="heavy" spc="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7"/>
              </a:rPr>
              <a:t> </a:t>
            </a:r>
            <a:r>
              <a:rPr sz="2200" u="heavy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7"/>
              </a:rPr>
              <a:t>13</a:t>
            </a:r>
            <a:r>
              <a:rPr sz="2200" spc="-10" dirty="0">
                <a:solidFill>
                  <a:srgbClr val="9353C3"/>
                </a:solidFill>
                <a:latin typeface="Times New Roman"/>
                <a:cs typeface="Times New Roman"/>
                <a:hlinkClick r:id="rId7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Business</a:t>
            </a:r>
            <a:r>
              <a:rPr sz="2200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Credit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and</a:t>
            </a:r>
            <a:r>
              <a:rPr sz="2200" spc="-1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Assistance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8"/>
              </a:rPr>
              <a:t></a:t>
            </a:r>
            <a:r>
              <a:rPr sz="2200" spc="185" dirty="0">
                <a:solidFill>
                  <a:srgbClr val="4966AC"/>
                </a:solidFill>
                <a:latin typeface="Times New Roman"/>
                <a:cs typeface="Times New Roman"/>
                <a:hlinkClick r:id="rId8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8"/>
              </a:rPr>
              <a:t>Title</a:t>
            </a:r>
            <a:r>
              <a:rPr sz="2200" u="heavy" spc="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8"/>
              </a:rPr>
              <a:t> </a:t>
            </a:r>
            <a:r>
              <a:rPr sz="2200" u="heavy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8"/>
              </a:rPr>
              <a:t>14</a:t>
            </a:r>
            <a:r>
              <a:rPr sz="2200" spc="-10" dirty="0">
                <a:solidFill>
                  <a:srgbClr val="9353C3"/>
                </a:solidFill>
                <a:latin typeface="Times New Roman"/>
                <a:cs typeface="Times New Roman"/>
                <a:hlinkClick r:id="rId8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200" spc="-1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Aeronautics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and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Space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9"/>
              </a:rPr>
              <a:t></a:t>
            </a:r>
            <a:r>
              <a:rPr sz="2200" spc="190" dirty="0">
                <a:solidFill>
                  <a:srgbClr val="4966AC"/>
                </a:solidFill>
                <a:latin typeface="Times New Roman"/>
                <a:cs typeface="Times New Roman"/>
                <a:hlinkClick r:id="rId9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9"/>
              </a:rPr>
              <a:t>Title</a:t>
            </a:r>
            <a:r>
              <a:rPr sz="2200" u="heavy" spc="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9"/>
              </a:rPr>
              <a:t> </a:t>
            </a:r>
            <a:r>
              <a:rPr sz="2200" u="heavy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9"/>
              </a:rPr>
              <a:t>15</a:t>
            </a:r>
            <a:r>
              <a:rPr sz="2200" spc="-10" dirty="0">
                <a:solidFill>
                  <a:srgbClr val="9353C3"/>
                </a:solidFill>
                <a:latin typeface="Times New Roman"/>
                <a:cs typeface="Times New Roman"/>
                <a:hlinkClick r:id="rId9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Commerce</a:t>
            </a:r>
            <a:r>
              <a:rPr sz="2200" spc="5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and Foreign</a:t>
            </a:r>
            <a:r>
              <a:rPr sz="2200" spc="-20" dirty="0">
                <a:solidFill>
                  <a:srgbClr val="404040"/>
                </a:solidFill>
                <a:latin typeface="Times New Roman"/>
                <a:cs typeface="Times New Roman"/>
              </a:rPr>
              <a:t> Trade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10"/>
              </a:rPr>
              <a:t></a:t>
            </a:r>
            <a:r>
              <a:rPr sz="2200" spc="185" dirty="0">
                <a:solidFill>
                  <a:srgbClr val="4966AC"/>
                </a:solidFill>
                <a:latin typeface="Times New Roman"/>
                <a:cs typeface="Times New Roman"/>
                <a:hlinkClick r:id="rId10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0"/>
              </a:rPr>
              <a:t>Title</a:t>
            </a:r>
            <a:r>
              <a:rPr sz="2200" u="heavy" spc="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0"/>
              </a:rPr>
              <a:t> </a:t>
            </a:r>
            <a:r>
              <a:rPr sz="2200" u="heavy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0"/>
              </a:rPr>
              <a:t>16</a:t>
            </a:r>
            <a:r>
              <a:rPr sz="2200" spc="-15" dirty="0">
                <a:solidFill>
                  <a:srgbClr val="9353C3"/>
                </a:solidFill>
                <a:latin typeface="Times New Roman"/>
                <a:cs typeface="Times New Roman"/>
                <a:hlinkClick r:id="rId10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Commercial</a:t>
            </a:r>
            <a:r>
              <a:rPr sz="2200" spc="5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Practices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11"/>
              </a:rPr>
              <a:t></a:t>
            </a:r>
            <a:r>
              <a:rPr sz="2200" spc="195" dirty="0">
                <a:solidFill>
                  <a:srgbClr val="4966AC"/>
                </a:solidFill>
                <a:latin typeface="Times New Roman"/>
                <a:cs typeface="Times New Roman"/>
                <a:hlinkClick r:id="rId11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1"/>
              </a:rPr>
              <a:t>Title</a:t>
            </a:r>
            <a:r>
              <a:rPr sz="2200" u="heavy" spc="1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1"/>
              </a:rPr>
              <a:t> </a:t>
            </a:r>
            <a:r>
              <a:rPr sz="2200" u="heavy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1"/>
              </a:rPr>
              <a:t>17</a:t>
            </a:r>
            <a:r>
              <a:rPr sz="2200" spc="-5" dirty="0">
                <a:solidFill>
                  <a:srgbClr val="9353C3"/>
                </a:solidFill>
                <a:latin typeface="Times New Roman"/>
                <a:cs typeface="Times New Roman"/>
                <a:hlinkClick r:id="rId11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2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Commodity</a:t>
            </a:r>
            <a:r>
              <a:rPr sz="2200" spc="4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and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Securities</a:t>
            </a:r>
            <a:r>
              <a:rPr sz="2200" spc="2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Exchanges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12"/>
              </a:rPr>
              <a:t></a:t>
            </a:r>
            <a:r>
              <a:rPr sz="2200" spc="195" dirty="0">
                <a:solidFill>
                  <a:srgbClr val="4966AC"/>
                </a:solidFill>
                <a:latin typeface="Times New Roman"/>
                <a:cs typeface="Times New Roman"/>
                <a:hlinkClick r:id="rId12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2"/>
              </a:rPr>
              <a:t>Title</a:t>
            </a:r>
            <a:r>
              <a:rPr sz="2200" u="heavy" spc="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2"/>
              </a:rPr>
              <a:t> </a:t>
            </a:r>
            <a:r>
              <a:rPr sz="2200" u="heavy" spc="-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2"/>
              </a:rPr>
              <a:t>18</a:t>
            </a:r>
            <a:r>
              <a:rPr sz="2200" spc="-5" dirty="0">
                <a:solidFill>
                  <a:srgbClr val="9353C3"/>
                </a:solidFill>
                <a:latin typeface="Times New Roman"/>
                <a:cs typeface="Times New Roman"/>
                <a:hlinkClick r:id="rId12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2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Conservation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of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Power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and</a:t>
            </a:r>
            <a:r>
              <a:rPr sz="2200" spc="-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40" dirty="0">
                <a:solidFill>
                  <a:srgbClr val="404040"/>
                </a:solidFill>
                <a:latin typeface="Times New Roman"/>
                <a:cs typeface="Times New Roman"/>
              </a:rPr>
              <a:t>Water</a:t>
            </a:r>
            <a:r>
              <a:rPr sz="22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Resources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9339" y="720089"/>
            <a:ext cx="1631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DFFFF"/>
                </a:solidFill>
                <a:latin typeface="Myanmar Text"/>
                <a:cs typeface="Myanmar Text"/>
              </a:rPr>
              <a:t>7</a:t>
            </a:r>
            <a:endParaRPr sz="20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0650" y="1176604"/>
            <a:ext cx="324485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5" dirty="0">
                <a:solidFill>
                  <a:srgbClr val="4966AC"/>
                </a:solidFill>
                <a:latin typeface="Wingdings 3"/>
                <a:cs typeface="Wingdings 3"/>
                <a:hlinkClick r:id="rId2"/>
              </a:rPr>
              <a:t></a:t>
            </a:r>
            <a:r>
              <a:rPr b="0" spc="180" dirty="0">
                <a:solidFill>
                  <a:srgbClr val="4966AC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b="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2"/>
              </a:rPr>
              <a:t>Title</a:t>
            </a:r>
            <a:r>
              <a:rPr b="0" u="heavy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b="0" u="heavy" spc="-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2"/>
              </a:rPr>
              <a:t>19</a:t>
            </a:r>
            <a:r>
              <a:rPr b="0" spc="-15" dirty="0">
                <a:solidFill>
                  <a:srgbClr val="9353C3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b="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b="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404040"/>
                </a:solidFill>
                <a:latin typeface="Times New Roman"/>
                <a:cs typeface="Times New Roman"/>
              </a:rPr>
              <a:t>Customs Duties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90650" y="1510436"/>
            <a:ext cx="6012180" cy="5113655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3"/>
              </a:rPr>
              <a:t></a:t>
            </a:r>
            <a:r>
              <a:rPr sz="2200" spc="185" dirty="0">
                <a:solidFill>
                  <a:srgbClr val="4966AC"/>
                </a:solidFill>
                <a:latin typeface="Times New Roman"/>
                <a:cs typeface="Times New Roman"/>
                <a:hlinkClick r:id="rId3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3"/>
              </a:rPr>
              <a:t>Title</a:t>
            </a:r>
            <a:r>
              <a:rPr sz="2200" u="heavy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3"/>
              </a:rPr>
              <a:t> 20</a:t>
            </a:r>
            <a:r>
              <a:rPr sz="2200" spc="-15" dirty="0">
                <a:solidFill>
                  <a:srgbClr val="9353C3"/>
                </a:solidFill>
                <a:latin typeface="Times New Roman"/>
                <a:cs typeface="Times New Roman"/>
                <a:hlinkClick r:id="rId3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Employees'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Benefits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4"/>
              </a:rPr>
              <a:t></a:t>
            </a:r>
            <a:r>
              <a:rPr sz="2200" spc="180" dirty="0">
                <a:solidFill>
                  <a:srgbClr val="4966AC"/>
                </a:solidFill>
                <a:latin typeface="Times New Roman"/>
                <a:cs typeface="Times New Roman"/>
                <a:hlinkClick r:id="rId4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4"/>
              </a:rPr>
              <a:t>Title</a:t>
            </a:r>
            <a:r>
              <a:rPr sz="2200" u="heavy" spc="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4"/>
              </a:rPr>
              <a:t> </a:t>
            </a:r>
            <a:r>
              <a:rPr sz="2200" u="heavy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4"/>
              </a:rPr>
              <a:t>21</a:t>
            </a:r>
            <a:r>
              <a:rPr sz="2200" spc="-15" dirty="0">
                <a:solidFill>
                  <a:srgbClr val="9353C3"/>
                </a:solidFill>
                <a:latin typeface="Times New Roman"/>
                <a:cs typeface="Times New Roman"/>
                <a:hlinkClick r:id="rId4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Food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and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Drugs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5"/>
              </a:rPr>
              <a:t></a:t>
            </a:r>
            <a:r>
              <a:rPr sz="2200" spc="185" dirty="0">
                <a:solidFill>
                  <a:srgbClr val="4966AC"/>
                </a:solidFill>
                <a:latin typeface="Times New Roman"/>
                <a:cs typeface="Times New Roman"/>
                <a:hlinkClick r:id="rId5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5"/>
              </a:rPr>
              <a:t>Title</a:t>
            </a:r>
            <a:r>
              <a:rPr sz="2200" u="heavy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5"/>
              </a:rPr>
              <a:t> 22</a:t>
            </a:r>
            <a:r>
              <a:rPr sz="2200" spc="-10" dirty="0">
                <a:solidFill>
                  <a:srgbClr val="9353C3"/>
                </a:solidFill>
                <a:latin typeface="Times New Roman"/>
                <a:cs typeface="Times New Roman"/>
                <a:hlinkClick r:id="rId5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Foreign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Relations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6"/>
              </a:rPr>
              <a:t></a:t>
            </a:r>
            <a:r>
              <a:rPr sz="2200" spc="180" dirty="0">
                <a:solidFill>
                  <a:srgbClr val="4966AC"/>
                </a:solidFill>
                <a:latin typeface="Times New Roman"/>
                <a:cs typeface="Times New Roman"/>
                <a:hlinkClick r:id="rId6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6"/>
              </a:rPr>
              <a:t>Title</a:t>
            </a:r>
            <a:r>
              <a:rPr sz="2200" u="heavy" spc="-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6"/>
              </a:rPr>
              <a:t> </a:t>
            </a:r>
            <a:r>
              <a:rPr sz="2200" u="heavy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6"/>
              </a:rPr>
              <a:t>23</a:t>
            </a:r>
            <a:r>
              <a:rPr sz="2200" spc="-15" dirty="0">
                <a:solidFill>
                  <a:srgbClr val="9353C3"/>
                </a:solidFill>
                <a:latin typeface="Times New Roman"/>
                <a:cs typeface="Times New Roman"/>
                <a:hlinkClick r:id="rId6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Highways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7"/>
              </a:rPr>
              <a:t></a:t>
            </a:r>
            <a:r>
              <a:rPr sz="2200" spc="185" dirty="0">
                <a:solidFill>
                  <a:srgbClr val="4966AC"/>
                </a:solidFill>
                <a:latin typeface="Times New Roman"/>
                <a:cs typeface="Times New Roman"/>
                <a:hlinkClick r:id="rId7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7"/>
              </a:rPr>
              <a:t>Title</a:t>
            </a:r>
            <a:r>
              <a:rPr sz="2200" u="heavy" spc="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7"/>
              </a:rPr>
              <a:t> </a:t>
            </a:r>
            <a:r>
              <a:rPr sz="2200" u="heavy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7"/>
              </a:rPr>
              <a:t>24</a:t>
            </a:r>
            <a:r>
              <a:rPr sz="2200" spc="-10" dirty="0">
                <a:solidFill>
                  <a:srgbClr val="9353C3"/>
                </a:solidFill>
                <a:latin typeface="Times New Roman"/>
                <a:cs typeface="Times New Roman"/>
                <a:hlinkClick r:id="rId7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Housing</a:t>
            </a:r>
            <a:r>
              <a:rPr sz="2200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and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Urban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Development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8"/>
              </a:rPr>
              <a:t></a:t>
            </a:r>
            <a:r>
              <a:rPr sz="2200" spc="175" dirty="0">
                <a:solidFill>
                  <a:srgbClr val="4966AC"/>
                </a:solidFill>
                <a:latin typeface="Times New Roman"/>
                <a:cs typeface="Times New Roman"/>
                <a:hlinkClick r:id="rId8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8"/>
              </a:rPr>
              <a:t>Title</a:t>
            </a:r>
            <a:r>
              <a:rPr sz="2200" u="heavy" spc="-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8"/>
              </a:rPr>
              <a:t> </a:t>
            </a:r>
            <a:r>
              <a:rPr sz="2200" u="heavy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8"/>
              </a:rPr>
              <a:t>25</a:t>
            </a:r>
            <a:r>
              <a:rPr sz="2200" spc="-20" dirty="0">
                <a:solidFill>
                  <a:srgbClr val="9353C3"/>
                </a:solidFill>
                <a:latin typeface="Times New Roman"/>
                <a:cs typeface="Times New Roman"/>
                <a:hlinkClick r:id="rId8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Indians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9"/>
              </a:rPr>
              <a:t></a:t>
            </a:r>
            <a:r>
              <a:rPr sz="2200" spc="185" dirty="0">
                <a:solidFill>
                  <a:srgbClr val="4966AC"/>
                </a:solidFill>
                <a:latin typeface="Times New Roman"/>
                <a:cs typeface="Times New Roman"/>
                <a:hlinkClick r:id="rId9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9"/>
              </a:rPr>
              <a:t>Title</a:t>
            </a:r>
            <a:r>
              <a:rPr sz="2200" u="heavy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9"/>
              </a:rPr>
              <a:t> 26</a:t>
            </a:r>
            <a:r>
              <a:rPr sz="2200" spc="-15" dirty="0">
                <a:solidFill>
                  <a:srgbClr val="9353C3"/>
                </a:solidFill>
                <a:latin typeface="Times New Roman"/>
                <a:cs typeface="Times New Roman"/>
                <a:hlinkClick r:id="rId9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Internal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Revenue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10"/>
              </a:rPr>
              <a:t></a:t>
            </a:r>
            <a:r>
              <a:rPr sz="2200" spc="190" dirty="0">
                <a:solidFill>
                  <a:srgbClr val="4966AC"/>
                </a:solidFill>
                <a:latin typeface="Times New Roman"/>
                <a:cs typeface="Times New Roman"/>
                <a:hlinkClick r:id="rId10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0"/>
              </a:rPr>
              <a:t>Title</a:t>
            </a:r>
            <a:r>
              <a:rPr sz="2200" u="heavy" spc="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0"/>
              </a:rPr>
              <a:t> </a:t>
            </a:r>
            <a:r>
              <a:rPr sz="2200" u="heavy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0"/>
              </a:rPr>
              <a:t>27</a:t>
            </a:r>
            <a:r>
              <a:rPr sz="2200" spc="-10" dirty="0">
                <a:solidFill>
                  <a:srgbClr val="9353C3"/>
                </a:solidFill>
                <a:latin typeface="Times New Roman"/>
                <a:cs typeface="Times New Roman"/>
                <a:hlinkClick r:id="rId10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200" spc="-1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Alcohol,</a:t>
            </a:r>
            <a:r>
              <a:rPr sz="2200" spc="-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rgbClr val="404040"/>
                </a:solidFill>
                <a:latin typeface="Times New Roman"/>
                <a:cs typeface="Times New Roman"/>
              </a:rPr>
              <a:t>Tobacco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Products and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Firearms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11"/>
              </a:rPr>
              <a:t></a:t>
            </a:r>
            <a:r>
              <a:rPr sz="2200" spc="185" dirty="0">
                <a:solidFill>
                  <a:srgbClr val="4966AC"/>
                </a:solidFill>
                <a:latin typeface="Times New Roman"/>
                <a:cs typeface="Times New Roman"/>
                <a:hlinkClick r:id="rId11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1"/>
              </a:rPr>
              <a:t>Title</a:t>
            </a:r>
            <a:r>
              <a:rPr sz="2200" u="heavy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1"/>
              </a:rPr>
              <a:t> 28</a:t>
            </a:r>
            <a:r>
              <a:rPr sz="2200" spc="-10" dirty="0">
                <a:solidFill>
                  <a:srgbClr val="9353C3"/>
                </a:solidFill>
                <a:latin typeface="Times New Roman"/>
                <a:cs typeface="Times New Roman"/>
                <a:hlinkClick r:id="rId11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Judicial</a:t>
            </a:r>
            <a:r>
              <a:rPr sz="2200" spc="-1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Administration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12"/>
              </a:rPr>
              <a:t></a:t>
            </a:r>
            <a:r>
              <a:rPr sz="2200" spc="180" dirty="0">
                <a:solidFill>
                  <a:srgbClr val="4966AC"/>
                </a:solidFill>
                <a:latin typeface="Times New Roman"/>
                <a:cs typeface="Times New Roman"/>
                <a:hlinkClick r:id="rId12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2"/>
              </a:rPr>
              <a:t>Title</a:t>
            </a:r>
            <a:r>
              <a:rPr sz="2200" u="heavy" spc="-1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2"/>
              </a:rPr>
              <a:t> </a:t>
            </a:r>
            <a:r>
              <a:rPr sz="2200" u="heavy" spc="-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2"/>
              </a:rPr>
              <a:t>29</a:t>
            </a:r>
            <a:r>
              <a:rPr sz="2200" spc="-15" dirty="0">
                <a:solidFill>
                  <a:srgbClr val="9353C3"/>
                </a:solidFill>
                <a:latin typeface="Times New Roman"/>
                <a:cs typeface="Times New Roman"/>
                <a:hlinkClick r:id="rId12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Labor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13"/>
              </a:rPr>
              <a:t></a:t>
            </a:r>
            <a:r>
              <a:rPr sz="2200" spc="185" dirty="0">
                <a:solidFill>
                  <a:srgbClr val="4966AC"/>
                </a:solidFill>
                <a:latin typeface="Times New Roman"/>
                <a:cs typeface="Times New Roman"/>
                <a:hlinkClick r:id="rId13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3"/>
              </a:rPr>
              <a:t>Title</a:t>
            </a:r>
            <a:r>
              <a:rPr sz="2200" u="heavy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3"/>
              </a:rPr>
              <a:t> 30</a:t>
            </a:r>
            <a:r>
              <a:rPr sz="2200" spc="-15" dirty="0">
                <a:solidFill>
                  <a:srgbClr val="9353C3"/>
                </a:solidFill>
                <a:latin typeface="Times New Roman"/>
                <a:cs typeface="Times New Roman"/>
                <a:hlinkClick r:id="rId13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Mineral Resources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9339" y="720089"/>
            <a:ext cx="1631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DFFFF"/>
                </a:solidFill>
                <a:latin typeface="Myanmar Text"/>
                <a:cs typeface="Myanmar Text"/>
              </a:rPr>
              <a:t>8</a:t>
            </a:r>
            <a:endParaRPr sz="20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90650" y="1317752"/>
            <a:ext cx="48133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5" dirty="0">
                <a:solidFill>
                  <a:srgbClr val="4966AC"/>
                </a:solidFill>
                <a:latin typeface="Wingdings 3"/>
                <a:cs typeface="Wingdings 3"/>
                <a:hlinkClick r:id="rId2"/>
              </a:rPr>
              <a:t></a:t>
            </a:r>
            <a:r>
              <a:rPr b="0" spc="185" dirty="0">
                <a:solidFill>
                  <a:srgbClr val="4966AC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b="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2"/>
              </a:rPr>
              <a:t>Title</a:t>
            </a:r>
            <a:r>
              <a:rPr b="0" u="heavy" spc="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b="0" u="heavy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2"/>
              </a:rPr>
              <a:t>31</a:t>
            </a:r>
            <a:r>
              <a:rPr b="0" spc="-10" dirty="0">
                <a:solidFill>
                  <a:srgbClr val="9353C3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b="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b="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404040"/>
                </a:solidFill>
                <a:latin typeface="Times New Roman"/>
                <a:cs typeface="Times New Roman"/>
              </a:rPr>
              <a:t>Money</a:t>
            </a:r>
            <a:r>
              <a:rPr b="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404040"/>
                </a:solidFill>
                <a:latin typeface="Times New Roman"/>
                <a:cs typeface="Times New Roman"/>
              </a:rPr>
              <a:t>and</a:t>
            </a:r>
            <a:r>
              <a:rPr b="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0" spc="-5" dirty="0">
                <a:solidFill>
                  <a:srgbClr val="404040"/>
                </a:solidFill>
                <a:latin typeface="Times New Roman"/>
                <a:cs typeface="Times New Roman"/>
              </a:rPr>
              <a:t>Finance:</a:t>
            </a:r>
            <a:r>
              <a:rPr b="0" spc="-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b="0" spc="-15" dirty="0">
                <a:solidFill>
                  <a:srgbClr val="404040"/>
                </a:solidFill>
                <a:latin typeface="Times New Roman"/>
                <a:cs typeface="Times New Roman"/>
              </a:rPr>
              <a:t>Treasury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90650" y="1650259"/>
            <a:ext cx="6355715" cy="4651375"/>
          </a:xfrm>
          <a:prstGeom prst="rect">
            <a:avLst/>
          </a:prstGeom>
        </p:spPr>
        <p:txBody>
          <a:bodyPr vert="horz" wrap="square" lIns="0" tIns="140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3"/>
              </a:rPr>
              <a:t></a:t>
            </a:r>
            <a:r>
              <a:rPr sz="2200" spc="185" dirty="0">
                <a:solidFill>
                  <a:srgbClr val="4966AC"/>
                </a:solidFill>
                <a:latin typeface="Times New Roman"/>
                <a:cs typeface="Times New Roman"/>
                <a:hlinkClick r:id="rId3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3"/>
              </a:rPr>
              <a:t>Title</a:t>
            </a:r>
            <a:r>
              <a:rPr sz="2200" u="heavy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2200" u="heavy" spc="-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3"/>
              </a:rPr>
              <a:t>32</a:t>
            </a:r>
            <a:r>
              <a:rPr sz="2200" spc="-15" dirty="0">
                <a:solidFill>
                  <a:srgbClr val="9353C3"/>
                </a:solidFill>
                <a:latin typeface="Times New Roman"/>
                <a:cs typeface="Times New Roman"/>
                <a:hlinkClick r:id="rId3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National Defense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4"/>
              </a:rPr>
              <a:t></a:t>
            </a:r>
            <a:r>
              <a:rPr sz="2200" spc="190" dirty="0">
                <a:solidFill>
                  <a:srgbClr val="4966AC"/>
                </a:solidFill>
                <a:latin typeface="Times New Roman"/>
                <a:cs typeface="Times New Roman"/>
                <a:hlinkClick r:id="rId4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4"/>
              </a:rPr>
              <a:t>Title</a:t>
            </a:r>
            <a:r>
              <a:rPr sz="2200" u="heavy" spc="1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4"/>
              </a:rPr>
              <a:t> </a:t>
            </a:r>
            <a:r>
              <a:rPr sz="2200" u="heavy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4"/>
              </a:rPr>
              <a:t>33</a:t>
            </a:r>
            <a:r>
              <a:rPr sz="2200" spc="-10" dirty="0">
                <a:solidFill>
                  <a:srgbClr val="9353C3"/>
                </a:solidFill>
                <a:latin typeface="Times New Roman"/>
                <a:cs typeface="Times New Roman"/>
                <a:hlinkClick r:id="rId4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2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Navigation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and</a:t>
            </a:r>
            <a:r>
              <a:rPr sz="22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Navigable</a:t>
            </a:r>
            <a:r>
              <a:rPr sz="2200" spc="-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35" dirty="0">
                <a:solidFill>
                  <a:srgbClr val="404040"/>
                </a:solidFill>
                <a:latin typeface="Times New Roman"/>
                <a:cs typeface="Times New Roman"/>
              </a:rPr>
              <a:t>Waters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5"/>
              </a:rPr>
              <a:t></a:t>
            </a:r>
            <a:r>
              <a:rPr sz="2200" spc="180" dirty="0">
                <a:solidFill>
                  <a:srgbClr val="4966AC"/>
                </a:solidFill>
                <a:latin typeface="Times New Roman"/>
                <a:cs typeface="Times New Roman"/>
                <a:hlinkClick r:id="rId5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5"/>
              </a:rPr>
              <a:t>Title</a:t>
            </a:r>
            <a:r>
              <a:rPr sz="2200" u="heavy" spc="-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5"/>
              </a:rPr>
              <a:t> </a:t>
            </a:r>
            <a:r>
              <a:rPr sz="2200" u="heavy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5"/>
              </a:rPr>
              <a:t>34</a:t>
            </a:r>
            <a:r>
              <a:rPr sz="2200" spc="-15" dirty="0">
                <a:solidFill>
                  <a:srgbClr val="9353C3"/>
                </a:solidFill>
                <a:latin typeface="Times New Roman"/>
                <a:cs typeface="Times New Roman"/>
                <a:hlinkClick r:id="rId5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Education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6"/>
              </a:rPr>
              <a:t></a:t>
            </a:r>
            <a:r>
              <a:rPr sz="2200" spc="185" dirty="0">
                <a:solidFill>
                  <a:srgbClr val="4966AC"/>
                </a:solidFill>
                <a:latin typeface="Times New Roman"/>
                <a:cs typeface="Times New Roman"/>
                <a:hlinkClick r:id="rId6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6"/>
              </a:rPr>
              <a:t>Title</a:t>
            </a:r>
            <a:r>
              <a:rPr sz="2200" u="heavy" spc="-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6"/>
              </a:rPr>
              <a:t> 35</a:t>
            </a:r>
            <a:r>
              <a:rPr sz="2200" spc="-10" dirty="0">
                <a:solidFill>
                  <a:srgbClr val="9353C3"/>
                </a:solidFill>
                <a:latin typeface="Times New Roman"/>
                <a:cs typeface="Times New Roman"/>
                <a:hlinkClick r:id="rId6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Panama</a:t>
            </a:r>
            <a:r>
              <a:rPr sz="2200" spc="2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Canal [Reserved]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7"/>
              </a:rPr>
              <a:t></a:t>
            </a:r>
            <a:r>
              <a:rPr sz="2200" spc="195" dirty="0">
                <a:solidFill>
                  <a:srgbClr val="4966AC"/>
                </a:solidFill>
                <a:latin typeface="Times New Roman"/>
                <a:cs typeface="Times New Roman"/>
                <a:hlinkClick r:id="rId7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7"/>
              </a:rPr>
              <a:t>Title</a:t>
            </a:r>
            <a:r>
              <a:rPr sz="2200" u="heavy" spc="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7"/>
              </a:rPr>
              <a:t> </a:t>
            </a:r>
            <a:r>
              <a:rPr sz="2200" u="heavy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7"/>
              </a:rPr>
              <a:t>36</a:t>
            </a:r>
            <a:r>
              <a:rPr sz="2200" spc="-5" dirty="0">
                <a:solidFill>
                  <a:srgbClr val="9353C3"/>
                </a:solidFill>
                <a:latin typeface="Times New Roman"/>
                <a:cs typeface="Times New Roman"/>
                <a:hlinkClick r:id="rId7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2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Parks,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Forests,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and Public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Property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8"/>
              </a:rPr>
              <a:t></a:t>
            </a:r>
            <a:r>
              <a:rPr sz="2200" spc="190" dirty="0">
                <a:solidFill>
                  <a:srgbClr val="4966AC"/>
                </a:solidFill>
                <a:latin typeface="Times New Roman"/>
                <a:cs typeface="Times New Roman"/>
                <a:hlinkClick r:id="rId8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8"/>
              </a:rPr>
              <a:t>Title</a:t>
            </a:r>
            <a:r>
              <a:rPr sz="2200" u="heavy" spc="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8"/>
              </a:rPr>
              <a:t> </a:t>
            </a:r>
            <a:r>
              <a:rPr sz="2200" u="heavy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8"/>
              </a:rPr>
              <a:t>37</a:t>
            </a:r>
            <a:r>
              <a:rPr sz="2200" spc="-5" dirty="0">
                <a:solidFill>
                  <a:srgbClr val="9353C3"/>
                </a:solidFill>
                <a:latin typeface="Times New Roman"/>
                <a:cs typeface="Times New Roman"/>
                <a:hlinkClick r:id="rId8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Patents,</a:t>
            </a:r>
            <a:r>
              <a:rPr sz="2200" spc="-4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15" dirty="0">
                <a:solidFill>
                  <a:srgbClr val="404040"/>
                </a:solidFill>
                <a:latin typeface="Times New Roman"/>
                <a:cs typeface="Times New Roman"/>
              </a:rPr>
              <a:t>Trademarks,</a:t>
            </a:r>
            <a:r>
              <a:rPr sz="2200" spc="4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and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 Copyrights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9"/>
              </a:rPr>
              <a:t></a:t>
            </a:r>
            <a:r>
              <a:rPr sz="2200" spc="190" dirty="0">
                <a:solidFill>
                  <a:srgbClr val="4966AC"/>
                </a:solidFill>
                <a:latin typeface="Times New Roman"/>
                <a:cs typeface="Times New Roman"/>
                <a:hlinkClick r:id="rId9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9"/>
              </a:rPr>
              <a:t>Title</a:t>
            </a:r>
            <a:r>
              <a:rPr sz="2200" u="heavy" spc="1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9"/>
              </a:rPr>
              <a:t> </a:t>
            </a:r>
            <a:r>
              <a:rPr sz="2200" u="heavy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9"/>
              </a:rPr>
              <a:t>38</a:t>
            </a:r>
            <a:r>
              <a:rPr sz="2200" spc="-10" dirty="0">
                <a:solidFill>
                  <a:srgbClr val="9353C3"/>
                </a:solidFill>
                <a:latin typeface="Times New Roman"/>
                <a:cs typeface="Times New Roman"/>
                <a:hlinkClick r:id="rId9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Pensions,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Bonuses,</a:t>
            </a:r>
            <a:r>
              <a:rPr sz="2200" spc="-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and</a:t>
            </a:r>
            <a:r>
              <a:rPr sz="2200" spc="-3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30" dirty="0">
                <a:solidFill>
                  <a:srgbClr val="404040"/>
                </a:solidFill>
                <a:latin typeface="Times New Roman"/>
                <a:cs typeface="Times New Roman"/>
              </a:rPr>
              <a:t>Veterans'</a:t>
            </a:r>
            <a:r>
              <a:rPr sz="22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Relief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10"/>
              </a:rPr>
              <a:t></a:t>
            </a:r>
            <a:r>
              <a:rPr sz="2200" spc="180" dirty="0">
                <a:solidFill>
                  <a:srgbClr val="4966AC"/>
                </a:solidFill>
                <a:latin typeface="Times New Roman"/>
                <a:cs typeface="Times New Roman"/>
                <a:hlinkClick r:id="rId10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0"/>
              </a:rPr>
              <a:t>Title</a:t>
            </a:r>
            <a:r>
              <a:rPr sz="2200" u="heavy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0"/>
              </a:rPr>
              <a:t> 39</a:t>
            </a:r>
            <a:r>
              <a:rPr sz="2200" spc="-10" dirty="0">
                <a:solidFill>
                  <a:srgbClr val="9353C3"/>
                </a:solidFill>
                <a:latin typeface="Times New Roman"/>
                <a:cs typeface="Times New Roman"/>
                <a:hlinkClick r:id="rId10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Postal</a:t>
            </a:r>
            <a:r>
              <a:rPr sz="2200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Service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11"/>
              </a:rPr>
              <a:t></a:t>
            </a:r>
            <a:r>
              <a:rPr sz="2200" spc="185" dirty="0">
                <a:solidFill>
                  <a:srgbClr val="4966AC"/>
                </a:solidFill>
                <a:latin typeface="Times New Roman"/>
                <a:cs typeface="Times New Roman"/>
                <a:hlinkClick r:id="rId11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1"/>
              </a:rPr>
              <a:t>Title</a:t>
            </a:r>
            <a:r>
              <a:rPr sz="2200" u="heavy" spc="5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1"/>
              </a:rPr>
              <a:t> </a:t>
            </a:r>
            <a:r>
              <a:rPr sz="2200" u="heavy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1"/>
              </a:rPr>
              <a:t>40</a:t>
            </a:r>
            <a:r>
              <a:rPr sz="2200" spc="-15" dirty="0">
                <a:solidFill>
                  <a:srgbClr val="9353C3"/>
                </a:solidFill>
                <a:latin typeface="Times New Roman"/>
                <a:cs typeface="Times New Roman"/>
                <a:hlinkClick r:id="rId11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200" spc="1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Protection</a:t>
            </a:r>
            <a:r>
              <a:rPr sz="22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404040"/>
                </a:solidFill>
                <a:latin typeface="Times New Roman"/>
                <a:cs typeface="Times New Roman"/>
              </a:rPr>
              <a:t>of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 Environment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</a:pPr>
            <a:r>
              <a:rPr sz="2200" spc="-5" dirty="0">
                <a:solidFill>
                  <a:srgbClr val="4966AC"/>
                </a:solidFill>
                <a:latin typeface="Wingdings 3"/>
                <a:cs typeface="Wingdings 3"/>
                <a:hlinkClick r:id="rId12"/>
              </a:rPr>
              <a:t></a:t>
            </a:r>
            <a:r>
              <a:rPr sz="2200" spc="190" dirty="0">
                <a:solidFill>
                  <a:srgbClr val="4966AC"/>
                </a:solidFill>
                <a:latin typeface="Times New Roman"/>
                <a:cs typeface="Times New Roman"/>
                <a:hlinkClick r:id="rId12"/>
              </a:rPr>
              <a:t> </a:t>
            </a:r>
            <a:r>
              <a:rPr sz="2200" u="heavy" spc="-2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2"/>
              </a:rPr>
              <a:t>Title</a:t>
            </a:r>
            <a:r>
              <a:rPr sz="2200" u="heavy" spc="10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2"/>
              </a:rPr>
              <a:t> </a:t>
            </a:r>
            <a:r>
              <a:rPr sz="2200" u="heavy" dirty="0">
                <a:solidFill>
                  <a:srgbClr val="9353C3"/>
                </a:solidFill>
                <a:uFill>
                  <a:solidFill>
                    <a:srgbClr val="9353C3"/>
                  </a:solidFill>
                </a:uFill>
                <a:latin typeface="Times New Roman"/>
                <a:cs typeface="Times New Roman"/>
                <a:hlinkClick r:id="rId12"/>
              </a:rPr>
              <a:t>41</a:t>
            </a:r>
            <a:r>
              <a:rPr sz="2200" spc="-5" dirty="0">
                <a:solidFill>
                  <a:srgbClr val="9353C3"/>
                </a:solidFill>
                <a:latin typeface="Times New Roman"/>
                <a:cs typeface="Times New Roman"/>
                <a:hlinkClick r:id="rId12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-</a:t>
            </a:r>
            <a:r>
              <a:rPr sz="22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Public Contracts</a:t>
            </a:r>
            <a:r>
              <a:rPr sz="2200" spc="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and</a:t>
            </a:r>
            <a:r>
              <a:rPr sz="22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Property</a:t>
            </a:r>
            <a:r>
              <a:rPr sz="2200" spc="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404040"/>
                </a:solidFill>
                <a:latin typeface="Times New Roman"/>
                <a:cs typeface="Times New Roman"/>
              </a:rPr>
              <a:t>Management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9339" y="720089"/>
            <a:ext cx="1631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DFFFF"/>
                </a:solidFill>
                <a:latin typeface="Myanmar Text"/>
                <a:cs typeface="Myanmar Text"/>
              </a:rPr>
              <a:t>9</a:t>
            </a:r>
            <a:endParaRPr sz="2000">
              <a:latin typeface="Myanmar Text"/>
              <a:cs typeface="Myanmar Tex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1518</Words>
  <Application>Microsoft Office PowerPoint</Application>
  <PresentationFormat>Widescreen</PresentationFormat>
  <Paragraphs>171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Microsoft YaHei UI Light</vt:lpstr>
      <vt:lpstr>Arial</vt:lpstr>
      <vt:lpstr>Calibri</vt:lpstr>
      <vt:lpstr>Gabriola</vt:lpstr>
      <vt:lpstr>Myanmar Text</vt:lpstr>
      <vt:lpstr>Times New Roman</vt:lpstr>
      <vt:lpstr>Wingdings</vt:lpstr>
      <vt:lpstr>Wingdings 3</vt:lpstr>
      <vt:lpstr>Office Theme</vt:lpstr>
      <vt:lpstr>PowerPoint Presentation</vt:lpstr>
      <vt:lpstr>Content</vt:lpstr>
      <vt:lpstr>INTRODUCTION</vt:lpstr>
      <vt:lpstr> The regulations that are published orderly in the Federal Register are  codified and arranged by title, then by chapter (one agency’s regulations) and  finally by subject in the CFR.</vt:lpstr>
      <vt:lpstr> The soft-cover volumes of the CFR are issued each year in sets on a staggered, quarterly basis:</vt:lpstr>
      <vt:lpstr>CFR - Table of Contents</vt:lpstr>
      <vt:lpstr> Title 8 - Aliens and Nationality</vt:lpstr>
      <vt:lpstr> Title 19 - Customs Duties</vt:lpstr>
      <vt:lpstr> Title 31 - Money and Finance: Treasury</vt:lpstr>
      <vt:lpstr> Title 42 - Public Health</vt:lpstr>
      <vt:lpstr>CFR in pharmaceuticals</vt:lpstr>
      <vt:lpstr>Chapter 1</vt:lpstr>
      <vt:lpstr> 110 et seq. cGMPs for food products</vt:lpstr>
      <vt:lpstr> 556 Tolerances for residues of drugs in food animals</vt:lpstr>
      <vt:lpstr>The 900 series covers mammography quality requirements enforced  by CDRH.</vt:lpstr>
      <vt:lpstr>The 1200 series consists of rules primarily based in laws other than the  Food, Drug, and Cosmetic Act:</vt:lpstr>
      <vt:lpstr>Chapter II</vt:lpstr>
      <vt:lpstr>The following regulations apply to the IND application process: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dell</cp:lastModifiedBy>
  <cp:revision>5</cp:revision>
  <dcterms:created xsi:type="dcterms:W3CDTF">2021-03-09T06:37:49Z</dcterms:created>
  <dcterms:modified xsi:type="dcterms:W3CDTF">2021-03-09T06:42:54Z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2018-02-21T00:00:00Z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2021-03-09T00:00:00Z</vt:filetime>
  </property>
</Properties>
</file>