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691" y="5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9371076" y="0"/>
            <a:ext cx="1219200" cy="6858000"/>
          </a:xfrm>
          <a:custGeom>
            <a:avLst/>
            <a:gdLst/>
            <a:ahLst/>
            <a:cxnLst/>
            <a:rect l="l" t="t" r="r" b="b"/>
            <a:pathLst>
              <a:path w="1219200" h="6858000">
                <a:moveTo>
                  <a:pt x="0" y="0"/>
                </a:moveTo>
                <a:lnTo>
                  <a:pt x="1219200" y="6857999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424928" y="3681983"/>
            <a:ext cx="4763770" cy="3176905"/>
          </a:xfrm>
          <a:custGeom>
            <a:avLst/>
            <a:gdLst/>
            <a:ahLst/>
            <a:cxnLst/>
            <a:rect l="l" t="t" r="r" b="b"/>
            <a:pathLst>
              <a:path w="4763770" h="3176904">
                <a:moveTo>
                  <a:pt x="4763516" y="0"/>
                </a:moveTo>
                <a:lnTo>
                  <a:pt x="0" y="3176586"/>
                </a:lnTo>
              </a:path>
            </a:pathLst>
          </a:custGeom>
          <a:ln w="9144">
            <a:solidFill>
              <a:srgbClr val="5FCAEE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9182101" y="0"/>
            <a:ext cx="3007360" cy="6858000"/>
          </a:xfrm>
          <a:custGeom>
            <a:avLst/>
            <a:gdLst/>
            <a:ahLst/>
            <a:cxnLst/>
            <a:rect l="l" t="t" r="r" b="b"/>
            <a:pathLst>
              <a:path w="3007359" h="6858000">
                <a:moveTo>
                  <a:pt x="3006850" y="0"/>
                </a:moveTo>
                <a:lnTo>
                  <a:pt x="2042483" y="0"/>
                </a:lnTo>
                <a:lnTo>
                  <a:pt x="0" y="6857996"/>
                </a:lnTo>
                <a:lnTo>
                  <a:pt x="3006850" y="6857996"/>
                </a:lnTo>
                <a:lnTo>
                  <a:pt x="3006850" y="0"/>
                </a:lnTo>
                <a:close/>
              </a:path>
            </a:pathLst>
          </a:custGeom>
          <a:solidFill>
            <a:srgbClr val="5FCAEE">
              <a:alpha val="36077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9604335" y="0"/>
            <a:ext cx="2588260" cy="6858000"/>
          </a:xfrm>
          <a:custGeom>
            <a:avLst/>
            <a:gdLst/>
            <a:ahLst/>
            <a:cxnLst/>
            <a:rect l="l" t="t" r="r" b="b"/>
            <a:pathLst>
              <a:path w="2588259" h="6858000">
                <a:moveTo>
                  <a:pt x="2587664" y="0"/>
                </a:moveTo>
                <a:lnTo>
                  <a:pt x="0" y="0"/>
                </a:lnTo>
                <a:lnTo>
                  <a:pt x="1208190" y="6857996"/>
                </a:lnTo>
                <a:lnTo>
                  <a:pt x="2587664" y="6857996"/>
                </a:lnTo>
                <a:lnTo>
                  <a:pt x="2587664" y="0"/>
                </a:lnTo>
                <a:close/>
              </a:path>
            </a:pathLst>
          </a:custGeom>
          <a:solidFill>
            <a:srgbClr val="5FCAEE">
              <a:alpha val="19999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8932164" y="3048000"/>
            <a:ext cx="3260090" cy="3810000"/>
          </a:xfrm>
          <a:custGeom>
            <a:avLst/>
            <a:gdLst/>
            <a:ahLst/>
            <a:cxnLst/>
            <a:rect l="l" t="t" r="r" b="b"/>
            <a:pathLst>
              <a:path w="3260090" h="3810000">
                <a:moveTo>
                  <a:pt x="3259835" y="0"/>
                </a:moveTo>
                <a:lnTo>
                  <a:pt x="0" y="3809999"/>
                </a:lnTo>
                <a:lnTo>
                  <a:pt x="3259835" y="3809999"/>
                </a:lnTo>
                <a:lnTo>
                  <a:pt x="3259835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g object 21"/>
          <p:cNvSpPr/>
          <p:nvPr/>
        </p:nvSpPr>
        <p:spPr>
          <a:xfrm>
            <a:off x="9337790" y="0"/>
            <a:ext cx="2851785" cy="6858000"/>
          </a:xfrm>
          <a:custGeom>
            <a:avLst/>
            <a:gdLst/>
            <a:ahLst/>
            <a:cxnLst/>
            <a:rect l="l" t="t" r="r" b="b"/>
            <a:pathLst>
              <a:path w="2851784" h="6858000">
                <a:moveTo>
                  <a:pt x="2851161" y="0"/>
                </a:moveTo>
                <a:lnTo>
                  <a:pt x="0" y="0"/>
                </a:lnTo>
                <a:lnTo>
                  <a:pt x="2467620" y="6857996"/>
                </a:lnTo>
                <a:lnTo>
                  <a:pt x="2851161" y="6857996"/>
                </a:lnTo>
                <a:lnTo>
                  <a:pt x="2851161" y="0"/>
                </a:lnTo>
                <a:close/>
              </a:path>
            </a:pathLst>
          </a:custGeom>
          <a:solidFill>
            <a:srgbClr val="17AFE3">
              <a:alpha val="5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g object 22"/>
          <p:cNvSpPr/>
          <p:nvPr/>
        </p:nvSpPr>
        <p:spPr>
          <a:xfrm>
            <a:off x="10898125" y="0"/>
            <a:ext cx="1290955" cy="6858000"/>
          </a:xfrm>
          <a:custGeom>
            <a:avLst/>
            <a:gdLst/>
            <a:ahLst/>
            <a:cxnLst/>
            <a:rect l="l" t="t" r="r" b="b"/>
            <a:pathLst>
              <a:path w="1290954" h="6858000">
                <a:moveTo>
                  <a:pt x="1290827" y="0"/>
                </a:moveTo>
                <a:lnTo>
                  <a:pt x="1018958" y="0"/>
                </a:lnTo>
                <a:lnTo>
                  <a:pt x="0" y="6857996"/>
                </a:lnTo>
                <a:lnTo>
                  <a:pt x="1290827" y="6857996"/>
                </a:lnTo>
                <a:lnTo>
                  <a:pt x="1290827" y="0"/>
                </a:lnTo>
                <a:close/>
              </a:path>
            </a:pathLst>
          </a:custGeom>
          <a:solidFill>
            <a:srgbClr val="2D83C3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g object 23"/>
          <p:cNvSpPr/>
          <p:nvPr/>
        </p:nvSpPr>
        <p:spPr>
          <a:xfrm>
            <a:off x="10940749" y="0"/>
            <a:ext cx="1248410" cy="6858000"/>
          </a:xfrm>
          <a:custGeom>
            <a:avLst/>
            <a:gdLst/>
            <a:ahLst/>
            <a:cxnLst/>
            <a:rect l="l" t="t" r="r" b="b"/>
            <a:pathLst>
              <a:path w="1248409" h="6858000">
                <a:moveTo>
                  <a:pt x="1248203" y="0"/>
                </a:moveTo>
                <a:lnTo>
                  <a:pt x="0" y="0"/>
                </a:lnTo>
                <a:lnTo>
                  <a:pt x="1107740" y="6857996"/>
                </a:lnTo>
                <a:lnTo>
                  <a:pt x="1248203" y="6857996"/>
                </a:lnTo>
                <a:lnTo>
                  <a:pt x="1248203" y="0"/>
                </a:lnTo>
                <a:close/>
              </a:path>
            </a:pathLst>
          </a:custGeom>
          <a:solidFill>
            <a:srgbClr val="226192">
              <a:alpha val="79998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g object 24"/>
          <p:cNvSpPr/>
          <p:nvPr/>
        </p:nvSpPr>
        <p:spPr>
          <a:xfrm>
            <a:off x="10372344" y="3590543"/>
            <a:ext cx="1816735" cy="3267710"/>
          </a:xfrm>
          <a:custGeom>
            <a:avLst/>
            <a:gdLst/>
            <a:ahLst/>
            <a:cxnLst/>
            <a:rect l="l" t="t" r="r" b="b"/>
            <a:pathLst>
              <a:path w="1816734" h="3267709">
                <a:moveTo>
                  <a:pt x="1816607" y="0"/>
                </a:moveTo>
                <a:lnTo>
                  <a:pt x="0" y="3267455"/>
                </a:lnTo>
                <a:lnTo>
                  <a:pt x="1816607" y="3267455"/>
                </a:lnTo>
                <a:lnTo>
                  <a:pt x="1816607" y="0"/>
                </a:lnTo>
                <a:close/>
              </a:path>
            </a:pathLst>
          </a:custGeom>
          <a:solidFill>
            <a:srgbClr val="17AFE3">
              <a:alpha val="65881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g object 25"/>
          <p:cNvSpPr/>
          <p:nvPr/>
        </p:nvSpPr>
        <p:spPr>
          <a:xfrm>
            <a:off x="0" y="4012691"/>
            <a:ext cx="448309" cy="2845435"/>
          </a:xfrm>
          <a:custGeom>
            <a:avLst/>
            <a:gdLst/>
            <a:ahLst/>
            <a:cxnLst/>
            <a:rect l="l" t="t" r="r" b="b"/>
            <a:pathLst>
              <a:path w="448309" h="2845434">
                <a:moveTo>
                  <a:pt x="0" y="0"/>
                </a:moveTo>
                <a:lnTo>
                  <a:pt x="0" y="2845307"/>
                </a:lnTo>
                <a:lnTo>
                  <a:pt x="448056" y="2845307"/>
                </a:lnTo>
                <a:lnTo>
                  <a:pt x="0" y="0"/>
                </a:lnTo>
                <a:close/>
              </a:path>
            </a:pathLst>
          </a:custGeom>
          <a:solidFill>
            <a:srgbClr val="5FCAE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56310" y="627634"/>
            <a:ext cx="1333500" cy="5740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600" b="1" i="0">
                <a:solidFill>
                  <a:schemeClr val="tx1"/>
                </a:solidFill>
                <a:latin typeface="Times New Roman"/>
                <a:cs typeface="Times New Roman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71512" y="1659001"/>
            <a:ext cx="8615680" cy="47675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3/7/2021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lideshare.net/drsukant/common-technical-document" TargetMode="External"/><Relationship Id="rId2" Type="http://schemas.openxmlformats.org/officeDocument/2006/relationships/hyperlink" Target="http://www.ich.org/products/ctd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ema.europa.eu/docs/en_GB/document_library/Presentation/2009/10/WC500004211.pdf" TargetMode="External"/><Relationship Id="rId4" Type="http://schemas.openxmlformats.org/officeDocument/2006/relationships/hyperlink" Target="https://en.wikipedia.org/wiki/CTD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13" Type="http://schemas.openxmlformats.org/officeDocument/2006/relationships/image" Target="../media/image20.png"/><Relationship Id="rId3" Type="http://schemas.openxmlformats.org/officeDocument/2006/relationships/image" Target="../media/image10.png"/><Relationship Id="rId7" Type="http://schemas.openxmlformats.org/officeDocument/2006/relationships/image" Target="../media/image14.png"/><Relationship Id="rId12" Type="http://schemas.openxmlformats.org/officeDocument/2006/relationships/image" Target="../media/image19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png"/><Relationship Id="rId11" Type="http://schemas.openxmlformats.org/officeDocument/2006/relationships/image" Target="../media/image18.png"/><Relationship Id="rId5" Type="http://schemas.openxmlformats.org/officeDocument/2006/relationships/image" Target="../media/image12.png"/><Relationship Id="rId10" Type="http://schemas.openxmlformats.org/officeDocument/2006/relationships/image" Target="../media/image17.png"/><Relationship Id="rId4" Type="http://schemas.openxmlformats.org/officeDocument/2006/relationships/image" Target="../media/image11.png"/><Relationship Id="rId9" Type="http://schemas.openxmlformats.org/officeDocument/2006/relationships/image" Target="../media/image1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864235" cy="5690870"/>
          </a:xfrm>
          <a:custGeom>
            <a:avLst/>
            <a:gdLst/>
            <a:ahLst/>
            <a:cxnLst/>
            <a:rect l="l" t="t" r="r" b="b"/>
            <a:pathLst>
              <a:path w="864235" h="5690870">
                <a:moveTo>
                  <a:pt x="864108" y="0"/>
                </a:moveTo>
                <a:lnTo>
                  <a:pt x="90279" y="0"/>
                </a:lnTo>
                <a:lnTo>
                  <a:pt x="0" y="889"/>
                </a:lnTo>
                <a:lnTo>
                  <a:pt x="0" y="5690616"/>
                </a:lnTo>
                <a:lnTo>
                  <a:pt x="864108" y="9271"/>
                </a:lnTo>
                <a:lnTo>
                  <a:pt x="864108" y="0"/>
                </a:lnTo>
                <a:close/>
              </a:path>
            </a:pathLst>
          </a:custGeom>
          <a:solidFill>
            <a:srgbClr val="5FCAEE">
              <a:alpha val="70195"/>
            </a:srgbClr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/>
          <p:cNvGrpSpPr/>
          <p:nvPr/>
        </p:nvGrpSpPr>
        <p:grpSpPr>
          <a:xfrm>
            <a:off x="7420356" y="0"/>
            <a:ext cx="4772660" cy="6868159"/>
            <a:chOff x="7420356" y="0"/>
            <a:chExt cx="4772660" cy="6868159"/>
          </a:xfrm>
        </p:grpSpPr>
        <p:sp>
          <p:nvSpPr>
            <p:cNvPr id="4" name="object 4"/>
            <p:cNvSpPr/>
            <p:nvPr/>
          </p:nvSpPr>
          <p:spPr>
            <a:xfrm>
              <a:off x="9371076" y="0"/>
              <a:ext cx="1219200" cy="6858000"/>
            </a:xfrm>
            <a:custGeom>
              <a:avLst/>
              <a:gdLst/>
              <a:ahLst/>
              <a:cxnLst/>
              <a:rect l="l" t="t" r="r" b="b"/>
              <a:pathLst>
                <a:path w="1219200" h="6858000">
                  <a:moveTo>
                    <a:pt x="0" y="0"/>
                  </a:moveTo>
                  <a:lnTo>
                    <a:pt x="1219200" y="6857999"/>
                  </a:lnTo>
                </a:path>
              </a:pathLst>
            </a:custGeom>
            <a:ln w="9144">
              <a:solidFill>
                <a:srgbClr val="5FC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7424928" y="3681983"/>
              <a:ext cx="4763770" cy="3176905"/>
            </a:xfrm>
            <a:custGeom>
              <a:avLst/>
              <a:gdLst/>
              <a:ahLst/>
              <a:cxnLst/>
              <a:rect l="l" t="t" r="r" b="b"/>
              <a:pathLst>
                <a:path w="4763770" h="3176904">
                  <a:moveTo>
                    <a:pt x="4763516" y="0"/>
                  </a:moveTo>
                  <a:lnTo>
                    <a:pt x="0" y="3176586"/>
                  </a:lnTo>
                </a:path>
              </a:pathLst>
            </a:custGeom>
            <a:ln w="9144">
              <a:solidFill>
                <a:srgbClr val="5FC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182101" y="0"/>
              <a:ext cx="3007360" cy="6858000"/>
            </a:xfrm>
            <a:custGeom>
              <a:avLst/>
              <a:gdLst/>
              <a:ahLst/>
              <a:cxnLst/>
              <a:rect l="l" t="t" r="r" b="b"/>
              <a:pathLst>
                <a:path w="3007359" h="6858000">
                  <a:moveTo>
                    <a:pt x="3006850" y="0"/>
                  </a:moveTo>
                  <a:lnTo>
                    <a:pt x="2042483" y="0"/>
                  </a:lnTo>
                  <a:lnTo>
                    <a:pt x="0" y="6857996"/>
                  </a:lnTo>
                  <a:lnTo>
                    <a:pt x="3006850" y="6857996"/>
                  </a:lnTo>
                  <a:lnTo>
                    <a:pt x="3006850" y="0"/>
                  </a:lnTo>
                  <a:close/>
                </a:path>
              </a:pathLst>
            </a:custGeom>
            <a:solidFill>
              <a:srgbClr val="5FCAEE">
                <a:alpha val="36077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9604335" y="0"/>
              <a:ext cx="2588260" cy="6858000"/>
            </a:xfrm>
            <a:custGeom>
              <a:avLst/>
              <a:gdLst/>
              <a:ahLst/>
              <a:cxnLst/>
              <a:rect l="l" t="t" r="r" b="b"/>
              <a:pathLst>
                <a:path w="2588259" h="6858000">
                  <a:moveTo>
                    <a:pt x="2587664" y="0"/>
                  </a:moveTo>
                  <a:lnTo>
                    <a:pt x="0" y="0"/>
                  </a:lnTo>
                  <a:lnTo>
                    <a:pt x="1208190" y="6857996"/>
                  </a:lnTo>
                  <a:lnTo>
                    <a:pt x="2587664" y="6857996"/>
                  </a:lnTo>
                  <a:lnTo>
                    <a:pt x="2587664" y="0"/>
                  </a:lnTo>
                  <a:close/>
                </a:path>
              </a:pathLst>
            </a:custGeom>
            <a:solidFill>
              <a:srgbClr val="5FCAEE">
                <a:alpha val="19999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8932164" y="3048000"/>
              <a:ext cx="3260090" cy="3810000"/>
            </a:xfrm>
            <a:custGeom>
              <a:avLst/>
              <a:gdLst/>
              <a:ahLst/>
              <a:cxnLst/>
              <a:rect l="l" t="t" r="r" b="b"/>
              <a:pathLst>
                <a:path w="3260090" h="3810000">
                  <a:moveTo>
                    <a:pt x="3259835" y="0"/>
                  </a:moveTo>
                  <a:lnTo>
                    <a:pt x="0" y="3809999"/>
                  </a:lnTo>
                  <a:lnTo>
                    <a:pt x="3259835" y="3809999"/>
                  </a:lnTo>
                  <a:lnTo>
                    <a:pt x="3259835" y="0"/>
                  </a:lnTo>
                  <a:close/>
                </a:path>
              </a:pathLst>
            </a:custGeom>
            <a:solidFill>
              <a:srgbClr val="17AFE3">
                <a:alpha val="6588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337790" y="0"/>
              <a:ext cx="2851785" cy="6858000"/>
            </a:xfrm>
            <a:custGeom>
              <a:avLst/>
              <a:gdLst/>
              <a:ahLst/>
              <a:cxnLst/>
              <a:rect l="l" t="t" r="r" b="b"/>
              <a:pathLst>
                <a:path w="2851784" h="6858000">
                  <a:moveTo>
                    <a:pt x="2851161" y="0"/>
                  </a:moveTo>
                  <a:lnTo>
                    <a:pt x="0" y="0"/>
                  </a:lnTo>
                  <a:lnTo>
                    <a:pt x="2467620" y="6857996"/>
                  </a:lnTo>
                  <a:lnTo>
                    <a:pt x="2851161" y="6857996"/>
                  </a:lnTo>
                  <a:lnTo>
                    <a:pt x="2851161" y="0"/>
                  </a:lnTo>
                  <a:close/>
                </a:path>
              </a:pathLst>
            </a:custGeom>
            <a:solidFill>
              <a:srgbClr val="17AFE3">
                <a:alpha val="5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0898125" y="0"/>
              <a:ext cx="1290955" cy="6858000"/>
            </a:xfrm>
            <a:custGeom>
              <a:avLst/>
              <a:gdLst/>
              <a:ahLst/>
              <a:cxnLst/>
              <a:rect l="l" t="t" r="r" b="b"/>
              <a:pathLst>
                <a:path w="1290954" h="6858000">
                  <a:moveTo>
                    <a:pt x="1290827" y="0"/>
                  </a:moveTo>
                  <a:lnTo>
                    <a:pt x="1018958" y="0"/>
                  </a:lnTo>
                  <a:lnTo>
                    <a:pt x="0" y="6857996"/>
                  </a:lnTo>
                  <a:lnTo>
                    <a:pt x="1290827" y="6857996"/>
                  </a:lnTo>
                  <a:lnTo>
                    <a:pt x="1290827" y="0"/>
                  </a:lnTo>
                  <a:close/>
                </a:path>
              </a:pathLst>
            </a:custGeom>
            <a:solidFill>
              <a:srgbClr val="2D83C3">
                <a:alpha val="70195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10940749" y="0"/>
              <a:ext cx="1248410" cy="6858000"/>
            </a:xfrm>
            <a:custGeom>
              <a:avLst/>
              <a:gdLst/>
              <a:ahLst/>
              <a:cxnLst/>
              <a:rect l="l" t="t" r="r" b="b"/>
              <a:pathLst>
                <a:path w="1248409" h="6858000">
                  <a:moveTo>
                    <a:pt x="1248203" y="0"/>
                  </a:moveTo>
                  <a:lnTo>
                    <a:pt x="0" y="0"/>
                  </a:lnTo>
                  <a:lnTo>
                    <a:pt x="1107740" y="6857996"/>
                  </a:lnTo>
                  <a:lnTo>
                    <a:pt x="1248203" y="6857996"/>
                  </a:lnTo>
                  <a:lnTo>
                    <a:pt x="1248203" y="0"/>
                  </a:lnTo>
                  <a:close/>
                </a:path>
              </a:pathLst>
            </a:custGeom>
            <a:solidFill>
              <a:srgbClr val="226192">
                <a:alpha val="79998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10372344" y="3590543"/>
              <a:ext cx="1816735" cy="3267710"/>
            </a:xfrm>
            <a:custGeom>
              <a:avLst/>
              <a:gdLst/>
              <a:ahLst/>
              <a:cxnLst/>
              <a:rect l="l" t="t" r="r" b="b"/>
              <a:pathLst>
                <a:path w="1816734" h="3267709">
                  <a:moveTo>
                    <a:pt x="1816607" y="0"/>
                  </a:moveTo>
                  <a:lnTo>
                    <a:pt x="0" y="3267455"/>
                  </a:lnTo>
                  <a:lnTo>
                    <a:pt x="1816607" y="3267455"/>
                  </a:lnTo>
                  <a:lnTo>
                    <a:pt x="1816607" y="0"/>
                  </a:lnTo>
                  <a:close/>
                </a:path>
              </a:pathLst>
            </a:custGeom>
            <a:solidFill>
              <a:srgbClr val="17AFE3">
                <a:alpha val="65881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 txBox="1">
            <a:spLocks noGrp="1"/>
          </p:cNvSpPr>
          <p:nvPr>
            <p:ph type="title"/>
          </p:nvPr>
        </p:nvSpPr>
        <p:spPr>
          <a:xfrm>
            <a:off x="2819526" y="2084958"/>
            <a:ext cx="5141595" cy="7721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900" b="0" spc="-5" dirty="0">
                <a:latin typeface="Times New Roman"/>
                <a:cs typeface="Times New Roman"/>
              </a:rPr>
              <a:t>Introduction</a:t>
            </a:r>
            <a:r>
              <a:rPr sz="4900" b="0" dirty="0">
                <a:latin typeface="Times New Roman"/>
                <a:cs typeface="Times New Roman"/>
              </a:rPr>
              <a:t> </a:t>
            </a:r>
            <a:r>
              <a:rPr sz="4900" b="0" spc="-5" dirty="0">
                <a:latin typeface="Times New Roman"/>
                <a:cs typeface="Times New Roman"/>
              </a:rPr>
              <a:t>to</a:t>
            </a:r>
            <a:r>
              <a:rPr sz="4900" b="0" spc="-25" dirty="0">
                <a:latin typeface="Times New Roman"/>
                <a:cs typeface="Times New Roman"/>
              </a:rPr>
              <a:t> </a:t>
            </a:r>
            <a:r>
              <a:rPr sz="4900" b="0" spc="-5" dirty="0">
                <a:latin typeface="Times New Roman"/>
                <a:cs typeface="Times New Roman"/>
              </a:rPr>
              <a:t>CTD</a:t>
            </a:r>
            <a:endParaRPr sz="4900">
              <a:latin typeface="Times New Roman"/>
              <a:cs typeface="Times New Roman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69110" y="3182493"/>
            <a:ext cx="724090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latin typeface="Times New Roman"/>
                <a:cs typeface="Times New Roman"/>
              </a:rPr>
              <a:t>(Common</a:t>
            </a:r>
            <a:r>
              <a:rPr sz="4400" spc="-110" dirty="0">
                <a:latin typeface="Times New Roman"/>
                <a:cs typeface="Times New Roman"/>
              </a:rPr>
              <a:t> </a:t>
            </a:r>
            <a:r>
              <a:rPr sz="4400" spc="-35" dirty="0">
                <a:latin typeface="Times New Roman"/>
                <a:cs typeface="Times New Roman"/>
              </a:rPr>
              <a:t>Technical</a:t>
            </a:r>
            <a:r>
              <a:rPr sz="4400" spc="-65" dirty="0">
                <a:latin typeface="Times New Roman"/>
                <a:cs typeface="Times New Roman"/>
              </a:rPr>
              <a:t> </a:t>
            </a:r>
            <a:r>
              <a:rPr sz="4400" dirty="0">
                <a:latin typeface="Times New Roman"/>
                <a:cs typeface="Times New Roman"/>
              </a:rPr>
              <a:t>Document)</a:t>
            </a:r>
            <a:endParaRPr sz="4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7"/>
            <a:ext cx="1663064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Module</a:t>
            </a:r>
            <a:r>
              <a:rPr sz="3200" spc="-100" dirty="0"/>
              <a:t> </a:t>
            </a:r>
            <a:r>
              <a:rPr sz="3200" dirty="0"/>
              <a:t>3 </a:t>
            </a:r>
            <a:r>
              <a:rPr sz="3200" spc="-790" dirty="0"/>
              <a:t> </a:t>
            </a:r>
            <a:r>
              <a:rPr sz="3200" dirty="0"/>
              <a:t>Quality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1631061"/>
            <a:ext cx="7789545" cy="346329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marR="5080" indent="-342900">
              <a:lnSpc>
                <a:spcPct val="140100"/>
              </a:lnSpc>
              <a:spcBef>
                <a:spcPts val="95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This Section of CTD provide a </a:t>
            </a:r>
            <a:r>
              <a:rPr sz="2400" b="1" spc="-5" dirty="0">
                <a:latin typeface="Times New Roman"/>
                <a:cs typeface="Times New Roman"/>
              </a:rPr>
              <a:t>harmonized </a:t>
            </a:r>
            <a:r>
              <a:rPr sz="2400" b="1" spc="-10" dirty="0">
                <a:latin typeface="Times New Roman"/>
                <a:cs typeface="Times New Roman"/>
              </a:rPr>
              <a:t>structure </a:t>
            </a:r>
            <a:r>
              <a:rPr sz="2400" b="1" spc="-5" dirty="0">
                <a:latin typeface="Times New Roman"/>
                <a:cs typeface="Times New Roman"/>
              </a:rPr>
              <a:t>and 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format</a:t>
            </a:r>
            <a:r>
              <a:rPr sz="2400" b="1" spc="-10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for</a:t>
            </a:r>
            <a:r>
              <a:rPr sz="2400" b="1" spc="-5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presenting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CMC ( </a:t>
            </a:r>
            <a:r>
              <a:rPr sz="2400" b="1" spc="-15" dirty="0">
                <a:latin typeface="Times New Roman"/>
                <a:cs typeface="Times New Roman"/>
              </a:rPr>
              <a:t>Chemistry, </a:t>
            </a:r>
            <a:r>
              <a:rPr sz="2400" b="1" dirty="0">
                <a:latin typeface="Times New Roman"/>
                <a:cs typeface="Times New Roman"/>
              </a:rPr>
              <a:t>Manufacturing, </a:t>
            </a:r>
            <a:r>
              <a:rPr sz="2400" b="1" spc="-585" dirty="0">
                <a:latin typeface="Times New Roman"/>
                <a:cs typeface="Times New Roman"/>
              </a:rPr>
              <a:t> </a:t>
            </a:r>
            <a:r>
              <a:rPr sz="2400" b="1" spc="-10" dirty="0">
                <a:latin typeface="Times New Roman"/>
                <a:cs typeface="Times New Roman"/>
              </a:rPr>
              <a:t>Controls)</a:t>
            </a:r>
            <a:r>
              <a:rPr sz="2400" b="1" dirty="0">
                <a:latin typeface="Times New Roman"/>
                <a:cs typeface="Times New Roman"/>
              </a:rPr>
              <a:t> information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of </a:t>
            </a:r>
            <a:r>
              <a:rPr sz="2400" b="1" spc="-5" dirty="0">
                <a:latin typeface="Times New Roman"/>
                <a:cs typeface="Times New Roman"/>
              </a:rPr>
              <a:t>the</a:t>
            </a:r>
            <a:r>
              <a:rPr sz="2400" b="1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dossier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215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b="1" dirty="0">
                <a:latin typeface="Times New Roman"/>
                <a:cs typeface="Times New Roman"/>
              </a:rPr>
              <a:t>Module</a:t>
            </a:r>
            <a:r>
              <a:rPr sz="2400" b="1" spc="-30" dirty="0">
                <a:latin typeface="Times New Roman"/>
                <a:cs typeface="Times New Roman"/>
              </a:rPr>
              <a:t> </a:t>
            </a:r>
            <a:r>
              <a:rPr sz="2400" b="1" dirty="0">
                <a:latin typeface="Times New Roman"/>
                <a:cs typeface="Times New Roman"/>
              </a:rPr>
              <a:t>3</a:t>
            </a:r>
            <a:r>
              <a:rPr sz="2400" b="1" spc="-15" dirty="0">
                <a:latin typeface="Times New Roman"/>
                <a:cs typeface="Times New Roman"/>
              </a:rPr>
              <a:t> </a:t>
            </a:r>
            <a:r>
              <a:rPr sz="2400" b="1" spc="-5" dirty="0">
                <a:latin typeface="Times New Roman"/>
                <a:cs typeface="Times New Roman"/>
              </a:rPr>
              <a:t>Contents:</a:t>
            </a:r>
            <a:endParaRPr sz="24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1225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3.1: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Module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3</a:t>
            </a:r>
            <a:r>
              <a:rPr sz="2000" spc="-5" dirty="0">
                <a:latin typeface="Times New Roman"/>
                <a:cs typeface="Times New Roman"/>
              </a:rPr>
              <a:t> table</a:t>
            </a:r>
            <a:r>
              <a:rPr sz="2000" spc="-2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contents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760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3.2: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Body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Data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755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3.3: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Literature</a:t>
            </a:r>
            <a:r>
              <a:rPr sz="2000" spc="-5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References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7"/>
            <a:ext cx="1663064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Module</a:t>
            </a:r>
            <a:r>
              <a:rPr sz="3200" spc="-100" dirty="0"/>
              <a:t> </a:t>
            </a:r>
            <a:r>
              <a:rPr sz="3200" dirty="0"/>
              <a:t>3 </a:t>
            </a:r>
            <a:r>
              <a:rPr sz="3200" spc="-790" dirty="0"/>
              <a:t> </a:t>
            </a:r>
            <a:r>
              <a:rPr sz="3200" dirty="0"/>
              <a:t>Cont...</a:t>
            </a:r>
            <a:endParaRPr sz="3200"/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71512" y="1659001"/>
          <a:ext cx="8595995" cy="4754812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159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369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3.2.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FCAEE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Body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Data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FCA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SUBSTANCE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3.2.S.1.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dirty="0">
                          <a:latin typeface="Times New Roman"/>
                          <a:cs typeface="Times New Roman"/>
                        </a:rPr>
                        <a:t>General</a:t>
                      </a:r>
                      <a:r>
                        <a:rPr sz="1800" b="1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Information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(Name,</a:t>
                      </a:r>
                      <a:r>
                        <a:rPr sz="1800" b="1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latin typeface="Times New Roman"/>
                          <a:cs typeface="Times New Roman"/>
                        </a:rPr>
                        <a:t>Manufacturer</a:t>
                      </a:r>
                      <a:r>
                        <a:rPr sz="1800" b="1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latin typeface="Times New Roman"/>
                          <a:cs typeface="Times New Roman"/>
                        </a:rPr>
                        <a:t>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3.2.S.1.1.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Nomenclature(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Name,</a:t>
                      </a:r>
                      <a:r>
                        <a:rPr sz="1800" spc="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Manufacturer)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5633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3.2.S.1.2.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Structure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(Name,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Manufacturer)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5887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3.2.S.1.3.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General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Properties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Manufacturer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 Drug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Substance (Name,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Manufacturer)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3.2.S.2.1.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Manufacturer</a:t>
                      </a:r>
                      <a:r>
                        <a:rPr sz="1800" spc="-5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(Name)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3.2.S.2.2.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Description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 manufacturing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process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process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controls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3.2.S.2.3.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Control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materials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65696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3.2.S.2.4.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Control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critical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steps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intermediates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3.2.S.2.5.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Process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validation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/Evaluation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6575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3.2.S.2.6.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1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Manufacturing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Process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Development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7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Cont...</a:t>
            </a:r>
          </a:p>
        </p:txBody>
      </p:sp>
      <p:graphicFrame>
        <p:nvGraphicFramePr>
          <p:cNvPr id="3" name="object 3"/>
          <p:cNvGraphicFramePr>
            <a:graphicFrameLocks noGrp="1"/>
          </p:cNvGraphicFramePr>
          <p:nvPr/>
        </p:nvGraphicFramePr>
        <p:xfrm>
          <a:off x="671512" y="1181227"/>
          <a:ext cx="8595995" cy="5191753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779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180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3.2.S.3.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Characterization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 Substance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3.2.S.4.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Quality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Control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Substance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3.2.S.5.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Reference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Standard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Material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3.2.S.6.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Container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Closure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System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3.2.S.7.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Stability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of Drug Substance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3.2.P.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Product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3.2.P.1.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Description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and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Composition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 Drug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Product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3.2.P.2.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Pharmaceutical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Development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3.2.P.3.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Manufacture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Product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3.2.P.4.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Control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Excipient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3.2.P.5.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Control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Product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3.2.P.6.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Reference</a:t>
                      </a:r>
                      <a:r>
                        <a:rPr sz="1800" spc="-3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standard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or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Material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3.2.P.7.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Container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Closure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System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3.2.P.8.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tc>
                  <a:txBody>
                    <a:bodyPr/>
                    <a:lstStyle/>
                    <a:p>
                      <a:pPr marL="9144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Stability</a:t>
                      </a:r>
                      <a:r>
                        <a:rPr sz="1800" spc="-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Drug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Product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9369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7"/>
            <a:ext cx="467614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Module</a:t>
            </a:r>
            <a:r>
              <a:rPr sz="3200" spc="-55" dirty="0"/>
              <a:t> </a:t>
            </a:r>
            <a:r>
              <a:rPr sz="3200" dirty="0"/>
              <a:t>4</a:t>
            </a:r>
            <a:endParaRPr sz="3200"/>
          </a:p>
          <a:p>
            <a:pPr marL="12700">
              <a:lnSpc>
                <a:spcPct val="100000"/>
              </a:lnSpc>
            </a:pPr>
            <a:r>
              <a:rPr sz="3200" dirty="0"/>
              <a:t>Non-Clinical</a:t>
            </a:r>
            <a:r>
              <a:rPr sz="3200" spc="-60" dirty="0"/>
              <a:t> </a:t>
            </a:r>
            <a:r>
              <a:rPr sz="3200" spc="-5" dirty="0"/>
              <a:t>Study</a:t>
            </a:r>
            <a:r>
              <a:rPr sz="3200" spc="-40" dirty="0"/>
              <a:t> </a:t>
            </a:r>
            <a:r>
              <a:rPr sz="3200" dirty="0"/>
              <a:t>Report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1804796"/>
            <a:ext cx="7635240" cy="229235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Contains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Non-Clinical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reports.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Presented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order described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M4-S ICH</a:t>
            </a:r>
            <a:r>
              <a:rPr sz="2400" spc="-5" dirty="0">
                <a:latin typeface="Times New Roman"/>
                <a:cs typeface="Times New Roman"/>
              </a:rPr>
              <a:t> Guidance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</a:t>
            </a:r>
            <a:endParaRPr sz="240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  <a:spcBef>
                <a:spcPts val="1445"/>
              </a:spcBef>
            </a:pPr>
            <a:r>
              <a:rPr sz="2400" spc="-20" dirty="0">
                <a:latin typeface="Times New Roman"/>
                <a:cs typeface="Times New Roman"/>
              </a:rPr>
              <a:t>industry.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Literature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References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7"/>
            <a:ext cx="3819525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Module</a:t>
            </a:r>
            <a:r>
              <a:rPr sz="3200" spc="-55" dirty="0"/>
              <a:t> </a:t>
            </a:r>
            <a:r>
              <a:rPr sz="3200" dirty="0"/>
              <a:t>5</a:t>
            </a:r>
            <a:endParaRPr sz="3200"/>
          </a:p>
          <a:p>
            <a:pPr marL="12700">
              <a:lnSpc>
                <a:spcPct val="100000"/>
              </a:lnSpc>
            </a:pPr>
            <a:r>
              <a:rPr sz="3200" dirty="0"/>
              <a:t>Clinical</a:t>
            </a:r>
            <a:r>
              <a:rPr sz="3200" spc="-55" dirty="0"/>
              <a:t> </a:t>
            </a:r>
            <a:r>
              <a:rPr sz="3200" spc="-5" dirty="0"/>
              <a:t>Study</a:t>
            </a:r>
            <a:r>
              <a:rPr sz="3200" spc="-25" dirty="0"/>
              <a:t> </a:t>
            </a:r>
            <a:r>
              <a:rPr sz="3200" dirty="0"/>
              <a:t>Report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1804796"/>
            <a:ext cx="7651115" cy="296735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explains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clinical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study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reports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Studies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on</a:t>
            </a:r>
            <a:r>
              <a:rPr sz="2400" spc="-5" dirty="0">
                <a:latin typeface="Times New Roman"/>
                <a:cs typeface="Times New Roman"/>
              </a:rPr>
              <a:t> human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related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information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50000"/>
              </a:lnSpc>
              <a:spcBef>
                <a:spcPts val="101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Presented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order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described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M4-E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ICH </a:t>
            </a:r>
            <a:r>
              <a:rPr sz="2400" dirty="0">
                <a:latin typeface="Times New Roman"/>
                <a:cs typeface="Times New Roman"/>
              </a:rPr>
              <a:t>Guidance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20" dirty="0">
                <a:latin typeface="Times New Roman"/>
                <a:cs typeface="Times New Roman"/>
              </a:rPr>
              <a:t>industry.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FCAEE"/>
              </a:buClr>
              <a:buFont typeface="Wingdings 3"/>
              <a:buChar char="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Literature</a:t>
            </a:r>
            <a:r>
              <a:rPr sz="2400" spc="-7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References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7634"/>
            <a:ext cx="396112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Significance</a:t>
            </a:r>
            <a:r>
              <a:rPr spc="-20" dirty="0"/>
              <a:t> </a:t>
            </a:r>
            <a:r>
              <a:rPr spc="-5" dirty="0"/>
              <a:t>of</a:t>
            </a:r>
            <a:r>
              <a:rPr spc="-10" dirty="0"/>
              <a:t> </a:t>
            </a:r>
            <a:r>
              <a:rPr spc="-5" dirty="0"/>
              <a:t>CTD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560956"/>
            <a:ext cx="5088890" cy="3475354"/>
          </a:xfrm>
          <a:prstGeom prst="rect">
            <a:avLst/>
          </a:prstGeom>
        </p:spPr>
        <p:txBody>
          <a:bodyPr vert="horz" wrap="square" lIns="0" tIns="139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5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More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“reviewable”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applications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Complete,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well-organized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submissions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predictable</a:t>
            </a:r>
            <a:r>
              <a:rPr sz="2400" spc="-7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format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More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consistent</a:t>
            </a:r>
            <a:r>
              <a:rPr sz="2400" spc="-6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reviews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Easier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analysis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across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applications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5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Easier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exchange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information</a:t>
            </a:r>
            <a:endParaRPr sz="24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00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Facilitates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electronic</a:t>
            </a:r>
            <a:r>
              <a:rPr sz="2400" spc="-5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submissions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7634"/>
            <a:ext cx="299783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Impact</a:t>
            </a:r>
            <a:r>
              <a:rPr spc="-3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dirty="0"/>
              <a:t>CTD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687448"/>
            <a:ext cx="8339455" cy="2109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675005" indent="-342900">
              <a:lnSpc>
                <a:spcPct val="100000"/>
              </a:lnSpc>
              <a:spcBef>
                <a:spcPts val="100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ICH </a:t>
            </a:r>
            <a:r>
              <a:rPr sz="2400" dirty="0">
                <a:latin typeface="Times New Roman"/>
                <a:cs typeface="Times New Roman"/>
              </a:rPr>
              <a:t>CTD represents one of the </a:t>
            </a:r>
            <a:r>
              <a:rPr sz="2400" spc="-10" dirty="0">
                <a:latin typeface="Times New Roman"/>
                <a:cs typeface="Times New Roman"/>
              </a:rPr>
              <a:t>most </a:t>
            </a:r>
            <a:r>
              <a:rPr sz="2400" spc="-5" dirty="0">
                <a:latin typeface="Times New Roman"/>
                <a:cs typeface="Times New Roman"/>
              </a:rPr>
              <a:t>ambitious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successful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international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harmonization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activities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undertaken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buClr>
                <a:srgbClr val="4188DD"/>
              </a:buClr>
              <a:buFont typeface="Wingdings 3"/>
              <a:buChar char=""/>
            </a:pPr>
            <a:endParaRPr sz="26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895"/>
              </a:spcBef>
              <a:buClr>
                <a:srgbClr val="4188DD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It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will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significantly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reduce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time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resources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needed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by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industry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compile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applications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for global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registration</a:t>
            </a:r>
            <a:r>
              <a:rPr sz="2400" dirty="0">
                <a:solidFill>
                  <a:srgbClr val="404040"/>
                </a:solidFill>
                <a:latin typeface="Times New Roman"/>
                <a:cs typeface="Times New Roman"/>
              </a:rPr>
              <a:t>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7634"/>
            <a:ext cx="230251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References: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2060412"/>
            <a:ext cx="8336280" cy="1904364"/>
          </a:xfrm>
          <a:prstGeom prst="rect">
            <a:avLst/>
          </a:prstGeom>
        </p:spPr>
        <p:txBody>
          <a:bodyPr vert="horz" wrap="square" lIns="0" tIns="13843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9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sng" spc="-5" dirty="0">
                <a:solidFill>
                  <a:srgbClr val="3ECDE7"/>
                </a:solidFill>
                <a:uFill>
                  <a:solidFill>
                    <a:srgbClr val="3ECDE7"/>
                  </a:solidFill>
                </a:uFill>
                <a:latin typeface="Times New Roman"/>
                <a:cs typeface="Times New Roman"/>
                <a:hlinkClick r:id="rId2"/>
              </a:rPr>
              <a:t>http://www.ich.org/products/ctd.html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sng" spc="-5" dirty="0">
                <a:solidFill>
                  <a:srgbClr val="3ECDE7"/>
                </a:solidFill>
                <a:uFill>
                  <a:solidFill>
                    <a:srgbClr val="3ECDE7"/>
                  </a:solidFill>
                </a:uFill>
                <a:latin typeface="Times New Roman"/>
                <a:cs typeface="Times New Roman"/>
                <a:hlinkClick r:id="rId3"/>
              </a:rPr>
              <a:t>http://www.slideshare.net/drsukant/common-technical-document</a:t>
            </a:r>
            <a:endParaRPr sz="18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spcBef>
                <a:spcPts val="101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sng" spc="-5" dirty="0">
                <a:solidFill>
                  <a:srgbClr val="3ECDE7"/>
                </a:solidFill>
                <a:uFill>
                  <a:solidFill>
                    <a:srgbClr val="3ECDE7"/>
                  </a:solidFill>
                </a:uFill>
                <a:latin typeface="Times New Roman"/>
                <a:cs typeface="Times New Roman"/>
                <a:hlinkClick r:id="rId4"/>
              </a:rPr>
              <a:t>https://en.wikipedia.org/wiki/CTD</a:t>
            </a:r>
            <a:endParaRPr sz="18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000"/>
              </a:spcBef>
              <a:buClr>
                <a:srgbClr val="5FCAEE"/>
              </a:buClr>
              <a:buSzPct val="8055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1800" u="sng" spc="-5" dirty="0">
                <a:solidFill>
                  <a:srgbClr val="3ECDE7"/>
                </a:solidFill>
                <a:uFill>
                  <a:solidFill>
                    <a:srgbClr val="3ECDE7"/>
                  </a:solidFill>
                </a:uFill>
                <a:latin typeface="Times New Roman"/>
                <a:cs typeface="Times New Roman"/>
                <a:hlinkClick r:id="rId5"/>
              </a:rPr>
              <a:t>http://www.ema.europa.eu/docs/en_GB/document_library/Presentation/2009/10/WC50 </a:t>
            </a:r>
            <a:r>
              <a:rPr sz="1800" spc="-434" dirty="0">
                <a:solidFill>
                  <a:srgbClr val="3ECDE7"/>
                </a:solidFill>
                <a:latin typeface="Times New Roman"/>
                <a:cs typeface="Times New Roman"/>
                <a:hlinkClick r:id="rId5"/>
              </a:rPr>
              <a:t> </a:t>
            </a:r>
            <a:r>
              <a:rPr sz="1800" u="sng" spc="-10" dirty="0">
                <a:solidFill>
                  <a:srgbClr val="3ECDE7"/>
                </a:solidFill>
                <a:uFill>
                  <a:solidFill>
                    <a:srgbClr val="3ECDE7"/>
                  </a:solidFill>
                </a:uFill>
                <a:latin typeface="Times New Roman"/>
                <a:cs typeface="Times New Roman"/>
                <a:hlinkClick r:id="rId5"/>
              </a:rPr>
              <a:t>0004211.pdf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044189" y="2412619"/>
            <a:ext cx="3868420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b="0" dirty="0">
                <a:solidFill>
                  <a:srgbClr val="5FCAEE"/>
                </a:solidFill>
                <a:latin typeface="Trebuchet MS"/>
                <a:cs typeface="Trebuchet MS"/>
              </a:rPr>
              <a:t>Thank</a:t>
            </a:r>
            <a:r>
              <a:rPr sz="6600" b="0" spc="-80" dirty="0">
                <a:solidFill>
                  <a:srgbClr val="5FCAEE"/>
                </a:solidFill>
                <a:latin typeface="Trebuchet MS"/>
                <a:cs typeface="Trebuchet MS"/>
              </a:rPr>
              <a:t> </a:t>
            </a:r>
            <a:r>
              <a:rPr sz="6600" b="0" spc="-5" dirty="0">
                <a:solidFill>
                  <a:srgbClr val="5FCAEE"/>
                </a:solidFill>
                <a:latin typeface="Trebuchet MS"/>
                <a:cs typeface="Trebuchet MS"/>
              </a:rPr>
              <a:t>you</a:t>
            </a:r>
            <a:endParaRPr sz="66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7634"/>
            <a:ext cx="361569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70" dirty="0"/>
              <a:t>Table</a:t>
            </a:r>
            <a:r>
              <a:rPr spc="-4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Contents: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550923"/>
            <a:ext cx="2694305" cy="4770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95"/>
              </a:spcBef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Introduction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Need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3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CTD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Origin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of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CTD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Overview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of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CTD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Modules</a:t>
            </a:r>
            <a:r>
              <a:rPr sz="2200" spc="-4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of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CTD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Significance</a:t>
            </a:r>
            <a:r>
              <a:rPr sz="2200" spc="-2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of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CTD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Impact of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CTD</a:t>
            </a:r>
            <a:endParaRPr sz="22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0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545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200" spc="-5" dirty="0">
                <a:latin typeface="Times New Roman"/>
                <a:cs typeface="Times New Roman"/>
              </a:rPr>
              <a:t>References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7634"/>
            <a:ext cx="73025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CTD</a:t>
            </a:r>
            <a:r>
              <a:rPr spc="-10" dirty="0"/>
              <a:t> </a:t>
            </a:r>
            <a:r>
              <a:rPr dirty="0"/>
              <a:t>(Common</a:t>
            </a:r>
            <a:r>
              <a:rPr spc="-70" dirty="0"/>
              <a:t> </a:t>
            </a:r>
            <a:r>
              <a:rPr spc="-40" dirty="0"/>
              <a:t>Technical</a:t>
            </a:r>
            <a:r>
              <a:rPr dirty="0"/>
              <a:t> </a:t>
            </a:r>
            <a:r>
              <a:rPr spc="-5" dirty="0"/>
              <a:t>Document)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558544"/>
            <a:ext cx="7553959" cy="3470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CTD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is</a:t>
            </a:r>
            <a:r>
              <a:rPr sz="2400" dirty="0">
                <a:latin typeface="Times New Roman"/>
                <a:cs typeface="Times New Roman"/>
              </a:rPr>
              <a:t> a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joint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effort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3</a:t>
            </a:r>
            <a:r>
              <a:rPr sz="2400" spc="-5" dirty="0">
                <a:latin typeface="Times New Roman"/>
                <a:cs typeface="Times New Roman"/>
              </a:rPr>
              <a:t> major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regulatory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authorities.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1. Europe</a:t>
            </a:r>
            <a:r>
              <a:rPr sz="2400" spc="5" dirty="0">
                <a:latin typeface="Times New Roman"/>
                <a:cs typeface="Times New Roman"/>
              </a:rPr>
              <a:t>a</a:t>
            </a:r>
            <a:r>
              <a:rPr sz="2400" dirty="0">
                <a:latin typeface="Times New Roman"/>
                <a:cs typeface="Times New Roman"/>
              </a:rPr>
              <a:t>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Med</a:t>
            </a:r>
            <a:r>
              <a:rPr sz="2400" spc="5" dirty="0">
                <a:latin typeface="Times New Roman"/>
                <a:cs typeface="Times New Roman"/>
              </a:rPr>
              <a:t>i</a:t>
            </a:r>
            <a:r>
              <a:rPr sz="2400" dirty="0">
                <a:latin typeface="Times New Roman"/>
                <a:cs typeface="Times New Roman"/>
              </a:rPr>
              <a:t>cine</a:t>
            </a:r>
            <a:r>
              <a:rPr sz="2400" spc="-16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Agency (EMEA, Europe,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</a:t>
            </a:r>
            <a:r>
              <a:rPr sz="2400" spc="-15" dirty="0">
                <a:latin typeface="Times New Roman"/>
                <a:cs typeface="Times New Roman"/>
              </a:rPr>
              <a:t>U</a:t>
            </a:r>
            <a:r>
              <a:rPr sz="2400" dirty="0">
                <a:latin typeface="Times New Roman"/>
                <a:cs typeface="Times New Roman"/>
              </a:rPr>
              <a:t>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5FCAEE"/>
              </a:buClr>
              <a:buFont typeface="Wingdings 3"/>
              <a:buChar char="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2.</a:t>
            </a:r>
            <a:r>
              <a:rPr sz="2400" spc="-5" dirty="0">
                <a:latin typeface="Times New Roman"/>
                <a:cs typeface="Times New Roman"/>
              </a:rPr>
              <a:t> US-Food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Drug</a:t>
            </a:r>
            <a:r>
              <a:rPr sz="2400" spc="-13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Administration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(FDA)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20"/>
              </a:spcBef>
              <a:buClr>
                <a:srgbClr val="5FCAEE"/>
              </a:buClr>
              <a:buFont typeface="Wingdings 3"/>
              <a:buChar char=""/>
            </a:pPr>
            <a:endParaRPr sz="2100">
              <a:latin typeface="Times New Roman"/>
              <a:cs typeface="Times New Roman"/>
            </a:endParaRPr>
          </a:p>
          <a:p>
            <a:pPr marL="355600" indent="-342900">
              <a:lnSpc>
                <a:spcPct val="100000"/>
              </a:lnSpc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3. Ministry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Health,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Labour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0" dirty="0">
                <a:latin typeface="Times New Roman"/>
                <a:cs typeface="Times New Roman"/>
              </a:rPr>
              <a:t> </a:t>
            </a:r>
            <a:r>
              <a:rPr sz="2400" spc="-35" dirty="0">
                <a:latin typeface="Times New Roman"/>
                <a:cs typeface="Times New Roman"/>
              </a:rPr>
              <a:t>Welfare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75" dirty="0">
                <a:latin typeface="Times New Roman"/>
                <a:cs typeface="Times New Roman"/>
              </a:rPr>
              <a:t>(MHLW,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Japan)</a:t>
            </a:r>
            <a:endParaRPr sz="2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2400" dirty="0">
                <a:latin typeface="Times New Roman"/>
                <a:cs typeface="Times New Roman"/>
              </a:rPr>
              <a:t>Canada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Switzerland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has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adopted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CTD.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7634"/>
            <a:ext cx="2590165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Need</a:t>
            </a:r>
            <a:r>
              <a:rPr spc="-35" dirty="0"/>
              <a:t> </a:t>
            </a:r>
            <a:r>
              <a:rPr dirty="0"/>
              <a:t>of</a:t>
            </a:r>
            <a:r>
              <a:rPr spc="-30" dirty="0"/>
              <a:t> </a:t>
            </a:r>
            <a:r>
              <a:rPr spc="-5" dirty="0"/>
              <a:t>CTD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56310" y="1441196"/>
            <a:ext cx="8415020" cy="43046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marR="394335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Prior to </a:t>
            </a:r>
            <a:r>
              <a:rPr sz="2400" spc="-5" dirty="0">
                <a:latin typeface="Times New Roman"/>
                <a:cs typeface="Times New Roman"/>
              </a:rPr>
              <a:t>implementation </a:t>
            </a:r>
            <a:r>
              <a:rPr sz="2400" dirty="0">
                <a:latin typeface="Times New Roman"/>
                <a:cs typeface="Times New Roman"/>
              </a:rPr>
              <a:t>of CTD three </a:t>
            </a:r>
            <a:r>
              <a:rPr sz="2400" spc="-5" dirty="0">
                <a:latin typeface="Times New Roman"/>
                <a:cs typeface="Times New Roman"/>
              </a:rPr>
              <a:t>major </a:t>
            </a:r>
            <a:r>
              <a:rPr sz="2400" dirty="0">
                <a:latin typeface="Times New Roman"/>
                <a:cs typeface="Times New Roman"/>
              </a:rPr>
              <a:t>regulatory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authorities </a:t>
            </a:r>
            <a:r>
              <a:rPr sz="2400" spc="-5" dirty="0">
                <a:latin typeface="Times New Roman"/>
                <a:cs typeface="Times New Roman"/>
              </a:rPr>
              <a:t>EU, USA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" dirty="0">
                <a:latin typeface="Times New Roman"/>
                <a:cs typeface="Times New Roman"/>
              </a:rPr>
              <a:t>Japan has </a:t>
            </a:r>
            <a:r>
              <a:rPr sz="2400" dirty="0">
                <a:latin typeface="Times New Roman"/>
                <a:cs typeface="Times New Roman"/>
              </a:rPr>
              <a:t>their own </a:t>
            </a:r>
            <a:r>
              <a:rPr sz="2400" spc="-5" dirty="0">
                <a:latin typeface="Times New Roman"/>
                <a:cs typeface="Times New Roman"/>
              </a:rPr>
              <a:t>set </a:t>
            </a:r>
            <a:r>
              <a:rPr sz="2400" dirty="0">
                <a:latin typeface="Times New Roman"/>
                <a:cs typeface="Times New Roman"/>
              </a:rPr>
              <a:t>of guidelines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procedures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</a:t>
            </a:r>
            <a:r>
              <a:rPr sz="2400" dirty="0">
                <a:latin typeface="Times New Roman"/>
                <a:cs typeface="Times New Roman"/>
              </a:rPr>
              <a:t> the</a:t>
            </a:r>
            <a:r>
              <a:rPr sz="2400" spc="-5" dirty="0">
                <a:latin typeface="Times New Roman"/>
                <a:cs typeface="Times New Roman"/>
              </a:rPr>
              <a:t> submission</a:t>
            </a:r>
            <a:r>
              <a:rPr sz="2400" dirty="0">
                <a:latin typeface="Times New Roman"/>
                <a:cs typeface="Times New Roman"/>
              </a:rPr>
              <a:t> of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regulatory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dossiers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get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marketing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approval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drug.</a:t>
            </a:r>
            <a:endParaRPr sz="2400">
              <a:latin typeface="Times New Roman"/>
              <a:cs typeface="Times New Roman"/>
            </a:endParaRPr>
          </a:p>
          <a:p>
            <a:pPr marL="355600" marR="807720" indent="-342900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spc="-10" dirty="0">
                <a:latin typeface="Times New Roman"/>
                <a:cs typeface="Times New Roman"/>
              </a:rPr>
              <a:t>Some</a:t>
            </a:r>
            <a:r>
              <a:rPr sz="2400" dirty="0">
                <a:latin typeface="Times New Roman"/>
                <a:cs typeface="Times New Roman"/>
              </a:rPr>
              <a:t> countries</a:t>
            </a:r>
            <a:r>
              <a:rPr sz="2400" spc="-2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EU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also</a:t>
            </a:r>
            <a:r>
              <a:rPr sz="2400" spc="-2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had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their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internal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guidelines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formats </a:t>
            </a:r>
            <a:r>
              <a:rPr sz="2400" dirty="0">
                <a:latin typeface="Times New Roman"/>
                <a:cs typeface="Times New Roman"/>
              </a:rPr>
              <a:t>which </a:t>
            </a:r>
            <a:r>
              <a:rPr sz="2400" spc="-5" dirty="0">
                <a:latin typeface="Times New Roman"/>
                <a:cs typeface="Times New Roman"/>
              </a:rPr>
              <a:t>making </a:t>
            </a:r>
            <a:r>
              <a:rPr sz="2400" dirty="0">
                <a:latin typeface="Times New Roman"/>
                <a:cs typeface="Times New Roman"/>
              </a:rPr>
              <a:t>the dossier </a:t>
            </a:r>
            <a:r>
              <a:rPr sz="2400" spc="-5" dirty="0">
                <a:latin typeface="Times New Roman"/>
                <a:cs typeface="Times New Roman"/>
              </a:rPr>
              <a:t>submission </a:t>
            </a:r>
            <a:r>
              <a:rPr sz="2400" dirty="0">
                <a:latin typeface="Times New Roman"/>
                <a:cs typeface="Times New Roman"/>
              </a:rPr>
              <a:t>in </a:t>
            </a:r>
            <a:r>
              <a:rPr sz="2400" spc="-10" dirty="0">
                <a:latin typeface="Times New Roman"/>
                <a:cs typeface="Times New Roman"/>
              </a:rPr>
              <a:t>different 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countries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 very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time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consuming </a:t>
            </a:r>
            <a:r>
              <a:rPr sz="2400" dirty="0">
                <a:latin typeface="Times New Roman"/>
                <a:cs typeface="Times New Roman"/>
              </a:rPr>
              <a:t>and repetitive</a:t>
            </a:r>
            <a:r>
              <a:rPr sz="2400" spc="-3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process.</a:t>
            </a:r>
            <a:endParaRPr sz="240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0000"/>
              </a:lnSpc>
              <a:spcBef>
                <a:spcPts val="101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dirty="0">
                <a:latin typeface="Times New Roman"/>
                <a:cs typeface="Times New Roman"/>
              </a:rPr>
              <a:t>Keeping in view all the </a:t>
            </a:r>
            <a:r>
              <a:rPr sz="2400" spc="-5" dirty="0">
                <a:latin typeface="Times New Roman"/>
                <a:cs typeface="Times New Roman"/>
              </a:rPr>
              <a:t>complication, </a:t>
            </a:r>
            <a:r>
              <a:rPr sz="2400" dirty="0">
                <a:latin typeface="Times New Roman"/>
                <a:cs typeface="Times New Roman"/>
              </a:rPr>
              <a:t>the </a:t>
            </a:r>
            <a:r>
              <a:rPr sz="2400" spc="-5" dirty="0">
                <a:latin typeface="Times New Roman"/>
                <a:cs typeface="Times New Roman"/>
              </a:rPr>
              <a:t>representatives </a:t>
            </a:r>
            <a:r>
              <a:rPr sz="2400" dirty="0">
                <a:latin typeface="Times New Roman"/>
                <a:cs typeface="Times New Roman"/>
              </a:rPr>
              <a:t>from </a:t>
            </a:r>
            <a:r>
              <a:rPr sz="2400" spc="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these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authorities</a:t>
            </a:r>
            <a:r>
              <a:rPr sz="2400" spc="-4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designed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spc="-10" dirty="0">
                <a:latin typeface="Times New Roman"/>
                <a:cs typeface="Times New Roman"/>
              </a:rPr>
              <a:t>common</a:t>
            </a:r>
            <a:r>
              <a:rPr sz="2400" spc="1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set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</a:t>
            </a:r>
            <a:r>
              <a:rPr sz="2400" spc="-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guidelines,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format</a:t>
            </a:r>
            <a:r>
              <a:rPr sz="2400" spc="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and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contents for the drug registration in all the three regions under the </a:t>
            </a:r>
            <a:r>
              <a:rPr sz="2400" spc="-585" dirty="0">
                <a:latin typeface="Times New Roman"/>
                <a:cs typeface="Times New Roman"/>
              </a:rPr>
              <a:t> </a:t>
            </a:r>
            <a:r>
              <a:rPr sz="2400" spc="-5" dirty="0">
                <a:latin typeface="Times New Roman"/>
                <a:cs typeface="Times New Roman"/>
              </a:rPr>
              <a:t>same umbrella</a:t>
            </a:r>
            <a:r>
              <a:rPr sz="2400" spc="-1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of </a:t>
            </a:r>
            <a:r>
              <a:rPr sz="2400" spc="-5" dirty="0">
                <a:latin typeface="Times New Roman"/>
                <a:cs typeface="Times New Roman"/>
              </a:rPr>
              <a:t>ICH.</a:t>
            </a:r>
            <a:endParaRPr sz="24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314758" y="1194269"/>
            <a:ext cx="2603186" cy="1164778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18515" y="328676"/>
            <a:ext cx="2895600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Origin</a:t>
            </a:r>
            <a:r>
              <a:rPr spc="-40" dirty="0"/>
              <a:t> </a:t>
            </a:r>
            <a:r>
              <a:rPr dirty="0"/>
              <a:t>of</a:t>
            </a:r>
            <a:r>
              <a:rPr spc="-35" dirty="0"/>
              <a:t> </a:t>
            </a:r>
            <a:r>
              <a:rPr dirty="0"/>
              <a:t>CTD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2210180" y="1449705"/>
            <a:ext cx="506730" cy="3308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Times New Roman"/>
                <a:cs typeface="Times New Roman"/>
              </a:rPr>
              <a:t>ICH</a:t>
            </a:r>
            <a:endParaRPr sz="2000">
              <a:latin typeface="Times New Roman"/>
              <a:cs typeface="Times New Roman"/>
            </a:endParaRPr>
          </a:p>
        </p:txBody>
      </p:sp>
      <p:grpSp>
        <p:nvGrpSpPr>
          <p:cNvPr id="5" name="object 5"/>
          <p:cNvGrpSpPr/>
          <p:nvPr/>
        </p:nvGrpSpPr>
        <p:grpSpPr>
          <a:xfrm>
            <a:off x="448055" y="2122932"/>
            <a:ext cx="7222490" cy="3879850"/>
            <a:chOff x="448055" y="2122932"/>
            <a:chExt cx="7222490" cy="3879850"/>
          </a:xfrm>
        </p:grpSpPr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823528" y="5449086"/>
              <a:ext cx="1586358" cy="553162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856994" y="5456682"/>
              <a:ext cx="1519555" cy="487680"/>
            </a:xfrm>
            <a:custGeom>
              <a:avLst/>
              <a:gdLst/>
              <a:ahLst/>
              <a:cxnLst/>
              <a:rect l="l" t="t" r="r" b="b"/>
              <a:pathLst>
                <a:path w="1519554" h="487679">
                  <a:moveTo>
                    <a:pt x="0" y="0"/>
                  </a:moveTo>
                  <a:lnTo>
                    <a:pt x="1519301" y="487172"/>
                  </a:lnTo>
                </a:path>
              </a:pathLst>
            </a:custGeom>
            <a:ln w="25907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48055" y="4255008"/>
              <a:ext cx="1764792" cy="1557527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189988" y="2122932"/>
              <a:ext cx="787907" cy="1790700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114288" y="3322320"/>
              <a:ext cx="1556004" cy="2607564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6152007" y="3452622"/>
              <a:ext cx="1365250" cy="2413635"/>
            </a:xfrm>
            <a:custGeom>
              <a:avLst/>
              <a:gdLst/>
              <a:ahLst/>
              <a:cxnLst/>
              <a:rect l="l" t="t" r="r" b="b"/>
              <a:pathLst>
                <a:path w="1365250" h="2413635">
                  <a:moveTo>
                    <a:pt x="1337814" y="44797"/>
                  </a:moveTo>
                  <a:lnTo>
                    <a:pt x="1315738" y="57768"/>
                  </a:lnTo>
                  <a:lnTo>
                    <a:pt x="3555" y="2392235"/>
                  </a:lnTo>
                  <a:lnTo>
                    <a:pt x="0" y="2398471"/>
                  </a:lnTo>
                  <a:lnTo>
                    <a:pt x="2285" y="2406370"/>
                  </a:lnTo>
                  <a:lnTo>
                    <a:pt x="14731" y="2413380"/>
                  </a:lnTo>
                  <a:lnTo>
                    <a:pt x="22605" y="2411171"/>
                  </a:lnTo>
                  <a:lnTo>
                    <a:pt x="26162" y="2404935"/>
                  </a:lnTo>
                  <a:lnTo>
                    <a:pt x="1338250" y="70413"/>
                  </a:lnTo>
                  <a:lnTo>
                    <a:pt x="1337814" y="44797"/>
                  </a:lnTo>
                  <a:close/>
                </a:path>
                <a:path w="1365250" h="2413635">
                  <a:moveTo>
                    <a:pt x="1363496" y="25548"/>
                  </a:moveTo>
                  <a:lnTo>
                    <a:pt x="1361693" y="28701"/>
                  </a:lnTo>
                  <a:lnTo>
                    <a:pt x="1338250" y="70413"/>
                  </a:lnTo>
                  <a:lnTo>
                    <a:pt x="1339088" y="119633"/>
                  </a:lnTo>
                  <a:lnTo>
                    <a:pt x="1344929" y="125349"/>
                  </a:lnTo>
                  <a:lnTo>
                    <a:pt x="1352041" y="125222"/>
                  </a:lnTo>
                  <a:lnTo>
                    <a:pt x="1359281" y="125222"/>
                  </a:lnTo>
                  <a:lnTo>
                    <a:pt x="1364995" y="119252"/>
                  </a:lnTo>
                  <a:lnTo>
                    <a:pt x="1363496" y="25548"/>
                  </a:lnTo>
                  <a:close/>
                </a:path>
                <a:path w="1365250" h="2413635">
                  <a:moveTo>
                    <a:pt x="1340840" y="13052"/>
                  </a:moveTo>
                  <a:lnTo>
                    <a:pt x="1266316" y="56768"/>
                  </a:lnTo>
                  <a:lnTo>
                    <a:pt x="1260093" y="60325"/>
                  </a:lnTo>
                  <a:lnTo>
                    <a:pt x="1258062" y="68325"/>
                  </a:lnTo>
                  <a:lnTo>
                    <a:pt x="1261617" y="74422"/>
                  </a:lnTo>
                  <a:lnTo>
                    <a:pt x="1265300" y="80644"/>
                  </a:lnTo>
                  <a:lnTo>
                    <a:pt x="1273174" y="82676"/>
                  </a:lnTo>
                  <a:lnTo>
                    <a:pt x="1279397" y="79120"/>
                  </a:lnTo>
                  <a:lnTo>
                    <a:pt x="1315738" y="57768"/>
                  </a:lnTo>
                  <a:lnTo>
                    <a:pt x="1339214" y="16001"/>
                  </a:lnTo>
                  <a:lnTo>
                    <a:pt x="1340840" y="13052"/>
                  </a:lnTo>
                  <a:close/>
                </a:path>
                <a:path w="1365250" h="2413635">
                  <a:moveTo>
                    <a:pt x="1363449" y="22605"/>
                  </a:moveTo>
                  <a:lnTo>
                    <a:pt x="1337437" y="22605"/>
                  </a:lnTo>
                  <a:lnTo>
                    <a:pt x="1356994" y="33527"/>
                  </a:lnTo>
                  <a:lnTo>
                    <a:pt x="1337814" y="44797"/>
                  </a:lnTo>
                  <a:lnTo>
                    <a:pt x="1338250" y="70413"/>
                  </a:lnTo>
                  <a:lnTo>
                    <a:pt x="1361693" y="28701"/>
                  </a:lnTo>
                  <a:lnTo>
                    <a:pt x="1363496" y="25548"/>
                  </a:lnTo>
                  <a:lnTo>
                    <a:pt x="1363449" y="22605"/>
                  </a:lnTo>
                  <a:close/>
                </a:path>
                <a:path w="1365250" h="2413635">
                  <a:moveTo>
                    <a:pt x="1350517" y="7492"/>
                  </a:moveTo>
                  <a:lnTo>
                    <a:pt x="1350121" y="7608"/>
                  </a:lnTo>
                  <a:lnTo>
                    <a:pt x="1340840" y="13052"/>
                  </a:lnTo>
                  <a:lnTo>
                    <a:pt x="1339214" y="16001"/>
                  </a:lnTo>
                  <a:lnTo>
                    <a:pt x="1315738" y="57768"/>
                  </a:lnTo>
                  <a:lnTo>
                    <a:pt x="1337814" y="44797"/>
                  </a:lnTo>
                  <a:lnTo>
                    <a:pt x="1337437" y="22605"/>
                  </a:lnTo>
                  <a:lnTo>
                    <a:pt x="1363449" y="22605"/>
                  </a:lnTo>
                  <a:lnTo>
                    <a:pt x="1363336" y="15501"/>
                  </a:lnTo>
                  <a:lnTo>
                    <a:pt x="1363090" y="14604"/>
                  </a:lnTo>
                  <a:lnTo>
                    <a:pt x="1356740" y="11049"/>
                  </a:lnTo>
                  <a:lnTo>
                    <a:pt x="1350517" y="7492"/>
                  </a:lnTo>
                  <a:close/>
                </a:path>
                <a:path w="1365250" h="2413635">
                  <a:moveTo>
                    <a:pt x="1337437" y="22605"/>
                  </a:moveTo>
                  <a:lnTo>
                    <a:pt x="1337814" y="44797"/>
                  </a:lnTo>
                  <a:lnTo>
                    <a:pt x="1356994" y="33527"/>
                  </a:lnTo>
                  <a:lnTo>
                    <a:pt x="1337437" y="22605"/>
                  </a:lnTo>
                  <a:close/>
                </a:path>
                <a:path w="1365250" h="2413635">
                  <a:moveTo>
                    <a:pt x="1363336" y="15501"/>
                  </a:moveTo>
                  <a:lnTo>
                    <a:pt x="1363496" y="25548"/>
                  </a:lnTo>
                  <a:lnTo>
                    <a:pt x="1365249" y="22478"/>
                  </a:lnTo>
                  <a:lnTo>
                    <a:pt x="1363336" y="15501"/>
                  </a:lnTo>
                  <a:close/>
                </a:path>
                <a:path w="1365250" h="2413635">
                  <a:moveTo>
                    <a:pt x="1363209" y="7492"/>
                  </a:moveTo>
                  <a:lnTo>
                    <a:pt x="1350517" y="7492"/>
                  </a:lnTo>
                  <a:lnTo>
                    <a:pt x="1356740" y="11049"/>
                  </a:lnTo>
                  <a:lnTo>
                    <a:pt x="1363090" y="14604"/>
                  </a:lnTo>
                  <a:lnTo>
                    <a:pt x="1363336" y="15501"/>
                  </a:lnTo>
                  <a:lnTo>
                    <a:pt x="1363209" y="7492"/>
                  </a:lnTo>
                  <a:close/>
                </a:path>
                <a:path w="1365250" h="2413635">
                  <a:moveTo>
                    <a:pt x="1350121" y="7608"/>
                  </a:moveTo>
                  <a:lnTo>
                    <a:pt x="1342643" y="9778"/>
                  </a:lnTo>
                  <a:lnTo>
                    <a:pt x="1340840" y="13052"/>
                  </a:lnTo>
                  <a:lnTo>
                    <a:pt x="1350121" y="7608"/>
                  </a:lnTo>
                  <a:close/>
                </a:path>
                <a:path w="1365250" h="2413635">
                  <a:moveTo>
                    <a:pt x="1363090" y="0"/>
                  </a:moveTo>
                  <a:lnTo>
                    <a:pt x="1350121" y="7608"/>
                  </a:lnTo>
                  <a:lnTo>
                    <a:pt x="1350517" y="7492"/>
                  </a:lnTo>
                  <a:lnTo>
                    <a:pt x="1363209" y="7492"/>
                  </a:lnTo>
                  <a:lnTo>
                    <a:pt x="136309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/>
          <p:cNvSpPr txBox="1"/>
          <p:nvPr/>
        </p:nvSpPr>
        <p:spPr>
          <a:xfrm>
            <a:off x="1570100" y="2579878"/>
            <a:ext cx="546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Times New Roman"/>
                <a:cs typeface="Times New Roman"/>
              </a:rPr>
              <a:t>EWG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45591" y="5024069"/>
            <a:ext cx="454025" cy="26924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1600" b="1" spc="-5" dirty="0">
                <a:latin typeface="Times New Roman"/>
                <a:cs typeface="Times New Roman"/>
              </a:rPr>
              <a:t>CTD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14" name="object 14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3345179" y="3049523"/>
            <a:ext cx="3020568" cy="2959608"/>
          </a:xfrm>
          <a:prstGeom prst="rect">
            <a:avLst/>
          </a:prstGeom>
        </p:spPr>
      </p:pic>
      <p:graphicFrame>
        <p:nvGraphicFramePr>
          <p:cNvPr id="15" name="object 15"/>
          <p:cNvGraphicFramePr>
            <a:graphicFrameLocks noGrp="1"/>
          </p:cNvGraphicFramePr>
          <p:nvPr/>
        </p:nvGraphicFramePr>
        <p:xfrm>
          <a:off x="3370834" y="3075558"/>
          <a:ext cx="2882900" cy="28346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882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marL="742950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Status</a:t>
                      </a:r>
                      <a:r>
                        <a:rPr sz="1800" b="1" spc="-20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of</a:t>
                      </a:r>
                      <a:r>
                        <a:rPr sz="1800" b="1" spc="-1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b="1" spc="-5" dirty="0">
                          <a:solidFill>
                            <a:srgbClr val="FFFFFF"/>
                          </a:solidFill>
                          <a:latin typeface="Times New Roman"/>
                          <a:cs typeface="Times New Roman"/>
                        </a:rPr>
                        <a:t>CTD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100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38100">
                      <a:solidFill>
                        <a:srgbClr val="FFFFFF"/>
                      </a:solidFill>
                      <a:prstDash val="solid"/>
                    </a:lnB>
                    <a:solidFill>
                      <a:srgbClr val="5FCA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4399">
                <a:tc>
                  <a:txBody>
                    <a:bodyPr/>
                    <a:lstStyle/>
                    <a:p>
                      <a:pPr marL="92075" marR="12382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Guidelines</a:t>
                      </a:r>
                      <a:r>
                        <a:rPr sz="1800" spc="-5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were</a:t>
                      </a:r>
                      <a:r>
                        <a:rPr sz="1800" spc="-2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presented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Nov 2000, in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5</a:t>
                      </a:r>
                      <a:r>
                        <a:rPr sz="1800" spc="-7" baseline="25462" dirty="0">
                          <a:latin typeface="Times New Roman"/>
                          <a:cs typeface="Times New Roman"/>
                        </a:rPr>
                        <a:t>th</a:t>
                      </a:r>
                      <a:r>
                        <a:rPr sz="1800" baseline="25462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ICH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 Conference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San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Diego.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381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0080">
                <a:tc>
                  <a:txBody>
                    <a:bodyPr/>
                    <a:lstStyle/>
                    <a:p>
                      <a:pPr marL="92075" marR="116205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spc="-5" dirty="0">
                          <a:latin typeface="Times New Roman"/>
                          <a:cs typeface="Times New Roman"/>
                        </a:rPr>
                        <a:t>Implemented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May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2001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ICH</a:t>
                      </a:r>
                      <a:r>
                        <a:rPr sz="1800" spc="-1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meeting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4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Tokyo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EAF6F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4361">
                <a:tc>
                  <a:txBody>
                    <a:bodyPr/>
                    <a:lstStyle/>
                    <a:p>
                      <a:pPr marL="92075" marR="205104" algn="just">
                        <a:lnSpc>
                          <a:spcPct val="100000"/>
                        </a:lnSpc>
                        <a:spcBef>
                          <a:spcPts val="305"/>
                        </a:spcBef>
                      </a:pPr>
                      <a:r>
                        <a:rPr sz="1800" dirty="0">
                          <a:latin typeface="Times New Roman"/>
                          <a:cs typeface="Times New Roman"/>
                        </a:rPr>
                        <a:t>Guidance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made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available to </a:t>
                      </a:r>
                      <a:r>
                        <a:rPr sz="1800" spc="-434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industry</a:t>
                      </a:r>
                      <a:r>
                        <a:rPr sz="1800" spc="-3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in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October16,</a:t>
                      </a:r>
                      <a:r>
                        <a:rPr sz="1800" spc="-2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2001 </a:t>
                      </a:r>
                      <a:r>
                        <a:rPr sz="1800" spc="-440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dirty="0">
                          <a:latin typeface="Times New Roman"/>
                          <a:cs typeface="Times New Roman"/>
                        </a:rPr>
                        <a:t>by</a:t>
                      </a:r>
                      <a:r>
                        <a:rPr sz="1800" spc="-15" dirty="0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sz="1800" spc="-5" dirty="0">
                          <a:latin typeface="Times New Roman"/>
                          <a:cs typeface="Times New Roman"/>
                        </a:rPr>
                        <a:t>FDA.</a:t>
                      </a:r>
                      <a:endParaRPr sz="1800">
                        <a:latin typeface="Times New Roman"/>
                        <a:cs typeface="Times New Roman"/>
                      </a:endParaRPr>
                    </a:p>
                  </a:txBody>
                  <a:tcPr marL="0" marR="0" marT="38735" marB="0">
                    <a:lnL w="12700">
                      <a:solidFill>
                        <a:srgbClr val="FFFFFF"/>
                      </a:solidFill>
                      <a:prstDash val="solid"/>
                    </a:lnL>
                    <a:lnR w="12700">
                      <a:solidFill>
                        <a:srgbClr val="FFFFFF"/>
                      </a:solidFill>
                      <a:prstDash val="solid"/>
                    </a:lnR>
                    <a:lnT w="12700">
                      <a:solidFill>
                        <a:srgbClr val="FFFFFF"/>
                      </a:solidFill>
                      <a:prstDash val="solid"/>
                    </a:lnT>
                    <a:lnB w="12700">
                      <a:solidFill>
                        <a:srgbClr val="FFFFFF"/>
                      </a:solidFill>
                      <a:prstDash val="solid"/>
                    </a:lnB>
                    <a:solidFill>
                      <a:srgbClr val="D2EB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16" name="object 16"/>
          <p:cNvGrpSpPr/>
          <p:nvPr/>
        </p:nvGrpSpPr>
        <p:grpSpPr>
          <a:xfrm>
            <a:off x="1124711" y="1722754"/>
            <a:ext cx="8839200" cy="5135245"/>
            <a:chOff x="1124711" y="1722754"/>
            <a:chExt cx="8839200" cy="5135245"/>
          </a:xfrm>
        </p:grpSpPr>
        <p:pic>
          <p:nvPicPr>
            <p:cNvPr id="17" name="object 17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124711" y="3069335"/>
              <a:ext cx="2305812" cy="129692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177289" y="3096005"/>
              <a:ext cx="2200910" cy="1193165"/>
            </a:xfrm>
            <a:custGeom>
              <a:avLst/>
              <a:gdLst/>
              <a:ahLst/>
              <a:cxnLst/>
              <a:rect l="l" t="t" r="r" b="b"/>
              <a:pathLst>
                <a:path w="2200910" h="1193164">
                  <a:moveTo>
                    <a:pt x="0" y="1192784"/>
                  </a:moveTo>
                  <a:lnTo>
                    <a:pt x="2200402" y="0"/>
                  </a:lnTo>
                </a:path>
              </a:pathLst>
            </a:custGeom>
            <a:ln w="25908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9" name="object 19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7499603" y="5189219"/>
              <a:ext cx="2464307" cy="1668779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7514463" y="1729104"/>
              <a:ext cx="2414905" cy="3444240"/>
            </a:xfrm>
            <a:custGeom>
              <a:avLst/>
              <a:gdLst/>
              <a:ahLst/>
              <a:cxnLst/>
              <a:rect l="l" t="t" r="r" b="b"/>
              <a:pathLst>
                <a:path w="2414904" h="3444240">
                  <a:moveTo>
                    <a:pt x="2414904" y="0"/>
                  </a:moveTo>
                  <a:lnTo>
                    <a:pt x="0" y="0"/>
                  </a:lnTo>
                  <a:lnTo>
                    <a:pt x="0" y="3444240"/>
                  </a:lnTo>
                  <a:lnTo>
                    <a:pt x="2414904" y="3444240"/>
                  </a:lnTo>
                  <a:lnTo>
                    <a:pt x="2414904" y="0"/>
                  </a:lnTo>
                  <a:close/>
                </a:path>
              </a:pathLst>
            </a:custGeom>
            <a:solidFill>
              <a:srgbClr val="5FCA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7514463" y="1722754"/>
              <a:ext cx="2415540" cy="3469640"/>
            </a:xfrm>
            <a:custGeom>
              <a:avLst/>
              <a:gdLst/>
              <a:ahLst/>
              <a:cxnLst/>
              <a:rect l="l" t="t" r="r" b="b"/>
              <a:pathLst>
                <a:path w="2415540" h="3469640">
                  <a:moveTo>
                    <a:pt x="0" y="0"/>
                  </a:moveTo>
                  <a:lnTo>
                    <a:pt x="0" y="3469640"/>
                  </a:lnTo>
                </a:path>
                <a:path w="2415540" h="3469640">
                  <a:moveTo>
                    <a:pt x="2415031" y="0"/>
                  </a:moveTo>
                  <a:lnTo>
                    <a:pt x="2415031" y="3469640"/>
                  </a:lnTo>
                </a:path>
              </a:pathLst>
            </a:custGeom>
            <a:ln w="127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7508113" y="1722754"/>
              <a:ext cx="2428240" cy="12700"/>
            </a:xfrm>
            <a:custGeom>
              <a:avLst/>
              <a:gdLst/>
              <a:ahLst/>
              <a:cxnLst/>
              <a:rect l="l" t="t" r="r" b="b"/>
              <a:pathLst>
                <a:path w="2428240" h="12700">
                  <a:moveTo>
                    <a:pt x="0" y="12700"/>
                  </a:moveTo>
                  <a:lnTo>
                    <a:pt x="2427731" y="12700"/>
                  </a:lnTo>
                  <a:lnTo>
                    <a:pt x="2427731" y="0"/>
                  </a:lnTo>
                  <a:lnTo>
                    <a:pt x="0" y="0"/>
                  </a:lnTo>
                  <a:lnTo>
                    <a:pt x="0" y="1270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7508113" y="5173345"/>
              <a:ext cx="2428240" cy="0"/>
            </a:xfrm>
            <a:custGeom>
              <a:avLst/>
              <a:gdLst/>
              <a:ahLst/>
              <a:cxnLst/>
              <a:rect l="l" t="t" r="r" b="b"/>
              <a:pathLst>
                <a:path w="2428240">
                  <a:moveTo>
                    <a:pt x="0" y="0"/>
                  </a:moveTo>
                  <a:lnTo>
                    <a:pt x="2427731" y="0"/>
                  </a:lnTo>
                </a:path>
              </a:pathLst>
            </a:custGeom>
            <a:ln w="3810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4" name="object 24"/>
          <p:cNvSpPr txBox="1"/>
          <p:nvPr/>
        </p:nvSpPr>
        <p:spPr>
          <a:xfrm>
            <a:off x="7520813" y="1753362"/>
            <a:ext cx="2402840" cy="33794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85725" marR="124460">
              <a:lnSpc>
                <a:spcPct val="100000"/>
              </a:lnSpc>
              <a:spcBef>
                <a:spcPts val="105"/>
              </a:spcBef>
            </a:pPr>
            <a:r>
              <a:rPr sz="2000" dirty="0">
                <a:latin typeface="Times New Roman"/>
                <a:cs typeface="Times New Roman"/>
              </a:rPr>
              <a:t>In July </a:t>
            </a:r>
            <a:r>
              <a:rPr sz="2000" spc="5" dirty="0">
                <a:latin typeface="Times New Roman"/>
                <a:cs typeface="Times New Roman"/>
              </a:rPr>
              <a:t>2003,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CTD </a:t>
            </a:r>
            <a:r>
              <a:rPr sz="2000" spc="-5" dirty="0">
                <a:latin typeface="Times New Roman"/>
                <a:cs typeface="Times New Roman"/>
              </a:rPr>
              <a:t>became </a:t>
            </a:r>
            <a:r>
              <a:rPr sz="2000" dirty="0">
                <a:latin typeface="Times New Roman"/>
                <a:cs typeface="Times New Roman"/>
              </a:rPr>
              <a:t>the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mandatory</a:t>
            </a:r>
            <a:r>
              <a:rPr sz="2000" spc="-4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format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new</a:t>
            </a:r>
            <a:r>
              <a:rPr sz="2000" spc="9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drug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applications in the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EU and Japan, and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the strongly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recommended format </a:t>
            </a:r>
            <a:r>
              <a:rPr sz="2000" spc="-484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of choice for NDAs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submitted </a:t>
            </a:r>
            <a:r>
              <a:rPr sz="2000" dirty="0">
                <a:latin typeface="Times New Roman"/>
                <a:cs typeface="Times New Roman"/>
              </a:rPr>
              <a:t>to the </a:t>
            </a:r>
            <a:r>
              <a:rPr sz="2000" spc="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FDA.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1362455"/>
            <a:ext cx="9499600" cy="5495925"/>
            <a:chOff x="0" y="1362455"/>
            <a:chExt cx="9499600" cy="5495925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722120" y="1362455"/>
              <a:ext cx="7776972" cy="108966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789176" y="1363979"/>
              <a:ext cx="7572756" cy="1120139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1767839" y="1382267"/>
              <a:ext cx="7686040" cy="998219"/>
            </a:xfrm>
            <a:custGeom>
              <a:avLst/>
              <a:gdLst/>
              <a:ahLst/>
              <a:cxnLst/>
              <a:rect l="l" t="t" r="r" b="b"/>
              <a:pathLst>
                <a:path w="7686040" h="998219">
                  <a:moveTo>
                    <a:pt x="7519161" y="0"/>
                  </a:moveTo>
                  <a:lnTo>
                    <a:pt x="0" y="0"/>
                  </a:lnTo>
                  <a:lnTo>
                    <a:pt x="0" y="998220"/>
                  </a:lnTo>
                  <a:lnTo>
                    <a:pt x="7519161" y="998220"/>
                  </a:lnTo>
                  <a:lnTo>
                    <a:pt x="7563367" y="992272"/>
                  </a:lnTo>
                  <a:lnTo>
                    <a:pt x="7603104" y="975491"/>
                  </a:lnTo>
                  <a:lnTo>
                    <a:pt x="7636779" y="949467"/>
                  </a:lnTo>
                  <a:lnTo>
                    <a:pt x="7662803" y="915792"/>
                  </a:lnTo>
                  <a:lnTo>
                    <a:pt x="7679584" y="876055"/>
                  </a:lnTo>
                  <a:lnTo>
                    <a:pt x="7685532" y="831850"/>
                  </a:lnTo>
                  <a:lnTo>
                    <a:pt x="7685532" y="166370"/>
                  </a:lnTo>
                  <a:lnTo>
                    <a:pt x="7679584" y="122164"/>
                  </a:lnTo>
                  <a:lnTo>
                    <a:pt x="7662803" y="82427"/>
                  </a:lnTo>
                  <a:lnTo>
                    <a:pt x="7636779" y="48752"/>
                  </a:lnTo>
                  <a:lnTo>
                    <a:pt x="7603104" y="22728"/>
                  </a:lnTo>
                  <a:lnTo>
                    <a:pt x="7563367" y="5947"/>
                  </a:lnTo>
                  <a:lnTo>
                    <a:pt x="7519161" y="0"/>
                  </a:lnTo>
                  <a:close/>
                </a:path>
              </a:pathLst>
            </a:custGeom>
            <a:solidFill>
              <a:srgbClr val="D2EBF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767839" y="1382267"/>
              <a:ext cx="7686040" cy="998219"/>
            </a:xfrm>
            <a:custGeom>
              <a:avLst/>
              <a:gdLst/>
              <a:ahLst/>
              <a:cxnLst/>
              <a:rect l="l" t="t" r="r" b="b"/>
              <a:pathLst>
                <a:path w="7686040" h="998219">
                  <a:moveTo>
                    <a:pt x="7685532" y="166370"/>
                  </a:moveTo>
                  <a:lnTo>
                    <a:pt x="7685532" y="831850"/>
                  </a:lnTo>
                  <a:lnTo>
                    <a:pt x="7679584" y="876055"/>
                  </a:lnTo>
                  <a:lnTo>
                    <a:pt x="7662803" y="915792"/>
                  </a:lnTo>
                  <a:lnTo>
                    <a:pt x="7636779" y="949467"/>
                  </a:lnTo>
                  <a:lnTo>
                    <a:pt x="7603104" y="975491"/>
                  </a:lnTo>
                  <a:lnTo>
                    <a:pt x="7563367" y="992272"/>
                  </a:lnTo>
                  <a:lnTo>
                    <a:pt x="7519161" y="998220"/>
                  </a:lnTo>
                  <a:lnTo>
                    <a:pt x="0" y="998220"/>
                  </a:lnTo>
                  <a:lnTo>
                    <a:pt x="0" y="0"/>
                  </a:lnTo>
                  <a:lnTo>
                    <a:pt x="7519161" y="0"/>
                  </a:lnTo>
                  <a:lnTo>
                    <a:pt x="7563367" y="5947"/>
                  </a:lnTo>
                  <a:lnTo>
                    <a:pt x="7603104" y="22728"/>
                  </a:lnTo>
                  <a:lnTo>
                    <a:pt x="7636779" y="48752"/>
                  </a:lnTo>
                  <a:lnTo>
                    <a:pt x="7662803" y="82427"/>
                  </a:lnTo>
                  <a:lnTo>
                    <a:pt x="7679584" y="122164"/>
                  </a:lnTo>
                  <a:lnTo>
                    <a:pt x="7685532" y="166370"/>
                  </a:lnTo>
                  <a:close/>
                </a:path>
              </a:pathLst>
            </a:custGeom>
            <a:ln w="12192">
              <a:solidFill>
                <a:srgbClr val="D2EB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7" name="object 7"/>
          <p:cNvSpPr txBox="1"/>
          <p:nvPr/>
        </p:nvSpPr>
        <p:spPr>
          <a:xfrm>
            <a:off x="791362" y="428371"/>
            <a:ext cx="3630929" cy="5740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600" b="1" spc="-5" dirty="0">
                <a:latin typeface="Times New Roman"/>
                <a:cs typeface="Times New Roman"/>
              </a:rPr>
              <a:t>Overview</a:t>
            </a:r>
            <a:r>
              <a:rPr sz="3600" b="1" spc="-20" dirty="0">
                <a:latin typeface="Times New Roman"/>
                <a:cs typeface="Times New Roman"/>
              </a:rPr>
              <a:t> </a:t>
            </a:r>
            <a:r>
              <a:rPr sz="3600" b="1" dirty="0">
                <a:latin typeface="Times New Roman"/>
                <a:cs typeface="Times New Roman"/>
              </a:rPr>
              <a:t>of</a:t>
            </a:r>
            <a:r>
              <a:rPr sz="3600" b="1" spc="-25" dirty="0">
                <a:latin typeface="Times New Roman"/>
                <a:cs typeface="Times New Roman"/>
              </a:rPr>
              <a:t> </a:t>
            </a:r>
            <a:r>
              <a:rPr sz="3600" b="1" spc="-5" dirty="0">
                <a:latin typeface="Times New Roman"/>
                <a:cs typeface="Times New Roman"/>
              </a:rPr>
              <a:t>CTD:</a:t>
            </a:r>
            <a:endParaRPr sz="3600">
              <a:latin typeface="Times New Roman"/>
              <a:cs typeface="Times New Roman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934336" y="1411604"/>
            <a:ext cx="7229475" cy="899794"/>
          </a:xfrm>
          <a:prstGeom prst="rect">
            <a:avLst/>
          </a:prstGeom>
        </p:spPr>
        <p:txBody>
          <a:bodyPr vert="horz" wrap="square" lIns="0" tIns="46355" rIns="0" bIns="0" rtlCol="0">
            <a:spAutoFit/>
          </a:bodyPr>
          <a:lstStyle/>
          <a:p>
            <a:pPr marL="184785" marR="5080" indent="-172720">
              <a:lnSpc>
                <a:spcPts val="1660"/>
              </a:lnSpc>
              <a:spcBef>
                <a:spcPts val="365"/>
              </a:spcBef>
              <a:buChar char="•"/>
              <a:tabLst>
                <a:tab pos="185420" algn="l"/>
              </a:tabLst>
            </a:pP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agreement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assemble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all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the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20" dirty="0">
                <a:latin typeface="Times New Roman"/>
                <a:cs typeface="Times New Roman"/>
              </a:rPr>
              <a:t>Quality,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Safety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and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Efficacy information</a:t>
            </a:r>
            <a:r>
              <a:rPr sz="1600" spc="2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common</a:t>
            </a:r>
            <a:r>
              <a:rPr sz="1600" spc="55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format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(called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CTD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- </a:t>
            </a:r>
            <a:r>
              <a:rPr sz="1600" spc="-15" dirty="0">
                <a:latin typeface="Times New Roman"/>
                <a:cs typeface="Times New Roman"/>
              </a:rPr>
              <a:t>Common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15" dirty="0">
                <a:latin typeface="Times New Roman"/>
                <a:cs typeface="Times New Roman"/>
              </a:rPr>
              <a:t>Technical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Document</a:t>
            </a:r>
            <a:r>
              <a:rPr sz="1600" spc="3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)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dirty="0">
                <a:latin typeface="Times New Roman"/>
                <a:cs typeface="Times New Roman"/>
              </a:rPr>
              <a:t>for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submission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of drug </a:t>
            </a:r>
            <a:r>
              <a:rPr sz="1600" spc="-38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application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for</a:t>
            </a:r>
            <a:r>
              <a:rPr sz="1600" spc="-2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human</a:t>
            </a:r>
            <a:r>
              <a:rPr sz="1600" spc="3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use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to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get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10" dirty="0">
                <a:latin typeface="Times New Roman"/>
                <a:cs typeface="Times New Roman"/>
              </a:rPr>
              <a:t>marketing</a:t>
            </a:r>
            <a:r>
              <a:rPr sz="1600" spc="4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approval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in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different</a:t>
            </a:r>
            <a:r>
              <a:rPr sz="1600" spc="-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ICH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regulatory 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authorities.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9" name="object 9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81000" y="1097280"/>
            <a:ext cx="1501139" cy="1787652"/>
          </a:xfrm>
          <a:prstGeom prst="rect">
            <a:avLst/>
          </a:prstGeom>
        </p:spPr>
      </p:pic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902614" y="1290904"/>
            <a:ext cx="459105" cy="1017269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6500" b="0" dirty="0">
                <a:solidFill>
                  <a:srgbClr val="FFFFFF"/>
                </a:solidFill>
                <a:latin typeface="Trebuchet MS"/>
                <a:cs typeface="Trebuchet MS"/>
              </a:rPr>
              <a:t>1</a:t>
            </a:r>
            <a:endParaRPr sz="6500">
              <a:latin typeface="Trebuchet MS"/>
              <a:cs typeface="Trebuchet MS"/>
            </a:endParaRPr>
          </a:p>
        </p:txBody>
      </p:sp>
      <p:grpSp>
        <p:nvGrpSpPr>
          <p:cNvPr id="11" name="object 11"/>
          <p:cNvGrpSpPr/>
          <p:nvPr/>
        </p:nvGrpSpPr>
        <p:grpSpPr>
          <a:xfrm>
            <a:off x="1600200" y="2673095"/>
            <a:ext cx="7888605" cy="1089660"/>
            <a:chOff x="1600200" y="2673095"/>
            <a:chExt cx="7888605" cy="1089660"/>
          </a:xfrm>
        </p:grpSpPr>
        <p:pic>
          <p:nvPicPr>
            <p:cNvPr id="12" name="object 1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670303" y="2673095"/>
              <a:ext cx="7818120" cy="1089659"/>
            </a:xfrm>
            <a:prstGeom prst="rect">
              <a:avLst/>
            </a:prstGeom>
          </p:spPr>
        </p:pic>
        <p:pic>
          <p:nvPicPr>
            <p:cNvPr id="13" name="object 1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600200" y="2918459"/>
              <a:ext cx="3848100" cy="647700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1716023" y="2692907"/>
              <a:ext cx="7726680" cy="998219"/>
            </a:xfrm>
            <a:custGeom>
              <a:avLst/>
              <a:gdLst/>
              <a:ahLst/>
              <a:cxnLst/>
              <a:rect l="l" t="t" r="r" b="b"/>
              <a:pathLst>
                <a:path w="7726680" h="998220">
                  <a:moveTo>
                    <a:pt x="7560309" y="0"/>
                  </a:moveTo>
                  <a:lnTo>
                    <a:pt x="0" y="0"/>
                  </a:lnTo>
                  <a:lnTo>
                    <a:pt x="0" y="998219"/>
                  </a:lnTo>
                  <a:lnTo>
                    <a:pt x="7560309" y="998219"/>
                  </a:lnTo>
                  <a:lnTo>
                    <a:pt x="7604515" y="992272"/>
                  </a:lnTo>
                  <a:lnTo>
                    <a:pt x="7644252" y="975491"/>
                  </a:lnTo>
                  <a:lnTo>
                    <a:pt x="7677927" y="949467"/>
                  </a:lnTo>
                  <a:lnTo>
                    <a:pt x="7703951" y="915792"/>
                  </a:lnTo>
                  <a:lnTo>
                    <a:pt x="7720732" y="876055"/>
                  </a:lnTo>
                  <a:lnTo>
                    <a:pt x="7726680" y="831850"/>
                  </a:lnTo>
                  <a:lnTo>
                    <a:pt x="7726680" y="166369"/>
                  </a:lnTo>
                  <a:lnTo>
                    <a:pt x="7720732" y="122164"/>
                  </a:lnTo>
                  <a:lnTo>
                    <a:pt x="7703951" y="82427"/>
                  </a:lnTo>
                  <a:lnTo>
                    <a:pt x="7677927" y="48752"/>
                  </a:lnTo>
                  <a:lnTo>
                    <a:pt x="7644252" y="22728"/>
                  </a:lnTo>
                  <a:lnTo>
                    <a:pt x="7604515" y="5947"/>
                  </a:lnTo>
                  <a:lnTo>
                    <a:pt x="7560309" y="0"/>
                  </a:lnTo>
                  <a:close/>
                </a:path>
              </a:pathLst>
            </a:custGeom>
            <a:solidFill>
              <a:srgbClr val="D2EBF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1716023" y="2692907"/>
              <a:ext cx="7726680" cy="998219"/>
            </a:xfrm>
            <a:custGeom>
              <a:avLst/>
              <a:gdLst/>
              <a:ahLst/>
              <a:cxnLst/>
              <a:rect l="l" t="t" r="r" b="b"/>
              <a:pathLst>
                <a:path w="7726680" h="998220">
                  <a:moveTo>
                    <a:pt x="7726680" y="166369"/>
                  </a:moveTo>
                  <a:lnTo>
                    <a:pt x="7726680" y="831850"/>
                  </a:lnTo>
                  <a:lnTo>
                    <a:pt x="7720732" y="876055"/>
                  </a:lnTo>
                  <a:lnTo>
                    <a:pt x="7703951" y="915792"/>
                  </a:lnTo>
                  <a:lnTo>
                    <a:pt x="7677927" y="949467"/>
                  </a:lnTo>
                  <a:lnTo>
                    <a:pt x="7644252" y="975491"/>
                  </a:lnTo>
                  <a:lnTo>
                    <a:pt x="7604515" y="992272"/>
                  </a:lnTo>
                  <a:lnTo>
                    <a:pt x="7560309" y="998219"/>
                  </a:lnTo>
                  <a:lnTo>
                    <a:pt x="0" y="998219"/>
                  </a:lnTo>
                  <a:lnTo>
                    <a:pt x="0" y="0"/>
                  </a:lnTo>
                  <a:lnTo>
                    <a:pt x="7560309" y="0"/>
                  </a:lnTo>
                  <a:lnTo>
                    <a:pt x="7604515" y="5947"/>
                  </a:lnTo>
                  <a:lnTo>
                    <a:pt x="7644252" y="22728"/>
                  </a:lnTo>
                  <a:lnTo>
                    <a:pt x="7677927" y="48752"/>
                  </a:lnTo>
                  <a:lnTo>
                    <a:pt x="7703951" y="82427"/>
                  </a:lnTo>
                  <a:lnTo>
                    <a:pt x="7720732" y="122164"/>
                  </a:lnTo>
                  <a:lnTo>
                    <a:pt x="7726680" y="166369"/>
                  </a:lnTo>
                  <a:close/>
                </a:path>
              </a:pathLst>
            </a:custGeom>
            <a:ln w="12191">
              <a:solidFill>
                <a:srgbClr val="D2EB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1787779" y="2985261"/>
            <a:ext cx="3472179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Char char="•"/>
              <a:tabLst>
                <a:tab pos="240665" algn="l"/>
                <a:tab pos="241300" algn="l"/>
              </a:tabLst>
            </a:pPr>
            <a:r>
              <a:rPr sz="2200" spc="-30" dirty="0">
                <a:latin typeface="Times New Roman"/>
                <a:cs typeface="Times New Roman"/>
              </a:rPr>
              <a:t>It’s </a:t>
            </a:r>
            <a:r>
              <a:rPr sz="2200" dirty="0">
                <a:latin typeface="Times New Roman"/>
                <a:cs typeface="Times New Roman"/>
              </a:rPr>
              <a:t>not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the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“Global</a:t>
            </a:r>
            <a:r>
              <a:rPr sz="2200" spc="-1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Dossier</a:t>
            </a:r>
            <a:r>
              <a:rPr sz="2200" spc="-5" dirty="0">
                <a:latin typeface="Trebuchet MS"/>
                <a:cs typeface="Trebuchet MS"/>
              </a:rPr>
              <a:t>”</a:t>
            </a:r>
            <a:endParaRPr sz="2200">
              <a:latin typeface="Trebuchet MS"/>
              <a:cs typeface="Trebuchet MS"/>
            </a:endParaRPr>
          </a:p>
        </p:txBody>
      </p:sp>
      <p:grpSp>
        <p:nvGrpSpPr>
          <p:cNvPr id="17" name="object 17"/>
          <p:cNvGrpSpPr/>
          <p:nvPr/>
        </p:nvGrpSpPr>
        <p:grpSpPr>
          <a:xfrm>
            <a:off x="379475" y="2407920"/>
            <a:ext cx="9116695" cy="2635250"/>
            <a:chOff x="379475" y="2407920"/>
            <a:chExt cx="9116695" cy="2635250"/>
          </a:xfrm>
        </p:grpSpPr>
        <p:pic>
          <p:nvPicPr>
            <p:cNvPr id="18" name="object 18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379475" y="2407920"/>
              <a:ext cx="1501140" cy="1787652"/>
            </a:xfrm>
            <a:prstGeom prst="rect">
              <a:avLst/>
            </a:prstGeom>
          </p:spPr>
        </p:pic>
        <p:pic>
          <p:nvPicPr>
            <p:cNvPr id="19" name="object 19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1674875" y="3951732"/>
              <a:ext cx="7821168" cy="1091183"/>
            </a:xfrm>
            <a:prstGeom prst="rect">
              <a:avLst/>
            </a:prstGeom>
          </p:spPr>
        </p:pic>
        <p:pic>
          <p:nvPicPr>
            <p:cNvPr id="20" name="object 20"/>
            <p:cNvPicPr/>
            <p:nvPr/>
          </p:nvPicPr>
          <p:blipFill>
            <a:blip r:embed="rId9" cstate="print"/>
            <a:stretch>
              <a:fillRect/>
            </a:stretch>
          </p:blipFill>
          <p:spPr>
            <a:xfrm>
              <a:off x="1603247" y="4200144"/>
              <a:ext cx="4253484" cy="641604"/>
            </a:xfrm>
            <a:prstGeom prst="rect">
              <a:avLst/>
            </a:prstGeom>
          </p:spPr>
        </p:pic>
        <p:sp>
          <p:nvSpPr>
            <p:cNvPr id="21" name="object 21"/>
            <p:cNvSpPr/>
            <p:nvPr/>
          </p:nvSpPr>
          <p:spPr>
            <a:xfrm>
              <a:off x="1720595" y="3971544"/>
              <a:ext cx="7729855" cy="1000125"/>
            </a:xfrm>
            <a:custGeom>
              <a:avLst/>
              <a:gdLst/>
              <a:ahLst/>
              <a:cxnLst/>
              <a:rect l="l" t="t" r="r" b="b"/>
              <a:pathLst>
                <a:path w="7729855" h="1000125">
                  <a:moveTo>
                    <a:pt x="7563104" y="0"/>
                  </a:moveTo>
                  <a:lnTo>
                    <a:pt x="0" y="0"/>
                  </a:lnTo>
                  <a:lnTo>
                    <a:pt x="0" y="999743"/>
                  </a:lnTo>
                  <a:lnTo>
                    <a:pt x="7563104" y="999743"/>
                  </a:lnTo>
                  <a:lnTo>
                    <a:pt x="7607417" y="993795"/>
                  </a:lnTo>
                  <a:lnTo>
                    <a:pt x="7647225" y="977006"/>
                  </a:lnTo>
                  <a:lnTo>
                    <a:pt x="7680944" y="950960"/>
                  </a:lnTo>
                  <a:lnTo>
                    <a:pt x="7706990" y="917241"/>
                  </a:lnTo>
                  <a:lnTo>
                    <a:pt x="7723779" y="877433"/>
                  </a:lnTo>
                  <a:lnTo>
                    <a:pt x="7729728" y="833119"/>
                  </a:lnTo>
                  <a:lnTo>
                    <a:pt x="7729728" y="166623"/>
                  </a:lnTo>
                  <a:lnTo>
                    <a:pt x="7723779" y="122310"/>
                  </a:lnTo>
                  <a:lnTo>
                    <a:pt x="7706990" y="82502"/>
                  </a:lnTo>
                  <a:lnTo>
                    <a:pt x="7680944" y="48783"/>
                  </a:lnTo>
                  <a:lnTo>
                    <a:pt x="7647225" y="22737"/>
                  </a:lnTo>
                  <a:lnTo>
                    <a:pt x="7607417" y="5948"/>
                  </a:lnTo>
                  <a:lnTo>
                    <a:pt x="7563104" y="0"/>
                  </a:lnTo>
                  <a:close/>
                </a:path>
              </a:pathLst>
            </a:custGeom>
            <a:solidFill>
              <a:srgbClr val="D2EBF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1720595" y="3971544"/>
              <a:ext cx="7729855" cy="1000125"/>
            </a:xfrm>
            <a:custGeom>
              <a:avLst/>
              <a:gdLst/>
              <a:ahLst/>
              <a:cxnLst/>
              <a:rect l="l" t="t" r="r" b="b"/>
              <a:pathLst>
                <a:path w="7729855" h="1000125">
                  <a:moveTo>
                    <a:pt x="7729728" y="166623"/>
                  </a:moveTo>
                  <a:lnTo>
                    <a:pt x="7729728" y="833119"/>
                  </a:lnTo>
                  <a:lnTo>
                    <a:pt x="7723779" y="877433"/>
                  </a:lnTo>
                  <a:lnTo>
                    <a:pt x="7706990" y="917241"/>
                  </a:lnTo>
                  <a:lnTo>
                    <a:pt x="7680944" y="950960"/>
                  </a:lnTo>
                  <a:lnTo>
                    <a:pt x="7647225" y="977006"/>
                  </a:lnTo>
                  <a:lnTo>
                    <a:pt x="7607417" y="993795"/>
                  </a:lnTo>
                  <a:lnTo>
                    <a:pt x="7563104" y="999743"/>
                  </a:lnTo>
                  <a:lnTo>
                    <a:pt x="0" y="999743"/>
                  </a:lnTo>
                  <a:lnTo>
                    <a:pt x="0" y="0"/>
                  </a:lnTo>
                  <a:lnTo>
                    <a:pt x="7563104" y="0"/>
                  </a:lnTo>
                  <a:lnTo>
                    <a:pt x="7607417" y="5948"/>
                  </a:lnTo>
                  <a:lnTo>
                    <a:pt x="7647225" y="22737"/>
                  </a:lnTo>
                  <a:lnTo>
                    <a:pt x="7680944" y="48783"/>
                  </a:lnTo>
                  <a:lnTo>
                    <a:pt x="7706990" y="82502"/>
                  </a:lnTo>
                  <a:lnTo>
                    <a:pt x="7723779" y="122310"/>
                  </a:lnTo>
                  <a:lnTo>
                    <a:pt x="7729728" y="166623"/>
                  </a:lnTo>
                  <a:close/>
                </a:path>
              </a:pathLst>
            </a:custGeom>
            <a:ln w="12192">
              <a:solidFill>
                <a:srgbClr val="D2EB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3" name="object 23"/>
          <p:cNvSpPr txBox="1"/>
          <p:nvPr/>
        </p:nvSpPr>
        <p:spPr>
          <a:xfrm>
            <a:off x="1791716" y="4264914"/>
            <a:ext cx="3876040" cy="36068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95"/>
              </a:spcBef>
              <a:buChar char="•"/>
              <a:tabLst>
                <a:tab pos="240665" algn="l"/>
                <a:tab pos="241300" algn="l"/>
              </a:tabLst>
            </a:pPr>
            <a:r>
              <a:rPr sz="2200" spc="-5" dirty="0">
                <a:latin typeface="Times New Roman"/>
                <a:cs typeface="Times New Roman"/>
              </a:rPr>
              <a:t>CTD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incorporate</a:t>
            </a:r>
            <a:r>
              <a:rPr sz="2200" spc="-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ICH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Guideline</a:t>
            </a:r>
            <a:endParaRPr sz="2200">
              <a:latin typeface="Times New Roman"/>
              <a:cs typeface="Times New Roman"/>
            </a:endParaRPr>
          </a:p>
        </p:txBody>
      </p:sp>
      <p:grpSp>
        <p:nvGrpSpPr>
          <p:cNvPr id="24" name="object 24"/>
          <p:cNvGrpSpPr/>
          <p:nvPr/>
        </p:nvGrpSpPr>
        <p:grpSpPr>
          <a:xfrm>
            <a:off x="367284" y="3720084"/>
            <a:ext cx="9109075" cy="3096895"/>
            <a:chOff x="367284" y="3720084"/>
            <a:chExt cx="9109075" cy="3096895"/>
          </a:xfrm>
        </p:grpSpPr>
        <p:pic>
          <p:nvPicPr>
            <p:cNvPr id="25" name="object 2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367284" y="3720084"/>
              <a:ext cx="1501140" cy="1786127"/>
            </a:xfrm>
            <a:prstGeom prst="rect">
              <a:avLst/>
            </a:prstGeom>
          </p:spPr>
        </p:pic>
        <p:pic>
          <p:nvPicPr>
            <p:cNvPr id="26" name="object 26"/>
            <p:cNvPicPr/>
            <p:nvPr/>
          </p:nvPicPr>
          <p:blipFill>
            <a:blip r:embed="rId11" cstate="print"/>
            <a:stretch>
              <a:fillRect/>
            </a:stretch>
          </p:blipFill>
          <p:spPr>
            <a:xfrm>
              <a:off x="1673351" y="5294376"/>
              <a:ext cx="7802880" cy="1089660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12" cstate="print"/>
            <a:stretch>
              <a:fillRect/>
            </a:stretch>
          </p:blipFill>
          <p:spPr>
            <a:xfrm>
              <a:off x="1603247" y="5373624"/>
              <a:ext cx="7819644" cy="978408"/>
            </a:xfrm>
            <a:prstGeom prst="rect">
              <a:avLst/>
            </a:prstGeom>
          </p:spPr>
        </p:pic>
        <p:sp>
          <p:nvSpPr>
            <p:cNvPr id="28" name="object 28"/>
            <p:cNvSpPr/>
            <p:nvPr/>
          </p:nvSpPr>
          <p:spPr>
            <a:xfrm>
              <a:off x="1719072" y="5314188"/>
              <a:ext cx="7711440" cy="998219"/>
            </a:xfrm>
            <a:custGeom>
              <a:avLst/>
              <a:gdLst/>
              <a:ahLst/>
              <a:cxnLst/>
              <a:rect l="l" t="t" r="r" b="b"/>
              <a:pathLst>
                <a:path w="7711440" h="998220">
                  <a:moveTo>
                    <a:pt x="7545070" y="0"/>
                  </a:moveTo>
                  <a:lnTo>
                    <a:pt x="0" y="0"/>
                  </a:lnTo>
                  <a:lnTo>
                    <a:pt x="0" y="998219"/>
                  </a:lnTo>
                  <a:lnTo>
                    <a:pt x="7545070" y="998219"/>
                  </a:lnTo>
                  <a:lnTo>
                    <a:pt x="7589275" y="992277"/>
                  </a:lnTo>
                  <a:lnTo>
                    <a:pt x="7629012" y="975505"/>
                  </a:lnTo>
                  <a:lnTo>
                    <a:pt x="7662687" y="949491"/>
                  </a:lnTo>
                  <a:lnTo>
                    <a:pt x="7688711" y="915820"/>
                  </a:lnTo>
                  <a:lnTo>
                    <a:pt x="7705492" y="876078"/>
                  </a:lnTo>
                  <a:lnTo>
                    <a:pt x="7711439" y="831850"/>
                  </a:lnTo>
                  <a:lnTo>
                    <a:pt x="7711439" y="166370"/>
                  </a:lnTo>
                  <a:lnTo>
                    <a:pt x="7705492" y="122164"/>
                  </a:lnTo>
                  <a:lnTo>
                    <a:pt x="7688711" y="82427"/>
                  </a:lnTo>
                  <a:lnTo>
                    <a:pt x="7662687" y="48752"/>
                  </a:lnTo>
                  <a:lnTo>
                    <a:pt x="7629012" y="22728"/>
                  </a:lnTo>
                  <a:lnTo>
                    <a:pt x="7589275" y="5947"/>
                  </a:lnTo>
                  <a:lnTo>
                    <a:pt x="7545070" y="0"/>
                  </a:lnTo>
                  <a:close/>
                </a:path>
              </a:pathLst>
            </a:custGeom>
            <a:solidFill>
              <a:srgbClr val="D2EBF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9" name="object 29"/>
            <p:cNvSpPr/>
            <p:nvPr/>
          </p:nvSpPr>
          <p:spPr>
            <a:xfrm>
              <a:off x="1719072" y="5314188"/>
              <a:ext cx="7711440" cy="998219"/>
            </a:xfrm>
            <a:custGeom>
              <a:avLst/>
              <a:gdLst/>
              <a:ahLst/>
              <a:cxnLst/>
              <a:rect l="l" t="t" r="r" b="b"/>
              <a:pathLst>
                <a:path w="7711440" h="998220">
                  <a:moveTo>
                    <a:pt x="7711439" y="166370"/>
                  </a:moveTo>
                  <a:lnTo>
                    <a:pt x="7711439" y="831850"/>
                  </a:lnTo>
                  <a:lnTo>
                    <a:pt x="7705492" y="876078"/>
                  </a:lnTo>
                  <a:lnTo>
                    <a:pt x="7688711" y="915820"/>
                  </a:lnTo>
                  <a:lnTo>
                    <a:pt x="7662687" y="949491"/>
                  </a:lnTo>
                  <a:lnTo>
                    <a:pt x="7629012" y="975505"/>
                  </a:lnTo>
                  <a:lnTo>
                    <a:pt x="7589275" y="992277"/>
                  </a:lnTo>
                  <a:lnTo>
                    <a:pt x="7545070" y="998219"/>
                  </a:lnTo>
                  <a:lnTo>
                    <a:pt x="0" y="998219"/>
                  </a:lnTo>
                  <a:lnTo>
                    <a:pt x="0" y="0"/>
                  </a:lnTo>
                  <a:lnTo>
                    <a:pt x="7545070" y="0"/>
                  </a:lnTo>
                  <a:lnTo>
                    <a:pt x="7589275" y="5947"/>
                  </a:lnTo>
                  <a:lnTo>
                    <a:pt x="7629012" y="22728"/>
                  </a:lnTo>
                  <a:lnTo>
                    <a:pt x="7662687" y="48752"/>
                  </a:lnTo>
                  <a:lnTo>
                    <a:pt x="7688711" y="82427"/>
                  </a:lnTo>
                  <a:lnTo>
                    <a:pt x="7705492" y="122164"/>
                  </a:lnTo>
                  <a:lnTo>
                    <a:pt x="7711439" y="166370"/>
                  </a:lnTo>
                  <a:close/>
                </a:path>
              </a:pathLst>
            </a:custGeom>
            <a:ln w="12191">
              <a:solidFill>
                <a:srgbClr val="D2EBF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0" name="object 30"/>
            <p:cNvPicPr/>
            <p:nvPr/>
          </p:nvPicPr>
          <p:blipFill>
            <a:blip r:embed="rId13" cstate="print"/>
            <a:stretch>
              <a:fillRect/>
            </a:stretch>
          </p:blipFill>
          <p:spPr>
            <a:xfrm>
              <a:off x="381000" y="5030722"/>
              <a:ext cx="1501139" cy="1786127"/>
            </a:xfrm>
            <a:prstGeom prst="rect">
              <a:avLst/>
            </a:prstGeom>
          </p:spPr>
        </p:pic>
      </p:grpSp>
      <p:sp>
        <p:nvSpPr>
          <p:cNvPr id="31" name="object 31"/>
          <p:cNvSpPr txBox="1"/>
          <p:nvPr/>
        </p:nvSpPr>
        <p:spPr>
          <a:xfrm>
            <a:off x="876503" y="2283222"/>
            <a:ext cx="8371205" cy="3852545"/>
          </a:xfrm>
          <a:prstGeom prst="rect">
            <a:avLst/>
          </a:prstGeom>
        </p:spPr>
        <p:txBody>
          <a:bodyPr vert="horz" wrap="square" lIns="0" tIns="332105" rIns="0" bIns="0" rtlCol="0">
            <a:spAutoFit/>
          </a:bodyPr>
          <a:lstStyle/>
          <a:p>
            <a:pPr marL="36830">
              <a:lnSpc>
                <a:spcPct val="100000"/>
              </a:lnSpc>
              <a:spcBef>
                <a:spcPts val="2615"/>
              </a:spcBef>
            </a:pPr>
            <a:r>
              <a:rPr sz="6500" dirty="0">
                <a:solidFill>
                  <a:srgbClr val="FFFFFF"/>
                </a:solidFill>
                <a:latin typeface="Trebuchet MS"/>
                <a:cs typeface="Trebuchet MS"/>
              </a:rPr>
              <a:t>2</a:t>
            </a:r>
            <a:endParaRPr sz="6500">
              <a:latin typeface="Trebuchet MS"/>
              <a:cs typeface="Trebuchet MS"/>
            </a:endParaRPr>
          </a:p>
          <a:p>
            <a:pPr marL="25400">
              <a:lnSpc>
                <a:spcPts val="7750"/>
              </a:lnSpc>
              <a:spcBef>
                <a:spcPts val="2525"/>
              </a:spcBef>
            </a:pPr>
            <a:r>
              <a:rPr sz="6500" dirty="0">
                <a:solidFill>
                  <a:srgbClr val="FFFFFF"/>
                </a:solidFill>
                <a:latin typeface="Trebuchet MS"/>
                <a:cs typeface="Trebuchet MS"/>
              </a:rPr>
              <a:t>3</a:t>
            </a:r>
            <a:endParaRPr sz="6500">
              <a:latin typeface="Trebuchet MS"/>
              <a:cs typeface="Trebuchet MS"/>
            </a:endParaRPr>
          </a:p>
          <a:p>
            <a:pPr marL="38735">
              <a:lnSpc>
                <a:spcPts val="7325"/>
              </a:lnSpc>
              <a:tabLst>
                <a:tab pos="926465" algn="l"/>
                <a:tab pos="1155065" algn="l"/>
              </a:tabLst>
            </a:pPr>
            <a:r>
              <a:rPr sz="9750" baseline="-22222" dirty="0">
                <a:solidFill>
                  <a:srgbClr val="FFFFFF"/>
                </a:solidFill>
                <a:latin typeface="Trebuchet MS"/>
                <a:cs typeface="Trebuchet MS"/>
              </a:rPr>
              <a:t>4	</a:t>
            </a:r>
            <a:r>
              <a:rPr sz="2200" spc="-5" dirty="0">
                <a:latin typeface="Times New Roman"/>
                <a:cs typeface="Times New Roman"/>
              </a:rPr>
              <a:t>•	It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is </a:t>
            </a:r>
            <a:r>
              <a:rPr sz="2200" spc="-10" dirty="0">
                <a:latin typeface="Times New Roman"/>
                <a:cs typeface="Times New Roman"/>
              </a:rPr>
              <a:t>organized </a:t>
            </a:r>
            <a:r>
              <a:rPr sz="2200" spc="-5" dirty="0">
                <a:latin typeface="Times New Roman"/>
                <a:cs typeface="Times New Roman"/>
              </a:rPr>
              <a:t>into</a:t>
            </a:r>
            <a:r>
              <a:rPr sz="2200" spc="-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five modules</a:t>
            </a:r>
            <a:endParaRPr sz="2200">
              <a:latin typeface="Times New Roman"/>
              <a:cs typeface="Times New Roman"/>
            </a:endParaRPr>
          </a:p>
          <a:p>
            <a:pPr marL="1155065" indent="-229235">
              <a:lnSpc>
                <a:spcPts val="2215"/>
              </a:lnSpc>
              <a:buChar char="•"/>
              <a:tabLst>
                <a:tab pos="1155065" algn="l"/>
                <a:tab pos="1155700" algn="l"/>
              </a:tabLst>
            </a:pPr>
            <a:r>
              <a:rPr sz="2200" spc="-5" dirty="0">
                <a:latin typeface="Times New Roman"/>
                <a:cs typeface="Times New Roman"/>
              </a:rPr>
              <a:t>All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modules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are</a:t>
            </a:r>
            <a:r>
              <a:rPr sz="2200" spc="1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harmonized</a:t>
            </a:r>
            <a:r>
              <a:rPr sz="2200" spc="2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except</a:t>
            </a:r>
            <a:r>
              <a:rPr sz="2200" spc="5" dirty="0">
                <a:latin typeface="Times New Roman"/>
                <a:cs typeface="Times New Roman"/>
              </a:rPr>
              <a:t> </a:t>
            </a:r>
            <a:r>
              <a:rPr sz="2200" dirty="0">
                <a:latin typeface="Times New Roman"/>
                <a:cs typeface="Times New Roman"/>
              </a:rPr>
              <a:t>Module-1 </a:t>
            </a:r>
            <a:r>
              <a:rPr sz="2200" spc="-5" dirty="0">
                <a:latin typeface="Times New Roman"/>
                <a:cs typeface="Times New Roman"/>
              </a:rPr>
              <a:t>(Region</a:t>
            </a:r>
            <a:r>
              <a:rPr sz="2200" dirty="0">
                <a:latin typeface="Times New Roman"/>
                <a:cs typeface="Times New Roman"/>
              </a:rPr>
              <a:t> </a:t>
            </a:r>
            <a:r>
              <a:rPr sz="2200" spc="-5" dirty="0">
                <a:latin typeface="Times New Roman"/>
                <a:cs typeface="Times New Roman"/>
              </a:rPr>
              <a:t>Specific)</a:t>
            </a:r>
            <a:endParaRPr sz="22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114544" y="0"/>
            <a:ext cx="6804659" cy="683971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383844" y="587755"/>
            <a:ext cx="5851525" cy="4521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The CTD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format</a:t>
            </a:r>
            <a:r>
              <a:rPr sz="2800" u="heavy" spc="10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consists</a:t>
            </a:r>
            <a:r>
              <a:rPr sz="2800" u="heavy" spc="-1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of</a:t>
            </a:r>
            <a:r>
              <a:rPr sz="2800" u="heavy" spc="5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5</a:t>
            </a:r>
            <a:r>
              <a:rPr sz="2800" u="heavy" dirty="0">
                <a:uFill>
                  <a:solidFill>
                    <a:srgbClr val="000000"/>
                  </a:solidFill>
                </a:uFill>
              </a:rPr>
              <a:t> </a:t>
            </a:r>
            <a:r>
              <a:rPr sz="2800" u="heavy" spc="-5" dirty="0">
                <a:uFill>
                  <a:solidFill>
                    <a:srgbClr val="000000"/>
                  </a:solidFill>
                </a:uFill>
              </a:rPr>
              <a:t>modules</a:t>
            </a:r>
            <a:endParaRPr sz="2800"/>
          </a:p>
        </p:txBody>
      </p:sp>
      <p:grpSp>
        <p:nvGrpSpPr>
          <p:cNvPr id="4" name="object 4"/>
          <p:cNvGrpSpPr/>
          <p:nvPr/>
        </p:nvGrpSpPr>
        <p:grpSpPr>
          <a:xfrm>
            <a:off x="205740" y="1787651"/>
            <a:ext cx="5363210" cy="513715"/>
            <a:chOff x="205740" y="1787651"/>
            <a:chExt cx="5363210" cy="51371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05740" y="1787651"/>
              <a:ext cx="384048" cy="513588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312420" y="1851659"/>
              <a:ext cx="833628" cy="406908"/>
            </a:xfrm>
            <a:prstGeom prst="rect">
              <a:avLst/>
            </a:prstGeom>
          </p:spPr>
        </p:pic>
        <p:pic>
          <p:nvPicPr>
            <p:cNvPr id="7" name="object 7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899159" y="1851659"/>
              <a:ext cx="4043172" cy="406908"/>
            </a:xfrm>
            <a:prstGeom prst="rect">
              <a:avLst/>
            </a:prstGeom>
          </p:spPr>
        </p:pic>
        <p:pic>
          <p:nvPicPr>
            <p:cNvPr id="8" name="object 8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4695443" y="1851659"/>
              <a:ext cx="873251" cy="406908"/>
            </a:xfrm>
            <a:prstGeom prst="rect">
              <a:avLst/>
            </a:prstGeom>
          </p:spPr>
        </p:pic>
      </p:grpSp>
      <p:sp>
        <p:nvSpPr>
          <p:cNvPr id="9" name="object 9"/>
          <p:cNvSpPr txBox="1"/>
          <p:nvPr/>
        </p:nvSpPr>
        <p:spPr>
          <a:xfrm>
            <a:off x="336600" y="1567688"/>
            <a:ext cx="5861050" cy="33178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753745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Times New Roman"/>
                <a:cs typeface="Times New Roman"/>
              </a:rPr>
              <a:t>Module 1 </a:t>
            </a:r>
            <a:r>
              <a:rPr sz="1800" dirty="0">
                <a:latin typeface="Times New Roman"/>
                <a:cs typeface="Times New Roman"/>
              </a:rPr>
              <a:t>:is region specific not part of the CTD. 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</a:t>
            </a:r>
            <a:r>
              <a:rPr sz="1400" i="1" dirty="0">
                <a:latin typeface="Times New Roman"/>
                <a:cs typeface="Times New Roman"/>
              </a:rPr>
              <a:t>Module</a:t>
            </a:r>
            <a:r>
              <a:rPr sz="1400" i="1" spc="-3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2 to</a:t>
            </a:r>
            <a:r>
              <a:rPr sz="1400" i="1" spc="-1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5</a:t>
            </a:r>
            <a:r>
              <a:rPr sz="1400" i="1" spc="-2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is</a:t>
            </a:r>
            <a:r>
              <a:rPr sz="1400" i="1" spc="-1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a common</a:t>
            </a:r>
            <a:r>
              <a:rPr sz="1400" i="1" spc="-1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format</a:t>
            </a:r>
            <a:r>
              <a:rPr sz="1400" i="1" spc="-3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for</a:t>
            </a:r>
            <a:r>
              <a:rPr sz="1400" i="1" spc="-2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the</a:t>
            </a:r>
            <a:r>
              <a:rPr sz="1400" i="1" spc="-2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3</a:t>
            </a:r>
            <a:r>
              <a:rPr sz="1400" i="1" spc="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ICH</a:t>
            </a:r>
            <a:r>
              <a:rPr sz="1400" i="1" spc="-15" dirty="0">
                <a:latin typeface="Times New Roman"/>
                <a:cs typeface="Times New Roman"/>
              </a:rPr>
              <a:t> </a:t>
            </a:r>
            <a:r>
              <a:rPr sz="1400" i="1" spc="-5" dirty="0">
                <a:latin typeface="Times New Roman"/>
                <a:cs typeface="Times New Roman"/>
              </a:rPr>
              <a:t>regions</a:t>
            </a:r>
            <a:r>
              <a:rPr sz="1400" i="1" spc="-35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and</a:t>
            </a:r>
            <a:r>
              <a:rPr sz="1400" i="1" spc="20" dirty="0">
                <a:latin typeface="Times New Roman"/>
                <a:cs typeface="Times New Roman"/>
              </a:rPr>
              <a:t> </a:t>
            </a:r>
            <a:r>
              <a:rPr sz="1400" i="1" dirty="0">
                <a:latin typeface="Times New Roman"/>
                <a:cs typeface="Times New Roman"/>
              </a:rPr>
              <a:t>Canada)</a:t>
            </a:r>
            <a:endParaRPr sz="1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23875">
              <a:lnSpc>
                <a:spcPct val="100000"/>
              </a:lnSpc>
              <a:spcBef>
                <a:spcPts val="5"/>
              </a:spcBef>
            </a:pPr>
            <a:r>
              <a:rPr sz="1800" b="1" spc="-5" dirty="0">
                <a:latin typeface="Times New Roman"/>
                <a:cs typeface="Times New Roman"/>
              </a:rPr>
              <a:t>Module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2:</a:t>
            </a:r>
            <a:r>
              <a:rPr sz="1800" b="1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consists of</a:t>
            </a:r>
            <a:r>
              <a:rPr sz="1800" spc="36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A</a:t>
            </a:r>
            <a:r>
              <a:rPr sz="1800" spc="-100" dirty="0">
                <a:latin typeface="Times New Roman"/>
                <a:cs typeface="Times New Roman"/>
              </a:rPr>
              <a:t> </a:t>
            </a:r>
            <a:r>
              <a:rPr sz="1800" spc="-15" dirty="0">
                <a:latin typeface="Times New Roman"/>
                <a:cs typeface="Times New Roman"/>
              </a:rPr>
              <a:t>Quality,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clinical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clinical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summary</a:t>
            </a:r>
            <a:r>
              <a:rPr sz="1800" spc="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nonclinical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clinical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overviews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Module</a:t>
            </a:r>
            <a:r>
              <a:rPr sz="1800" b="1" spc="-10" dirty="0">
                <a:latin typeface="Times New Roman"/>
                <a:cs typeface="Times New Roman"/>
              </a:rPr>
              <a:t> </a:t>
            </a:r>
            <a:r>
              <a:rPr sz="1800" b="1" dirty="0">
                <a:latin typeface="Times New Roman"/>
                <a:cs typeface="Times New Roman"/>
              </a:rPr>
              <a:t>3:</a:t>
            </a:r>
            <a:r>
              <a:rPr sz="1800" b="1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detailed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information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quality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Module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4</a:t>
            </a:r>
            <a:r>
              <a:rPr sz="1800" spc="-5" dirty="0">
                <a:latin typeface="Times New Roman"/>
                <a:cs typeface="Times New Roman"/>
              </a:rPr>
              <a:t>:</a:t>
            </a:r>
            <a:r>
              <a:rPr sz="1800" dirty="0">
                <a:latin typeface="Times New Roman"/>
                <a:cs typeface="Times New Roman"/>
              </a:rPr>
              <a:t> information</a:t>
            </a:r>
            <a:r>
              <a:rPr sz="1800" spc="-5" dirty="0">
                <a:latin typeface="Times New Roman"/>
                <a:cs typeface="Times New Roman"/>
              </a:rPr>
              <a:t> on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nonclinical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study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reports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(safety)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12700" marR="5080">
              <a:lnSpc>
                <a:spcPct val="100000"/>
              </a:lnSpc>
            </a:pPr>
            <a:r>
              <a:rPr sz="1800" b="1" spc="-5" dirty="0">
                <a:latin typeface="Times New Roman"/>
                <a:cs typeface="Times New Roman"/>
              </a:rPr>
              <a:t>Module</a:t>
            </a:r>
            <a:r>
              <a:rPr sz="1800" b="1" spc="5" dirty="0">
                <a:latin typeface="Times New Roman"/>
                <a:cs typeface="Times New Roman"/>
              </a:rPr>
              <a:t> </a:t>
            </a:r>
            <a:r>
              <a:rPr sz="1800" b="1" spc="-5" dirty="0">
                <a:latin typeface="Times New Roman"/>
                <a:cs typeface="Times New Roman"/>
              </a:rPr>
              <a:t>5:</a:t>
            </a:r>
            <a:r>
              <a:rPr sz="1800" b="1" spc="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info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on</a:t>
            </a:r>
            <a:r>
              <a:rPr sz="1800" dirty="0">
                <a:latin typeface="Times New Roman"/>
                <a:cs typeface="Times New Roman"/>
              </a:rPr>
              <a:t> clinical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study</a:t>
            </a:r>
            <a:r>
              <a:rPr sz="180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reports (ICH</a:t>
            </a:r>
            <a:r>
              <a:rPr sz="1800" spc="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guideline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defines </a:t>
            </a:r>
            <a:r>
              <a:rPr sz="1800" spc="-434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format</a:t>
            </a:r>
            <a:r>
              <a:rPr sz="1800" dirty="0">
                <a:latin typeface="Times New Roman"/>
                <a:cs typeface="Times New Roman"/>
              </a:rPr>
              <a:t> for</a:t>
            </a:r>
            <a:r>
              <a:rPr sz="1800" spc="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these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reports)</a:t>
            </a:r>
            <a:endParaRPr sz="1800">
              <a:latin typeface="Times New Roman"/>
              <a:cs typeface="Times New Roman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8739" y="5937300"/>
            <a:ext cx="5646420" cy="86423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6510">
              <a:lnSpc>
                <a:spcPct val="100000"/>
              </a:lnSpc>
              <a:spcBef>
                <a:spcPts val="100"/>
              </a:spcBef>
            </a:pPr>
            <a:r>
              <a:rPr sz="1100" b="1" i="1" u="heavy" spc="-5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Summaries</a:t>
            </a:r>
            <a:r>
              <a:rPr sz="1100" i="1" spc="-5" dirty="0">
                <a:latin typeface="Trebuchet MS"/>
                <a:cs typeface="Trebuchet MS"/>
              </a:rPr>
              <a:t>:</a:t>
            </a:r>
            <a:r>
              <a:rPr sz="1100" i="1" spc="-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provide</a:t>
            </a:r>
            <a:r>
              <a:rPr sz="1100" i="1" spc="2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factual cross-study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analyses</a:t>
            </a:r>
            <a:r>
              <a:rPr sz="1100" i="1" spc="2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and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integration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of</a:t>
            </a:r>
            <a:r>
              <a:rPr sz="1100" i="1" spc="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results</a:t>
            </a:r>
            <a:r>
              <a:rPr sz="1100" i="1" spc="3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(comparisons </a:t>
            </a:r>
            <a:r>
              <a:rPr sz="1100" i="1" spc="-31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and analysis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of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results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across</a:t>
            </a:r>
            <a:r>
              <a:rPr sz="1100" i="1" spc="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studies)</a:t>
            </a:r>
            <a:endParaRPr sz="1100">
              <a:latin typeface="Trebuchet MS"/>
              <a:cs typeface="Trebuchet MS"/>
            </a:endParaRPr>
          </a:p>
          <a:p>
            <a:pPr marL="12700" marR="5080">
              <a:lnSpc>
                <a:spcPct val="100000"/>
              </a:lnSpc>
              <a:spcBef>
                <a:spcPts val="5"/>
              </a:spcBef>
            </a:pPr>
            <a:r>
              <a:rPr sz="1100" b="1" i="1" u="heavy" dirty="0">
                <a:uFill>
                  <a:solidFill>
                    <a:srgbClr val="000000"/>
                  </a:solidFill>
                </a:uFill>
                <a:latin typeface="Trebuchet MS"/>
                <a:cs typeface="Trebuchet MS"/>
              </a:rPr>
              <a:t>Overviews:</a:t>
            </a:r>
            <a:r>
              <a:rPr sz="1100" b="1" i="1" spc="-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are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discussion</a:t>
            </a:r>
            <a:r>
              <a:rPr sz="1100" i="1" spc="2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documents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dirty="0">
                <a:latin typeface="Trebuchet MS"/>
                <a:cs typeface="Trebuchet MS"/>
              </a:rPr>
              <a:t>on </a:t>
            </a:r>
            <a:r>
              <a:rPr sz="1100" i="1" spc="-5" dirty="0">
                <a:latin typeface="Trebuchet MS"/>
                <a:cs typeface="Trebuchet MS"/>
              </a:rPr>
              <a:t>critical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issues</a:t>
            </a:r>
            <a:r>
              <a:rPr sz="1100" i="1" spc="2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(identifying unresolved</a:t>
            </a:r>
            <a:r>
              <a:rPr sz="1100" i="1" spc="1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issues</a:t>
            </a:r>
            <a:r>
              <a:rPr sz="1100" i="1" spc="2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or 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limitations</a:t>
            </a:r>
            <a:r>
              <a:rPr sz="1100" i="1" spc="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encountered</a:t>
            </a:r>
            <a:r>
              <a:rPr sz="1100" i="1" spc="1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during</a:t>
            </a:r>
            <a:r>
              <a:rPr sz="1100" i="1" spc="2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clinical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and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non-clinical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studies.</a:t>
            </a:r>
            <a:r>
              <a:rPr sz="1100" i="1" spc="1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Overview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should</a:t>
            </a:r>
            <a:r>
              <a:rPr sz="1100" i="1" spc="1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explain </a:t>
            </a:r>
            <a:r>
              <a:rPr sz="1100" i="1" spc="-31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why this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drug</a:t>
            </a:r>
            <a:r>
              <a:rPr sz="1100" i="1" spc="10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should</a:t>
            </a:r>
            <a:r>
              <a:rPr sz="1100" i="1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be</a:t>
            </a:r>
            <a:r>
              <a:rPr sz="1100" i="1" spc="5" dirty="0">
                <a:latin typeface="Trebuchet MS"/>
                <a:cs typeface="Trebuchet MS"/>
              </a:rPr>
              <a:t> </a:t>
            </a:r>
            <a:r>
              <a:rPr sz="1100" i="1" spc="-5" dirty="0">
                <a:latin typeface="Trebuchet MS"/>
                <a:cs typeface="Trebuchet MS"/>
              </a:rPr>
              <a:t>marketed</a:t>
            </a:r>
            <a:r>
              <a:rPr sz="1100" i="1" dirty="0">
                <a:latin typeface="Trebuchet MS"/>
                <a:cs typeface="Trebuchet MS"/>
              </a:rPr>
              <a:t> in</a:t>
            </a:r>
            <a:r>
              <a:rPr sz="1100" i="1" spc="-5" dirty="0">
                <a:latin typeface="Trebuchet MS"/>
                <a:cs typeface="Trebuchet MS"/>
              </a:rPr>
              <a:t> Canada.</a:t>
            </a:r>
            <a:endParaRPr sz="1100">
              <a:latin typeface="Trebuchet MS"/>
              <a:cs typeface="Trebuchet M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56310" y="629157"/>
            <a:ext cx="6720840" cy="100139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Module</a:t>
            </a:r>
            <a:r>
              <a:rPr sz="3200" spc="-55" dirty="0"/>
              <a:t> </a:t>
            </a:r>
            <a:r>
              <a:rPr sz="3200" dirty="0"/>
              <a:t>1</a:t>
            </a:r>
            <a:endParaRPr sz="3200"/>
          </a:p>
          <a:p>
            <a:pPr marL="12700">
              <a:lnSpc>
                <a:spcPct val="100000"/>
              </a:lnSpc>
            </a:pPr>
            <a:r>
              <a:rPr sz="3200" dirty="0"/>
              <a:t>(Administrative</a:t>
            </a:r>
            <a:r>
              <a:rPr sz="3200" spc="-50" dirty="0"/>
              <a:t> </a:t>
            </a:r>
            <a:r>
              <a:rPr sz="3200" dirty="0"/>
              <a:t>/</a:t>
            </a:r>
            <a:r>
              <a:rPr sz="3200" spc="-15" dirty="0"/>
              <a:t> </a:t>
            </a:r>
            <a:r>
              <a:rPr sz="3200" dirty="0"/>
              <a:t>General</a:t>
            </a:r>
            <a:r>
              <a:rPr sz="3200" spc="-40" dirty="0"/>
              <a:t> </a:t>
            </a:r>
            <a:r>
              <a:rPr sz="3200" dirty="0"/>
              <a:t>Information</a:t>
            </a:r>
            <a:endParaRPr sz="3200"/>
          </a:p>
        </p:txBody>
      </p:sp>
      <p:sp>
        <p:nvSpPr>
          <p:cNvPr id="3" name="object 3"/>
          <p:cNvSpPr txBox="1"/>
          <p:nvPr/>
        </p:nvSpPr>
        <p:spPr>
          <a:xfrm>
            <a:off x="756310" y="1804796"/>
            <a:ext cx="6338570" cy="34817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55600" indent="-342900">
              <a:lnSpc>
                <a:spcPct val="100000"/>
              </a:lnSpc>
              <a:spcBef>
                <a:spcPts val="100"/>
              </a:spcBef>
              <a:buClr>
                <a:srgbClr val="5FCAEE"/>
              </a:buClr>
              <a:buSzPct val="79166"/>
              <a:buFont typeface="Wingdings 3"/>
              <a:buChar char=""/>
              <a:tabLst>
                <a:tab pos="354965" algn="l"/>
                <a:tab pos="355600" algn="l"/>
              </a:tabLst>
            </a:pPr>
            <a:r>
              <a:rPr sz="2400" spc="-5" dirty="0">
                <a:latin typeface="Times New Roman"/>
                <a:cs typeface="Times New Roman"/>
              </a:rPr>
              <a:t>Documents</a:t>
            </a:r>
            <a:r>
              <a:rPr sz="2400" spc="-15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specific</a:t>
            </a:r>
            <a:r>
              <a:rPr sz="2400" spc="-4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to</a:t>
            </a:r>
            <a:r>
              <a:rPr sz="2400" spc="-30" dirty="0">
                <a:latin typeface="Times New Roman"/>
                <a:cs typeface="Times New Roman"/>
              </a:rPr>
              <a:t> </a:t>
            </a:r>
            <a:r>
              <a:rPr sz="2400" dirty="0">
                <a:latin typeface="Times New Roman"/>
                <a:cs typeface="Times New Roman"/>
              </a:rPr>
              <a:t>Region</a:t>
            </a:r>
            <a:endParaRPr sz="24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1525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Application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Form/</a:t>
            </a:r>
            <a:r>
              <a:rPr sz="2000" spc="-15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proposed</a:t>
            </a:r>
            <a:r>
              <a:rPr sz="2000" spc="-4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label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for</a:t>
            </a:r>
            <a:r>
              <a:rPr sz="2000" spc="-3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use</a:t>
            </a:r>
            <a:r>
              <a:rPr sz="2000" spc="-1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in</a:t>
            </a:r>
            <a:r>
              <a:rPr sz="2000" spc="-2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region.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1015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spc="-5" dirty="0">
                <a:latin typeface="Times New Roman"/>
                <a:cs typeface="Times New Roman"/>
              </a:rPr>
              <a:t>Administrative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Information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FSC,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dirty="0">
                <a:latin typeface="Times New Roman"/>
                <a:cs typeface="Times New Roman"/>
              </a:rPr>
              <a:t>COPP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DML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1010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dirty="0">
                <a:latin typeface="Times New Roman"/>
                <a:cs typeface="Times New Roman"/>
              </a:rPr>
              <a:t>COAs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spc="-5" dirty="0">
                <a:latin typeface="Times New Roman"/>
                <a:cs typeface="Times New Roman"/>
              </a:rPr>
              <a:t>Registration</a:t>
            </a:r>
            <a:r>
              <a:rPr sz="2000" spc="-35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Certificates</a:t>
            </a:r>
            <a:endParaRPr sz="2000">
              <a:latin typeface="Times New Roman"/>
              <a:cs typeface="Times New Roman"/>
            </a:endParaRPr>
          </a:p>
          <a:p>
            <a:pPr marL="1099185" lvl="1" indent="-287655">
              <a:lnSpc>
                <a:spcPct val="100000"/>
              </a:lnSpc>
              <a:spcBef>
                <a:spcPts val="994"/>
              </a:spcBef>
              <a:buClr>
                <a:srgbClr val="5FCAEE"/>
              </a:buClr>
              <a:buSzPct val="80000"/>
              <a:buFont typeface="Wingdings 3"/>
              <a:buChar char=""/>
              <a:tabLst>
                <a:tab pos="1099820" algn="l"/>
              </a:tabLst>
            </a:pPr>
            <a:r>
              <a:rPr sz="2000" spc="-5" dirty="0">
                <a:latin typeface="Times New Roman"/>
                <a:cs typeface="Times New Roman"/>
              </a:rPr>
              <a:t>Form-29</a:t>
            </a:r>
            <a:r>
              <a:rPr sz="2000" spc="-50" dirty="0">
                <a:latin typeface="Times New Roman"/>
                <a:cs typeface="Times New Roman"/>
              </a:rPr>
              <a:t> </a:t>
            </a:r>
            <a:r>
              <a:rPr sz="2000" spc="-5" dirty="0">
                <a:latin typeface="Times New Roman"/>
                <a:cs typeface="Times New Roman"/>
              </a:rPr>
              <a:t>etc</a:t>
            </a:r>
            <a:endParaRPr sz="20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20953" y="18999"/>
            <a:ext cx="7599680" cy="100203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3200" dirty="0"/>
              <a:t>Module-2</a:t>
            </a:r>
            <a:endParaRPr sz="3200"/>
          </a:p>
          <a:p>
            <a:pPr marL="12700">
              <a:lnSpc>
                <a:spcPct val="100000"/>
              </a:lnSpc>
            </a:pPr>
            <a:r>
              <a:rPr sz="3200" dirty="0"/>
              <a:t>(Common</a:t>
            </a:r>
            <a:r>
              <a:rPr sz="3200" spc="-110" dirty="0"/>
              <a:t> </a:t>
            </a:r>
            <a:r>
              <a:rPr sz="3200" spc="-35" dirty="0"/>
              <a:t>Technical</a:t>
            </a:r>
            <a:r>
              <a:rPr sz="3200" spc="-25" dirty="0"/>
              <a:t> </a:t>
            </a:r>
            <a:r>
              <a:rPr sz="3200" dirty="0"/>
              <a:t>Document</a:t>
            </a:r>
            <a:r>
              <a:rPr sz="3200" spc="-35" dirty="0"/>
              <a:t> </a:t>
            </a:r>
            <a:r>
              <a:rPr sz="3200" dirty="0"/>
              <a:t>Summaries)</a:t>
            </a:r>
            <a:endParaRPr sz="3200"/>
          </a:p>
        </p:txBody>
      </p:sp>
      <p:grpSp>
        <p:nvGrpSpPr>
          <p:cNvPr id="3" name="object 3"/>
          <p:cNvGrpSpPr/>
          <p:nvPr/>
        </p:nvGrpSpPr>
        <p:grpSpPr>
          <a:xfrm>
            <a:off x="632205" y="1534413"/>
            <a:ext cx="8812530" cy="1414780"/>
            <a:chOff x="632205" y="1534413"/>
            <a:chExt cx="8812530" cy="1414780"/>
          </a:xfrm>
        </p:grpSpPr>
        <p:sp>
          <p:nvSpPr>
            <p:cNvPr id="4" name="object 4"/>
            <p:cNvSpPr/>
            <p:nvPr/>
          </p:nvSpPr>
          <p:spPr>
            <a:xfrm>
              <a:off x="642365" y="1544573"/>
              <a:ext cx="8792210" cy="1394460"/>
            </a:xfrm>
            <a:custGeom>
              <a:avLst/>
              <a:gdLst/>
              <a:ahLst/>
              <a:cxnLst/>
              <a:rect l="l" t="t" r="r" b="b"/>
              <a:pathLst>
                <a:path w="8792210" h="1394460">
                  <a:moveTo>
                    <a:pt x="8791956" y="0"/>
                  </a:moveTo>
                  <a:lnTo>
                    <a:pt x="0" y="0"/>
                  </a:lnTo>
                  <a:lnTo>
                    <a:pt x="0" y="1394460"/>
                  </a:lnTo>
                  <a:lnTo>
                    <a:pt x="8791956" y="1394460"/>
                  </a:lnTo>
                  <a:lnTo>
                    <a:pt x="8791956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642365" y="1544573"/>
              <a:ext cx="8792210" cy="1394460"/>
            </a:xfrm>
            <a:custGeom>
              <a:avLst/>
              <a:gdLst/>
              <a:ahLst/>
              <a:cxnLst/>
              <a:rect l="l" t="t" r="r" b="b"/>
              <a:pathLst>
                <a:path w="8792210" h="1394460">
                  <a:moveTo>
                    <a:pt x="0" y="1394460"/>
                  </a:moveTo>
                  <a:lnTo>
                    <a:pt x="8791956" y="1394460"/>
                  </a:lnTo>
                  <a:lnTo>
                    <a:pt x="8791956" y="0"/>
                  </a:lnTo>
                  <a:lnTo>
                    <a:pt x="0" y="0"/>
                  </a:lnTo>
                  <a:lnTo>
                    <a:pt x="0" y="1394460"/>
                  </a:lnTo>
                  <a:close/>
                </a:path>
              </a:pathLst>
            </a:custGeom>
            <a:ln w="19812">
              <a:solidFill>
                <a:srgbClr val="5FCAEE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6" name="object 6"/>
          <p:cNvSpPr txBox="1"/>
          <p:nvPr/>
        </p:nvSpPr>
        <p:spPr>
          <a:xfrm>
            <a:off x="1635632" y="1424901"/>
            <a:ext cx="6209665" cy="1457325"/>
          </a:xfrm>
          <a:prstGeom prst="rect">
            <a:avLst/>
          </a:prstGeom>
        </p:spPr>
        <p:txBody>
          <a:bodyPr vert="horz" wrap="square" lIns="0" tIns="129539" rIns="0" bIns="0" rtlCol="0">
            <a:spAutoFit/>
          </a:bodyPr>
          <a:lstStyle/>
          <a:p>
            <a:pPr marL="1079500">
              <a:lnSpc>
                <a:spcPct val="100000"/>
              </a:lnSpc>
              <a:spcBef>
                <a:spcPts val="1019"/>
              </a:spcBef>
            </a:pPr>
            <a:r>
              <a:rPr sz="1800" spc="-5" dirty="0">
                <a:latin typeface="Times New Roman"/>
                <a:cs typeface="Times New Roman"/>
              </a:rPr>
              <a:t>General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Introduction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to </a:t>
            </a:r>
            <a:r>
              <a:rPr sz="1800" dirty="0">
                <a:latin typeface="Times New Roman"/>
                <a:cs typeface="Times New Roman"/>
              </a:rPr>
              <a:t>pharmaceutical,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including:</a:t>
            </a:r>
            <a:endParaRPr sz="18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810"/>
              </a:spcBef>
              <a:buClr>
                <a:srgbClr val="5FCAEE"/>
              </a:buClr>
              <a:buSzPct val="78125"/>
              <a:buFont typeface="Wingdings 3"/>
              <a:buChar char=""/>
              <a:tabLst>
                <a:tab pos="241300" algn="l"/>
              </a:tabLst>
            </a:pPr>
            <a:r>
              <a:rPr sz="1600" spc="-5" dirty="0">
                <a:latin typeface="Times New Roman"/>
                <a:cs typeface="Times New Roman"/>
              </a:rPr>
              <a:t>Pharmacological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class</a:t>
            </a:r>
            <a:endParaRPr sz="1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805"/>
              </a:spcBef>
              <a:buClr>
                <a:srgbClr val="5FCAEE"/>
              </a:buClr>
              <a:buSzPct val="78125"/>
              <a:buFont typeface="Wingdings 3"/>
              <a:buChar char=""/>
              <a:tabLst>
                <a:tab pos="241300" algn="l"/>
                <a:tab pos="3105785" algn="l"/>
              </a:tabLst>
            </a:pPr>
            <a:r>
              <a:rPr sz="1600" spc="-5" dirty="0">
                <a:latin typeface="Times New Roman"/>
                <a:cs typeface="Times New Roman"/>
              </a:rPr>
              <a:t>Mode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of</a:t>
            </a:r>
            <a:r>
              <a:rPr sz="1600" spc="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action	In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general</a:t>
            </a:r>
            <a:r>
              <a:rPr sz="1600" spc="1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it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should</a:t>
            </a:r>
            <a:r>
              <a:rPr sz="1600" spc="-1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not</a:t>
            </a:r>
            <a:r>
              <a:rPr sz="160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exceed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1</a:t>
            </a:r>
            <a:r>
              <a:rPr sz="1600" spc="5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page</a:t>
            </a:r>
            <a:endParaRPr sz="1600">
              <a:latin typeface="Times New Roman"/>
              <a:cs typeface="Times New Roman"/>
            </a:endParaRPr>
          </a:p>
          <a:p>
            <a:pPr marL="241300" indent="-228600">
              <a:lnSpc>
                <a:spcPct val="100000"/>
              </a:lnSpc>
              <a:spcBef>
                <a:spcPts val="820"/>
              </a:spcBef>
              <a:buClr>
                <a:srgbClr val="5FCAEE"/>
              </a:buClr>
              <a:buSzPct val="78125"/>
              <a:buFont typeface="Wingdings 3"/>
              <a:buChar char=""/>
              <a:tabLst>
                <a:tab pos="241300" algn="l"/>
              </a:tabLst>
            </a:pPr>
            <a:r>
              <a:rPr sz="1600" spc="-5" dirty="0">
                <a:latin typeface="Times New Roman"/>
                <a:cs typeface="Times New Roman"/>
              </a:rPr>
              <a:t>Proposed clinical</a:t>
            </a:r>
            <a:r>
              <a:rPr sz="1600" spc="20" dirty="0">
                <a:latin typeface="Times New Roman"/>
                <a:cs typeface="Times New Roman"/>
              </a:rPr>
              <a:t> </a:t>
            </a:r>
            <a:r>
              <a:rPr sz="1600" spc="-5" dirty="0">
                <a:latin typeface="Times New Roman"/>
                <a:cs typeface="Times New Roman"/>
              </a:rPr>
              <a:t>use.</a:t>
            </a:r>
            <a:endParaRPr sz="1600">
              <a:latin typeface="Times New Roman"/>
              <a:cs typeface="Times New Roman"/>
            </a:endParaRPr>
          </a:p>
        </p:txBody>
      </p:sp>
      <p:pic>
        <p:nvPicPr>
          <p:cNvPr id="7" name="object 7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563111" y="2040635"/>
            <a:ext cx="854963" cy="1013460"/>
          </a:xfrm>
          <a:prstGeom prst="rect">
            <a:avLst/>
          </a:prstGeom>
        </p:spPr>
      </p:pic>
      <p:sp>
        <p:nvSpPr>
          <p:cNvPr id="8" name="object 8"/>
          <p:cNvSpPr txBox="1"/>
          <p:nvPr/>
        </p:nvSpPr>
        <p:spPr>
          <a:xfrm>
            <a:off x="672490" y="3201923"/>
            <a:ext cx="4268470" cy="2679700"/>
          </a:xfrm>
          <a:prstGeom prst="rect">
            <a:avLst/>
          </a:prstGeom>
          <a:ln w="12700">
            <a:solidFill>
              <a:srgbClr val="000000"/>
            </a:solidFill>
          </a:ln>
        </p:spPr>
        <p:txBody>
          <a:bodyPr vert="horz" wrap="square" lIns="0" tIns="38735" rIns="0" bIns="0" rtlCol="0">
            <a:spAutoFit/>
          </a:bodyPr>
          <a:lstStyle/>
          <a:p>
            <a:pPr marL="1187450">
              <a:lnSpc>
                <a:spcPct val="100000"/>
              </a:lnSpc>
              <a:spcBef>
                <a:spcPts val="305"/>
              </a:spcBef>
            </a:pP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Module-2</a:t>
            </a:r>
            <a:endParaRPr sz="18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35"/>
              </a:spcBef>
              <a:buAutoNum type="arabicPeriod"/>
              <a:tabLst>
                <a:tab pos="402590" algn="l"/>
              </a:tabLst>
            </a:pPr>
            <a:r>
              <a:rPr sz="1400" spc="-5" dirty="0">
                <a:latin typeface="Times New Roman"/>
                <a:cs typeface="Times New Roman"/>
              </a:rPr>
              <a:t>CTD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spc="-20" dirty="0">
                <a:latin typeface="Times New Roman"/>
                <a:cs typeface="Times New Roman"/>
              </a:rPr>
              <a:t>Table</a:t>
            </a:r>
            <a:r>
              <a:rPr sz="1400" spc="-4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of</a:t>
            </a:r>
            <a:r>
              <a:rPr sz="1400" spc="-3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Contents</a:t>
            </a:r>
            <a:endParaRPr sz="14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402590" algn="l"/>
              </a:tabLst>
            </a:pPr>
            <a:r>
              <a:rPr sz="1400" spc="-5" dirty="0">
                <a:latin typeface="Times New Roman"/>
                <a:cs typeface="Times New Roman"/>
              </a:rPr>
              <a:t>CTD</a:t>
            </a:r>
            <a:r>
              <a:rPr sz="1400" spc="-2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Introduction</a:t>
            </a:r>
            <a:endParaRPr sz="14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402590" algn="l"/>
              </a:tabLst>
            </a:pPr>
            <a:r>
              <a:rPr sz="1400" spc="-5" dirty="0">
                <a:latin typeface="Times New Roman"/>
                <a:cs typeface="Times New Roman"/>
              </a:rPr>
              <a:t>QOS</a:t>
            </a:r>
            <a:endParaRPr sz="14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402590" algn="l"/>
              </a:tabLst>
            </a:pPr>
            <a:r>
              <a:rPr sz="1400" dirty="0">
                <a:latin typeface="Times New Roman"/>
                <a:cs typeface="Times New Roman"/>
              </a:rPr>
              <a:t>Non-Clinical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Overview</a:t>
            </a:r>
            <a:endParaRPr sz="14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402590" algn="l"/>
              </a:tabLst>
            </a:pPr>
            <a:r>
              <a:rPr sz="1400" dirty="0">
                <a:latin typeface="Times New Roman"/>
                <a:cs typeface="Times New Roman"/>
              </a:rPr>
              <a:t>Clinical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dirty="0">
                <a:latin typeface="Times New Roman"/>
                <a:cs typeface="Times New Roman"/>
              </a:rPr>
              <a:t>Overview</a:t>
            </a:r>
            <a:endParaRPr sz="14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20"/>
              </a:spcBef>
              <a:buAutoNum type="arabicPeriod"/>
              <a:tabLst>
                <a:tab pos="402590" algn="l"/>
              </a:tabLst>
            </a:pPr>
            <a:r>
              <a:rPr sz="1400" dirty="0">
                <a:latin typeface="Times New Roman"/>
                <a:cs typeface="Times New Roman"/>
              </a:rPr>
              <a:t>Non-Clinical</a:t>
            </a:r>
            <a:r>
              <a:rPr sz="1400" spc="-65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Summaries</a:t>
            </a:r>
            <a:endParaRPr sz="1400">
              <a:latin typeface="Times New Roman"/>
              <a:cs typeface="Times New Roman"/>
            </a:endParaRPr>
          </a:p>
          <a:p>
            <a:pPr marL="401955" lvl="1" indent="-311150">
              <a:lnSpc>
                <a:spcPct val="100000"/>
              </a:lnSpc>
              <a:spcBef>
                <a:spcPts val="725"/>
              </a:spcBef>
              <a:buAutoNum type="arabicPeriod"/>
              <a:tabLst>
                <a:tab pos="402590" algn="l"/>
              </a:tabLst>
            </a:pPr>
            <a:r>
              <a:rPr sz="1400" dirty="0">
                <a:latin typeface="Times New Roman"/>
                <a:cs typeface="Times New Roman"/>
              </a:rPr>
              <a:t>Clinical</a:t>
            </a:r>
            <a:r>
              <a:rPr sz="1400" spc="-70" dirty="0">
                <a:latin typeface="Times New Roman"/>
                <a:cs typeface="Times New Roman"/>
              </a:rPr>
              <a:t> </a:t>
            </a:r>
            <a:r>
              <a:rPr sz="1400" spc="-5" dirty="0">
                <a:latin typeface="Times New Roman"/>
                <a:cs typeface="Times New Roman"/>
              </a:rPr>
              <a:t>Summary</a:t>
            </a:r>
            <a:endParaRPr sz="1400">
              <a:latin typeface="Times New Roman"/>
              <a:cs typeface="Times New Roman"/>
            </a:endParaRPr>
          </a:p>
        </p:txBody>
      </p:sp>
      <p:grpSp>
        <p:nvGrpSpPr>
          <p:cNvPr id="9" name="object 9"/>
          <p:cNvGrpSpPr/>
          <p:nvPr/>
        </p:nvGrpSpPr>
        <p:grpSpPr>
          <a:xfrm>
            <a:off x="5274564" y="3329940"/>
            <a:ext cx="4223385" cy="2506980"/>
            <a:chOff x="5274564" y="3329940"/>
            <a:chExt cx="4223385" cy="2506980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5311140" y="3343656"/>
              <a:ext cx="4186427" cy="2433828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274564" y="3329940"/>
              <a:ext cx="4085843" cy="2506980"/>
            </a:xfrm>
            <a:prstGeom prst="rect">
              <a:avLst/>
            </a:prstGeom>
          </p:spPr>
        </p:pic>
      </p:grpSp>
      <p:sp>
        <p:nvSpPr>
          <p:cNvPr id="12" name="object 12"/>
          <p:cNvSpPr txBox="1"/>
          <p:nvPr/>
        </p:nvSpPr>
        <p:spPr>
          <a:xfrm>
            <a:off x="5374385" y="3368802"/>
            <a:ext cx="4060190" cy="2307590"/>
          </a:xfrm>
          <a:prstGeom prst="rect">
            <a:avLst/>
          </a:prstGeom>
          <a:solidFill>
            <a:srgbClr val="FFFFFF"/>
          </a:solidFill>
          <a:ln w="19811">
            <a:solidFill>
              <a:srgbClr val="2D83C3"/>
            </a:solidFill>
          </a:ln>
        </p:spPr>
        <p:txBody>
          <a:bodyPr vert="horz" wrap="square" lIns="0" tIns="37465" rIns="0" bIns="0" rtlCol="0">
            <a:spAutoFit/>
          </a:bodyPr>
          <a:lstStyle/>
          <a:p>
            <a:pPr marL="91440" marR="257810">
              <a:lnSpc>
                <a:spcPct val="100000"/>
              </a:lnSpc>
              <a:spcBef>
                <a:spcPts val="295"/>
              </a:spcBef>
            </a:pPr>
            <a:r>
              <a:rPr sz="1800" spc="-5" dirty="0">
                <a:latin typeface="Times New Roman"/>
                <a:cs typeface="Times New Roman"/>
              </a:rPr>
              <a:t>M-2 </a:t>
            </a:r>
            <a:r>
              <a:rPr sz="1800" dirty="0">
                <a:latin typeface="Times New Roman"/>
                <a:cs typeface="Times New Roman"/>
              </a:rPr>
              <a:t>contains </a:t>
            </a:r>
            <a:r>
              <a:rPr sz="1800" spc="-5" dirty="0">
                <a:latin typeface="Times New Roman"/>
                <a:cs typeface="Times New Roman"/>
              </a:rPr>
              <a:t>summaries </a:t>
            </a:r>
            <a:r>
              <a:rPr sz="1800" dirty="0">
                <a:latin typeface="Times New Roman"/>
                <a:cs typeface="Times New Roman"/>
              </a:rPr>
              <a:t>from </a:t>
            </a:r>
            <a:r>
              <a:rPr sz="1800" spc="-15" dirty="0">
                <a:latin typeface="Times New Roman"/>
                <a:cs typeface="Times New Roman"/>
              </a:rPr>
              <a:t>Quality, 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Efficacy</a:t>
            </a:r>
            <a:r>
              <a:rPr sz="1800" spc="-3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and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Safety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Section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of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CTD: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1850">
              <a:latin typeface="Times New Roman"/>
              <a:cs typeface="Times New Roman"/>
            </a:endParaRPr>
          </a:p>
          <a:p>
            <a:pPr marL="91440">
              <a:lnSpc>
                <a:spcPct val="100000"/>
              </a:lnSpc>
            </a:pPr>
            <a:r>
              <a:rPr sz="1800" dirty="0">
                <a:latin typeface="Times New Roman"/>
                <a:cs typeface="Times New Roman"/>
              </a:rPr>
              <a:t>Details</a:t>
            </a:r>
            <a:r>
              <a:rPr sz="1800" spc="-3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are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spc="-5" dirty="0">
                <a:latin typeface="Times New Roman"/>
                <a:cs typeface="Times New Roman"/>
              </a:rPr>
              <a:t>discussed </a:t>
            </a:r>
            <a:r>
              <a:rPr sz="1800" dirty="0">
                <a:latin typeface="Times New Roman"/>
                <a:cs typeface="Times New Roman"/>
              </a:rPr>
              <a:t>in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:</a:t>
            </a:r>
            <a:endParaRPr sz="18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1850">
              <a:latin typeface="Times New Roman"/>
              <a:cs typeface="Times New Roman"/>
            </a:endParaRPr>
          </a:p>
          <a:p>
            <a:pPr marL="377825" indent="-287020">
              <a:lnSpc>
                <a:spcPct val="100000"/>
              </a:lnSpc>
              <a:spcBef>
                <a:spcPts val="5"/>
              </a:spcBef>
              <a:buFont typeface="Arial"/>
              <a:buChar char="•"/>
              <a:tabLst>
                <a:tab pos="377825" algn="l"/>
                <a:tab pos="378460" algn="l"/>
              </a:tabLst>
            </a:pPr>
            <a:r>
              <a:rPr sz="1800" spc="-5" dirty="0">
                <a:latin typeface="Times New Roman"/>
                <a:cs typeface="Times New Roman"/>
              </a:rPr>
              <a:t>M4Q: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CTD-Quality-</a:t>
            </a:r>
            <a:r>
              <a:rPr sz="1800" spc="-5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Module</a:t>
            </a:r>
            <a:r>
              <a:rPr sz="1800" spc="-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3</a:t>
            </a:r>
            <a:endParaRPr sz="1800">
              <a:latin typeface="Times New Roman"/>
              <a:cs typeface="Times New Roman"/>
            </a:endParaRPr>
          </a:p>
          <a:p>
            <a:pPr marL="377825" indent="-287020">
              <a:lnSpc>
                <a:spcPct val="100000"/>
              </a:lnSpc>
              <a:buFont typeface="Arial"/>
              <a:buChar char="•"/>
              <a:tabLst>
                <a:tab pos="377825" algn="l"/>
                <a:tab pos="378460" algn="l"/>
              </a:tabLst>
            </a:pPr>
            <a:r>
              <a:rPr sz="1800" spc="-5" dirty="0">
                <a:latin typeface="Times New Roman"/>
                <a:cs typeface="Times New Roman"/>
              </a:rPr>
              <a:t>M4S: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CTD-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Safety-</a:t>
            </a:r>
            <a:r>
              <a:rPr sz="1800" spc="-4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Module</a:t>
            </a:r>
            <a:r>
              <a:rPr sz="1800" spc="-1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4</a:t>
            </a:r>
            <a:endParaRPr sz="1800">
              <a:latin typeface="Times New Roman"/>
              <a:cs typeface="Times New Roman"/>
            </a:endParaRPr>
          </a:p>
          <a:p>
            <a:pPr marL="377825" indent="-287020">
              <a:lnSpc>
                <a:spcPct val="100000"/>
              </a:lnSpc>
              <a:buFont typeface="Arial"/>
              <a:buChar char="•"/>
              <a:tabLst>
                <a:tab pos="377825" algn="l"/>
                <a:tab pos="378460" algn="l"/>
              </a:tabLst>
            </a:pPr>
            <a:r>
              <a:rPr sz="1800" dirty="0">
                <a:latin typeface="Times New Roman"/>
                <a:cs typeface="Times New Roman"/>
              </a:rPr>
              <a:t>M4E:</a:t>
            </a:r>
            <a:r>
              <a:rPr sz="1800" spc="-2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the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CTD-</a:t>
            </a:r>
            <a:r>
              <a:rPr sz="1800" spc="-25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Efficacy-Module</a:t>
            </a:r>
            <a:r>
              <a:rPr sz="1800" spc="-60" dirty="0">
                <a:latin typeface="Times New Roman"/>
                <a:cs typeface="Times New Roman"/>
              </a:rPr>
              <a:t> </a:t>
            </a:r>
            <a:r>
              <a:rPr sz="1800" dirty="0">
                <a:latin typeface="Times New Roman"/>
                <a:cs typeface="Times New Roman"/>
              </a:rPr>
              <a:t>5</a:t>
            </a:r>
            <a:endParaRPr sz="1800">
              <a:latin typeface="Times New Roman"/>
              <a:cs typeface="Times New Roman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3ECDE7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1125</Words>
  <Application>Microsoft Office PowerPoint</Application>
  <PresentationFormat>Widescreen</PresentationFormat>
  <Paragraphs>190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Wingdings 3</vt:lpstr>
      <vt:lpstr>Office Theme</vt:lpstr>
      <vt:lpstr>Introduction to CTD</vt:lpstr>
      <vt:lpstr>Table of Contents:</vt:lpstr>
      <vt:lpstr>CTD (Common Technical Document)</vt:lpstr>
      <vt:lpstr>Need of CTD</vt:lpstr>
      <vt:lpstr>Origin of CTD</vt:lpstr>
      <vt:lpstr>1</vt:lpstr>
      <vt:lpstr>The CTD format consists of 5 modules</vt:lpstr>
      <vt:lpstr>Module 1 (Administrative / General Information</vt:lpstr>
      <vt:lpstr>Module-2 (Common Technical Document Summaries)</vt:lpstr>
      <vt:lpstr>Module 3  Quality</vt:lpstr>
      <vt:lpstr>Module 3  Cont...</vt:lpstr>
      <vt:lpstr>Cont...</vt:lpstr>
      <vt:lpstr>Module 4 Non-Clinical Study Report</vt:lpstr>
      <vt:lpstr>Module 5 Clinical Study Report</vt:lpstr>
      <vt:lpstr>Significance of CTD</vt:lpstr>
      <vt:lpstr>Impact of CTD</vt:lpstr>
      <vt:lpstr>References:</vt:lpstr>
      <vt:lpstr>Thank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CTD</dc:title>
  <cp:lastModifiedBy>dell</cp:lastModifiedBy>
  <cp:revision>1</cp:revision>
  <dcterms:created xsi:type="dcterms:W3CDTF">2021-03-07T16:16:20Z</dcterms:created>
  <dcterms:modified xsi:type="dcterms:W3CDTF">2021-03-07T16:18:48Z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2017-02-18T00:00:00Z</vt:filetime>
  </property>
  <property fmtid="{D5CDD505-2E9C-101B-9397-08002B2CF9AE}" pid="3" name="Creator">
    <vt:lpwstr>Microsoft® PowerPoint® 2013</vt:lpwstr>
  </property>
  <property fmtid="{D5CDD505-2E9C-101B-9397-08002B2CF9AE}" pid="4" name="LastSaved">
    <vt:filetime>2021-03-07T00:00:00Z</vt:filetime>
  </property>
</Properties>
</file>