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5112" y="5344667"/>
            <a:ext cx="8628888" cy="1219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8972" y="541019"/>
            <a:ext cx="7304532" cy="6080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21130" y="31191"/>
            <a:ext cx="670173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A3A3A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15112" y="1046988"/>
            <a:ext cx="8628888" cy="1828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41521" y="243027"/>
            <a:ext cx="2060956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1F5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482329"/>
            <a:ext cx="6007100" cy="2104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3A3A3A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1130" y="31191"/>
            <a:ext cx="67005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001F5F"/>
                </a:solidFill>
                <a:latin typeface="Tahoma"/>
                <a:cs typeface="Tahoma"/>
              </a:rPr>
              <a:t>ICH</a:t>
            </a:r>
            <a:r>
              <a:rPr sz="4000" b="1" spc="-1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4000" b="1" spc="-5" dirty="0">
                <a:solidFill>
                  <a:srgbClr val="001F5F"/>
                </a:solidFill>
                <a:latin typeface="Tahoma"/>
                <a:cs typeface="Tahoma"/>
              </a:rPr>
              <a:t>GCP</a:t>
            </a:r>
            <a:r>
              <a:rPr sz="4000" b="1" spc="-2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4000" b="1" spc="-10" dirty="0">
                <a:solidFill>
                  <a:srgbClr val="001F5F"/>
                </a:solidFill>
                <a:latin typeface="Tahoma"/>
                <a:cs typeface="Tahoma"/>
              </a:rPr>
              <a:t>(E6)GUIDELINES</a:t>
            </a:r>
            <a:endParaRPr sz="4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98549"/>
            <a:ext cx="51930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Informed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Consent</a:t>
            </a:r>
            <a:r>
              <a:rPr sz="2800" b="1" spc="-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Document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41385" y="3939921"/>
            <a:ext cx="10229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4864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h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41385" y="5482538"/>
            <a:ext cx="10210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related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1524279"/>
            <a:ext cx="8984615" cy="465391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 involves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research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Purpose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endParaRPr sz="22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r>
              <a:rPr sz="2200" b="1" spc="1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treatments</a:t>
            </a:r>
            <a:r>
              <a:rPr sz="2200" b="1" spc="1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1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probability</a:t>
            </a:r>
            <a:r>
              <a:rPr sz="2200" b="1" spc="10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0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random</a:t>
            </a:r>
            <a:r>
              <a:rPr sz="2200" b="1" spc="1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assignment</a:t>
            </a:r>
            <a:r>
              <a:rPr sz="2200" b="1" spc="1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1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each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treatment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All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procedures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Subject’s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responsibility</a:t>
            </a:r>
            <a:endParaRPr sz="2200">
              <a:latin typeface="Tahoma"/>
              <a:cs typeface="Tahoma"/>
            </a:endParaRPr>
          </a:p>
          <a:p>
            <a:pPr marL="355600" marR="1252855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2223770" algn="l"/>
                <a:tab pos="4112260" algn="l"/>
                <a:tab pos="5022850" algn="l"/>
                <a:tab pos="556387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Re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bly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b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sks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i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nc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ve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nc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  subject,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embryo,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infant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Reasonably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expected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benefits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Alternate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course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treatment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available</a:t>
            </a:r>
            <a:endParaRPr sz="2200">
              <a:latin typeface="Tahoma"/>
              <a:cs typeface="Tahoma"/>
            </a:endParaRPr>
          </a:p>
          <a:p>
            <a:pPr marL="355600" marR="1216025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2580640" algn="l"/>
                <a:tab pos="3470910" algn="l"/>
                <a:tab pos="5100320" algn="l"/>
                <a:tab pos="6572250" algn="l"/>
                <a:tab pos="718693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Comp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sation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/o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tm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en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av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ilab</a:t>
            </a:r>
            <a:r>
              <a:rPr sz="2200" b="1" spc="-20" dirty="0">
                <a:solidFill>
                  <a:srgbClr val="3A3A3A"/>
                </a:solidFill>
                <a:latin typeface="Tahoma"/>
                <a:cs typeface="Tahoma"/>
              </a:rPr>
              <a:t>l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 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injury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8987790" cy="556831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Informed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Consent Document…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Anticipated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payment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participation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Anticipated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expenses</a:t>
            </a:r>
            <a:r>
              <a:rPr sz="2200" b="1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participation</a:t>
            </a:r>
            <a:endParaRPr sz="2200">
              <a:latin typeface="Tahoma"/>
              <a:cs typeface="Tahoma"/>
            </a:endParaRPr>
          </a:p>
          <a:p>
            <a:pPr marL="355600" marR="8255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Participation</a:t>
            </a:r>
            <a:r>
              <a:rPr sz="2200" b="1" spc="2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is</a:t>
            </a:r>
            <a:r>
              <a:rPr sz="2200" b="1" spc="2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voluntary</a:t>
            </a:r>
            <a:r>
              <a:rPr sz="2200" b="1" spc="229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2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subject</a:t>
            </a:r>
            <a:r>
              <a:rPr sz="2200" b="1" spc="2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may</a:t>
            </a:r>
            <a:r>
              <a:rPr sz="2200" b="1" spc="2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refuse</a:t>
            </a:r>
            <a:r>
              <a:rPr sz="2200" b="1" spc="2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or</a:t>
            </a:r>
            <a:r>
              <a:rPr sz="2200" b="1" spc="2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withdraw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any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time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during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without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penalty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loss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benefits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Access</a:t>
            </a:r>
            <a:r>
              <a:rPr sz="2200" b="1" spc="30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3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original</a:t>
            </a:r>
            <a:r>
              <a:rPr sz="2200" b="1" spc="3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medical</a:t>
            </a:r>
            <a:r>
              <a:rPr sz="2200" b="1" spc="30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records</a:t>
            </a:r>
            <a:r>
              <a:rPr sz="2200" b="1" spc="30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3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auditor,</a:t>
            </a:r>
            <a:r>
              <a:rPr sz="2200" b="1" spc="3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monitor,</a:t>
            </a:r>
            <a:r>
              <a:rPr sz="2200" b="1" spc="3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IRB,</a:t>
            </a:r>
            <a:endParaRPr sz="22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regulatory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authorities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identification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would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confidential</a:t>
            </a:r>
            <a:endParaRPr sz="22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1170940" algn="l"/>
                <a:tab pos="2051685" algn="l"/>
                <a:tab pos="3985895" algn="l"/>
                <a:tab pos="4850130" algn="l"/>
                <a:tab pos="5729605" algn="l"/>
                <a:tab pos="6823709" algn="l"/>
                <a:tab pos="8683625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Any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info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ion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that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m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affect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willi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g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to 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participate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would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made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available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Contact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name,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address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case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need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Foreseeable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circumstances</a:t>
            </a:r>
            <a:r>
              <a:rPr sz="2200" b="1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 termination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Expected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duration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Approximate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number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subjects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involved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8985885" cy="550100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4-</a:t>
            </a:r>
            <a:r>
              <a:rPr sz="2800" b="1" spc="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Investigator</a:t>
            </a:r>
            <a:r>
              <a:rPr sz="2800" b="1" spc="2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Responsibilities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Qualified</a:t>
            </a:r>
            <a:r>
              <a:rPr sz="2200" b="1" spc="2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(documented)</a:t>
            </a:r>
            <a:r>
              <a:rPr sz="2200" b="1" spc="26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by</a:t>
            </a:r>
            <a:r>
              <a:rPr sz="2200" b="1" spc="2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education,</a:t>
            </a:r>
            <a:r>
              <a:rPr sz="2200" b="1" spc="2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training</a:t>
            </a:r>
            <a:r>
              <a:rPr sz="2200" b="1" spc="254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2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experience</a:t>
            </a:r>
            <a:endParaRPr sz="22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assume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responsibility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proper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conduct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5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familiar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the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appropriate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use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the 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investigational product,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IB,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and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other information provided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by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sponsor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aware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should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comply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GCP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applicable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regulatory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requirements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permit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monitoring,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auditing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inspection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Delegation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duties</a:t>
            </a:r>
            <a:r>
              <a:rPr sz="2200" b="1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appropriately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qualified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persons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3205"/>
            <a:ext cx="8291830" cy="2799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4-</a:t>
            </a:r>
            <a:r>
              <a:rPr sz="2800" b="1" spc="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Investigator</a:t>
            </a:r>
            <a:r>
              <a:rPr sz="2800" b="1" spc="2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Responsibilities…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Potential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recruitment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required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number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6D9FAF"/>
              </a:buClr>
              <a:buFont typeface="Wingdings"/>
              <a:buChar char=""/>
            </a:pPr>
            <a:endParaRPr sz="21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Sufficient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time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conduct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completion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6D9FAF"/>
              </a:buClr>
              <a:buFont typeface="Wingdings"/>
              <a:buChar char=""/>
            </a:pPr>
            <a:endParaRPr sz="21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Staff,</a:t>
            </a:r>
            <a:r>
              <a:rPr sz="2200" b="1" spc="-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facilities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6D9FAF"/>
              </a:buClr>
              <a:buFont typeface="Wingdings"/>
              <a:buChar char=""/>
            </a:pPr>
            <a:endParaRPr sz="21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Ensure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training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staff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63792" y="4122801"/>
            <a:ext cx="3102610" cy="62865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 indent="71120">
              <a:lnSpc>
                <a:spcPts val="2110"/>
              </a:lnSpc>
              <a:spcBef>
                <a:spcPts val="605"/>
              </a:spcBef>
              <a:tabLst>
                <a:tab pos="792480" algn="l"/>
                <a:tab pos="1998345" algn="l"/>
                <a:tab pos="2625090" algn="l"/>
              </a:tabLst>
            </a:pP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ves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igator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6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h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  t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ial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related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dic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4122801"/>
            <a:ext cx="5755640" cy="896619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5600" marR="5080" indent="-342900" algn="just">
              <a:lnSpc>
                <a:spcPts val="2110"/>
              </a:lnSpc>
              <a:spcBef>
                <a:spcPts val="60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Qualified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physician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investigator/sub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responsible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all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decisions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5330138"/>
            <a:ext cx="8983980" cy="1299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Adequate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medical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care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during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after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trail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participation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D9FAF"/>
              </a:buClr>
              <a:buFont typeface="Wingdings"/>
              <a:buChar char=""/>
            </a:pPr>
            <a:endParaRPr sz="2600">
              <a:latin typeface="Tahoma"/>
              <a:cs typeface="Tahoma"/>
            </a:endParaRPr>
          </a:p>
          <a:p>
            <a:pPr marL="355600" marR="5080" indent="-342900">
              <a:lnSpc>
                <a:spcPct val="8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1460500" algn="l"/>
                <a:tab pos="3361054" algn="l"/>
                <a:tab pos="4650740" algn="l"/>
                <a:tab pos="6735445" algn="l"/>
                <a:tab pos="7493634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Mak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asona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b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efforts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c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ertaining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f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prem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u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  withdrawal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from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413"/>
            <a:ext cx="8986520" cy="532447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4-</a:t>
            </a:r>
            <a:r>
              <a:rPr sz="2800" b="1" spc="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Investigator</a:t>
            </a:r>
            <a:r>
              <a:rPr sz="2800" b="1" spc="2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Responsibilities…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ts val="2510"/>
              </a:lnSpc>
              <a:spcBef>
                <a:spcPts val="26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Written</a:t>
            </a:r>
            <a:r>
              <a:rPr sz="2200" b="1" spc="1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1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dated</a:t>
            </a:r>
            <a:r>
              <a:rPr sz="2200" b="1" spc="1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approval</a:t>
            </a:r>
            <a:r>
              <a:rPr sz="2200" b="1" spc="1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1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r>
              <a:rPr sz="2200" b="1" spc="1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protocol,</a:t>
            </a:r>
            <a:r>
              <a:rPr sz="2200" b="1" spc="1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ICD,</a:t>
            </a:r>
            <a:r>
              <a:rPr sz="2200" b="1" spc="1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recruitment</a:t>
            </a:r>
            <a:endParaRPr sz="2200">
              <a:latin typeface="Tahoma"/>
              <a:cs typeface="Tahoma"/>
            </a:endParaRPr>
          </a:p>
          <a:p>
            <a:pPr marL="355600">
              <a:lnSpc>
                <a:spcPts val="2510"/>
              </a:lnSpc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procedures</a:t>
            </a:r>
            <a:r>
              <a:rPr sz="2200" b="1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etc.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prior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 initiation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provide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latest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copies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IB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IRB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6D9FAF"/>
              </a:buClr>
              <a:buFont typeface="Wingdings"/>
              <a:buChar char=""/>
            </a:pP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provide</a:t>
            </a:r>
            <a:r>
              <a:rPr sz="2200" b="1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all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relevant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documents</a:t>
            </a:r>
            <a:r>
              <a:rPr sz="2200" b="1" spc="6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review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during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6D9FAF"/>
              </a:buClr>
              <a:buFont typeface="Wingdings"/>
              <a:buChar char=""/>
            </a:pPr>
            <a:endParaRPr sz="2850">
              <a:latin typeface="Tahoma"/>
              <a:cs typeface="Tahoma"/>
            </a:endParaRPr>
          </a:p>
          <a:p>
            <a:pPr marL="355600" marR="5715" indent="-342900" algn="just">
              <a:lnSpc>
                <a:spcPts val="238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 conduct trial in accordance with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protocol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version 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agreed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 documented by the sponsor,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IRB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and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regulatory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authority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6D9FAF"/>
              </a:buClr>
              <a:buFont typeface="Wingdings"/>
              <a:buChar char=""/>
            </a:pPr>
            <a:endParaRPr sz="2800">
              <a:latin typeface="Tahoma"/>
              <a:cs typeface="Tahoma"/>
            </a:endParaRPr>
          </a:p>
          <a:p>
            <a:pPr marL="355600" marR="5080" indent="-342900" algn="just">
              <a:lnSpc>
                <a:spcPts val="238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No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changes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allowed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protocol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except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in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case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of 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immediate hazard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to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patient; which should be submitted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immediately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413"/>
            <a:ext cx="7938770" cy="3815079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4-</a:t>
            </a:r>
            <a:r>
              <a:rPr sz="2800" b="1" spc="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Investigator</a:t>
            </a:r>
            <a:r>
              <a:rPr sz="2800" b="1" spc="2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Responsibilities…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Responsible</a:t>
            </a:r>
            <a:r>
              <a:rPr sz="2200" b="1" spc="6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accountability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 site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D9FAF"/>
              </a:buClr>
              <a:buFont typeface="Wingdings"/>
              <a:buChar char=""/>
            </a:pP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May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assigned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pharmacist/individual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6D9FAF"/>
              </a:buClr>
              <a:buFont typeface="Wingdings"/>
              <a:buChar char=""/>
            </a:pP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Stored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as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specified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by sponsor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or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regulatory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authority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D9FAF"/>
              </a:buClr>
              <a:buFont typeface="Wingdings"/>
              <a:buChar char=""/>
            </a:pP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Used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only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accordance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protocol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D9FAF"/>
              </a:buClr>
              <a:buFont typeface="Wingdings"/>
              <a:buChar char=""/>
            </a:pP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follow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trial’s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randomization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procedure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94726" y="5942787"/>
            <a:ext cx="9702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hic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5205221"/>
            <a:ext cx="7850505" cy="1399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Any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premature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unblinding</a:t>
            </a:r>
            <a:r>
              <a:rPr sz="2200" b="1" spc="6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explained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sponsor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6D9FAF"/>
              </a:buClr>
              <a:buFont typeface="Wingdings"/>
              <a:buChar char=""/>
            </a:pPr>
            <a:endParaRPr sz="2850">
              <a:latin typeface="Tahoma"/>
              <a:cs typeface="Tahoma"/>
            </a:endParaRPr>
          </a:p>
          <a:p>
            <a:pPr marL="355600" marR="80010" indent="-342900">
              <a:lnSpc>
                <a:spcPts val="2380"/>
              </a:lnSpc>
              <a:spcBef>
                <a:spcPts val="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1669414" algn="l"/>
                <a:tab pos="2563495" algn="l"/>
                <a:tab pos="4295140" algn="l"/>
                <a:tab pos="6394450" algn="l"/>
                <a:tab pos="72390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Compl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egu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latory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eq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ui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m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GC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 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principles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82433" y="1488693"/>
            <a:ext cx="17811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9270" algn="l"/>
                <a:tab pos="1246505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IR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019892"/>
            <a:ext cx="7019925" cy="113093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600" b="1" spc="-5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600" b="1" dirty="0">
                <a:solidFill>
                  <a:srgbClr val="FF0000"/>
                </a:solidFill>
                <a:latin typeface="Tahoma"/>
                <a:cs typeface="Tahoma"/>
              </a:rPr>
              <a:t> 4-</a:t>
            </a:r>
            <a:r>
              <a:rPr sz="2600" b="1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6F2F9F"/>
                </a:solidFill>
                <a:latin typeface="Tahoma"/>
                <a:cs typeface="Tahoma"/>
              </a:rPr>
              <a:t>Investigator</a:t>
            </a:r>
            <a:r>
              <a:rPr sz="2600" b="1" spc="-4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600" b="1" spc="-5" dirty="0">
                <a:solidFill>
                  <a:srgbClr val="6F2F9F"/>
                </a:solidFill>
                <a:latin typeface="Tahoma"/>
                <a:cs typeface="Tahoma"/>
              </a:rPr>
              <a:t>Responsibilities…</a:t>
            </a:r>
            <a:endParaRPr sz="2600">
              <a:latin typeface="Tahoma"/>
              <a:cs typeface="Tahoma"/>
            </a:endParaRPr>
          </a:p>
          <a:p>
            <a:pPr marL="355600" marR="5080" indent="-342900">
              <a:lnSpc>
                <a:spcPts val="2380"/>
              </a:lnSpc>
              <a:spcBef>
                <a:spcPts val="55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2345690" algn="l"/>
                <a:tab pos="4757420" algn="l"/>
                <a:tab pos="5245100" algn="l"/>
                <a:tab pos="6475095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oc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um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Com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m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ic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tion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rev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ICD  patient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2528442"/>
            <a:ext cx="8984615" cy="391477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5600" marR="6985" indent="-342900">
              <a:lnSpc>
                <a:spcPts val="2380"/>
              </a:lnSpc>
              <a:spcBef>
                <a:spcPts val="39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or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their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legal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representative</a:t>
            </a:r>
            <a:r>
              <a:rPr sz="2200" b="1" spc="6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fully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informed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their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own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language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6D9FAF"/>
              </a:buClr>
              <a:buFont typeface="Wingdings"/>
              <a:buChar char=""/>
            </a:pPr>
            <a:endParaRPr sz="25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Non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technical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language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6D9FAF"/>
              </a:buClr>
              <a:buFont typeface="Wingdings"/>
              <a:buChar char=""/>
            </a:pP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Ample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time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consent</a:t>
            </a:r>
            <a:r>
              <a:rPr sz="2200" b="1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opportunity</a:t>
            </a:r>
            <a:r>
              <a:rPr sz="2200" b="1" spc="6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questions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D9FAF"/>
              </a:buClr>
              <a:buFont typeface="Wingdings"/>
              <a:buChar char=""/>
            </a:pP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Impartial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witness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illiterate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patients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D9FAF"/>
              </a:buClr>
              <a:buFont typeface="Wingdings"/>
              <a:buChar char=""/>
            </a:pPr>
            <a:endParaRPr sz="2850">
              <a:latin typeface="Tahoma"/>
              <a:cs typeface="Tahoma"/>
            </a:endParaRPr>
          </a:p>
          <a:p>
            <a:pPr marL="355600" marR="5080" indent="-342900">
              <a:lnSpc>
                <a:spcPts val="238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</a:t>
            </a:r>
            <a:r>
              <a:rPr sz="2200" b="1" spc="2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spc="2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receive</a:t>
            </a:r>
            <a:r>
              <a:rPr sz="2200" b="1" spc="2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2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copy</a:t>
            </a:r>
            <a:r>
              <a:rPr sz="2200" b="1" spc="2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2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2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signed</a:t>
            </a:r>
            <a:r>
              <a:rPr sz="2200" b="1" spc="2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2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dated</a:t>
            </a:r>
            <a:r>
              <a:rPr sz="2200" b="1" spc="2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ICD/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amendment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98549"/>
            <a:ext cx="8985250" cy="5725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4-</a:t>
            </a:r>
            <a:r>
              <a:rPr sz="2800" b="1" spc="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Investigator</a:t>
            </a:r>
            <a:r>
              <a:rPr sz="2800" b="1" spc="2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Responsibilities…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5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1644650" algn="l"/>
                <a:tab pos="2923540" algn="l"/>
                <a:tab pos="4569460" algn="l"/>
                <a:tab pos="6910705" algn="l"/>
                <a:tab pos="845058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Sh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ul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ur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acc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ura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c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y,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c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omp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l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et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l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g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ibility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  timeliness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data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sponsor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CRF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Correction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CRF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signed,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dated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Maintain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related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documents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Financial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agreements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place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Access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records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by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monitor,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regulatory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agency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or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auditors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Progress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reports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IRB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55878"/>
            <a:ext cx="74187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4-</a:t>
            </a:r>
            <a:r>
              <a:rPr sz="2800" b="1" spc="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Investigator</a:t>
            </a:r>
            <a:r>
              <a:rPr sz="2800" b="1" spc="2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Responsibilities…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88890" y="1516125"/>
            <a:ext cx="4476115" cy="662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405">
              <a:lnSpc>
                <a:spcPts val="2510"/>
              </a:lnSpc>
              <a:spcBef>
                <a:spcPts val="95"/>
              </a:spcBef>
              <a:tabLst>
                <a:tab pos="1228725" algn="l"/>
                <a:tab pos="2533015" algn="l"/>
                <a:tab pos="324866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(</a:t>
            </a:r>
            <a:r>
              <a:rPr sz="2200" b="1" spc="-5" dirty="0">
                <a:solidFill>
                  <a:srgbClr val="FF0000"/>
                </a:solidFill>
                <a:latin typeface="Tahoma"/>
                <a:cs typeface="Tahoma"/>
              </a:rPr>
              <a:t>SAE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)	should	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be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reported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ts val="2510"/>
              </a:lnSpc>
              <a:tabLst>
                <a:tab pos="848994" algn="l"/>
                <a:tab pos="2042795" algn="l"/>
              </a:tabLst>
            </a:pP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and	timely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as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44333" y="1817573"/>
            <a:ext cx="18211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1638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eq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1516125"/>
            <a:ext cx="4222115" cy="96456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355600" marR="5080" indent="-342900" algn="just">
              <a:lnSpc>
                <a:spcPct val="90100"/>
              </a:lnSpc>
              <a:spcBef>
                <a:spcPts val="35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Serious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Adverse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Events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immediately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sponsor,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IRB/regulatory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agency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2857626"/>
            <a:ext cx="8522970" cy="3479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Deaths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reported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as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per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requirement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6D9FAF"/>
              </a:buClr>
              <a:buFont typeface="Wingdings"/>
              <a:buChar char=""/>
            </a:pPr>
            <a:endParaRPr sz="26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SAE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Any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untoward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medical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occurrence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that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at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 any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dose:</a:t>
            </a:r>
            <a:endParaRPr sz="22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Results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death</a:t>
            </a:r>
            <a:endParaRPr sz="22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Is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life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threatening</a:t>
            </a:r>
            <a:endParaRPr sz="2200">
              <a:latin typeface="Tahoma"/>
              <a:cs typeface="Tahoma"/>
            </a:endParaRPr>
          </a:p>
          <a:p>
            <a:pPr marL="756285" lvl="1" indent="-287020">
              <a:lnSpc>
                <a:spcPts val="2375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Requires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inpatient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hospitalization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or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prolongation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endParaRPr sz="2200">
              <a:latin typeface="Tahoma"/>
              <a:cs typeface="Tahoma"/>
            </a:endParaRPr>
          </a:p>
          <a:p>
            <a:pPr marL="756285">
              <a:lnSpc>
                <a:spcPts val="2375"/>
              </a:lnSpc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existing hospitalization</a:t>
            </a:r>
            <a:endParaRPr sz="22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Results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persistent</a:t>
            </a:r>
            <a:r>
              <a:rPr sz="2200" b="1" spc="6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or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significant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disability/incapacity</a:t>
            </a:r>
            <a:endParaRPr sz="22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congenital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anomaly/birth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defect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8985250" cy="449516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4-</a:t>
            </a:r>
            <a:r>
              <a:rPr sz="2800" b="1" spc="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Investigator</a:t>
            </a:r>
            <a:r>
              <a:rPr sz="2800" b="1" spc="2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Responsibilities…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inform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assure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therapy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follow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up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inform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regulatory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authorities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inform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sponsor/IRB</a:t>
            </a:r>
            <a:r>
              <a:rPr sz="2200" b="1" spc="6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explanation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1369060" algn="l"/>
                <a:tab pos="3303270" algn="l"/>
                <a:tab pos="4521200" algn="l"/>
                <a:tab pos="5729605" algn="l"/>
                <a:tab pos="7554595" algn="l"/>
                <a:tab pos="845058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U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p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mplet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sh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ou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l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info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in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uti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IRB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  regulatory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authorities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summary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trial’s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outcome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4428" y="742187"/>
            <a:ext cx="2292096" cy="5501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6461" y="281685"/>
            <a:ext cx="1751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110" dirty="0"/>
              <a:t> </a:t>
            </a:r>
            <a:r>
              <a:rPr spc="-5" dirty="0"/>
              <a:t>GCP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031493"/>
            <a:ext cx="8988425" cy="578675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5600" marR="7620" indent="-342900" algn="just">
              <a:lnSpc>
                <a:spcPts val="2110"/>
              </a:lnSpc>
              <a:spcBef>
                <a:spcPts val="60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Good Clinical Practices (GCP)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is an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international ethical &amp;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scientific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quality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standard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designing,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conducting,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recording &amp; reporting trials that involve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 participation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human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6D9FAF"/>
              </a:buClr>
              <a:buFont typeface="Wingdings"/>
              <a:buChar char=""/>
            </a:pPr>
            <a:endParaRPr sz="2600">
              <a:latin typeface="Tahoma"/>
              <a:cs typeface="Tahoma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Compliance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with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this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standard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provides</a:t>
            </a:r>
            <a:r>
              <a:rPr sz="2200" b="1" spc="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public</a:t>
            </a:r>
            <a:r>
              <a:rPr sz="2200" b="1" spc="6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assurance 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that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rights,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safety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well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being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subjects</a:t>
            </a:r>
            <a:r>
              <a:rPr sz="2200" b="1" spc="6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are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protected,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consistent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the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principles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that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have</a:t>
            </a:r>
            <a:r>
              <a:rPr sz="2200" b="1" spc="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their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origin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in the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declaration of Helsinki,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and that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clinical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data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are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credible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buClr>
                <a:srgbClr val="6D9FAF"/>
              </a:buClr>
              <a:buFont typeface="Wingdings"/>
              <a:buChar char=""/>
            </a:pP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900"/>
              </a:spcBef>
            </a:pPr>
            <a:r>
              <a:rPr sz="2800" b="1" spc="-10" dirty="0">
                <a:solidFill>
                  <a:srgbClr val="001F5F"/>
                </a:solidFill>
                <a:latin typeface="Tahoma"/>
                <a:cs typeface="Tahoma"/>
              </a:rPr>
              <a:t>Objectives</a:t>
            </a:r>
            <a:r>
              <a:rPr sz="2800" b="1" spc="2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Tahoma"/>
                <a:cs typeface="Tahoma"/>
              </a:rPr>
              <a:t>of</a:t>
            </a:r>
            <a:r>
              <a:rPr sz="2800" b="1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Tahoma"/>
                <a:cs typeface="Tahoma"/>
              </a:rPr>
              <a:t>ICH</a:t>
            </a:r>
            <a:r>
              <a:rPr sz="2800" b="1" spc="5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sz="2800" b="1" spc="10" dirty="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Tahoma"/>
                <a:cs typeface="Tahoma"/>
              </a:rPr>
              <a:t>GCP:</a:t>
            </a:r>
            <a:endParaRPr sz="2800">
              <a:latin typeface="Tahoma"/>
              <a:cs typeface="Tahoma"/>
            </a:endParaRPr>
          </a:p>
          <a:p>
            <a:pPr marL="355600" marR="6350" indent="-342900" algn="just">
              <a:lnSpc>
                <a:spcPct val="8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 provide a unified standard for the EU, Japan &amp; the US 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to 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facilitate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mutual acceptance of clinical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data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by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regulatory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authorities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these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jurisdictions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6D9FAF"/>
              </a:buClr>
              <a:buFont typeface="Wingdings"/>
              <a:buChar char=""/>
            </a:pPr>
            <a:endParaRPr sz="2600">
              <a:latin typeface="Tahoma"/>
              <a:cs typeface="Tahoma"/>
            </a:endParaRPr>
          </a:p>
          <a:p>
            <a:pPr marL="355600" marR="8890" indent="-342900" algn="just">
              <a:lnSpc>
                <a:spcPct val="80000"/>
              </a:lnSpc>
              <a:spcBef>
                <a:spcPts val="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 be followed when generating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data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that are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intended 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submitted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regulatory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authorities.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8985885" cy="550100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R="2671445" algn="ctr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5-</a:t>
            </a:r>
            <a:r>
              <a:rPr sz="2800" b="1" spc="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Sponsor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Responsibilities</a:t>
            </a:r>
            <a:endParaRPr sz="280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An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 individual,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company,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institution,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or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organization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which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takes responsibility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for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 initiation, management,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and/or 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financing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 clinical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2583815" algn="l"/>
                <a:tab pos="3032125" algn="l"/>
                <a:tab pos="4947920" algn="l"/>
                <a:tab pos="5583555" algn="l"/>
                <a:tab pos="6337935" algn="l"/>
                <a:tab pos="6970395" algn="l"/>
                <a:tab pos="83439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Imp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l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m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ing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intaini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g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QA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QC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y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m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h</a:t>
            </a:r>
            <a:endParaRPr sz="2200">
              <a:latin typeface="Tahoma"/>
              <a:cs typeface="Tahoma"/>
            </a:endParaRPr>
          </a:p>
          <a:p>
            <a:pPr marR="2687320" algn="ctr">
              <a:lnSpc>
                <a:spcPct val="100000"/>
              </a:lnSpc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written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SOPs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ensure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GCP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compliance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5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Securing agreements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from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all sites for monitoring, auditing,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inspections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QC of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data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handling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Payment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agreements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8985885" cy="402526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5-</a:t>
            </a:r>
            <a:r>
              <a:rPr sz="2800" b="1" spc="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Sponsor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Responsibilities…</a:t>
            </a:r>
            <a:endParaRPr sz="280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CRO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- A person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or an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organization (commercial, academic, or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other)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contracted by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sponsor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 perform one or more of a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sponsor’s</a:t>
            </a:r>
            <a:r>
              <a:rPr sz="2200" b="1" spc="6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related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duties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functions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Sponsor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may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 transfer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all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or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some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duties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CRO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Ultimate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responsibility</a:t>
            </a:r>
            <a:r>
              <a:rPr sz="2200" b="1" spc="6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quality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lies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sponsor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Document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all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duty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delegation</a:t>
            </a:r>
            <a:r>
              <a:rPr sz="2200" b="1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required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859996"/>
            <a:ext cx="8987790" cy="597027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5-</a:t>
            </a:r>
            <a:r>
              <a:rPr sz="2800" b="1" spc="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Sponsor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Responsibilities…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Trial design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management,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data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handling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Investigator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selection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Financing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Submission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regulatory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authorities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Confirmation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review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by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IRBs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Information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on investigational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product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Manufacturing,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labeling,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packaging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coding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product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Safety</a:t>
            </a:r>
            <a:r>
              <a:rPr sz="2200" b="1" spc="-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Evaluation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Monitoring</a:t>
            </a:r>
            <a:endParaRPr sz="220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 act of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overseeing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 progress of a clinical trial, and of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ensuring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that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conducted,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recorded,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reported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in 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accordance with the protocol,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SOPs,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GCP, and the applicable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regulatory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requirements.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7014845" cy="536702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6-</a:t>
            </a:r>
            <a:r>
              <a:rPr sz="2800" b="1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Protocol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 and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Amendments…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Document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describing</a:t>
            </a:r>
            <a:r>
              <a:rPr sz="2200" b="1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all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aspects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study</a:t>
            </a:r>
            <a:endParaRPr sz="22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Well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designed</a:t>
            </a:r>
            <a:r>
              <a:rPr sz="2200" b="1" spc="6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thoroughly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considered</a:t>
            </a:r>
            <a:endParaRPr sz="22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Well</a:t>
            </a:r>
            <a:r>
              <a:rPr sz="2200" b="1" spc="-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structured</a:t>
            </a:r>
            <a:endParaRPr sz="22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Complete</a:t>
            </a:r>
            <a:endParaRPr sz="22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Components: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General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 Information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Objectives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Justification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Ethical</a:t>
            </a:r>
            <a:r>
              <a:rPr sz="2200" b="1" spc="-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considerations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Study</a:t>
            </a:r>
            <a:r>
              <a:rPr sz="2200" b="1" spc="-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design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Inclusion,</a:t>
            </a:r>
            <a:r>
              <a:rPr sz="2200" b="1" spc="6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Exclusions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withdrawal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Handling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products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7014845" cy="456247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6-</a:t>
            </a:r>
            <a:r>
              <a:rPr sz="2800" b="1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Protocol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 and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Amendments…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Components:…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Assessment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Efficacy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Assessment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safety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Statistics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Data</a:t>
            </a:r>
            <a:r>
              <a:rPr sz="2200" b="1" spc="-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handling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management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Quality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control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quality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assurance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Finance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Insurance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Publication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policy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Evaluation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Supplementaries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Appendices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7014845" cy="94043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6-</a:t>
            </a:r>
            <a:r>
              <a:rPr sz="2800" b="1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Protocol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 and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Amendments…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General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 Information: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29678" y="1995042"/>
            <a:ext cx="1732914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Amendment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995042"/>
            <a:ext cx="7160895" cy="2707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37795" indent="-342900">
              <a:lnSpc>
                <a:spcPct val="100000"/>
              </a:lnSpc>
              <a:spcBef>
                <a:spcPts val="9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1776095" algn="l"/>
                <a:tab pos="2733040" algn="l"/>
                <a:tab pos="4496435" algn="l"/>
                <a:tab pos="5835015" algn="l"/>
                <a:tab pos="630301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Proto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c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Tit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l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i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ntif</a:t>
            </a:r>
            <a:r>
              <a:rPr sz="2200" b="1" spc="-20" dirty="0">
                <a:solidFill>
                  <a:srgbClr val="3A3A3A"/>
                </a:solidFill>
                <a:latin typeface="Tahoma"/>
                <a:cs typeface="Tahoma"/>
              </a:rPr>
              <a:t>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g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n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um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b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dat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. 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number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Contact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names,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addresses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Name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 title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 Authorized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signatory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Contact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medical</a:t>
            </a:r>
            <a:r>
              <a:rPr sz="2200" b="1" spc="-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expert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Contact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investigator(s)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Institution(s),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Laboratories,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department</a:t>
            </a:r>
            <a:r>
              <a:rPr sz="2200" b="1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contact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8627110" cy="456247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6-</a:t>
            </a:r>
            <a:r>
              <a:rPr sz="2800" b="1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Protocol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 and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Amendments…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Objective</a:t>
            </a:r>
            <a:r>
              <a:rPr sz="2200" b="1" spc="3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and</a:t>
            </a:r>
            <a:r>
              <a:rPr sz="2200" b="1" spc="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Justification: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Aims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objectives,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phase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study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Name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description</a:t>
            </a:r>
            <a:r>
              <a:rPr sz="2200" b="1" spc="8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Investigational</a:t>
            </a:r>
            <a:r>
              <a:rPr sz="2200" b="1" spc="8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product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Summary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non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clinical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clinical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studies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Summary of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risks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benefits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Description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route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 administration,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dosage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Statement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GCP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compliance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Ethical</a:t>
            </a:r>
            <a:r>
              <a:rPr sz="2200" b="1" spc="-2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Consideration: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Description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how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patients/volunteers</a:t>
            </a:r>
            <a:r>
              <a:rPr sz="2200" b="1" spc="8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would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informed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8986520" cy="523303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6-</a:t>
            </a:r>
            <a:r>
              <a:rPr sz="2800" b="1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Protocol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 and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Amendments…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Study</a:t>
            </a:r>
            <a:r>
              <a:rPr sz="2200" b="1" spc="-3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Design: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Primary &amp;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secondary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endpoints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Randomized/comparator/blinded/open,</a:t>
            </a:r>
            <a:r>
              <a:rPr sz="2200" b="1" spc="8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placebo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controlled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Blinding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technique(double</a:t>
            </a:r>
            <a:r>
              <a:rPr sz="2200" b="1" spc="6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blind/single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blind)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Randomization(method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procedure)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Diagram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design,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procedure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stages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Medications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permitted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not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permitted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during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study</a:t>
            </a:r>
            <a:endParaRPr sz="22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2117090" algn="l"/>
                <a:tab pos="2555875" algn="l"/>
                <a:tab pos="3492500" algn="l"/>
                <a:tab pos="5298440" algn="l"/>
                <a:tab pos="6205220" algn="l"/>
                <a:tab pos="7121525" algn="l"/>
                <a:tab pos="8197215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scr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pti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d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tm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ts,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d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se,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r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ou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d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uri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g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d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y 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conduct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Packing/labeling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description</a:t>
            </a:r>
            <a:endParaRPr sz="2200">
              <a:latin typeface="Tahoma"/>
              <a:cs typeface="Tahoma"/>
            </a:endParaRPr>
          </a:p>
          <a:p>
            <a:pPr marL="355600" marR="635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1754505" algn="l"/>
                <a:tab pos="2202815" algn="l"/>
                <a:tab pos="3402329" algn="l"/>
                <a:tab pos="5362575" algn="l"/>
                <a:tab pos="5749290" algn="l"/>
                <a:tab pos="7244715" algn="l"/>
                <a:tab pos="7693025" algn="l"/>
                <a:tab pos="8195945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Duratio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b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ject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partic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patio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q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nc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d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y 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periods,</a:t>
            </a:r>
            <a:r>
              <a:rPr sz="2200" b="1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including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follow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up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8983980" cy="489775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6-</a:t>
            </a:r>
            <a:r>
              <a:rPr sz="2800" b="1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Protocol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 and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Amendments…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Study</a:t>
            </a:r>
            <a:r>
              <a:rPr sz="2200" b="1" spc="-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Design:…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Proposed</a:t>
            </a:r>
            <a:r>
              <a:rPr sz="2200" b="1" spc="6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date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initiation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study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Discontinuation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criteria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Instructions</a:t>
            </a:r>
            <a:r>
              <a:rPr sz="2200" b="1" spc="7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on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suspending</a:t>
            </a:r>
            <a:r>
              <a:rPr sz="2200" b="1" spc="7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or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terminating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study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Procedures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monitoring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compliance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Inclusion</a:t>
            </a:r>
            <a:r>
              <a:rPr sz="2200" b="1" spc="4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Exclusion</a:t>
            </a:r>
            <a:r>
              <a:rPr sz="2200" b="1" spc="2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criteria:</a:t>
            </a:r>
            <a:endParaRPr sz="22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2447925" algn="l"/>
                <a:tab pos="2867025" algn="l"/>
                <a:tab pos="3470910" algn="l"/>
                <a:tab pos="4787900" algn="l"/>
                <a:tab pos="5215890" algn="l"/>
                <a:tab pos="5699125" algn="l"/>
                <a:tab pos="7034530" algn="l"/>
                <a:tab pos="7898765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Spe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c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ificatio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t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h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s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ubje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ct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i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nc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l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d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(a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g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g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,  ethnic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groups,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prognostic</a:t>
            </a:r>
            <a:r>
              <a:rPr sz="2200" b="1" spc="6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factors,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diagnostic</a:t>
            </a:r>
            <a:r>
              <a:rPr sz="2200" b="1" spc="6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criteria)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Specify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exclusion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criteria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withdrawal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criteria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procedures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7014845" cy="214757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6-</a:t>
            </a:r>
            <a:r>
              <a:rPr sz="2800" b="1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Protocol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 and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Amendments…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Handling</a:t>
            </a:r>
            <a:r>
              <a:rPr sz="2200" b="1" spc="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of</a:t>
            </a:r>
            <a:r>
              <a:rPr sz="2200" b="1" spc="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Products: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Safe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handling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storage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measures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System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followed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labeling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Labeling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specifications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24493" y="5214365"/>
            <a:ext cx="5403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lab,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3536975"/>
            <a:ext cx="8202930" cy="23729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Efficacy</a:t>
            </a:r>
            <a:r>
              <a:rPr sz="2200" b="1" spc="-2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assessment</a:t>
            </a:r>
            <a:r>
              <a:rPr sz="2200" b="1" spc="3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: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Specifications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efficacy parameters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Descriptions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how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these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are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measured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recorded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Time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periodicity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recording</a:t>
            </a:r>
            <a:endParaRPr sz="22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2225675" algn="l"/>
                <a:tab pos="2774315" algn="l"/>
                <a:tab pos="4013200" algn="l"/>
                <a:tab pos="5572760" algn="l"/>
                <a:tab pos="7122795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scr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pti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s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cial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y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sis/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ts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(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P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K,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clin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cal, 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radiology)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4" y="742187"/>
            <a:ext cx="2601468" cy="55016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358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841658"/>
            <a:ext cx="5314950" cy="5227072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80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Sections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ahoma"/>
                <a:cs typeface="Tahoma"/>
              </a:rPr>
              <a:t>of</a:t>
            </a: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ahoma"/>
                <a:cs typeface="Tahoma"/>
              </a:rPr>
              <a:t>ICH-E6</a:t>
            </a:r>
            <a:r>
              <a:rPr sz="2800" b="1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ahoma"/>
                <a:cs typeface="Tahoma"/>
              </a:rPr>
              <a:t>(GCP)</a:t>
            </a:r>
            <a:endParaRPr sz="2800" dirty="0">
              <a:latin typeface="Tahoma"/>
              <a:cs typeface="Tahoma"/>
            </a:endParaRPr>
          </a:p>
          <a:p>
            <a:pPr marL="1274445" indent="-34798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127508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Glossary</a:t>
            </a:r>
            <a:endParaRPr sz="2200" dirty="0">
              <a:latin typeface="Tahoma"/>
              <a:cs typeface="Tahoma"/>
            </a:endParaRPr>
          </a:p>
          <a:p>
            <a:pPr marL="1274445" indent="-347980">
              <a:lnSpc>
                <a:spcPct val="100000"/>
              </a:lnSpc>
              <a:spcBef>
                <a:spcPts val="1850"/>
              </a:spcBef>
              <a:buAutoNum type="arabicPeriod"/>
              <a:tabLst>
                <a:tab pos="127508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Principles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GCP</a:t>
            </a:r>
            <a:endParaRPr sz="2200" dirty="0">
              <a:latin typeface="Tahoma"/>
              <a:cs typeface="Tahoma"/>
            </a:endParaRPr>
          </a:p>
          <a:p>
            <a:pPr marL="1274445" indent="-347980">
              <a:lnSpc>
                <a:spcPct val="100000"/>
              </a:lnSpc>
              <a:spcBef>
                <a:spcPts val="1850"/>
              </a:spcBef>
              <a:buAutoNum type="arabicPeriod"/>
              <a:tabLst>
                <a:tab pos="127508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EC/IRB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Responsibilities</a:t>
            </a:r>
            <a:endParaRPr sz="2200" dirty="0">
              <a:latin typeface="Tahoma"/>
              <a:cs typeface="Tahoma"/>
            </a:endParaRPr>
          </a:p>
          <a:p>
            <a:pPr marL="1274445" indent="-347980">
              <a:lnSpc>
                <a:spcPct val="100000"/>
              </a:lnSpc>
              <a:spcBef>
                <a:spcPts val="1850"/>
              </a:spcBef>
              <a:buAutoNum type="arabicPeriod"/>
              <a:tabLst>
                <a:tab pos="1275080" algn="l"/>
              </a:tabLst>
            </a:pPr>
            <a:r>
              <a:rPr sz="2200" b="1" spc="-5" dirty="0">
                <a:solidFill>
                  <a:srgbClr val="FF0000"/>
                </a:solidFill>
                <a:latin typeface="Tahoma"/>
                <a:cs typeface="Tahoma"/>
              </a:rPr>
              <a:t>Investigator</a:t>
            </a:r>
            <a:r>
              <a:rPr sz="2200" b="1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Tahoma"/>
                <a:cs typeface="Tahoma"/>
              </a:rPr>
              <a:t>Responsibilities</a:t>
            </a:r>
            <a:endParaRPr sz="22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1274445" indent="-347980">
              <a:lnSpc>
                <a:spcPct val="100000"/>
              </a:lnSpc>
              <a:spcBef>
                <a:spcPts val="1850"/>
              </a:spcBef>
              <a:buAutoNum type="arabicPeriod"/>
              <a:tabLst>
                <a:tab pos="1275080" algn="l"/>
              </a:tabLst>
            </a:pPr>
            <a:r>
              <a:rPr sz="2200" b="1" spc="-10" dirty="0">
                <a:solidFill>
                  <a:srgbClr val="FF0000"/>
                </a:solidFill>
                <a:latin typeface="Tahoma"/>
                <a:cs typeface="Tahoma"/>
              </a:rPr>
              <a:t>Sponsor</a:t>
            </a:r>
            <a:r>
              <a:rPr sz="2200" b="1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Tahoma"/>
                <a:cs typeface="Tahoma"/>
              </a:rPr>
              <a:t>Responsibilities</a:t>
            </a:r>
            <a:endParaRPr sz="22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1274445" indent="-347980">
              <a:lnSpc>
                <a:spcPct val="100000"/>
              </a:lnSpc>
              <a:spcBef>
                <a:spcPts val="1845"/>
              </a:spcBef>
              <a:buAutoNum type="arabicPeriod"/>
              <a:tabLst>
                <a:tab pos="127508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Protocols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Amendments</a:t>
            </a:r>
            <a:endParaRPr sz="2200" dirty="0">
              <a:latin typeface="Tahoma"/>
              <a:cs typeface="Tahoma"/>
            </a:endParaRPr>
          </a:p>
          <a:p>
            <a:pPr marL="1274445" indent="-347980">
              <a:lnSpc>
                <a:spcPct val="100000"/>
              </a:lnSpc>
              <a:spcBef>
                <a:spcPts val="1850"/>
              </a:spcBef>
              <a:buAutoNum type="arabicPeriod"/>
              <a:tabLst>
                <a:tab pos="127508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Investigator’s</a:t>
            </a:r>
            <a:r>
              <a:rPr sz="2200" b="1" spc="6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Brochure</a:t>
            </a:r>
            <a:endParaRPr sz="2200" dirty="0">
              <a:latin typeface="Tahoma"/>
              <a:cs typeface="Tahoma"/>
            </a:endParaRPr>
          </a:p>
          <a:p>
            <a:pPr marL="1274445" indent="-347980">
              <a:lnSpc>
                <a:spcPct val="100000"/>
              </a:lnSpc>
              <a:spcBef>
                <a:spcPts val="1850"/>
              </a:spcBef>
              <a:buAutoNum type="arabicPeriod"/>
              <a:tabLst>
                <a:tab pos="127508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Essential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Documents</a:t>
            </a:r>
            <a:endParaRPr sz="22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8985885" cy="57023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6-</a:t>
            </a:r>
            <a:r>
              <a:rPr sz="2800" b="1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Protocol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 and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Amendments…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Safety</a:t>
            </a:r>
            <a:r>
              <a:rPr sz="2200" b="1" spc="-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assessment</a:t>
            </a:r>
            <a:r>
              <a:rPr sz="2200" b="1" spc="2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: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Specifications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safety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parameters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Procedures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 eliciting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reports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reporting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ADR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Time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method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recording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Type,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duration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follow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up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after adverse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events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Statistics: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Description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statistical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methods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employed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Timing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interim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analysis,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if any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Significance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level,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power</a:t>
            </a:r>
            <a:endParaRPr sz="22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2100580" algn="l"/>
                <a:tab pos="2668905" algn="l"/>
                <a:tab pos="4147820" algn="l"/>
                <a:tab pos="4822825" algn="l"/>
                <a:tab pos="6441440" algn="l"/>
                <a:tab pos="7275195" algn="l"/>
                <a:tab pos="7905115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c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d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ur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f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ing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deviat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fro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h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orig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nal 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statistical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plan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Selection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subjects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included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final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analysis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8986520" cy="57023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6-</a:t>
            </a:r>
            <a:r>
              <a:rPr sz="2800" b="1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Protocol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 and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Amendments…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Data</a:t>
            </a:r>
            <a:r>
              <a:rPr sz="2200" b="1" spc="-4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Management</a:t>
            </a:r>
            <a:r>
              <a:rPr sz="2200" b="1" spc="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:</a:t>
            </a:r>
            <a:endParaRPr sz="22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Procedures</a:t>
            </a:r>
            <a:r>
              <a:rPr sz="2200" b="1" spc="2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2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handling</a:t>
            </a:r>
            <a:r>
              <a:rPr sz="2200" b="1" spc="2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2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processing</a:t>
            </a:r>
            <a:r>
              <a:rPr sz="2200" b="1" spc="2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records</a:t>
            </a:r>
            <a:r>
              <a:rPr sz="2200" b="1" spc="2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2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effects</a:t>
            </a:r>
            <a:r>
              <a:rPr sz="2200" b="1" spc="2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and </a:t>
            </a:r>
            <a:r>
              <a:rPr sz="2200" b="1" spc="-6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adverse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events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QC</a:t>
            </a:r>
            <a:r>
              <a:rPr sz="2200" b="1" spc="-2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&amp;</a:t>
            </a:r>
            <a:r>
              <a:rPr sz="2200" b="1" spc="-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QA: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Steps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procedures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monitoring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study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Instructions</a:t>
            </a:r>
            <a:r>
              <a:rPr sz="2200" b="1" spc="6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protocol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deviations</a:t>
            </a:r>
            <a:endParaRPr sz="2200">
              <a:latin typeface="Tahoma"/>
              <a:cs typeface="Tahoma"/>
            </a:endParaRPr>
          </a:p>
          <a:p>
            <a:pPr marL="12700" marR="1363980">
              <a:lnSpc>
                <a:spcPct val="120000"/>
              </a:lnSpc>
              <a:spcBef>
                <a:spcPts val="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Quality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control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methods</a:t>
            </a:r>
            <a:r>
              <a:rPr sz="2200" b="1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evaluation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procedures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Finance</a:t>
            </a:r>
            <a:r>
              <a:rPr sz="2200" b="1" spc="3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&amp;</a:t>
            </a:r>
            <a:r>
              <a:rPr sz="2200" b="1" spc="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insurance: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Budget,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financial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aspects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Sources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economic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support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</a:t>
            </a:r>
            <a:r>
              <a:rPr sz="2200" b="1" spc="-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payments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Reimbursement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team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members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Insurance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details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study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subjects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6894195" cy="94043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7-</a:t>
            </a:r>
            <a:r>
              <a:rPr sz="2800" b="1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Investigator’s</a:t>
            </a:r>
            <a:r>
              <a:rPr sz="2800" b="1" spc="2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Brochure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2261870" algn="l"/>
                <a:tab pos="2757170" algn="l"/>
                <a:tab pos="3437254" algn="l"/>
                <a:tab pos="4633595" algn="l"/>
                <a:tab pos="537337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Compilation	of	the	clinical	and	nonclinical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66609" y="1592325"/>
            <a:ext cx="18999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55344" algn="l"/>
                <a:tab pos="1421765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dat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927301"/>
            <a:ext cx="8985250" cy="317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95"/>
              </a:spcBef>
              <a:tabLst>
                <a:tab pos="2568575" algn="l"/>
                <a:tab pos="4185920" algn="l"/>
                <a:tab pos="4895850" algn="l"/>
                <a:tab pos="5481320" algn="l"/>
                <a:tab pos="6772275" algn="l"/>
                <a:tab pos="7191375" algn="l"/>
                <a:tab pos="7785734" algn="l"/>
                <a:tab pos="8692515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v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esti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g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ona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du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c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t(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)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t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ha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are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l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evant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t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h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study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endParaRPr sz="22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product(s)</a:t>
            </a:r>
            <a:r>
              <a:rPr sz="2200" b="1" spc="6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human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5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Provide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investigators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and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others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involved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in</a:t>
            </a:r>
            <a:r>
              <a:rPr sz="2200" b="1" spc="6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6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 the information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to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facilitate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their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understanding of the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rationale for,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and their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compliance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many key</a:t>
            </a:r>
            <a:r>
              <a:rPr sz="2200" b="1" spc="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features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 the protocol,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such as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 dose, dose frequency/interval,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methods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administration: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6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safety</a:t>
            </a:r>
            <a:r>
              <a:rPr sz="2200" b="1" spc="6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monitoring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procedures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6989445" cy="94043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7-</a:t>
            </a:r>
            <a:r>
              <a:rPr sz="2800" b="1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Investigator’s</a:t>
            </a:r>
            <a:r>
              <a:rPr sz="2800" b="1" spc="2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Brochure…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1149350" algn="l"/>
                <a:tab pos="1755775" algn="l"/>
                <a:tab pos="2601595" algn="l"/>
                <a:tab pos="4081779" algn="l"/>
                <a:tab pos="5324475" algn="l"/>
                <a:tab pos="58928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h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also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v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in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si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g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h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u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p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ort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20533" y="1592325"/>
            <a:ext cx="17430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53110" algn="l"/>
              </a:tabLst>
            </a:pP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h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cli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ic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927301"/>
            <a:ext cx="8987155" cy="4653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management</a:t>
            </a:r>
            <a:r>
              <a:rPr sz="2200" b="1" spc="2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2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26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study</a:t>
            </a:r>
            <a:r>
              <a:rPr sz="2200" b="1" spc="2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subjects</a:t>
            </a:r>
            <a:r>
              <a:rPr sz="2200" b="1" spc="26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during</a:t>
            </a:r>
            <a:r>
              <a:rPr sz="2200" b="1" spc="27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254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course</a:t>
            </a:r>
            <a:r>
              <a:rPr sz="2200" b="1" spc="26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2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endParaRPr sz="22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clinical</a:t>
            </a:r>
            <a:r>
              <a:rPr sz="2200" b="1" spc="-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5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 information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should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 presented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in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 concise, simple,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objective,</a:t>
            </a:r>
            <a:r>
              <a:rPr sz="2200" b="1" spc="2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balanced,</a:t>
            </a:r>
            <a:r>
              <a:rPr sz="2200" b="1" spc="2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2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non-promotional</a:t>
            </a:r>
            <a:r>
              <a:rPr sz="2200" b="1" spc="2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form</a:t>
            </a:r>
            <a:r>
              <a:rPr sz="2200" b="1" spc="229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that</a:t>
            </a:r>
            <a:r>
              <a:rPr sz="2200" b="1" spc="229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enables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60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clinician,</a:t>
            </a:r>
            <a:r>
              <a:rPr sz="2200" b="1" spc="59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or</a:t>
            </a:r>
            <a:r>
              <a:rPr sz="2200" b="1" spc="60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potential</a:t>
            </a:r>
            <a:r>
              <a:rPr sz="2200" b="1" spc="60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investigator,</a:t>
            </a:r>
            <a:r>
              <a:rPr sz="2200" b="1" spc="60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60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understand</a:t>
            </a:r>
            <a:r>
              <a:rPr sz="2200" b="1" spc="60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it</a:t>
            </a:r>
            <a:r>
              <a:rPr sz="2200" b="1" spc="60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and </a:t>
            </a:r>
            <a:r>
              <a:rPr sz="2200" b="1" spc="-6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make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his/her own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unbiased risk-benefit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assessment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 the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appropriateness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proposed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Generally, the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sponsor is responsible for ensuring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that an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up-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to-date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IB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is made available to the investigator(s) and the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investigators are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responsible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 providing the up-to-date 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IB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responsible</a:t>
            </a:r>
            <a:r>
              <a:rPr sz="2200" b="1" spc="6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IRBs/IECs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6519545" cy="295275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7-</a:t>
            </a:r>
            <a:r>
              <a:rPr sz="2800" b="1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Investigator’s</a:t>
            </a:r>
            <a:r>
              <a:rPr sz="2800" b="1" spc="2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Brochure…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The</a:t>
            </a:r>
            <a:r>
              <a:rPr sz="2200" b="1" spc="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6F2F9F"/>
                </a:solidFill>
                <a:latin typeface="Tahoma"/>
                <a:cs typeface="Tahoma"/>
              </a:rPr>
              <a:t>IB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 should</a:t>
            </a:r>
            <a:r>
              <a:rPr sz="2200" b="1" spc="3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6F2F9F"/>
                </a:solidFill>
                <a:latin typeface="Tahoma"/>
                <a:cs typeface="Tahoma"/>
              </a:rPr>
              <a:t>include: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Title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Page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Confidentiality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Statement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Table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Contents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Summary of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investigational</a:t>
            </a:r>
            <a:r>
              <a:rPr sz="2200" b="1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product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Introduction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4006977"/>
            <a:ext cx="32410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1861185" algn="l"/>
              </a:tabLst>
            </a:pP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P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hysic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Chemi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c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al,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63239" y="4006977"/>
            <a:ext cx="55010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02005" algn="l"/>
                <a:tab pos="3246755" algn="l"/>
                <a:tab pos="496443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	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Ph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arm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ceutic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4274591"/>
            <a:ext cx="7649845" cy="163512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625"/>
              </a:spcBef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Formulation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Nonclinical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Studies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Effects</a:t>
            </a:r>
            <a:r>
              <a:rPr sz="2200" b="1" spc="-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Humans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Summary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Data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Guidance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Investigator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98549"/>
            <a:ext cx="8987155" cy="5640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31060" marR="5080" indent="-2118995">
              <a:lnSpc>
                <a:spcPct val="100000"/>
              </a:lnSpc>
              <a:spcBef>
                <a:spcPts val="95"/>
              </a:spcBef>
              <a:tabLst>
                <a:tab pos="1518285" algn="l"/>
                <a:tab pos="2078989" algn="l"/>
                <a:tab pos="3858260" algn="l"/>
                <a:tab pos="6048375" algn="l"/>
                <a:tab pos="6737350" algn="l"/>
                <a:tab pos="7502525" algn="l"/>
              </a:tabLst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</a:t>
            </a:r>
            <a:r>
              <a:rPr sz="2800" b="1" spc="-5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	8</a:t>
            </a:r>
            <a:r>
              <a:rPr sz="2800" b="1" spc="-5" dirty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Essentia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l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	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D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o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cume</a:t>
            </a:r>
            <a:r>
              <a:rPr sz="2800" b="1" spc="-15" dirty="0">
                <a:solidFill>
                  <a:srgbClr val="6F2F9F"/>
                </a:solidFill>
                <a:latin typeface="Tahoma"/>
                <a:cs typeface="Tahoma"/>
              </a:rPr>
              <a:t>n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ts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	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fo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r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	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the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	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C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o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ndu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c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t  of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a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Clinical</a:t>
            </a:r>
            <a:r>
              <a:rPr sz="2800" b="1" spc="4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Trial</a:t>
            </a:r>
            <a:endParaRPr sz="2800">
              <a:latin typeface="Tahoma"/>
              <a:cs typeface="Tahoma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Documents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which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individually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collectively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permit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evaluation</a:t>
            </a:r>
            <a:r>
              <a:rPr sz="2200" b="1" spc="49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484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484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conduct</a:t>
            </a:r>
            <a:r>
              <a:rPr sz="2200" b="1" spc="49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48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spc="49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r>
              <a:rPr sz="2200" b="1" spc="47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484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49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quality</a:t>
            </a:r>
            <a:r>
              <a:rPr sz="2200" b="1" spc="47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484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data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produced</a:t>
            </a:r>
            <a:endParaRPr sz="2200">
              <a:latin typeface="Tahoma"/>
              <a:cs typeface="Tahoma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These</a:t>
            </a:r>
            <a:r>
              <a:rPr sz="2200" b="1" spc="57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documents</a:t>
            </a:r>
            <a:r>
              <a:rPr sz="2200" b="1" spc="57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serve</a:t>
            </a:r>
            <a:r>
              <a:rPr sz="2200" b="1" spc="56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56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demonstrate</a:t>
            </a:r>
            <a:r>
              <a:rPr sz="2200" b="1" spc="58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56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compliance</a:t>
            </a:r>
            <a:r>
              <a:rPr sz="2200" b="1" spc="56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 investigator, sponsor and monitor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with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 standards 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of 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Good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Clinical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Practice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with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applicable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regulatory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 requirements</a:t>
            </a:r>
            <a:endParaRPr sz="2200">
              <a:latin typeface="Tahoma"/>
              <a:cs typeface="Tahoma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Various documents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are grouped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in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three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sections</a:t>
            </a:r>
            <a:r>
              <a:rPr sz="2200" b="1" spc="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according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 the stage of the trial during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which they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will normally be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generated:</a:t>
            </a:r>
            <a:endParaRPr sz="22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Before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clinical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phase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commences</a:t>
            </a:r>
            <a:endParaRPr sz="22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During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clinical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conduct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endParaRPr sz="22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After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completion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or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termination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98549"/>
            <a:ext cx="8987155" cy="5573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31060" marR="5080" indent="-2118995">
              <a:lnSpc>
                <a:spcPct val="100000"/>
              </a:lnSpc>
              <a:spcBef>
                <a:spcPts val="95"/>
              </a:spcBef>
              <a:tabLst>
                <a:tab pos="1518285" algn="l"/>
                <a:tab pos="2078989" algn="l"/>
                <a:tab pos="3858260" algn="l"/>
                <a:tab pos="6048375" algn="l"/>
                <a:tab pos="6737350" algn="l"/>
                <a:tab pos="7502525" algn="l"/>
              </a:tabLst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</a:t>
            </a:r>
            <a:r>
              <a:rPr sz="2800" b="1" spc="-5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	8</a:t>
            </a:r>
            <a:r>
              <a:rPr sz="2800" b="1" spc="-5" dirty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Essentia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l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	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D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o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cume</a:t>
            </a:r>
            <a:r>
              <a:rPr sz="2800" b="1" spc="-15" dirty="0">
                <a:solidFill>
                  <a:srgbClr val="6F2F9F"/>
                </a:solidFill>
                <a:latin typeface="Tahoma"/>
                <a:cs typeface="Tahoma"/>
              </a:rPr>
              <a:t>n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ts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	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fo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r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	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the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	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C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o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ndu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c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t  of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a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Clinical</a:t>
            </a:r>
            <a:r>
              <a:rPr sz="2800" b="1" spc="4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Trial</a:t>
            </a:r>
            <a:endParaRPr sz="2800">
              <a:latin typeface="Tahoma"/>
              <a:cs typeface="Tahoma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Trial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master files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should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 established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at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beginning of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trial, both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at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 investigator/institution’s site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and at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sponsor’s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office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marR="5715" indent="-342900" algn="just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 final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close-out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 a trial can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only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done when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 monitor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has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reviewed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both investigator/institution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and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sponsor files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confirmed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that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necessary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documents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are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the 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appropriate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files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marR="5715" indent="-342900" algn="just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Any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or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all of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documents addressed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in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this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guideline may 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and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available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for,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audit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 sponsor’s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auditor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inspection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6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regulatory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 authorities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55878"/>
            <a:ext cx="64877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ahoma"/>
                <a:cs typeface="Tahoma"/>
              </a:rPr>
              <a:t>1-</a:t>
            </a:r>
            <a:r>
              <a:rPr sz="2800" b="1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Glossary</a:t>
            </a:r>
            <a:r>
              <a:rPr sz="2800" b="1" spc="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of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various</a:t>
            </a:r>
            <a:r>
              <a:rPr sz="2800" b="1" spc="2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terms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1570" y="2254123"/>
            <a:ext cx="58921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89785" algn="l"/>
                <a:tab pos="2842895" algn="l"/>
                <a:tab pos="45847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Committee	&amp;	Contract	Research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40482" y="2924682"/>
            <a:ext cx="62223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57910" algn="l"/>
                <a:tab pos="2800350" algn="l"/>
                <a:tab pos="3219450" algn="l"/>
                <a:tab pos="5178425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Ethi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c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Com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m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ittee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n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</a:t>
            </a:r>
            <a:r>
              <a:rPr sz="2200" b="1" spc="-15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uti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na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Re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view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360"/>
              </a:spcBef>
              <a:buClr>
                <a:srgbClr val="6D9FAF"/>
              </a:buClr>
              <a:buSzPct val="68181"/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pc="-5" dirty="0"/>
              <a:t>Adverse</a:t>
            </a:r>
            <a:r>
              <a:rPr spc="35" dirty="0"/>
              <a:t> </a:t>
            </a:r>
            <a:r>
              <a:rPr spc="-10" dirty="0"/>
              <a:t>drug</a:t>
            </a:r>
            <a:r>
              <a:rPr spc="20" dirty="0"/>
              <a:t> </a:t>
            </a:r>
            <a:r>
              <a:rPr spc="-5" dirty="0"/>
              <a:t>reaction</a:t>
            </a:r>
            <a:r>
              <a:rPr spc="20" dirty="0"/>
              <a:t> </a:t>
            </a:r>
            <a:r>
              <a:rPr spc="-5" dirty="0"/>
              <a:t>&amp; Adverse</a:t>
            </a:r>
            <a:r>
              <a:rPr spc="40" dirty="0"/>
              <a:t> </a:t>
            </a:r>
            <a:r>
              <a:rPr spc="-10" dirty="0"/>
              <a:t>Event</a:t>
            </a:r>
          </a:p>
          <a:p>
            <a:pPr marL="299085" indent="-287020">
              <a:lnSpc>
                <a:spcPct val="100000"/>
              </a:lnSpc>
              <a:spcBef>
                <a:spcPts val="265"/>
              </a:spcBef>
              <a:buClr>
                <a:srgbClr val="6D9FAF"/>
              </a:buClr>
              <a:buSzPct val="68181"/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pc="-5" dirty="0"/>
              <a:t>Case</a:t>
            </a:r>
            <a:r>
              <a:rPr spc="15" dirty="0"/>
              <a:t> </a:t>
            </a:r>
            <a:r>
              <a:rPr spc="-5" dirty="0"/>
              <a:t>report</a:t>
            </a:r>
            <a:r>
              <a:rPr spc="15" dirty="0"/>
              <a:t> </a:t>
            </a:r>
            <a:r>
              <a:rPr spc="-5" dirty="0"/>
              <a:t>form</a:t>
            </a:r>
            <a:r>
              <a:rPr spc="5" dirty="0"/>
              <a:t> </a:t>
            </a:r>
            <a:r>
              <a:rPr spc="-5" dirty="0"/>
              <a:t>&amp;</a:t>
            </a:r>
            <a:r>
              <a:rPr spc="5" dirty="0"/>
              <a:t> </a:t>
            </a:r>
            <a:r>
              <a:rPr spc="-10" dirty="0"/>
              <a:t>Clinical</a:t>
            </a:r>
            <a:r>
              <a:rPr spc="20" dirty="0"/>
              <a:t> </a:t>
            </a:r>
            <a:r>
              <a:rPr spc="-10" dirty="0"/>
              <a:t>Study</a:t>
            </a:r>
            <a:r>
              <a:rPr spc="10" dirty="0"/>
              <a:t> </a:t>
            </a:r>
            <a:r>
              <a:rPr spc="-10" dirty="0"/>
              <a:t>Report</a:t>
            </a:r>
          </a:p>
          <a:p>
            <a:pPr marL="299085" marR="3888740" indent="-287020">
              <a:lnSpc>
                <a:spcPts val="2380"/>
              </a:lnSpc>
              <a:spcBef>
                <a:spcPts val="565"/>
              </a:spcBef>
              <a:buClr>
                <a:srgbClr val="6D9FAF"/>
              </a:buClr>
              <a:buSzPct val="68181"/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pc="-10" dirty="0"/>
              <a:t>Coo</a:t>
            </a:r>
            <a:r>
              <a:rPr dirty="0"/>
              <a:t>r</a:t>
            </a:r>
            <a:r>
              <a:rPr spc="-10" dirty="0"/>
              <a:t>d</a:t>
            </a:r>
            <a:r>
              <a:rPr spc="-5" dirty="0"/>
              <a:t>i</a:t>
            </a:r>
            <a:r>
              <a:rPr spc="-10" dirty="0"/>
              <a:t>nating  </a:t>
            </a:r>
            <a:r>
              <a:rPr spc="-5" dirty="0"/>
              <a:t>Organi</a:t>
            </a:r>
            <a:r>
              <a:rPr spc="-15" dirty="0"/>
              <a:t>z</a:t>
            </a:r>
            <a:r>
              <a:rPr spc="-5" dirty="0"/>
              <a:t>ation</a:t>
            </a:r>
          </a:p>
          <a:p>
            <a:pPr marL="299085" marR="3884295" indent="-287020">
              <a:lnSpc>
                <a:spcPts val="2380"/>
              </a:lnSpc>
              <a:spcBef>
                <a:spcPts val="520"/>
              </a:spcBef>
              <a:buClr>
                <a:srgbClr val="6D9FAF"/>
              </a:buClr>
              <a:buSzPct val="68181"/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pc="-10" dirty="0"/>
              <a:t>Ind</a:t>
            </a:r>
            <a:r>
              <a:rPr spc="10" dirty="0"/>
              <a:t>e</a:t>
            </a:r>
            <a:r>
              <a:rPr spc="-10" dirty="0"/>
              <a:t>p</a:t>
            </a:r>
            <a:r>
              <a:rPr spc="5" dirty="0"/>
              <a:t>e</a:t>
            </a:r>
            <a:r>
              <a:rPr dirty="0"/>
              <a:t>n</a:t>
            </a:r>
            <a:r>
              <a:rPr spc="-10" dirty="0"/>
              <a:t>d</a:t>
            </a:r>
            <a:r>
              <a:rPr spc="5" dirty="0"/>
              <a:t>e</a:t>
            </a:r>
            <a:r>
              <a:rPr spc="-10" dirty="0"/>
              <a:t>nt  </a:t>
            </a:r>
            <a:r>
              <a:rPr spc="-5" dirty="0"/>
              <a:t>Board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940" y="3561359"/>
            <a:ext cx="5756275" cy="297624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365"/>
              </a:spcBef>
              <a:buClr>
                <a:srgbClr val="6D9FAF"/>
              </a:buClr>
              <a:buSzPct val="68181"/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Investigator</a:t>
            </a:r>
            <a:r>
              <a:rPr sz="2200" b="1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Investigator’s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Brochure</a:t>
            </a:r>
            <a:endParaRPr sz="22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260"/>
              </a:spcBef>
              <a:buClr>
                <a:srgbClr val="6D9FAF"/>
              </a:buClr>
              <a:buSzPct val="68181"/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Monitoring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Monitoring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report</a:t>
            </a:r>
            <a:endParaRPr sz="22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265"/>
              </a:spcBef>
              <a:buClr>
                <a:srgbClr val="6D9FAF"/>
              </a:buClr>
              <a:buSzPct val="68181"/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Protocol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Protocol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Amendment</a:t>
            </a:r>
            <a:endParaRPr sz="22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265"/>
              </a:spcBef>
              <a:buClr>
                <a:srgbClr val="6D9FAF"/>
              </a:buClr>
              <a:buSzPct val="68181"/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Serious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Adverse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Event</a:t>
            </a:r>
            <a:endParaRPr sz="22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265"/>
              </a:spcBef>
              <a:buClr>
                <a:srgbClr val="6D9FAF"/>
              </a:buClr>
              <a:buSzPct val="68181"/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Source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data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Source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documents</a:t>
            </a:r>
            <a:endParaRPr sz="22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265"/>
              </a:spcBef>
              <a:buClr>
                <a:srgbClr val="6D9FAF"/>
              </a:buClr>
              <a:buSzPct val="68181"/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Sponsor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Sponsor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investigator</a:t>
            </a:r>
            <a:endParaRPr sz="22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265"/>
              </a:spcBef>
              <a:buClr>
                <a:srgbClr val="6D9FAF"/>
              </a:buClr>
              <a:buSzPct val="68181"/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Standard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Operating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Procedures</a:t>
            </a:r>
            <a:endParaRPr sz="22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265"/>
              </a:spcBef>
              <a:buClr>
                <a:srgbClr val="6D9FAF"/>
              </a:buClr>
              <a:buSzPct val="68181"/>
              <a:buFont typeface="Wingdings"/>
              <a:buChar char=""/>
              <a:tabLst>
                <a:tab pos="299085" algn="l"/>
                <a:tab pos="29972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Vulnerable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subjects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42187"/>
            <a:ext cx="2601468" cy="55016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358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25331"/>
            <a:ext cx="8987790" cy="542417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385"/>
              </a:spcBef>
            </a:pPr>
            <a:r>
              <a:rPr sz="2400" b="1" spc="-5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4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ahoma"/>
                <a:cs typeface="Tahoma"/>
              </a:rPr>
              <a:t>2-</a:t>
            </a:r>
            <a:r>
              <a:rPr sz="2400" b="1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6F2F9F"/>
                </a:solidFill>
                <a:latin typeface="Tahoma"/>
                <a:cs typeface="Tahoma"/>
              </a:rPr>
              <a:t>Principles</a:t>
            </a:r>
            <a:r>
              <a:rPr sz="2400" b="1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6F2F9F"/>
                </a:solidFill>
                <a:latin typeface="Tahoma"/>
                <a:cs typeface="Tahoma"/>
              </a:rPr>
              <a:t>of</a:t>
            </a:r>
            <a:r>
              <a:rPr sz="2400" b="1" spc="-2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6F2F9F"/>
                </a:solidFill>
                <a:latin typeface="Tahoma"/>
                <a:cs typeface="Tahoma"/>
              </a:rPr>
              <a:t>GCP</a:t>
            </a:r>
            <a:endParaRPr sz="2400">
              <a:latin typeface="Tahoma"/>
              <a:cs typeface="Tahoma"/>
            </a:endParaRPr>
          </a:p>
          <a:p>
            <a:pPr marL="355600" marR="5715" indent="-342900" algn="just">
              <a:lnSpc>
                <a:spcPct val="901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Clinical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Trials should be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conducted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 accordance with the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ethical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principles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consistent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GCP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applicable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regulatory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requirements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6D9FAF"/>
              </a:buClr>
              <a:buFont typeface="Wingdings"/>
              <a:buChar char=""/>
            </a:pPr>
            <a:endParaRPr sz="2850">
              <a:latin typeface="Tahoma"/>
              <a:cs typeface="Tahoma"/>
            </a:endParaRPr>
          </a:p>
          <a:p>
            <a:pPr marL="355600" marR="6985" indent="-342900" algn="just">
              <a:lnSpc>
                <a:spcPts val="238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Before a trial is initiated, foreseeable risks &amp; inconveniences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 be weighed against anticipated benefit for the trial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society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6D9FAF"/>
              </a:buClr>
              <a:buFont typeface="Wingdings"/>
              <a:buChar char=""/>
            </a:pPr>
            <a:endParaRPr sz="2800">
              <a:latin typeface="Tahoma"/>
              <a:cs typeface="Tahoma"/>
            </a:endParaRPr>
          </a:p>
          <a:p>
            <a:pPr marL="355600" marR="5715" indent="-342900" algn="just">
              <a:lnSpc>
                <a:spcPts val="238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 rights, safety,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and well being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 the trial subjects are 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the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most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important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considerations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prevail</a:t>
            </a:r>
            <a:r>
              <a:rPr sz="2200" b="1" spc="6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over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interests</a:t>
            </a:r>
            <a:r>
              <a:rPr sz="2200" b="1" spc="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science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society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6D9FAF"/>
              </a:buClr>
              <a:buFont typeface="Wingdings"/>
              <a:buChar char=""/>
            </a:pPr>
            <a:endParaRPr sz="2800">
              <a:latin typeface="Tahoma"/>
              <a:cs typeface="Tahoma"/>
            </a:endParaRPr>
          </a:p>
          <a:p>
            <a:pPr marL="355600" marR="5080" indent="-342900" algn="just">
              <a:lnSpc>
                <a:spcPts val="2380"/>
              </a:lnSpc>
              <a:spcBef>
                <a:spcPts val="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available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nonclinical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clinical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information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an 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investigational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product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should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adequately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support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proposed</a:t>
            </a:r>
            <a:r>
              <a:rPr sz="2200" b="1" spc="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clinical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421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358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06943"/>
            <a:ext cx="8986520" cy="540321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3000" b="1" spc="-5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3000" b="1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Tahoma"/>
                <a:cs typeface="Tahoma"/>
              </a:rPr>
              <a:t>2-</a:t>
            </a:r>
            <a:r>
              <a:rPr sz="3000" b="1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000" b="1" spc="-10" dirty="0">
                <a:solidFill>
                  <a:srgbClr val="6F2F9F"/>
                </a:solidFill>
                <a:latin typeface="Tahoma"/>
                <a:cs typeface="Tahoma"/>
              </a:rPr>
              <a:t>Principles</a:t>
            </a:r>
            <a:r>
              <a:rPr sz="3000" b="1" spc="2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6F2F9F"/>
                </a:solidFill>
                <a:latin typeface="Tahoma"/>
                <a:cs typeface="Tahoma"/>
              </a:rPr>
              <a:t>of</a:t>
            </a:r>
            <a:r>
              <a:rPr sz="3000" b="1" spc="-1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3000" b="1" spc="-5" dirty="0">
                <a:solidFill>
                  <a:srgbClr val="6F2F9F"/>
                </a:solidFill>
                <a:latin typeface="Tahoma"/>
                <a:cs typeface="Tahoma"/>
              </a:rPr>
              <a:t>GCP…</a:t>
            </a:r>
            <a:endParaRPr sz="300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Clinical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trials should be scientifically sound, &amp;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described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 a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clear, detailed protocol; which has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received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prior IRB/IEC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approval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3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medical</a:t>
            </a:r>
            <a:r>
              <a:rPr sz="2200" b="1" spc="3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care</a:t>
            </a:r>
            <a:r>
              <a:rPr sz="2200" b="1" spc="3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3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medical</a:t>
            </a:r>
            <a:r>
              <a:rPr sz="2200" b="1" spc="3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decisions</a:t>
            </a:r>
            <a:r>
              <a:rPr sz="2200" b="1" spc="3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for</a:t>
            </a:r>
            <a:r>
              <a:rPr sz="2200" b="1" spc="3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subjects</a:t>
            </a:r>
            <a:r>
              <a:rPr sz="2200" b="1" spc="34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endParaRPr sz="22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responsibility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qualified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physician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50">
              <a:latin typeface="Tahoma"/>
              <a:cs typeface="Tahoma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Each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individual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involved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conducting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qualified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by education, training &amp; experience to perform his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respective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task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marR="7620" indent="-342900" algn="just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Freely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given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informed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consent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spc="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obtained</a:t>
            </a:r>
            <a:r>
              <a:rPr sz="2200" b="1" spc="6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from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every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subject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prior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clinical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participation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421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358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413"/>
            <a:ext cx="8987790" cy="220535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ahoma"/>
                <a:cs typeface="Tahoma"/>
              </a:rPr>
              <a:t>2-</a:t>
            </a:r>
            <a:r>
              <a:rPr sz="2800" b="1" spc="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Principles</a:t>
            </a:r>
            <a:r>
              <a:rPr sz="2800" b="1" spc="4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of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GCP…</a:t>
            </a:r>
            <a:endParaRPr sz="2800">
              <a:latin typeface="Tahoma"/>
              <a:cs typeface="Tahoma"/>
            </a:endParaRPr>
          </a:p>
          <a:p>
            <a:pPr marL="355600" marR="5080" indent="-342900" algn="just">
              <a:lnSpc>
                <a:spcPct val="901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All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 clinical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information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recorded,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handled,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and 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stored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way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that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allows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its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accurate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reporting,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interpretation</a:t>
            </a:r>
            <a:r>
              <a:rPr sz="2200" b="1" spc="5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verification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D9FAF"/>
              </a:buClr>
              <a:buFont typeface="Wingdings"/>
              <a:buChar char=""/>
            </a:pPr>
            <a:endParaRPr sz="2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4965" algn="l"/>
                <a:tab pos="355600" algn="l"/>
                <a:tab pos="1041400" algn="l"/>
                <a:tab pos="3234690" algn="l"/>
                <a:tab pos="3684270" algn="l"/>
                <a:tab pos="4903470" algn="l"/>
                <a:tab pos="5650230" algn="l"/>
                <a:tab pos="6579870" algn="l"/>
                <a:tab pos="7822565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	confidentiality	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of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records	that	could	identify	patients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1640" y="3159379"/>
            <a:ext cx="35534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50645" algn="l"/>
                <a:tab pos="2096135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	be	protected,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65219" y="3159379"/>
            <a:ext cx="1690370" cy="662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ts val="2510"/>
              </a:lnSpc>
              <a:spcBef>
                <a:spcPts val="95"/>
              </a:spcBef>
            </a:pP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respecting</a:t>
            </a:r>
            <a:endParaRPr sz="2200">
              <a:latin typeface="Tahoma"/>
              <a:cs typeface="Tahoma"/>
            </a:endParaRPr>
          </a:p>
          <a:p>
            <a:pPr marR="80010" algn="r">
              <a:lnSpc>
                <a:spcPts val="2510"/>
              </a:lnSpc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accordance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1036" y="3159379"/>
            <a:ext cx="3054350" cy="662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ts val="2510"/>
              </a:lnSpc>
              <a:spcBef>
                <a:spcPts val="95"/>
              </a:spcBef>
              <a:tabLst>
                <a:tab pos="863600" algn="l"/>
                <a:tab pos="228473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	privacy	and</a:t>
            </a:r>
            <a:endParaRPr sz="2200">
              <a:latin typeface="Tahoma"/>
              <a:cs typeface="Tahoma"/>
            </a:endParaRPr>
          </a:p>
          <a:p>
            <a:pPr marR="6350" algn="r">
              <a:lnSpc>
                <a:spcPts val="2510"/>
              </a:lnSpc>
              <a:tabLst>
                <a:tab pos="880744" algn="l"/>
                <a:tab pos="1597025" algn="l"/>
              </a:tabLst>
            </a:pP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with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	applicable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" y="3460826"/>
            <a:ext cx="3515995" cy="662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95"/>
              </a:spcBef>
              <a:tabLst>
                <a:tab pos="2289175" algn="l"/>
                <a:tab pos="3237865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conf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ntialit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rul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	in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ts val="2510"/>
              </a:lnSpc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regulatory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requirements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4500753"/>
            <a:ext cx="8987790" cy="200342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5600" marR="5080" indent="-342900" algn="just">
              <a:lnSpc>
                <a:spcPts val="2380"/>
              </a:lnSpc>
              <a:spcBef>
                <a:spcPts val="39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Investigational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products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manufactured,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handled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 stored in accordance with applicable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GMP,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 used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in 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accordance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protocol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6D9FAF"/>
              </a:buClr>
              <a:buFont typeface="Wingdings"/>
              <a:buChar char=""/>
            </a:pPr>
            <a:endParaRPr sz="2800">
              <a:latin typeface="Tahoma"/>
              <a:cs typeface="Tahoma"/>
            </a:endParaRPr>
          </a:p>
          <a:p>
            <a:pPr marL="355600" marR="7620" indent="-342900" algn="just">
              <a:lnSpc>
                <a:spcPts val="2380"/>
              </a:lnSpc>
              <a:spcBef>
                <a:spcPts val="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Systems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with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procedures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that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assure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 quality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every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aspect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implemented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42187"/>
            <a:ext cx="2601468" cy="550163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358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501"/>
            <a:ext cx="8988425" cy="543115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Section</a:t>
            </a:r>
            <a:r>
              <a:rPr sz="2800" b="1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ahoma"/>
                <a:cs typeface="Tahoma"/>
              </a:rPr>
              <a:t>3-</a:t>
            </a:r>
            <a:r>
              <a:rPr sz="2800" b="1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EC</a:t>
            </a:r>
            <a:r>
              <a:rPr sz="2800" b="1" spc="3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6F2F9F"/>
                </a:solidFill>
                <a:latin typeface="Tahoma"/>
                <a:cs typeface="Tahoma"/>
              </a:rPr>
              <a:t>/</a:t>
            </a:r>
            <a:r>
              <a:rPr sz="2800" b="1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IRB</a:t>
            </a:r>
            <a:r>
              <a:rPr sz="2800" b="1" spc="3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Responsibilities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50"/>
              </a:spcBef>
              <a:buClr>
                <a:srgbClr val="6D9FAF"/>
              </a:buClr>
              <a:buSzPct val="70000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3A3A3A"/>
                </a:solidFill>
                <a:latin typeface="Tahoma"/>
                <a:cs typeface="Tahoma"/>
              </a:rPr>
              <a:t>Should</a:t>
            </a:r>
            <a:r>
              <a:rPr sz="2000" b="1" spc="-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3A3A3A"/>
                </a:solidFill>
                <a:latin typeface="Tahoma"/>
                <a:cs typeface="Tahoma"/>
              </a:rPr>
              <a:t>safeguard</a:t>
            </a:r>
            <a:r>
              <a:rPr sz="2000" b="1" spc="-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000" b="1" spc="-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3A3A3A"/>
                </a:solidFill>
                <a:latin typeface="Tahoma"/>
                <a:cs typeface="Tahoma"/>
              </a:rPr>
              <a:t>rights,</a:t>
            </a:r>
            <a:r>
              <a:rPr sz="2000" b="1" spc="-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3A3A3A"/>
                </a:solidFill>
                <a:latin typeface="Tahoma"/>
                <a:cs typeface="Tahoma"/>
              </a:rPr>
              <a:t>safety</a:t>
            </a:r>
            <a:r>
              <a:rPr sz="2000" b="1" spc="-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0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3A3A3A"/>
                </a:solidFill>
                <a:latin typeface="Tahoma"/>
                <a:cs typeface="Tahoma"/>
              </a:rPr>
              <a:t>well</a:t>
            </a:r>
            <a:r>
              <a:rPr sz="2000" b="1" spc="-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3A3A3A"/>
                </a:solidFill>
                <a:latin typeface="Tahoma"/>
                <a:cs typeface="Tahoma"/>
              </a:rPr>
              <a:t>being</a:t>
            </a:r>
            <a:r>
              <a:rPr sz="2000" b="1" spc="-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000" b="1" dirty="0">
                <a:solidFill>
                  <a:srgbClr val="3A3A3A"/>
                </a:solidFill>
                <a:latin typeface="Tahoma"/>
                <a:cs typeface="Tahoma"/>
              </a:rPr>
              <a:t> all</a:t>
            </a:r>
            <a:r>
              <a:rPr sz="2000" b="1" spc="-5" dirty="0">
                <a:solidFill>
                  <a:srgbClr val="3A3A3A"/>
                </a:solidFill>
                <a:latin typeface="Tahoma"/>
                <a:cs typeface="Tahoma"/>
              </a:rPr>
              <a:t> trial</a:t>
            </a:r>
            <a:r>
              <a:rPr sz="2000" b="1" spc="-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3A3A3A"/>
                </a:solidFill>
                <a:latin typeface="Tahoma"/>
                <a:cs typeface="Tahoma"/>
              </a:rPr>
              <a:t>subjects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6D9FAF"/>
              </a:buClr>
              <a:buFont typeface="Wingdings"/>
              <a:buChar char=""/>
            </a:pPr>
            <a:endParaRPr sz="2600">
              <a:latin typeface="Tahoma"/>
              <a:cs typeface="Tahoma"/>
            </a:endParaRPr>
          </a:p>
          <a:p>
            <a:pPr marL="355600" marR="5080" indent="-342900">
              <a:lnSpc>
                <a:spcPts val="2160"/>
              </a:lnSpc>
              <a:buClr>
                <a:srgbClr val="6D9FAF"/>
              </a:buClr>
              <a:buSzPct val="70000"/>
              <a:buFont typeface="Wingdings"/>
              <a:buChar char=""/>
              <a:tabLst>
                <a:tab pos="354965" algn="l"/>
                <a:tab pos="355600" algn="l"/>
                <a:tab pos="1841500" algn="l"/>
              </a:tabLst>
            </a:pPr>
            <a:r>
              <a:rPr sz="2000" b="1" spc="-5" dirty="0">
                <a:solidFill>
                  <a:srgbClr val="3A3A3A"/>
                </a:solidFill>
                <a:latin typeface="Tahoma"/>
                <a:cs typeface="Tahoma"/>
              </a:rPr>
              <a:t>Review	Protocol</a:t>
            </a:r>
            <a:r>
              <a:rPr sz="2000" b="1" spc="254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3A3A3A"/>
                </a:solidFill>
                <a:latin typeface="Tahoma"/>
                <a:cs typeface="Tahoma"/>
              </a:rPr>
              <a:t>/</a:t>
            </a:r>
            <a:r>
              <a:rPr sz="2000" b="1" spc="2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3A3A3A"/>
                </a:solidFill>
                <a:latin typeface="Tahoma"/>
                <a:cs typeface="Tahoma"/>
              </a:rPr>
              <a:t>Informed</a:t>
            </a:r>
            <a:r>
              <a:rPr sz="2000" b="1" spc="254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3A3A3A"/>
                </a:solidFill>
                <a:latin typeface="Tahoma"/>
                <a:cs typeface="Tahoma"/>
              </a:rPr>
              <a:t>Consent</a:t>
            </a:r>
            <a:r>
              <a:rPr sz="2000" b="1" spc="254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3A3A3A"/>
                </a:solidFill>
                <a:latin typeface="Tahoma"/>
                <a:cs typeface="Tahoma"/>
              </a:rPr>
              <a:t>Document</a:t>
            </a:r>
            <a:r>
              <a:rPr sz="2000" b="1" spc="26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3A3A3A"/>
                </a:solidFill>
                <a:latin typeface="Tahoma"/>
                <a:cs typeface="Tahoma"/>
              </a:rPr>
              <a:t>/</a:t>
            </a:r>
            <a:r>
              <a:rPr sz="2000" b="1" spc="25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3A3A3A"/>
                </a:solidFill>
                <a:latin typeface="Tahoma"/>
                <a:cs typeface="Tahoma"/>
              </a:rPr>
              <a:t>Recruitment </a:t>
            </a:r>
            <a:r>
              <a:rPr sz="2000" b="1" spc="-57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3A3A3A"/>
                </a:solidFill>
                <a:latin typeface="Tahoma"/>
                <a:cs typeface="Tahoma"/>
              </a:rPr>
              <a:t>Procedures</a:t>
            </a:r>
            <a:r>
              <a:rPr sz="2000" b="1" spc="-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3A3A3A"/>
                </a:solidFill>
                <a:latin typeface="Tahoma"/>
                <a:cs typeface="Tahoma"/>
              </a:rPr>
              <a:t>/</a:t>
            </a:r>
            <a:r>
              <a:rPr sz="2000" b="1" spc="-5" dirty="0">
                <a:solidFill>
                  <a:srgbClr val="3A3A3A"/>
                </a:solidFill>
                <a:latin typeface="Tahoma"/>
                <a:cs typeface="Tahoma"/>
              </a:rPr>
              <a:t> Investigator’s</a:t>
            </a:r>
            <a:r>
              <a:rPr sz="2000" b="1" spc="-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3A3A3A"/>
                </a:solidFill>
                <a:latin typeface="Tahoma"/>
                <a:cs typeface="Tahoma"/>
              </a:rPr>
              <a:t>Brochure</a:t>
            </a:r>
            <a:r>
              <a:rPr sz="2000" b="1" spc="-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3A3A3A"/>
                </a:solidFill>
                <a:latin typeface="Tahoma"/>
                <a:cs typeface="Tahoma"/>
              </a:rPr>
              <a:t>/</a:t>
            </a:r>
            <a:r>
              <a:rPr sz="2000" b="1" spc="-5" dirty="0">
                <a:solidFill>
                  <a:srgbClr val="3A3A3A"/>
                </a:solidFill>
                <a:latin typeface="Tahoma"/>
                <a:cs typeface="Tahoma"/>
              </a:rPr>
              <a:t> Remunerations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6D9FAF"/>
              </a:buClr>
              <a:buFont typeface="Wingdings"/>
              <a:buChar char=""/>
            </a:pPr>
            <a:endParaRPr sz="23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6D9FAF"/>
              </a:buClr>
              <a:buSzPct val="70000"/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3A3A3A"/>
                </a:solidFill>
                <a:latin typeface="Tahoma"/>
                <a:cs typeface="Tahoma"/>
              </a:rPr>
              <a:t>Ongoing</a:t>
            </a:r>
            <a:r>
              <a:rPr sz="2000" b="1" spc="-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3A3A3A"/>
                </a:solidFill>
                <a:latin typeface="Tahoma"/>
                <a:cs typeface="Tahoma"/>
              </a:rPr>
              <a:t>Progress/Adverse</a:t>
            </a:r>
            <a:r>
              <a:rPr sz="2000" b="1" spc="-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3A3A3A"/>
                </a:solidFill>
                <a:latin typeface="Tahoma"/>
                <a:cs typeface="Tahoma"/>
              </a:rPr>
              <a:t>events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buClr>
                <a:srgbClr val="6D9FAF"/>
              </a:buClr>
              <a:buFont typeface="Wingdings"/>
              <a:buChar char=""/>
            </a:pPr>
            <a:endParaRPr sz="24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600" b="1" spc="-5" dirty="0">
                <a:solidFill>
                  <a:srgbClr val="6F2F9F"/>
                </a:solidFill>
                <a:latin typeface="Tahoma"/>
                <a:cs typeface="Tahoma"/>
              </a:rPr>
              <a:t>IRB/IEC</a:t>
            </a:r>
            <a:r>
              <a:rPr sz="2600" b="1" spc="-2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600" b="1" spc="-5" dirty="0">
                <a:solidFill>
                  <a:srgbClr val="6F2F9F"/>
                </a:solidFill>
                <a:latin typeface="Tahoma"/>
                <a:cs typeface="Tahoma"/>
              </a:rPr>
              <a:t>Composition</a:t>
            </a:r>
            <a:endParaRPr sz="26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spcBef>
                <a:spcPts val="254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At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least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5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members</a:t>
            </a:r>
            <a:endParaRPr sz="22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least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one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non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scientific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member</a:t>
            </a:r>
            <a:endParaRPr sz="22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At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least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one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independent</a:t>
            </a:r>
            <a:r>
              <a:rPr sz="2200" b="1" spc="6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member</a:t>
            </a:r>
            <a:endParaRPr sz="22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Maintain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list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members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and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qualifications</a:t>
            </a:r>
            <a:endParaRPr sz="22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Only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independent</a:t>
            </a:r>
            <a:r>
              <a:rPr sz="2200" b="1" spc="6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members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vote</a:t>
            </a:r>
            <a:endParaRPr sz="2200">
              <a:latin typeface="Tahoma"/>
              <a:cs typeface="Tahoma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Quorum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to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be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 present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12396"/>
            <a:ext cx="8986520" cy="550100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IRB/IEC</a:t>
            </a:r>
            <a:r>
              <a:rPr sz="2800" b="1" spc="1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Documented</a:t>
            </a:r>
            <a:r>
              <a:rPr sz="2800" b="1" spc="3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6F2F9F"/>
                </a:solidFill>
                <a:latin typeface="Tahoma"/>
                <a:cs typeface="Tahoma"/>
              </a:rPr>
              <a:t>Procedures</a:t>
            </a:r>
            <a:endParaRPr sz="2800">
              <a:latin typeface="Tahoma"/>
              <a:cs typeface="Tahoma"/>
            </a:endParaRPr>
          </a:p>
          <a:p>
            <a:pPr marL="756285" indent="-28702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Composition</a:t>
            </a:r>
            <a:endParaRPr sz="2200">
              <a:latin typeface="Tahoma"/>
              <a:cs typeface="Tahoma"/>
            </a:endParaRPr>
          </a:p>
          <a:p>
            <a:pPr marL="756285" indent="-28702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Meeting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Scheduling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&amp;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conduct</a:t>
            </a:r>
            <a:endParaRPr sz="2200">
              <a:latin typeface="Tahoma"/>
              <a:cs typeface="Tahoma"/>
            </a:endParaRPr>
          </a:p>
          <a:p>
            <a:pPr marL="756285" indent="-28702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Specify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that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trial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starts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only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after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IRB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review</a:t>
            </a:r>
            <a:endParaRPr sz="2200">
              <a:latin typeface="Tahoma"/>
              <a:cs typeface="Tahoma"/>
            </a:endParaRPr>
          </a:p>
          <a:p>
            <a:pPr marL="756285" indent="-287020">
              <a:lnSpc>
                <a:spcPct val="100000"/>
              </a:lnSpc>
              <a:spcBef>
                <a:spcPts val="530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Specify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regarding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changes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protocol</a:t>
            </a:r>
            <a:endParaRPr sz="2200">
              <a:latin typeface="Tahoma"/>
              <a:cs typeface="Tahoma"/>
            </a:endParaRPr>
          </a:p>
          <a:p>
            <a:pPr marL="756285" indent="-287020">
              <a:lnSpc>
                <a:spcPct val="100000"/>
              </a:lnSpc>
              <a:spcBef>
                <a:spcPts val="525"/>
              </a:spcBef>
              <a:buClr>
                <a:srgbClr val="6D9FAF"/>
              </a:buClr>
              <a:buSzPct val="68181"/>
              <a:buFont typeface="Wingdings"/>
              <a:buChar char=""/>
              <a:tabLst>
                <a:tab pos="75692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Specify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prompt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reporting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of adverse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events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5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All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these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documents should be made available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for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 period of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at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least 3 years after completion of the trial and make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them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 available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upon</a:t>
            </a:r>
            <a:r>
              <a:rPr sz="2200" b="1" spc="4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request</a:t>
            </a:r>
            <a:r>
              <a:rPr sz="2200" b="1" spc="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from</a:t>
            </a:r>
            <a:r>
              <a:rPr sz="2200" b="1" spc="2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spc="1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regulatory</a:t>
            </a:r>
            <a:r>
              <a:rPr sz="2200" b="1" spc="2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authorities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6D9FAF"/>
              </a:buClr>
              <a:buFont typeface="Wingdings"/>
              <a:buChar char=""/>
            </a:pPr>
            <a:endParaRPr sz="3050">
              <a:latin typeface="Tahoma"/>
              <a:cs typeface="Tahoma"/>
            </a:endParaRPr>
          </a:p>
          <a:p>
            <a:pPr marL="355600" marR="5715" indent="-342900" algn="just">
              <a:lnSpc>
                <a:spcPct val="100000"/>
              </a:lnSpc>
              <a:buClr>
                <a:srgbClr val="6D9FAF"/>
              </a:buClr>
              <a:buSzPct val="68181"/>
              <a:buFont typeface="Wingdings"/>
              <a:buChar char=""/>
              <a:tabLst>
                <a:tab pos="355600" algn="l"/>
              </a:tabLst>
            </a:pP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The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IRB/IEC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3A3A3A"/>
                </a:solidFill>
                <a:latin typeface="Tahoma"/>
                <a:cs typeface="Tahoma"/>
              </a:rPr>
              <a:t>may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 be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asked</a:t>
            </a:r>
            <a:r>
              <a:rPr sz="2200" b="1" spc="5" dirty="0">
                <a:solidFill>
                  <a:srgbClr val="3A3A3A"/>
                </a:solidFill>
                <a:latin typeface="Tahoma"/>
                <a:cs typeface="Tahoma"/>
              </a:rPr>
              <a:t> by</a:t>
            </a:r>
            <a:r>
              <a:rPr sz="2200" b="1" spc="1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investigators,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sponsors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or </a:t>
            </a:r>
            <a:r>
              <a:rPr sz="2200" b="1" spc="-630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regulatory authorities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to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provide its written procedures and </a:t>
            </a:r>
            <a:r>
              <a:rPr sz="2200" b="1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membership</a:t>
            </a:r>
            <a:r>
              <a:rPr sz="2200" b="1" spc="35" dirty="0">
                <a:solidFill>
                  <a:srgbClr val="3A3A3A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3A3A3A"/>
                </a:solidFill>
                <a:latin typeface="Tahoma"/>
                <a:cs typeface="Tahoma"/>
              </a:rPr>
              <a:t>lists</a:t>
            </a:r>
            <a:endParaRPr sz="22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0503" y="704087"/>
            <a:ext cx="2601468" cy="55016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ICH</a:t>
            </a:r>
            <a:r>
              <a:rPr spc="-95" dirty="0"/>
              <a:t> </a:t>
            </a:r>
            <a:r>
              <a:rPr spc="-135" dirty="0"/>
              <a:t>GCP…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2691</Words>
  <Application>Microsoft Office PowerPoint</Application>
  <PresentationFormat>On-screen Show (4:3)</PresentationFormat>
  <Paragraphs>421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Calibri</vt:lpstr>
      <vt:lpstr>Tahoma</vt:lpstr>
      <vt:lpstr>Wingdings</vt:lpstr>
      <vt:lpstr>Office Theme</vt:lpstr>
      <vt:lpstr>PowerPoint Presentation</vt:lpstr>
      <vt:lpstr>ICH GCP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  <vt:lpstr>ICH GCP…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dell</cp:lastModifiedBy>
  <cp:revision>1</cp:revision>
  <dcterms:created xsi:type="dcterms:W3CDTF">2021-03-09T01:33:57Z</dcterms:created>
  <dcterms:modified xsi:type="dcterms:W3CDTF">2021-03-09T01:35:07Z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2021-03-09T00:00:00Z</vt:filetime>
  </property>
</Properties>
</file>