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12192000" cy="6858000"/>
  <p:notesSz cx="12192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691" y="5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90C225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rgbClr val="404040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90C225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3/9/2021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90C225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3/9/2021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9371076" y="0"/>
            <a:ext cx="1219200" cy="6858000"/>
          </a:xfrm>
          <a:custGeom>
            <a:avLst/>
            <a:gdLst/>
            <a:ahLst/>
            <a:cxnLst/>
            <a:rect l="l" t="t" r="r" b="b"/>
            <a:pathLst>
              <a:path w="1219200" h="6858000">
                <a:moveTo>
                  <a:pt x="0" y="0"/>
                </a:moveTo>
                <a:lnTo>
                  <a:pt x="1219200" y="6857999"/>
                </a:lnTo>
              </a:path>
            </a:pathLst>
          </a:custGeom>
          <a:ln w="9144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7424928" y="3681983"/>
            <a:ext cx="4763770" cy="3176905"/>
          </a:xfrm>
          <a:custGeom>
            <a:avLst/>
            <a:gdLst/>
            <a:ahLst/>
            <a:cxnLst/>
            <a:rect l="l" t="t" r="r" b="b"/>
            <a:pathLst>
              <a:path w="4763770" h="3176904">
                <a:moveTo>
                  <a:pt x="4763516" y="0"/>
                </a:moveTo>
                <a:lnTo>
                  <a:pt x="0" y="3176586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9182101" y="0"/>
            <a:ext cx="3007360" cy="6858000"/>
          </a:xfrm>
          <a:custGeom>
            <a:avLst/>
            <a:gdLst/>
            <a:ahLst/>
            <a:cxnLst/>
            <a:rect l="l" t="t" r="r" b="b"/>
            <a:pathLst>
              <a:path w="3007359" h="6858000">
                <a:moveTo>
                  <a:pt x="3006850" y="0"/>
                </a:moveTo>
                <a:lnTo>
                  <a:pt x="2042483" y="0"/>
                </a:lnTo>
                <a:lnTo>
                  <a:pt x="0" y="6857996"/>
                </a:lnTo>
                <a:lnTo>
                  <a:pt x="3006850" y="6857996"/>
                </a:lnTo>
                <a:lnTo>
                  <a:pt x="3006850" y="0"/>
                </a:lnTo>
                <a:close/>
              </a:path>
            </a:pathLst>
          </a:custGeom>
          <a:solidFill>
            <a:srgbClr val="90C225">
              <a:alpha val="3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9604335" y="0"/>
            <a:ext cx="2588260" cy="6858000"/>
          </a:xfrm>
          <a:custGeom>
            <a:avLst/>
            <a:gdLst/>
            <a:ahLst/>
            <a:cxnLst/>
            <a:rect l="l" t="t" r="r" b="b"/>
            <a:pathLst>
              <a:path w="2588259" h="6858000">
                <a:moveTo>
                  <a:pt x="2587664" y="0"/>
                </a:moveTo>
                <a:lnTo>
                  <a:pt x="0" y="0"/>
                </a:lnTo>
                <a:lnTo>
                  <a:pt x="1208190" y="6857996"/>
                </a:lnTo>
                <a:lnTo>
                  <a:pt x="2587664" y="6857996"/>
                </a:lnTo>
                <a:lnTo>
                  <a:pt x="2587664" y="0"/>
                </a:lnTo>
                <a:close/>
              </a:path>
            </a:pathLst>
          </a:custGeom>
          <a:solidFill>
            <a:srgbClr val="90C225">
              <a:alpha val="1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8932164" y="3048000"/>
            <a:ext cx="3260090" cy="3810000"/>
          </a:xfrm>
          <a:custGeom>
            <a:avLst/>
            <a:gdLst/>
            <a:ahLst/>
            <a:cxnLst/>
            <a:rect l="l" t="t" r="r" b="b"/>
            <a:pathLst>
              <a:path w="3260090" h="3810000">
                <a:moveTo>
                  <a:pt x="3259835" y="0"/>
                </a:moveTo>
                <a:lnTo>
                  <a:pt x="0" y="3809999"/>
                </a:lnTo>
                <a:lnTo>
                  <a:pt x="3259835" y="3809999"/>
                </a:lnTo>
                <a:lnTo>
                  <a:pt x="3259835" y="0"/>
                </a:lnTo>
                <a:close/>
              </a:path>
            </a:pathLst>
          </a:custGeom>
          <a:solidFill>
            <a:srgbClr val="539F20">
              <a:alpha val="7215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9337790" y="0"/>
            <a:ext cx="2851785" cy="6858000"/>
          </a:xfrm>
          <a:custGeom>
            <a:avLst/>
            <a:gdLst/>
            <a:ahLst/>
            <a:cxnLst/>
            <a:rect l="l" t="t" r="r" b="b"/>
            <a:pathLst>
              <a:path w="2851784" h="6858000">
                <a:moveTo>
                  <a:pt x="2851161" y="0"/>
                </a:moveTo>
                <a:lnTo>
                  <a:pt x="0" y="0"/>
                </a:lnTo>
                <a:lnTo>
                  <a:pt x="2467620" y="6857996"/>
                </a:lnTo>
                <a:lnTo>
                  <a:pt x="2851161" y="6857996"/>
                </a:lnTo>
                <a:lnTo>
                  <a:pt x="2851161" y="0"/>
                </a:lnTo>
                <a:close/>
              </a:path>
            </a:pathLst>
          </a:custGeom>
          <a:solidFill>
            <a:srgbClr val="3E7818">
              <a:alpha val="7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10898125" y="0"/>
            <a:ext cx="1290955" cy="6858000"/>
          </a:xfrm>
          <a:custGeom>
            <a:avLst/>
            <a:gdLst/>
            <a:ahLst/>
            <a:cxnLst/>
            <a:rect l="l" t="t" r="r" b="b"/>
            <a:pathLst>
              <a:path w="1290954" h="6858000">
                <a:moveTo>
                  <a:pt x="1290827" y="0"/>
                </a:moveTo>
                <a:lnTo>
                  <a:pt x="1018958" y="0"/>
                </a:lnTo>
                <a:lnTo>
                  <a:pt x="0" y="6857996"/>
                </a:lnTo>
                <a:lnTo>
                  <a:pt x="1290827" y="6857996"/>
                </a:lnTo>
                <a:lnTo>
                  <a:pt x="1290827" y="0"/>
                </a:lnTo>
                <a:close/>
              </a:path>
            </a:pathLst>
          </a:custGeom>
          <a:solidFill>
            <a:srgbClr val="C0E374">
              <a:alpha val="7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10940749" y="0"/>
            <a:ext cx="1248410" cy="6858000"/>
          </a:xfrm>
          <a:custGeom>
            <a:avLst/>
            <a:gdLst/>
            <a:ahLst/>
            <a:cxnLst/>
            <a:rect l="l" t="t" r="r" b="b"/>
            <a:pathLst>
              <a:path w="1248409" h="6858000">
                <a:moveTo>
                  <a:pt x="1248203" y="0"/>
                </a:moveTo>
                <a:lnTo>
                  <a:pt x="0" y="0"/>
                </a:lnTo>
                <a:lnTo>
                  <a:pt x="1107740" y="6857996"/>
                </a:lnTo>
                <a:lnTo>
                  <a:pt x="1248203" y="6857996"/>
                </a:lnTo>
                <a:lnTo>
                  <a:pt x="1248203" y="0"/>
                </a:lnTo>
                <a:close/>
              </a:path>
            </a:pathLst>
          </a:custGeom>
          <a:solidFill>
            <a:srgbClr val="90C225">
              <a:alpha val="6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10372344" y="3590543"/>
            <a:ext cx="1816735" cy="3267710"/>
          </a:xfrm>
          <a:custGeom>
            <a:avLst/>
            <a:gdLst/>
            <a:ahLst/>
            <a:cxnLst/>
            <a:rect l="l" t="t" r="r" b="b"/>
            <a:pathLst>
              <a:path w="1816734" h="3267709">
                <a:moveTo>
                  <a:pt x="1816607" y="0"/>
                </a:moveTo>
                <a:lnTo>
                  <a:pt x="0" y="3267455"/>
                </a:lnTo>
                <a:lnTo>
                  <a:pt x="1816607" y="3267455"/>
                </a:lnTo>
                <a:lnTo>
                  <a:pt x="1816607" y="0"/>
                </a:lnTo>
                <a:close/>
              </a:path>
            </a:pathLst>
          </a:custGeom>
          <a:solidFill>
            <a:srgbClr val="90C225">
              <a:alpha val="7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g object 25"/>
          <p:cNvSpPr/>
          <p:nvPr/>
        </p:nvSpPr>
        <p:spPr>
          <a:xfrm>
            <a:off x="0" y="0"/>
            <a:ext cx="843280" cy="5666740"/>
          </a:xfrm>
          <a:custGeom>
            <a:avLst/>
            <a:gdLst/>
            <a:ahLst/>
            <a:cxnLst/>
            <a:rect l="l" t="t" r="r" b="b"/>
            <a:pathLst>
              <a:path w="843280" h="5666740">
                <a:moveTo>
                  <a:pt x="842772" y="0"/>
                </a:moveTo>
                <a:lnTo>
                  <a:pt x="0" y="0"/>
                </a:lnTo>
                <a:lnTo>
                  <a:pt x="0" y="5666232"/>
                </a:lnTo>
                <a:lnTo>
                  <a:pt x="842772" y="0"/>
                </a:lnTo>
                <a:close/>
              </a:path>
            </a:pathLst>
          </a:custGeom>
          <a:solidFill>
            <a:srgbClr val="90C225">
              <a:alpha val="85096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3/9/2021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9371076" y="0"/>
            <a:ext cx="1219200" cy="6858000"/>
          </a:xfrm>
          <a:custGeom>
            <a:avLst/>
            <a:gdLst/>
            <a:ahLst/>
            <a:cxnLst/>
            <a:rect l="l" t="t" r="r" b="b"/>
            <a:pathLst>
              <a:path w="1219200" h="6858000">
                <a:moveTo>
                  <a:pt x="0" y="0"/>
                </a:moveTo>
                <a:lnTo>
                  <a:pt x="1219200" y="6857999"/>
                </a:lnTo>
              </a:path>
            </a:pathLst>
          </a:custGeom>
          <a:ln w="9144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7424928" y="3681983"/>
            <a:ext cx="4763770" cy="3176905"/>
          </a:xfrm>
          <a:custGeom>
            <a:avLst/>
            <a:gdLst/>
            <a:ahLst/>
            <a:cxnLst/>
            <a:rect l="l" t="t" r="r" b="b"/>
            <a:pathLst>
              <a:path w="4763770" h="3176904">
                <a:moveTo>
                  <a:pt x="4763516" y="0"/>
                </a:moveTo>
                <a:lnTo>
                  <a:pt x="0" y="3176586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9182101" y="0"/>
            <a:ext cx="3007360" cy="6858000"/>
          </a:xfrm>
          <a:custGeom>
            <a:avLst/>
            <a:gdLst/>
            <a:ahLst/>
            <a:cxnLst/>
            <a:rect l="l" t="t" r="r" b="b"/>
            <a:pathLst>
              <a:path w="3007359" h="6858000">
                <a:moveTo>
                  <a:pt x="3006850" y="0"/>
                </a:moveTo>
                <a:lnTo>
                  <a:pt x="2042483" y="0"/>
                </a:lnTo>
                <a:lnTo>
                  <a:pt x="0" y="6857996"/>
                </a:lnTo>
                <a:lnTo>
                  <a:pt x="3006850" y="6857996"/>
                </a:lnTo>
                <a:lnTo>
                  <a:pt x="3006850" y="0"/>
                </a:lnTo>
                <a:close/>
              </a:path>
            </a:pathLst>
          </a:custGeom>
          <a:solidFill>
            <a:srgbClr val="90C225">
              <a:alpha val="3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9604335" y="0"/>
            <a:ext cx="2588260" cy="6858000"/>
          </a:xfrm>
          <a:custGeom>
            <a:avLst/>
            <a:gdLst/>
            <a:ahLst/>
            <a:cxnLst/>
            <a:rect l="l" t="t" r="r" b="b"/>
            <a:pathLst>
              <a:path w="2588259" h="6858000">
                <a:moveTo>
                  <a:pt x="2587664" y="0"/>
                </a:moveTo>
                <a:lnTo>
                  <a:pt x="0" y="0"/>
                </a:lnTo>
                <a:lnTo>
                  <a:pt x="1208190" y="6857996"/>
                </a:lnTo>
                <a:lnTo>
                  <a:pt x="2587664" y="6857996"/>
                </a:lnTo>
                <a:lnTo>
                  <a:pt x="2587664" y="0"/>
                </a:lnTo>
                <a:close/>
              </a:path>
            </a:pathLst>
          </a:custGeom>
          <a:solidFill>
            <a:srgbClr val="90C225">
              <a:alpha val="1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8932164" y="3048000"/>
            <a:ext cx="3260090" cy="3810000"/>
          </a:xfrm>
          <a:custGeom>
            <a:avLst/>
            <a:gdLst/>
            <a:ahLst/>
            <a:cxnLst/>
            <a:rect l="l" t="t" r="r" b="b"/>
            <a:pathLst>
              <a:path w="3260090" h="3810000">
                <a:moveTo>
                  <a:pt x="3259835" y="0"/>
                </a:moveTo>
                <a:lnTo>
                  <a:pt x="0" y="3809999"/>
                </a:lnTo>
                <a:lnTo>
                  <a:pt x="3259835" y="3809999"/>
                </a:lnTo>
                <a:lnTo>
                  <a:pt x="3259835" y="0"/>
                </a:lnTo>
                <a:close/>
              </a:path>
            </a:pathLst>
          </a:custGeom>
          <a:solidFill>
            <a:srgbClr val="539F20">
              <a:alpha val="7215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9337790" y="0"/>
            <a:ext cx="2851785" cy="6858000"/>
          </a:xfrm>
          <a:custGeom>
            <a:avLst/>
            <a:gdLst/>
            <a:ahLst/>
            <a:cxnLst/>
            <a:rect l="l" t="t" r="r" b="b"/>
            <a:pathLst>
              <a:path w="2851784" h="6858000">
                <a:moveTo>
                  <a:pt x="2851161" y="0"/>
                </a:moveTo>
                <a:lnTo>
                  <a:pt x="0" y="0"/>
                </a:lnTo>
                <a:lnTo>
                  <a:pt x="2467620" y="6857996"/>
                </a:lnTo>
                <a:lnTo>
                  <a:pt x="2851161" y="6857996"/>
                </a:lnTo>
                <a:lnTo>
                  <a:pt x="2851161" y="0"/>
                </a:lnTo>
                <a:close/>
              </a:path>
            </a:pathLst>
          </a:custGeom>
          <a:solidFill>
            <a:srgbClr val="3E7818">
              <a:alpha val="7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10898125" y="0"/>
            <a:ext cx="1290955" cy="6858000"/>
          </a:xfrm>
          <a:custGeom>
            <a:avLst/>
            <a:gdLst/>
            <a:ahLst/>
            <a:cxnLst/>
            <a:rect l="l" t="t" r="r" b="b"/>
            <a:pathLst>
              <a:path w="1290954" h="6858000">
                <a:moveTo>
                  <a:pt x="1290827" y="0"/>
                </a:moveTo>
                <a:lnTo>
                  <a:pt x="1018958" y="0"/>
                </a:lnTo>
                <a:lnTo>
                  <a:pt x="0" y="6857996"/>
                </a:lnTo>
                <a:lnTo>
                  <a:pt x="1290827" y="6857996"/>
                </a:lnTo>
                <a:lnTo>
                  <a:pt x="1290827" y="0"/>
                </a:lnTo>
                <a:close/>
              </a:path>
            </a:pathLst>
          </a:custGeom>
          <a:solidFill>
            <a:srgbClr val="C0E374">
              <a:alpha val="7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10940749" y="0"/>
            <a:ext cx="1248410" cy="6858000"/>
          </a:xfrm>
          <a:custGeom>
            <a:avLst/>
            <a:gdLst/>
            <a:ahLst/>
            <a:cxnLst/>
            <a:rect l="l" t="t" r="r" b="b"/>
            <a:pathLst>
              <a:path w="1248409" h="6858000">
                <a:moveTo>
                  <a:pt x="1248203" y="0"/>
                </a:moveTo>
                <a:lnTo>
                  <a:pt x="0" y="0"/>
                </a:lnTo>
                <a:lnTo>
                  <a:pt x="1107740" y="6857996"/>
                </a:lnTo>
                <a:lnTo>
                  <a:pt x="1248203" y="6857996"/>
                </a:lnTo>
                <a:lnTo>
                  <a:pt x="1248203" y="0"/>
                </a:lnTo>
                <a:close/>
              </a:path>
            </a:pathLst>
          </a:custGeom>
          <a:solidFill>
            <a:srgbClr val="90C225">
              <a:alpha val="6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10372344" y="3590543"/>
            <a:ext cx="1816735" cy="3267710"/>
          </a:xfrm>
          <a:custGeom>
            <a:avLst/>
            <a:gdLst/>
            <a:ahLst/>
            <a:cxnLst/>
            <a:rect l="l" t="t" r="r" b="b"/>
            <a:pathLst>
              <a:path w="1816734" h="3267709">
                <a:moveTo>
                  <a:pt x="1816607" y="0"/>
                </a:moveTo>
                <a:lnTo>
                  <a:pt x="0" y="3267455"/>
                </a:lnTo>
                <a:lnTo>
                  <a:pt x="1816607" y="3267455"/>
                </a:lnTo>
                <a:lnTo>
                  <a:pt x="1816607" y="0"/>
                </a:lnTo>
                <a:close/>
              </a:path>
            </a:pathLst>
          </a:custGeom>
          <a:solidFill>
            <a:srgbClr val="90C225">
              <a:alpha val="7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g object 25"/>
          <p:cNvSpPr/>
          <p:nvPr/>
        </p:nvSpPr>
        <p:spPr>
          <a:xfrm>
            <a:off x="0" y="4012691"/>
            <a:ext cx="448309" cy="2845435"/>
          </a:xfrm>
          <a:custGeom>
            <a:avLst/>
            <a:gdLst/>
            <a:ahLst/>
            <a:cxnLst/>
            <a:rect l="l" t="t" r="r" b="b"/>
            <a:pathLst>
              <a:path w="448309" h="2845434">
                <a:moveTo>
                  <a:pt x="0" y="0"/>
                </a:moveTo>
                <a:lnTo>
                  <a:pt x="0" y="2845307"/>
                </a:lnTo>
                <a:lnTo>
                  <a:pt x="448056" y="2845307"/>
                </a:lnTo>
                <a:lnTo>
                  <a:pt x="0" y="0"/>
                </a:lnTo>
                <a:close/>
              </a:path>
            </a:pathLst>
          </a:custGeom>
          <a:solidFill>
            <a:srgbClr val="90C225">
              <a:alpha val="85096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56310" y="629158"/>
            <a:ext cx="10679379" cy="574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rgbClr val="90C225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56310" y="2461609"/>
            <a:ext cx="8183245" cy="205358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rgbClr val="404040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49627" y="3228212"/>
            <a:ext cx="7343140" cy="7721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900" spc="-5" dirty="0">
                <a:solidFill>
                  <a:srgbClr val="90C225"/>
                </a:solidFill>
                <a:latin typeface="Trebuchet MS"/>
                <a:cs typeface="Trebuchet MS"/>
              </a:rPr>
              <a:t>Institutional</a:t>
            </a:r>
            <a:r>
              <a:rPr sz="4900" spc="-30" dirty="0">
                <a:solidFill>
                  <a:srgbClr val="90C225"/>
                </a:solidFill>
                <a:latin typeface="Trebuchet MS"/>
                <a:cs typeface="Trebuchet MS"/>
              </a:rPr>
              <a:t> </a:t>
            </a:r>
            <a:r>
              <a:rPr sz="4900" spc="-45" dirty="0">
                <a:solidFill>
                  <a:srgbClr val="90C225"/>
                </a:solidFill>
                <a:latin typeface="Trebuchet MS"/>
                <a:cs typeface="Trebuchet MS"/>
              </a:rPr>
              <a:t>Review</a:t>
            </a:r>
            <a:r>
              <a:rPr sz="4900" spc="-10" dirty="0">
                <a:solidFill>
                  <a:srgbClr val="90C225"/>
                </a:solidFill>
                <a:latin typeface="Trebuchet MS"/>
                <a:cs typeface="Trebuchet MS"/>
              </a:rPr>
              <a:t> </a:t>
            </a:r>
            <a:r>
              <a:rPr sz="4900" spc="-5" dirty="0">
                <a:solidFill>
                  <a:srgbClr val="90C225"/>
                </a:solidFill>
                <a:latin typeface="Trebuchet MS"/>
                <a:cs typeface="Trebuchet MS"/>
              </a:rPr>
              <a:t>Board</a:t>
            </a:r>
            <a:endParaRPr sz="49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56310" y="629158"/>
            <a:ext cx="742315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FUNCTIONS</a:t>
            </a:r>
            <a:r>
              <a:rPr spc="-180" dirty="0"/>
              <a:t> </a:t>
            </a:r>
            <a:r>
              <a:rPr dirty="0"/>
              <a:t>AND</a:t>
            </a:r>
            <a:r>
              <a:rPr spc="-5" dirty="0"/>
              <a:t> </a:t>
            </a:r>
            <a:r>
              <a:rPr spc="-40" dirty="0"/>
              <a:t>OPERATIONS</a:t>
            </a:r>
            <a:r>
              <a:rPr spc="-15" dirty="0"/>
              <a:t> </a:t>
            </a:r>
            <a:r>
              <a:rPr dirty="0"/>
              <a:t>OF</a:t>
            </a:r>
            <a:r>
              <a:rPr spc="-15" dirty="0"/>
              <a:t> </a:t>
            </a:r>
            <a:r>
              <a:rPr spc="-5" dirty="0"/>
              <a:t>IRB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56310" y="2061936"/>
            <a:ext cx="8260080" cy="2854325"/>
          </a:xfrm>
          <a:prstGeom prst="rect">
            <a:avLst/>
          </a:prstGeom>
        </p:spPr>
        <p:txBody>
          <a:bodyPr vert="horz" wrap="square" lIns="0" tIns="138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90"/>
              </a:spcBef>
              <a:tabLst>
                <a:tab pos="354965" algn="l"/>
              </a:tabLst>
            </a:pPr>
            <a:r>
              <a:rPr sz="1450" spc="-150" dirty="0">
                <a:solidFill>
                  <a:srgbClr val="90C225"/>
                </a:solidFill>
                <a:latin typeface="Lucida Sans Unicode"/>
                <a:cs typeface="Lucida Sans Unicode"/>
              </a:rPr>
              <a:t>▶	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Specifying</a:t>
            </a:r>
            <a:r>
              <a:rPr sz="1800" spc="-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that the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investigator</a:t>
            </a:r>
            <a:r>
              <a:rPr sz="1800" spc="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should</a:t>
            </a:r>
            <a:r>
              <a:rPr sz="1800" spc="-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promptly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report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to the</a:t>
            </a:r>
            <a:r>
              <a:rPr sz="1800" spc="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IRB.</a:t>
            </a:r>
            <a:endParaRPr sz="18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1450" spc="-150" dirty="0">
                <a:solidFill>
                  <a:srgbClr val="90C225"/>
                </a:solidFill>
                <a:latin typeface="Lucida Sans Unicode"/>
                <a:cs typeface="Lucida Sans Unicode"/>
              </a:rPr>
              <a:t>▶	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Deviations</a:t>
            </a:r>
            <a:r>
              <a:rPr sz="1800" spc="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from,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or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changes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of,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 the</a:t>
            </a:r>
            <a:r>
              <a:rPr sz="1800" spc="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protocol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to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eliminate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immediate hazards</a:t>
            </a:r>
            <a:endParaRPr sz="1800">
              <a:latin typeface="Trebuchet MS"/>
              <a:cs typeface="Trebuchet MS"/>
            </a:endParaRPr>
          </a:p>
          <a:p>
            <a:pPr marL="355600">
              <a:lnSpc>
                <a:spcPct val="100000"/>
              </a:lnSpc>
              <a:spcBef>
                <a:spcPts val="5"/>
              </a:spcBef>
            </a:pP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to</a:t>
            </a:r>
            <a:r>
              <a:rPr sz="1800" spc="-4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the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trial</a:t>
            </a:r>
            <a:r>
              <a:rPr sz="1800" spc="-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subjects.</a:t>
            </a:r>
            <a:endParaRPr sz="1800">
              <a:latin typeface="Trebuchet MS"/>
              <a:cs typeface="Trebuchet MS"/>
            </a:endParaRPr>
          </a:p>
          <a:p>
            <a:pPr marL="355600" marR="437515" indent="-3429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1450" spc="-150" dirty="0">
                <a:solidFill>
                  <a:srgbClr val="90C225"/>
                </a:solidFill>
                <a:latin typeface="Lucida Sans Unicode"/>
                <a:cs typeface="Lucida Sans Unicode"/>
              </a:rPr>
              <a:t>▶	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Changes increasing the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risk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to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subjects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and/or affecting significantly the </a:t>
            </a:r>
            <a:r>
              <a:rPr sz="1800" spc="-53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conduct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of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the</a:t>
            </a:r>
            <a:r>
              <a:rPr sz="1800" spc="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trial.</a:t>
            </a:r>
            <a:endParaRPr sz="18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010"/>
              </a:spcBef>
              <a:tabLst>
                <a:tab pos="354965" algn="l"/>
              </a:tabLst>
            </a:pPr>
            <a:r>
              <a:rPr sz="1450" spc="-150" dirty="0">
                <a:solidFill>
                  <a:srgbClr val="90C225"/>
                </a:solidFill>
                <a:latin typeface="Lucida Sans Unicode"/>
                <a:cs typeface="Lucida Sans Unicode"/>
              </a:rPr>
              <a:t>▶	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All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adverse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drug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reactions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(ADRs) that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are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both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serious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and</a:t>
            </a:r>
            <a:r>
              <a:rPr sz="1800" spc="4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unexpected.</a:t>
            </a:r>
            <a:endParaRPr sz="1800">
              <a:latin typeface="Trebuchet MS"/>
              <a:cs typeface="Trebuchet MS"/>
            </a:endParaRPr>
          </a:p>
          <a:p>
            <a:pPr marL="355600" marR="83820" indent="-3429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1450" spc="-150" dirty="0">
                <a:solidFill>
                  <a:srgbClr val="90C225"/>
                </a:solidFill>
                <a:latin typeface="Lucida Sans Unicode"/>
                <a:cs typeface="Lucida Sans Unicode"/>
              </a:rPr>
              <a:t>▶	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New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information</a:t>
            </a:r>
            <a:r>
              <a:rPr sz="1800" spc="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that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may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affect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adversely the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safety of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the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subjects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or the </a:t>
            </a:r>
            <a:r>
              <a:rPr sz="1800" spc="-53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conduct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of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the</a:t>
            </a:r>
            <a:r>
              <a:rPr sz="1800" spc="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trial</a:t>
            </a:r>
            <a:endParaRPr sz="18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56310" y="629158"/>
            <a:ext cx="742315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FUNCTIONS</a:t>
            </a:r>
            <a:r>
              <a:rPr spc="-180" dirty="0"/>
              <a:t> </a:t>
            </a:r>
            <a:r>
              <a:rPr dirty="0"/>
              <a:t>AND</a:t>
            </a:r>
            <a:r>
              <a:rPr spc="-5" dirty="0"/>
              <a:t> </a:t>
            </a:r>
            <a:r>
              <a:rPr spc="-40" dirty="0"/>
              <a:t>OPERATIONS</a:t>
            </a:r>
            <a:r>
              <a:rPr spc="-15" dirty="0"/>
              <a:t> </a:t>
            </a:r>
            <a:r>
              <a:rPr dirty="0"/>
              <a:t>OF</a:t>
            </a:r>
            <a:r>
              <a:rPr spc="-15" dirty="0"/>
              <a:t> </a:t>
            </a:r>
            <a:r>
              <a:rPr spc="-5" dirty="0"/>
              <a:t>IRB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56310" y="2187955"/>
            <a:ext cx="8095615" cy="1778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0"/>
              </a:spcBef>
              <a:tabLst>
                <a:tab pos="354965" algn="l"/>
              </a:tabLst>
            </a:pPr>
            <a:r>
              <a:rPr sz="1450" spc="-150" dirty="0">
                <a:solidFill>
                  <a:srgbClr val="90C225"/>
                </a:solidFill>
                <a:latin typeface="Lucida Sans Unicode"/>
                <a:cs typeface="Lucida Sans Unicode"/>
              </a:rPr>
              <a:t>▶	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Ensuring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 that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the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IRB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promptly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notify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 in writing the investigator/institution </a:t>
            </a:r>
            <a:r>
              <a:rPr sz="1800" spc="-53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concerning.</a:t>
            </a:r>
            <a:endParaRPr sz="18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1450" spc="-150" dirty="0">
                <a:solidFill>
                  <a:srgbClr val="90C225"/>
                </a:solidFill>
                <a:latin typeface="Lucida Sans Unicode"/>
                <a:cs typeface="Lucida Sans Unicode"/>
              </a:rPr>
              <a:t>▶	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Its</a:t>
            </a:r>
            <a:r>
              <a:rPr sz="1800" spc="-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trial-related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decisions/opinions</a:t>
            </a:r>
            <a:r>
              <a:rPr sz="1800" spc="-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.</a:t>
            </a:r>
            <a:endParaRPr sz="18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1450" spc="-150" dirty="0">
                <a:solidFill>
                  <a:srgbClr val="90C225"/>
                </a:solidFill>
                <a:latin typeface="Lucida Sans Unicode"/>
                <a:cs typeface="Lucida Sans Unicode"/>
              </a:rPr>
              <a:t>▶	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The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reasons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for</a:t>
            </a:r>
            <a:r>
              <a:rPr sz="1800" spc="-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its</a:t>
            </a:r>
            <a:r>
              <a:rPr sz="1800" spc="-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decisions/opinions.</a:t>
            </a:r>
            <a:endParaRPr sz="18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010"/>
              </a:spcBef>
              <a:tabLst>
                <a:tab pos="354965" algn="l"/>
              </a:tabLst>
            </a:pPr>
            <a:r>
              <a:rPr sz="1450" spc="-150" dirty="0">
                <a:solidFill>
                  <a:srgbClr val="90C225"/>
                </a:solidFill>
                <a:latin typeface="Lucida Sans Unicode"/>
                <a:cs typeface="Lucida Sans Unicode"/>
              </a:rPr>
              <a:t>▶	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Procedures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for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appeal</a:t>
            </a:r>
            <a:r>
              <a:rPr sz="1800" spc="-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of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its</a:t>
            </a:r>
            <a:r>
              <a:rPr sz="1800" spc="-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decisions/opinions</a:t>
            </a:r>
            <a:endParaRPr sz="18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56310" y="629158"/>
            <a:ext cx="503555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RESPONSIBILITIES</a:t>
            </a:r>
            <a:r>
              <a:rPr spc="10" dirty="0"/>
              <a:t> </a:t>
            </a:r>
            <a:r>
              <a:rPr dirty="0"/>
              <a:t>OF</a:t>
            </a:r>
            <a:r>
              <a:rPr spc="-20" dirty="0"/>
              <a:t> </a:t>
            </a:r>
            <a:r>
              <a:rPr spc="-5" dirty="0"/>
              <a:t>IRB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574159" y="2671521"/>
            <a:ext cx="228600" cy="265480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916939" y="1726438"/>
            <a:ext cx="8453120" cy="4039235"/>
          </a:xfrm>
          <a:prstGeom prst="rect">
            <a:avLst/>
          </a:prstGeom>
        </p:spPr>
        <p:txBody>
          <a:bodyPr vert="horz" wrap="square" lIns="0" tIns="139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95"/>
              </a:spcBef>
              <a:tabLst>
                <a:tab pos="355600" algn="l"/>
              </a:tabLst>
            </a:pPr>
            <a:r>
              <a:rPr sz="1450" spc="-150" dirty="0">
                <a:solidFill>
                  <a:srgbClr val="90C225"/>
                </a:solidFill>
                <a:latin typeface="Lucida Sans Unicode"/>
                <a:cs typeface="Lucida Sans Unicode"/>
              </a:rPr>
              <a:t>▶	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An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IRB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should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safeguard the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rights,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35" dirty="0">
                <a:solidFill>
                  <a:srgbClr val="404040"/>
                </a:solidFill>
                <a:latin typeface="Trebuchet MS"/>
                <a:cs typeface="Trebuchet MS"/>
              </a:rPr>
              <a:t>safety,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 and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well-</a:t>
            </a:r>
            <a:r>
              <a:rPr sz="1800" spc="-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being</a:t>
            </a:r>
            <a:r>
              <a:rPr sz="1800" spc="-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of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all</a:t>
            </a:r>
            <a:r>
              <a:rPr sz="1800" spc="-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trial</a:t>
            </a:r>
            <a:r>
              <a:rPr sz="1800" spc="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subjects.</a:t>
            </a:r>
            <a:endParaRPr sz="18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  <a:tabLst>
                <a:tab pos="355600" algn="l"/>
              </a:tabLst>
            </a:pPr>
            <a:r>
              <a:rPr sz="1450" spc="-150" dirty="0">
                <a:solidFill>
                  <a:srgbClr val="90C225"/>
                </a:solidFill>
                <a:latin typeface="Lucida Sans Unicode"/>
                <a:cs typeface="Lucida Sans Unicode"/>
              </a:rPr>
              <a:t>▶	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The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IRB</a:t>
            </a:r>
            <a:r>
              <a:rPr sz="1800" spc="-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should</a:t>
            </a:r>
            <a:r>
              <a:rPr sz="1800" spc="-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obtain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the following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documents.</a:t>
            </a:r>
            <a:endParaRPr sz="18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  <a:tabLst>
                <a:tab pos="355600" algn="l"/>
                <a:tab pos="3771265" algn="l"/>
              </a:tabLst>
            </a:pPr>
            <a:r>
              <a:rPr sz="1450" spc="-145" dirty="0">
                <a:solidFill>
                  <a:srgbClr val="90C225"/>
                </a:solidFill>
                <a:latin typeface="Lucida Sans Unicode"/>
                <a:cs typeface="Lucida Sans Unicode"/>
              </a:rPr>
              <a:t>▶	</a:t>
            </a:r>
            <a:r>
              <a:rPr sz="1800" spc="-40" dirty="0">
                <a:solidFill>
                  <a:srgbClr val="404040"/>
                </a:solidFill>
                <a:latin typeface="Trebuchet MS"/>
                <a:cs typeface="Trebuchet MS"/>
              </a:rPr>
              <a:t>Trial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protocol(s)/amendment(s)	</a:t>
            </a:r>
            <a:r>
              <a:rPr sz="1800" spc="-20" dirty="0">
                <a:solidFill>
                  <a:srgbClr val="404040"/>
                </a:solidFill>
                <a:latin typeface="Trebuchet MS"/>
                <a:cs typeface="Trebuchet MS"/>
              </a:rPr>
              <a:t>Written</a:t>
            </a:r>
            <a:r>
              <a:rPr sz="1800" spc="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informed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consent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form(s).</a:t>
            </a:r>
            <a:endParaRPr sz="18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015"/>
              </a:spcBef>
              <a:tabLst>
                <a:tab pos="355600" algn="l"/>
              </a:tabLst>
            </a:pPr>
            <a:r>
              <a:rPr sz="1450" spc="-150" dirty="0">
                <a:solidFill>
                  <a:srgbClr val="90C225"/>
                </a:solidFill>
                <a:latin typeface="Lucida Sans Unicode"/>
                <a:cs typeface="Lucida Sans Unicode"/>
              </a:rPr>
              <a:t>▶	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Subject</a:t>
            </a:r>
            <a:r>
              <a:rPr sz="1800" spc="-3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recruitment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procedures</a:t>
            </a:r>
            <a:r>
              <a:rPr sz="1800" spc="-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(e.g.:</a:t>
            </a:r>
            <a:r>
              <a:rPr sz="1800" spc="-9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Advertise).</a:t>
            </a:r>
            <a:endParaRPr sz="18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995"/>
              </a:spcBef>
              <a:tabLst>
                <a:tab pos="355600" algn="l"/>
              </a:tabLst>
            </a:pPr>
            <a:r>
              <a:rPr sz="1450" spc="-150" dirty="0">
                <a:solidFill>
                  <a:srgbClr val="90C225"/>
                </a:solidFill>
                <a:latin typeface="Lucida Sans Unicode"/>
                <a:cs typeface="Lucida Sans Unicode"/>
              </a:rPr>
              <a:t>▶	</a:t>
            </a:r>
            <a:r>
              <a:rPr sz="1800" spc="-20" dirty="0">
                <a:solidFill>
                  <a:srgbClr val="404040"/>
                </a:solidFill>
                <a:latin typeface="Trebuchet MS"/>
                <a:cs typeface="Trebuchet MS"/>
              </a:rPr>
              <a:t>Written</a:t>
            </a:r>
            <a:r>
              <a:rPr sz="1800" spc="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information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to</a:t>
            </a:r>
            <a:r>
              <a:rPr sz="1800" spc="-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be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provided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to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subjects.</a:t>
            </a:r>
            <a:endParaRPr sz="18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  <a:tabLst>
                <a:tab pos="355600" algn="l"/>
              </a:tabLst>
            </a:pPr>
            <a:r>
              <a:rPr sz="1450" spc="-150" dirty="0">
                <a:solidFill>
                  <a:srgbClr val="90C225"/>
                </a:solidFill>
                <a:latin typeface="Lucida Sans Unicode"/>
                <a:cs typeface="Lucida Sans Unicode"/>
              </a:rPr>
              <a:t>▶	</a:t>
            </a:r>
            <a:r>
              <a:rPr sz="1800" spc="-20" dirty="0">
                <a:solidFill>
                  <a:srgbClr val="404040"/>
                </a:solidFill>
                <a:latin typeface="Trebuchet MS"/>
                <a:cs typeface="Trebuchet MS"/>
              </a:rPr>
              <a:t>Investigator’s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Brochure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(IB).</a:t>
            </a:r>
            <a:endParaRPr sz="18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010"/>
              </a:spcBef>
              <a:tabLst>
                <a:tab pos="355600" algn="l"/>
              </a:tabLst>
            </a:pPr>
            <a:r>
              <a:rPr sz="1450" spc="-150" dirty="0">
                <a:solidFill>
                  <a:srgbClr val="90C225"/>
                </a:solidFill>
                <a:latin typeface="Lucida Sans Unicode"/>
                <a:cs typeface="Lucida Sans Unicode"/>
              </a:rPr>
              <a:t>▶	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Available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safety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information.</a:t>
            </a:r>
            <a:endParaRPr sz="18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  <a:tabLst>
                <a:tab pos="355600" algn="l"/>
              </a:tabLst>
            </a:pPr>
            <a:r>
              <a:rPr sz="1450" spc="-150" dirty="0">
                <a:solidFill>
                  <a:srgbClr val="90C225"/>
                </a:solidFill>
                <a:latin typeface="Lucida Sans Unicode"/>
                <a:cs typeface="Lucida Sans Unicode"/>
              </a:rPr>
              <a:t>▶	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Information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about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payments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and</a:t>
            </a:r>
            <a:r>
              <a:rPr sz="1800" spc="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compensation.</a:t>
            </a:r>
            <a:endParaRPr sz="18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  <a:tabLst>
                <a:tab pos="355600" algn="l"/>
              </a:tabLst>
            </a:pPr>
            <a:r>
              <a:rPr sz="1450" spc="-150" dirty="0">
                <a:solidFill>
                  <a:srgbClr val="90C225"/>
                </a:solidFill>
                <a:latin typeface="Lucida Sans Unicode"/>
                <a:cs typeface="Lucida Sans Unicode"/>
              </a:rPr>
              <a:t>▶	</a:t>
            </a:r>
            <a:r>
              <a:rPr sz="1800" spc="-20" dirty="0">
                <a:solidFill>
                  <a:srgbClr val="404040"/>
                </a:solidFill>
                <a:latin typeface="Trebuchet MS"/>
                <a:cs typeface="Trebuchet MS"/>
              </a:rPr>
              <a:t>Investigator’s</a:t>
            </a:r>
            <a:r>
              <a:rPr sz="1800" spc="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current</a:t>
            </a:r>
            <a:r>
              <a:rPr sz="1800" spc="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curriculum vitae.</a:t>
            </a:r>
            <a:endParaRPr sz="18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010"/>
              </a:spcBef>
              <a:tabLst>
                <a:tab pos="355600" algn="l"/>
              </a:tabLst>
            </a:pPr>
            <a:r>
              <a:rPr sz="1450" spc="-150" dirty="0">
                <a:solidFill>
                  <a:srgbClr val="90C225"/>
                </a:solidFill>
                <a:latin typeface="Lucida Sans Unicode"/>
                <a:cs typeface="Lucida Sans Unicode"/>
              </a:rPr>
              <a:t>▶	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Any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other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may need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to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fulfill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 its</a:t>
            </a:r>
            <a:r>
              <a:rPr sz="1800" spc="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responsibilities.</a:t>
            </a:r>
            <a:endParaRPr sz="18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56310" y="629158"/>
            <a:ext cx="503555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RESPONSIBILITIES</a:t>
            </a:r>
            <a:r>
              <a:rPr spc="10" dirty="0"/>
              <a:t> </a:t>
            </a:r>
            <a:r>
              <a:rPr dirty="0"/>
              <a:t>OF</a:t>
            </a:r>
            <a:r>
              <a:rPr spc="-20" dirty="0"/>
              <a:t> </a:t>
            </a:r>
            <a:r>
              <a:rPr spc="-5" dirty="0"/>
              <a:t>IRB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56310" y="2187955"/>
            <a:ext cx="8396605" cy="3403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221615" indent="-342900">
              <a:lnSpc>
                <a:spcPct val="100000"/>
              </a:lnSpc>
              <a:spcBef>
                <a:spcPts val="100"/>
              </a:spcBef>
              <a:tabLst>
                <a:tab pos="354965" algn="l"/>
              </a:tabLst>
            </a:pPr>
            <a:r>
              <a:rPr sz="1450" spc="-150" dirty="0">
                <a:solidFill>
                  <a:srgbClr val="90C225"/>
                </a:solidFill>
                <a:latin typeface="Lucida Sans Unicode"/>
                <a:cs typeface="Lucida Sans Unicode"/>
              </a:rPr>
              <a:t>▶	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The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IRB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should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review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a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proposed clinical trial within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a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reasonable time and </a:t>
            </a:r>
            <a:r>
              <a:rPr sz="1800" spc="-53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document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its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views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in writing, clearly identifying the</a:t>
            </a:r>
            <a:r>
              <a:rPr sz="1800" spc="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trial,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the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documents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reviewed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and the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dates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for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the</a:t>
            </a:r>
            <a:r>
              <a:rPr sz="1800" spc="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following.</a:t>
            </a:r>
            <a:endParaRPr sz="18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1450" spc="-150" dirty="0">
                <a:solidFill>
                  <a:srgbClr val="90C225"/>
                </a:solidFill>
                <a:latin typeface="Lucida Sans Unicode"/>
                <a:cs typeface="Lucida Sans Unicode"/>
              </a:rPr>
              <a:t>▶	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Approval</a:t>
            </a:r>
            <a:r>
              <a:rPr sz="1800" spc="-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/</a:t>
            </a:r>
            <a:r>
              <a:rPr sz="1800" spc="-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favourable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opinion.</a:t>
            </a:r>
            <a:endParaRPr sz="18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1450" spc="-150" dirty="0">
                <a:solidFill>
                  <a:srgbClr val="90C225"/>
                </a:solidFill>
                <a:latin typeface="Lucida Sans Unicode"/>
                <a:cs typeface="Lucida Sans Unicode"/>
              </a:rPr>
              <a:t>▶	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modifications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required prior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to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its</a:t>
            </a:r>
            <a:r>
              <a:rPr sz="1800" spc="-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approval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/</a:t>
            </a:r>
            <a:r>
              <a:rPr sz="1800" spc="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favourable</a:t>
            </a:r>
            <a:r>
              <a:rPr sz="1800" spc="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opinion;</a:t>
            </a:r>
            <a:endParaRPr sz="18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010"/>
              </a:spcBef>
              <a:tabLst>
                <a:tab pos="354965" algn="l"/>
              </a:tabLst>
            </a:pPr>
            <a:r>
              <a:rPr sz="1450" spc="-150" dirty="0">
                <a:solidFill>
                  <a:srgbClr val="90C225"/>
                </a:solidFill>
                <a:latin typeface="Lucida Sans Unicode"/>
                <a:cs typeface="Lucida Sans Unicode"/>
              </a:rPr>
              <a:t>▶	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disapproval</a:t>
            </a:r>
            <a:r>
              <a:rPr sz="1800" spc="-3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/</a:t>
            </a:r>
            <a:r>
              <a:rPr sz="1800" spc="-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negative</a:t>
            </a:r>
            <a:r>
              <a:rPr sz="1800" spc="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opinion</a:t>
            </a:r>
            <a:endParaRPr sz="18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000"/>
              </a:spcBef>
              <a:tabLst>
                <a:tab pos="354965" algn="l"/>
              </a:tabLst>
            </a:pPr>
            <a:r>
              <a:rPr sz="1450" spc="-150" dirty="0">
                <a:solidFill>
                  <a:srgbClr val="90C225"/>
                </a:solidFill>
                <a:latin typeface="Lucida Sans Unicode"/>
                <a:cs typeface="Lucida Sans Unicode"/>
              </a:rPr>
              <a:t>▶	</a:t>
            </a:r>
            <a:r>
              <a:rPr sz="1800" spc="-25" dirty="0">
                <a:solidFill>
                  <a:srgbClr val="404040"/>
                </a:solidFill>
                <a:latin typeface="Trebuchet MS"/>
                <a:cs typeface="Trebuchet MS"/>
              </a:rPr>
              <a:t>Termination</a:t>
            </a:r>
            <a:r>
              <a:rPr sz="1800" spc="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/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 suspension</a:t>
            </a:r>
            <a:r>
              <a:rPr sz="1800" spc="-3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of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any prior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approval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/</a:t>
            </a:r>
            <a:r>
              <a:rPr sz="1800" spc="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favourable</a:t>
            </a:r>
            <a:r>
              <a:rPr sz="1800" spc="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opinion</a:t>
            </a:r>
            <a:endParaRPr sz="1800">
              <a:latin typeface="Trebuchet MS"/>
              <a:cs typeface="Trebuchet MS"/>
            </a:endParaRPr>
          </a:p>
          <a:p>
            <a:pPr marL="355600" marR="5080" indent="-3429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1450" spc="-150" dirty="0">
                <a:solidFill>
                  <a:srgbClr val="90C225"/>
                </a:solidFill>
                <a:latin typeface="Lucida Sans Unicode"/>
                <a:cs typeface="Lucida Sans Unicode"/>
              </a:rPr>
              <a:t>▶	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The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IRB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should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consider the qualifications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of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the 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investigator</a:t>
            </a:r>
            <a:r>
              <a:rPr sz="1800" spc="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for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the proposed </a:t>
            </a:r>
            <a:r>
              <a:rPr sz="1800" spc="-53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trial,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as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documented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by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a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 current</a:t>
            </a:r>
            <a:r>
              <a:rPr sz="1800" spc="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curriculum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vitae</a:t>
            </a:r>
            <a:r>
              <a:rPr sz="1800" spc="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and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/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or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by any 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other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 relevant</a:t>
            </a:r>
            <a:r>
              <a:rPr sz="1800" spc="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documentation</a:t>
            </a:r>
            <a:r>
              <a:rPr sz="1800" spc="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the IRB</a:t>
            </a:r>
            <a:r>
              <a:rPr sz="1800" spc="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requests.</a:t>
            </a:r>
            <a:endParaRPr sz="18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56310" y="629158"/>
            <a:ext cx="503555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RESPONSIBILITIES</a:t>
            </a:r>
            <a:r>
              <a:rPr spc="10" dirty="0"/>
              <a:t> </a:t>
            </a:r>
            <a:r>
              <a:rPr dirty="0"/>
              <a:t>OF</a:t>
            </a:r>
            <a:r>
              <a:rPr spc="-20" dirty="0"/>
              <a:t> </a:t>
            </a:r>
            <a:r>
              <a:rPr spc="-5" dirty="0"/>
              <a:t>IRB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56310" y="2187955"/>
            <a:ext cx="8417560" cy="2473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435609" indent="-342900">
              <a:lnSpc>
                <a:spcPct val="100000"/>
              </a:lnSpc>
              <a:spcBef>
                <a:spcPts val="100"/>
              </a:spcBef>
              <a:tabLst>
                <a:tab pos="354965" algn="l"/>
              </a:tabLst>
            </a:pPr>
            <a:r>
              <a:rPr sz="1450" spc="-150" dirty="0">
                <a:solidFill>
                  <a:srgbClr val="90C225"/>
                </a:solidFill>
                <a:latin typeface="Lucida Sans Unicode"/>
                <a:cs typeface="Lucida Sans Unicode"/>
              </a:rPr>
              <a:t>▶	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The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IRB/IEC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should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conduct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continuing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review</a:t>
            </a:r>
            <a:r>
              <a:rPr sz="1800" spc="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of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each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ongoing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trial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at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intervals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appropriate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to the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degree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of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risk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to human</a:t>
            </a:r>
            <a:r>
              <a:rPr sz="1800" spc="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subjects,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but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at least </a:t>
            </a:r>
            <a:r>
              <a:rPr sz="1800" spc="-5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once per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5" dirty="0">
                <a:solidFill>
                  <a:srgbClr val="404040"/>
                </a:solidFill>
                <a:latin typeface="Trebuchet MS"/>
                <a:cs typeface="Trebuchet MS"/>
              </a:rPr>
              <a:t>year.</a:t>
            </a:r>
            <a:endParaRPr sz="1800">
              <a:latin typeface="Trebuchet MS"/>
              <a:cs typeface="Trebuchet MS"/>
            </a:endParaRPr>
          </a:p>
          <a:p>
            <a:pPr marL="355600" marR="86360" indent="-3429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1450" spc="-150" dirty="0">
                <a:solidFill>
                  <a:srgbClr val="90C225"/>
                </a:solidFill>
                <a:latin typeface="Lucida Sans Unicode"/>
                <a:cs typeface="Lucida Sans Unicode"/>
              </a:rPr>
              <a:t>▶	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The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IRB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may request more</a:t>
            </a:r>
            <a:r>
              <a:rPr sz="1800" spc="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information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than</a:t>
            </a:r>
            <a:r>
              <a:rPr sz="1800" spc="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is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given</a:t>
            </a:r>
            <a:r>
              <a:rPr sz="1800" spc="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to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study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subjects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when,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in the</a:t>
            </a:r>
            <a:r>
              <a:rPr sz="1800" spc="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judgement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of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the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IRB the additional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information</a:t>
            </a:r>
            <a:r>
              <a:rPr sz="1800" spc="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would</a:t>
            </a:r>
            <a:r>
              <a:rPr sz="1800" spc="-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add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meaning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to </a:t>
            </a:r>
            <a:r>
              <a:rPr sz="1800" spc="-5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the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protection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of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the</a:t>
            </a:r>
            <a:r>
              <a:rPr sz="1800" spc="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rights,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safety and/or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well-being</a:t>
            </a:r>
            <a:r>
              <a:rPr sz="1800" spc="-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of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the</a:t>
            </a:r>
            <a:r>
              <a:rPr sz="1800" spc="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subjects.</a:t>
            </a:r>
            <a:endParaRPr sz="1800">
              <a:latin typeface="Trebuchet MS"/>
              <a:cs typeface="Trebuchet MS"/>
            </a:endParaRPr>
          </a:p>
          <a:p>
            <a:pPr marL="355600" marR="5080" indent="-342900">
              <a:lnSpc>
                <a:spcPct val="100000"/>
              </a:lnSpc>
              <a:spcBef>
                <a:spcPts val="1000"/>
              </a:spcBef>
              <a:tabLst>
                <a:tab pos="354965" algn="l"/>
              </a:tabLst>
            </a:pPr>
            <a:r>
              <a:rPr sz="1450" spc="-150" dirty="0">
                <a:solidFill>
                  <a:srgbClr val="90C225"/>
                </a:solidFill>
                <a:latin typeface="Lucida Sans Unicode"/>
                <a:cs typeface="Lucida Sans Unicode"/>
              </a:rPr>
              <a:t>▶	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The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IRB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should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review both the amount and method of payment to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subjects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to </a:t>
            </a:r>
            <a:r>
              <a:rPr sz="1800" spc="-53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assure neither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compulsion</a:t>
            </a:r>
            <a:r>
              <a:rPr sz="1800" spc="-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nor undue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influence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on the</a:t>
            </a:r>
            <a:r>
              <a:rPr sz="1800" spc="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trial</a:t>
            </a:r>
            <a:r>
              <a:rPr sz="1800" spc="3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subjects.</a:t>
            </a:r>
            <a:endParaRPr sz="18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56310" y="629158"/>
            <a:ext cx="503555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RESPONSIBILITIES</a:t>
            </a:r>
            <a:r>
              <a:rPr spc="10" dirty="0"/>
              <a:t> </a:t>
            </a:r>
            <a:r>
              <a:rPr dirty="0"/>
              <a:t>OF</a:t>
            </a:r>
            <a:r>
              <a:rPr spc="-20" dirty="0"/>
              <a:t> </a:t>
            </a:r>
            <a:r>
              <a:rPr spc="-5" dirty="0"/>
              <a:t>IRB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56310" y="2187955"/>
            <a:ext cx="8401050" cy="179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1021715" indent="-342900">
              <a:lnSpc>
                <a:spcPct val="100000"/>
              </a:lnSpc>
              <a:spcBef>
                <a:spcPts val="100"/>
              </a:spcBef>
              <a:tabLst>
                <a:tab pos="354965" algn="l"/>
              </a:tabLst>
            </a:pPr>
            <a:r>
              <a:rPr sz="1450" spc="-150" dirty="0">
                <a:solidFill>
                  <a:srgbClr val="90C225"/>
                </a:solidFill>
                <a:latin typeface="Lucida Sans Unicode"/>
                <a:cs typeface="Lucida Sans Unicode"/>
              </a:rPr>
              <a:t>▶	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Payments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to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a subject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should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be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prorated (day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basis)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and not wholly </a:t>
            </a:r>
            <a:r>
              <a:rPr sz="1800" spc="-53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contingent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on completion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of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the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trial by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the</a:t>
            </a:r>
            <a:r>
              <a:rPr sz="1800" spc="3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subject.</a:t>
            </a:r>
            <a:endParaRPr sz="1800">
              <a:latin typeface="Trebuchet MS"/>
              <a:cs typeface="Trebuchet MS"/>
            </a:endParaRPr>
          </a:p>
          <a:p>
            <a:pPr marL="355600" marR="5080" indent="-3429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1450" spc="-150" dirty="0">
                <a:solidFill>
                  <a:srgbClr val="90C225"/>
                </a:solidFill>
                <a:latin typeface="Lucida Sans Unicode"/>
                <a:cs typeface="Lucida Sans Unicode"/>
              </a:rPr>
              <a:t>▶	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The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IRB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should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ensure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that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information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regarding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payment to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subjects, 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including</a:t>
            </a:r>
            <a:r>
              <a:rPr sz="1800" spc="-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the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methods,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amounts,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and schedule of payment to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trial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subjects,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is </a:t>
            </a:r>
            <a:r>
              <a:rPr sz="1800" spc="-5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set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forth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in the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written informed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consent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form</a:t>
            </a:r>
            <a:r>
              <a:rPr sz="1800" spc="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and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any other</a:t>
            </a:r>
            <a:r>
              <a:rPr sz="1800" spc="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written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 information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to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be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provided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to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subjects</a:t>
            </a:r>
            <a:endParaRPr sz="18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56310" y="629158"/>
            <a:ext cx="541020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INFORMED</a:t>
            </a:r>
            <a:r>
              <a:rPr spc="-30" dirty="0"/>
              <a:t> </a:t>
            </a:r>
            <a:r>
              <a:rPr spc="-5" dirty="0"/>
              <a:t>CONSENT</a:t>
            </a:r>
            <a:r>
              <a:rPr spc="-90" dirty="0"/>
              <a:t> </a:t>
            </a:r>
            <a:r>
              <a:rPr dirty="0"/>
              <a:t>FORM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56310" y="2187955"/>
            <a:ext cx="8402320" cy="23272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0"/>
              </a:spcBef>
              <a:tabLst>
                <a:tab pos="354965" algn="l"/>
              </a:tabLst>
            </a:pPr>
            <a:r>
              <a:rPr sz="1450" spc="-150" dirty="0">
                <a:solidFill>
                  <a:srgbClr val="90C225"/>
                </a:solidFill>
                <a:latin typeface="Lucida Sans Unicode"/>
                <a:cs typeface="Lucida Sans Unicode"/>
              </a:rPr>
              <a:t>▶	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A</a:t>
            </a:r>
            <a:r>
              <a:rPr sz="1800" spc="-1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major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component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of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GCP</a:t>
            </a:r>
            <a:r>
              <a:rPr sz="1800" spc="-4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is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the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method</a:t>
            </a:r>
            <a:r>
              <a:rPr sz="1800" spc="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by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which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the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researchers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will</a:t>
            </a:r>
            <a:r>
              <a:rPr sz="1800" spc="-3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obtain </a:t>
            </a:r>
            <a:r>
              <a:rPr sz="1800" spc="-53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voluntary</a:t>
            </a:r>
            <a:r>
              <a:rPr sz="1800" spc="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and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informed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consent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from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subjects</a:t>
            </a:r>
            <a:endParaRPr sz="18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1450" spc="-150" dirty="0">
                <a:solidFill>
                  <a:srgbClr val="90C225"/>
                </a:solidFill>
                <a:latin typeface="Lucida Sans Unicode"/>
                <a:cs typeface="Lucida Sans Unicode"/>
              </a:rPr>
              <a:t>▶	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Informed consent is</a:t>
            </a:r>
            <a:r>
              <a:rPr sz="1800" spc="-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a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process,</a:t>
            </a:r>
            <a:r>
              <a:rPr sz="1800" spc="-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not</a:t>
            </a:r>
            <a:r>
              <a:rPr sz="1800" spc="-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just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a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form</a:t>
            </a:r>
            <a:endParaRPr sz="1800">
              <a:latin typeface="Trebuchet MS"/>
              <a:cs typeface="Trebuchet MS"/>
            </a:endParaRPr>
          </a:p>
          <a:p>
            <a:pPr marL="355600" marR="780415" indent="-3429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1450" spc="-150" dirty="0">
                <a:solidFill>
                  <a:srgbClr val="90C225"/>
                </a:solidFill>
                <a:latin typeface="Lucida Sans Unicode"/>
                <a:cs typeface="Lucida Sans Unicode"/>
              </a:rPr>
              <a:t>▶	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Information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must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be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presented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to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enable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persons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to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voluntarily</a:t>
            </a:r>
            <a:r>
              <a:rPr sz="1800" spc="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decide </a:t>
            </a:r>
            <a:r>
              <a:rPr sz="1800" spc="-5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whether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or not to participate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as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a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research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subject</a:t>
            </a:r>
            <a:endParaRPr sz="18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010"/>
              </a:spcBef>
              <a:tabLst>
                <a:tab pos="354965" algn="l"/>
              </a:tabLst>
            </a:pPr>
            <a:r>
              <a:rPr sz="1450" spc="-150" dirty="0">
                <a:solidFill>
                  <a:srgbClr val="90C225"/>
                </a:solidFill>
                <a:latin typeface="Lucida Sans Unicode"/>
                <a:cs typeface="Lucida Sans Unicode"/>
              </a:rPr>
              <a:t>▶	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The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procedures</a:t>
            </a:r>
            <a:r>
              <a:rPr sz="1800" spc="-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used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in</a:t>
            </a:r>
            <a:r>
              <a:rPr sz="1800" spc="-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obtaining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informed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consent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should</a:t>
            </a:r>
            <a:r>
              <a:rPr sz="1800" spc="-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be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 designed</a:t>
            </a:r>
            <a:r>
              <a:rPr sz="1800" spc="-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to</a:t>
            </a:r>
            <a:endParaRPr sz="1800">
              <a:latin typeface="Trebuchet MS"/>
              <a:cs typeface="Trebuchet MS"/>
            </a:endParaRPr>
          </a:p>
          <a:p>
            <a:pPr marL="355600">
              <a:lnSpc>
                <a:spcPct val="100000"/>
              </a:lnSpc>
            </a:pP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educate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the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subject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population</a:t>
            </a:r>
            <a:r>
              <a:rPr sz="1800" spc="-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in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terms that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they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can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understand</a:t>
            </a:r>
            <a:endParaRPr sz="18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56310" y="629158"/>
            <a:ext cx="541020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INFORMED</a:t>
            </a:r>
            <a:r>
              <a:rPr spc="-30" dirty="0"/>
              <a:t> </a:t>
            </a:r>
            <a:r>
              <a:rPr spc="-5" dirty="0"/>
              <a:t>CONSENT</a:t>
            </a:r>
            <a:r>
              <a:rPr spc="-90" dirty="0"/>
              <a:t> </a:t>
            </a:r>
            <a:r>
              <a:rPr dirty="0"/>
              <a:t>FORM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56310" y="2187955"/>
            <a:ext cx="8388350" cy="3403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171450" indent="-342900">
              <a:lnSpc>
                <a:spcPct val="100000"/>
              </a:lnSpc>
              <a:spcBef>
                <a:spcPts val="100"/>
              </a:spcBef>
              <a:tabLst>
                <a:tab pos="354965" algn="l"/>
              </a:tabLst>
            </a:pPr>
            <a:r>
              <a:rPr sz="1450" spc="-150" dirty="0">
                <a:solidFill>
                  <a:srgbClr val="90C225"/>
                </a:solidFill>
                <a:latin typeface="Lucida Sans Unicode"/>
                <a:cs typeface="Lucida Sans Unicode"/>
              </a:rPr>
              <a:t>▶	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In seeking informed consent the following information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should be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provided to </a:t>
            </a:r>
            <a:r>
              <a:rPr sz="1800" spc="-53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the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subject</a:t>
            </a:r>
            <a:endParaRPr sz="1800">
              <a:latin typeface="Trebuchet MS"/>
              <a:cs typeface="Trebuchet MS"/>
            </a:endParaRPr>
          </a:p>
          <a:p>
            <a:pPr marL="355600" marR="53975" indent="-3429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1450" spc="-150" dirty="0">
                <a:solidFill>
                  <a:srgbClr val="90C225"/>
                </a:solidFill>
                <a:latin typeface="Lucida Sans Unicode"/>
                <a:cs typeface="Lucida Sans Unicode"/>
              </a:rPr>
              <a:t>▶	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Statement</a:t>
            </a:r>
            <a:r>
              <a:rPr sz="1800" spc="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that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the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study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involves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research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and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explanation of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the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purpose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of </a:t>
            </a:r>
            <a:r>
              <a:rPr sz="1800" spc="-53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the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research</a:t>
            </a:r>
            <a:endParaRPr sz="18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1450" spc="-150" dirty="0">
                <a:solidFill>
                  <a:srgbClr val="90C225"/>
                </a:solidFill>
                <a:latin typeface="Lucida Sans Unicode"/>
                <a:cs typeface="Lucida Sans Unicode"/>
              </a:rPr>
              <a:t>▶	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Expected duration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of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the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Subject's participation</a:t>
            </a:r>
            <a:endParaRPr sz="18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010"/>
              </a:spcBef>
              <a:tabLst>
                <a:tab pos="354965" algn="l"/>
              </a:tabLst>
            </a:pPr>
            <a:r>
              <a:rPr sz="1450" spc="-150" dirty="0">
                <a:solidFill>
                  <a:srgbClr val="90C225"/>
                </a:solidFill>
                <a:latin typeface="Lucida Sans Unicode"/>
                <a:cs typeface="Lucida Sans Unicode"/>
              </a:rPr>
              <a:t>▶	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Description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of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the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procedures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to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be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followed, including</a:t>
            </a:r>
            <a:r>
              <a:rPr sz="1800" spc="-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all</a:t>
            </a:r>
            <a:r>
              <a:rPr sz="1800" spc="-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invasive</a:t>
            </a:r>
            <a:endParaRPr sz="1800">
              <a:latin typeface="Trebuchet MS"/>
              <a:cs typeface="Trebuchet MS"/>
            </a:endParaRPr>
          </a:p>
          <a:p>
            <a:pPr marL="355600">
              <a:lnSpc>
                <a:spcPct val="100000"/>
              </a:lnSpc>
            </a:pP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procedures</a:t>
            </a:r>
            <a:r>
              <a:rPr sz="1800" spc="-4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and</a:t>
            </a:r>
            <a:endParaRPr sz="18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000"/>
              </a:spcBef>
              <a:tabLst>
                <a:tab pos="354965" algn="l"/>
              </a:tabLst>
            </a:pPr>
            <a:r>
              <a:rPr sz="1450" spc="-150" dirty="0">
                <a:solidFill>
                  <a:srgbClr val="90C225"/>
                </a:solidFill>
                <a:latin typeface="Lucida Sans Unicode"/>
                <a:cs typeface="Lucida Sans Unicode"/>
              </a:rPr>
              <a:t>▶	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Description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of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any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reasonably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foreseeable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risks</a:t>
            </a:r>
            <a:r>
              <a:rPr sz="1800" spc="-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or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discomforts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to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the</a:t>
            </a:r>
            <a:r>
              <a:rPr sz="1800" spc="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Subject</a:t>
            </a:r>
            <a:endParaRPr sz="1800">
              <a:latin typeface="Trebuchet MS"/>
              <a:cs typeface="Trebuchet MS"/>
            </a:endParaRPr>
          </a:p>
          <a:p>
            <a:pPr marL="355600" marR="5080" indent="-3429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1450" spc="-150" dirty="0">
                <a:solidFill>
                  <a:srgbClr val="90C225"/>
                </a:solidFill>
                <a:latin typeface="Lucida Sans Unicode"/>
                <a:cs typeface="Lucida Sans Unicode"/>
              </a:rPr>
              <a:t>▶	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Description of any benefits to the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Subject 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or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others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reasonably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expected from </a:t>
            </a:r>
            <a:r>
              <a:rPr sz="1800" spc="-53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research.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If no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benefit is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expected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Subject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should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be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made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aware of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this.</a:t>
            </a:r>
            <a:endParaRPr sz="18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56310" y="629158"/>
            <a:ext cx="541020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INFORMED</a:t>
            </a:r>
            <a:r>
              <a:rPr spc="-30" dirty="0"/>
              <a:t> </a:t>
            </a:r>
            <a:r>
              <a:rPr spc="-5" dirty="0"/>
              <a:t>CONSENT</a:t>
            </a:r>
            <a:r>
              <a:rPr spc="-90" dirty="0"/>
              <a:t> </a:t>
            </a:r>
            <a:r>
              <a:rPr dirty="0"/>
              <a:t>FORM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56310" y="2187955"/>
            <a:ext cx="8264525" cy="2875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764540" indent="-342900">
              <a:lnSpc>
                <a:spcPct val="100000"/>
              </a:lnSpc>
              <a:spcBef>
                <a:spcPts val="100"/>
              </a:spcBef>
              <a:tabLst>
                <a:tab pos="354965" algn="l"/>
              </a:tabLst>
            </a:pPr>
            <a:r>
              <a:rPr sz="1450" spc="-150" dirty="0">
                <a:solidFill>
                  <a:srgbClr val="90C225"/>
                </a:solidFill>
                <a:latin typeface="Lucida Sans Unicode"/>
                <a:cs typeface="Lucida Sans Unicode"/>
              </a:rPr>
              <a:t>▶	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Disclosure of specific appropriate alternative procedures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or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therapies </a:t>
            </a:r>
            <a:r>
              <a:rPr sz="1800" spc="-53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available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to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the</a:t>
            </a:r>
            <a:r>
              <a:rPr sz="1800" spc="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Subject</a:t>
            </a:r>
            <a:endParaRPr sz="1800">
              <a:latin typeface="Trebuchet MS"/>
              <a:cs typeface="Trebuchet MS"/>
            </a:endParaRPr>
          </a:p>
          <a:p>
            <a:pPr marL="355600" marR="668655" indent="-3429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1450" spc="-150" dirty="0">
                <a:solidFill>
                  <a:srgbClr val="90C225"/>
                </a:solidFill>
                <a:latin typeface="Lucida Sans Unicode"/>
                <a:cs typeface="Lucida Sans Unicode"/>
              </a:rPr>
              <a:t>▶	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Statement describing the extent to which confidentiality 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of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records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identifying the subject will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be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maintained and who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will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have access to </a:t>
            </a:r>
            <a:r>
              <a:rPr sz="1800" spc="-53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subject's</a:t>
            </a:r>
            <a:r>
              <a:rPr sz="1800" spc="-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medical</a:t>
            </a:r>
            <a:r>
              <a:rPr sz="1800" spc="-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records</a:t>
            </a:r>
            <a:endParaRPr sz="1800">
              <a:latin typeface="Trebuchet MS"/>
              <a:cs typeface="Trebuchet MS"/>
            </a:endParaRPr>
          </a:p>
          <a:p>
            <a:pPr marL="355600" marR="381635" indent="-342900">
              <a:lnSpc>
                <a:spcPct val="100000"/>
              </a:lnSpc>
              <a:spcBef>
                <a:spcPts val="1000"/>
              </a:spcBef>
              <a:tabLst>
                <a:tab pos="354965" algn="l"/>
              </a:tabLst>
            </a:pPr>
            <a:r>
              <a:rPr sz="1450" spc="-150" dirty="0">
                <a:solidFill>
                  <a:srgbClr val="90C225"/>
                </a:solidFill>
                <a:latin typeface="Lucida Sans Unicode"/>
                <a:cs typeface="Lucida Sans Unicode"/>
              </a:rPr>
              <a:t>▶	</a:t>
            </a:r>
            <a:r>
              <a:rPr sz="1800" spc="-40" dirty="0">
                <a:solidFill>
                  <a:srgbClr val="404040"/>
                </a:solidFill>
                <a:latin typeface="Trebuchet MS"/>
                <a:cs typeface="Trebuchet MS"/>
              </a:rPr>
              <a:t>Trial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treatment</a:t>
            </a:r>
            <a:r>
              <a:rPr sz="1800" spc="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schedule(s)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and</a:t>
            </a:r>
            <a:r>
              <a:rPr sz="1800" spc="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the</a:t>
            </a:r>
            <a:r>
              <a:rPr sz="1800" spc="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probability</a:t>
            </a:r>
            <a:r>
              <a:rPr sz="1800" spc="-3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for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random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assignment to </a:t>
            </a:r>
            <a:r>
              <a:rPr sz="1800" spc="-5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each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treatment</a:t>
            </a:r>
            <a:r>
              <a:rPr sz="1800" spc="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(for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randomized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trials)</a:t>
            </a:r>
            <a:endParaRPr sz="1800">
              <a:latin typeface="Trebuchet MS"/>
              <a:cs typeface="Trebuchet MS"/>
            </a:endParaRPr>
          </a:p>
          <a:p>
            <a:pPr marL="355600" marR="5080" indent="-342900">
              <a:lnSpc>
                <a:spcPct val="100000"/>
              </a:lnSpc>
              <a:spcBef>
                <a:spcPts val="1010"/>
              </a:spcBef>
              <a:tabLst>
                <a:tab pos="354965" algn="l"/>
              </a:tabLst>
            </a:pPr>
            <a:r>
              <a:rPr sz="1450" spc="-150" dirty="0">
                <a:solidFill>
                  <a:srgbClr val="90C225"/>
                </a:solidFill>
                <a:latin typeface="Lucida Sans Unicode"/>
                <a:cs typeface="Lucida Sans Unicode"/>
              </a:rPr>
              <a:t>▶	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Compensation and/or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treatment(s)</a:t>
            </a:r>
            <a:r>
              <a:rPr sz="1800" spc="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available to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the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Subject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 in the</a:t>
            </a:r>
            <a:r>
              <a:rPr sz="1800" spc="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event</a:t>
            </a:r>
            <a:r>
              <a:rPr sz="1800" spc="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of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a </a:t>
            </a:r>
            <a:r>
              <a:rPr sz="1800" spc="-53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trial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related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injury</a:t>
            </a:r>
            <a:endParaRPr sz="18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56310" y="629158"/>
            <a:ext cx="541020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INFORMED</a:t>
            </a:r>
            <a:r>
              <a:rPr spc="-30" dirty="0"/>
              <a:t> </a:t>
            </a:r>
            <a:r>
              <a:rPr spc="-5" dirty="0"/>
              <a:t>CONSENT</a:t>
            </a:r>
            <a:r>
              <a:rPr spc="-90" dirty="0"/>
              <a:t> </a:t>
            </a:r>
            <a:r>
              <a:rPr dirty="0"/>
              <a:t>FORM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56310" y="2187955"/>
            <a:ext cx="8370570" cy="2601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467359" indent="-342900">
              <a:lnSpc>
                <a:spcPct val="100000"/>
              </a:lnSpc>
              <a:spcBef>
                <a:spcPts val="100"/>
              </a:spcBef>
              <a:tabLst>
                <a:tab pos="410209" algn="l"/>
              </a:tabLst>
            </a:pPr>
            <a:r>
              <a:rPr sz="1450" spc="-150" dirty="0">
                <a:solidFill>
                  <a:srgbClr val="90C225"/>
                </a:solidFill>
                <a:latin typeface="Lucida Sans Unicode"/>
                <a:cs typeface="Lucida Sans Unicode"/>
              </a:rPr>
              <a:t>▶		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An</a:t>
            </a:r>
            <a:r>
              <a:rPr sz="1800" spc="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explanation</a:t>
            </a:r>
            <a:r>
              <a:rPr sz="1800" spc="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about whom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to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contact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for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trial</a:t>
            </a:r>
            <a:r>
              <a:rPr sz="1800" spc="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related</a:t>
            </a:r>
            <a:r>
              <a:rPr sz="1800" spc="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queries,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rights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of </a:t>
            </a:r>
            <a:r>
              <a:rPr sz="1800" spc="-5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Subjects and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in the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event</a:t>
            </a:r>
            <a:r>
              <a:rPr sz="1800" spc="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of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any injury</a:t>
            </a:r>
            <a:endParaRPr sz="1800">
              <a:latin typeface="Trebuchet MS"/>
              <a:cs typeface="Trebuchet MS"/>
            </a:endParaRPr>
          </a:p>
          <a:p>
            <a:pPr marL="355600" marR="146685" indent="-3429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1450" spc="-150" dirty="0">
                <a:solidFill>
                  <a:srgbClr val="90C225"/>
                </a:solidFill>
                <a:latin typeface="Lucida Sans Unicode"/>
                <a:cs typeface="Lucida Sans Unicode"/>
              </a:rPr>
              <a:t>▶	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The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anticipated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prorated</a:t>
            </a:r>
            <a:r>
              <a:rPr sz="1800" spc="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payment, if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60" dirty="0">
                <a:solidFill>
                  <a:srgbClr val="404040"/>
                </a:solidFill>
                <a:latin typeface="Trebuchet MS"/>
                <a:cs typeface="Trebuchet MS"/>
              </a:rPr>
              <a:t>any,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to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the</a:t>
            </a:r>
            <a:r>
              <a:rPr sz="1800" spc="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Subject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for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participating</a:t>
            </a:r>
            <a:r>
              <a:rPr sz="1800" spc="-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in </a:t>
            </a:r>
            <a:r>
              <a:rPr sz="1800" spc="-53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the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trial</a:t>
            </a:r>
            <a:endParaRPr sz="18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1450" spc="-150" dirty="0">
                <a:solidFill>
                  <a:srgbClr val="90C225"/>
                </a:solidFill>
                <a:latin typeface="Lucida Sans Unicode"/>
                <a:cs typeface="Lucida Sans Unicode"/>
              </a:rPr>
              <a:t>▶	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Subject's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responsibilities</a:t>
            </a:r>
            <a:r>
              <a:rPr sz="1800" spc="-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on participation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in the</a:t>
            </a:r>
            <a:r>
              <a:rPr sz="1800" spc="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trial</a:t>
            </a:r>
            <a:endParaRPr sz="1800">
              <a:latin typeface="Trebuchet MS"/>
              <a:cs typeface="Trebuchet MS"/>
            </a:endParaRPr>
          </a:p>
          <a:p>
            <a:pPr marL="355600" marR="5080" indent="-342900">
              <a:lnSpc>
                <a:spcPct val="100000"/>
              </a:lnSpc>
              <a:spcBef>
                <a:spcPts val="1010"/>
              </a:spcBef>
              <a:tabLst>
                <a:tab pos="354965" algn="l"/>
              </a:tabLst>
            </a:pPr>
            <a:r>
              <a:rPr sz="1450" spc="-150" dirty="0">
                <a:solidFill>
                  <a:srgbClr val="90C225"/>
                </a:solidFill>
                <a:latin typeface="Lucida Sans Unicode"/>
                <a:cs typeface="Lucida Sans Unicode"/>
              </a:rPr>
              <a:t>▶	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Statement</a:t>
            </a:r>
            <a:r>
              <a:rPr sz="1800" spc="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that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participation</a:t>
            </a:r>
            <a:r>
              <a:rPr sz="1800" spc="-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is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25" dirty="0">
                <a:solidFill>
                  <a:srgbClr val="404040"/>
                </a:solidFill>
                <a:latin typeface="Trebuchet MS"/>
                <a:cs typeface="Trebuchet MS"/>
              </a:rPr>
              <a:t>voluntary,</a:t>
            </a:r>
            <a:r>
              <a:rPr sz="1800" spc="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that the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subject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can withdraw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from </a:t>
            </a:r>
            <a:r>
              <a:rPr sz="1800" spc="-53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the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study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at any time and that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refusal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to participate will not 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involve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any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penalty or loss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of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benefits to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which the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Subject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is</a:t>
            </a:r>
            <a:r>
              <a:rPr sz="1800" spc="-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otherwise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entitled</a:t>
            </a:r>
            <a:endParaRPr sz="18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56310" y="629158"/>
            <a:ext cx="312420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INTRODUCTION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56310" y="2187955"/>
            <a:ext cx="8346440" cy="24542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0"/>
              </a:spcBef>
              <a:tabLst>
                <a:tab pos="354965" algn="l"/>
              </a:tabLst>
            </a:pPr>
            <a:r>
              <a:rPr sz="1450" spc="-150" dirty="0">
                <a:solidFill>
                  <a:srgbClr val="90C225"/>
                </a:solidFill>
                <a:latin typeface="Lucida Sans Unicode"/>
                <a:cs typeface="Lucida Sans Unicode"/>
              </a:rPr>
              <a:t>▶	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Experimentation on human being is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subject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to ethical standards that promote </a:t>
            </a:r>
            <a:r>
              <a:rPr sz="1800" spc="-53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respect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for all and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protect their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health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and</a:t>
            </a:r>
            <a:r>
              <a:rPr sz="1800" spc="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rights.</a:t>
            </a:r>
            <a:endParaRPr sz="18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2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714"/>
              </a:spcBef>
            </a:pPr>
            <a:r>
              <a:rPr sz="1800" b="1" dirty="0">
                <a:solidFill>
                  <a:srgbClr val="404040"/>
                </a:solidFill>
                <a:latin typeface="Trebuchet MS"/>
                <a:cs typeface="Trebuchet MS"/>
              </a:rPr>
              <a:t>Research</a:t>
            </a:r>
            <a:r>
              <a:rPr sz="1800" b="1" spc="-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b="1" spc="-5" dirty="0">
                <a:solidFill>
                  <a:srgbClr val="404040"/>
                </a:solidFill>
                <a:latin typeface="Trebuchet MS"/>
                <a:cs typeface="Trebuchet MS"/>
              </a:rPr>
              <a:t>requiring</a:t>
            </a:r>
            <a:r>
              <a:rPr sz="1800" b="1" spc="-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b="1" spc="-5" dirty="0">
                <a:solidFill>
                  <a:srgbClr val="404040"/>
                </a:solidFill>
                <a:latin typeface="Trebuchet MS"/>
                <a:cs typeface="Trebuchet MS"/>
              </a:rPr>
              <a:t>ethical</a:t>
            </a:r>
            <a:r>
              <a:rPr sz="1800" b="1" spc="-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b="1" spc="5" dirty="0">
                <a:solidFill>
                  <a:srgbClr val="404040"/>
                </a:solidFill>
                <a:latin typeface="Trebuchet MS"/>
                <a:cs typeface="Trebuchet MS"/>
              </a:rPr>
              <a:t>review:</a:t>
            </a:r>
            <a:endParaRPr sz="18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005"/>
              </a:spcBef>
              <a:tabLst>
                <a:tab pos="354965" algn="l"/>
              </a:tabLst>
            </a:pPr>
            <a:r>
              <a:rPr sz="1450" spc="-150" dirty="0">
                <a:solidFill>
                  <a:srgbClr val="90C225"/>
                </a:solidFill>
                <a:latin typeface="Lucida Sans Unicode"/>
                <a:cs typeface="Lucida Sans Unicode"/>
              </a:rPr>
              <a:t>▶	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Research</a:t>
            </a:r>
            <a:r>
              <a:rPr sz="1800" spc="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involving</a:t>
            </a:r>
            <a:r>
              <a:rPr sz="1800" spc="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living human</a:t>
            </a:r>
            <a:r>
              <a:rPr sz="1800" spc="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subjects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and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use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of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their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medical</a:t>
            </a:r>
            <a:r>
              <a:rPr sz="1800" spc="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records.</a:t>
            </a:r>
            <a:endParaRPr sz="1800">
              <a:latin typeface="Trebuchet MS"/>
              <a:cs typeface="Trebuchet MS"/>
            </a:endParaRPr>
          </a:p>
          <a:p>
            <a:pPr marL="355600" marR="724535" indent="-342900">
              <a:lnSpc>
                <a:spcPct val="100000"/>
              </a:lnSpc>
              <a:spcBef>
                <a:spcPts val="1000"/>
              </a:spcBef>
              <a:tabLst>
                <a:tab pos="354965" algn="l"/>
              </a:tabLst>
            </a:pPr>
            <a:r>
              <a:rPr sz="1450" spc="-150" dirty="0">
                <a:solidFill>
                  <a:srgbClr val="90C225"/>
                </a:solidFill>
                <a:latin typeface="Lucida Sans Unicode"/>
                <a:cs typeface="Lucida Sans Unicode"/>
              </a:rPr>
              <a:t>▶	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Research</a:t>
            </a:r>
            <a:r>
              <a:rPr sz="1800" spc="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involving</a:t>
            </a:r>
            <a:r>
              <a:rPr sz="1800" spc="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human remains,</a:t>
            </a:r>
            <a:r>
              <a:rPr sz="1800" spc="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cadavers, biological</a:t>
            </a:r>
            <a:r>
              <a:rPr sz="1800" spc="-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fluids,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tissues, </a:t>
            </a:r>
            <a:r>
              <a:rPr sz="1800" spc="-5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embryos, fetuses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and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etc.</a:t>
            </a:r>
            <a:endParaRPr sz="18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56310" y="629158"/>
            <a:ext cx="541020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INFORMED</a:t>
            </a:r>
            <a:r>
              <a:rPr spc="-30" dirty="0"/>
              <a:t> </a:t>
            </a:r>
            <a:r>
              <a:rPr spc="-5" dirty="0"/>
              <a:t>CONSENT</a:t>
            </a:r>
            <a:r>
              <a:rPr spc="-90" dirty="0"/>
              <a:t> </a:t>
            </a:r>
            <a:r>
              <a:rPr dirty="0"/>
              <a:t>FORM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56361" y="1278223"/>
            <a:ext cx="10648950" cy="4207510"/>
          </a:xfrm>
          <a:prstGeom prst="rect">
            <a:avLst/>
          </a:prstGeom>
        </p:spPr>
        <p:txBody>
          <a:bodyPr vert="horz" wrap="square" lIns="0" tIns="139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0"/>
              </a:spcBef>
              <a:tabLst>
                <a:tab pos="355600" algn="l"/>
              </a:tabLst>
            </a:pPr>
            <a:r>
              <a:rPr sz="1450" spc="-145" dirty="0">
                <a:solidFill>
                  <a:srgbClr val="90C225"/>
                </a:solidFill>
                <a:latin typeface="Lucida Sans Unicode"/>
                <a:cs typeface="Lucida Sans Unicode"/>
              </a:rPr>
              <a:t>▶	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Any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other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pertinent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information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which may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be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required, 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viz.</a:t>
            </a:r>
            <a:endParaRPr sz="1800">
              <a:latin typeface="Trebuchet MS"/>
              <a:cs typeface="Trebuchet MS"/>
            </a:endParaRPr>
          </a:p>
          <a:p>
            <a:pPr marL="527685" marR="1087120" indent="-515620">
              <a:lnSpc>
                <a:spcPct val="100000"/>
              </a:lnSpc>
              <a:spcBef>
                <a:spcPts val="1000"/>
              </a:spcBef>
              <a:buClr>
                <a:srgbClr val="90C225"/>
              </a:buClr>
              <a:buSzPct val="80555"/>
              <a:buAutoNum type="alphaLcPeriod"/>
              <a:tabLst>
                <a:tab pos="527685" algn="l"/>
                <a:tab pos="528320" algn="l"/>
              </a:tabLst>
            </a:pP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Statement</a:t>
            </a:r>
            <a:r>
              <a:rPr sz="1800" spc="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of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foreseeable circumstances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under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which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the</a:t>
            </a:r>
            <a:r>
              <a:rPr sz="1800" spc="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subject's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participation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may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be </a:t>
            </a:r>
            <a:r>
              <a:rPr sz="1800" spc="-5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terminated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by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the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investigator without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the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subject's</a:t>
            </a:r>
            <a:r>
              <a:rPr sz="1800" spc="-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consent</a:t>
            </a:r>
            <a:endParaRPr sz="1800">
              <a:latin typeface="Trebuchet MS"/>
              <a:cs typeface="Trebuchet MS"/>
            </a:endParaRPr>
          </a:p>
          <a:p>
            <a:pPr marL="527685" indent="-515620">
              <a:lnSpc>
                <a:spcPct val="100000"/>
              </a:lnSpc>
              <a:spcBef>
                <a:spcPts val="994"/>
              </a:spcBef>
              <a:buClr>
                <a:srgbClr val="90C225"/>
              </a:buClr>
              <a:buSzPct val="80555"/>
              <a:buAutoNum type="alphaLcPeriod"/>
              <a:tabLst>
                <a:tab pos="527685" algn="l"/>
                <a:tab pos="528320" algn="l"/>
              </a:tabLst>
            </a:pP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Additional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costs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to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the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subject</a:t>
            </a:r>
            <a:r>
              <a:rPr sz="1800" spc="-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that may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result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from</a:t>
            </a:r>
            <a:r>
              <a:rPr sz="1800" spc="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participation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in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the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study</a:t>
            </a:r>
            <a:endParaRPr sz="1800">
              <a:latin typeface="Trebuchet MS"/>
              <a:cs typeface="Trebuchet MS"/>
            </a:endParaRPr>
          </a:p>
          <a:p>
            <a:pPr marL="527685" indent="-515620">
              <a:lnSpc>
                <a:spcPct val="100000"/>
              </a:lnSpc>
              <a:spcBef>
                <a:spcPts val="1010"/>
              </a:spcBef>
              <a:buClr>
                <a:srgbClr val="90C225"/>
              </a:buClr>
              <a:buSzPct val="80555"/>
              <a:buAutoNum type="alphaLcPeriod"/>
              <a:tabLst>
                <a:tab pos="527685" algn="l"/>
                <a:tab pos="528320" algn="l"/>
              </a:tabLst>
            </a:pP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The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consequences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of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a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subject's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decision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to withdraw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from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the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research</a:t>
            </a:r>
            <a:r>
              <a:rPr sz="1800" spc="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and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procedures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for</a:t>
            </a:r>
            <a:endParaRPr sz="1800">
              <a:latin typeface="Trebuchet MS"/>
              <a:cs typeface="Trebuchet MS"/>
            </a:endParaRPr>
          </a:p>
          <a:p>
            <a:pPr marL="527685">
              <a:lnSpc>
                <a:spcPct val="100000"/>
              </a:lnSpc>
            </a:pP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orderly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termination</a:t>
            </a:r>
            <a:r>
              <a:rPr sz="1800" spc="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of</a:t>
            </a:r>
            <a:r>
              <a:rPr sz="1800" spc="-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participation</a:t>
            </a:r>
            <a:r>
              <a:rPr sz="1800" spc="-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by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subject</a:t>
            </a:r>
            <a:endParaRPr sz="1800">
              <a:latin typeface="Trebuchet MS"/>
              <a:cs typeface="Trebuchet MS"/>
            </a:endParaRPr>
          </a:p>
          <a:p>
            <a:pPr marL="527685" marR="127000" indent="-515620">
              <a:lnSpc>
                <a:spcPct val="100000"/>
              </a:lnSpc>
              <a:spcBef>
                <a:spcPts val="994"/>
              </a:spcBef>
              <a:buClr>
                <a:srgbClr val="90C225"/>
              </a:buClr>
              <a:buSzPct val="80555"/>
              <a:buAutoNum type="alphaLcPeriod" startAt="4"/>
              <a:tabLst>
                <a:tab pos="527685" algn="l"/>
                <a:tab pos="528320" algn="l"/>
              </a:tabLst>
            </a:pP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Statement that the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subject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or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subject's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representative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will be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notified in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a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timely manner if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significant new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findings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develop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during the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course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of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the</a:t>
            </a:r>
            <a:r>
              <a:rPr sz="1800" spc="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research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which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may affect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the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subject's </a:t>
            </a:r>
            <a:r>
              <a:rPr sz="1800" spc="-5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willingness</a:t>
            </a:r>
            <a:r>
              <a:rPr sz="1800" spc="-3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to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continue</a:t>
            </a:r>
            <a:r>
              <a:rPr sz="1800" spc="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participation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will</a:t>
            </a:r>
            <a:r>
              <a:rPr sz="1800" spc="-3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be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 provided</a:t>
            </a:r>
            <a:endParaRPr sz="1800">
              <a:latin typeface="Trebuchet MS"/>
              <a:cs typeface="Trebuchet MS"/>
            </a:endParaRPr>
          </a:p>
          <a:p>
            <a:pPr marL="527685" indent="-515620">
              <a:lnSpc>
                <a:spcPct val="100000"/>
              </a:lnSpc>
              <a:spcBef>
                <a:spcPts val="1000"/>
              </a:spcBef>
              <a:buClr>
                <a:srgbClr val="90C225"/>
              </a:buClr>
              <a:buSzPct val="80555"/>
              <a:buAutoNum type="alphaLcPeriod" startAt="4"/>
              <a:tabLst>
                <a:tab pos="527685" algn="l"/>
                <a:tab pos="528320" algn="l"/>
              </a:tabLst>
            </a:pP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A</a:t>
            </a:r>
            <a:r>
              <a:rPr sz="1800" spc="-1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statement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that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the</a:t>
            </a:r>
            <a:r>
              <a:rPr sz="1800" spc="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particular treatment</a:t>
            </a:r>
            <a:r>
              <a:rPr sz="1800" spc="3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or procedure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may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involve</a:t>
            </a:r>
            <a:r>
              <a:rPr sz="1800" spc="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risks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 to the</a:t>
            </a:r>
            <a:r>
              <a:rPr sz="1800" spc="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subject 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(or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 to 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the</a:t>
            </a:r>
            <a:endParaRPr sz="1800">
              <a:latin typeface="Trebuchet MS"/>
              <a:cs typeface="Trebuchet MS"/>
            </a:endParaRPr>
          </a:p>
          <a:p>
            <a:pPr marL="527685">
              <a:lnSpc>
                <a:spcPct val="100000"/>
              </a:lnSpc>
            </a:pP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embryo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or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fetus,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if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the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subject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is or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may become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pregnant),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which are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currently</a:t>
            </a:r>
            <a:r>
              <a:rPr sz="1800" spc="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unforeseeable</a:t>
            </a:r>
            <a:endParaRPr sz="1800">
              <a:latin typeface="Trebuchet MS"/>
              <a:cs typeface="Trebuchet MS"/>
            </a:endParaRPr>
          </a:p>
          <a:p>
            <a:pPr marL="527685" indent="-515620">
              <a:lnSpc>
                <a:spcPct val="100000"/>
              </a:lnSpc>
              <a:spcBef>
                <a:spcPts val="1010"/>
              </a:spcBef>
              <a:buClr>
                <a:srgbClr val="90C225"/>
              </a:buClr>
              <a:buSzPct val="80555"/>
              <a:buAutoNum type="alphaLcPeriod" startAt="6"/>
              <a:tabLst>
                <a:tab pos="527685" algn="l"/>
                <a:tab pos="528320" algn="l"/>
              </a:tabLst>
            </a:pP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Approximate number of Subjects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enrolled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in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the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study</a:t>
            </a:r>
            <a:endParaRPr sz="18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56310" y="629158"/>
            <a:ext cx="785177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60" dirty="0"/>
              <a:t>FORMAT</a:t>
            </a:r>
            <a:r>
              <a:rPr spc="-85" dirty="0"/>
              <a:t> </a:t>
            </a:r>
            <a:r>
              <a:rPr dirty="0"/>
              <a:t>OF</a:t>
            </a:r>
            <a:r>
              <a:rPr spc="-35" dirty="0"/>
              <a:t> </a:t>
            </a:r>
            <a:r>
              <a:rPr spc="-5" dirty="0"/>
              <a:t>INFORMED</a:t>
            </a:r>
            <a:r>
              <a:rPr spc="-25" dirty="0"/>
              <a:t> </a:t>
            </a:r>
            <a:r>
              <a:rPr spc="-5" dirty="0"/>
              <a:t>CONSENT</a:t>
            </a:r>
            <a:r>
              <a:rPr spc="-80" dirty="0"/>
              <a:t> </a:t>
            </a:r>
            <a:r>
              <a:rPr dirty="0"/>
              <a:t>FORM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56310" y="2061936"/>
            <a:ext cx="5686425" cy="2432050"/>
          </a:xfrm>
          <a:prstGeom prst="rect">
            <a:avLst/>
          </a:prstGeom>
        </p:spPr>
        <p:txBody>
          <a:bodyPr vert="horz" wrap="square" lIns="0" tIns="138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90"/>
              </a:spcBef>
            </a:pPr>
            <a:r>
              <a:rPr sz="1800" u="heavy" spc="-5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rebuchet MS"/>
                <a:cs typeface="Trebuchet MS"/>
              </a:rPr>
              <a:t>Informed</a:t>
            </a:r>
            <a:r>
              <a:rPr sz="1800" u="heavy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rebuchet MS"/>
                <a:cs typeface="Trebuchet MS"/>
              </a:rPr>
              <a:t> </a:t>
            </a:r>
            <a:r>
              <a:rPr sz="1800" u="heavy" spc="-5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rebuchet MS"/>
                <a:cs typeface="Trebuchet MS"/>
              </a:rPr>
              <a:t>Consent Form</a:t>
            </a:r>
            <a:r>
              <a:rPr sz="1800" u="heavy" spc="-25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rebuchet MS"/>
                <a:cs typeface="Trebuchet MS"/>
              </a:rPr>
              <a:t> </a:t>
            </a:r>
            <a:r>
              <a:rPr sz="1800" u="heavy" spc="-114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rebuchet MS"/>
                <a:cs typeface="Trebuchet MS"/>
              </a:rPr>
              <a:t>To</a:t>
            </a:r>
            <a:r>
              <a:rPr sz="1800" u="heavy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rebuchet MS"/>
                <a:cs typeface="Trebuchet MS"/>
              </a:rPr>
              <a:t> </a:t>
            </a:r>
            <a:r>
              <a:rPr sz="1800" u="heavy" spc="-15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rebuchet MS"/>
                <a:cs typeface="Trebuchet MS"/>
              </a:rPr>
              <a:t>Participate</a:t>
            </a:r>
            <a:r>
              <a:rPr sz="1800" u="heavy" spc="-10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rebuchet MS"/>
                <a:cs typeface="Trebuchet MS"/>
              </a:rPr>
              <a:t> </a:t>
            </a:r>
            <a:r>
              <a:rPr sz="1800" u="heavy" spc="-5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rebuchet MS"/>
                <a:cs typeface="Trebuchet MS"/>
              </a:rPr>
              <a:t>In</a:t>
            </a:r>
            <a:r>
              <a:rPr sz="1800" u="heavy" spc="-110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rebuchet MS"/>
                <a:cs typeface="Trebuchet MS"/>
              </a:rPr>
              <a:t> </a:t>
            </a:r>
            <a:r>
              <a:rPr sz="1800" u="heavy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rebuchet MS"/>
                <a:cs typeface="Trebuchet MS"/>
              </a:rPr>
              <a:t>A</a:t>
            </a:r>
            <a:r>
              <a:rPr sz="1800" u="heavy" spc="-105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rebuchet MS"/>
                <a:cs typeface="Trebuchet MS"/>
              </a:rPr>
              <a:t> </a:t>
            </a:r>
            <a:r>
              <a:rPr sz="1800" u="heavy" spc="-5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rebuchet MS"/>
                <a:cs typeface="Trebuchet MS"/>
              </a:rPr>
              <a:t>Clinical</a:t>
            </a:r>
            <a:r>
              <a:rPr sz="1800" u="heavy" spc="-55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rebuchet MS"/>
                <a:cs typeface="Trebuchet MS"/>
              </a:rPr>
              <a:t> </a:t>
            </a:r>
            <a:r>
              <a:rPr sz="1800" u="heavy" spc="-40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rebuchet MS"/>
                <a:cs typeface="Trebuchet MS"/>
              </a:rPr>
              <a:t>Trial</a:t>
            </a:r>
            <a:endParaRPr sz="18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</a:pP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Study</a:t>
            </a:r>
            <a:r>
              <a:rPr sz="1800" spc="-8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Title:</a:t>
            </a:r>
            <a:endParaRPr sz="18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000"/>
              </a:spcBef>
            </a:pP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Study</a:t>
            </a:r>
            <a:r>
              <a:rPr sz="1800" spc="-4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Number:</a:t>
            </a:r>
            <a:endParaRPr sz="1800">
              <a:latin typeface="Trebuchet MS"/>
              <a:cs typeface="Trebuchet MS"/>
            </a:endParaRPr>
          </a:p>
          <a:p>
            <a:pPr marL="12700" marR="2161540">
              <a:lnSpc>
                <a:spcPct val="146100"/>
              </a:lnSpc>
              <a:spcBef>
                <a:spcPts val="10"/>
              </a:spcBef>
              <a:tabLst>
                <a:tab pos="3452495" algn="l"/>
                <a:tab pos="3516629" algn="l"/>
              </a:tabLst>
            </a:pP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Subject's</a:t>
            </a:r>
            <a:r>
              <a:rPr sz="1800" spc="-7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Initials:  </a:t>
            </a:r>
            <a:r>
              <a:rPr sz="1800" u="heavy" dirty="0">
                <a:solidFill>
                  <a:srgbClr val="404040"/>
                </a:solidFill>
                <a:uFill>
                  <a:solidFill>
                    <a:srgbClr val="3F3F3F"/>
                  </a:solidFill>
                </a:uFill>
                <a:latin typeface="Trebuchet MS"/>
                <a:cs typeface="Trebuchet MS"/>
              </a:rPr>
              <a:t> 	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            </a:t>
            </a:r>
            <a:r>
              <a:rPr sz="1800" spc="6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Subject's</a:t>
            </a:r>
            <a:r>
              <a:rPr sz="1800" spc="-6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Name:</a:t>
            </a:r>
            <a:r>
              <a:rPr sz="1800" u="heavy" dirty="0">
                <a:solidFill>
                  <a:srgbClr val="404040"/>
                </a:solidFill>
                <a:uFill>
                  <a:solidFill>
                    <a:srgbClr val="3F3F3F"/>
                  </a:solidFill>
                </a:uFill>
                <a:latin typeface="Trebuchet MS"/>
                <a:cs typeface="Trebuchet MS"/>
              </a:rPr>
              <a:t> 		</a:t>
            </a:r>
            <a:endParaRPr sz="18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000"/>
              </a:spcBef>
              <a:tabLst>
                <a:tab pos="4211320" algn="l"/>
              </a:tabLst>
            </a:pP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Date</a:t>
            </a:r>
            <a:r>
              <a:rPr sz="1800" spc="-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of</a:t>
            </a:r>
            <a:r>
              <a:rPr sz="1800" spc="-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Birth</a:t>
            </a:r>
            <a:r>
              <a:rPr sz="1800" spc="-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/</a:t>
            </a:r>
            <a:r>
              <a:rPr sz="1800" spc="-1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Age: </a:t>
            </a:r>
            <a:r>
              <a:rPr sz="1800" u="heavy" spc="-5" dirty="0">
                <a:solidFill>
                  <a:srgbClr val="404040"/>
                </a:solidFill>
                <a:uFill>
                  <a:solidFill>
                    <a:srgbClr val="3F3F3F"/>
                  </a:solidFill>
                </a:uFill>
                <a:latin typeface="Trebuchet MS"/>
                <a:cs typeface="Trebuchet MS"/>
              </a:rPr>
              <a:t> 	</a:t>
            </a:r>
            <a:endParaRPr sz="18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56310" y="629158"/>
            <a:ext cx="785177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60" dirty="0"/>
              <a:t>FORMAT</a:t>
            </a:r>
            <a:r>
              <a:rPr spc="-85" dirty="0"/>
              <a:t> </a:t>
            </a:r>
            <a:r>
              <a:rPr dirty="0"/>
              <a:t>OF</a:t>
            </a:r>
            <a:r>
              <a:rPr spc="-35" dirty="0"/>
              <a:t> </a:t>
            </a:r>
            <a:r>
              <a:rPr spc="-5" dirty="0"/>
              <a:t>INFORMED</a:t>
            </a:r>
            <a:r>
              <a:rPr spc="-25" dirty="0"/>
              <a:t> </a:t>
            </a:r>
            <a:r>
              <a:rPr spc="-5" dirty="0"/>
              <a:t>CONSENT</a:t>
            </a:r>
            <a:r>
              <a:rPr spc="-80" dirty="0"/>
              <a:t> </a:t>
            </a:r>
            <a:r>
              <a:rPr dirty="0"/>
              <a:t>FORM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56310" y="2187955"/>
            <a:ext cx="234251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u="heavy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rebuchet MS"/>
                <a:cs typeface="Trebuchet MS"/>
              </a:rPr>
              <a:t>Please</a:t>
            </a:r>
            <a:r>
              <a:rPr sz="1800" u="heavy" spc="-40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rebuchet MS"/>
                <a:cs typeface="Trebuchet MS"/>
              </a:rPr>
              <a:t> </a:t>
            </a:r>
            <a:r>
              <a:rPr sz="1800" u="heavy" spc="-5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rebuchet MS"/>
                <a:cs typeface="Trebuchet MS"/>
              </a:rPr>
              <a:t>initial</a:t>
            </a:r>
            <a:r>
              <a:rPr sz="1800" u="heavy" spc="-30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rebuchet MS"/>
                <a:cs typeface="Trebuchet MS"/>
              </a:rPr>
              <a:t> </a:t>
            </a:r>
            <a:r>
              <a:rPr sz="1800" u="heavy" spc="-5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rebuchet MS"/>
                <a:cs typeface="Trebuchet MS"/>
              </a:rPr>
              <a:t>in</a:t>
            </a:r>
            <a:r>
              <a:rPr sz="1800" u="heavy" spc="-35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rebuchet MS"/>
                <a:cs typeface="Trebuchet MS"/>
              </a:rPr>
              <a:t> </a:t>
            </a:r>
            <a:r>
              <a:rPr sz="1800" u="heavy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rebuchet MS"/>
                <a:cs typeface="Trebuchet MS"/>
              </a:rPr>
              <a:t>boxes: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39700" rIns="0" bIns="0" rtlCol="0">
            <a:spAutoFit/>
          </a:bodyPr>
          <a:lstStyle/>
          <a:p>
            <a:pPr marL="527685" indent="-515620">
              <a:lnSpc>
                <a:spcPct val="100000"/>
              </a:lnSpc>
              <a:spcBef>
                <a:spcPts val="1100"/>
              </a:spcBef>
              <a:buClr>
                <a:srgbClr val="90C225"/>
              </a:buClr>
              <a:buSzPct val="80555"/>
              <a:buAutoNum type="arabicPeriod"/>
              <a:tabLst>
                <a:tab pos="527685" algn="l"/>
                <a:tab pos="528320" algn="l"/>
                <a:tab pos="3305810" algn="l"/>
              </a:tabLst>
            </a:pPr>
            <a:r>
              <a:rPr dirty="0"/>
              <a:t>I</a:t>
            </a:r>
            <a:r>
              <a:rPr spc="-15" dirty="0"/>
              <a:t> </a:t>
            </a:r>
            <a:r>
              <a:rPr spc="-5" dirty="0"/>
              <a:t>am</a:t>
            </a:r>
            <a:r>
              <a:rPr spc="5" dirty="0"/>
              <a:t> </a:t>
            </a:r>
            <a:r>
              <a:rPr spc="-5" dirty="0"/>
              <a:t>above</a:t>
            </a:r>
            <a:r>
              <a:rPr spc="10" dirty="0"/>
              <a:t> </a:t>
            </a:r>
            <a:r>
              <a:rPr spc="-5" dirty="0"/>
              <a:t>18</a:t>
            </a:r>
            <a:r>
              <a:rPr spc="5" dirty="0"/>
              <a:t> </a:t>
            </a:r>
            <a:r>
              <a:rPr spc="-5" dirty="0"/>
              <a:t>years</a:t>
            </a:r>
            <a:r>
              <a:rPr dirty="0"/>
              <a:t> </a:t>
            </a:r>
            <a:r>
              <a:rPr spc="-5" dirty="0"/>
              <a:t>old</a:t>
            </a:r>
            <a:r>
              <a:rPr spc="-15" dirty="0"/>
              <a:t> </a:t>
            </a:r>
            <a:r>
              <a:rPr dirty="0"/>
              <a:t>[	]</a:t>
            </a:r>
          </a:p>
          <a:p>
            <a:pPr marL="527685" indent="-515620">
              <a:lnSpc>
                <a:spcPct val="100000"/>
              </a:lnSpc>
              <a:spcBef>
                <a:spcPts val="1000"/>
              </a:spcBef>
              <a:buClr>
                <a:srgbClr val="90C225"/>
              </a:buClr>
              <a:buSzPct val="80555"/>
              <a:buAutoNum type="arabicPeriod"/>
              <a:tabLst>
                <a:tab pos="527685" algn="l"/>
                <a:tab pos="528320" algn="l"/>
              </a:tabLst>
            </a:pPr>
            <a:r>
              <a:rPr dirty="0"/>
              <a:t>I</a:t>
            </a:r>
            <a:r>
              <a:rPr spc="-20" dirty="0"/>
              <a:t> </a:t>
            </a:r>
            <a:r>
              <a:rPr spc="-10" dirty="0"/>
              <a:t>confirm</a:t>
            </a:r>
            <a:r>
              <a:rPr spc="10" dirty="0"/>
              <a:t> </a:t>
            </a:r>
            <a:r>
              <a:rPr spc="-5" dirty="0"/>
              <a:t>that</a:t>
            </a:r>
            <a:r>
              <a:rPr dirty="0"/>
              <a:t> I</a:t>
            </a:r>
            <a:r>
              <a:rPr spc="-20" dirty="0"/>
              <a:t> </a:t>
            </a:r>
            <a:r>
              <a:rPr spc="-5" dirty="0"/>
              <a:t>have</a:t>
            </a:r>
            <a:r>
              <a:rPr spc="15" dirty="0"/>
              <a:t> </a:t>
            </a:r>
            <a:r>
              <a:rPr dirty="0"/>
              <a:t>read</a:t>
            </a:r>
            <a:r>
              <a:rPr spc="5" dirty="0"/>
              <a:t> </a:t>
            </a:r>
            <a:r>
              <a:rPr spc="-5" dirty="0"/>
              <a:t>and</a:t>
            </a:r>
            <a:r>
              <a:rPr spc="-20" dirty="0"/>
              <a:t> </a:t>
            </a:r>
            <a:r>
              <a:rPr spc="-5" dirty="0"/>
              <a:t>understood</a:t>
            </a:r>
            <a:r>
              <a:rPr dirty="0"/>
              <a:t> </a:t>
            </a:r>
            <a:r>
              <a:rPr spc="-5" dirty="0"/>
              <a:t>the</a:t>
            </a:r>
            <a:r>
              <a:rPr spc="10" dirty="0"/>
              <a:t> </a:t>
            </a:r>
            <a:r>
              <a:rPr spc="-5" dirty="0"/>
              <a:t>information</a:t>
            </a:r>
            <a:r>
              <a:rPr dirty="0"/>
              <a:t> sheet</a:t>
            </a:r>
            <a:r>
              <a:rPr spc="5" dirty="0"/>
              <a:t> </a:t>
            </a:r>
            <a:r>
              <a:rPr spc="-5" dirty="0"/>
              <a:t>dated</a:t>
            </a:r>
          </a:p>
          <a:p>
            <a:pPr marL="527685">
              <a:lnSpc>
                <a:spcPct val="100000"/>
              </a:lnSpc>
              <a:tabLst>
                <a:tab pos="1193800" algn="l"/>
              </a:tabLst>
            </a:pPr>
            <a:r>
              <a:rPr u="heavy" dirty="0">
                <a:uFill>
                  <a:solidFill>
                    <a:srgbClr val="3F3F3F"/>
                  </a:solidFill>
                </a:uFill>
              </a:rPr>
              <a:t> 	</a:t>
            </a:r>
            <a:r>
              <a:rPr spc="-5" dirty="0"/>
              <a:t>for</a:t>
            </a:r>
            <a:r>
              <a:rPr spc="-10" dirty="0"/>
              <a:t> </a:t>
            </a:r>
            <a:r>
              <a:rPr spc="-5" dirty="0"/>
              <a:t>the</a:t>
            </a:r>
            <a:r>
              <a:rPr spc="5" dirty="0"/>
              <a:t> </a:t>
            </a:r>
            <a:r>
              <a:rPr spc="-5" dirty="0"/>
              <a:t>above</a:t>
            </a:r>
            <a:r>
              <a:rPr spc="5" dirty="0"/>
              <a:t> </a:t>
            </a:r>
            <a:r>
              <a:rPr dirty="0"/>
              <a:t>study</a:t>
            </a:r>
            <a:r>
              <a:rPr spc="-20" dirty="0"/>
              <a:t> </a:t>
            </a:r>
            <a:r>
              <a:rPr spc="-5" dirty="0"/>
              <a:t>and</a:t>
            </a:r>
            <a:r>
              <a:rPr spc="-10" dirty="0"/>
              <a:t> </a:t>
            </a:r>
            <a:r>
              <a:rPr spc="-5" dirty="0"/>
              <a:t>have</a:t>
            </a:r>
            <a:r>
              <a:rPr spc="15" dirty="0"/>
              <a:t> </a:t>
            </a:r>
            <a:r>
              <a:rPr spc="-5" dirty="0"/>
              <a:t>had</a:t>
            </a:r>
            <a:r>
              <a:rPr dirty="0"/>
              <a:t> </a:t>
            </a:r>
            <a:r>
              <a:rPr spc="-5" dirty="0"/>
              <a:t>the opportunity</a:t>
            </a:r>
            <a:r>
              <a:rPr spc="-10" dirty="0"/>
              <a:t> </a:t>
            </a:r>
            <a:r>
              <a:rPr spc="-5" dirty="0"/>
              <a:t>to</a:t>
            </a:r>
            <a:r>
              <a:rPr spc="-10" dirty="0"/>
              <a:t> </a:t>
            </a:r>
            <a:r>
              <a:rPr spc="-5" dirty="0"/>
              <a:t>ask</a:t>
            </a:r>
            <a:r>
              <a:rPr spc="-15" dirty="0"/>
              <a:t> </a:t>
            </a:r>
            <a:r>
              <a:rPr spc="-5" dirty="0"/>
              <a:t>questions</a:t>
            </a:r>
            <a:r>
              <a:rPr spc="35" dirty="0"/>
              <a:t> </a:t>
            </a:r>
            <a:r>
              <a:rPr dirty="0"/>
              <a:t>[</a:t>
            </a:r>
          </a:p>
          <a:p>
            <a:pPr marL="527685">
              <a:lnSpc>
                <a:spcPct val="100000"/>
              </a:lnSpc>
            </a:pPr>
            <a:r>
              <a:rPr dirty="0"/>
              <a:t>]</a:t>
            </a:r>
          </a:p>
          <a:p>
            <a:pPr marL="514984" marR="114300" indent="-514984">
              <a:lnSpc>
                <a:spcPct val="100000"/>
              </a:lnSpc>
              <a:spcBef>
                <a:spcPts val="1005"/>
              </a:spcBef>
              <a:buClr>
                <a:srgbClr val="90C225"/>
              </a:buClr>
              <a:buSzPct val="80555"/>
              <a:buAutoNum type="arabicPeriod" startAt="3"/>
              <a:tabLst>
                <a:tab pos="514984" algn="l"/>
                <a:tab pos="528320" algn="l"/>
              </a:tabLst>
            </a:pPr>
            <a:r>
              <a:rPr dirty="0"/>
              <a:t>I</a:t>
            </a:r>
            <a:r>
              <a:rPr spc="-20" dirty="0"/>
              <a:t> </a:t>
            </a:r>
            <a:r>
              <a:rPr spc="-5" dirty="0"/>
              <a:t>understand</a:t>
            </a:r>
            <a:r>
              <a:rPr dirty="0"/>
              <a:t> </a:t>
            </a:r>
            <a:r>
              <a:rPr spc="-5" dirty="0"/>
              <a:t>that</a:t>
            </a:r>
            <a:r>
              <a:rPr dirty="0"/>
              <a:t> my</a:t>
            </a:r>
            <a:r>
              <a:rPr spc="-5" dirty="0"/>
              <a:t> participation</a:t>
            </a:r>
            <a:r>
              <a:rPr spc="-10" dirty="0"/>
              <a:t> </a:t>
            </a:r>
            <a:r>
              <a:rPr spc="-5" dirty="0"/>
              <a:t>in</a:t>
            </a:r>
            <a:r>
              <a:rPr spc="-15" dirty="0"/>
              <a:t> </a:t>
            </a:r>
            <a:r>
              <a:rPr spc="-5" dirty="0"/>
              <a:t>the</a:t>
            </a:r>
            <a:r>
              <a:rPr dirty="0"/>
              <a:t> study</a:t>
            </a:r>
            <a:r>
              <a:rPr spc="-15" dirty="0"/>
              <a:t> </a:t>
            </a:r>
            <a:r>
              <a:rPr spc="-5" dirty="0"/>
              <a:t>is</a:t>
            </a:r>
            <a:r>
              <a:rPr spc="-15" dirty="0"/>
              <a:t> </a:t>
            </a:r>
            <a:r>
              <a:rPr spc="-5" dirty="0"/>
              <a:t>voluntary</a:t>
            </a:r>
            <a:r>
              <a:rPr spc="15" dirty="0"/>
              <a:t> </a:t>
            </a:r>
            <a:r>
              <a:rPr spc="-5" dirty="0"/>
              <a:t>and</a:t>
            </a:r>
            <a:r>
              <a:rPr spc="5" dirty="0"/>
              <a:t> </a:t>
            </a:r>
            <a:r>
              <a:rPr spc="-5" dirty="0"/>
              <a:t>that</a:t>
            </a:r>
            <a:r>
              <a:rPr dirty="0"/>
              <a:t> I</a:t>
            </a:r>
            <a:r>
              <a:rPr spc="-15" dirty="0"/>
              <a:t> </a:t>
            </a:r>
            <a:r>
              <a:rPr spc="-5" dirty="0"/>
              <a:t>am</a:t>
            </a:r>
          </a:p>
          <a:p>
            <a:pPr marR="55244" algn="ctr">
              <a:lnSpc>
                <a:spcPct val="100000"/>
              </a:lnSpc>
            </a:pPr>
            <a:r>
              <a:rPr spc="-5" dirty="0"/>
              <a:t>free</a:t>
            </a:r>
            <a:r>
              <a:rPr spc="5" dirty="0"/>
              <a:t> </a:t>
            </a:r>
            <a:r>
              <a:rPr spc="-5" dirty="0"/>
              <a:t>to withdraw</a:t>
            </a:r>
            <a:r>
              <a:rPr spc="-15" dirty="0"/>
              <a:t> </a:t>
            </a:r>
            <a:r>
              <a:rPr spc="-5" dirty="0"/>
              <a:t>at</a:t>
            </a:r>
            <a:r>
              <a:rPr spc="5" dirty="0"/>
              <a:t> </a:t>
            </a:r>
            <a:r>
              <a:rPr spc="-5" dirty="0"/>
              <a:t>any time,</a:t>
            </a:r>
            <a:r>
              <a:rPr dirty="0"/>
              <a:t> </a:t>
            </a:r>
            <a:r>
              <a:rPr spc="-5" dirty="0"/>
              <a:t>without</a:t>
            </a:r>
            <a:r>
              <a:rPr dirty="0"/>
              <a:t> </a:t>
            </a:r>
            <a:r>
              <a:rPr spc="-5" dirty="0"/>
              <a:t>giving</a:t>
            </a:r>
            <a:r>
              <a:rPr dirty="0"/>
              <a:t> </a:t>
            </a:r>
            <a:r>
              <a:rPr spc="-5" dirty="0"/>
              <a:t>any</a:t>
            </a:r>
            <a:r>
              <a:rPr spc="-10" dirty="0"/>
              <a:t> </a:t>
            </a:r>
            <a:r>
              <a:rPr spc="-5" dirty="0"/>
              <a:t>reason,</a:t>
            </a:r>
            <a:r>
              <a:rPr spc="5" dirty="0"/>
              <a:t> </a:t>
            </a:r>
            <a:r>
              <a:rPr spc="-5" dirty="0"/>
              <a:t>without</a:t>
            </a:r>
            <a:r>
              <a:rPr dirty="0"/>
              <a:t> </a:t>
            </a:r>
            <a:r>
              <a:rPr spc="-5" dirty="0"/>
              <a:t>my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756310" y="4363339"/>
            <a:ext cx="7880984" cy="827405"/>
          </a:xfrm>
          <a:prstGeom prst="rect">
            <a:avLst/>
          </a:prstGeom>
        </p:spPr>
        <p:txBody>
          <a:bodyPr vert="horz" wrap="square" lIns="0" tIns="139065" rIns="0" bIns="0" rtlCol="0">
            <a:spAutoFit/>
          </a:bodyPr>
          <a:lstStyle/>
          <a:p>
            <a:pPr marL="527685">
              <a:lnSpc>
                <a:spcPct val="100000"/>
              </a:lnSpc>
              <a:spcBef>
                <a:spcPts val="1095"/>
              </a:spcBef>
              <a:tabLst>
                <a:tab pos="5258435" algn="l"/>
              </a:tabLst>
            </a:pP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medical</a:t>
            </a:r>
            <a:r>
              <a:rPr sz="1800" spc="-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care</a:t>
            </a:r>
            <a:r>
              <a:rPr sz="1800" spc="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or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legal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rights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being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affected</a:t>
            </a:r>
            <a:r>
              <a:rPr sz="1800" spc="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[	]</a:t>
            </a:r>
            <a:endParaRPr sz="18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  <a:tabLst>
                <a:tab pos="527685" algn="l"/>
              </a:tabLst>
            </a:pPr>
            <a:r>
              <a:rPr sz="1450" spc="-5" dirty="0">
                <a:solidFill>
                  <a:srgbClr val="90C225"/>
                </a:solidFill>
                <a:latin typeface="Trebuchet MS"/>
                <a:cs typeface="Trebuchet MS"/>
              </a:rPr>
              <a:t>4.	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I</a:t>
            </a:r>
            <a:r>
              <a:rPr sz="1800" spc="-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agree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not to</a:t>
            </a:r>
            <a:r>
              <a:rPr sz="1800" spc="-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restrict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the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use of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any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data or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results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that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arise</a:t>
            </a:r>
            <a:r>
              <a:rPr sz="1800" spc="-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from</a:t>
            </a:r>
            <a:r>
              <a:rPr sz="1800" spc="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this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271397" y="5164963"/>
            <a:ext cx="632968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232525" algn="l"/>
              </a:tabLst>
            </a:pP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study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pr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o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vi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d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e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d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such a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 u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se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 i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o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nl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y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fo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r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scie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nti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f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c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 pur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p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o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se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(s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)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[	]</a:t>
            </a:r>
            <a:endParaRPr sz="18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56310" y="629158"/>
            <a:ext cx="785177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60" dirty="0"/>
              <a:t>FORMAT</a:t>
            </a:r>
            <a:r>
              <a:rPr spc="-85" dirty="0"/>
              <a:t> </a:t>
            </a:r>
            <a:r>
              <a:rPr dirty="0"/>
              <a:t>OF</a:t>
            </a:r>
            <a:r>
              <a:rPr spc="-35" dirty="0"/>
              <a:t> </a:t>
            </a:r>
            <a:r>
              <a:rPr spc="-5" dirty="0"/>
              <a:t>INFORMED</a:t>
            </a:r>
            <a:r>
              <a:rPr spc="-25" dirty="0"/>
              <a:t> </a:t>
            </a:r>
            <a:r>
              <a:rPr spc="-5" dirty="0"/>
              <a:t>CONSENT</a:t>
            </a:r>
            <a:r>
              <a:rPr spc="-80" dirty="0"/>
              <a:t> </a:t>
            </a:r>
            <a:r>
              <a:rPr dirty="0"/>
              <a:t>FORM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56310" y="2061936"/>
            <a:ext cx="7000240" cy="2305685"/>
          </a:xfrm>
          <a:prstGeom prst="rect">
            <a:avLst/>
          </a:prstGeom>
        </p:spPr>
        <p:txBody>
          <a:bodyPr vert="horz" wrap="square" lIns="0" tIns="138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90"/>
              </a:spcBef>
            </a:pP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Please</a:t>
            </a:r>
            <a:r>
              <a:rPr sz="1800" spc="-3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initial</a:t>
            </a:r>
            <a:r>
              <a:rPr sz="1800" spc="-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in</a:t>
            </a:r>
            <a:r>
              <a:rPr sz="1800" spc="-3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boxes:</a:t>
            </a:r>
            <a:endParaRPr sz="18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</a:pP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………………………..</a:t>
            </a:r>
            <a:endParaRPr sz="18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000"/>
              </a:spcBef>
            </a:pP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……………………</a:t>
            </a:r>
            <a:endParaRPr sz="18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010"/>
              </a:spcBef>
            </a:pP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5.I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agree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to</a:t>
            </a:r>
            <a:r>
              <a:rPr sz="1800" spc="-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take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part</a:t>
            </a:r>
            <a:r>
              <a:rPr sz="1800" spc="-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in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the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above</a:t>
            </a:r>
            <a:r>
              <a:rPr sz="1800" spc="3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study</a:t>
            </a:r>
            <a:endParaRPr sz="1800">
              <a:latin typeface="Trebuchet MS"/>
              <a:cs typeface="Trebuchet MS"/>
            </a:endParaRPr>
          </a:p>
          <a:p>
            <a:pPr marL="12700" marR="5080" indent="68580">
              <a:lnSpc>
                <a:spcPct val="100000"/>
              </a:lnSpc>
              <a:spcBef>
                <a:spcPts val="994"/>
              </a:spcBef>
              <a:tabLst>
                <a:tab pos="4172585" algn="l"/>
              </a:tabLst>
            </a:pP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Signature (or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Thumb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impression) of the Subject/Legally Acceptable </a:t>
            </a:r>
            <a:r>
              <a:rPr sz="1800" spc="-53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Representative:</a:t>
            </a:r>
            <a:r>
              <a:rPr sz="1800" spc="3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u="heavy" dirty="0">
                <a:solidFill>
                  <a:srgbClr val="404040"/>
                </a:solidFill>
                <a:uFill>
                  <a:solidFill>
                    <a:srgbClr val="3F3F3F"/>
                  </a:solidFill>
                </a:uFill>
                <a:latin typeface="Trebuchet MS"/>
                <a:cs typeface="Trebuchet MS"/>
              </a:rPr>
              <a:t> 	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56310" y="4468495"/>
            <a:ext cx="290830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12165" algn="l"/>
                <a:tab pos="1172845" algn="l"/>
                <a:tab pos="1597660" algn="l"/>
              </a:tabLst>
            </a:pP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Date:</a:t>
            </a:r>
            <a:r>
              <a:rPr sz="1800" u="heavy" spc="-5" dirty="0">
                <a:solidFill>
                  <a:srgbClr val="404040"/>
                </a:solidFill>
                <a:uFill>
                  <a:solidFill>
                    <a:srgbClr val="3F3F3F"/>
                  </a:solidFill>
                </a:uFill>
                <a:latin typeface="Trebuchet MS"/>
                <a:cs typeface="Trebuchet MS"/>
              </a:rPr>
              <a:t>	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/</a:t>
            </a:r>
            <a:r>
              <a:rPr sz="1800" u="heavy" spc="-5" dirty="0">
                <a:solidFill>
                  <a:srgbClr val="404040"/>
                </a:solidFill>
                <a:uFill>
                  <a:solidFill>
                    <a:srgbClr val="3F3F3F"/>
                  </a:solidFill>
                </a:uFill>
                <a:latin typeface="Trebuchet MS"/>
                <a:cs typeface="Trebuchet MS"/>
              </a:rPr>
              <a:t>	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/</a:t>
            </a:r>
            <a:r>
              <a:rPr sz="1800" u="heavy" dirty="0">
                <a:solidFill>
                  <a:srgbClr val="404040"/>
                </a:solidFill>
                <a:uFill>
                  <a:solidFill>
                    <a:srgbClr val="3F3F3F"/>
                  </a:solidFill>
                </a:uFill>
                <a:latin typeface="Trebuchet MS"/>
                <a:cs typeface="Trebuchet MS"/>
              </a:rPr>
              <a:t> 	</a:t>
            </a:r>
            <a:endParaRPr sz="18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tabLst>
                <a:tab pos="2894965" algn="l"/>
              </a:tabLst>
            </a:pP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of</a:t>
            </a:r>
            <a:r>
              <a:rPr sz="1800" spc="-4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the</a:t>
            </a:r>
            <a:r>
              <a:rPr sz="1800" spc="-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Investigator:</a:t>
            </a:r>
            <a:r>
              <a:rPr sz="1800" u="heavy" spc="-5" dirty="0">
                <a:solidFill>
                  <a:srgbClr val="404040"/>
                </a:solidFill>
                <a:uFill>
                  <a:solidFill>
                    <a:srgbClr val="3F3F3F"/>
                  </a:solidFill>
                </a:uFill>
                <a:latin typeface="Trebuchet MS"/>
                <a:cs typeface="Trebuchet MS"/>
              </a:rPr>
              <a:t> 	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807458" y="4468495"/>
            <a:ext cx="438467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8290" marR="5080" indent="-276225">
              <a:lnSpc>
                <a:spcPct val="100000"/>
              </a:lnSpc>
              <a:spcBef>
                <a:spcPts val="100"/>
              </a:spcBef>
              <a:tabLst>
                <a:tab pos="1156970" algn="l"/>
                <a:tab pos="1517015" algn="l"/>
                <a:tab pos="1942464" algn="l"/>
                <a:tab pos="3401060" algn="l"/>
              </a:tabLst>
            </a:pP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Signat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o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ry's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N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a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m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e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: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u="heavy" dirty="0">
                <a:solidFill>
                  <a:srgbClr val="404040"/>
                </a:solidFill>
                <a:uFill>
                  <a:solidFill>
                    <a:srgbClr val="3F3F3F"/>
                  </a:solidFill>
                </a:uFill>
                <a:latin typeface="Trebuchet MS"/>
                <a:cs typeface="Trebuchet MS"/>
              </a:rPr>
              <a:t> 	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Signatu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r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e 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Date:</a:t>
            </a:r>
            <a:r>
              <a:rPr sz="1800" u="heavy" spc="-5" dirty="0">
                <a:solidFill>
                  <a:srgbClr val="404040"/>
                </a:solidFill>
                <a:uFill>
                  <a:solidFill>
                    <a:srgbClr val="3F3F3F"/>
                  </a:solidFill>
                </a:uFill>
                <a:latin typeface="Trebuchet MS"/>
                <a:cs typeface="Trebuchet MS"/>
              </a:rPr>
              <a:t>	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/</a:t>
            </a:r>
            <a:r>
              <a:rPr sz="1800" u="heavy" spc="-5" dirty="0">
                <a:solidFill>
                  <a:srgbClr val="404040"/>
                </a:solidFill>
                <a:uFill>
                  <a:solidFill>
                    <a:srgbClr val="3F3F3F"/>
                  </a:solidFill>
                </a:uFill>
                <a:latin typeface="Trebuchet MS"/>
                <a:cs typeface="Trebuchet MS"/>
              </a:rPr>
              <a:t>	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/</a:t>
            </a:r>
            <a:r>
              <a:rPr sz="1800" u="heavy" dirty="0">
                <a:solidFill>
                  <a:srgbClr val="404040"/>
                </a:solidFill>
                <a:uFill>
                  <a:solidFill>
                    <a:srgbClr val="3F3F3F"/>
                  </a:solidFill>
                </a:uFill>
                <a:latin typeface="Trebuchet MS"/>
                <a:cs typeface="Trebuchet MS"/>
              </a:rPr>
              <a:t> 	</a:t>
            </a:r>
            <a:endParaRPr sz="18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56310" y="629158"/>
            <a:ext cx="785177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60" dirty="0"/>
              <a:t>FORMAT</a:t>
            </a:r>
            <a:r>
              <a:rPr spc="-85" dirty="0"/>
              <a:t> </a:t>
            </a:r>
            <a:r>
              <a:rPr dirty="0"/>
              <a:t>OF</a:t>
            </a:r>
            <a:r>
              <a:rPr spc="-35" dirty="0"/>
              <a:t> </a:t>
            </a:r>
            <a:r>
              <a:rPr spc="-5" dirty="0"/>
              <a:t>INFORMED</a:t>
            </a:r>
            <a:r>
              <a:rPr spc="-25" dirty="0"/>
              <a:t> </a:t>
            </a:r>
            <a:r>
              <a:rPr spc="-5" dirty="0"/>
              <a:t>CONSENT</a:t>
            </a:r>
            <a:r>
              <a:rPr spc="-80" dirty="0"/>
              <a:t> </a:t>
            </a:r>
            <a:r>
              <a:rPr dirty="0"/>
              <a:t>FORM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56310" y="2061936"/>
            <a:ext cx="5057140" cy="1630045"/>
          </a:xfrm>
          <a:prstGeom prst="rect">
            <a:avLst/>
          </a:prstGeom>
        </p:spPr>
        <p:txBody>
          <a:bodyPr vert="horz" wrap="square" lIns="0" tIns="138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90"/>
              </a:spcBef>
              <a:tabLst>
                <a:tab pos="4587240" algn="l"/>
              </a:tabLst>
            </a:pP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Study</a:t>
            </a:r>
            <a:r>
              <a:rPr sz="1800" spc="-3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Investigator's</a:t>
            </a:r>
            <a:r>
              <a:rPr sz="1800" spc="-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Name:</a:t>
            </a:r>
            <a:r>
              <a:rPr sz="1800" u="heavy" dirty="0">
                <a:solidFill>
                  <a:srgbClr val="404040"/>
                </a:solidFill>
                <a:uFill>
                  <a:solidFill>
                    <a:srgbClr val="3F3F3F"/>
                  </a:solidFill>
                </a:uFill>
                <a:latin typeface="Trebuchet MS"/>
                <a:cs typeface="Trebuchet MS"/>
              </a:rPr>
              <a:t> 	</a:t>
            </a:r>
            <a:endParaRPr sz="18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  <a:tabLst>
                <a:tab pos="3540125" algn="l"/>
              </a:tabLst>
            </a:pP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Signature of</a:t>
            </a:r>
            <a:r>
              <a:rPr sz="1800" spc="-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the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Witness</a:t>
            </a:r>
            <a:r>
              <a:rPr sz="1800" u="heavy" dirty="0">
                <a:solidFill>
                  <a:srgbClr val="404040"/>
                </a:solidFill>
                <a:uFill>
                  <a:solidFill>
                    <a:srgbClr val="3F3F3F"/>
                  </a:solidFill>
                </a:uFill>
                <a:latin typeface="Trebuchet MS"/>
                <a:cs typeface="Trebuchet MS"/>
              </a:rPr>
              <a:t> 	</a:t>
            </a:r>
            <a:endParaRPr sz="18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000"/>
              </a:spcBef>
              <a:tabLst>
                <a:tab pos="876300" algn="l"/>
                <a:tab pos="1307465" algn="l"/>
                <a:tab pos="1736089" algn="l"/>
              </a:tabLst>
            </a:pP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Date:</a:t>
            </a:r>
            <a:r>
              <a:rPr sz="1800" u="heavy" spc="-5" dirty="0">
                <a:solidFill>
                  <a:srgbClr val="404040"/>
                </a:solidFill>
                <a:uFill>
                  <a:solidFill>
                    <a:srgbClr val="3F3F3F"/>
                  </a:solidFill>
                </a:uFill>
                <a:latin typeface="Trebuchet MS"/>
                <a:cs typeface="Trebuchet MS"/>
              </a:rPr>
              <a:t>	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/</a:t>
            </a:r>
            <a:r>
              <a:rPr sz="1800" u="heavy" spc="-5" dirty="0">
                <a:solidFill>
                  <a:srgbClr val="404040"/>
                </a:solidFill>
                <a:uFill>
                  <a:solidFill>
                    <a:srgbClr val="3F3F3F"/>
                  </a:solidFill>
                </a:uFill>
                <a:latin typeface="Trebuchet MS"/>
                <a:cs typeface="Trebuchet MS"/>
              </a:rPr>
              <a:t>	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/</a:t>
            </a:r>
            <a:r>
              <a:rPr sz="1800" u="heavy" dirty="0">
                <a:solidFill>
                  <a:srgbClr val="404040"/>
                </a:solidFill>
                <a:uFill>
                  <a:solidFill>
                    <a:srgbClr val="3F3F3F"/>
                  </a:solidFill>
                </a:uFill>
                <a:latin typeface="Trebuchet MS"/>
                <a:cs typeface="Trebuchet MS"/>
              </a:rPr>
              <a:t> 	</a:t>
            </a:r>
            <a:endParaRPr sz="18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010"/>
              </a:spcBef>
              <a:tabLst>
                <a:tab pos="5043805" algn="l"/>
              </a:tabLst>
            </a:pP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Name</a:t>
            </a:r>
            <a:r>
              <a:rPr sz="1800" spc="-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of</a:t>
            </a:r>
            <a:r>
              <a:rPr sz="1800" spc="-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the 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Witness:</a:t>
            </a:r>
            <a:r>
              <a:rPr sz="1800" u="heavy" spc="-10" dirty="0">
                <a:solidFill>
                  <a:srgbClr val="404040"/>
                </a:solidFill>
                <a:uFill>
                  <a:solidFill>
                    <a:srgbClr val="3F3F3F"/>
                  </a:solidFill>
                </a:uFill>
                <a:latin typeface="Trebuchet MS"/>
                <a:cs typeface="Trebuchet MS"/>
              </a:rPr>
              <a:t> 	</a:t>
            </a:r>
            <a:endParaRPr sz="18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56310" y="629158"/>
            <a:ext cx="312420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INTRODUCTION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56310" y="2187955"/>
            <a:ext cx="8199120" cy="21990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127635" indent="-342900">
              <a:lnSpc>
                <a:spcPct val="100000"/>
              </a:lnSpc>
              <a:spcBef>
                <a:spcPts val="100"/>
              </a:spcBef>
              <a:tabLst>
                <a:tab pos="419100" algn="l"/>
              </a:tabLst>
            </a:pPr>
            <a:r>
              <a:rPr sz="1450" spc="-150" dirty="0">
                <a:solidFill>
                  <a:srgbClr val="90C225"/>
                </a:solidFill>
                <a:latin typeface="Lucida Sans Unicode"/>
                <a:cs typeface="Lucida Sans Unicode"/>
              </a:rPr>
              <a:t>▶		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The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“Institutional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20" dirty="0">
                <a:solidFill>
                  <a:srgbClr val="404040"/>
                </a:solidFill>
                <a:latin typeface="Trebuchet MS"/>
                <a:cs typeface="Trebuchet MS"/>
              </a:rPr>
              <a:t>Review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Board”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(IRB) is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a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local administrative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body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established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to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protect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the</a:t>
            </a:r>
            <a:r>
              <a:rPr sz="1800" spc="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rights,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35" dirty="0">
                <a:solidFill>
                  <a:srgbClr val="404040"/>
                </a:solidFill>
                <a:latin typeface="Trebuchet MS"/>
                <a:cs typeface="Trebuchet MS"/>
              </a:rPr>
              <a:t>safety,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and</a:t>
            </a:r>
            <a:r>
              <a:rPr sz="1800" spc="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well-being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of human</a:t>
            </a:r>
            <a:r>
              <a:rPr sz="1800" spc="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research </a:t>
            </a:r>
            <a:r>
              <a:rPr sz="1800" spc="-5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subjects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recruited</a:t>
            </a:r>
            <a:r>
              <a:rPr sz="1800" spc="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to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participate in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a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clinical research.</a:t>
            </a:r>
            <a:endParaRPr sz="1800">
              <a:latin typeface="Trebuchet MS"/>
              <a:cs typeface="Trebuchet MS"/>
            </a:endParaRPr>
          </a:p>
          <a:p>
            <a:pPr marL="355600" marR="5080" indent="-3429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1450" spc="-150" dirty="0">
                <a:solidFill>
                  <a:srgbClr val="90C225"/>
                </a:solidFill>
                <a:latin typeface="Lucida Sans Unicode"/>
                <a:cs typeface="Lucida Sans Unicode"/>
              </a:rPr>
              <a:t>▶	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The</a:t>
            </a:r>
            <a:r>
              <a:rPr sz="1800" spc="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IRB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has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the</a:t>
            </a:r>
            <a:r>
              <a:rPr sz="1800" spc="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authority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to approve, require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modification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in,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or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disapprove </a:t>
            </a:r>
            <a:r>
              <a:rPr sz="1800" spc="-53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all</a:t>
            </a:r>
            <a:r>
              <a:rPr sz="1800" spc="-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research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activities</a:t>
            </a:r>
            <a:r>
              <a:rPr sz="1800" spc="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that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fall</a:t>
            </a:r>
            <a:r>
              <a:rPr sz="1800" spc="-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within its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jurisdiction.</a:t>
            </a:r>
            <a:endParaRPr sz="1800">
              <a:latin typeface="Trebuchet MS"/>
              <a:cs typeface="Trebuchet MS"/>
            </a:endParaRPr>
          </a:p>
          <a:p>
            <a:pPr marL="355600" marR="510540" indent="-342900">
              <a:lnSpc>
                <a:spcPct val="100000"/>
              </a:lnSpc>
              <a:spcBef>
                <a:spcPts val="1000"/>
              </a:spcBef>
              <a:tabLst>
                <a:tab pos="354965" algn="l"/>
              </a:tabLst>
            </a:pPr>
            <a:r>
              <a:rPr sz="1450" spc="-150" dirty="0">
                <a:solidFill>
                  <a:srgbClr val="90C225"/>
                </a:solidFill>
                <a:latin typeface="Lucida Sans Unicode"/>
                <a:cs typeface="Lucida Sans Unicode"/>
              </a:rPr>
              <a:t>▶	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The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IRB provides assurances to research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subjects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that every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reasonable </a:t>
            </a:r>
            <a:r>
              <a:rPr sz="1800" spc="-53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attempt has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been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made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 to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protect their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rights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and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safety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as</a:t>
            </a:r>
            <a:r>
              <a:rPr sz="1800" spc="3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subjects.</a:t>
            </a:r>
            <a:endParaRPr sz="18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56310" y="629158"/>
            <a:ext cx="454215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CONSTITUTION</a:t>
            </a:r>
            <a:r>
              <a:rPr spc="-25" dirty="0"/>
              <a:t> </a:t>
            </a:r>
            <a:r>
              <a:rPr dirty="0"/>
              <a:t>OF</a:t>
            </a:r>
            <a:r>
              <a:rPr spc="-35" dirty="0"/>
              <a:t> </a:t>
            </a:r>
            <a:r>
              <a:rPr spc="-5" dirty="0"/>
              <a:t>IRB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38352" y="1583182"/>
            <a:ext cx="10427335" cy="4058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100"/>
              </a:spcBef>
              <a:tabLst>
                <a:tab pos="419100" algn="l"/>
              </a:tabLst>
            </a:pPr>
            <a:r>
              <a:rPr sz="1450" spc="-150" dirty="0">
                <a:solidFill>
                  <a:srgbClr val="90C225"/>
                </a:solidFill>
                <a:latin typeface="Lucida Sans Unicode"/>
                <a:cs typeface="Lucida Sans Unicode"/>
              </a:rPr>
              <a:t>▶		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The</a:t>
            </a:r>
            <a:r>
              <a:rPr sz="1800" spc="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IRB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should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consist at least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SEVEN members, who 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collectively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 have</a:t>
            </a:r>
            <a:r>
              <a:rPr sz="1800" spc="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the</a:t>
            </a:r>
            <a:r>
              <a:rPr sz="1800" spc="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qualifications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and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experience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to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review</a:t>
            </a:r>
            <a:r>
              <a:rPr sz="1800" spc="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and evaluate</a:t>
            </a:r>
            <a:r>
              <a:rPr sz="1800" spc="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the</a:t>
            </a:r>
            <a:r>
              <a:rPr sz="1800" spc="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science, medical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aspects,</a:t>
            </a:r>
            <a:r>
              <a:rPr sz="1800" spc="-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and</a:t>
            </a:r>
            <a:r>
              <a:rPr sz="1800" spc="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ethics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of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the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proposed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trial. </a:t>
            </a:r>
            <a:r>
              <a:rPr sz="1800" spc="-5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viz.</a:t>
            </a:r>
            <a:endParaRPr sz="1800">
              <a:latin typeface="Trebuchet MS"/>
              <a:cs typeface="Trebuchet MS"/>
            </a:endParaRPr>
          </a:p>
          <a:p>
            <a:pPr marL="527685" indent="-515620">
              <a:lnSpc>
                <a:spcPct val="100000"/>
              </a:lnSpc>
              <a:spcBef>
                <a:spcPts val="994"/>
              </a:spcBef>
              <a:buClr>
                <a:srgbClr val="90C225"/>
              </a:buClr>
              <a:buSzPct val="80555"/>
              <a:buAutoNum type="arabicPeriod"/>
              <a:tabLst>
                <a:tab pos="527685" algn="l"/>
                <a:tab pos="528320" algn="l"/>
              </a:tabLst>
            </a:pP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Chairperson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–</a:t>
            </a:r>
            <a:r>
              <a:rPr sz="1800" spc="-114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Appointed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(who is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from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outside the 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institution)</a:t>
            </a:r>
            <a:endParaRPr sz="1800">
              <a:latin typeface="Trebuchet MS"/>
              <a:cs typeface="Trebuchet MS"/>
            </a:endParaRPr>
          </a:p>
          <a:p>
            <a:pPr marL="596265" indent="-584200">
              <a:lnSpc>
                <a:spcPct val="100000"/>
              </a:lnSpc>
              <a:spcBef>
                <a:spcPts val="1000"/>
              </a:spcBef>
              <a:buClr>
                <a:srgbClr val="90C225"/>
              </a:buClr>
              <a:buSzPct val="80555"/>
              <a:buAutoNum type="arabicPeriod"/>
              <a:tabLst>
                <a:tab pos="596265" algn="l"/>
                <a:tab pos="596900" algn="l"/>
              </a:tabLst>
            </a:pP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1-2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basic</a:t>
            </a:r>
            <a:r>
              <a:rPr sz="1800" spc="-3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medical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scientists</a:t>
            </a:r>
            <a:endParaRPr sz="1800">
              <a:latin typeface="Trebuchet MS"/>
              <a:cs typeface="Trebuchet MS"/>
            </a:endParaRPr>
          </a:p>
          <a:p>
            <a:pPr marL="527685" indent="-515620">
              <a:lnSpc>
                <a:spcPct val="100000"/>
              </a:lnSpc>
              <a:spcBef>
                <a:spcPts val="1005"/>
              </a:spcBef>
              <a:buClr>
                <a:srgbClr val="90C225"/>
              </a:buClr>
              <a:buSzPct val="80555"/>
              <a:buAutoNum type="arabicPeriod"/>
              <a:tabLst>
                <a:tab pos="527685" algn="l"/>
                <a:tab pos="528320" algn="l"/>
              </a:tabLst>
            </a:pP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1-2</a:t>
            </a:r>
            <a:r>
              <a:rPr sz="1800" spc="-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clinicians</a:t>
            </a:r>
            <a:r>
              <a:rPr sz="1800" spc="-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from various</a:t>
            </a:r>
            <a:r>
              <a:rPr sz="1800" spc="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institutes</a:t>
            </a:r>
            <a:endParaRPr sz="1800">
              <a:latin typeface="Trebuchet MS"/>
              <a:cs typeface="Trebuchet MS"/>
            </a:endParaRPr>
          </a:p>
          <a:p>
            <a:pPr marL="527685" indent="-515620">
              <a:lnSpc>
                <a:spcPct val="100000"/>
              </a:lnSpc>
              <a:spcBef>
                <a:spcPts val="994"/>
              </a:spcBef>
              <a:buClr>
                <a:srgbClr val="90C225"/>
              </a:buClr>
              <a:buSzPct val="80555"/>
              <a:buAutoNum type="arabicPeriod"/>
              <a:tabLst>
                <a:tab pos="527685" algn="l"/>
                <a:tab pos="528320" algn="l"/>
              </a:tabLst>
            </a:pP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One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legal</a:t>
            </a:r>
            <a:r>
              <a:rPr sz="1800" spc="-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expert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or</a:t>
            </a:r>
            <a:r>
              <a:rPr sz="1800" spc="-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retired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judge</a:t>
            </a:r>
            <a:endParaRPr sz="1800">
              <a:latin typeface="Trebuchet MS"/>
              <a:cs typeface="Trebuchet MS"/>
            </a:endParaRPr>
          </a:p>
          <a:p>
            <a:pPr marL="527685" indent="-515620">
              <a:lnSpc>
                <a:spcPct val="100000"/>
              </a:lnSpc>
              <a:spcBef>
                <a:spcPts val="1000"/>
              </a:spcBef>
              <a:buClr>
                <a:srgbClr val="90C225"/>
              </a:buClr>
              <a:buSzPct val="80555"/>
              <a:buAutoNum type="arabicPeriod"/>
              <a:tabLst>
                <a:tab pos="527685" algn="l"/>
                <a:tab pos="528320" algn="l"/>
              </a:tabLst>
            </a:pP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One</a:t>
            </a:r>
            <a:r>
              <a:rPr sz="1800" spc="-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social</a:t>
            </a:r>
            <a:r>
              <a:rPr sz="1800" spc="-3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scientist</a:t>
            </a:r>
            <a:endParaRPr sz="1800">
              <a:latin typeface="Trebuchet MS"/>
              <a:cs typeface="Trebuchet MS"/>
            </a:endParaRPr>
          </a:p>
          <a:p>
            <a:pPr marL="527685" indent="-515620">
              <a:lnSpc>
                <a:spcPct val="100000"/>
              </a:lnSpc>
              <a:spcBef>
                <a:spcPts val="1010"/>
              </a:spcBef>
              <a:buClr>
                <a:srgbClr val="90C225"/>
              </a:buClr>
              <a:buSzPct val="80555"/>
              <a:buAutoNum type="arabicPeriod"/>
              <a:tabLst>
                <a:tab pos="527685" algn="l"/>
                <a:tab pos="528320" algn="l"/>
              </a:tabLst>
            </a:pP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One</a:t>
            </a:r>
            <a:r>
              <a:rPr sz="1800" spc="-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philosopher</a:t>
            </a:r>
            <a:r>
              <a:rPr sz="1800" spc="-4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or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ethicist</a:t>
            </a:r>
            <a:endParaRPr sz="1800">
              <a:latin typeface="Trebuchet MS"/>
              <a:cs typeface="Trebuchet MS"/>
            </a:endParaRPr>
          </a:p>
          <a:p>
            <a:pPr marL="527685" indent="-515620">
              <a:lnSpc>
                <a:spcPct val="100000"/>
              </a:lnSpc>
              <a:spcBef>
                <a:spcPts val="994"/>
              </a:spcBef>
              <a:buClr>
                <a:srgbClr val="90C225"/>
              </a:buClr>
              <a:buSzPct val="80555"/>
              <a:buAutoNum type="arabicPeriod"/>
              <a:tabLst>
                <a:tab pos="527685" algn="l"/>
                <a:tab pos="528320" algn="l"/>
              </a:tabLst>
            </a:pP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One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lay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person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from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community</a:t>
            </a:r>
            <a:endParaRPr sz="1800">
              <a:latin typeface="Trebuchet MS"/>
              <a:cs typeface="Trebuchet MS"/>
            </a:endParaRPr>
          </a:p>
          <a:p>
            <a:pPr marL="527685" indent="-515620">
              <a:lnSpc>
                <a:spcPct val="100000"/>
              </a:lnSpc>
              <a:spcBef>
                <a:spcPts val="994"/>
              </a:spcBef>
              <a:buClr>
                <a:srgbClr val="90C225"/>
              </a:buClr>
              <a:buSzPct val="80555"/>
              <a:buAutoNum type="arabicPeriod"/>
              <a:tabLst>
                <a:tab pos="527685" algn="l"/>
                <a:tab pos="528320" algn="l"/>
              </a:tabLst>
            </a:pP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Member</a:t>
            </a:r>
            <a:r>
              <a:rPr sz="1800" spc="-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secretary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–</a:t>
            </a:r>
            <a:r>
              <a:rPr sz="1800" spc="-1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Appointed</a:t>
            </a:r>
            <a:endParaRPr sz="18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56310" y="629158"/>
            <a:ext cx="330200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QUORUM</a:t>
            </a:r>
            <a:r>
              <a:rPr spc="-55" dirty="0"/>
              <a:t> </a:t>
            </a:r>
            <a:r>
              <a:rPr dirty="0"/>
              <a:t>OF</a:t>
            </a:r>
            <a:r>
              <a:rPr spc="-45" dirty="0"/>
              <a:t> </a:t>
            </a:r>
            <a:r>
              <a:rPr spc="-5" dirty="0"/>
              <a:t>IRB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56310" y="2187955"/>
            <a:ext cx="8343900" cy="2854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0"/>
              </a:spcBef>
              <a:tabLst>
                <a:tab pos="354965" algn="l"/>
              </a:tabLst>
            </a:pPr>
            <a:r>
              <a:rPr sz="1450" spc="-150" dirty="0">
                <a:solidFill>
                  <a:srgbClr val="90C225"/>
                </a:solidFill>
                <a:latin typeface="Lucida Sans Unicode"/>
                <a:cs typeface="Lucida Sans Unicode"/>
              </a:rPr>
              <a:t>▶	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For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reviewing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and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making decision</a:t>
            </a:r>
            <a:r>
              <a:rPr sz="1800" spc="-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on each 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protocol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the quorum</a:t>
            </a:r>
            <a:r>
              <a:rPr sz="1800" spc="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of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IRB</a:t>
            </a:r>
            <a:r>
              <a:rPr sz="1800" spc="-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should </a:t>
            </a:r>
            <a:r>
              <a:rPr sz="1800" spc="-53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be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atleast</a:t>
            </a:r>
            <a:r>
              <a:rPr sz="1800" spc="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FIVE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members with</a:t>
            </a:r>
            <a:r>
              <a:rPr sz="1800" spc="-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the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following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representations:</a:t>
            </a:r>
            <a:endParaRPr sz="1800">
              <a:latin typeface="Trebuchet MS"/>
              <a:cs typeface="Trebuchet MS"/>
            </a:endParaRPr>
          </a:p>
          <a:p>
            <a:pPr marL="527685" indent="-515620">
              <a:lnSpc>
                <a:spcPct val="100000"/>
              </a:lnSpc>
              <a:spcBef>
                <a:spcPts val="994"/>
              </a:spcBef>
              <a:buClr>
                <a:srgbClr val="90C225"/>
              </a:buClr>
              <a:buSzPct val="80555"/>
              <a:buAutoNum type="arabicPeriod"/>
              <a:tabLst>
                <a:tab pos="527685" algn="l"/>
                <a:tab pos="528320" algn="l"/>
              </a:tabLst>
            </a:pP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Basic</a:t>
            </a:r>
            <a:r>
              <a:rPr sz="1800" spc="-3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medical</a:t>
            </a:r>
            <a:r>
              <a:rPr sz="1800" spc="-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scientists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(preferably one</a:t>
            </a:r>
            <a:r>
              <a:rPr sz="1800" spc="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pharmacologist)</a:t>
            </a:r>
            <a:endParaRPr sz="1800">
              <a:latin typeface="Trebuchet MS"/>
              <a:cs typeface="Trebuchet MS"/>
            </a:endParaRPr>
          </a:p>
          <a:p>
            <a:pPr marL="527685" indent="-515620">
              <a:lnSpc>
                <a:spcPct val="100000"/>
              </a:lnSpc>
              <a:spcBef>
                <a:spcPts val="994"/>
              </a:spcBef>
              <a:buClr>
                <a:srgbClr val="90C225"/>
              </a:buClr>
              <a:buSzPct val="80555"/>
              <a:buAutoNum type="arabicPeriod"/>
              <a:tabLst>
                <a:tab pos="527685" algn="l"/>
                <a:tab pos="528320" algn="l"/>
              </a:tabLst>
            </a:pP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Clinicians</a:t>
            </a:r>
            <a:endParaRPr sz="1800">
              <a:latin typeface="Trebuchet MS"/>
              <a:cs typeface="Trebuchet MS"/>
            </a:endParaRPr>
          </a:p>
          <a:p>
            <a:pPr marL="527685" indent="-515620">
              <a:lnSpc>
                <a:spcPct val="100000"/>
              </a:lnSpc>
              <a:spcBef>
                <a:spcPts val="1010"/>
              </a:spcBef>
              <a:buClr>
                <a:srgbClr val="90C225"/>
              </a:buClr>
              <a:buSzPct val="80555"/>
              <a:buAutoNum type="arabicPeriod"/>
              <a:tabLst>
                <a:tab pos="527685" algn="l"/>
                <a:tab pos="528320" algn="l"/>
              </a:tabLst>
            </a:pP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Legal</a:t>
            </a:r>
            <a:r>
              <a:rPr sz="1800" spc="-4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expert</a:t>
            </a:r>
            <a:endParaRPr sz="1800">
              <a:latin typeface="Trebuchet MS"/>
              <a:cs typeface="Trebuchet MS"/>
            </a:endParaRPr>
          </a:p>
          <a:p>
            <a:pPr marL="527685" marR="280035" indent="-515620">
              <a:lnSpc>
                <a:spcPct val="100000"/>
              </a:lnSpc>
              <a:spcBef>
                <a:spcPts val="994"/>
              </a:spcBef>
              <a:buClr>
                <a:srgbClr val="90C225"/>
              </a:buClr>
              <a:buSzPct val="80555"/>
              <a:buAutoNum type="arabicPeriod"/>
              <a:tabLst>
                <a:tab pos="527685" algn="l"/>
                <a:tab pos="528320" algn="l"/>
              </a:tabLst>
            </a:pP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Social</a:t>
            </a:r>
            <a:r>
              <a:rPr sz="1800" spc="-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scientist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/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Representative</a:t>
            </a:r>
            <a:r>
              <a:rPr sz="1800" spc="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of non-governmental</a:t>
            </a:r>
            <a:r>
              <a:rPr sz="1800" spc="4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voluntary</a:t>
            </a:r>
            <a:r>
              <a:rPr sz="1800" spc="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agency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/ </a:t>
            </a:r>
            <a:r>
              <a:rPr sz="1800" spc="-5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Philosopher</a:t>
            </a:r>
            <a:r>
              <a:rPr sz="1800" spc="-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/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 Ethicist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/</a:t>
            </a:r>
            <a:r>
              <a:rPr sz="1800" spc="-3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Theologian</a:t>
            </a:r>
            <a:r>
              <a:rPr sz="1800" spc="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or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a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similar</a:t>
            </a:r>
            <a:r>
              <a:rPr sz="1800" spc="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person</a:t>
            </a:r>
            <a:endParaRPr sz="1800">
              <a:latin typeface="Trebuchet MS"/>
              <a:cs typeface="Trebuchet MS"/>
            </a:endParaRPr>
          </a:p>
          <a:p>
            <a:pPr marL="527685" indent="-515620">
              <a:lnSpc>
                <a:spcPct val="100000"/>
              </a:lnSpc>
              <a:spcBef>
                <a:spcPts val="1000"/>
              </a:spcBef>
              <a:buClr>
                <a:srgbClr val="90C225"/>
              </a:buClr>
              <a:buSzPct val="80555"/>
              <a:buAutoNum type="arabicPeriod"/>
              <a:tabLst>
                <a:tab pos="527685" algn="l"/>
                <a:tab pos="528320" algn="l"/>
              </a:tabLst>
            </a:pP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Lay</a:t>
            </a:r>
            <a:r>
              <a:rPr sz="1800" spc="-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person</a:t>
            </a:r>
            <a:r>
              <a:rPr sz="1800" spc="-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from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the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community</a:t>
            </a:r>
            <a:endParaRPr sz="18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56310" y="629158"/>
            <a:ext cx="330200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QUORUM</a:t>
            </a:r>
            <a:r>
              <a:rPr spc="-55" dirty="0"/>
              <a:t> </a:t>
            </a:r>
            <a:r>
              <a:rPr dirty="0"/>
              <a:t>OF</a:t>
            </a:r>
            <a:r>
              <a:rPr spc="-45" dirty="0"/>
              <a:t> </a:t>
            </a:r>
            <a:r>
              <a:rPr spc="-5" dirty="0"/>
              <a:t>IRB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56310" y="2061936"/>
            <a:ext cx="7920355" cy="2980690"/>
          </a:xfrm>
          <a:prstGeom prst="rect">
            <a:avLst/>
          </a:prstGeom>
        </p:spPr>
        <p:txBody>
          <a:bodyPr vert="horz" wrap="square" lIns="0" tIns="138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90"/>
              </a:spcBef>
              <a:tabLst>
                <a:tab pos="354965" algn="l"/>
              </a:tabLst>
            </a:pPr>
            <a:r>
              <a:rPr sz="1450" spc="-150" dirty="0">
                <a:solidFill>
                  <a:srgbClr val="90C225"/>
                </a:solidFill>
                <a:latin typeface="Lucida Sans Unicode"/>
                <a:cs typeface="Lucida Sans Unicode"/>
              </a:rPr>
              <a:t>▶	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In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any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case,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the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IRB</a:t>
            </a:r>
            <a:r>
              <a:rPr sz="1800" spc="-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must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include</a:t>
            </a:r>
            <a:endParaRPr sz="1800">
              <a:latin typeface="Trebuchet MS"/>
              <a:cs typeface="Trebuchet MS"/>
            </a:endParaRPr>
          </a:p>
          <a:p>
            <a:pPr marL="527685" indent="-515620">
              <a:lnSpc>
                <a:spcPct val="100000"/>
              </a:lnSpc>
              <a:spcBef>
                <a:spcPts val="994"/>
              </a:spcBef>
              <a:buClr>
                <a:srgbClr val="90C225"/>
              </a:buClr>
              <a:buSzPct val="80555"/>
              <a:buAutoNum type="alphaLcParenR"/>
              <a:tabLst>
                <a:tab pos="527685" algn="l"/>
                <a:tab pos="528320" algn="l"/>
              </a:tabLst>
            </a:pP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at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least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one</a:t>
            </a:r>
            <a:r>
              <a:rPr sz="1800" spc="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member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whose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primary area</a:t>
            </a:r>
            <a:r>
              <a:rPr sz="1800" spc="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of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interest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/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 specialization</a:t>
            </a:r>
            <a:r>
              <a:rPr sz="1800" spc="-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is</a:t>
            </a:r>
            <a:endParaRPr sz="1800">
              <a:latin typeface="Trebuchet MS"/>
              <a:cs typeface="Trebuchet MS"/>
            </a:endParaRPr>
          </a:p>
          <a:p>
            <a:pPr marL="527685">
              <a:lnSpc>
                <a:spcPct val="100000"/>
              </a:lnSpc>
              <a:spcBef>
                <a:spcPts val="5"/>
              </a:spcBef>
            </a:pP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nonscientific</a:t>
            </a:r>
            <a:endParaRPr sz="1800">
              <a:latin typeface="Trebuchet MS"/>
              <a:cs typeface="Trebuchet MS"/>
            </a:endParaRPr>
          </a:p>
          <a:p>
            <a:pPr marL="527685" indent="-515620">
              <a:lnSpc>
                <a:spcPct val="100000"/>
              </a:lnSpc>
              <a:spcBef>
                <a:spcPts val="994"/>
              </a:spcBef>
              <a:buClr>
                <a:srgbClr val="90C225"/>
              </a:buClr>
              <a:buSzPct val="80555"/>
              <a:buAutoNum type="alphaLcParenR" startAt="2"/>
              <a:tabLst>
                <a:tab pos="527685" algn="l"/>
                <a:tab pos="528320" algn="l"/>
              </a:tabLst>
            </a:pP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at least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one</a:t>
            </a:r>
            <a:r>
              <a:rPr sz="1800" spc="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member who is</a:t>
            </a:r>
            <a:r>
              <a:rPr sz="1800" spc="-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independent of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the</a:t>
            </a:r>
            <a:r>
              <a:rPr sz="1800" spc="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institution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/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 trial</a:t>
            </a:r>
            <a:r>
              <a:rPr sz="1800" spc="4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site</a:t>
            </a:r>
            <a:endParaRPr sz="18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010"/>
              </a:spcBef>
              <a:tabLst>
                <a:tab pos="354965" algn="l"/>
              </a:tabLst>
            </a:pPr>
            <a:r>
              <a:rPr sz="1450" spc="-150" dirty="0">
                <a:solidFill>
                  <a:srgbClr val="90C225"/>
                </a:solidFill>
                <a:latin typeface="Lucida Sans Unicode"/>
                <a:cs typeface="Lucida Sans Unicode"/>
              </a:rPr>
              <a:t>▶	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Besides,</a:t>
            </a:r>
            <a:r>
              <a:rPr sz="1800" spc="-3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there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should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be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 appropriate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gender representation</a:t>
            </a:r>
            <a:r>
              <a:rPr sz="1800" spc="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on the</a:t>
            </a:r>
            <a:r>
              <a:rPr sz="1800" spc="4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IRB.</a:t>
            </a:r>
            <a:endParaRPr sz="18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1450" spc="-150" dirty="0">
                <a:solidFill>
                  <a:srgbClr val="90C225"/>
                </a:solidFill>
                <a:latin typeface="Lucida Sans Unicode"/>
                <a:cs typeface="Lucida Sans Unicode"/>
              </a:rPr>
              <a:t>▶	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If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required,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Subject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experts may</a:t>
            </a:r>
            <a:r>
              <a:rPr sz="1800" spc="-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be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 invited to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offer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their</a:t>
            </a:r>
            <a:r>
              <a:rPr sz="1800" spc="4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views.</a:t>
            </a:r>
            <a:endParaRPr sz="1800">
              <a:latin typeface="Trebuchet MS"/>
              <a:cs typeface="Trebuchet MS"/>
            </a:endParaRPr>
          </a:p>
          <a:p>
            <a:pPr marL="355600" marR="5080" indent="-342900">
              <a:lnSpc>
                <a:spcPct val="100000"/>
              </a:lnSpc>
              <a:spcBef>
                <a:spcPts val="1000"/>
              </a:spcBef>
              <a:tabLst>
                <a:tab pos="354965" algn="l"/>
              </a:tabLst>
            </a:pPr>
            <a:r>
              <a:rPr sz="1450" spc="-150" dirty="0">
                <a:solidFill>
                  <a:srgbClr val="90C225"/>
                </a:solidFill>
                <a:latin typeface="Lucida Sans Unicode"/>
                <a:cs typeface="Lucida Sans Unicode"/>
              </a:rPr>
              <a:t>▶	</a:t>
            </a:r>
            <a:r>
              <a:rPr sz="1800" spc="-35" dirty="0">
                <a:solidFill>
                  <a:srgbClr val="404040"/>
                </a:solidFill>
                <a:latin typeface="Trebuchet MS"/>
                <a:cs typeface="Trebuchet MS"/>
              </a:rPr>
              <a:t>Further,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based on the requirement of research area, e.g. AIDS,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genetic 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disorders</a:t>
            </a:r>
            <a:r>
              <a:rPr sz="1800" spc="-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etc.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specific</a:t>
            </a:r>
            <a:r>
              <a:rPr sz="1800" spc="-3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patient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groups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may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also</a:t>
            </a:r>
            <a:r>
              <a:rPr sz="1800" spc="-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be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represented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in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the</a:t>
            </a:r>
            <a:r>
              <a:rPr sz="1800" spc="5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IRB.</a:t>
            </a:r>
            <a:endParaRPr sz="18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56310" y="629158"/>
            <a:ext cx="742315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FUNCTIONS</a:t>
            </a:r>
            <a:r>
              <a:rPr spc="-180" dirty="0"/>
              <a:t> </a:t>
            </a:r>
            <a:r>
              <a:rPr dirty="0"/>
              <a:t>AND</a:t>
            </a:r>
            <a:r>
              <a:rPr spc="-5" dirty="0"/>
              <a:t> </a:t>
            </a:r>
            <a:r>
              <a:rPr spc="-40" dirty="0"/>
              <a:t>OPERATIONS</a:t>
            </a:r>
            <a:r>
              <a:rPr spc="-15" dirty="0"/>
              <a:t> </a:t>
            </a:r>
            <a:r>
              <a:rPr dirty="0"/>
              <a:t>OF</a:t>
            </a:r>
            <a:r>
              <a:rPr spc="-15" dirty="0"/>
              <a:t> </a:t>
            </a:r>
            <a:r>
              <a:rPr spc="-5" dirty="0"/>
              <a:t>IRB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56310" y="2187955"/>
            <a:ext cx="8281670" cy="27482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227965" indent="-342900">
              <a:lnSpc>
                <a:spcPct val="100000"/>
              </a:lnSpc>
              <a:spcBef>
                <a:spcPts val="100"/>
              </a:spcBef>
              <a:tabLst>
                <a:tab pos="354965" algn="l"/>
              </a:tabLst>
            </a:pPr>
            <a:r>
              <a:rPr sz="1450" spc="-150" dirty="0">
                <a:solidFill>
                  <a:srgbClr val="90C225"/>
                </a:solidFill>
                <a:latin typeface="Lucida Sans Unicode"/>
                <a:cs typeface="Lucida Sans Unicode"/>
              </a:rPr>
              <a:t>▶	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Only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those IRB members who are independent of the clinical trial and the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Sponsor</a:t>
            </a:r>
            <a:r>
              <a:rPr sz="1800" spc="-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of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the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trial</a:t>
            </a:r>
            <a:r>
              <a:rPr sz="1800" spc="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should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vote</a:t>
            </a:r>
            <a:r>
              <a:rPr sz="1800" spc="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/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provide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opinion in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matters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related</a:t>
            </a:r>
            <a:r>
              <a:rPr sz="1800" spc="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to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the </a:t>
            </a:r>
            <a:r>
              <a:rPr sz="1800" spc="-5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40" dirty="0">
                <a:solidFill>
                  <a:srgbClr val="404040"/>
                </a:solidFill>
                <a:latin typeface="Trebuchet MS"/>
                <a:cs typeface="Trebuchet MS"/>
              </a:rPr>
              <a:t>study.</a:t>
            </a:r>
            <a:endParaRPr sz="1800">
              <a:latin typeface="Trebuchet MS"/>
              <a:cs typeface="Trebuchet MS"/>
            </a:endParaRPr>
          </a:p>
          <a:p>
            <a:pPr marL="355600" marR="249554" indent="-3429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1450" spc="-150" dirty="0">
                <a:solidFill>
                  <a:srgbClr val="90C225"/>
                </a:solidFill>
                <a:latin typeface="Lucida Sans Unicode"/>
                <a:cs typeface="Lucida Sans Unicode"/>
              </a:rPr>
              <a:t>▶	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Only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members who participate in the IRB/IEC review and discussion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should </a:t>
            </a:r>
            <a:r>
              <a:rPr sz="1800" spc="-53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vote/provide</a:t>
            </a:r>
            <a:r>
              <a:rPr sz="1800" spc="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their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opinion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and/or</a:t>
            </a:r>
            <a:r>
              <a:rPr sz="1800" spc="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advise.</a:t>
            </a:r>
            <a:endParaRPr sz="1800">
              <a:latin typeface="Trebuchet MS"/>
              <a:cs typeface="Trebuchet MS"/>
            </a:endParaRPr>
          </a:p>
          <a:p>
            <a:pPr marL="355600" marR="5080" indent="-342900">
              <a:lnSpc>
                <a:spcPct val="100000"/>
              </a:lnSpc>
              <a:spcBef>
                <a:spcPts val="1000"/>
              </a:spcBef>
              <a:tabLst>
                <a:tab pos="354965" algn="l"/>
              </a:tabLst>
            </a:pPr>
            <a:r>
              <a:rPr sz="1450" spc="-150" dirty="0">
                <a:solidFill>
                  <a:srgbClr val="90C225"/>
                </a:solidFill>
                <a:latin typeface="Lucida Sans Unicode"/>
                <a:cs typeface="Lucida Sans Unicode"/>
              </a:rPr>
              <a:t>▶	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The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IRB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should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perform its functions according to written standard operating </a:t>
            </a:r>
            <a:r>
              <a:rPr sz="1800" spc="-53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procedures,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should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maintain written records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of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its activities and minutes of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its meetings, and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should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comply with GCP and with the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applicable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regulatory </a:t>
            </a:r>
            <a:r>
              <a:rPr sz="1800" spc="-53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requirement(s).</a:t>
            </a:r>
            <a:endParaRPr sz="18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56310" y="629158"/>
            <a:ext cx="742315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FUNCTIONS</a:t>
            </a:r>
            <a:r>
              <a:rPr spc="-180" dirty="0"/>
              <a:t> </a:t>
            </a:r>
            <a:r>
              <a:rPr dirty="0"/>
              <a:t>AND</a:t>
            </a:r>
            <a:r>
              <a:rPr spc="-5" dirty="0"/>
              <a:t> </a:t>
            </a:r>
            <a:r>
              <a:rPr spc="-40" dirty="0"/>
              <a:t>OPERATIONS</a:t>
            </a:r>
            <a:r>
              <a:rPr spc="-15" dirty="0"/>
              <a:t> </a:t>
            </a:r>
            <a:r>
              <a:rPr dirty="0"/>
              <a:t>OF</a:t>
            </a:r>
            <a:r>
              <a:rPr spc="-15" dirty="0"/>
              <a:t> </a:t>
            </a:r>
            <a:r>
              <a:rPr spc="-5" dirty="0"/>
              <a:t>IRB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56310" y="2187955"/>
            <a:ext cx="8402320" cy="31292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0"/>
              </a:spcBef>
              <a:tabLst>
                <a:tab pos="354965" algn="l"/>
              </a:tabLst>
            </a:pPr>
            <a:r>
              <a:rPr sz="1450" spc="-150" dirty="0">
                <a:solidFill>
                  <a:srgbClr val="90C225"/>
                </a:solidFill>
                <a:latin typeface="Lucida Sans Unicode"/>
                <a:cs typeface="Lucida Sans Unicode"/>
              </a:rPr>
              <a:t>▶	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The</a:t>
            </a:r>
            <a:r>
              <a:rPr sz="1800" spc="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investigator</a:t>
            </a:r>
            <a:r>
              <a:rPr sz="1800" spc="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may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provide information</a:t>
            </a:r>
            <a:r>
              <a:rPr sz="1800" spc="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on any aspect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of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the trial,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but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should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not participate in the deliberations of the IRB or in the vote/opinion of </a:t>
            </a:r>
            <a:r>
              <a:rPr sz="1800" spc="-53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the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IRB.</a:t>
            </a:r>
            <a:endParaRPr sz="1800">
              <a:latin typeface="Trebuchet MS"/>
              <a:cs typeface="Trebuchet MS"/>
            </a:endParaRPr>
          </a:p>
          <a:p>
            <a:pPr marL="355600" marR="516255" indent="-3429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1450" spc="-150" dirty="0">
                <a:solidFill>
                  <a:srgbClr val="90C225"/>
                </a:solidFill>
                <a:latin typeface="Lucida Sans Unicode"/>
                <a:cs typeface="Lucida Sans Unicode"/>
              </a:rPr>
              <a:t>▶	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The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IRB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should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establish, document in writing, and 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follow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its procedures, </a:t>
            </a:r>
            <a:r>
              <a:rPr sz="1800" spc="-53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which</a:t>
            </a:r>
            <a:r>
              <a:rPr sz="1800" spc="-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should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include</a:t>
            </a:r>
            <a:endParaRPr sz="18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000"/>
              </a:spcBef>
              <a:tabLst>
                <a:tab pos="354965" algn="l"/>
              </a:tabLst>
            </a:pPr>
            <a:r>
              <a:rPr sz="1450" spc="-150" dirty="0">
                <a:solidFill>
                  <a:srgbClr val="90C225"/>
                </a:solidFill>
                <a:latin typeface="Lucida Sans Unicode"/>
                <a:cs typeface="Lucida Sans Unicode"/>
              </a:rPr>
              <a:t>▶	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Determining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its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composition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(names and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qualifications</a:t>
            </a:r>
            <a:r>
              <a:rPr sz="1800" spc="-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of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the</a:t>
            </a:r>
            <a:r>
              <a:rPr sz="1800" spc="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members)</a:t>
            </a:r>
            <a:endParaRPr sz="18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005"/>
              </a:spcBef>
              <a:tabLst>
                <a:tab pos="354965" algn="l"/>
              </a:tabLst>
            </a:pPr>
            <a:r>
              <a:rPr sz="1450" spc="-145" dirty="0">
                <a:solidFill>
                  <a:srgbClr val="90C225"/>
                </a:solidFill>
                <a:latin typeface="Lucida Sans Unicode"/>
                <a:cs typeface="Lucida Sans Unicode"/>
              </a:rPr>
              <a:t>▶	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Scheduling, 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notifying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its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members</a:t>
            </a:r>
            <a:r>
              <a:rPr sz="1800" spc="-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of,</a:t>
            </a:r>
            <a:r>
              <a:rPr sz="1800" spc="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and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conducting its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meetings</a:t>
            </a:r>
            <a:endParaRPr sz="18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000"/>
              </a:spcBef>
              <a:tabLst>
                <a:tab pos="354965" algn="l"/>
              </a:tabLst>
            </a:pPr>
            <a:r>
              <a:rPr sz="1450" spc="-150" dirty="0">
                <a:solidFill>
                  <a:srgbClr val="90C225"/>
                </a:solidFill>
                <a:latin typeface="Lucida Sans Unicode"/>
                <a:cs typeface="Lucida Sans Unicode"/>
              </a:rPr>
              <a:t>▶	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Conducting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initial</a:t>
            </a:r>
            <a:r>
              <a:rPr sz="1800" spc="-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and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continuing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review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of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trials</a:t>
            </a:r>
            <a:endParaRPr sz="18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1450" spc="-150" dirty="0">
                <a:solidFill>
                  <a:srgbClr val="90C225"/>
                </a:solidFill>
                <a:latin typeface="Lucida Sans Unicode"/>
                <a:cs typeface="Lucida Sans Unicode"/>
              </a:rPr>
              <a:t>▶	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Determining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the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frequency of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continuing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30" dirty="0">
                <a:solidFill>
                  <a:srgbClr val="404040"/>
                </a:solidFill>
                <a:latin typeface="Trebuchet MS"/>
                <a:cs typeface="Trebuchet MS"/>
              </a:rPr>
              <a:t>review,</a:t>
            </a:r>
            <a:r>
              <a:rPr sz="1800" spc="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as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appropriate</a:t>
            </a:r>
            <a:endParaRPr sz="18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56310" y="629158"/>
            <a:ext cx="742315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FUNCTIONS</a:t>
            </a:r>
            <a:r>
              <a:rPr spc="-180" dirty="0"/>
              <a:t> </a:t>
            </a:r>
            <a:r>
              <a:rPr dirty="0"/>
              <a:t>AND</a:t>
            </a:r>
            <a:r>
              <a:rPr spc="-5" dirty="0"/>
              <a:t> </a:t>
            </a:r>
            <a:r>
              <a:rPr spc="-40" dirty="0"/>
              <a:t>OPERATIONS</a:t>
            </a:r>
            <a:r>
              <a:rPr spc="-15" dirty="0"/>
              <a:t> </a:t>
            </a:r>
            <a:r>
              <a:rPr dirty="0"/>
              <a:t>OF</a:t>
            </a:r>
            <a:r>
              <a:rPr spc="-15" dirty="0"/>
              <a:t> </a:t>
            </a:r>
            <a:r>
              <a:rPr spc="-5" dirty="0"/>
              <a:t>IRB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56310" y="2187955"/>
            <a:ext cx="8273415" cy="20726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0"/>
              </a:spcBef>
              <a:tabLst>
                <a:tab pos="354965" algn="l"/>
              </a:tabLst>
            </a:pPr>
            <a:r>
              <a:rPr sz="1450" spc="-150" dirty="0">
                <a:solidFill>
                  <a:srgbClr val="90C225"/>
                </a:solidFill>
                <a:latin typeface="Lucida Sans Unicode"/>
                <a:cs typeface="Lucida Sans Unicode"/>
              </a:rPr>
              <a:t>▶	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Specifying that no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subject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should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be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admitted to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a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trial before the IRB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issues </a:t>
            </a:r>
            <a:r>
              <a:rPr sz="1800" spc="-53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its</a:t>
            </a:r>
            <a:r>
              <a:rPr sz="1800" spc="-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written</a:t>
            </a:r>
            <a:r>
              <a:rPr sz="1800" spc="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approval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/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 favorable</a:t>
            </a:r>
            <a:r>
              <a:rPr sz="1800" spc="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opinion of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the</a:t>
            </a:r>
            <a:r>
              <a:rPr sz="1800" spc="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trial.</a:t>
            </a:r>
            <a:endParaRPr sz="1800">
              <a:latin typeface="Trebuchet MS"/>
              <a:cs typeface="Trebuchet MS"/>
            </a:endParaRPr>
          </a:p>
          <a:p>
            <a:pPr marL="355600" marR="404495" indent="-3429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1450" spc="-150" dirty="0">
                <a:solidFill>
                  <a:srgbClr val="90C225"/>
                </a:solidFill>
                <a:latin typeface="Lucida Sans Unicode"/>
                <a:cs typeface="Lucida Sans Unicode"/>
              </a:rPr>
              <a:t>▶	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Specifying</a:t>
            </a:r>
            <a:r>
              <a:rPr sz="1800" spc="-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that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no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deviations</a:t>
            </a:r>
            <a:r>
              <a:rPr sz="1800" spc="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from, or changes of, the</a:t>
            </a:r>
            <a:r>
              <a:rPr sz="1800" spc="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protocol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 should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be </a:t>
            </a:r>
            <a:r>
              <a:rPr sz="1800" spc="-53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initiated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without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prior written</a:t>
            </a:r>
            <a:r>
              <a:rPr sz="1800" spc="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IRB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approval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/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 favorable</a:t>
            </a:r>
            <a:r>
              <a:rPr sz="1800" spc="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opinion of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an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appropriate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amendment,</a:t>
            </a:r>
            <a:r>
              <a:rPr sz="1800" spc="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except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when</a:t>
            </a:r>
            <a:r>
              <a:rPr sz="1800" spc="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necessary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to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eliminate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immediate </a:t>
            </a:r>
            <a:r>
              <a:rPr sz="1800" spc="-53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hazards to the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subjects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or when the change(s) involves only logistical or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administrative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aspects</a:t>
            </a:r>
            <a:r>
              <a:rPr sz="1800" spc="-3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of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the</a:t>
            </a:r>
            <a:r>
              <a:rPr sz="1800" spc="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trial.</a:t>
            </a:r>
            <a:endParaRPr sz="18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1998</Words>
  <Application>Microsoft Office PowerPoint</Application>
  <PresentationFormat>Widescreen</PresentationFormat>
  <Paragraphs>152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8" baseType="lpstr">
      <vt:lpstr>Calibri</vt:lpstr>
      <vt:lpstr>Lucida Sans Unicode</vt:lpstr>
      <vt:lpstr>Trebuchet MS</vt:lpstr>
      <vt:lpstr>Office Theme</vt:lpstr>
      <vt:lpstr>PowerPoint Presentation</vt:lpstr>
      <vt:lpstr>INTRODUCTION</vt:lpstr>
      <vt:lpstr>INTRODUCTION</vt:lpstr>
      <vt:lpstr>CONSTITUTION OF IRB</vt:lpstr>
      <vt:lpstr>QUORUM OF IRB</vt:lpstr>
      <vt:lpstr>QUORUM OF IRB</vt:lpstr>
      <vt:lpstr>FUNCTIONS AND OPERATIONS OF IRB</vt:lpstr>
      <vt:lpstr>FUNCTIONS AND OPERATIONS OF IRB</vt:lpstr>
      <vt:lpstr>FUNCTIONS AND OPERATIONS OF IRB</vt:lpstr>
      <vt:lpstr>FUNCTIONS AND OPERATIONS OF IRB</vt:lpstr>
      <vt:lpstr>FUNCTIONS AND OPERATIONS OF IRB</vt:lpstr>
      <vt:lpstr>RESPONSIBILITIES OF IRB</vt:lpstr>
      <vt:lpstr>RESPONSIBILITIES OF IRB</vt:lpstr>
      <vt:lpstr>RESPONSIBILITIES OF IRB</vt:lpstr>
      <vt:lpstr>RESPONSIBILITIES OF IRB</vt:lpstr>
      <vt:lpstr>INFORMED CONSENT FORM</vt:lpstr>
      <vt:lpstr>INFORMED CONSENT FORM</vt:lpstr>
      <vt:lpstr>INFORMED CONSENT FORM</vt:lpstr>
      <vt:lpstr>INFORMED CONSENT FORM</vt:lpstr>
      <vt:lpstr>INFORMED CONSENT FORM</vt:lpstr>
      <vt:lpstr>FORMAT OF INFORMED CONSENT FORM</vt:lpstr>
      <vt:lpstr>FORMAT OF INFORMED CONSENT FORM</vt:lpstr>
      <vt:lpstr>FORMAT OF INFORMED CONSENT FORM</vt:lpstr>
      <vt:lpstr>FORMAT OF INFORMED CONSENT FORM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dell</cp:lastModifiedBy>
  <cp:revision>1</cp:revision>
  <dcterms:created xsi:type="dcterms:W3CDTF">2021-03-09T00:49:15Z</dcterms:created>
  <dcterms:modified xsi:type="dcterms:W3CDTF">2021-03-09T00:51:31Z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2019-08-31T00:00:00Z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2021-03-09T00:00:00Z</vt:filetime>
  </property>
</Properties>
</file>