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11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31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5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4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13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28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3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604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8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65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40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99589" y="1902409"/>
            <a:ext cx="89363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5189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solidFill>
                  <a:srgbClr val="0070C0"/>
                </a:solidFill>
                <a:latin typeface="Corbel"/>
                <a:cs typeface="Corbel"/>
              </a:rPr>
              <a:t>INFORMED </a:t>
            </a:r>
            <a:r>
              <a:rPr sz="5400" b="1" spc="-10" dirty="0">
                <a:solidFill>
                  <a:srgbClr val="0070C0"/>
                </a:solidFill>
                <a:latin typeface="Corbel"/>
                <a:cs typeface="Corbel"/>
              </a:rPr>
              <a:t>CONSENT </a:t>
            </a:r>
            <a:r>
              <a:rPr sz="5400" b="1" spc="-5" dirty="0">
                <a:solidFill>
                  <a:srgbClr val="0070C0"/>
                </a:solidFill>
                <a:latin typeface="Corbel"/>
                <a:cs typeface="Corbel"/>
              </a:rPr>
              <a:t> </a:t>
            </a:r>
            <a:r>
              <a:rPr sz="5400" b="1" dirty="0">
                <a:solidFill>
                  <a:srgbClr val="0070C0"/>
                </a:solidFill>
                <a:latin typeface="Corbel"/>
                <a:cs typeface="Corbel"/>
              </a:rPr>
              <a:t>PROCESS</a:t>
            </a:r>
            <a:r>
              <a:rPr sz="5400" b="1" spc="-254" dirty="0">
                <a:solidFill>
                  <a:srgbClr val="0070C0"/>
                </a:solidFill>
                <a:latin typeface="Corbel"/>
                <a:cs typeface="Corbel"/>
              </a:rPr>
              <a:t> </a:t>
            </a:r>
            <a:r>
              <a:rPr sz="5400" b="1" spc="-5" dirty="0">
                <a:solidFill>
                  <a:srgbClr val="0070C0"/>
                </a:solidFill>
                <a:latin typeface="Corbel"/>
                <a:cs typeface="Corbel"/>
              </a:rPr>
              <a:t>AN</a:t>
            </a:r>
            <a:r>
              <a:rPr sz="5400" b="1" dirty="0">
                <a:solidFill>
                  <a:srgbClr val="0070C0"/>
                </a:solidFill>
                <a:latin typeface="Corbel"/>
                <a:cs typeface="Corbel"/>
              </a:rPr>
              <a:t>D</a:t>
            </a:r>
            <a:r>
              <a:rPr sz="5400" b="1" spc="-5" dirty="0">
                <a:solidFill>
                  <a:srgbClr val="0070C0"/>
                </a:solidFill>
                <a:latin typeface="Corbel"/>
                <a:cs typeface="Corbel"/>
              </a:rPr>
              <a:t> </a:t>
            </a:r>
            <a:r>
              <a:rPr sz="5400" b="1" dirty="0">
                <a:solidFill>
                  <a:srgbClr val="0070C0"/>
                </a:solidFill>
                <a:latin typeface="Corbel"/>
                <a:cs typeface="Corbel"/>
              </a:rPr>
              <a:t>PROCEDURES</a:t>
            </a:r>
            <a:endParaRPr sz="5400" dirty="0">
              <a:solidFill>
                <a:srgbClr val="0070C0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330328"/>
            <a:ext cx="85248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Elements</a:t>
            </a:r>
            <a:r>
              <a:rPr sz="4400" spc="-25" dirty="0"/>
              <a:t> </a:t>
            </a:r>
            <a:r>
              <a:rPr sz="4400" spc="-5" dirty="0"/>
              <a:t>of</a:t>
            </a:r>
            <a:r>
              <a:rPr sz="4400" spc="-10" dirty="0"/>
              <a:t> </a:t>
            </a:r>
            <a:r>
              <a:rPr sz="4400" dirty="0"/>
              <a:t>Informed</a:t>
            </a:r>
            <a:r>
              <a:rPr sz="4400" spc="-185" dirty="0"/>
              <a:t> </a:t>
            </a:r>
            <a:r>
              <a:rPr sz="4400" spc="-5" dirty="0"/>
              <a:t>Consent</a:t>
            </a:r>
            <a:r>
              <a:rPr sz="4400" spc="-40" dirty="0"/>
              <a:t> </a:t>
            </a:r>
            <a:r>
              <a:rPr sz="4400" spc="-5" dirty="0"/>
              <a:t>Form: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25523"/>
            <a:ext cx="3600450" cy="380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A6B727"/>
              </a:buClr>
              <a:buSzPct val="80357"/>
              <a:buAutoNum type="arabicPeriod"/>
              <a:tabLst>
                <a:tab pos="469265" algn="l"/>
                <a:tab pos="469900" algn="l"/>
              </a:tabLst>
            </a:pPr>
            <a:r>
              <a:rPr sz="2800" spc="-10" dirty="0">
                <a:latin typeface="Corbel"/>
                <a:cs typeface="Corbel"/>
              </a:rPr>
              <a:t>Essential</a:t>
            </a:r>
            <a:r>
              <a:rPr sz="2800" spc="-5" dirty="0">
                <a:latin typeface="Corbel"/>
                <a:cs typeface="Corbel"/>
              </a:rPr>
              <a:t> elements</a:t>
            </a:r>
            <a:endParaRPr sz="28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6B727"/>
              </a:buClr>
              <a:buFont typeface="Corbel"/>
              <a:buAutoNum type="arabicPeriod"/>
            </a:pPr>
            <a:endParaRPr sz="3550" dirty="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5"/>
              </a:spcBef>
              <a:buClr>
                <a:srgbClr val="A6B727"/>
              </a:buClr>
              <a:buSzPct val="79166"/>
              <a:buAutoNum type="alphaLcParenR"/>
              <a:tabLst>
                <a:tab pos="697865" algn="l"/>
                <a:tab pos="698500" algn="l"/>
              </a:tabLst>
            </a:pPr>
            <a:r>
              <a:rPr sz="2400" spc="-5" dirty="0">
                <a:latin typeface="Corbel"/>
                <a:cs typeface="Corbel"/>
              </a:rPr>
              <a:t>Purpose</a:t>
            </a:r>
            <a:endParaRPr sz="2400" dirty="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lphaLcParenR"/>
              <a:tabLst>
                <a:tab pos="697865" algn="l"/>
                <a:tab pos="698500" algn="l"/>
              </a:tabLst>
            </a:pPr>
            <a:r>
              <a:rPr sz="2400" spc="-5" dirty="0">
                <a:latin typeface="Corbel"/>
                <a:cs typeface="Corbel"/>
              </a:rPr>
              <a:t>Risks</a:t>
            </a:r>
            <a:endParaRPr sz="2400" dirty="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lphaLcParenR"/>
              <a:tabLst>
                <a:tab pos="697865" algn="l"/>
                <a:tab pos="698500" algn="l"/>
              </a:tabLst>
            </a:pPr>
            <a:r>
              <a:rPr sz="2400" spc="-5" dirty="0">
                <a:latin typeface="Corbel"/>
                <a:cs typeface="Corbel"/>
              </a:rPr>
              <a:t>Benefits</a:t>
            </a:r>
            <a:endParaRPr sz="2400" dirty="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lphaLcParenR"/>
              <a:tabLst>
                <a:tab pos="697865" algn="l"/>
                <a:tab pos="698500" algn="l"/>
              </a:tabLst>
            </a:pPr>
            <a:r>
              <a:rPr sz="2400" spc="-5" dirty="0">
                <a:latin typeface="Corbel"/>
                <a:cs typeface="Corbel"/>
              </a:rPr>
              <a:t>Confidentiality</a:t>
            </a:r>
            <a:endParaRPr sz="2400" dirty="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lphaLcParenR"/>
              <a:tabLst>
                <a:tab pos="697865" algn="l"/>
                <a:tab pos="698500" algn="l"/>
              </a:tabLst>
            </a:pPr>
            <a:r>
              <a:rPr sz="2400" spc="-5" dirty="0">
                <a:latin typeface="Corbel"/>
                <a:cs typeface="Corbel"/>
              </a:rPr>
              <a:t>Compensation</a:t>
            </a:r>
            <a:endParaRPr sz="2400" dirty="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lphaLcParenR"/>
              <a:tabLst>
                <a:tab pos="697865" algn="l"/>
                <a:tab pos="698500" algn="l"/>
              </a:tabLst>
            </a:pPr>
            <a:r>
              <a:rPr sz="2400" spc="-5" dirty="0">
                <a:latin typeface="Corbel"/>
                <a:cs typeface="Corbel"/>
              </a:rPr>
              <a:t>Contact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information</a:t>
            </a:r>
            <a:endParaRPr sz="2400" dirty="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lphaLcParenR"/>
              <a:tabLst>
                <a:tab pos="697865" algn="l"/>
                <a:tab pos="698500" algn="l"/>
              </a:tabLst>
            </a:pPr>
            <a:r>
              <a:rPr sz="2400" spc="-20" dirty="0">
                <a:latin typeface="Corbel"/>
                <a:cs typeface="Corbel"/>
              </a:rPr>
              <a:t>Voluntary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participation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7713" y="2025523"/>
            <a:ext cx="35007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250" dirty="0"/>
              <a:t>2.	</a:t>
            </a:r>
            <a:r>
              <a:rPr sz="2800" spc="-10" dirty="0">
                <a:solidFill>
                  <a:srgbClr val="000000"/>
                </a:solidFill>
              </a:rPr>
              <a:t>Additional</a:t>
            </a:r>
            <a:r>
              <a:rPr sz="2800" spc="-2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elements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496313" y="2967698"/>
            <a:ext cx="8000365" cy="2052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09"/>
              </a:spcBef>
              <a:buClr>
                <a:srgbClr val="A6B727"/>
              </a:buClr>
              <a:buSzPct val="79166"/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Withdrawal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criteria.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Additional</a:t>
            </a:r>
            <a:r>
              <a:rPr sz="2400" spc="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costs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subjects.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Statement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that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there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may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risks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which</a:t>
            </a:r>
            <a:r>
              <a:rPr sz="2400" spc="4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are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unforeseeable.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Approximate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number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subjects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in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study.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Statement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that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will</a:t>
            </a:r>
            <a:r>
              <a:rPr sz="2400" spc="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5" dirty="0">
                <a:latin typeface="Corbel"/>
                <a:cs typeface="Corbel"/>
              </a:rPr>
              <a:t> told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new</a:t>
            </a:r>
            <a:r>
              <a:rPr sz="2400" spc="-114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findings.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650494"/>
            <a:ext cx="4443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Components</a:t>
            </a:r>
            <a:r>
              <a:rPr sz="4400" spc="-60" dirty="0"/>
              <a:t> </a:t>
            </a:r>
            <a:r>
              <a:rPr sz="4400" spc="-5" dirty="0"/>
              <a:t>of</a:t>
            </a:r>
            <a:r>
              <a:rPr sz="4400" spc="-25" dirty="0"/>
              <a:t> </a:t>
            </a:r>
            <a:r>
              <a:rPr sz="4400" spc="-5" dirty="0"/>
              <a:t>ICF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(according</a:t>
            </a:r>
            <a:r>
              <a:rPr spc="-15" dirty="0"/>
              <a:t> </a:t>
            </a:r>
            <a:r>
              <a:rPr spc="-5" dirty="0"/>
              <a:t>to </a:t>
            </a:r>
            <a:r>
              <a:rPr dirty="0"/>
              <a:t>ICMR</a:t>
            </a:r>
            <a:r>
              <a:rPr spc="-10" dirty="0"/>
              <a:t> </a:t>
            </a:r>
            <a:r>
              <a:rPr dirty="0"/>
              <a:t>guidelines,</a:t>
            </a:r>
            <a:r>
              <a:rPr spc="-40" dirty="0"/>
              <a:t> </a:t>
            </a:r>
            <a:r>
              <a:rPr spc="-15" dirty="0"/>
              <a:t>2006)</a:t>
            </a:r>
          </a:p>
          <a:p>
            <a:pPr marL="514984" indent="-457834">
              <a:lnSpc>
                <a:spcPct val="100000"/>
              </a:lnSpc>
              <a:spcBef>
                <a:spcPts val="2070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5" dirty="0">
                <a:solidFill>
                  <a:srgbClr val="000000"/>
                </a:solidFill>
              </a:rPr>
              <a:t>Important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Information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about</a:t>
            </a:r>
            <a:r>
              <a:rPr sz="2400" spc="-5" dirty="0">
                <a:solidFill>
                  <a:srgbClr val="000000"/>
                </a:solidFill>
              </a:rPr>
              <a:t> the</a:t>
            </a:r>
            <a:r>
              <a:rPr sz="2400" spc="20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Research</a:t>
            </a:r>
            <a:r>
              <a:rPr sz="2400" spc="-65" dirty="0">
                <a:solidFill>
                  <a:srgbClr val="000000"/>
                </a:solidFill>
              </a:rPr>
              <a:t> </a:t>
            </a:r>
            <a:r>
              <a:rPr sz="2400" spc="-25" dirty="0">
                <a:solidFill>
                  <a:srgbClr val="000000"/>
                </a:solidFill>
              </a:rPr>
              <a:t>Study.</a:t>
            </a:r>
            <a:endParaRPr sz="2400"/>
          </a:p>
          <a:p>
            <a:pPr marL="514984" indent="-457834">
              <a:lnSpc>
                <a:spcPct val="100000"/>
              </a:lnSpc>
              <a:spcBef>
                <a:spcPts val="1120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5" dirty="0">
                <a:solidFill>
                  <a:srgbClr val="000000"/>
                </a:solidFill>
              </a:rPr>
              <a:t>What </a:t>
            </a:r>
            <a:r>
              <a:rPr sz="2400" dirty="0">
                <a:solidFill>
                  <a:srgbClr val="000000"/>
                </a:solidFill>
              </a:rPr>
              <a:t>is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the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study</a:t>
            </a:r>
            <a:r>
              <a:rPr sz="2400" spc="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about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and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why</a:t>
            </a:r>
            <a:r>
              <a:rPr sz="2400" dirty="0">
                <a:solidFill>
                  <a:srgbClr val="000000"/>
                </a:solidFill>
              </a:rPr>
              <a:t> are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we </a:t>
            </a:r>
            <a:r>
              <a:rPr sz="2400" spc="-5" dirty="0">
                <a:solidFill>
                  <a:srgbClr val="000000"/>
                </a:solidFill>
              </a:rPr>
              <a:t>doing </a:t>
            </a:r>
            <a:r>
              <a:rPr sz="2400" spc="-10" dirty="0">
                <a:solidFill>
                  <a:srgbClr val="000000"/>
                </a:solidFill>
              </a:rPr>
              <a:t>it?</a:t>
            </a:r>
            <a:endParaRPr sz="2400"/>
          </a:p>
          <a:p>
            <a:pPr marL="514984" indent="-457834">
              <a:lnSpc>
                <a:spcPct val="100000"/>
              </a:lnSpc>
              <a:spcBef>
                <a:spcPts val="1115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5" dirty="0">
                <a:solidFill>
                  <a:srgbClr val="000000"/>
                </a:solidFill>
              </a:rPr>
              <a:t>Benefits</a:t>
            </a:r>
            <a:r>
              <a:rPr sz="2400" spc="-5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of</a:t>
            </a:r>
            <a:r>
              <a:rPr sz="2400" spc="-4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taking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part</a:t>
            </a:r>
            <a:r>
              <a:rPr sz="2400" spc="-4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in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the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spc="-25" dirty="0">
                <a:solidFill>
                  <a:srgbClr val="000000"/>
                </a:solidFill>
              </a:rPr>
              <a:t>study.</a:t>
            </a:r>
            <a:endParaRPr sz="2400"/>
          </a:p>
          <a:p>
            <a:pPr marL="514984" indent="-457834">
              <a:lnSpc>
                <a:spcPct val="100000"/>
              </a:lnSpc>
              <a:spcBef>
                <a:spcPts val="1105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20" dirty="0">
                <a:solidFill>
                  <a:srgbClr val="000000"/>
                </a:solidFill>
              </a:rPr>
              <a:t>Possible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risks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that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might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result</a:t>
            </a:r>
            <a:r>
              <a:rPr sz="2400" spc="-4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from</a:t>
            </a:r>
            <a:r>
              <a:rPr sz="2400" spc="-5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being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in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the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spc="-25" dirty="0">
                <a:solidFill>
                  <a:srgbClr val="000000"/>
                </a:solidFill>
              </a:rPr>
              <a:t>study.</a:t>
            </a:r>
            <a:endParaRPr sz="2400"/>
          </a:p>
          <a:p>
            <a:pPr marL="514984" indent="-457834">
              <a:lnSpc>
                <a:spcPct val="100000"/>
              </a:lnSpc>
              <a:spcBef>
                <a:spcPts val="1115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5" dirty="0">
                <a:solidFill>
                  <a:srgbClr val="000000"/>
                </a:solidFill>
              </a:rPr>
              <a:t>C</a:t>
            </a:r>
            <a:r>
              <a:rPr sz="2400" dirty="0">
                <a:solidFill>
                  <a:srgbClr val="000000"/>
                </a:solidFill>
              </a:rPr>
              <a:t>ert</a:t>
            </a:r>
            <a:r>
              <a:rPr sz="2400" spc="-10" dirty="0">
                <a:solidFill>
                  <a:srgbClr val="000000"/>
                </a:solidFill>
              </a:rPr>
              <a:t>i</a:t>
            </a:r>
            <a:r>
              <a:rPr sz="2400" dirty="0">
                <a:solidFill>
                  <a:srgbClr val="000000"/>
                </a:solidFill>
              </a:rPr>
              <a:t>ficate</a:t>
            </a:r>
            <a:r>
              <a:rPr sz="2400" spc="-4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o</a:t>
            </a:r>
            <a:r>
              <a:rPr sz="2400" dirty="0">
                <a:solidFill>
                  <a:srgbClr val="000000"/>
                </a:solidFill>
              </a:rPr>
              <a:t>f</a:t>
            </a:r>
            <a:r>
              <a:rPr sz="2400" spc="-114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C</a:t>
            </a:r>
            <a:r>
              <a:rPr sz="2400" dirty="0">
                <a:solidFill>
                  <a:srgbClr val="000000"/>
                </a:solidFill>
              </a:rPr>
              <a:t>o</a:t>
            </a:r>
            <a:r>
              <a:rPr sz="2400" spc="-5" dirty="0">
                <a:solidFill>
                  <a:srgbClr val="000000"/>
                </a:solidFill>
              </a:rPr>
              <a:t>nfi</a:t>
            </a:r>
            <a:r>
              <a:rPr sz="2400" spc="-10" dirty="0">
                <a:solidFill>
                  <a:srgbClr val="000000"/>
                </a:solidFill>
              </a:rPr>
              <a:t>d</a:t>
            </a:r>
            <a:r>
              <a:rPr sz="2400" dirty="0">
                <a:solidFill>
                  <a:srgbClr val="000000"/>
                </a:solidFill>
              </a:rPr>
              <a:t>e</a:t>
            </a:r>
            <a:r>
              <a:rPr sz="2400" spc="-15" dirty="0">
                <a:solidFill>
                  <a:srgbClr val="000000"/>
                </a:solidFill>
              </a:rPr>
              <a:t>n</a:t>
            </a:r>
            <a:r>
              <a:rPr sz="2400" spc="-5" dirty="0">
                <a:solidFill>
                  <a:srgbClr val="000000"/>
                </a:solidFill>
              </a:rPr>
              <a:t>t</a:t>
            </a:r>
            <a:r>
              <a:rPr sz="2400" spc="-10" dirty="0">
                <a:solidFill>
                  <a:srgbClr val="000000"/>
                </a:solidFill>
              </a:rPr>
              <a:t>i</a:t>
            </a:r>
            <a:r>
              <a:rPr sz="2400" dirty="0">
                <a:solidFill>
                  <a:srgbClr val="000000"/>
                </a:solidFill>
              </a:rPr>
              <a:t>al</a:t>
            </a:r>
            <a:r>
              <a:rPr sz="2400" spc="-10" dirty="0">
                <a:solidFill>
                  <a:srgbClr val="000000"/>
                </a:solidFill>
              </a:rPr>
              <a:t>i</a:t>
            </a:r>
            <a:r>
              <a:rPr sz="2400" spc="-5" dirty="0">
                <a:solidFill>
                  <a:srgbClr val="000000"/>
                </a:solidFill>
              </a:rPr>
              <a:t>t</a:t>
            </a:r>
            <a:r>
              <a:rPr sz="2400" spc="-130" dirty="0">
                <a:solidFill>
                  <a:srgbClr val="000000"/>
                </a:solidFill>
              </a:rPr>
              <a:t>y</a:t>
            </a:r>
            <a:r>
              <a:rPr sz="2400" dirty="0">
                <a:solidFill>
                  <a:srgbClr val="000000"/>
                </a:solidFill>
              </a:rPr>
              <a:t>.</a:t>
            </a:r>
            <a:endParaRPr sz="2400"/>
          </a:p>
          <a:p>
            <a:pPr marL="514984" indent="-457834">
              <a:lnSpc>
                <a:spcPct val="100000"/>
              </a:lnSpc>
              <a:spcBef>
                <a:spcPts val="1120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5" dirty="0">
                <a:solidFill>
                  <a:srgbClr val="000000"/>
                </a:solidFill>
              </a:rPr>
              <a:t>What</a:t>
            </a:r>
            <a:r>
              <a:rPr sz="2400" spc="-3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will happen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to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the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information</a:t>
            </a:r>
            <a:r>
              <a:rPr sz="2400" spc="-5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collected</a:t>
            </a:r>
            <a:r>
              <a:rPr sz="2400" spc="-4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after</a:t>
            </a:r>
            <a:r>
              <a:rPr sz="2400" spc="-3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study</a:t>
            </a:r>
            <a:r>
              <a:rPr sz="2400" spc="-4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period</a:t>
            </a:r>
            <a:r>
              <a:rPr sz="2400" spc="-4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is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30" dirty="0">
                <a:solidFill>
                  <a:srgbClr val="000000"/>
                </a:solidFill>
              </a:rPr>
              <a:t>over.</a:t>
            </a:r>
            <a:endParaRPr sz="2400"/>
          </a:p>
          <a:p>
            <a:pPr marL="514984" indent="-457834">
              <a:lnSpc>
                <a:spcPct val="100000"/>
              </a:lnSpc>
              <a:spcBef>
                <a:spcPts val="1100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5" dirty="0">
                <a:solidFill>
                  <a:srgbClr val="000000"/>
                </a:solidFill>
              </a:rPr>
              <a:t>Compensation</a:t>
            </a:r>
            <a:r>
              <a:rPr sz="2400" spc="-6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for</a:t>
            </a:r>
            <a:r>
              <a:rPr sz="2400" spc="-6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being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part</a:t>
            </a:r>
            <a:r>
              <a:rPr sz="2400" spc="-4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of</a:t>
            </a:r>
            <a:r>
              <a:rPr sz="2400" spc="-40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the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25" dirty="0">
                <a:solidFill>
                  <a:srgbClr val="000000"/>
                </a:solidFill>
              </a:rPr>
              <a:t>study.</a:t>
            </a:r>
            <a:endParaRPr sz="2400"/>
          </a:p>
          <a:p>
            <a:pPr marL="514984" indent="-457834">
              <a:lnSpc>
                <a:spcPct val="100000"/>
              </a:lnSpc>
              <a:spcBef>
                <a:spcPts val="1120"/>
              </a:spcBef>
              <a:buClr>
                <a:srgbClr val="A6B727"/>
              </a:buClr>
              <a:buSzPct val="79166"/>
              <a:buAutoNum type="arabicPeriod"/>
              <a:tabLst>
                <a:tab pos="514984" algn="l"/>
                <a:tab pos="515620" algn="l"/>
              </a:tabLst>
            </a:pPr>
            <a:r>
              <a:rPr sz="2400" spc="-20" dirty="0">
                <a:solidFill>
                  <a:srgbClr val="000000"/>
                </a:solidFill>
              </a:rPr>
              <a:t>Possible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expenditures</a:t>
            </a:r>
            <a:r>
              <a:rPr sz="2400" spc="-5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to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a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subject</a:t>
            </a:r>
            <a:r>
              <a:rPr sz="2400" spc="-4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to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be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part</a:t>
            </a:r>
            <a:r>
              <a:rPr sz="2400" spc="-3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of</a:t>
            </a:r>
            <a:r>
              <a:rPr sz="2400" spc="-30" dirty="0">
                <a:solidFill>
                  <a:srgbClr val="000000"/>
                </a:solidFill>
              </a:rPr>
              <a:t> </a:t>
            </a:r>
            <a:r>
              <a:rPr sz="2400" spc="-25" dirty="0">
                <a:solidFill>
                  <a:srgbClr val="000000"/>
                </a:solidFill>
              </a:rPr>
              <a:t>study.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0633" y="1995042"/>
            <a:ext cx="8294370" cy="286385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09"/>
              </a:spcBef>
              <a:buClr>
                <a:srgbClr val="A6B727"/>
              </a:buClr>
              <a:buSzPct val="79166"/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Who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can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profit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from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study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results.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Choices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 </a:t>
            </a:r>
            <a:r>
              <a:rPr sz="2400" dirty="0">
                <a:latin typeface="Corbel"/>
                <a:cs typeface="Corbel"/>
              </a:rPr>
              <a:t>a </a:t>
            </a:r>
            <a:r>
              <a:rPr sz="2400" spc="-5" dirty="0">
                <a:latin typeface="Corbel"/>
                <a:cs typeface="Corbel"/>
              </a:rPr>
              <a:t>subject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if</a:t>
            </a:r>
            <a:r>
              <a:rPr sz="2400" spc="-5" dirty="0">
                <a:latin typeface="Corbel"/>
                <a:cs typeface="Corbel"/>
              </a:rPr>
              <a:t> they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don’t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wish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 </a:t>
            </a:r>
            <a:r>
              <a:rPr sz="2400" spc="-20" dirty="0">
                <a:latin typeface="Corbel"/>
                <a:cs typeface="Corbel"/>
              </a:rPr>
              <a:t>take</a:t>
            </a:r>
            <a:r>
              <a:rPr sz="2400" dirty="0">
                <a:latin typeface="Corbel"/>
                <a:cs typeface="Corbel"/>
              </a:rPr>
              <a:t> part </a:t>
            </a:r>
            <a:r>
              <a:rPr sz="2400" spc="-5" dirty="0">
                <a:latin typeface="Corbel"/>
                <a:cs typeface="Corbel"/>
              </a:rPr>
              <a:t>in the </a:t>
            </a:r>
            <a:r>
              <a:rPr sz="2400" spc="-25" dirty="0">
                <a:latin typeface="Corbel"/>
                <a:cs typeface="Corbel"/>
              </a:rPr>
              <a:t>study.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15" dirty="0">
                <a:latin typeface="Corbel"/>
                <a:cs typeface="Corbel"/>
              </a:rPr>
              <a:t>Voluntariness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Contact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information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subject.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Contact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information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study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team.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5"/>
              </a:spcBef>
              <a:buClr>
                <a:srgbClr val="A6B727"/>
              </a:buClr>
              <a:buSzPct val="79166"/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Consent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: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Name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,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Signature</a:t>
            </a:r>
            <a:r>
              <a:rPr sz="2400" spc="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Date</a:t>
            </a:r>
            <a:endParaRPr sz="24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Clr>
                <a:srgbClr val="A6B727"/>
              </a:buClr>
              <a:buSzPct val="79166"/>
              <a:buAutoNum type="arabicPeriod" startAt="9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Parent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LAR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: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Name,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Signature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" dirty="0">
                <a:latin typeface="Corbel"/>
                <a:cs typeface="Corbel"/>
              </a:rPr>
              <a:t> Date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THAN</a:t>
            </a:r>
            <a:r>
              <a:rPr dirty="0"/>
              <a:t>K</a:t>
            </a:r>
            <a:r>
              <a:rPr spc="-1045" dirty="0"/>
              <a:t> </a:t>
            </a:r>
            <a:r>
              <a:rPr spc="-195" dirty="0"/>
              <a:t>Y</a:t>
            </a:r>
            <a:r>
              <a:rPr spc="-5" dirty="0"/>
              <a:t>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18815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CONTENTS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4639310" cy="290195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DEFINITION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INFORMED</a:t>
            </a:r>
            <a:r>
              <a:rPr sz="2200" spc="-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CONSENT</a:t>
            </a:r>
            <a:r>
              <a:rPr sz="2200" spc="-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GUIDELINES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4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THE</a:t>
            </a:r>
            <a:r>
              <a:rPr sz="2200" spc="-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PROCESS</a:t>
            </a:r>
            <a:r>
              <a:rPr sz="2200" spc="-8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200" spc="-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CONSENT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4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THE</a:t>
            </a:r>
            <a:r>
              <a:rPr sz="2200" spc="-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PLAN</a:t>
            </a:r>
            <a:r>
              <a:rPr sz="2200" spc="-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200" spc="-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CONSENT</a:t>
            </a:r>
            <a:r>
              <a:rPr sz="2200" spc="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PROCESS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ELEMEMTS</a:t>
            </a:r>
            <a:r>
              <a:rPr sz="2200" spc="-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ICF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4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COMPONENTS</a:t>
            </a:r>
            <a:r>
              <a:rPr sz="2200" spc="-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A6B727"/>
                </a:solidFill>
                <a:latin typeface="Corbel"/>
                <a:cs typeface="Corbel"/>
              </a:rPr>
              <a:t>ICF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477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Definition: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22044" y="2005710"/>
            <a:ext cx="9593580" cy="36474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4965" marR="5080" indent="-342900" algn="just">
              <a:lnSpc>
                <a:spcPts val="2300"/>
              </a:lnSpc>
              <a:spcBef>
                <a:spcPts val="660"/>
              </a:spcBef>
              <a:buClr>
                <a:srgbClr val="A6B727"/>
              </a:buClr>
              <a:buSzPct val="79166"/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orbel"/>
                <a:cs typeface="Corbel"/>
              </a:rPr>
              <a:t>A process by </a:t>
            </a:r>
            <a:r>
              <a:rPr sz="2400" spc="-5" dirty="0">
                <a:latin typeface="Corbel"/>
                <a:cs typeface="Corbel"/>
              </a:rPr>
              <a:t>which </a:t>
            </a:r>
            <a:r>
              <a:rPr sz="2400" dirty="0">
                <a:latin typeface="Corbel"/>
                <a:cs typeface="Corbel"/>
              </a:rPr>
              <a:t>a </a:t>
            </a:r>
            <a:r>
              <a:rPr sz="2400" spc="-5" dirty="0">
                <a:latin typeface="Corbel"/>
                <a:cs typeface="Corbel"/>
              </a:rPr>
              <a:t>subject voluntarily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confirms </a:t>
            </a:r>
            <a:r>
              <a:rPr sz="2400" spc="-10" dirty="0">
                <a:latin typeface="Corbel"/>
                <a:cs typeface="Corbel"/>
              </a:rPr>
              <a:t>his </a:t>
            </a:r>
            <a:r>
              <a:rPr sz="2400" spc="-5" dirty="0">
                <a:latin typeface="Corbel"/>
                <a:cs typeface="Corbel"/>
              </a:rPr>
              <a:t>or her willingness to 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participate in </a:t>
            </a:r>
            <a:r>
              <a:rPr sz="2400" dirty="0">
                <a:latin typeface="Corbel"/>
                <a:cs typeface="Corbel"/>
              </a:rPr>
              <a:t>a </a:t>
            </a:r>
            <a:r>
              <a:rPr sz="2400" spc="-5" dirty="0">
                <a:latin typeface="Corbel"/>
                <a:cs typeface="Corbel"/>
              </a:rPr>
              <a:t>particular </a:t>
            </a:r>
            <a:r>
              <a:rPr sz="2400" spc="-15" dirty="0">
                <a:latin typeface="Corbel"/>
                <a:cs typeface="Corbel"/>
              </a:rPr>
              <a:t>trial, </a:t>
            </a:r>
            <a:r>
              <a:rPr sz="2400" dirty="0">
                <a:latin typeface="Corbel"/>
                <a:cs typeface="Corbel"/>
              </a:rPr>
              <a:t>after </a:t>
            </a:r>
            <a:r>
              <a:rPr sz="2400" spc="-10" dirty="0">
                <a:latin typeface="Corbel"/>
                <a:cs typeface="Corbel"/>
              </a:rPr>
              <a:t>having </a:t>
            </a:r>
            <a:r>
              <a:rPr sz="2400" dirty="0">
                <a:latin typeface="Corbel"/>
                <a:cs typeface="Corbel"/>
              </a:rPr>
              <a:t>been </a:t>
            </a:r>
            <a:r>
              <a:rPr sz="2400" spc="-5" dirty="0">
                <a:latin typeface="Corbel"/>
                <a:cs typeface="Corbel"/>
              </a:rPr>
              <a:t>informed </a:t>
            </a:r>
            <a:r>
              <a:rPr sz="2400" dirty="0">
                <a:latin typeface="Corbel"/>
                <a:cs typeface="Corbel"/>
              </a:rPr>
              <a:t>of all aspects of </a:t>
            </a:r>
            <a:r>
              <a:rPr sz="2400" spc="-47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the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trial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that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are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relevant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the </a:t>
            </a:r>
            <a:r>
              <a:rPr sz="2400" spc="-15" dirty="0">
                <a:latin typeface="Corbel"/>
                <a:cs typeface="Corbel"/>
              </a:rPr>
              <a:t>subject’s</a:t>
            </a:r>
            <a:r>
              <a:rPr sz="2400" spc="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decision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participate.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6B727"/>
              </a:buClr>
              <a:buFont typeface="Arial"/>
              <a:buChar char="•"/>
            </a:pPr>
            <a:endParaRPr sz="3150">
              <a:latin typeface="Corbel"/>
              <a:cs typeface="Corbel"/>
            </a:endParaRPr>
          </a:p>
          <a:p>
            <a:pPr marL="354965" indent="-342900">
              <a:lnSpc>
                <a:spcPts val="2595"/>
              </a:lnSpc>
              <a:buClr>
                <a:srgbClr val="A6B727"/>
              </a:buClr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orbel"/>
                <a:cs typeface="Corbel"/>
              </a:rPr>
              <a:t>Informed</a:t>
            </a:r>
            <a:r>
              <a:rPr sz="2400" spc="37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consent</a:t>
            </a:r>
            <a:r>
              <a:rPr sz="2400" spc="3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37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documented</a:t>
            </a:r>
            <a:r>
              <a:rPr sz="2400" spc="38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by</a:t>
            </a:r>
            <a:r>
              <a:rPr sz="2400" spc="3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means</a:t>
            </a:r>
            <a:r>
              <a:rPr sz="2400" spc="35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3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</a:t>
            </a:r>
            <a:r>
              <a:rPr sz="2400" spc="37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written,</a:t>
            </a:r>
            <a:r>
              <a:rPr sz="2400" spc="39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signed</a:t>
            </a:r>
            <a:r>
              <a:rPr sz="2400" spc="36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and</a:t>
            </a:r>
            <a:endParaRPr sz="2400">
              <a:latin typeface="Corbel"/>
              <a:cs typeface="Corbel"/>
            </a:endParaRPr>
          </a:p>
          <a:p>
            <a:pPr marL="354965">
              <a:lnSpc>
                <a:spcPts val="2595"/>
              </a:lnSpc>
            </a:pPr>
            <a:r>
              <a:rPr sz="2400" spc="-5" dirty="0">
                <a:latin typeface="Corbel"/>
                <a:cs typeface="Corbel"/>
              </a:rPr>
              <a:t>dated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informed</a:t>
            </a:r>
            <a:r>
              <a:rPr sz="2400" spc="46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consent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form.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Corbel"/>
              <a:cs typeface="Corbel"/>
            </a:endParaRPr>
          </a:p>
          <a:p>
            <a:pPr marL="354965" marR="339090" indent="-342900" algn="just">
              <a:lnSpc>
                <a:spcPct val="80100"/>
              </a:lnSpc>
              <a:buClr>
                <a:srgbClr val="A6B727"/>
              </a:buClr>
              <a:buSzPct val="79166"/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The </a:t>
            </a:r>
            <a:r>
              <a:rPr sz="2400" spc="-10" dirty="0">
                <a:latin typeface="Corbel"/>
                <a:cs typeface="Corbel"/>
              </a:rPr>
              <a:t>goal </a:t>
            </a:r>
            <a:r>
              <a:rPr sz="2400" spc="-5" dirty="0">
                <a:latin typeface="Corbel"/>
                <a:cs typeface="Corbel"/>
              </a:rPr>
              <a:t>of </a:t>
            </a:r>
            <a:r>
              <a:rPr sz="2400" spc="-10" dirty="0">
                <a:latin typeface="Corbel"/>
                <a:cs typeface="Corbel"/>
              </a:rPr>
              <a:t>the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informed consent process </a:t>
            </a:r>
            <a:r>
              <a:rPr sz="2400" spc="-5" dirty="0">
                <a:latin typeface="Corbel"/>
                <a:cs typeface="Corbel"/>
              </a:rPr>
              <a:t>is to </a:t>
            </a:r>
            <a:r>
              <a:rPr sz="2400" spc="-10" dirty="0">
                <a:latin typeface="Corbel"/>
                <a:cs typeface="Corbel"/>
              </a:rPr>
              <a:t>provide</a:t>
            </a:r>
            <a:r>
              <a:rPr sz="2400" spc="-5" dirty="0">
                <a:latin typeface="Corbel"/>
                <a:cs typeface="Corbel"/>
              </a:rPr>
              <a:t> people with 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sufficient information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so </a:t>
            </a:r>
            <a:r>
              <a:rPr sz="2400" spc="-10" dirty="0">
                <a:latin typeface="Corbel"/>
                <a:cs typeface="Corbel"/>
              </a:rPr>
              <a:t>that they </a:t>
            </a:r>
            <a:r>
              <a:rPr sz="2400" spc="-5" dirty="0">
                <a:latin typeface="Corbel"/>
                <a:cs typeface="Corbel"/>
              </a:rPr>
              <a:t>can </a:t>
            </a:r>
            <a:r>
              <a:rPr sz="2400" spc="-20" dirty="0">
                <a:latin typeface="Corbel"/>
                <a:cs typeface="Corbel"/>
              </a:rPr>
              <a:t>make </a:t>
            </a:r>
            <a:r>
              <a:rPr sz="2400" spc="-10" dirty="0">
                <a:latin typeface="Corbel"/>
                <a:cs typeface="Corbel"/>
              </a:rPr>
              <a:t>informed choices about </a:t>
            </a:r>
            <a:r>
              <a:rPr sz="2400" spc="-5" dirty="0">
                <a:latin typeface="Corbel"/>
                <a:cs typeface="Corbel"/>
              </a:rPr>
              <a:t> whether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begin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continue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participation</a:t>
            </a:r>
            <a:r>
              <a:rPr sz="2400" spc="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in</a:t>
            </a:r>
            <a:r>
              <a:rPr sz="2400" spc="459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clinical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research.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7157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Informed</a:t>
            </a:r>
            <a:r>
              <a:rPr sz="4400" spc="-40" dirty="0"/>
              <a:t> </a:t>
            </a:r>
            <a:r>
              <a:rPr sz="4400" spc="-5" dirty="0"/>
              <a:t>consent</a:t>
            </a:r>
            <a:r>
              <a:rPr sz="4400" spc="-50" dirty="0"/>
              <a:t> </a:t>
            </a:r>
            <a:r>
              <a:rPr sz="4400" dirty="0"/>
              <a:t>guidelines: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7713" y="2025523"/>
            <a:ext cx="9088120" cy="2589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ts val="3329"/>
              </a:lnSpc>
              <a:spcBef>
                <a:spcPts val="95"/>
              </a:spcBef>
              <a:buSzPct val="80357"/>
              <a:buAutoNum type="arabicPeriod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A6B727"/>
                </a:solidFill>
                <a:latin typeface="Corbel"/>
                <a:cs typeface="Corbel"/>
              </a:rPr>
              <a:t>ICMR</a:t>
            </a:r>
            <a:r>
              <a:rPr sz="2800" b="1" spc="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A6B727"/>
                </a:solidFill>
                <a:latin typeface="Corbel"/>
                <a:cs typeface="Corbel"/>
              </a:rPr>
              <a:t>(Indian</a:t>
            </a:r>
            <a:r>
              <a:rPr sz="2800" b="1" spc="-11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800" b="1" spc="-10" dirty="0">
                <a:solidFill>
                  <a:srgbClr val="A6B727"/>
                </a:solidFill>
                <a:latin typeface="Corbel"/>
                <a:cs typeface="Corbel"/>
              </a:rPr>
              <a:t>Council</a:t>
            </a:r>
            <a:r>
              <a:rPr sz="2800" b="1" spc="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800" b="1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A6B727"/>
                </a:solidFill>
                <a:latin typeface="Corbel"/>
                <a:cs typeface="Corbel"/>
              </a:rPr>
              <a:t>Medical</a:t>
            </a:r>
            <a:r>
              <a:rPr sz="2800" b="1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800" b="1" spc="-20" dirty="0">
                <a:solidFill>
                  <a:srgbClr val="A6B727"/>
                </a:solidFill>
                <a:latin typeface="Corbel"/>
                <a:cs typeface="Corbel"/>
              </a:rPr>
              <a:t>Research)</a:t>
            </a:r>
            <a:endParaRPr sz="2800">
              <a:latin typeface="Corbel"/>
              <a:cs typeface="Corbel"/>
            </a:endParaRPr>
          </a:p>
          <a:p>
            <a:pPr marL="514984">
              <a:lnSpc>
                <a:spcPts val="2850"/>
              </a:lnSpc>
            </a:pP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“E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thical</a:t>
            </a:r>
            <a:r>
              <a:rPr sz="2400" b="1" spc="-105" dirty="0">
                <a:solidFill>
                  <a:srgbClr val="575757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Guid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e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line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s</a:t>
            </a:r>
            <a:r>
              <a:rPr sz="2400" b="1" spc="5" dirty="0">
                <a:solidFill>
                  <a:srgbClr val="575757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fo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r </a:t>
            </a:r>
            <a:r>
              <a:rPr sz="2400" b="1" spc="-20" dirty="0">
                <a:solidFill>
                  <a:srgbClr val="575757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Bi</a:t>
            </a:r>
            <a:r>
              <a:rPr sz="2400" b="1" spc="5" dirty="0">
                <a:solidFill>
                  <a:srgbClr val="575757"/>
                </a:solidFill>
                <a:latin typeface="Corbel"/>
                <a:cs typeface="Corbel"/>
              </a:rPr>
              <a:t>o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medica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l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 </a:t>
            </a:r>
            <a:r>
              <a:rPr sz="2400" b="1" spc="-50" dirty="0">
                <a:solidFill>
                  <a:srgbClr val="575757"/>
                </a:solidFill>
                <a:latin typeface="Corbel"/>
                <a:cs typeface="Corbel"/>
              </a:rPr>
              <a:t>R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es</a:t>
            </a:r>
            <a:r>
              <a:rPr sz="2400" b="1" spc="10" dirty="0">
                <a:solidFill>
                  <a:srgbClr val="575757"/>
                </a:solidFill>
                <a:latin typeface="Corbel"/>
                <a:cs typeface="Corbel"/>
              </a:rPr>
              <a:t>e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arch</a:t>
            </a:r>
            <a:r>
              <a:rPr sz="2400" b="1" spc="-10" dirty="0">
                <a:solidFill>
                  <a:srgbClr val="575757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on</a:t>
            </a:r>
            <a:r>
              <a:rPr sz="2400" b="1" spc="-125" dirty="0">
                <a:solidFill>
                  <a:srgbClr val="575757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Huma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n </a:t>
            </a:r>
            <a:r>
              <a:rPr sz="2400" b="1" spc="-35" dirty="0">
                <a:solidFill>
                  <a:srgbClr val="575757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575757"/>
                </a:solidFill>
                <a:latin typeface="Corbel"/>
                <a:cs typeface="Corbel"/>
              </a:rPr>
              <a:t>Su</a:t>
            </a:r>
            <a:r>
              <a:rPr sz="2400" b="1" spc="-10" dirty="0">
                <a:solidFill>
                  <a:srgbClr val="575757"/>
                </a:solidFill>
                <a:latin typeface="Corbel"/>
                <a:cs typeface="Corbel"/>
              </a:rPr>
              <a:t>b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j</a:t>
            </a:r>
            <a:r>
              <a:rPr sz="2400" b="1" spc="5" dirty="0">
                <a:solidFill>
                  <a:srgbClr val="575757"/>
                </a:solidFill>
                <a:latin typeface="Corbel"/>
                <a:cs typeface="Corbel"/>
              </a:rPr>
              <a:t>e</a:t>
            </a:r>
            <a:r>
              <a:rPr sz="2400" b="1" dirty="0">
                <a:solidFill>
                  <a:srgbClr val="575757"/>
                </a:solidFill>
                <a:latin typeface="Corbel"/>
                <a:cs typeface="Corbel"/>
              </a:rPr>
              <a:t>cts”</a:t>
            </a:r>
            <a:endParaRPr sz="2400">
              <a:latin typeface="Corbel"/>
              <a:cs typeface="Corbel"/>
            </a:endParaRPr>
          </a:p>
          <a:p>
            <a:pPr marL="514984">
              <a:lnSpc>
                <a:spcPct val="100000"/>
              </a:lnSpc>
              <a:spcBef>
                <a:spcPts val="310"/>
              </a:spcBef>
            </a:pPr>
            <a:r>
              <a:rPr sz="2400" spc="-5" dirty="0">
                <a:latin typeface="Corbel"/>
                <a:cs typeface="Corbel"/>
              </a:rPr>
              <a:t>Published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15" dirty="0">
                <a:latin typeface="Corbel"/>
                <a:cs typeface="Corbel"/>
              </a:rPr>
              <a:t> 2000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revised</a:t>
            </a:r>
            <a:r>
              <a:rPr sz="2400" dirty="0">
                <a:latin typeface="Corbel"/>
                <a:cs typeface="Corbel"/>
              </a:rPr>
              <a:t> in</a:t>
            </a:r>
            <a:r>
              <a:rPr sz="2400" spc="-15" dirty="0">
                <a:latin typeface="Corbel"/>
                <a:cs typeface="Corbel"/>
              </a:rPr>
              <a:t> 2006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400">
              <a:latin typeface="Corbel"/>
              <a:cs typeface="Corbel"/>
            </a:endParaRPr>
          </a:p>
          <a:p>
            <a:pPr marL="527685" indent="-515620">
              <a:lnSpc>
                <a:spcPts val="3329"/>
              </a:lnSpc>
              <a:spcBef>
                <a:spcPts val="1700"/>
              </a:spcBef>
              <a:buSzPct val="80357"/>
              <a:buAutoNum type="arabicPeriod" startAt="2"/>
              <a:tabLst>
                <a:tab pos="527685" algn="l"/>
                <a:tab pos="528320" algn="l"/>
              </a:tabLst>
            </a:pPr>
            <a:r>
              <a:rPr sz="2800" b="1" spc="-5" dirty="0">
                <a:solidFill>
                  <a:srgbClr val="A6B727"/>
                </a:solidFill>
                <a:latin typeface="Corbel"/>
                <a:cs typeface="Corbel"/>
              </a:rPr>
              <a:t>ICH</a:t>
            </a:r>
            <a:endParaRPr sz="2800">
              <a:latin typeface="Corbel"/>
              <a:cs typeface="Corbel"/>
            </a:endParaRPr>
          </a:p>
          <a:p>
            <a:pPr marL="514984">
              <a:lnSpc>
                <a:spcPts val="2850"/>
              </a:lnSpc>
            </a:pPr>
            <a:r>
              <a:rPr sz="2400" dirty="0">
                <a:latin typeface="Corbel"/>
                <a:cs typeface="Corbel"/>
              </a:rPr>
              <a:t>ICH</a:t>
            </a:r>
            <a:r>
              <a:rPr sz="2400" spc="-10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G</a:t>
            </a:r>
            <a:r>
              <a:rPr sz="2400" spc="5" dirty="0">
                <a:latin typeface="Corbel"/>
                <a:cs typeface="Corbel"/>
              </a:rPr>
              <a:t>u</a:t>
            </a:r>
            <a:r>
              <a:rPr sz="2400" dirty="0">
                <a:latin typeface="Corbel"/>
                <a:cs typeface="Corbel"/>
              </a:rPr>
              <a:t>i</a:t>
            </a:r>
            <a:r>
              <a:rPr sz="2400" spc="-10" dirty="0">
                <a:latin typeface="Corbel"/>
                <a:cs typeface="Corbel"/>
              </a:rPr>
              <a:t>d</a:t>
            </a:r>
            <a:r>
              <a:rPr sz="2400" dirty="0">
                <a:latin typeface="Corbel"/>
                <a:cs typeface="Corbel"/>
              </a:rPr>
              <a:t>eli</a:t>
            </a:r>
            <a:r>
              <a:rPr sz="2400" spc="-10" dirty="0">
                <a:latin typeface="Corbel"/>
                <a:cs typeface="Corbel"/>
              </a:rPr>
              <a:t>n</a:t>
            </a:r>
            <a:r>
              <a:rPr sz="2400" dirty="0">
                <a:latin typeface="Corbel"/>
                <a:cs typeface="Corbel"/>
              </a:rPr>
              <a:t>es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E</a:t>
            </a:r>
            <a:r>
              <a:rPr sz="2400" dirty="0">
                <a:latin typeface="Corbel"/>
                <a:cs typeface="Corbel"/>
              </a:rPr>
              <a:t>6</a:t>
            </a:r>
            <a:r>
              <a:rPr sz="2400" spc="-5" dirty="0">
                <a:latin typeface="Corbel"/>
                <a:cs typeface="Corbel"/>
              </a:rPr>
              <a:t> s</a:t>
            </a:r>
            <a:r>
              <a:rPr sz="2400" dirty="0">
                <a:latin typeface="Corbel"/>
                <a:cs typeface="Corbel"/>
              </a:rPr>
              <a:t>e</a:t>
            </a:r>
            <a:r>
              <a:rPr sz="2400" spc="-5" dirty="0">
                <a:latin typeface="Corbel"/>
                <a:cs typeface="Corbel"/>
              </a:rPr>
              <a:t>ctio</a:t>
            </a:r>
            <a:r>
              <a:rPr sz="2400" dirty="0">
                <a:latin typeface="Corbel"/>
                <a:cs typeface="Corbel"/>
              </a:rPr>
              <a:t>n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4.8 </a:t>
            </a:r>
            <a:r>
              <a:rPr sz="2400" spc="5" dirty="0">
                <a:latin typeface="Corbel"/>
                <a:cs typeface="Corbel"/>
              </a:rPr>
              <a:t>u</a:t>
            </a:r>
            <a:r>
              <a:rPr sz="2400" spc="-5" dirty="0">
                <a:latin typeface="Corbel"/>
                <a:cs typeface="Corbel"/>
              </a:rPr>
              <a:t>n</a:t>
            </a:r>
            <a:r>
              <a:rPr sz="2400" spc="-10" dirty="0">
                <a:latin typeface="Corbel"/>
                <a:cs typeface="Corbel"/>
              </a:rPr>
              <a:t>d</a:t>
            </a:r>
            <a:r>
              <a:rPr sz="2400" dirty="0">
                <a:latin typeface="Corbel"/>
                <a:cs typeface="Corbel"/>
              </a:rPr>
              <a:t>er</a:t>
            </a:r>
            <a:r>
              <a:rPr sz="2400" spc="-10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GLP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95" dirty="0">
                <a:latin typeface="Corbel"/>
                <a:cs typeface="Corbel"/>
              </a:rPr>
              <a:t>(</a:t>
            </a:r>
            <a:r>
              <a:rPr sz="2400" dirty="0">
                <a:latin typeface="Corbel"/>
                <a:cs typeface="Corbel"/>
              </a:rPr>
              <a:t>G</a:t>
            </a:r>
            <a:r>
              <a:rPr sz="2400" spc="5" dirty="0">
                <a:latin typeface="Corbel"/>
                <a:cs typeface="Corbel"/>
              </a:rPr>
              <a:t>o</a:t>
            </a:r>
            <a:r>
              <a:rPr sz="2400" spc="-5" dirty="0">
                <a:latin typeface="Corbel"/>
                <a:cs typeface="Corbel"/>
              </a:rPr>
              <a:t>o</a:t>
            </a:r>
            <a:r>
              <a:rPr sz="2400" dirty="0">
                <a:latin typeface="Corbel"/>
                <a:cs typeface="Corbel"/>
              </a:rPr>
              <a:t>d</a:t>
            </a:r>
            <a:r>
              <a:rPr sz="2400" spc="-1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Cli</a:t>
            </a:r>
            <a:r>
              <a:rPr sz="2400" spc="-15" dirty="0">
                <a:latin typeface="Corbel"/>
                <a:cs typeface="Corbel"/>
              </a:rPr>
              <a:t>n</a:t>
            </a:r>
            <a:r>
              <a:rPr sz="2400" dirty="0">
                <a:latin typeface="Corbel"/>
                <a:cs typeface="Corbel"/>
              </a:rPr>
              <a:t>ical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Practice</a:t>
            </a:r>
            <a:r>
              <a:rPr sz="2400" dirty="0">
                <a:latin typeface="Corbel"/>
                <a:cs typeface="Corbel"/>
              </a:rPr>
              <a:t>s)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26564" y="1127760"/>
            <a:ext cx="6922134" cy="5377180"/>
            <a:chOff x="2226564" y="1127760"/>
            <a:chExt cx="6922134" cy="53771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93620" y="1127760"/>
              <a:ext cx="2017776" cy="190195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2524" y="2078736"/>
              <a:ext cx="3061716" cy="351739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26564" y="4687824"/>
              <a:ext cx="2084832" cy="181660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16140" y="4596383"/>
              <a:ext cx="1932431" cy="19080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43984" y="4911851"/>
              <a:ext cx="2639567" cy="48768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3984" y="1388363"/>
            <a:ext cx="2810510" cy="523240"/>
          </a:xfrm>
          <a:prstGeom prst="rect">
            <a:avLst/>
          </a:prstGeom>
          <a:solidFill>
            <a:srgbClr val="FFFFFF"/>
          </a:solidFill>
          <a:ln w="9144">
            <a:solidFill>
              <a:srgbClr val="00AF5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80"/>
              </a:spcBef>
            </a:pPr>
            <a:r>
              <a:rPr sz="2800" b="1" spc="-20" dirty="0">
                <a:latin typeface="Corbel"/>
                <a:cs typeface="Corbel"/>
              </a:rPr>
              <a:t>INFORMATION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1308" y="4226052"/>
            <a:ext cx="2871470" cy="462280"/>
          </a:xfrm>
          <a:prstGeom prst="rect">
            <a:avLst/>
          </a:prstGeom>
          <a:solidFill>
            <a:srgbClr val="FFFFFF"/>
          </a:solidFill>
          <a:ln w="9144">
            <a:solidFill>
              <a:srgbClr val="00AF5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0"/>
              </a:spcBef>
            </a:pPr>
            <a:r>
              <a:rPr sz="2400" b="1" spc="-5" dirty="0">
                <a:solidFill>
                  <a:srgbClr val="A6B727"/>
                </a:solidFill>
                <a:latin typeface="Corbel"/>
                <a:cs typeface="Corbel"/>
              </a:rPr>
              <a:t>COMPREHENSION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4240" y="4081271"/>
            <a:ext cx="2585085" cy="462280"/>
          </a:xfrm>
          <a:prstGeom prst="rect">
            <a:avLst/>
          </a:prstGeom>
          <a:solidFill>
            <a:srgbClr val="FFFFFF"/>
          </a:solidFill>
          <a:ln w="9144">
            <a:solidFill>
              <a:srgbClr val="00AF5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4"/>
              </a:spcBef>
            </a:pPr>
            <a:r>
              <a:rPr sz="2400" b="1" spc="-20" dirty="0">
                <a:solidFill>
                  <a:srgbClr val="A6B727"/>
                </a:solidFill>
                <a:latin typeface="Corbel"/>
                <a:cs typeface="Corbel"/>
              </a:rPr>
              <a:t>VOLUNTARINESS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945" y="456946"/>
            <a:ext cx="59518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0000"/>
                </a:solidFill>
              </a:rPr>
              <a:t>Information</a:t>
            </a:r>
            <a:r>
              <a:rPr sz="220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provision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and </a:t>
            </a:r>
            <a:r>
              <a:rPr sz="2200" spc="-10" dirty="0">
                <a:solidFill>
                  <a:srgbClr val="000000"/>
                </a:solidFill>
              </a:rPr>
              <a:t>sharing</a:t>
            </a:r>
            <a:r>
              <a:rPr sz="220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by</a:t>
            </a:r>
            <a:r>
              <a:rPr sz="2200" spc="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research</a:t>
            </a:r>
            <a:r>
              <a:rPr sz="2200" spc="3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team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1842261" y="1415923"/>
            <a:ext cx="8518525" cy="227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Discussion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interaction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between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researchers</a:t>
            </a:r>
            <a:r>
              <a:rPr sz="2200" spc="4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potential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participants</a:t>
            </a:r>
            <a:endParaRPr sz="2200">
              <a:latin typeface="Corbel"/>
              <a:cs typeface="Corbel"/>
            </a:endParaRPr>
          </a:p>
          <a:p>
            <a:pPr marL="1988185" marR="1984375" indent="1145540">
              <a:lnSpc>
                <a:spcPts val="7559"/>
              </a:lnSpc>
              <a:spcBef>
                <a:spcPts val="860"/>
              </a:spcBef>
            </a:pPr>
            <a:r>
              <a:rPr sz="2200" spc="-40" dirty="0">
                <a:latin typeface="Corbel"/>
                <a:cs typeface="Corbel"/>
              </a:rPr>
              <a:t>True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understanding 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Acceptance </a:t>
            </a:r>
            <a:r>
              <a:rPr sz="2200" spc="-5" dirty="0">
                <a:latin typeface="Corbel"/>
                <a:cs typeface="Corbel"/>
              </a:rPr>
              <a:t>or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rejection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participation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713" y="4293870"/>
            <a:ext cx="29438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Agreement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participate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5687" y="4293870"/>
            <a:ext cx="17894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End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contract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5226" y="5252465"/>
            <a:ext cx="11404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orbel"/>
                <a:cs typeface="Corbel"/>
              </a:rPr>
              <a:t>Follow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up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15000" y="838200"/>
            <a:ext cx="375285" cy="629920"/>
            <a:chOff x="5715000" y="838200"/>
            <a:chExt cx="375285" cy="629920"/>
          </a:xfrm>
        </p:grpSpPr>
        <p:sp>
          <p:nvSpPr>
            <p:cNvPr id="8" name="object 8"/>
            <p:cNvSpPr/>
            <p:nvPr/>
          </p:nvSpPr>
          <p:spPr>
            <a:xfrm>
              <a:off x="5724905" y="848105"/>
              <a:ext cx="355600" cy="609600"/>
            </a:xfrm>
            <a:custGeom>
              <a:avLst/>
              <a:gdLst/>
              <a:ahLst/>
              <a:cxnLst/>
              <a:rect l="l" t="t" r="r" b="b"/>
              <a:pathLst>
                <a:path w="355600" h="609600">
                  <a:moveTo>
                    <a:pt x="266319" y="0"/>
                  </a:moveTo>
                  <a:lnTo>
                    <a:pt x="88773" y="0"/>
                  </a:lnTo>
                  <a:lnTo>
                    <a:pt x="88773" y="432054"/>
                  </a:lnTo>
                  <a:lnTo>
                    <a:pt x="0" y="432054"/>
                  </a:lnTo>
                  <a:lnTo>
                    <a:pt x="177546" y="609600"/>
                  </a:lnTo>
                  <a:lnTo>
                    <a:pt x="355092" y="432054"/>
                  </a:lnTo>
                  <a:lnTo>
                    <a:pt x="266319" y="432054"/>
                  </a:lnTo>
                  <a:lnTo>
                    <a:pt x="26631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24905" y="848105"/>
              <a:ext cx="355600" cy="609600"/>
            </a:xfrm>
            <a:custGeom>
              <a:avLst/>
              <a:gdLst/>
              <a:ahLst/>
              <a:cxnLst/>
              <a:rect l="l" t="t" r="r" b="b"/>
              <a:pathLst>
                <a:path w="355600" h="609600">
                  <a:moveTo>
                    <a:pt x="0" y="432054"/>
                  </a:moveTo>
                  <a:lnTo>
                    <a:pt x="88773" y="432054"/>
                  </a:lnTo>
                  <a:lnTo>
                    <a:pt x="88773" y="0"/>
                  </a:lnTo>
                  <a:lnTo>
                    <a:pt x="266319" y="0"/>
                  </a:lnTo>
                  <a:lnTo>
                    <a:pt x="266319" y="432054"/>
                  </a:lnTo>
                  <a:lnTo>
                    <a:pt x="355092" y="432054"/>
                  </a:lnTo>
                  <a:lnTo>
                    <a:pt x="177546" y="609600"/>
                  </a:lnTo>
                  <a:lnTo>
                    <a:pt x="0" y="432054"/>
                  </a:lnTo>
                  <a:close/>
                </a:path>
              </a:pathLst>
            </a:custGeom>
            <a:ln w="19812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715000" y="1853183"/>
            <a:ext cx="375285" cy="579120"/>
            <a:chOff x="5715000" y="1853183"/>
            <a:chExt cx="375285" cy="579120"/>
          </a:xfrm>
        </p:grpSpPr>
        <p:sp>
          <p:nvSpPr>
            <p:cNvPr id="11" name="object 11"/>
            <p:cNvSpPr/>
            <p:nvPr/>
          </p:nvSpPr>
          <p:spPr>
            <a:xfrm>
              <a:off x="5724905" y="1863089"/>
              <a:ext cx="355600" cy="559435"/>
            </a:xfrm>
            <a:custGeom>
              <a:avLst/>
              <a:gdLst/>
              <a:ahLst/>
              <a:cxnLst/>
              <a:rect l="l" t="t" r="r" b="b"/>
              <a:pathLst>
                <a:path w="355600" h="559435">
                  <a:moveTo>
                    <a:pt x="266319" y="0"/>
                  </a:moveTo>
                  <a:lnTo>
                    <a:pt x="88773" y="0"/>
                  </a:lnTo>
                  <a:lnTo>
                    <a:pt x="88773" y="381762"/>
                  </a:lnTo>
                  <a:lnTo>
                    <a:pt x="0" y="381762"/>
                  </a:lnTo>
                  <a:lnTo>
                    <a:pt x="177546" y="559308"/>
                  </a:lnTo>
                  <a:lnTo>
                    <a:pt x="355092" y="381762"/>
                  </a:lnTo>
                  <a:lnTo>
                    <a:pt x="266319" y="381762"/>
                  </a:lnTo>
                  <a:lnTo>
                    <a:pt x="26631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24905" y="1863089"/>
              <a:ext cx="355600" cy="559435"/>
            </a:xfrm>
            <a:custGeom>
              <a:avLst/>
              <a:gdLst/>
              <a:ahLst/>
              <a:cxnLst/>
              <a:rect l="l" t="t" r="r" b="b"/>
              <a:pathLst>
                <a:path w="355600" h="559435">
                  <a:moveTo>
                    <a:pt x="0" y="381762"/>
                  </a:moveTo>
                  <a:lnTo>
                    <a:pt x="88773" y="381762"/>
                  </a:lnTo>
                  <a:lnTo>
                    <a:pt x="88773" y="0"/>
                  </a:lnTo>
                  <a:lnTo>
                    <a:pt x="266319" y="0"/>
                  </a:lnTo>
                  <a:lnTo>
                    <a:pt x="266319" y="381762"/>
                  </a:lnTo>
                  <a:lnTo>
                    <a:pt x="355092" y="381762"/>
                  </a:lnTo>
                  <a:lnTo>
                    <a:pt x="177546" y="559308"/>
                  </a:lnTo>
                  <a:lnTo>
                    <a:pt x="0" y="381762"/>
                  </a:lnTo>
                  <a:close/>
                </a:path>
              </a:pathLst>
            </a:custGeom>
            <a:ln w="19812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701284" y="2819400"/>
            <a:ext cx="350520" cy="544195"/>
            <a:chOff x="5701284" y="2819400"/>
            <a:chExt cx="350520" cy="544195"/>
          </a:xfrm>
        </p:grpSpPr>
        <p:sp>
          <p:nvSpPr>
            <p:cNvPr id="14" name="object 14"/>
            <p:cNvSpPr/>
            <p:nvPr/>
          </p:nvSpPr>
          <p:spPr>
            <a:xfrm>
              <a:off x="5711190" y="2829305"/>
              <a:ext cx="330835" cy="524510"/>
            </a:xfrm>
            <a:custGeom>
              <a:avLst/>
              <a:gdLst/>
              <a:ahLst/>
              <a:cxnLst/>
              <a:rect l="l" t="t" r="r" b="b"/>
              <a:pathLst>
                <a:path w="330835" h="524510">
                  <a:moveTo>
                    <a:pt x="248031" y="0"/>
                  </a:moveTo>
                  <a:lnTo>
                    <a:pt x="82676" y="0"/>
                  </a:lnTo>
                  <a:lnTo>
                    <a:pt x="82676" y="358902"/>
                  </a:lnTo>
                  <a:lnTo>
                    <a:pt x="0" y="358902"/>
                  </a:lnTo>
                  <a:lnTo>
                    <a:pt x="165354" y="524256"/>
                  </a:lnTo>
                  <a:lnTo>
                    <a:pt x="330708" y="358902"/>
                  </a:lnTo>
                  <a:lnTo>
                    <a:pt x="248031" y="358902"/>
                  </a:lnTo>
                  <a:lnTo>
                    <a:pt x="24803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11190" y="2829305"/>
              <a:ext cx="330835" cy="524510"/>
            </a:xfrm>
            <a:custGeom>
              <a:avLst/>
              <a:gdLst/>
              <a:ahLst/>
              <a:cxnLst/>
              <a:rect l="l" t="t" r="r" b="b"/>
              <a:pathLst>
                <a:path w="330835" h="524510">
                  <a:moveTo>
                    <a:pt x="0" y="358902"/>
                  </a:moveTo>
                  <a:lnTo>
                    <a:pt x="82676" y="358902"/>
                  </a:lnTo>
                  <a:lnTo>
                    <a:pt x="82676" y="0"/>
                  </a:lnTo>
                  <a:lnTo>
                    <a:pt x="248031" y="0"/>
                  </a:lnTo>
                  <a:lnTo>
                    <a:pt x="248031" y="358902"/>
                  </a:lnTo>
                  <a:lnTo>
                    <a:pt x="330708" y="358902"/>
                  </a:lnTo>
                  <a:lnTo>
                    <a:pt x="165354" y="524256"/>
                  </a:lnTo>
                  <a:lnTo>
                    <a:pt x="0" y="358902"/>
                  </a:lnTo>
                  <a:close/>
                </a:path>
              </a:pathLst>
            </a:custGeom>
            <a:ln w="19812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8934068" y="3569589"/>
            <a:ext cx="776605" cy="809625"/>
            <a:chOff x="8934068" y="3569589"/>
            <a:chExt cx="776605" cy="809625"/>
          </a:xfrm>
        </p:grpSpPr>
        <p:sp>
          <p:nvSpPr>
            <p:cNvPr id="17" name="object 17"/>
            <p:cNvSpPr/>
            <p:nvPr/>
          </p:nvSpPr>
          <p:spPr>
            <a:xfrm>
              <a:off x="8943593" y="3579114"/>
              <a:ext cx="757555" cy="790575"/>
            </a:xfrm>
            <a:custGeom>
              <a:avLst/>
              <a:gdLst/>
              <a:ahLst/>
              <a:cxnLst/>
              <a:rect l="l" t="t" r="r" b="b"/>
              <a:pathLst>
                <a:path w="757554" h="790575">
                  <a:moveTo>
                    <a:pt x="8381" y="0"/>
                  </a:moveTo>
                  <a:lnTo>
                    <a:pt x="0" y="166497"/>
                  </a:lnTo>
                  <a:lnTo>
                    <a:pt x="337947" y="183515"/>
                  </a:lnTo>
                  <a:lnTo>
                    <a:pt x="381903" y="191670"/>
                  </a:lnTo>
                  <a:lnTo>
                    <a:pt x="420821" y="210448"/>
                  </a:lnTo>
                  <a:lnTo>
                    <a:pt x="453199" y="238172"/>
                  </a:lnTo>
                  <a:lnTo>
                    <a:pt x="477534" y="273167"/>
                  </a:lnTo>
                  <a:lnTo>
                    <a:pt x="492322" y="313757"/>
                  </a:lnTo>
                  <a:lnTo>
                    <a:pt x="496061" y="358267"/>
                  </a:lnTo>
                  <a:lnTo>
                    <a:pt x="484124" y="596138"/>
                  </a:lnTo>
                  <a:lnTo>
                    <a:pt x="377062" y="590804"/>
                  </a:lnTo>
                  <a:lnTo>
                    <a:pt x="557783" y="790575"/>
                  </a:lnTo>
                  <a:lnTo>
                    <a:pt x="757554" y="609854"/>
                  </a:lnTo>
                  <a:lnTo>
                    <a:pt x="650621" y="604519"/>
                  </a:lnTo>
                  <a:lnTo>
                    <a:pt x="662558" y="366649"/>
                  </a:lnTo>
                  <a:lnTo>
                    <a:pt x="661428" y="317265"/>
                  </a:lnTo>
                  <a:lnTo>
                    <a:pt x="653305" y="269782"/>
                  </a:lnTo>
                  <a:lnTo>
                    <a:pt x="638680" y="224739"/>
                  </a:lnTo>
                  <a:lnTo>
                    <a:pt x="618042" y="182675"/>
                  </a:lnTo>
                  <a:lnTo>
                    <a:pt x="591880" y="144132"/>
                  </a:lnTo>
                  <a:lnTo>
                    <a:pt x="560685" y="109648"/>
                  </a:lnTo>
                  <a:lnTo>
                    <a:pt x="524945" y="79763"/>
                  </a:lnTo>
                  <a:lnTo>
                    <a:pt x="485149" y="55018"/>
                  </a:lnTo>
                  <a:lnTo>
                    <a:pt x="441789" y="35952"/>
                  </a:lnTo>
                  <a:lnTo>
                    <a:pt x="395352" y="23105"/>
                  </a:lnTo>
                  <a:lnTo>
                    <a:pt x="346328" y="17018"/>
                  </a:lnTo>
                  <a:lnTo>
                    <a:pt x="838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943593" y="3579114"/>
              <a:ext cx="757555" cy="790575"/>
            </a:xfrm>
            <a:custGeom>
              <a:avLst/>
              <a:gdLst/>
              <a:ahLst/>
              <a:cxnLst/>
              <a:rect l="l" t="t" r="r" b="b"/>
              <a:pathLst>
                <a:path w="757554" h="790575">
                  <a:moveTo>
                    <a:pt x="8381" y="0"/>
                  </a:moveTo>
                  <a:lnTo>
                    <a:pt x="346328" y="17018"/>
                  </a:lnTo>
                  <a:lnTo>
                    <a:pt x="395352" y="23105"/>
                  </a:lnTo>
                  <a:lnTo>
                    <a:pt x="441789" y="35952"/>
                  </a:lnTo>
                  <a:lnTo>
                    <a:pt x="485149" y="55018"/>
                  </a:lnTo>
                  <a:lnTo>
                    <a:pt x="524945" y="79763"/>
                  </a:lnTo>
                  <a:lnTo>
                    <a:pt x="560685" y="109648"/>
                  </a:lnTo>
                  <a:lnTo>
                    <a:pt x="591880" y="144132"/>
                  </a:lnTo>
                  <a:lnTo>
                    <a:pt x="618042" y="182675"/>
                  </a:lnTo>
                  <a:lnTo>
                    <a:pt x="638680" y="224739"/>
                  </a:lnTo>
                  <a:lnTo>
                    <a:pt x="653305" y="269782"/>
                  </a:lnTo>
                  <a:lnTo>
                    <a:pt x="661428" y="317265"/>
                  </a:lnTo>
                  <a:lnTo>
                    <a:pt x="662558" y="366649"/>
                  </a:lnTo>
                  <a:lnTo>
                    <a:pt x="650621" y="604519"/>
                  </a:lnTo>
                  <a:lnTo>
                    <a:pt x="757554" y="609854"/>
                  </a:lnTo>
                  <a:lnTo>
                    <a:pt x="557783" y="790575"/>
                  </a:lnTo>
                  <a:lnTo>
                    <a:pt x="377062" y="590804"/>
                  </a:lnTo>
                  <a:lnTo>
                    <a:pt x="484124" y="596138"/>
                  </a:lnTo>
                  <a:lnTo>
                    <a:pt x="496061" y="358267"/>
                  </a:lnTo>
                  <a:lnTo>
                    <a:pt x="492322" y="313757"/>
                  </a:lnTo>
                  <a:lnTo>
                    <a:pt x="477534" y="273167"/>
                  </a:lnTo>
                  <a:lnTo>
                    <a:pt x="453199" y="238172"/>
                  </a:lnTo>
                  <a:lnTo>
                    <a:pt x="420821" y="210448"/>
                  </a:lnTo>
                  <a:lnTo>
                    <a:pt x="381903" y="191670"/>
                  </a:lnTo>
                  <a:lnTo>
                    <a:pt x="337947" y="183515"/>
                  </a:lnTo>
                  <a:lnTo>
                    <a:pt x="0" y="166497"/>
                  </a:lnTo>
                  <a:lnTo>
                    <a:pt x="8381" y="0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07335" y="3561588"/>
            <a:ext cx="859536" cy="81838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53055" y="4689347"/>
            <a:ext cx="384048" cy="5486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389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The</a:t>
            </a:r>
            <a:r>
              <a:rPr sz="4400" spc="-40" dirty="0"/>
              <a:t> </a:t>
            </a:r>
            <a:r>
              <a:rPr sz="4400" spc="-5" dirty="0"/>
              <a:t>Process</a:t>
            </a:r>
            <a:r>
              <a:rPr sz="4400" spc="-30" dirty="0"/>
              <a:t> </a:t>
            </a:r>
            <a:r>
              <a:rPr sz="4400" spc="-5" dirty="0"/>
              <a:t>of</a:t>
            </a:r>
            <a:r>
              <a:rPr sz="4400" spc="-190" dirty="0"/>
              <a:t> </a:t>
            </a:r>
            <a:r>
              <a:rPr sz="4400" spc="-5" dirty="0"/>
              <a:t>Consent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34236" y="1931035"/>
            <a:ext cx="8254365" cy="334962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200"/>
              </a:spcBef>
              <a:buClr>
                <a:srgbClr val="00007B"/>
              </a:buClr>
              <a:buSzPct val="72916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orbel"/>
                <a:cs typeface="Corbel"/>
              </a:rPr>
              <a:t>Choose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the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right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environment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and </a:t>
            </a:r>
            <a:r>
              <a:rPr sz="2400" dirty="0">
                <a:latin typeface="Corbel"/>
                <a:cs typeface="Corbel"/>
              </a:rPr>
              <a:t>location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45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obtain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consent.</a:t>
            </a:r>
            <a:endParaRPr sz="24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105"/>
              </a:spcBef>
              <a:buClr>
                <a:srgbClr val="00007B"/>
              </a:buClr>
              <a:buSzPct val="72916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Involve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multiple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health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care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personnel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as</a:t>
            </a:r>
            <a:r>
              <a:rPr sz="2400" spc="46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necessary.</a:t>
            </a:r>
            <a:endParaRPr sz="24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105"/>
              </a:spcBef>
              <a:buClr>
                <a:srgbClr val="00007B"/>
              </a:buClr>
              <a:buSzPct val="72916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Include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family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members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the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process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as</a:t>
            </a:r>
            <a:r>
              <a:rPr sz="2400" spc="46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warranted.</a:t>
            </a:r>
            <a:endParaRPr sz="24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spcBef>
                <a:spcPts val="1095"/>
              </a:spcBef>
              <a:buClr>
                <a:srgbClr val="00007B"/>
              </a:buClr>
              <a:buSzPct val="72916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E</a:t>
            </a:r>
            <a:r>
              <a:rPr sz="2400" spc="-10" dirty="0">
                <a:latin typeface="Corbel"/>
                <a:cs typeface="Corbel"/>
              </a:rPr>
              <a:t>n</a:t>
            </a:r>
            <a:r>
              <a:rPr sz="2400" spc="-5" dirty="0">
                <a:latin typeface="Corbel"/>
                <a:cs typeface="Corbel"/>
              </a:rPr>
              <a:t>sur</a:t>
            </a:r>
            <a:r>
              <a:rPr sz="2400" dirty="0">
                <a:latin typeface="Corbel"/>
                <a:cs typeface="Corbel"/>
              </a:rPr>
              <a:t>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</a:t>
            </a:r>
            <a:r>
              <a:rPr sz="2400" spc="-10" dirty="0">
                <a:latin typeface="Corbel"/>
                <a:cs typeface="Corbel"/>
              </a:rPr>
              <a:t>h</a:t>
            </a:r>
            <a:r>
              <a:rPr sz="2400" dirty="0">
                <a:latin typeface="Corbel"/>
                <a:cs typeface="Corbel"/>
              </a:rPr>
              <a:t>at </a:t>
            </a:r>
            <a:r>
              <a:rPr sz="2400" spc="-10" dirty="0">
                <a:latin typeface="Corbel"/>
                <a:cs typeface="Corbel"/>
              </a:rPr>
              <a:t>t</a:t>
            </a:r>
            <a:r>
              <a:rPr sz="2400" spc="-5" dirty="0">
                <a:latin typeface="Corbel"/>
                <a:cs typeface="Corbel"/>
              </a:rPr>
              <a:t>h</a:t>
            </a:r>
            <a:r>
              <a:rPr sz="2400" dirty="0">
                <a:latin typeface="Corbel"/>
                <a:cs typeface="Corbel"/>
              </a:rPr>
              <a:t>e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s</a:t>
            </a:r>
            <a:r>
              <a:rPr sz="2400" spc="-10" dirty="0">
                <a:latin typeface="Corbel"/>
                <a:cs typeface="Corbel"/>
              </a:rPr>
              <a:t>u</a:t>
            </a:r>
            <a:r>
              <a:rPr sz="2400" spc="-15" dirty="0">
                <a:latin typeface="Corbel"/>
                <a:cs typeface="Corbel"/>
              </a:rPr>
              <a:t>bj</a:t>
            </a:r>
            <a:r>
              <a:rPr sz="2400" dirty="0">
                <a:latin typeface="Corbel"/>
                <a:cs typeface="Corbel"/>
              </a:rPr>
              <a:t>e</a:t>
            </a:r>
            <a:r>
              <a:rPr sz="2400" spc="-15" dirty="0">
                <a:latin typeface="Corbel"/>
                <a:cs typeface="Corbel"/>
              </a:rPr>
              <a:t>c</a:t>
            </a:r>
            <a:r>
              <a:rPr sz="2400" dirty="0">
                <a:latin typeface="Corbel"/>
                <a:cs typeface="Corbel"/>
              </a:rPr>
              <a:t>t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</a:t>
            </a:r>
            <a:r>
              <a:rPr sz="2400" dirty="0">
                <a:latin typeface="Corbel"/>
                <a:cs typeface="Corbel"/>
              </a:rPr>
              <a:t>r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Legal</a:t>
            </a:r>
            <a:r>
              <a:rPr sz="2400" spc="-10" dirty="0">
                <a:latin typeface="Corbel"/>
                <a:cs typeface="Corbel"/>
              </a:rPr>
              <a:t>l</a:t>
            </a:r>
            <a:r>
              <a:rPr sz="2400" dirty="0">
                <a:latin typeface="Corbel"/>
                <a:cs typeface="Corbel"/>
              </a:rPr>
              <a:t>y</a:t>
            </a:r>
            <a:r>
              <a:rPr sz="2400" spc="-1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Authori</a:t>
            </a:r>
            <a:r>
              <a:rPr sz="2400" spc="-15" dirty="0">
                <a:latin typeface="Corbel"/>
                <a:cs typeface="Corbel"/>
              </a:rPr>
              <a:t>z</a:t>
            </a:r>
            <a:r>
              <a:rPr sz="2400" dirty="0">
                <a:latin typeface="Corbel"/>
                <a:cs typeface="Corbel"/>
              </a:rPr>
              <a:t>ed 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55" dirty="0">
                <a:latin typeface="Corbel"/>
                <a:cs typeface="Corbel"/>
              </a:rPr>
              <a:t>R</a:t>
            </a:r>
            <a:r>
              <a:rPr sz="2400" dirty="0">
                <a:latin typeface="Corbel"/>
                <a:cs typeface="Corbel"/>
              </a:rPr>
              <a:t>epre</a:t>
            </a:r>
            <a:r>
              <a:rPr sz="2400" spc="5" dirty="0">
                <a:latin typeface="Corbel"/>
                <a:cs typeface="Corbel"/>
              </a:rPr>
              <a:t>s</a:t>
            </a:r>
            <a:r>
              <a:rPr sz="2400" dirty="0">
                <a:latin typeface="Corbel"/>
                <a:cs typeface="Corbel"/>
              </a:rPr>
              <a:t>enta</a:t>
            </a:r>
            <a:r>
              <a:rPr sz="2400" spc="-10" dirty="0">
                <a:latin typeface="Corbel"/>
                <a:cs typeface="Corbel"/>
              </a:rPr>
              <a:t>t</a:t>
            </a:r>
            <a:r>
              <a:rPr sz="2400" dirty="0">
                <a:latin typeface="Corbel"/>
                <a:cs typeface="Corbel"/>
              </a:rPr>
              <a:t>i</a:t>
            </a:r>
            <a:r>
              <a:rPr sz="2400" spc="-10" dirty="0">
                <a:latin typeface="Corbel"/>
                <a:cs typeface="Corbel"/>
              </a:rPr>
              <a:t>v</a:t>
            </a:r>
            <a:r>
              <a:rPr sz="2400" dirty="0">
                <a:latin typeface="Corbel"/>
                <a:cs typeface="Corbel"/>
              </a:rPr>
              <a:t>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  </a:t>
            </a:r>
            <a:r>
              <a:rPr sz="2400" spc="-5" dirty="0">
                <a:latin typeface="Corbel"/>
                <a:cs typeface="Corbel"/>
              </a:rPr>
              <a:t>competent.</a:t>
            </a:r>
            <a:endParaRPr sz="24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10"/>
              </a:spcBef>
              <a:buClr>
                <a:srgbClr val="00007B"/>
              </a:buClr>
              <a:buSzPct val="75000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Ensure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the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subject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or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LAR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has</a:t>
            </a:r>
            <a:r>
              <a:rPr sz="2400" spc="-9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sufficient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understanding.</a:t>
            </a:r>
            <a:endParaRPr sz="24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1500"/>
              </a:spcBef>
              <a:buClr>
                <a:srgbClr val="00007B"/>
              </a:buClr>
              <a:buSzPct val="75000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rbel"/>
                <a:cs typeface="Corbel"/>
              </a:rPr>
              <a:t>Continue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the </a:t>
            </a:r>
            <a:r>
              <a:rPr sz="2400" dirty="0">
                <a:latin typeface="Corbel"/>
                <a:cs typeface="Corbel"/>
              </a:rPr>
              <a:t>process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-1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consent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throughout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the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study.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521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The</a:t>
            </a:r>
            <a:r>
              <a:rPr sz="4400" spc="-40" dirty="0"/>
              <a:t> </a:t>
            </a:r>
            <a:r>
              <a:rPr sz="4400" spc="-5" dirty="0"/>
              <a:t>Plan</a:t>
            </a:r>
            <a:r>
              <a:rPr sz="4400" spc="-10" dirty="0"/>
              <a:t> </a:t>
            </a:r>
            <a:r>
              <a:rPr sz="4400" spc="-5" dirty="0"/>
              <a:t>of</a:t>
            </a:r>
            <a:r>
              <a:rPr sz="4400" spc="-185" dirty="0"/>
              <a:t> </a:t>
            </a:r>
            <a:r>
              <a:rPr sz="4400" spc="-5" dirty="0"/>
              <a:t>Consent</a:t>
            </a:r>
            <a:r>
              <a:rPr sz="4400" spc="-15" dirty="0"/>
              <a:t> </a:t>
            </a:r>
            <a:r>
              <a:rPr sz="4400" dirty="0"/>
              <a:t>Process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34236" y="1978278"/>
            <a:ext cx="9615805" cy="351599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469265" marR="957580" indent="-457200">
              <a:lnSpc>
                <a:spcPct val="70000"/>
              </a:lnSpc>
              <a:spcBef>
                <a:spcPts val="960"/>
              </a:spcBef>
              <a:buClr>
                <a:srgbClr val="00007B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Identify obstacles to participation </a:t>
            </a:r>
            <a:r>
              <a:rPr sz="2400" dirty="0">
                <a:latin typeface="Corbel"/>
                <a:cs typeface="Corbel"/>
              </a:rPr>
              <a:t>in </a:t>
            </a:r>
            <a:r>
              <a:rPr sz="2400" spc="-5" dirty="0">
                <a:latin typeface="Corbel"/>
                <a:cs typeface="Corbel"/>
              </a:rPr>
              <a:t>study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ways </a:t>
            </a:r>
            <a:r>
              <a:rPr sz="2400" spc="-5" dirty="0">
                <a:latin typeface="Corbel"/>
                <a:cs typeface="Corbel"/>
              </a:rPr>
              <a:t>to overcome </a:t>
            </a:r>
            <a:r>
              <a:rPr sz="2400" spc="-47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obstacles</a:t>
            </a:r>
            <a:endParaRPr sz="2400">
              <a:latin typeface="Corbel"/>
              <a:cs typeface="Corbel"/>
            </a:endParaRPr>
          </a:p>
          <a:p>
            <a:pPr marL="469265" indent="-457200">
              <a:lnSpc>
                <a:spcPct val="100000"/>
              </a:lnSpc>
              <a:spcBef>
                <a:spcPts val="244"/>
              </a:spcBef>
              <a:buClr>
                <a:srgbClr val="00007B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Identify </a:t>
            </a:r>
            <a:r>
              <a:rPr sz="2400" dirty="0">
                <a:latin typeface="Corbel"/>
                <a:cs typeface="Corbel"/>
              </a:rPr>
              <a:t>words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subject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may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not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understand</a:t>
            </a:r>
            <a:endParaRPr sz="2400">
              <a:latin typeface="Corbel"/>
              <a:cs typeface="Corbel"/>
            </a:endParaRPr>
          </a:p>
          <a:p>
            <a:pPr marL="469265" indent="-457200">
              <a:lnSpc>
                <a:spcPct val="100000"/>
              </a:lnSpc>
              <a:spcBef>
                <a:spcPts val="225"/>
              </a:spcBef>
              <a:buClr>
                <a:srgbClr val="00007B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Compile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“Frequently</a:t>
            </a:r>
            <a:r>
              <a:rPr sz="2400" spc="-14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Asked</a:t>
            </a:r>
            <a:r>
              <a:rPr sz="2400" spc="-1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Question”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list</a:t>
            </a:r>
            <a:endParaRPr sz="2400">
              <a:latin typeface="Corbel"/>
              <a:cs typeface="Corbel"/>
            </a:endParaRPr>
          </a:p>
          <a:p>
            <a:pPr marL="469265" indent="-457200">
              <a:lnSpc>
                <a:spcPct val="100000"/>
              </a:lnSpc>
              <a:spcBef>
                <a:spcPts val="1285"/>
              </a:spcBef>
              <a:buClr>
                <a:srgbClr val="00007B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Decide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who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will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consent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discussion</a:t>
            </a:r>
            <a:endParaRPr sz="2400">
              <a:latin typeface="Corbel"/>
              <a:cs typeface="Corbel"/>
            </a:endParaRPr>
          </a:p>
          <a:p>
            <a:pPr marL="469265" indent="-457200">
              <a:lnSpc>
                <a:spcPct val="100000"/>
              </a:lnSpc>
              <a:spcBef>
                <a:spcPts val="1515"/>
              </a:spcBef>
              <a:buClr>
                <a:srgbClr val="00007B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Decide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where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consent discussion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will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4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held</a:t>
            </a:r>
            <a:endParaRPr sz="2400">
              <a:latin typeface="Corbel"/>
              <a:cs typeface="Corbel"/>
            </a:endParaRPr>
          </a:p>
          <a:p>
            <a:pPr marL="469265" indent="-457200">
              <a:lnSpc>
                <a:spcPts val="2800"/>
              </a:lnSpc>
              <a:spcBef>
                <a:spcPts val="180"/>
              </a:spcBef>
              <a:buClr>
                <a:srgbClr val="00007B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Provide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adequate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time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explain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study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4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subject.</a:t>
            </a:r>
            <a:endParaRPr sz="2400">
              <a:latin typeface="Corbel"/>
              <a:cs typeface="Corbel"/>
            </a:endParaRPr>
          </a:p>
          <a:p>
            <a:pPr marL="469265" indent="-457200">
              <a:lnSpc>
                <a:spcPts val="2370"/>
              </a:lnSpc>
              <a:buClr>
                <a:srgbClr val="00007B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Provide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adequate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time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subject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read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and</a:t>
            </a:r>
            <a:r>
              <a:rPr sz="2400" spc="45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consider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and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questions</a:t>
            </a:r>
            <a:endParaRPr sz="2400">
              <a:latin typeface="Corbel"/>
              <a:cs typeface="Corbel"/>
            </a:endParaRPr>
          </a:p>
          <a:p>
            <a:pPr marL="469265">
              <a:lnSpc>
                <a:spcPts val="2450"/>
              </a:lnSpc>
            </a:pPr>
            <a:r>
              <a:rPr sz="2400" spc="-5" dirty="0">
                <a:latin typeface="Corbel"/>
                <a:cs typeface="Corbel"/>
              </a:rPr>
              <a:t>to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be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answered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568197"/>
            <a:ext cx="9598356" cy="1937069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  <a:tabLst>
                <a:tab pos="6412230" algn="l"/>
              </a:tabLst>
            </a:pPr>
            <a:r>
              <a:rPr sz="4400" dirty="0"/>
              <a:t>Who</a:t>
            </a:r>
            <a:r>
              <a:rPr sz="4400" spc="-25" dirty="0"/>
              <a:t> </a:t>
            </a:r>
            <a:r>
              <a:rPr sz="4400" spc="-5" dirty="0"/>
              <a:t>ca</a:t>
            </a:r>
            <a:r>
              <a:rPr sz="4400" dirty="0"/>
              <a:t>n</a:t>
            </a:r>
            <a:r>
              <a:rPr sz="4400" spc="-5" dirty="0"/>
              <a:t> sig</a:t>
            </a:r>
            <a:r>
              <a:rPr sz="4400" dirty="0"/>
              <a:t>n</a:t>
            </a:r>
            <a:r>
              <a:rPr sz="4400" spc="-5" dirty="0"/>
              <a:t> th</a:t>
            </a:r>
            <a:r>
              <a:rPr sz="4400" dirty="0"/>
              <a:t>e</a:t>
            </a:r>
            <a:r>
              <a:rPr sz="4400" spc="-30" dirty="0"/>
              <a:t> </a:t>
            </a:r>
            <a:r>
              <a:rPr sz="4400" dirty="0"/>
              <a:t>Informed	</a:t>
            </a:r>
            <a:r>
              <a:rPr sz="4400" spc="-5" dirty="0"/>
              <a:t>Co</a:t>
            </a:r>
            <a:r>
              <a:rPr sz="4400" spc="5" dirty="0"/>
              <a:t>n</a:t>
            </a:r>
            <a:r>
              <a:rPr sz="4400" spc="-5" dirty="0"/>
              <a:t>sent  Form?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295400" y="2895600"/>
            <a:ext cx="6932295" cy="1548130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15"/>
              </a:spcBef>
              <a:buClr>
                <a:srgbClr val="A6B727"/>
              </a:buClr>
              <a:buSzPct val="79166"/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Corbel"/>
                <a:cs typeface="Corbel"/>
              </a:rPr>
              <a:t>Subject</a:t>
            </a:r>
            <a:r>
              <a:rPr sz="2400" spc="-5" dirty="0">
                <a:latin typeface="Corbel"/>
                <a:cs typeface="Corbel"/>
              </a:rPr>
              <a:t> or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Legally</a:t>
            </a:r>
            <a:r>
              <a:rPr sz="2400" spc="-9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Acceptable</a:t>
            </a:r>
            <a:r>
              <a:rPr sz="2400" spc="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Representative</a:t>
            </a:r>
            <a:r>
              <a:rPr sz="2400" spc="4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(LAR)</a:t>
            </a:r>
            <a:endParaRPr sz="2400" dirty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15"/>
              </a:spcBef>
              <a:buClr>
                <a:srgbClr val="A6B727"/>
              </a:buClr>
              <a:buSzPct val="79166"/>
              <a:buAutoNum type="arabicPeriod"/>
              <a:tabLst>
                <a:tab pos="469265" algn="l"/>
                <a:tab pos="469900" algn="l"/>
              </a:tabLst>
            </a:pPr>
            <a:r>
              <a:rPr sz="2400" spc="-20" dirty="0">
                <a:latin typeface="Corbel"/>
                <a:cs typeface="Corbel"/>
              </a:rPr>
              <a:t>Person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conducting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review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of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consent.</a:t>
            </a:r>
            <a:endParaRPr sz="2400" dirty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15"/>
              </a:spcBef>
              <a:buClr>
                <a:srgbClr val="A6B727"/>
              </a:buClr>
              <a:buSzPct val="79166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orbel"/>
                <a:cs typeface="Corbel"/>
              </a:rPr>
              <a:t>Impartial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witness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534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Gill Sans MT</vt:lpstr>
      <vt:lpstr>Gallery</vt:lpstr>
      <vt:lpstr>INFORMED CONSENT  PROCESS AND PROCEDURES</vt:lpstr>
      <vt:lpstr>CONTENTS</vt:lpstr>
      <vt:lpstr>Definition:</vt:lpstr>
      <vt:lpstr>Informed consent guidelines:</vt:lpstr>
      <vt:lpstr>INFORMATION</vt:lpstr>
      <vt:lpstr>Information provision and sharing by research team</vt:lpstr>
      <vt:lpstr>The Process of Consent</vt:lpstr>
      <vt:lpstr>The Plan of Consent Process</vt:lpstr>
      <vt:lpstr>Who can sign the Informed Consent  Form?</vt:lpstr>
      <vt:lpstr>Elements of Informed Consent Form:</vt:lpstr>
      <vt:lpstr>2. Additional elements</vt:lpstr>
      <vt:lpstr>Components of ICF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CONSENT  PROCESS AND PROCEDURES</dc:title>
  <cp:lastModifiedBy>dell</cp:lastModifiedBy>
  <cp:revision>3</cp:revision>
  <dcterms:created xsi:type="dcterms:W3CDTF">2021-03-09T01:14:24Z</dcterms:created>
  <dcterms:modified xsi:type="dcterms:W3CDTF">2021-03-09T01:19:04Z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