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27583" y="200355"/>
            <a:ext cx="7888833" cy="468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Sagar</a:t>
            </a:r>
            <a:r>
              <a:rPr spc="-30" dirty="0"/>
              <a:t> </a:t>
            </a:r>
            <a:r>
              <a:rPr spc="-5" dirty="0"/>
              <a:t>Kishor</a:t>
            </a:r>
            <a:r>
              <a:rPr spc="-25" dirty="0"/>
              <a:t> </a:t>
            </a:r>
            <a:r>
              <a:rPr spc="-10" dirty="0"/>
              <a:t>Savale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Sagar</a:t>
            </a:r>
            <a:r>
              <a:rPr spc="-30" dirty="0"/>
              <a:t> </a:t>
            </a:r>
            <a:r>
              <a:rPr spc="-5" dirty="0"/>
              <a:t>Kishor</a:t>
            </a:r>
            <a:r>
              <a:rPr spc="-25" dirty="0"/>
              <a:t> </a:t>
            </a:r>
            <a:r>
              <a:rPr spc="-10" dirty="0"/>
              <a:t>Savale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Sagar</a:t>
            </a:r>
            <a:r>
              <a:rPr spc="-30" dirty="0"/>
              <a:t> </a:t>
            </a:r>
            <a:r>
              <a:rPr spc="-5" dirty="0"/>
              <a:t>Kishor</a:t>
            </a:r>
            <a:r>
              <a:rPr spc="-25" dirty="0"/>
              <a:t> </a:t>
            </a:r>
            <a:r>
              <a:rPr spc="-10" dirty="0"/>
              <a:t>Savale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Sagar</a:t>
            </a:r>
            <a:r>
              <a:rPr spc="-30" dirty="0"/>
              <a:t> </a:t>
            </a:r>
            <a:r>
              <a:rPr spc="-5" dirty="0"/>
              <a:t>Kishor</a:t>
            </a:r>
            <a:r>
              <a:rPr spc="-25" dirty="0"/>
              <a:t> </a:t>
            </a:r>
            <a:r>
              <a:rPr spc="-10" dirty="0"/>
              <a:t>Savale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Sagar</a:t>
            </a:r>
            <a:r>
              <a:rPr spc="-30" dirty="0"/>
              <a:t> </a:t>
            </a:r>
            <a:r>
              <a:rPr spc="-5" dirty="0"/>
              <a:t>Kishor</a:t>
            </a:r>
            <a:r>
              <a:rPr spc="-25" dirty="0"/>
              <a:t> </a:t>
            </a:r>
            <a:r>
              <a:rPr spc="-10" dirty="0"/>
              <a:t>Savale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29359" y="258825"/>
            <a:ext cx="5685281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739" y="1111453"/>
            <a:ext cx="8986520" cy="391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967098" y="6464680"/>
            <a:ext cx="1210310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Sagar</a:t>
            </a:r>
            <a:r>
              <a:rPr spc="-30" dirty="0"/>
              <a:t> </a:t>
            </a:r>
            <a:r>
              <a:rPr spc="-5" dirty="0"/>
              <a:t>Kishor</a:t>
            </a:r>
            <a:r>
              <a:rPr spc="-25" dirty="0"/>
              <a:t> </a:t>
            </a:r>
            <a:r>
              <a:rPr spc="-10" dirty="0"/>
              <a:t>Savale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07542" y="6464680"/>
            <a:ext cx="741680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30234" y="6464680"/>
            <a:ext cx="2317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da.gov/Drugs/DevelopmentApprovalProcess/HowDrugsareDevelopedandApproved/ApprovalApplications/InvestigationalNewDrugINDApplication/Overview/default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da.gov/RegulatoryInformation/Legislation/FederalFoodDrugandCosmeticActFDCAct/default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poaccess.gov/fr/index.html" TargetMode="External"/><Relationship Id="rId2" Type="http://schemas.openxmlformats.org/officeDocument/2006/relationships/hyperlink" Target="http://www.gpoaccess.gov/cfr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ccess.gpo.gov/cgi-bin/cfrassemble.cgi?title=200321" TargetMode="External"/><Relationship Id="rId4" Type="http://schemas.openxmlformats.org/officeDocument/2006/relationships/hyperlink" Target="http://www.fda.gov/RegulatoryInformation/Legislation/FederalFoodDrugandCosmeticActFDCAct/default.htm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da.gov/AboutFDA/CentersOffices/CDER/ManualofPoliciesProcedures/default.ht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frwebgate.access.gpo.gov/cgi-bin/get-cfr.cgi?TITLE=21&amp;PART=312&amp;SECTION=34&amp;YEAR=1999&amp;TYPE=TEXT" TargetMode="External"/><Relationship Id="rId2" Type="http://schemas.openxmlformats.org/officeDocument/2006/relationships/hyperlink" Target="https://www.accessdata.fda.gov/scripts/cdrh/cfdocs/cfCFR/CFRSearch.cfm?fr=312.3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28" y="1734439"/>
            <a:ext cx="899223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FF0000"/>
                </a:solidFill>
              </a:rPr>
              <a:t>Investigational</a:t>
            </a:r>
            <a:r>
              <a:rPr sz="3600" spc="15" dirty="0">
                <a:solidFill>
                  <a:srgbClr val="FF0000"/>
                </a:solidFill>
              </a:rPr>
              <a:t> </a:t>
            </a:r>
            <a:br>
              <a:rPr lang="en-US" sz="3600" spc="15" dirty="0">
                <a:solidFill>
                  <a:srgbClr val="FF0000"/>
                </a:solidFill>
              </a:rPr>
            </a:br>
            <a:r>
              <a:rPr sz="3600" spc="-5" dirty="0">
                <a:solidFill>
                  <a:srgbClr val="FF0000"/>
                </a:solidFill>
              </a:rPr>
              <a:t>New</a:t>
            </a:r>
            <a:r>
              <a:rPr sz="3600" spc="15" dirty="0">
                <a:solidFill>
                  <a:srgbClr val="FF0000"/>
                </a:solidFill>
              </a:rPr>
              <a:t> </a:t>
            </a:r>
            <a:r>
              <a:rPr sz="3600" spc="-5" dirty="0">
                <a:solidFill>
                  <a:srgbClr val="FF0000"/>
                </a:solidFill>
              </a:rPr>
              <a:t>Drug</a:t>
            </a:r>
            <a:r>
              <a:rPr sz="3600" spc="-185" dirty="0">
                <a:solidFill>
                  <a:srgbClr val="FF0000"/>
                </a:solidFill>
              </a:rPr>
              <a:t> </a:t>
            </a:r>
            <a:r>
              <a:rPr sz="3600" spc="-5" dirty="0">
                <a:solidFill>
                  <a:srgbClr val="FF0000"/>
                </a:solidFill>
              </a:rPr>
              <a:t>Application</a:t>
            </a:r>
            <a:r>
              <a:rPr sz="3600" spc="15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[INDA]</a:t>
            </a:r>
            <a:endParaRPr sz="3600" dirty="0"/>
          </a:p>
        </p:txBody>
      </p:sp>
      <p:sp>
        <p:nvSpPr>
          <p:cNvPr id="18" name="object 18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1110" y="230250"/>
            <a:ext cx="70199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>
                <a:solidFill>
                  <a:srgbClr val="3D526F"/>
                </a:solidFill>
              </a:rPr>
              <a:t>Resources</a:t>
            </a:r>
            <a:r>
              <a:rPr dirty="0">
                <a:solidFill>
                  <a:srgbClr val="3D526F"/>
                </a:solidFill>
              </a:rPr>
              <a:t> </a:t>
            </a:r>
            <a:r>
              <a:rPr spc="-5" dirty="0">
                <a:solidFill>
                  <a:srgbClr val="3D526F"/>
                </a:solidFill>
              </a:rPr>
              <a:t>For</a:t>
            </a:r>
            <a:r>
              <a:rPr spc="-80" dirty="0">
                <a:solidFill>
                  <a:srgbClr val="3D526F"/>
                </a:solidFill>
              </a:rPr>
              <a:t> </a:t>
            </a:r>
            <a:r>
              <a:rPr spc="-5" dirty="0">
                <a:solidFill>
                  <a:srgbClr val="3D526F"/>
                </a:solidFill>
              </a:rPr>
              <a:t>IND</a:t>
            </a:r>
            <a:r>
              <a:rPr spc="-215" dirty="0">
                <a:solidFill>
                  <a:srgbClr val="3D526F"/>
                </a:solidFill>
              </a:rPr>
              <a:t> </a:t>
            </a:r>
            <a:r>
              <a:rPr spc="-5" dirty="0">
                <a:solidFill>
                  <a:srgbClr val="3D526F"/>
                </a:solidFill>
              </a:rPr>
              <a:t>Applications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1036" y="1346466"/>
            <a:ext cx="8905875" cy="3066415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295910" indent="-283845" algn="just">
              <a:lnSpc>
                <a:spcPct val="100000"/>
              </a:lnSpc>
              <a:spcBef>
                <a:spcPts val="850"/>
              </a:spcBef>
              <a:buClr>
                <a:srgbClr val="FF0000"/>
              </a:buClr>
              <a:buFont typeface="Arial"/>
              <a:buChar char="•"/>
              <a:tabLst>
                <a:tab pos="296545" algn="l"/>
              </a:tabLst>
            </a:pP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Pre-Investigational</a:t>
            </a:r>
            <a:r>
              <a:rPr sz="2000" u="sng" spc="-7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New</a:t>
            </a:r>
            <a:r>
              <a:rPr sz="2000" u="sng" spc="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Drug</a:t>
            </a:r>
            <a:r>
              <a:rPr sz="2000" u="sng" spc="-1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Application</a:t>
            </a:r>
            <a:r>
              <a:rPr sz="20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(IND)</a:t>
            </a:r>
            <a:r>
              <a:rPr sz="20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Consultation</a:t>
            </a:r>
            <a:r>
              <a:rPr sz="20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Program</a:t>
            </a:r>
            <a:endParaRPr sz="2000">
              <a:latin typeface="Times New Roman"/>
              <a:cs typeface="Times New Roman"/>
            </a:endParaRPr>
          </a:p>
          <a:p>
            <a:pPr marL="295910" marR="6350" indent="-283845" algn="just">
              <a:lnSpc>
                <a:spcPct val="90100"/>
              </a:lnSpc>
              <a:spcBef>
                <a:spcPts val="994"/>
              </a:spcBef>
            </a:pPr>
            <a:r>
              <a:rPr sz="2000" dirty="0">
                <a:solidFill>
                  <a:srgbClr val="FFC000"/>
                </a:solidFill>
                <a:latin typeface="Courier New"/>
                <a:cs typeface="Courier New"/>
              </a:rPr>
              <a:t>o </a:t>
            </a:r>
            <a:r>
              <a:rPr sz="2000" spc="-10" dirty="0">
                <a:solidFill>
                  <a:srgbClr val="FF0000"/>
                </a:solidFill>
                <a:latin typeface="Times New Roman"/>
                <a:cs typeface="Times New Roman"/>
              </a:rPr>
              <a:t>Offered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by</a:t>
            </a:r>
            <a:r>
              <a:rPr sz="2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CDER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(Center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for</a:t>
            </a:r>
            <a:r>
              <a:rPr sz="2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Drug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Evaluation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Research)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 foster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early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communications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between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sponsors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new</a:t>
            </a:r>
            <a:r>
              <a:rPr sz="20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drug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review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divisions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order</a:t>
            </a:r>
            <a:r>
              <a:rPr sz="2000" spc="4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0000"/>
                </a:solidFill>
                <a:latin typeface="Times New Roman"/>
                <a:cs typeface="Times New Roman"/>
              </a:rPr>
              <a:t>to </a:t>
            </a:r>
            <a:r>
              <a:rPr sz="2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provide</a:t>
            </a:r>
            <a:r>
              <a:rPr sz="2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guidance</a:t>
            </a:r>
            <a:r>
              <a:rPr sz="2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2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data</a:t>
            </a:r>
            <a:r>
              <a:rPr sz="2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necessary</a:t>
            </a:r>
            <a:r>
              <a:rPr sz="20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warrant</a:t>
            </a:r>
            <a:r>
              <a:rPr sz="2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IND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 submission.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295910" indent="-283845" algn="just">
              <a:lnSpc>
                <a:spcPct val="100000"/>
              </a:lnSpc>
              <a:spcBef>
                <a:spcPts val="1395"/>
              </a:spcBef>
              <a:buFont typeface="Arial"/>
              <a:buChar char="•"/>
              <a:tabLst>
                <a:tab pos="296545" algn="l"/>
              </a:tabLst>
            </a:pPr>
            <a:r>
              <a:rPr sz="20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Guidance</a:t>
            </a:r>
            <a:r>
              <a:rPr sz="2000" u="sng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Documents</a:t>
            </a:r>
            <a:r>
              <a:rPr sz="2000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2000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INDs</a:t>
            </a:r>
            <a:endParaRPr sz="2000">
              <a:latin typeface="Times New Roman"/>
              <a:cs typeface="Times New Roman"/>
            </a:endParaRPr>
          </a:p>
          <a:p>
            <a:pPr marL="570230" marR="5080" indent="-238125" algn="just">
              <a:lnSpc>
                <a:spcPct val="90000"/>
              </a:lnSpc>
              <a:spcBef>
                <a:spcPts val="500"/>
              </a:spcBef>
            </a:pPr>
            <a:r>
              <a:rPr sz="2000" dirty="0">
                <a:solidFill>
                  <a:srgbClr val="FFC000"/>
                </a:solidFill>
                <a:latin typeface="Courier New"/>
                <a:cs typeface="Courier New"/>
              </a:rPr>
              <a:t>o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documents are prepared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for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FDA review </a:t>
            </a:r>
            <a:r>
              <a:rPr sz="2000" spc="-10" dirty="0">
                <a:solidFill>
                  <a:srgbClr val="FF0000"/>
                </a:solidFill>
                <a:latin typeface="Times New Roman"/>
                <a:cs typeface="Times New Roman"/>
              </a:rPr>
              <a:t>staff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and applicants/sponsors to provide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guidelines to the processing, content, and evaluation/approval of applications and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also</a:t>
            </a:r>
            <a:r>
              <a:rPr sz="20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the design,</a:t>
            </a:r>
            <a:r>
              <a:rPr sz="20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production,</a:t>
            </a:r>
            <a:r>
              <a:rPr sz="2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manufacturing,</a:t>
            </a:r>
            <a:r>
              <a:rPr sz="20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 testing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of</a:t>
            </a:r>
            <a:r>
              <a:rPr sz="2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regulated</a:t>
            </a:r>
            <a:r>
              <a:rPr sz="20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products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Sagar</a:t>
            </a:r>
            <a:r>
              <a:rPr spc="-30" dirty="0"/>
              <a:t> </a:t>
            </a:r>
            <a:r>
              <a:rPr spc="-5" dirty="0"/>
              <a:t>Kishor</a:t>
            </a:r>
            <a:r>
              <a:rPr spc="-25" dirty="0"/>
              <a:t> </a:t>
            </a:r>
            <a:r>
              <a:rPr spc="-10" dirty="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1269" y="97028"/>
            <a:ext cx="56000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3D526F"/>
                </a:solidFill>
              </a:rPr>
              <a:t>GUIDANCE</a:t>
            </a:r>
            <a:r>
              <a:rPr sz="3600" spc="-65" dirty="0">
                <a:solidFill>
                  <a:srgbClr val="3D526F"/>
                </a:solidFill>
              </a:rPr>
              <a:t> </a:t>
            </a:r>
            <a:r>
              <a:rPr sz="3600" spc="-5" dirty="0">
                <a:solidFill>
                  <a:srgbClr val="3D526F"/>
                </a:solidFill>
              </a:rPr>
              <a:t>DOCUMENTS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61036" y="659384"/>
            <a:ext cx="8905875" cy="538734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4069079" marR="288925" indent="-3742690">
              <a:lnSpc>
                <a:spcPts val="2150"/>
              </a:lnSpc>
              <a:spcBef>
                <a:spcPts val="575"/>
              </a:spcBef>
            </a:pPr>
            <a:r>
              <a:rPr sz="2200" b="1" dirty="0">
                <a:solidFill>
                  <a:srgbClr val="1F4E79"/>
                </a:solidFill>
                <a:latin typeface="Times New Roman"/>
                <a:cs typeface="Times New Roman"/>
              </a:rPr>
              <a:t>For</a:t>
            </a:r>
            <a:r>
              <a:rPr sz="2200" b="1" spc="-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1F4E79"/>
                </a:solidFill>
                <a:latin typeface="Times New Roman"/>
                <a:cs typeface="Times New Roman"/>
              </a:rPr>
              <a:t>The</a:t>
            </a:r>
            <a:r>
              <a:rPr sz="2200" b="1" spc="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1F4E79"/>
                </a:solidFill>
                <a:latin typeface="Times New Roman"/>
                <a:cs typeface="Times New Roman"/>
              </a:rPr>
              <a:t>Complete</a:t>
            </a:r>
            <a:r>
              <a:rPr sz="2200" b="1" spc="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1F4E79"/>
                </a:solidFill>
                <a:latin typeface="Times New Roman"/>
                <a:cs typeface="Times New Roman"/>
              </a:rPr>
              <a:t>List</a:t>
            </a:r>
            <a:r>
              <a:rPr sz="2200" b="1" spc="1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1F4E79"/>
                </a:solidFill>
                <a:latin typeface="Times New Roman"/>
                <a:cs typeface="Times New Roman"/>
              </a:rPr>
              <a:t>Of</a:t>
            </a:r>
            <a:r>
              <a:rPr sz="2200" b="1" spc="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1F4E79"/>
                </a:solidFill>
                <a:latin typeface="Times New Roman"/>
                <a:cs typeface="Times New Roman"/>
              </a:rPr>
              <a:t>CDER</a:t>
            </a:r>
            <a:r>
              <a:rPr sz="2200" b="1" spc="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1F4E79"/>
                </a:solidFill>
                <a:latin typeface="Times New Roman"/>
                <a:cs typeface="Times New Roman"/>
              </a:rPr>
              <a:t>Guidance,</a:t>
            </a:r>
            <a:r>
              <a:rPr sz="2200" b="1" spc="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1F4E79"/>
                </a:solidFill>
                <a:latin typeface="Times New Roman"/>
                <a:cs typeface="Times New Roman"/>
              </a:rPr>
              <a:t>Please</a:t>
            </a:r>
            <a:r>
              <a:rPr sz="2200" b="1" spc="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1F4E79"/>
                </a:solidFill>
                <a:latin typeface="Times New Roman"/>
                <a:cs typeface="Times New Roman"/>
              </a:rPr>
              <a:t>See</a:t>
            </a:r>
            <a:r>
              <a:rPr sz="2200" b="1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1F4E79"/>
                </a:solidFill>
                <a:latin typeface="Times New Roman"/>
                <a:cs typeface="Times New Roman"/>
              </a:rPr>
              <a:t>The</a:t>
            </a:r>
            <a:r>
              <a:rPr sz="2200" b="1" spc="-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2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/>
                <a:cs typeface="Times New Roman"/>
              </a:rPr>
              <a:t>Guidance </a:t>
            </a:r>
            <a:r>
              <a:rPr sz="2200" b="1" spc="-53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2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/>
                <a:cs typeface="Times New Roman"/>
              </a:rPr>
              <a:t>Index</a:t>
            </a:r>
            <a:endParaRPr sz="22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108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Safety</a:t>
            </a:r>
            <a:r>
              <a:rPr sz="1800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Reporting</a:t>
            </a:r>
            <a:r>
              <a:rPr sz="1800" u="sng" spc="-2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Requirements</a:t>
            </a:r>
            <a:r>
              <a:rPr sz="1800" u="sng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INDs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1800" u="sng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BE/BA</a:t>
            </a:r>
            <a:r>
              <a:rPr sz="1800" u="sng" spc="-1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Studies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5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CGMP</a:t>
            </a:r>
            <a:r>
              <a:rPr sz="1800" u="sng" spc="-6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800" u="sng" spc="-1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Phase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1</a:t>
            </a:r>
            <a:r>
              <a:rPr sz="1800" u="sng" spc="-1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Investigational</a:t>
            </a:r>
            <a:r>
              <a:rPr sz="1800" u="sng" spc="-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Drugs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4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Exploratory</a:t>
            </a:r>
            <a:r>
              <a:rPr sz="1800" u="sng" spc="-3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IND</a:t>
            </a:r>
            <a:r>
              <a:rPr sz="1800" u="sng" spc="-3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Studies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ts val="1835"/>
              </a:lnSpc>
              <a:spcBef>
                <a:spcPts val="36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Content</a:t>
            </a:r>
            <a:r>
              <a:rPr sz="1800" u="sng" spc="7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1800" u="sng" spc="6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Format</a:t>
            </a:r>
            <a:r>
              <a:rPr sz="1800" u="sng" spc="8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6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Investigational</a:t>
            </a:r>
            <a:r>
              <a:rPr sz="1800" u="sng" spc="8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New</a:t>
            </a:r>
            <a:r>
              <a:rPr sz="1800" u="sng" spc="6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</a:t>
            </a:r>
            <a:r>
              <a:rPr sz="1800" u="sng" spc="7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Applications</a:t>
            </a:r>
            <a:r>
              <a:rPr sz="1800" u="sng" spc="6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(INDs)</a:t>
            </a:r>
            <a:r>
              <a:rPr sz="1800" u="sng" spc="7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800" u="sng" spc="7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Phase</a:t>
            </a:r>
            <a:r>
              <a:rPr sz="1800" u="sng" spc="5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1800" u="sng" spc="7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sz="1800" u="sng" spc="7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of</a:t>
            </a:r>
            <a:endParaRPr sz="1800">
              <a:latin typeface="Times New Roman"/>
              <a:cs typeface="Times New Roman"/>
            </a:endParaRPr>
          </a:p>
          <a:p>
            <a:pPr marL="295910">
              <a:lnSpc>
                <a:spcPts val="1835"/>
              </a:lnSpc>
            </a:pP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Drugs,</a:t>
            </a:r>
            <a:r>
              <a:rPr sz="1800" u="sng" spc="1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Including</a:t>
            </a:r>
            <a:r>
              <a:rPr sz="1800" u="sng" spc="-4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4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Well</a:t>
            </a:r>
            <a:r>
              <a:rPr sz="1800" u="sng" spc="1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Characterized,</a:t>
            </a:r>
            <a:r>
              <a:rPr sz="1800" u="sng" spc="-5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Therapeutic,</a:t>
            </a:r>
            <a:r>
              <a:rPr sz="1800" u="sng" spc="-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Biotechnology-Derived</a:t>
            </a:r>
            <a:r>
              <a:rPr sz="1800" u="sng" spc="-3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Products</a:t>
            </a:r>
            <a:endParaRPr sz="1800">
              <a:latin typeface="Times New Roman"/>
              <a:cs typeface="Times New Roman"/>
            </a:endParaRPr>
          </a:p>
          <a:p>
            <a:pPr marL="295910" marR="5080" indent="-283845">
              <a:lnSpc>
                <a:spcPct val="70000"/>
              </a:lnSpc>
              <a:spcBef>
                <a:spcPts val="100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Q</a:t>
            </a:r>
            <a:r>
              <a:rPr sz="1800" u="sng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sz="1800" u="sng" spc="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1800" u="sng" spc="36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-</a:t>
            </a:r>
            <a:r>
              <a:rPr sz="1800" u="sng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Content</a:t>
            </a:r>
            <a:r>
              <a:rPr sz="1800" u="sng" spc="3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1800" u="sng" spc="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Format</a:t>
            </a:r>
            <a:r>
              <a:rPr sz="1800" u="sng" spc="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INDs</a:t>
            </a:r>
            <a:r>
              <a:rPr sz="1800" u="sng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800" u="sng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Phase</a:t>
            </a:r>
            <a:r>
              <a:rPr sz="1800" u="sng" spc="2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1800" u="sng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sz="1800" u="sng" spc="44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Drugs,</a:t>
            </a:r>
            <a:r>
              <a:rPr sz="1800" u="sng" spc="3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Including</a:t>
            </a:r>
            <a:r>
              <a:rPr sz="1800" u="sng" spc="2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3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Well- </a:t>
            </a:r>
            <a:r>
              <a:rPr sz="1800" spc="-434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Characterized,</a:t>
            </a:r>
            <a:r>
              <a:rPr sz="1800" u="sng" spc="-5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Therapeutic,</a:t>
            </a:r>
            <a:r>
              <a:rPr sz="1800" u="sng" spc="-3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Biotechnology-Derived</a:t>
            </a:r>
            <a:r>
              <a:rPr sz="1800" u="sng" spc="-3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Products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5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Bioavailability</a:t>
            </a:r>
            <a:r>
              <a:rPr sz="1800" u="sng" spc="-2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Bioequivalence</a:t>
            </a:r>
            <a:r>
              <a:rPr sz="1800" u="sng" spc="-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sz="1800" u="sng" spc="-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800" u="sng" spc="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Orally</a:t>
            </a:r>
            <a:r>
              <a:rPr sz="1800" u="sng" spc="-1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Administered</a:t>
            </a:r>
            <a:r>
              <a:rPr sz="1800" u="sng" spc="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Products</a:t>
            </a:r>
            <a:endParaRPr sz="1800">
              <a:latin typeface="Times New Roman"/>
              <a:cs typeface="Times New Roman"/>
            </a:endParaRPr>
          </a:p>
          <a:p>
            <a:pPr marL="295910" marR="5715" indent="-283845">
              <a:lnSpc>
                <a:spcPct val="70000"/>
              </a:lnSpc>
              <a:spcBef>
                <a:spcPts val="100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IND</a:t>
            </a:r>
            <a:r>
              <a:rPr sz="1800" u="sng" spc="39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Exemptions</a:t>
            </a:r>
            <a:r>
              <a:rPr sz="1800" u="sng" spc="40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800" u="sng" spc="40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sz="1800" u="sng" spc="40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39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Lawfully</a:t>
            </a:r>
            <a:r>
              <a:rPr sz="1800" u="sng" spc="4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Marketed</a:t>
            </a:r>
            <a:r>
              <a:rPr sz="1800" u="sng" spc="4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Drug</a:t>
            </a:r>
            <a:r>
              <a:rPr sz="1800" u="sng" spc="40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or</a:t>
            </a:r>
            <a:r>
              <a:rPr sz="1800" u="sng" spc="39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Biological</a:t>
            </a:r>
            <a:r>
              <a:rPr sz="1800" u="sng" spc="4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Products</a:t>
            </a:r>
            <a:r>
              <a:rPr sz="1800" u="sng" spc="40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800" u="sng" spc="40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sz="1800" spc="-434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Treatment</a:t>
            </a:r>
            <a:r>
              <a:rPr sz="1800" u="sng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Cancer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5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Guideline</a:t>
            </a:r>
            <a:r>
              <a:rPr sz="1800" u="sng" spc="-1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for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Master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Files</a:t>
            </a:r>
            <a:endParaRPr sz="1800">
              <a:latin typeface="Times New Roman"/>
              <a:cs typeface="Times New Roman"/>
            </a:endParaRPr>
          </a:p>
          <a:p>
            <a:pPr marR="5080" algn="r">
              <a:lnSpc>
                <a:spcPts val="1835"/>
              </a:lnSpc>
              <a:spcBef>
                <a:spcPts val="350"/>
              </a:spcBef>
            </a:pP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sz="1800" spc="12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Drug</a:t>
            </a:r>
            <a:r>
              <a:rPr sz="1800" spc="22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Master</a:t>
            </a:r>
            <a:r>
              <a:rPr sz="1800" spc="22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File</a:t>
            </a:r>
            <a:r>
              <a:rPr sz="1800" spc="23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(DMF)</a:t>
            </a:r>
            <a:r>
              <a:rPr sz="1800" spc="22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is</a:t>
            </a:r>
            <a:r>
              <a:rPr sz="1800" spc="22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sz="1800" spc="22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submission</a:t>
            </a:r>
            <a:r>
              <a:rPr sz="1800" spc="22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to</a:t>
            </a:r>
            <a:r>
              <a:rPr sz="1800" spc="22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the</a:t>
            </a:r>
            <a:r>
              <a:rPr sz="1800" spc="22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Food</a:t>
            </a:r>
            <a:r>
              <a:rPr sz="1800" spc="22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and</a:t>
            </a:r>
            <a:r>
              <a:rPr sz="1800" spc="21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Drug</a:t>
            </a:r>
            <a:r>
              <a:rPr sz="1800" spc="22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Administration</a:t>
            </a:r>
            <a:r>
              <a:rPr sz="1800" spc="23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(FDA)</a:t>
            </a:r>
            <a:r>
              <a:rPr sz="1800" spc="22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that</a:t>
            </a:r>
            <a:endParaRPr sz="1800">
              <a:latin typeface="Times New Roman"/>
              <a:cs typeface="Times New Roman"/>
            </a:endParaRPr>
          </a:p>
          <a:p>
            <a:pPr marR="5080" algn="r">
              <a:lnSpc>
                <a:spcPts val="1510"/>
              </a:lnSpc>
            </a:pPr>
            <a:r>
              <a:rPr sz="1800" spc="-10" dirty="0">
                <a:solidFill>
                  <a:srgbClr val="585858"/>
                </a:solidFill>
                <a:latin typeface="Times New Roman"/>
                <a:cs typeface="Times New Roman"/>
              </a:rPr>
              <a:t>may</a:t>
            </a:r>
            <a:r>
              <a:rPr sz="1800" spc="52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be</a:t>
            </a:r>
            <a:r>
              <a:rPr sz="1800" spc="49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used</a:t>
            </a:r>
            <a:r>
              <a:rPr sz="1800" spc="484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to</a:t>
            </a:r>
            <a:r>
              <a:rPr sz="1800" spc="50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provide</a:t>
            </a:r>
            <a:r>
              <a:rPr sz="1800" spc="50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confidential</a:t>
            </a:r>
            <a:r>
              <a:rPr sz="1800" spc="49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detailed</a:t>
            </a:r>
            <a:r>
              <a:rPr sz="1800" spc="49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information</a:t>
            </a:r>
            <a:r>
              <a:rPr sz="1800" spc="484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about</a:t>
            </a:r>
            <a:r>
              <a:rPr sz="1800" spc="50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facilities,</a:t>
            </a:r>
            <a:r>
              <a:rPr sz="1800" spc="51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processes,</a:t>
            </a:r>
            <a:r>
              <a:rPr sz="1800" spc="50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or</a:t>
            </a:r>
            <a:endParaRPr sz="1800">
              <a:latin typeface="Times New Roman"/>
              <a:cs typeface="Times New Roman"/>
            </a:endParaRPr>
          </a:p>
          <a:p>
            <a:pPr marL="295910" marR="5715">
              <a:lnSpc>
                <a:spcPct val="70000"/>
              </a:lnSpc>
              <a:spcBef>
                <a:spcPts val="325"/>
              </a:spcBef>
            </a:pP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articles</a:t>
            </a:r>
            <a:r>
              <a:rPr sz="1800" spc="8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used</a:t>
            </a:r>
            <a:r>
              <a:rPr sz="1800" spc="7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sz="1800" spc="8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the</a:t>
            </a:r>
            <a:r>
              <a:rPr sz="1800" spc="8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manufacturing,</a:t>
            </a:r>
            <a:r>
              <a:rPr sz="1800" spc="9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processing,</a:t>
            </a:r>
            <a:r>
              <a:rPr sz="1800" spc="9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packaging,</a:t>
            </a:r>
            <a:r>
              <a:rPr sz="1800" spc="9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and</a:t>
            </a:r>
            <a:r>
              <a:rPr sz="1800" spc="8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storing</a:t>
            </a:r>
            <a:r>
              <a:rPr sz="1800" spc="9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sz="1800" spc="8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one</a:t>
            </a:r>
            <a:r>
              <a:rPr sz="1800" spc="7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85858"/>
                </a:solidFill>
                <a:latin typeface="Times New Roman"/>
                <a:cs typeface="Times New Roman"/>
              </a:rPr>
              <a:t>or</a:t>
            </a:r>
            <a:r>
              <a:rPr sz="1800" spc="8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more</a:t>
            </a:r>
            <a:r>
              <a:rPr sz="1800" spc="8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human </a:t>
            </a:r>
            <a:r>
              <a:rPr sz="1800" spc="-434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Times New Roman"/>
                <a:cs typeface="Times New Roman"/>
              </a:rPr>
              <a:t>drugs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6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Required</a:t>
            </a:r>
            <a:r>
              <a:rPr sz="1800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Specifications</a:t>
            </a:r>
            <a:r>
              <a:rPr sz="1800" u="sng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800" u="sng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FDA's</a:t>
            </a:r>
            <a:r>
              <a:rPr sz="1800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IND,</a:t>
            </a:r>
            <a:r>
              <a:rPr sz="1800" u="sng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NDA,</a:t>
            </a:r>
            <a:r>
              <a:rPr sz="1800" u="sng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1800" u="sng" spc="-9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ANDA</a:t>
            </a:r>
            <a:r>
              <a:rPr sz="1800" u="sng" spc="-8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Drug Master</a:t>
            </a:r>
            <a:r>
              <a:rPr sz="1800" u="sng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File </a:t>
            </a:r>
            <a:r>
              <a:rPr sz="1800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Binders</a:t>
            </a:r>
            <a:endParaRPr sz="18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34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Immunotoxicology</a:t>
            </a:r>
            <a:r>
              <a:rPr sz="1800" u="sng" spc="1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Evaluation</a:t>
            </a:r>
            <a:r>
              <a:rPr sz="1800" u="sng" spc="-2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Investigational</a:t>
            </a:r>
            <a:r>
              <a:rPr sz="1800" u="sng" spc="-1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New</a:t>
            </a:r>
            <a:r>
              <a:rPr sz="1800" u="sng" spc="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Times New Roman"/>
                <a:cs typeface="Times New Roman"/>
              </a:rPr>
              <a:t>Drugs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4158" y="529208"/>
            <a:ext cx="7013575" cy="559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Laws,</a:t>
            </a:r>
            <a:r>
              <a:rPr sz="3500" b="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regulations,</a:t>
            </a:r>
            <a:r>
              <a:rPr sz="3500" b="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Policies,</a:t>
            </a:r>
            <a:r>
              <a:rPr sz="3500" b="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Procedures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411351"/>
            <a:ext cx="8988425" cy="170307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41300" marR="5080" indent="-228600" algn="just">
              <a:lnSpc>
                <a:spcPct val="90000"/>
              </a:lnSpc>
              <a:spcBef>
                <a:spcPts val="340"/>
              </a:spcBef>
              <a:buClr>
                <a:srgbClr val="000000"/>
              </a:buClr>
              <a:buFont typeface="Arial"/>
              <a:buChar char="•"/>
              <a:tabLst>
                <a:tab pos="241300" algn="l"/>
              </a:tabLst>
            </a:pP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The </a:t>
            </a:r>
            <a:r>
              <a:rPr sz="20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Federal Food, Drug, and Cosmetic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Act</a:t>
            </a:r>
            <a:r>
              <a:rPr sz="2000" dirty="0">
                <a:solidFill>
                  <a:srgbClr val="0462C1"/>
                </a:solidFill>
                <a:latin typeface="Times New Roman"/>
                <a:cs typeface="Times New Roman"/>
                <a:hlinkClick r:id="rId2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is the </a:t>
            </a:r>
            <a:r>
              <a:rPr sz="2000" dirty="0">
                <a:latin typeface="Times New Roman"/>
                <a:cs typeface="Times New Roman"/>
              </a:rPr>
              <a:t>basic </a:t>
            </a:r>
            <a:r>
              <a:rPr sz="2000" spc="-5" dirty="0">
                <a:latin typeface="Times New Roman"/>
                <a:cs typeface="Times New Roman"/>
              </a:rPr>
              <a:t>food and </a:t>
            </a:r>
            <a:r>
              <a:rPr sz="2000" dirty="0">
                <a:latin typeface="Times New Roman"/>
                <a:cs typeface="Times New Roman"/>
              </a:rPr>
              <a:t>drug </a:t>
            </a:r>
            <a:r>
              <a:rPr sz="2000" spc="-5" dirty="0">
                <a:latin typeface="Times New Roman"/>
                <a:cs typeface="Times New Roman"/>
              </a:rPr>
              <a:t>law of the </a:t>
            </a:r>
            <a:r>
              <a:rPr sz="2000" dirty="0">
                <a:latin typeface="Times New Roman"/>
                <a:cs typeface="Times New Roman"/>
              </a:rPr>
              <a:t>U.S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law </a:t>
            </a:r>
            <a:r>
              <a:rPr sz="2000" spc="-10" dirty="0">
                <a:latin typeface="Times New Roman"/>
                <a:cs typeface="Times New Roman"/>
              </a:rPr>
              <a:t>is </a:t>
            </a:r>
            <a:r>
              <a:rPr sz="2000" spc="-5" dirty="0">
                <a:latin typeface="Times New Roman"/>
                <a:cs typeface="Times New Roman"/>
              </a:rPr>
              <a:t>intended to assure consumers </a:t>
            </a:r>
            <a:r>
              <a:rPr sz="2000" spc="-10" dirty="0">
                <a:latin typeface="Times New Roman"/>
                <a:cs typeface="Times New Roman"/>
              </a:rPr>
              <a:t>that </a:t>
            </a:r>
            <a:r>
              <a:rPr sz="2000" dirty="0">
                <a:latin typeface="Times New Roman"/>
                <a:cs typeface="Times New Roman"/>
              </a:rPr>
              <a:t>foods are pure </a:t>
            </a:r>
            <a:r>
              <a:rPr sz="2000" spc="-5" dirty="0">
                <a:latin typeface="Times New Roman"/>
                <a:cs typeface="Times New Roman"/>
              </a:rPr>
              <a:t>and wholesome, </a:t>
            </a:r>
            <a:r>
              <a:rPr sz="2000" dirty="0">
                <a:latin typeface="Times New Roman"/>
                <a:cs typeface="Times New Roman"/>
              </a:rPr>
              <a:t>safe </a:t>
            </a:r>
            <a:r>
              <a:rPr sz="2000" spc="-20" dirty="0">
                <a:latin typeface="Times New Roman"/>
                <a:cs typeface="Times New Roman"/>
              </a:rPr>
              <a:t>to 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eat, and produced under sanitary conditions; that drugs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devices </a:t>
            </a:r>
            <a:r>
              <a:rPr sz="2000" spc="-10" dirty="0">
                <a:latin typeface="Times New Roman"/>
                <a:cs typeface="Times New Roman"/>
              </a:rPr>
              <a:t>are </a:t>
            </a:r>
            <a:r>
              <a:rPr sz="2000" spc="-5" dirty="0">
                <a:latin typeface="Times New Roman"/>
                <a:cs typeface="Times New Roman"/>
              </a:rPr>
              <a:t>safe and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effective </a:t>
            </a:r>
            <a:r>
              <a:rPr sz="2000" spc="-5" dirty="0">
                <a:latin typeface="Times New Roman"/>
                <a:cs typeface="Times New Roman"/>
              </a:rPr>
              <a:t>for their intended uses; that </a:t>
            </a:r>
            <a:r>
              <a:rPr sz="2000" spc="-10" dirty="0">
                <a:latin typeface="Times New Roman"/>
                <a:cs typeface="Times New Roman"/>
              </a:rPr>
              <a:t>cosmetics </a:t>
            </a:r>
            <a:r>
              <a:rPr sz="2000" spc="-5" dirty="0">
                <a:latin typeface="Times New Roman"/>
                <a:cs typeface="Times New Roman"/>
              </a:rPr>
              <a:t>are safe and made </a:t>
            </a:r>
            <a:r>
              <a:rPr sz="2000" dirty="0">
                <a:latin typeface="Times New Roman"/>
                <a:cs typeface="Times New Roman"/>
              </a:rPr>
              <a:t>from </a:t>
            </a:r>
            <a:r>
              <a:rPr sz="2000" spc="-5" dirty="0">
                <a:latin typeface="Times New Roman"/>
                <a:cs typeface="Times New Roman"/>
              </a:rPr>
              <a:t>appropriate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ingredients;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and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that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all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labeling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and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packaging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is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truthful,</a:t>
            </a:r>
            <a:r>
              <a:rPr sz="2000" spc="-5" dirty="0">
                <a:latin typeface="Times New Roman"/>
                <a:cs typeface="Times New Roman"/>
              </a:rPr>
              <a:t> informative,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and</a:t>
            </a:r>
            <a:r>
              <a:rPr sz="2000" dirty="0">
                <a:latin typeface="Times New Roman"/>
                <a:cs typeface="Times New Roman"/>
              </a:rPr>
              <a:t> not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deceptive.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78739" y="1411884"/>
            <a:ext cx="8984615" cy="159575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Code Of Federal</a:t>
            </a:r>
            <a:r>
              <a:rPr sz="1600" u="sng" spc="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Regulations</a:t>
            </a:r>
            <a:r>
              <a:rPr sz="1600" u="sng" spc="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(CFR)</a:t>
            </a:r>
            <a:endParaRPr sz="16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1825"/>
              </a:lnSpc>
              <a:spcBef>
                <a:spcPts val="300"/>
              </a:spcBef>
              <a:buClr>
                <a:srgbClr val="FFC000"/>
              </a:buClr>
              <a:buFont typeface="Courier New"/>
              <a:buChar char="o"/>
              <a:tabLst>
                <a:tab pos="698500" algn="l"/>
              </a:tabLst>
            </a:pPr>
            <a:r>
              <a:rPr sz="1600" spc="-5" dirty="0">
                <a:latin typeface="Times New Roman"/>
                <a:cs typeface="Times New Roman"/>
              </a:rPr>
              <a:t>The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final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regulations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published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in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the</a:t>
            </a:r>
            <a:r>
              <a:rPr sz="1600" spc="229" dirty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Federal</a:t>
            </a:r>
            <a:r>
              <a:rPr sz="1600" u="sng" spc="2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Register</a:t>
            </a:r>
            <a:r>
              <a:rPr sz="1600" spc="245" dirty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(daily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published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record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proposed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rules,</a:t>
            </a:r>
            <a:endParaRPr sz="1600">
              <a:latin typeface="Times New Roman"/>
              <a:cs typeface="Times New Roman"/>
            </a:endParaRPr>
          </a:p>
          <a:p>
            <a:pPr marL="698500">
              <a:lnSpc>
                <a:spcPts val="1825"/>
              </a:lnSpc>
            </a:pPr>
            <a:r>
              <a:rPr sz="1600" dirty="0">
                <a:latin typeface="Times New Roman"/>
                <a:cs typeface="Times New Roman"/>
              </a:rPr>
              <a:t>final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rules,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meeting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notices,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etc.)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collected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the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CFR.</a:t>
            </a:r>
            <a:endParaRPr sz="1600">
              <a:latin typeface="Times New Roman"/>
              <a:cs typeface="Times New Roman"/>
            </a:endParaRPr>
          </a:p>
          <a:p>
            <a:pPr marL="745490" lvl="1" indent="-276225">
              <a:lnSpc>
                <a:spcPct val="100000"/>
              </a:lnSpc>
              <a:spcBef>
                <a:spcPts val="315"/>
              </a:spcBef>
              <a:buClr>
                <a:srgbClr val="FFC000"/>
              </a:buClr>
              <a:buFont typeface="Courier New"/>
              <a:buChar char="o"/>
              <a:tabLst>
                <a:tab pos="746125" algn="l"/>
              </a:tabLst>
            </a:pPr>
            <a:r>
              <a:rPr sz="1600" spc="-5" dirty="0">
                <a:latin typeface="Times New Roman"/>
                <a:cs typeface="Times New Roman"/>
              </a:rPr>
              <a:t>The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CFR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is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divided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into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50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titles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that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represent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broad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areas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subject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Federal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regulations.</a:t>
            </a:r>
            <a:endParaRPr sz="1600">
              <a:latin typeface="Times New Roman"/>
              <a:cs typeface="Times New Roman"/>
            </a:endParaRPr>
          </a:p>
          <a:p>
            <a:pPr marL="698500" marR="5715" lvl="1" indent="-228600">
              <a:lnSpc>
                <a:spcPts val="1730"/>
              </a:lnSpc>
              <a:spcBef>
                <a:spcPts val="525"/>
              </a:spcBef>
              <a:buClr>
                <a:srgbClr val="FFC000"/>
              </a:buClr>
              <a:buFont typeface="Courier New"/>
              <a:buChar char="o"/>
              <a:tabLst>
                <a:tab pos="746125" algn="l"/>
              </a:tabLst>
            </a:pPr>
            <a:r>
              <a:rPr dirty="0"/>
              <a:t>	</a:t>
            </a:r>
            <a:r>
              <a:rPr sz="1600" spc="-5" dirty="0">
                <a:latin typeface="Times New Roman"/>
                <a:cs typeface="Times New Roman"/>
              </a:rPr>
              <a:t>The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FDA's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portion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the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CFR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interprets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the</a:t>
            </a:r>
            <a:r>
              <a:rPr sz="1600" spc="65" dirty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The</a:t>
            </a:r>
            <a:r>
              <a:rPr sz="1600" u="sng" spc="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Federal</a:t>
            </a:r>
            <a:r>
              <a:rPr sz="1600" u="sng" spc="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Food,</a:t>
            </a:r>
            <a:r>
              <a:rPr sz="1600" u="sng" spc="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Drug,</a:t>
            </a:r>
            <a:r>
              <a:rPr sz="1600" u="sng" spc="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and</a:t>
            </a:r>
            <a:r>
              <a:rPr sz="1600" u="sng" spc="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Cosmetic</a:t>
            </a:r>
            <a:r>
              <a:rPr sz="1600" u="sng" spc="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4"/>
              </a:rPr>
              <a:t>Act</a:t>
            </a:r>
            <a:r>
              <a:rPr sz="1600" spc="65" dirty="0">
                <a:solidFill>
                  <a:srgbClr val="0462C1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and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related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statutes.</a:t>
            </a:r>
            <a:r>
              <a:rPr sz="1600" spc="45" dirty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Section</a:t>
            </a:r>
            <a:r>
              <a:rPr sz="1600" u="sng" spc="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21</a:t>
            </a:r>
            <a:r>
              <a:rPr sz="1600" u="sng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of</a:t>
            </a:r>
            <a:r>
              <a:rPr sz="1600" u="sng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the</a:t>
            </a:r>
            <a:r>
              <a:rPr sz="1600" u="sng" spc="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5"/>
              </a:rPr>
              <a:t>CFR</a:t>
            </a:r>
            <a:r>
              <a:rPr sz="1600" spc="-15" dirty="0">
                <a:solidFill>
                  <a:srgbClr val="0462C1"/>
                </a:solidFill>
                <a:latin typeface="Times New Roman"/>
                <a:cs typeface="Times New Roman"/>
                <a:hlinkClick r:id="rId5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contains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most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regulations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pertaining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food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and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drugs.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4158" y="529208"/>
            <a:ext cx="7013575" cy="559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Laws,</a:t>
            </a:r>
            <a:r>
              <a:rPr sz="3500" b="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regulations,</a:t>
            </a:r>
            <a:r>
              <a:rPr sz="3500" b="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Policies,</a:t>
            </a:r>
            <a:r>
              <a:rPr sz="3500" b="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Procedures</a:t>
            </a:r>
            <a:endParaRPr sz="35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12239" y="3452748"/>
          <a:ext cx="6600190" cy="27892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00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0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56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21CFR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312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28575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Investigational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New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Drug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Application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28575">
                      <a:solidFill>
                        <a:srgbClr val="6FAC4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21CFR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314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28575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tc>
                  <a:txBody>
                    <a:bodyPr/>
                    <a:lstStyle/>
                    <a:p>
                      <a:pPr marL="381635" marR="173355" indent="-201295">
                        <a:lnSpc>
                          <a:spcPct val="114999"/>
                        </a:lnSpc>
                        <a:spcBef>
                          <a:spcPts val="6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INDA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NDA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Applications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FDA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Approval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to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Market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New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Drug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(New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Drug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Approval)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28575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6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21CFR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316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Orphan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Drugs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7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21CFR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58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Good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Lab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for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Nonclinical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Laboratory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[Animal]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Studies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5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21CFR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50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Human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Subjects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6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21CFR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56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Institutional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Review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Boards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6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21CFR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201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Drug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Labeling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56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21CFR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54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Financial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Disclosure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Clinical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Investigators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6FAC46"/>
                      </a:solidFill>
                      <a:prstDash val="solid"/>
                    </a:lnL>
                    <a:lnR w="12700">
                      <a:solidFill>
                        <a:srgbClr val="6FAC46"/>
                      </a:solidFill>
                      <a:prstDash val="solid"/>
                    </a:lnR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  <a:solidFill>
                      <a:srgbClr val="E2E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78739" y="1441450"/>
            <a:ext cx="8989695" cy="14090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b="1" dirty="0">
                <a:solidFill>
                  <a:srgbClr val="92D050"/>
                </a:solidFill>
                <a:latin typeface="Times New Roman"/>
                <a:cs typeface="Times New Roman"/>
              </a:rPr>
              <a:t>CDER's</a:t>
            </a:r>
            <a:r>
              <a:rPr sz="2000" b="1" spc="-10" dirty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Manual</a:t>
            </a:r>
            <a:r>
              <a:rPr sz="20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of</a:t>
            </a:r>
            <a:r>
              <a:rPr sz="20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Policies</a:t>
            </a:r>
            <a:r>
              <a:rPr sz="20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and</a:t>
            </a:r>
            <a:r>
              <a:rPr sz="20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Procedures</a:t>
            </a:r>
            <a:r>
              <a:rPr sz="20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(MaPPs)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160"/>
              </a:lnSpc>
              <a:spcBef>
                <a:spcPts val="1664"/>
              </a:spcBef>
            </a:pPr>
            <a:r>
              <a:rPr sz="2000" dirty="0">
                <a:latin typeface="Times New Roman"/>
                <a:cs typeface="Times New Roman"/>
              </a:rPr>
              <a:t>MaPPS</a:t>
            </a:r>
            <a:r>
              <a:rPr sz="2000" spc="4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are</a:t>
            </a:r>
            <a:r>
              <a:rPr sz="2000" spc="4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approved</a:t>
            </a:r>
            <a:r>
              <a:rPr sz="2000" spc="4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instructions</a:t>
            </a:r>
            <a:r>
              <a:rPr sz="2000" spc="409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for</a:t>
            </a:r>
            <a:r>
              <a:rPr sz="2000" spc="4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internal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practices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and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procedures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followed</a:t>
            </a:r>
            <a:r>
              <a:rPr sz="2000" spc="42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by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CDER </a:t>
            </a:r>
            <a:r>
              <a:rPr sz="2000" spc="-10" dirty="0">
                <a:latin typeface="Times New Roman"/>
                <a:cs typeface="Times New Roman"/>
              </a:rPr>
              <a:t>staff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to</a:t>
            </a:r>
            <a:r>
              <a:rPr sz="2000" dirty="0">
                <a:latin typeface="Times New Roman"/>
                <a:cs typeface="Times New Roman"/>
              </a:rPr>
              <a:t> help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standardize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new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drug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review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process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other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activities.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4158" y="529208"/>
            <a:ext cx="7013575" cy="559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Laws,</a:t>
            </a:r>
            <a:r>
              <a:rPr sz="3500" b="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regulations,</a:t>
            </a:r>
            <a:r>
              <a:rPr sz="3500" b="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Policies,</a:t>
            </a:r>
            <a:r>
              <a:rPr sz="3500" b="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500" b="0" dirty="0">
                <a:solidFill>
                  <a:srgbClr val="FF0000"/>
                </a:solidFill>
                <a:latin typeface="Times New Roman"/>
                <a:cs typeface="Times New Roman"/>
              </a:rPr>
              <a:t>Procedures</a:t>
            </a:r>
            <a:endParaRPr sz="3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7841" y="0"/>
            <a:ext cx="52285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3D526F"/>
                </a:solidFill>
              </a:rPr>
              <a:t>INDA</a:t>
            </a:r>
            <a:r>
              <a:rPr sz="4400" spc="-265" dirty="0">
                <a:solidFill>
                  <a:srgbClr val="3D526F"/>
                </a:solidFill>
              </a:rPr>
              <a:t> </a:t>
            </a:r>
            <a:r>
              <a:rPr sz="4400" dirty="0">
                <a:solidFill>
                  <a:srgbClr val="3D526F"/>
                </a:solidFill>
              </a:rPr>
              <a:t>Review</a:t>
            </a:r>
            <a:r>
              <a:rPr sz="4400" spc="-35" dirty="0">
                <a:solidFill>
                  <a:srgbClr val="3D526F"/>
                </a:solidFill>
              </a:rPr>
              <a:t> </a:t>
            </a:r>
            <a:r>
              <a:rPr sz="4400" dirty="0">
                <a:solidFill>
                  <a:srgbClr val="3D526F"/>
                </a:solidFill>
              </a:rPr>
              <a:t>P</a:t>
            </a:r>
            <a:r>
              <a:rPr sz="4400" spc="-90" dirty="0">
                <a:solidFill>
                  <a:srgbClr val="3D526F"/>
                </a:solidFill>
              </a:rPr>
              <a:t>r</a:t>
            </a:r>
            <a:r>
              <a:rPr sz="4400" dirty="0">
                <a:solidFill>
                  <a:srgbClr val="3D526F"/>
                </a:solidFill>
              </a:rPr>
              <a:t>ocess</a:t>
            </a:r>
            <a:endParaRPr sz="4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4387" y="873250"/>
            <a:ext cx="6579625" cy="591063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Sagar</a:t>
            </a:r>
            <a:r>
              <a:rPr spc="-30" dirty="0"/>
              <a:t> </a:t>
            </a:r>
            <a:r>
              <a:rPr spc="-5" dirty="0"/>
              <a:t>Kishor</a:t>
            </a:r>
            <a:r>
              <a:rPr spc="-25" dirty="0"/>
              <a:t> </a:t>
            </a:r>
            <a:r>
              <a:rPr spc="-10" dirty="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0833" y="453008"/>
            <a:ext cx="64808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2E5496"/>
                </a:solidFill>
              </a:rPr>
              <a:t>DRUG</a:t>
            </a:r>
            <a:r>
              <a:rPr sz="3200" spc="-45" dirty="0">
                <a:solidFill>
                  <a:srgbClr val="2E5496"/>
                </a:solidFill>
              </a:rPr>
              <a:t> </a:t>
            </a:r>
            <a:r>
              <a:rPr sz="3200" dirty="0">
                <a:solidFill>
                  <a:srgbClr val="2E5496"/>
                </a:solidFill>
              </a:rPr>
              <a:t>DEVELOPMENT</a:t>
            </a:r>
            <a:r>
              <a:rPr sz="3200" spc="-80" dirty="0">
                <a:solidFill>
                  <a:srgbClr val="2E5496"/>
                </a:solidFill>
              </a:rPr>
              <a:t> </a:t>
            </a:r>
            <a:r>
              <a:rPr sz="3200" dirty="0">
                <a:solidFill>
                  <a:srgbClr val="2E5496"/>
                </a:solidFill>
              </a:rPr>
              <a:t>PROCESS</a:t>
            </a:r>
            <a:endParaRPr sz="3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35219"/>
            <a:ext cx="8971471" cy="493099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Sagar</a:t>
            </a:r>
            <a:r>
              <a:rPr spc="-30" dirty="0"/>
              <a:t> </a:t>
            </a:r>
            <a:r>
              <a:rPr spc="-5" dirty="0"/>
              <a:t>Kishor</a:t>
            </a:r>
            <a:r>
              <a:rPr spc="-25" dirty="0"/>
              <a:t> </a:t>
            </a:r>
            <a:r>
              <a:rPr spc="-10" dirty="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05"/>
              </a:spcBef>
            </a:pPr>
            <a:r>
              <a:rPr dirty="0"/>
              <a:t>New</a:t>
            </a:r>
            <a:r>
              <a:rPr spc="-15" dirty="0"/>
              <a:t> </a:t>
            </a:r>
            <a:r>
              <a:rPr dirty="0"/>
              <a:t>Drug</a:t>
            </a:r>
            <a:r>
              <a:rPr spc="-20" dirty="0"/>
              <a:t> </a:t>
            </a:r>
            <a:r>
              <a:rPr dirty="0"/>
              <a:t>Development</a:t>
            </a:r>
            <a:r>
              <a:rPr spc="-45" dirty="0"/>
              <a:t> </a:t>
            </a:r>
            <a:r>
              <a:rPr dirty="0"/>
              <a:t>and</a:t>
            </a:r>
            <a:r>
              <a:rPr spc="-5" dirty="0"/>
              <a:t> </a:t>
            </a:r>
            <a:r>
              <a:rPr dirty="0"/>
              <a:t>Review</a:t>
            </a:r>
            <a:r>
              <a:rPr spc="-45" dirty="0"/>
              <a:t> </a:t>
            </a:r>
            <a:r>
              <a:rPr dirty="0"/>
              <a:t>Process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1648" y="848613"/>
            <a:ext cx="700595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solidFill>
                  <a:srgbClr val="FF0000"/>
                </a:solidFill>
                <a:latin typeface="Arial"/>
                <a:cs typeface="Arial"/>
              </a:rPr>
              <a:t>Steps</a:t>
            </a:r>
            <a:r>
              <a:rPr sz="23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0000"/>
                </a:solidFill>
                <a:latin typeface="Arial"/>
                <a:cs typeface="Arial"/>
              </a:rPr>
              <a:t>from</a:t>
            </a:r>
            <a:r>
              <a:rPr sz="2300" spc="-65" dirty="0">
                <a:solidFill>
                  <a:srgbClr val="FF0000"/>
                </a:solidFill>
                <a:latin typeface="Arial"/>
                <a:cs typeface="Arial"/>
              </a:rPr>
              <a:t> Test </a:t>
            </a:r>
            <a:r>
              <a:rPr sz="2300" spc="-25" dirty="0">
                <a:solidFill>
                  <a:srgbClr val="FF0000"/>
                </a:solidFill>
                <a:latin typeface="Arial"/>
                <a:cs typeface="Arial"/>
              </a:rPr>
              <a:t>Tube</a:t>
            </a:r>
            <a:r>
              <a:rPr sz="2300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0000"/>
                </a:solidFill>
                <a:latin typeface="Arial"/>
                <a:cs typeface="Arial"/>
              </a:rPr>
              <a:t>to New</a:t>
            </a:r>
            <a:r>
              <a:rPr sz="23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0000"/>
                </a:solidFill>
                <a:latin typeface="Arial"/>
                <a:cs typeface="Arial"/>
              </a:rPr>
              <a:t>Drug</a:t>
            </a:r>
            <a:r>
              <a:rPr sz="2300" spc="-1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0000"/>
                </a:solidFill>
                <a:latin typeface="Arial"/>
                <a:cs typeface="Arial"/>
              </a:rPr>
              <a:t>Application</a:t>
            </a:r>
            <a:r>
              <a:rPr sz="2300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300" spc="-5" dirty="0">
                <a:solidFill>
                  <a:srgbClr val="FF0000"/>
                </a:solidFill>
                <a:latin typeface="Arial"/>
                <a:cs typeface="Arial"/>
              </a:rPr>
              <a:t>Review</a:t>
            </a:r>
            <a:endParaRPr sz="23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0156" y="1362513"/>
            <a:ext cx="8777358" cy="5495483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19-06-2016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Sagar</a:t>
            </a:r>
            <a:r>
              <a:rPr spc="-30" dirty="0"/>
              <a:t> </a:t>
            </a:r>
            <a:r>
              <a:rPr spc="-5" dirty="0"/>
              <a:t>Kishor</a:t>
            </a:r>
            <a:r>
              <a:rPr spc="-25" dirty="0"/>
              <a:t> </a:t>
            </a:r>
            <a:r>
              <a:rPr spc="-10" dirty="0"/>
              <a:t>Savale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0369" y="115011"/>
            <a:ext cx="47625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F0000"/>
                </a:solidFill>
              </a:rPr>
              <a:t>Phases</a:t>
            </a:r>
            <a:r>
              <a:rPr sz="3600" spc="-25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of</a:t>
            </a:r>
            <a:r>
              <a:rPr sz="3600" spc="-25" dirty="0">
                <a:solidFill>
                  <a:srgbClr val="FF0000"/>
                </a:solidFill>
              </a:rPr>
              <a:t> </a:t>
            </a:r>
            <a:r>
              <a:rPr sz="3600" spc="-5" dirty="0">
                <a:solidFill>
                  <a:srgbClr val="FF0000"/>
                </a:solidFill>
              </a:rPr>
              <a:t>clinical</a:t>
            </a:r>
            <a:r>
              <a:rPr sz="3600" spc="-2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testing</a:t>
            </a:r>
            <a:endParaRPr sz="36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-6350" y="1198625"/>
          <a:ext cx="9144000" cy="45672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51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Phase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20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patients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Length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Purpose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20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Percent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successfully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20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completing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79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Phase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1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L="5505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20-100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Several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months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Mainly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safety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67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22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Phase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2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Up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several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hundred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Several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months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two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years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Some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short-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120014" marR="113664" algn="ctr">
                        <a:lnSpc>
                          <a:spcPct val="114999"/>
                        </a:lnSpc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term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safety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but </a:t>
                      </a:r>
                      <a:r>
                        <a:rPr sz="2000" spc="-4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mainly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effectiveness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45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55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Phase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3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Several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hundred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several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thousand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1-4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years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30" dirty="0">
                          <a:latin typeface="Calibri"/>
                          <a:cs typeface="Calibri"/>
                        </a:rPr>
                        <a:t>Safety,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effectiveness,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dosage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5-10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6466" y="287223"/>
            <a:ext cx="32105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944F71"/>
                </a:solidFill>
                <a:latin typeface="Times New Roman"/>
                <a:cs typeface="Times New Roman"/>
              </a:rPr>
              <a:t>Clinical</a:t>
            </a:r>
            <a:r>
              <a:rPr sz="4400" b="0" spc="-165" dirty="0">
                <a:solidFill>
                  <a:srgbClr val="944F71"/>
                </a:solidFill>
                <a:latin typeface="Times New Roman"/>
                <a:cs typeface="Times New Roman"/>
              </a:rPr>
              <a:t> </a:t>
            </a:r>
            <a:r>
              <a:rPr sz="4400" b="0" spc="-25" dirty="0">
                <a:solidFill>
                  <a:srgbClr val="944F71"/>
                </a:solidFill>
                <a:latin typeface="Times New Roman"/>
                <a:cs typeface="Times New Roman"/>
              </a:rPr>
              <a:t>Trials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188719"/>
            <a:ext cx="9144000" cy="4800600"/>
          </a:xfrm>
          <a:custGeom>
            <a:avLst/>
            <a:gdLst/>
            <a:ahLst/>
            <a:cxnLst/>
            <a:rect l="l" t="t" r="r" b="b"/>
            <a:pathLst>
              <a:path w="9144000" h="4800600">
                <a:moveTo>
                  <a:pt x="0" y="4800600"/>
                </a:moveTo>
                <a:lnTo>
                  <a:pt x="9144000" y="4800600"/>
                </a:lnTo>
                <a:lnTo>
                  <a:pt x="9144000" y="0"/>
                </a:lnTo>
                <a:lnTo>
                  <a:pt x="0" y="0"/>
                </a:lnTo>
                <a:lnTo>
                  <a:pt x="0" y="48006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1080668"/>
            <a:ext cx="7722234" cy="40366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0"/>
              </a:spcBef>
              <a:buClr>
                <a:srgbClr val="FF00FF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10-15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years from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lab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patients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Clr>
                <a:srgbClr val="FF00FF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Only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5000 compounds </a:t>
            </a:r>
            <a:r>
              <a:rPr sz="2800" spc="-10" dirty="0">
                <a:latin typeface="Times New Roman"/>
                <a:cs typeface="Times New Roman"/>
              </a:rPr>
              <a:t>make</a:t>
            </a:r>
            <a:r>
              <a:rPr sz="2800" spc="-5" dirty="0">
                <a:latin typeface="Times New Roman"/>
                <a:cs typeface="Times New Roman"/>
              </a:rPr>
              <a:t> it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to human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testing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Clr>
                <a:srgbClr val="FF00FF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Only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 in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5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tested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humans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is approved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Clr>
                <a:srgbClr val="FF00FF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30" dirty="0">
                <a:latin typeface="Times New Roman"/>
                <a:cs typeface="Times New Roman"/>
              </a:rPr>
              <a:t>Testing </a:t>
            </a:r>
            <a:r>
              <a:rPr sz="2800" spc="-5" dirty="0">
                <a:latin typeface="Times New Roman"/>
                <a:cs typeface="Times New Roman"/>
              </a:rPr>
              <a:t>Phases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Humans</a:t>
            </a:r>
            <a:endParaRPr sz="2800">
              <a:latin typeface="Times New Roman"/>
              <a:cs typeface="Times New Roman"/>
            </a:endParaRPr>
          </a:p>
          <a:p>
            <a:pPr marL="698500" lvl="1" indent="-228600">
              <a:lnSpc>
                <a:spcPct val="100000"/>
              </a:lnSpc>
              <a:spcBef>
                <a:spcPts val="229"/>
              </a:spcBef>
              <a:buClr>
                <a:srgbClr val="FF00FF"/>
              </a:buClr>
              <a:buFont typeface="Wingdings"/>
              <a:buChar char=""/>
              <a:tabLst>
                <a:tab pos="698500" algn="l"/>
              </a:tabLst>
            </a:pPr>
            <a:r>
              <a:rPr sz="2400" spc="-20" dirty="0">
                <a:latin typeface="Times New Roman"/>
                <a:cs typeface="Times New Roman"/>
              </a:rPr>
              <a:t>DISCOVERY</a:t>
            </a:r>
            <a:endParaRPr sz="2400">
              <a:latin typeface="Times New Roman"/>
              <a:cs typeface="Times New Roman"/>
            </a:endParaRPr>
          </a:p>
          <a:p>
            <a:pPr marL="698500" lvl="1" indent="-228600">
              <a:lnSpc>
                <a:spcPct val="100000"/>
              </a:lnSpc>
              <a:spcBef>
                <a:spcPts val="204"/>
              </a:spcBef>
              <a:buClr>
                <a:srgbClr val="FF00FF"/>
              </a:buClr>
              <a:buFont typeface="Wingdings"/>
              <a:buChar char=""/>
              <a:tabLst>
                <a:tab pos="698500" algn="l"/>
                <a:tab pos="1739264" algn="l"/>
              </a:tabLst>
            </a:pPr>
            <a:r>
              <a:rPr sz="2400" dirty="0">
                <a:latin typeface="Times New Roman"/>
                <a:cs typeface="Times New Roman"/>
              </a:rPr>
              <a:t>Phase I	</a:t>
            </a:r>
            <a:r>
              <a:rPr sz="2400" b="1" spc="-5" dirty="0">
                <a:latin typeface="Times New Roman"/>
                <a:cs typeface="Times New Roman"/>
              </a:rPr>
              <a:t>RESEARCH</a:t>
            </a:r>
            <a:endParaRPr sz="2400">
              <a:latin typeface="Times New Roman"/>
              <a:cs typeface="Times New Roman"/>
            </a:endParaRPr>
          </a:p>
          <a:p>
            <a:pPr marL="698500" lvl="1" indent="-228600">
              <a:lnSpc>
                <a:spcPct val="100000"/>
              </a:lnSpc>
              <a:spcBef>
                <a:spcPts val="220"/>
              </a:spcBef>
              <a:buClr>
                <a:srgbClr val="FF00FF"/>
              </a:buClr>
              <a:buFont typeface="Wingdings"/>
              <a:buChar char=""/>
              <a:tabLst>
                <a:tab pos="698500" algn="l"/>
                <a:tab pos="1841500" algn="l"/>
              </a:tabLst>
            </a:pPr>
            <a:r>
              <a:rPr sz="2400" spc="-5" dirty="0">
                <a:latin typeface="Times New Roman"/>
                <a:cs typeface="Times New Roman"/>
              </a:rPr>
              <a:t>Phase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II	</a:t>
            </a:r>
            <a:r>
              <a:rPr sz="2400" b="1" spc="-5" dirty="0">
                <a:latin typeface="Times New Roman"/>
                <a:cs typeface="Times New Roman"/>
              </a:rPr>
              <a:t>DEVELOPMENT</a:t>
            </a:r>
            <a:endParaRPr sz="2400">
              <a:latin typeface="Times New Roman"/>
              <a:cs typeface="Times New Roman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Clr>
                <a:srgbClr val="FF00FF"/>
              </a:buClr>
              <a:buFont typeface="Wingdings"/>
              <a:buChar char=""/>
              <a:tabLst>
                <a:tab pos="698500" algn="l"/>
                <a:tab pos="1943735" algn="l"/>
              </a:tabLst>
            </a:pPr>
            <a:r>
              <a:rPr sz="2400" spc="-5" dirty="0">
                <a:latin typeface="Times New Roman"/>
                <a:cs typeface="Times New Roman"/>
              </a:rPr>
              <a:t>Phase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III	</a:t>
            </a:r>
            <a:r>
              <a:rPr sz="2400" b="1" spc="-5" dirty="0">
                <a:latin typeface="Times New Roman"/>
                <a:cs typeface="Times New Roman"/>
              </a:rPr>
              <a:t>CLINICAL</a:t>
            </a:r>
            <a:r>
              <a:rPr sz="2400" b="1" spc="-12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STUDIES</a:t>
            </a:r>
            <a:endParaRPr sz="2400">
              <a:latin typeface="Times New Roman"/>
              <a:cs typeface="Times New Roman"/>
            </a:endParaRPr>
          </a:p>
          <a:p>
            <a:pPr marL="698500" lvl="1" indent="-228600">
              <a:lnSpc>
                <a:spcPct val="100000"/>
              </a:lnSpc>
              <a:spcBef>
                <a:spcPts val="204"/>
              </a:spcBef>
              <a:buClr>
                <a:srgbClr val="FF00FF"/>
              </a:buClr>
              <a:buFont typeface="Wingdings"/>
              <a:buChar char=""/>
              <a:tabLst>
                <a:tab pos="698500" algn="l"/>
                <a:tab pos="1953895" algn="l"/>
              </a:tabLst>
            </a:pPr>
            <a:r>
              <a:rPr sz="2400" spc="-5" dirty="0">
                <a:latin typeface="Times New Roman"/>
                <a:cs typeface="Times New Roman"/>
              </a:rPr>
              <a:t>Phase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IV	</a:t>
            </a:r>
            <a:r>
              <a:rPr sz="2400" b="1" spc="-5" dirty="0">
                <a:latin typeface="Times New Roman"/>
                <a:cs typeface="Times New Roman"/>
              </a:rPr>
              <a:t>MEDICINE</a:t>
            </a:r>
            <a:r>
              <a:rPr sz="2400" b="1" spc="-13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APPROVED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431" y="319862"/>
            <a:ext cx="19564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In</a:t>
            </a:r>
            <a:r>
              <a:rPr sz="2800" dirty="0"/>
              <a:t>t</a:t>
            </a:r>
            <a:r>
              <a:rPr sz="2800" spc="-60" dirty="0"/>
              <a:t>r</a:t>
            </a:r>
            <a:r>
              <a:rPr sz="2800" spc="-5" dirty="0"/>
              <a:t>o</a:t>
            </a:r>
            <a:r>
              <a:rPr sz="2800" dirty="0"/>
              <a:t>d</a:t>
            </a:r>
            <a:r>
              <a:rPr sz="2800" spc="-5" dirty="0"/>
              <a:t>ucti</a:t>
            </a:r>
            <a:r>
              <a:rPr sz="2800" dirty="0"/>
              <a:t>o</a:t>
            </a:r>
            <a:r>
              <a:rPr sz="2800" spc="-5" dirty="0"/>
              <a:t>n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8739" y="1222629"/>
            <a:ext cx="8989060" cy="4043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Times New Roman"/>
                <a:cs typeface="Times New Roman"/>
              </a:rPr>
              <a:t>What</a:t>
            </a:r>
            <a:r>
              <a:rPr sz="2200" b="1" spc="-2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is</a:t>
            </a:r>
            <a:r>
              <a:rPr sz="2200" b="1" spc="-20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an</a:t>
            </a:r>
            <a:r>
              <a:rPr sz="2200" b="1" spc="-1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IND</a:t>
            </a:r>
            <a:r>
              <a:rPr sz="2200" b="1" spc="-2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?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700">
              <a:latin typeface="Times New Roman"/>
              <a:cs typeface="Times New Roman"/>
            </a:endParaRPr>
          </a:p>
          <a:p>
            <a:pPr marL="288290" indent="-276225">
              <a:lnSpc>
                <a:spcPts val="1939"/>
              </a:lnSpc>
              <a:buFont typeface="Wingdings"/>
              <a:buChar char=""/>
              <a:tabLst>
                <a:tab pos="288925" algn="l"/>
              </a:tabLst>
            </a:pPr>
            <a:r>
              <a:rPr sz="1900" spc="-5" dirty="0">
                <a:latin typeface="Times New Roman"/>
                <a:cs typeface="Times New Roman"/>
              </a:rPr>
              <a:t>An</a:t>
            </a:r>
            <a:r>
              <a:rPr sz="1900" spc="2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IND</a:t>
            </a:r>
            <a:r>
              <a:rPr sz="1900" spc="2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is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submission</a:t>
            </a:r>
            <a:r>
              <a:rPr sz="1900" spc="2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to</a:t>
            </a:r>
            <a:r>
              <a:rPr sz="1900" spc="2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the food</a:t>
            </a:r>
            <a:r>
              <a:rPr sz="1900" spc="2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and</a:t>
            </a:r>
            <a:r>
              <a:rPr sz="1900" spc="2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drug</a:t>
            </a:r>
            <a:r>
              <a:rPr sz="1900" spc="2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administration</a:t>
            </a:r>
            <a:r>
              <a:rPr sz="1900" spc="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(FDA)</a:t>
            </a:r>
            <a:r>
              <a:rPr sz="1900" spc="2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requesting</a:t>
            </a:r>
            <a:r>
              <a:rPr sz="1900" spc="2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permission</a:t>
            </a:r>
            <a:endParaRPr sz="1900">
              <a:latin typeface="Times New Roman"/>
              <a:cs typeface="Times New Roman"/>
            </a:endParaRPr>
          </a:p>
          <a:p>
            <a:pPr marL="241300">
              <a:lnSpc>
                <a:spcPts val="1939"/>
              </a:lnSpc>
            </a:pPr>
            <a:r>
              <a:rPr sz="1900" spc="-5" dirty="0">
                <a:latin typeface="Times New Roman"/>
                <a:cs typeface="Times New Roman"/>
              </a:rPr>
              <a:t>to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initiate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 clinical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study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of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</a:t>
            </a:r>
            <a:r>
              <a:rPr sz="1900" spc="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new</a:t>
            </a:r>
            <a:r>
              <a:rPr sz="1900" spc="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drug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product.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241300" marR="8890" indent="-228600">
              <a:lnSpc>
                <a:spcPct val="70000"/>
              </a:lnSpc>
              <a:buFont typeface="Wingdings"/>
              <a:buChar char=""/>
              <a:tabLst>
                <a:tab pos="241300" algn="l"/>
                <a:tab pos="743585" algn="l"/>
                <a:tab pos="1594485" algn="l"/>
                <a:tab pos="2218055" algn="l"/>
                <a:tab pos="2406650" algn="l"/>
                <a:tab pos="3030220" algn="l"/>
                <a:tab pos="3507740" algn="l"/>
                <a:tab pos="4544060" algn="l"/>
                <a:tab pos="4952365" algn="l"/>
                <a:tab pos="6473190" algn="l"/>
                <a:tab pos="7136765" algn="l"/>
                <a:tab pos="7720330" algn="l"/>
                <a:tab pos="8075295" algn="l"/>
              </a:tabLst>
            </a:pPr>
            <a:r>
              <a:rPr sz="1900" spc="-5" dirty="0">
                <a:latin typeface="Times New Roman"/>
                <a:cs typeface="Times New Roman"/>
              </a:rPr>
              <a:t>The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900" spc="-5" dirty="0">
                <a:latin typeface="Times New Roman"/>
                <a:cs typeface="Times New Roman"/>
              </a:rPr>
              <a:t>Federal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900" spc="-5" dirty="0">
                <a:latin typeface="Times New Roman"/>
                <a:cs typeface="Times New Roman"/>
              </a:rPr>
              <a:t>Food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900" spc="-5" dirty="0">
                <a:latin typeface="Times New Roman"/>
                <a:cs typeface="Times New Roman"/>
              </a:rPr>
              <a:t>,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900" spc="-5" dirty="0">
                <a:latin typeface="Times New Roman"/>
                <a:cs typeface="Times New Roman"/>
              </a:rPr>
              <a:t>Drug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900" spc="-5" dirty="0">
                <a:latin typeface="Times New Roman"/>
                <a:cs typeface="Times New Roman"/>
              </a:rPr>
              <a:t>a</a:t>
            </a:r>
            <a:r>
              <a:rPr sz="1900" dirty="0">
                <a:latin typeface="Times New Roman"/>
                <a:cs typeface="Times New Roman"/>
              </a:rPr>
              <a:t>n</a:t>
            </a:r>
            <a:r>
              <a:rPr sz="1900" spc="-5" dirty="0">
                <a:latin typeface="Times New Roman"/>
                <a:cs typeface="Times New Roman"/>
              </a:rPr>
              <a:t>d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900" spc="-5" dirty="0">
                <a:latin typeface="Times New Roman"/>
                <a:cs typeface="Times New Roman"/>
              </a:rPr>
              <a:t>Cos</a:t>
            </a:r>
            <a:r>
              <a:rPr sz="1900" spc="-15" dirty="0">
                <a:latin typeface="Times New Roman"/>
                <a:cs typeface="Times New Roman"/>
              </a:rPr>
              <a:t>m</a:t>
            </a:r>
            <a:r>
              <a:rPr sz="1900" spc="-5" dirty="0">
                <a:latin typeface="Times New Roman"/>
                <a:cs typeface="Times New Roman"/>
              </a:rPr>
              <a:t>etic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900" spc="-10" dirty="0">
                <a:latin typeface="Times New Roman"/>
                <a:cs typeface="Times New Roman"/>
              </a:rPr>
              <a:t>ac</a:t>
            </a:r>
            <a:r>
              <a:rPr sz="1900" spc="-5" dirty="0">
                <a:latin typeface="Times New Roman"/>
                <a:cs typeface="Times New Roman"/>
              </a:rPr>
              <a:t>t</a:t>
            </a:r>
            <a:r>
              <a:rPr sz="1900" dirty="0">
                <a:latin typeface="Times New Roman"/>
                <a:cs typeface="Times New Roman"/>
              </a:rPr>
              <a:t>	r</a:t>
            </a:r>
            <a:r>
              <a:rPr sz="1900" spc="-5" dirty="0">
                <a:latin typeface="Times New Roman"/>
                <a:cs typeface="Times New Roman"/>
              </a:rPr>
              <a:t>equ</a:t>
            </a:r>
            <a:r>
              <a:rPr sz="1900" dirty="0">
                <a:latin typeface="Times New Roman"/>
                <a:cs typeface="Times New Roman"/>
              </a:rPr>
              <a:t>ir</a:t>
            </a:r>
            <a:r>
              <a:rPr sz="1900" spc="-5" dirty="0">
                <a:latin typeface="Times New Roman"/>
                <a:cs typeface="Times New Roman"/>
              </a:rPr>
              <a:t>es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spc="4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that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900" spc="-5" dirty="0">
                <a:latin typeface="Times New Roman"/>
                <a:cs typeface="Times New Roman"/>
              </a:rPr>
              <a:t>drugs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900" spc="-5" dirty="0">
                <a:latin typeface="Times New Roman"/>
                <a:cs typeface="Times New Roman"/>
              </a:rPr>
              <a:t>have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900" spc="-10" dirty="0">
                <a:latin typeface="Times New Roman"/>
                <a:cs typeface="Times New Roman"/>
              </a:rPr>
              <a:t>a</a:t>
            </a:r>
            <a:r>
              <a:rPr sz="1900" spc="-5" dirty="0">
                <a:latin typeface="Times New Roman"/>
                <a:cs typeface="Times New Roman"/>
              </a:rPr>
              <a:t>n</a:t>
            </a:r>
            <a:r>
              <a:rPr sz="1900" dirty="0">
                <a:latin typeface="Times New Roman"/>
                <a:cs typeface="Times New Roman"/>
              </a:rPr>
              <a:t>	</a:t>
            </a:r>
            <a:r>
              <a:rPr sz="1900" spc="-5" dirty="0">
                <a:latin typeface="Times New Roman"/>
                <a:cs typeface="Times New Roman"/>
              </a:rPr>
              <a:t>approved  marketing</a:t>
            </a:r>
            <a:r>
              <a:rPr sz="1900" spc="2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application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before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they</a:t>
            </a:r>
            <a:r>
              <a:rPr sz="1900" spc="-10" dirty="0">
                <a:latin typeface="Times New Roman"/>
                <a:cs typeface="Times New Roman"/>
              </a:rPr>
              <a:t> can</a:t>
            </a:r>
            <a:r>
              <a:rPr sz="1900" spc="-5" dirty="0">
                <a:latin typeface="Times New Roman"/>
                <a:cs typeface="Times New Roman"/>
              </a:rPr>
              <a:t> be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shipped</a:t>
            </a:r>
            <a:r>
              <a:rPr sz="1900" spc="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in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interstate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commerce.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3100">
              <a:latin typeface="Times New Roman"/>
              <a:cs typeface="Times New Roman"/>
            </a:endParaRPr>
          </a:p>
          <a:p>
            <a:pPr marL="241300" marR="6350" indent="-228600">
              <a:lnSpc>
                <a:spcPct val="70000"/>
              </a:lnSpc>
              <a:spcBef>
                <a:spcPts val="5"/>
              </a:spcBef>
              <a:buFont typeface="Wingdings"/>
              <a:buChar char=""/>
              <a:tabLst>
                <a:tab pos="241300" algn="l"/>
              </a:tabLst>
            </a:pPr>
            <a:r>
              <a:rPr sz="1900" spc="-5" dirty="0">
                <a:latin typeface="Times New Roman"/>
                <a:cs typeface="Times New Roman"/>
              </a:rPr>
              <a:t>The</a:t>
            </a:r>
            <a:r>
              <a:rPr sz="1900" spc="2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IND</a:t>
            </a:r>
            <a:r>
              <a:rPr sz="1900" spc="2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application</a:t>
            </a:r>
            <a:r>
              <a:rPr sz="1900" spc="2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allows</a:t>
            </a:r>
            <a:r>
              <a:rPr sz="1900" spc="24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</a:t>
            </a:r>
            <a:r>
              <a:rPr sz="1900" spc="25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company</a:t>
            </a:r>
            <a:r>
              <a:rPr sz="1900" spc="26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to</a:t>
            </a:r>
            <a:r>
              <a:rPr sz="1900" spc="2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initiate</a:t>
            </a:r>
            <a:r>
              <a:rPr sz="1900" spc="24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and</a:t>
            </a:r>
            <a:r>
              <a:rPr sz="1900" spc="23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conduct</a:t>
            </a:r>
            <a:r>
              <a:rPr sz="1900" spc="2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clinical</a:t>
            </a:r>
            <a:r>
              <a:rPr sz="1900" spc="24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studies</a:t>
            </a:r>
            <a:r>
              <a:rPr sz="1900" spc="23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for</a:t>
            </a:r>
            <a:r>
              <a:rPr sz="1900" spc="26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their </a:t>
            </a:r>
            <a:r>
              <a:rPr sz="1900" spc="-459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new drug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products.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"/>
            </a:pPr>
            <a:endParaRPr sz="2500">
              <a:latin typeface="Times New Roman"/>
              <a:cs typeface="Times New Roman"/>
            </a:endParaRPr>
          </a:p>
          <a:p>
            <a:pPr marL="241300" indent="-228600">
              <a:lnSpc>
                <a:spcPts val="1939"/>
              </a:lnSpc>
              <a:spcBef>
                <a:spcPts val="5"/>
              </a:spcBef>
              <a:buFont typeface="Wingdings"/>
              <a:buChar char=""/>
              <a:tabLst>
                <a:tab pos="241300" algn="l"/>
              </a:tabLst>
            </a:pPr>
            <a:r>
              <a:rPr sz="1900" spc="-5" dirty="0">
                <a:latin typeface="Times New Roman"/>
                <a:cs typeface="Times New Roman"/>
              </a:rPr>
              <a:t>The</a:t>
            </a:r>
            <a:r>
              <a:rPr sz="1900" spc="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IND</a:t>
            </a:r>
            <a:r>
              <a:rPr sz="1900" spc="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application</a:t>
            </a:r>
            <a:r>
              <a:rPr sz="1900" spc="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provides</a:t>
            </a:r>
            <a:r>
              <a:rPr sz="1900" spc="4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the</a:t>
            </a:r>
            <a:r>
              <a:rPr sz="1900" spc="4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FDA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with</a:t>
            </a:r>
            <a:r>
              <a:rPr sz="1900" spc="5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the</a:t>
            </a:r>
            <a:r>
              <a:rPr sz="1900" spc="6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data</a:t>
            </a:r>
            <a:r>
              <a:rPr sz="1900" spc="5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necessary</a:t>
            </a:r>
            <a:r>
              <a:rPr sz="1900" spc="6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to</a:t>
            </a:r>
            <a:r>
              <a:rPr sz="1900" spc="4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decide</a:t>
            </a:r>
            <a:r>
              <a:rPr sz="1900" spc="4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whether</a:t>
            </a:r>
            <a:r>
              <a:rPr sz="1900" spc="6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the</a:t>
            </a:r>
            <a:r>
              <a:rPr sz="1900" spc="4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new</a:t>
            </a:r>
            <a:endParaRPr sz="1900">
              <a:latin typeface="Times New Roman"/>
              <a:cs typeface="Times New Roman"/>
            </a:endParaRPr>
          </a:p>
          <a:p>
            <a:pPr marL="241300">
              <a:lnSpc>
                <a:spcPts val="1595"/>
              </a:lnSpc>
              <a:tabLst>
                <a:tab pos="822960" algn="l"/>
                <a:tab pos="1311275" algn="l"/>
                <a:tab pos="1745614" algn="l"/>
                <a:tab pos="2767965" algn="l"/>
                <a:tab pos="3616960" algn="l"/>
                <a:tab pos="4144645" algn="l"/>
                <a:tab pos="4725035" algn="l"/>
                <a:tab pos="4972050" algn="l"/>
                <a:tab pos="6141085" algn="l"/>
                <a:tab pos="6642734" algn="l"/>
                <a:tab pos="6970395" algn="l"/>
                <a:tab pos="7404734" algn="l"/>
                <a:tab pos="8199120" algn="l"/>
              </a:tabLst>
            </a:pPr>
            <a:r>
              <a:rPr sz="1900" spc="-5" dirty="0">
                <a:latin typeface="Times New Roman"/>
                <a:cs typeface="Times New Roman"/>
              </a:rPr>
              <a:t>drug	and	the	proposed	clinical	trial	pose	a	reasonable	risk	to	the	</a:t>
            </a:r>
            <a:r>
              <a:rPr sz="1900" spc="-10" dirty="0">
                <a:latin typeface="Times New Roman"/>
                <a:cs typeface="Times New Roman"/>
              </a:rPr>
              <a:t>human	</a:t>
            </a:r>
            <a:r>
              <a:rPr sz="1900" spc="-5" dirty="0">
                <a:latin typeface="Times New Roman"/>
                <a:cs typeface="Times New Roman"/>
              </a:rPr>
              <a:t>subjects</a:t>
            </a:r>
            <a:endParaRPr sz="1900">
              <a:latin typeface="Times New Roman"/>
              <a:cs typeface="Times New Roman"/>
            </a:endParaRPr>
          </a:p>
          <a:p>
            <a:pPr marL="241300">
              <a:lnSpc>
                <a:spcPts val="1939"/>
              </a:lnSpc>
            </a:pPr>
            <a:r>
              <a:rPr sz="1900" spc="-5" dirty="0">
                <a:latin typeface="Times New Roman"/>
                <a:cs typeface="Times New Roman"/>
              </a:rPr>
              <a:t>participating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in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the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spc="-25" dirty="0">
                <a:latin typeface="Times New Roman"/>
                <a:cs typeface="Times New Roman"/>
              </a:rPr>
              <a:t>study.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9301" y="166878"/>
            <a:ext cx="35693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Introductory</a:t>
            </a:r>
            <a:r>
              <a:rPr sz="2800" spc="-70" dirty="0"/>
              <a:t> </a:t>
            </a:r>
            <a:r>
              <a:rPr sz="2800" dirty="0"/>
              <a:t>statement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8739" y="944727"/>
            <a:ext cx="6958965" cy="323596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Description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investigational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drug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All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active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ingredients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spc="-15" dirty="0">
                <a:latin typeface="Times New Roman"/>
                <a:cs typeface="Times New Roman"/>
              </a:rPr>
              <a:t>Drug’s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pharmacological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classification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Structural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formula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Route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administration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spc="-5" dirty="0">
                <a:latin typeface="Times New Roman"/>
                <a:cs typeface="Times New Roman"/>
              </a:rPr>
              <a:t>Summary</a:t>
            </a:r>
            <a:r>
              <a:rPr sz="2000" dirty="0">
                <a:latin typeface="Times New Roman"/>
                <a:cs typeface="Times New Roman"/>
              </a:rPr>
              <a:t> of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previous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human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experience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60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spc="-5" dirty="0">
                <a:latin typeface="Times New Roman"/>
                <a:cs typeface="Times New Roman"/>
              </a:rPr>
              <a:t>Formulation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dosage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forms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Objective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planned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duration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proposed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clinical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investigation.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8450" y="239090"/>
            <a:ext cx="346773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Investigational</a:t>
            </a:r>
            <a:r>
              <a:rPr sz="3200" spc="-110" dirty="0"/>
              <a:t> </a:t>
            </a:r>
            <a:r>
              <a:rPr sz="3200" dirty="0"/>
              <a:t>plan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8739" y="1495932"/>
            <a:ext cx="8112759" cy="276352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10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Description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clinical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studies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planned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experimental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drug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Purpose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study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Indication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studied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b="1" spc="-40" dirty="0">
                <a:latin typeface="Times New Roman"/>
                <a:cs typeface="Times New Roman"/>
              </a:rPr>
              <a:t>Types</a:t>
            </a:r>
            <a:r>
              <a:rPr sz="2400" b="1" dirty="0">
                <a:latin typeface="Times New Roman"/>
                <a:cs typeface="Times New Roman"/>
              </a:rPr>
              <a:t> of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trials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to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be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initiated</a:t>
            </a:r>
            <a:endParaRPr sz="2400">
              <a:latin typeface="Times New Roman"/>
              <a:cs typeface="Times New Roman"/>
            </a:endParaRPr>
          </a:p>
          <a:p>
            <a:pPr marL="4128770" lvl="1" indent="-229870">
              <a:lnSpc>
                <a:spcPct val="100000"/>
              </a:lnSpc>
              <a:spcBef>
                <a:spcPts val="705"/>
              </a:spcBef>
              <a:buSzPct val="95833"/>
              <a:buFont typeface="Times New Roman"/>
              <a:buAutoNum type="arabicPeriod"/>
              <a:tabLst>
                <a:tab pos="4129404" algn="l"/>
              </a:tabLst>
            </a:pPr>
            <a:r>
              <a:rPr sz="2400" spc="-5" dirty="0">
                <a:latin typeface="Times New Roman"/>
                <a:cs typeface="Times New Roman"/>
              </a:rPr>
              <a:t>Number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subjects</a:t>
            </a:r>
            <a:endParaRPr sz="2400">
              <a:latin typeface="Times New Roman"/>
              <a:cs typeface="Times New Roman"/>
            </a:endParaRPr>
          </a:p>
          <a:p>
            <a:pPr marL="4128770" lvl="1" indent="-229235">
              <a:lnSpc>
                <a:spcPct val="100000"/>
              </a:lnSpc>
              <a:spcBef>
                <a:spcPts val="725"/>
              </a:spcBef>
              <a:buSzPct val="95833"/>
              <a:buFont typeface="Times New Roman"/>
              <a:buAutoNum type="arabicPeriod"/>
              <a:tabLst>
                <a:tab pos="4128770" algn="l"/>
              </a:tabLst>
            </a:pPr>
            <a:r>
              <a:rPr sz="2400" spc="-5" dirty="0">
                <a:latin typeface="Times New Roman"/>
                <a:cs typeface="Times New Roman"/>
              </a:rPr>
              <a:t>Risks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involved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83917" y="545084"/>
            <a:ext cx="43802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/>
              <a:t>INVESTIGATORS</a:t>
            </a:r>
            <a:r>
              <a:rPr sz="2400" dirty="0"/>
              <a:t> </a:t>
            </a:r>
            <a:r>
              <a:rPr sz="2400" spc="-5" dirty="0"/>
              <a:t>BROCHURE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8739" y="1357630"/>
            <a:ext cx="8822690" cy="309245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05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Structural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formula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drug.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590"/>
              </a:lnSpc>
              <a:spcBef>
                <a:spcPts val="1035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spc="-10" dirty="0">
                <a:latin typeface="Times New Roman"/>
                <a:cs typeface="Times New Roman"/>
              </a:rPr>
              <a:t>Summary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pharmacological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toxicological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pharmacokinetic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effects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animals.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Safety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efficacy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Purpose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study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Dose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/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dose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frequency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Monitoring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procedures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245" y="304038"/>
            <a:ext cx="292227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Clinical</a:t>
            </a:r>
            <a:r>
              <a:rPr sz="3200" spc="-75" dirty="0"/>
              <a:t> </a:t>
            </a:r>
            <a:r>
              <a:rPr sz="3200" spc="-10" dirty="0"/>
              <a:t>protocol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8739" y="1174241"/>
            <a:ext cx="8270240" cy="34582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1300" marR="5080" indent="-228600">
              <a:lnSpc>
                <a:spcPts val="2590"/>
              </a:lnSpc>
              <a:spcBef>
                <a:spcPts val="425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A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clinical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protocol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describes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how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particular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clinical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trial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conducted.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"/>
            </a:pPr>
            <a:endParaRPr sz="37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It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describes</a:t>
            </a:r>
            <a:endParaRPr sz="2400">
              <a:latin typeface="Times New Roman"/>
              <a:cs typeface="Times New Roman"/>
            </a:endParaRPr>
          </a:p>
          <a:p>
            <a:pPr marL="327660" indent="-315595">
              <a:lnSpc>
                <a:spcPct val="100000"/>
              </a:lnSpc>
              <a:spcBef>
                <a:spcPts val="710"/>
              </a:spcBef>
              <a:buFont typeface="Wingdings"/>
              <a:buChar char=""/>
              <a:tabLst>
                <a:tab pos="328295" algn="l"/>
              </a:tabLst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objectives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study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05"/>
              </a:spcBef>
              <a:buFont typeface="Wingdings"/>
              <a:buChar char=""/>
              <a:tabLst>
                <a:tab pos="253365" algn="l"/>
              </a:tabLst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trial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design</a:t>
            </a:r>
            <a:endParaRPr sz="2400">
              <a:latin typeface="Times New Roman"/>
              <a:cs typeface="Times New Roman"/>
            </a:endParaRPr>
          </a:p>
          <a:p>
            <a:pPr marL="327660" indent="-315595">
              <a:lnSpc>
                <a:spcPct val="100000"/>
              </a:lnSpc>
              <a:spcBef>
                <a:spcPts val="725"/>
              </a:spcBef>
              <a:buFont typeface="Wingdings"/>
              <a:buChar char=""/>
              <a:tabLst>
                <a:tab pos="328295" algn="l"/>
              </a:tabLst>
            </a:pPr>
            <a:r>
              <a:rPr sz="2400" dirty="0">
                <a:latin typeface="Times New Roman"/>
                <a:cs typeface="Times New Roman"/>
              </a:rPr>
              <a:t>how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subjects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selected</a:t>
            </a:r>
            <a:endParaRPr sz="2400">
              <a:latin typeface="Times New Roman"/>
              <a:cs typeface="Times New Roman"/>
            </a:endParaRPr>
          </a:p>
          <a:p>
            <a:pPr marL="327660" indent="-315595">
              <a:lnSpc>
                <a:spcPct val="100000"/>
              </a:lnSpc>
              <a:spcBef>
                <a:spcPts val="705"/>
              </a:spcBef>
              <a:buFont typeface="Wingdings"/>
              <a:buChar char=""/>
              <a:tabLst>
                <a:tab pos="328295" algn="l"/>
              </a:tabLst>
            </a:pPr>
            <a:r>
              <a:rPr sz="2400" dirty="0">
                <a:latin typeface="Times New Roman"/>
                <a:cs typeface="Times New Roman"/>
              </a:rPr>
              <a:t>how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trial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carried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out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78739" y="865123"/>
            <a:ext cx="8665210" cy="3458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It should</a:t>
            </a:r>
            <a:r>
              <a:rPr sz="2400" b="1" dirty="0">
                <a:latin typeface="Times New Roman"/>
                <a:cs typeface="Times New Roman"/>
              </a:rPr>
              <a:t> contain </a:t>
            </a:r>
            <a:r>
              <a:rPr sz="2400" b="1" spc="-5" dirty="0">
                <a:latin typeface="Times New Roman"/>
                <a:cs typeface="Times New Roman"/>
              </a:rPr>
              <a:t>the following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elements: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00">
              <a:latin typeface="Times New Roman"/>
              <a:cs typeface="Times New Roman"/>
            </a:endParaRPr>
          </a:p>
          <a:p>
            <a:pPr marL="311150" indent="-299085">
              <a:lnSpc>
                <a:spcPct val="100000"/>
              </a:lnSpc>
              <a:buFont typeface="Wingdings"/>
              <a:buChar char=""/>
              <a:tabLst>
                <a:tab pos="311785" algn="l"/>
              </a:tabLst>
            </a:pPr>
            <a:r>
              <a:rPr sz="2400" spc="-5" dirty="0">
                <a:latin typeface="Times New Roman"/>
                <a:cs typeface="Times New Roman"/>
              </a:rPr>
              <a:t>A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statement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objective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purpose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study.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ts val="2735"/>
              </a:lnSpc>
              <a:spcBef>
                <a:spcPts val="710"/>
              </a:spcBef>
              <a:buFont typeface="Wingdings"/>
              <a:buChar char=""/>
              <a:tabLst>
                <a:tab pos="253365" algn="l"/>
              </a:tabLst>
            </a:pPr>
            <a:r>
              <a:rPr sz="2400" spc="-10" dirty="0">
                <a:latin typeface="Times New Roman"/>
                <a:cs typeface="Times New Roman"/>
              </a:rPr>
              <a:t>Name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 address 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qualification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each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investigator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participating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endParaRPr sz="2400">
              <a:latin typeface="Times New Roman"/>
              <a:cs typeface="Times New Roman"/>
            </a:endParaRPr>
          </a:p>
          <a:p>
            <a:pPr marL="241300">
              <a:lnSpc>
                <a:spcPts val="2735"/>
              </a:lnSpc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study.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10"/>
              </a:spcBef>
              <a:buFont typeface="Wingdings"/>
              <a:buChar char=""/>
              <a:tabLst>
                <a:tab pos="253365" algn="l"/>
              </a:tabLst>
            </a:pPr>
            <a:r>
              <a:rPr sz="2400" spc="-10" dirty="0">
                <a:latin typeface="Times New Roman"/>
                <a:cs typeface="Times New Roman"/>
              </a:rPr>
              <a:t>Name</a:t>
            </a:r>
            <a:r>
              <a:rPr sz="2400" dirty="0">
                <a:latin typeface="Times New Roman"/>
                <a:cs typeface="Times New Roman"/>
              </a:rPr>
              <a:t> 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address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each</a:t>
            </a:r>
            <a:r>
              <a:rPr sz="2400" spc="-5" dirty="0">
                <a:latin typeface="Times New Roman"/>
                <a:cs typeface="Times New Roman"/>
              </a:rPr>
              <a:t> clinical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site.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20"/>
              </a:spcBef>
              <a:buFont typeface="Wingdings"/>
              <a:buChar char=""/>
              <a:tabLst>
                <a:tab pos="253365" algn="l"/>
              </a:tabLst>
            </a:pPr>
            <a:r>
              <a:rPr sz="2400" dirty="0">
                <a:latin typeface="Times New Roman"/>
                <a:cs typeface="Times New Roman"/>
              </a:rPr>
              <a:t>Study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subject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inclusion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exclusion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criteria.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10"/>
              </a:spcBef>
              <a:buFont typeface="Wingdings"/>
              <a:buChar char=""/>
              <a:tabLst>
                <a:tab pos="253365" algn="l"/>
              </a:tabLst>
            </a:pPr>
            <a:r>
              <a:rPr sz="2400" spc="-5" dirty="0">
                <a:latin typeface="Times New Roman"/>
                <a:cs typeface="Times New Roman"/>
              </a:rPr>
              <a:t>Estimate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number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subjects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 enrolled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30" dirty="0">
                <a:latin typeface="Times New Roman"/>
                <a:cs typeface="Times New Roman"/>
              </a:rPr>
              <a:t>study.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6266" y="307035"/>
            <a:ext cx="680783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20" dirty="0"/>
              <a:t>Chemistry,</a:t>
            </a:r>
            <a:r>
              <a:rPr sz="2800" spc="10" dirty="0"/>
              <a:t> </a:t>
            </a:r>
            <a:r>
              <a:rPr sz="2800" spc="-5" dirty="0"/>
              <a:t>manufacturing</a:t>
            </a:r>
            <a:r>
              <a:rPr sz="2800" spc="15" dirty="0"/>
              <a:t> </a:t>
            </a:r>
            <a:r>
              <a:rPr sz="2800" dirty="0"/>
              <a:t>and </a:t>
            </a:r>
            <a:r>
              <a:rPr sz="2800" spc="-10" dirty="0"/>
              <a:t>Control</a:t>
            </a:r>
            <a:r>
              <a:rPr sz="2800" spc="15" dirty="0"/>
              <a:t> </a:t>
            </a:r>
            <a:r>
              <a:rPr sz="2800" spc="-5" dirty="0"/>
              <a:t>Data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8739" y="1109853"/>
            <a:ext cx="8707755" cy="333184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1300" marR="146685" indent="-228600">
              <a:lnSpc>
                <a:spcPts val="2590"/>
              </a:lnSpc>
              <a:spcBef>
                <a:spcPts val="425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Determines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 adequacy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methods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manufacture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assay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investigational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compound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Safety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concerns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Describe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drug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substances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latin typeface="Times New Roman"/>
                <a:cs typeface="Times New Roman"/>
              </a:rPr>
              <a:t>Method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preparation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05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dirty="0">
                <a:latin typeface="Times New Roman"/>
                <a:cs typeface="Times New Roman"/>
              </a:rPr>
              <a:t>Reagent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solvents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590"/>
              </a:lnSpc>
              <a:spcBef>
                <a:spcPts val="105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dirty="0">
                <a:latin typeface="Times New Roman"/>
                <a:cs typeface="Times New Roman"/>
              </a:rPr>
              <a:t>Acceptable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limits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analytical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methods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ensure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quality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purity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drug.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598" y="421004"/>
            <a:ext cx="75939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Pharmacological</a:t>
            </a:r>
            <a:r>
              <a:rPr sz="3600" spc="10" dirty="0"/>
              <a:t> </a:t>
            </a:r>
            <a:r>
              <a:rPr sz="3600" spc="-5" dirty="0"/>
              <a:t>and</a:t>
            </a:r>
            <a:r>
              <a:rPr sz="3600" spc="-65" dirty="0"/>
              <a:t> </a:t>
            </a:r>
            <a:r>
              <a:rPr sz="3600" spc="-40" dirty="0"/>
              <a:t>Toxicology</a:t>
            </a:r>
            <a:r>
              <a:rPr sz="3600" spc="10" dirty="0"/>
              <a:t> </a:t>
            </a:r>
            <a:r>
              <a:rPr sz="3600" dirty="0"/>
              <a:t>data</a:t>
            </a:r>
            <a:r>
              <a:rPr sz="3600" spc="5" dirty="0"/>
              <a:t> </a:t>
            </a:r>
            <a:r>
              <a:rPr sz="3600" dirty="0"/>
              <a:t>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8739" y="1264666"/>
            <a:ext cx="6466840" cy="2900045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05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Pharmacology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drug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disposition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Integrated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toxicology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summary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Wingdings"/>
              <a:buChar char=""/>
            </a:pPr>
            <a:endParaRPr sz="3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b="1" spc="-10" dirty="0">
                <a:latin typeface="Times New Roman"/>
                <a:cs typeface="Times New Roman"/>
              </a:rPr>
              <a:t>Previous</a:t>
            </a:r>
            <a:r>
              <a:rPr sz="2800" b="1" spc="-1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human </a:t>
            </a:r>
            <a:r>
              <a:rPr sz="2800" b="1" spc="-10" dirty="0">
                <a:latin typeface="Times New Roman"/>
                <a:cs typeface="Times New Roman"/>
              </a:rPr>
              <a:t>exposure</a:t>
            </a:r>
            <a:r>
              <a:rPr sz="2800" b="1" spc="-2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3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Marketed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(foreign)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previously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tested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humans.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FDA</a:t>
            </a:r>
            <a:r>
              <a:rPr spc="-245" dirty="0"/>
              <a:t> </a:t>
            </a:r>
            <a:r>
              <a:rPr spc="-5" dirty="0"/>
              <a:t>Review</a:t>
            </a:r>
            <a:r>
              <a:rPr spc="-20" dirty="0"/>
              <a:t> </a:t>
            </a:r>
            <a:r>
              <a:rPr spc="-5" dirty="0"/>
              <a:t>of</a:t>
            </a:r>
            <a:r>
              <a:rPr spc="-70" dirty="0"/>
              <a:t> </a:t>
            </a:r>
            <a:r>
              <a:rPr spc="-5" dirty="0"/>
              <a:t>The</a:t>
            </a:r>
            <a:r>
              <a:rPr spc="-20" dirty="0"/>
              <a:t> </a:t>
            </a:r>
            <a:r>
              <a:rPr spc="-5" dirty="0"/>
              <a:t>INDA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111453"/>
            <a:ext cx="8669655" cy="3914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indent="-304800">
              <a:lnSpc>
                <a:spcPts val="2595"/>
              </a:lnSpc>
              <a:spcBef>
                <a:spcPts val="100"/>
              </a:spcBef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sz="2400" spc="-5" dirty="0">
                <a:latin typeface="Times New Roman"/>
                <a:cs typeface="Times New Roman"/>
              </a:rPr>
              <a:t>Once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 </a:t>
            </a:r>
            <a:r>
              <a:rPr sz="2400" spc="-5" dirty="0">
                <a:latin typeface="Times New Roman"/>
                <a:cs typeface="Times New Roman"/>
              </a:rPr>
              <a:t>stamped</a:t>
            </a:r>
            <a:r>
              <a:rPr sz="2400" dirty="0">
                <a:latin typeface="Times New Roman"/>
                <a:cs typeface="Times New Roman"/>
              </a:rPr>
              <a:t> 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received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,it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sent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review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division</a:t>
            </a:r>
            <a:endParaRPr sz="2400">
              <a:latin typeface="Times New Roman"/>
              <a:cs typeface="Times New Roman"/>
            </a:endParaRPr>
          </a:p>
          <a:p>
            <a:pPr marL="241300">
              <a:lnSpc>
                <a:spcPts val="2595"/>
              </a:lnSpc>
            </a:pPr>
            <a:r>
              <a:rPr sz="2400" dirty="0">
                <a:latin typeface="Times New Roman"/>
                <a:cs typeface="Times New Roman"/>
              </a:rPr>
              <a:t>within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CDER.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300"/>
              </a:lnSpc>
              <a:spcBef>
                <a:spcPts val="980"/>
              </a:spcBef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/>
              <a:t>	</a:t>
            </a:r>
            <a:r>
              <a:rPr sz="2400" spc="-5" dirty="0">
                <a:latin typeface="Times New Roman"/>
                <a:cs typeface="Times New Roman"/>
              </a:rPr>
              <a:t>On </a:t>
            </a:r>
            <a:r>
              <a:rPr sz="2400" dirty="0">
                <a:latin typeface="Times New Roman"/>
                <a:cs typeface="Times New Roman"/>
              </a:rPr>
              <a:t>arrival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review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division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 it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is</a:t>
            </a:r>
            <a:r>
              <a:rPr sz="2400" dirty="0">
                <a:latin typeface="Times New Roman"/>
                <a:cs typeface="Times New Roman"/>
              </a:rPr>
              <a:t> critically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evaluated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several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reviewers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55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spc="-5" dirty="0">
                <a:latin typeface="Times New Roman"/>
                <a:cs typeface="Times New Roman"/>
              </a:rPr>
              <a:t>Chemisty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25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spc="-5" dirty="0">
                <a:latin typeface="Times New Roman"/>
                <a:cs typeface="Times New Roman"/>
              </a:rPr>
              <a:t>Biopharmaceutics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2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dirty="0">
                <a:latin typeface="Times New Roman"/>
                <a:cs typeface="Times New Roman"/>
              </a:rPr>
              <a:t>Medical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3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dirty="0">
                <a:latin typeface="Times New Roman"/>
                <a:cs typeface="Times New Roman"/>
              </a:rPr>
              <a:t>Stastistics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2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dirty="0">
                <a:latin typeface="Times New Roman"/>
                <a:cs typeface="Times New Roman"/>
              </a:rPr>
              <a:t>Microbiology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25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spc="-5" dirty="0">
                <a:latin typeface="Times New Roman"/>
                <a:cs typeface="Times New Roman"/>
              </a:rPr>
              <a:t>Pharmacology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/toxicology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sections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78739" y="1045209"/>
            <a:ext cx="8988425" cy="22923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1300" marR="6350" indent="-228600">
              <a:lnSpc>
                <a:spcPts val="2590"/>
              </a:lnSpc>
              <a:spcBef>
                <a:spcPts val="425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All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these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areas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review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the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data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submitted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primary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purpose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to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ensure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safety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of</a:t>
            </a:r>
            <a:r>
              <a:rPr sz="2400" dirty="0">
                <a:latin typeface="Times New Roman"/>
                <a:cs typeface="Times New Roman"/>
              </a:rPr>
              <a:t> 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individual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enrolled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study.</a:t>
            </a:r>
            <a:endParaRPr sz="2400">
              <a:latin typeface="Times New Roman"/>
              <a:cs typeface="Times New Roman"/>
            </a:endParaRPr>
          </a:p>
          <a:p>
            <a:pPr marL="241300" marR="5715" indent="-228600">
              <a:lnSpc>
                <a:spcPts val="2590"/>
              </a:lnSpc>
              <a:spcBef>
                <a:spcPts val="1005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Once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IND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submitted,the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study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can’t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be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initiated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until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period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30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days.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590"/>
              </a:lnSpc>
              <a:spcBef>
                <a:spcPts val="1010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there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are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any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major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issues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relating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safety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volunteers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in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proposed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FDA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institute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 clinical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hold.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0848" y="392937"/>
            <a:ext cx="47009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INDA</a:t>
            </a:r>
            <a:r>
              <a:rPr spc="-425" dirty="0"/>
              <a:t> </a:t>
            </a:r>
            <a:r>
              <a:rPr spc="-5" dirty="0"/>
              <a:t>Annual </a:t>
            </a:r>
            <a:r>
              <a:rPr spc="-65" dirty="0"/>
              <a:t>r</a:t>
            </a:r>
            <a:r>
              <a:rPr spc="-5" dirty="0"/>
              <a:t>eports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328673"/>
            <a:ext cx="8823325" cy="333184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1300" marR="5080" indent="-228600">
              <a:lnSpc>
                <a:spcPts val="2590"/>
              </a:lnSpc>
              <a:spcBef>
                <a:spcPts val="425"/>
              </a:spcBef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Sponsors </a:t>
            </a:r>
            <a:r>
              <a:rPr sz="2400" dirty="0">
                <a:latin typeface="Times New Roman"/>
                <a:cs typeface="Times New Roman"/>
              </a:rPr>
              <a:t>should</a:t>
            </a:r>
            <a:r>
              <a:rPr sz="2400" spc="-5" dirty="0">
                <a:latin typeface="Times New Roman"/>
                <a:cs typeface="Times New Roman"/>
              </a:rPr>
              <a:t> submit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annual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report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provides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FDA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brief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update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 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progress 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investigations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included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IND.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"/>
            </a:pPr>
            <a:endParaRPr sz="37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It should</a:t>
            </a:r>
            <a:r>
              <a:rPr sz="2400" b="1" dirty="0">
                <a:latin typeface="Times New Roman"/>
                <a:cs typeface="Times New Roman"/>
              </a:rPr>
              <a:t> contain </a:t>
            </a:r>
            <a:r>
              <a:rPr sz="2400" b="1" spc="-5" dirty="0">
                <a:latin typeface="Times New Roman"/>
                <a:cs typeface="Times New Roman"/>
              </a:rPr>
              <a:t>the following: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1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dirty="0">
                <a:latin typeface="Times New Roman"/>
                <a:cs typeface="Times New Roman"/>
              </a:rPr>
              <a:t>Individual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information.</a:t>
            </a:r>
            <a:endParaRPr sz="240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71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spc="-10" dirty="0">
                <a:latin typeface="Times New Roman"/>
                <a:cs typeface="Times New Roman"/>
              </a:rPr>
              <a:t>Summary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study.</a:t>
            </a:r>
            <a:endParaRPr sz="2400">
              <a:latin typeface="Times New Roman"/>
              <a:cs typeface="Times New Roman"/>
            </a:endParaRPr>
          </a:p>
          <a:p>
            <a:pPr marL="241300" marR="398145" indent="-228600">
              <a:lnSpc>
                <a:spcPts val="2590"/>
              </a:lnSpc>
              <a:spcBef>
                <a:spcPts val="1050"/>
              </a:spcBef>
              <a:buSzPct val="95833"/>
              <a:buFont typeface="Wingdings"/>
              <a:buChar char=""/>
              <a:tabLst>
                <a:tab pos="253365" algn="l"/>
              </a:tabLst>
            </a:pPr>
            <a:r>
              <a:rPr sz="2400" dirty="0">
                <a:latin typeface="Times New Roman"/>
                <a:cs typeface="Times New Roman"/>
              </a:rPr>
              <a:t>Listing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any significant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foreign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marketing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developments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drug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e.g.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approval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another</a:t>
            </a:r>
            <a:r>
              <a:rPr sz="2400" spc="-20" dirty="0">
                <a:latin typeface="Times New Roman"/>
                <a:cs typeface="Times New Roman"/>
              </a:rPr>
              <a:t> country.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3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1036" y="2163826"/>
            <a:ext cx="8905875" cy="265620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95910" marR="5080" indent="-283845" algn="just">
              <a:lnSpc>
                <a:spcPts val="1939"/>
              </a:lnSpc>
              <a:spcBef>
                <a:spcPts val="345"/>
              </a:spcBef>
              <a:buClr>
                <a:srgbClr val="FFC000"/>
              </a:buClr>
              <a:buFont typeface="Wingdings"/>
              <a:buChar char=""/>
              <a:tabLst>
                <a:tab pos="296545" algn="l"/>
              </a:tabLst>
            </a:pP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FDA's</a:t>
            </a:r>
            <a:r>
              <a:rPr sz="1800" spc="1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role</a:t>
            </a:r>
            <a:r>
              <a:rPr sz="1800" spc="1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in</a:t>
            </a:r>
            <a:r>
              <a:rPr sz="1800" spc="1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sz="1800" spc="1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development</a:t>
            </a:r>
            <a:r>
              <a:rPr sz="1800" spc="1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Times New Roman"/>
                <a:cs typeface="Times New Roman"/>
              </a:rPr>
              <a:t>of</a:t>
            </a:r>
            <a:r>
              <a:rPr sz="1800" spc="1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a</a:t>
            </a:r>
            <a:r>
              <a:rPr sz="1800" spc="1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new</a:t>
            </a:r>
            <a:r>
              <a:rPr sz="1800" spc="1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drug</a:t>
            </a:r>
            <a:r>
              <a:rPr sz="1800" spc="1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begins</a:t>
            </a:r>
            <a:r>
              <a:rPr sz="1800" spc="1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when</a:t>
            </a:r>
            <a:r>
              <a:rPr sz="1800" spc="1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sz="1800" spc="1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drug's</a:t>
            </a:r>
            <a:r>
              <a:rPr sz="1800" spc="1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sponsor</a:t>
            </a:r>
            <a:r>
              <a:rPr sz="1800" spc="1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has</a:t>
            </a:r>
            <a:r>
              <a:rPr sz="1800" spc="1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screened </a:t>
            </a:r>
            <a:r>
              <a:rPr sz="1800" spc="-4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sz="1800" spc="114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2D75B6"/>
                </a:solidFill>
                <a:latin typeface="Times New Roman"/>
                <a:cs typeface="Times New Roman"/>
              </a:rPr>
              <a:t>new</a:t>
            </a:r>
            <a:r>
              <a:rPr sz="1800" spc="114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D75B6"/>
                </a:solidFill>
                <a:latin typeface="Times New Roman"/>
                <a:cs typeface="Times New Roman"/>
              </a:rPr>
              <a:t>molecule</a:t>
            </a:r>
            <a:r>
              <a:rPr sz="1800" spc="114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for</a:t>
            </a:r>
            <a:r>
              <a:rPr sz="1800" spc="10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pharmacological</a:t>
            </a:r>
            <a:r>
              <a:rPr sz="1800" u="sng" spc="12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activity</a:t>
            </a:r>
            <a:r>
              <a:rPr sz="1800" u="sng" spc="10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1800" u="sng" spc="1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acute</a:t>
            </a:r>
            <a:r>
              <a:rPr sz="1800" u="sng" spc="1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toxicity</a:t>
            </a:r>
            <a:r>
              <a:rPr sz="1800" u="sng" spc="10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potential</a:t>
            </a:r>
            <a:r>
              <a:rPr sz="1800" u="sng" spc="1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800" u="sng" spc="10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animals,</a:t>
            </a:r>
            <a:r>
              <a:rPr sz="1800" u="sng" spc="114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wants </a:t>
            </a:r>
            <a:r>
              <a:rPr sz="1800" spc="-44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800" u="sng" spc="-1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test</a:t>
            </a:r>
            <a:r>
              <a:rPr sz="18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its</a:t>
            </a:r>
            <a:r>
              <a:rPr sz="1800" u="sng" spc="-1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diagnostic</a:t>
            </a:r>
            <a:r>
              <a:rPr sz="1800" u="sng" spc="-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or</a:t>
            </a:r>
            <a:r>
              <a:rPr sz="1800" u="sng" spc="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therapeutic</a:t>
            </a:r>
            <a:r>
              <a:rPr sz="1800" u="sng" spc="-1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potential</a:t>
            </a:r>
            <a:r>
              <a:rPr sz="18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800" u="sng" spc="-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humans</a:t>
            </a:r>
            <a:endParaRPr sz="1800">
              <a:latin typeface="Times New Roman"/>
              <a:cs typeface="Times New Roman"/>
            </a:endParaRPr>
          </a:p>
          <a:p>
            <a:pPr marL="295910" indent="-283845" algn="just">
              <a:lnSpc>
                <a:spcPts val="2050"/>
              </a:lnSpc>
              <a:spcBef>
                <a:spcPts val="760"/>
              </a:spcBef>
              <a:buClr>
                <a:srgbClr val="FFC000"/>
              </a:buClr>
              <a:buFont typeface="Wingdings"/>
              <a:buChar char=""/>
              <a:tabLst>
                <a:tab pos="296545" algn="l"/>
              </a:tabLst>
            </a:pP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sz="1800" spc="1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molecule</a:t>
            </a:r>
            <a:r>
              <a:rPr sz="1800" spc="1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changes</a:t>
            </a:r>
            <a:r>
              <a:rPr sz="1800" spc="1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in</a:t>
            </a:r>
            <a:r>
              <a:rPr sz="1800" spc="1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legal</a:t>
            </a:r>
            <a:r>
              <a:rPr sz="1800" spc="1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status</a:t>
            </a:r>
            <a:r>
              <a:rPr sz="1800" spc="1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under</a:t>
            </a:r>
            <a:r>
              <a:rPr sz="1800" spc="1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sz="1800" spc="1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Federal</a:t>
            </a:r>
            <a:r>
              <a:rPr sz="1800" spc="18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D75B6"/>
                </a:solidFill>
                <a:latin typeface="Times New Roman"/>
                <a:cs typeface="Times New Roman"/>
              </a:rPr>
              <a:t>Food,</a:t>
            </a:r>
            <a:r>
              <a:rPr sz="1800" spc="18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Drug,</a:t>
            </a:r>
            <a:r>
              <a:rPr sz="1800" spc="19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and</a:t>
            </a:r>
            <a:r>
              <a:rPr sz="1800" spc="19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D75B6"/>
                </a:solidFill>
                <a:latin typeface="Times New Roman"/>
                <a:cs typeface="Times New Roman"/>
              </a:rPr>
              <a:t>Cosmetic</a:t>
            </a:r>
            <a:r>
              <a:rPr sz="1800" spc="18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D75B6"/>
                </a:solidFill>
                <a:latin typeface="Times New Roman"/>
                <a:cs typeface="Times New Roman"/>
              </a:rPr>
              <a:t>Act</a:t>
            </a:r>
            <a:r>
              <a:rPr sz="1800" spc="19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and</a:t>
            </a:r>
            <a:endParaRPr sz="1800">
              <a:latin typeface="Times New Roman"/>
              <a:cs typeface="Times New Roman"/>
            </a:endParaRPr>
          </a:p>
          <a:p>
            <a:pPr marL="295910" algn="just">
              <a:lnSpc>
                <a:spcPts val="2050"/>
              </a:lnSpc>
            </a:pP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becomes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a</a:t>
            </a:r>
            <a:r>
              <a:rPr sz="1800" spc="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new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drug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subject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to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specific requirements</a:t>
            </a:r>
            <a:r>
              <a:rPr sz="1800" spc="-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of</a:t>
            </a:r>
            <a:r>
              <a:rPr sz="1800" spc="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the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drug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regulatory</a:t>
            </a:r>
            <a:r>
              <a:rPr sz="1800" spc="-1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system</a:t>
            </a:r>
            <a:endParaRPr sz="1800">
              <a:latin typeface="Times New Roman"/>
              <a:cs typeface="Times New Roman"/>
            </a:endParaRPr>
          </a:p>
          <a:p>
            <a:pPr marL="295910" marR="5080" indent="-283845" algn="just">
              <a:lnSpc>
                <a:spcPts val="1939"/>
              </a:lnSpc>
              <a:spcBef>
                <a:spcPts val="1045"/>
              </a:spcBef>
              <a:buClr>
                <a:srgbClr val="FFC000"/>
              </a:buClr>
              <a:buFont typeface="Wingdings"/>
              <a:buChar char=""/>
              <a:tabLst>
                <a:tab pos="354330" algn="l"/>
              </a:tabLst>
            </a:pPr>
            <a:r>
              <a:rPr dirty="0"/>
              <a:t>	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Drug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is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to </a:t>
            </a:r>
            <a:r>
              <a:rPr sz="1800" spc="-10" dirty="0">
                <a:solidFill>
                  <a:srgbClr val="252525"/>
                </a:solidFill>
                <a:latin typeface="Times New Roman"/>
                <a:cs typeface="Times New Roman"/>
              </a:rPr>
              <a:t>be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the subjected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to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an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approved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marketing application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before it </a:t>
            </a:r>
            <a:r>
              <a:rPr sz="1800" spc="-5" dirty="0">
                <a:solidFill>
                  <a:srgbClr val="252525"/>
                </a:solidFill>
                <a:latin typeface="Times New Roman"/>
                <a:cs typeface="Times New Roman"/>
              </a:rPr>
              <a:t>is transported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or </a:t>
            </a:r>
            <a:r>
              <a:rPr sz="1800" spc="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distributed</a:t>
            </a:r>
            <a:r>
              <a:rPr sz="1800" spc="-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across state</a:t>
            </a:r>
            <a:r>
              <a:rPr sz="18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lines</a:t>
            </a:r>
            <a:endParaRPr sz="1800">
              <a:latin typeface="Times New Roman"/>
              <a:cs typeface="Times New Roman"/>
            </a:endParaRPr>
          </a:p>
          <a:p>
            <a:pPr marL="295910" marR="6985" indent="-283845" algn="just">
              <a:lnSpc>
                <a:spcPts val="1939"/>
              </a:lnSpc>
              <a:spcBef>
                <a:spcPts val="1005"/>
              </a:spcBef>
              <a:buClr>
                <a:srgbClr val="FFC000"/>
              </a:buClr>
              <a:buFont typeface="Wingdings"/>
              <a:buChar char=""/>
              <a:tabLst>
                <a:tab pos="296545" algn="l"/>
              </a:tabLst>
            </a:pPr>
            <a:r>
              <a:rPr sz="18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IND-</a:t>
            </a:r>
            <a:r>
              <a:rPr sz="1800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notice</a:t>
            </a:r>
            <a:r>
              <a:rPr sz="1800" u="sng" spc="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claimed</a:t>
            </a:r>
            <a:r>
              <a:rPr sz="1800" u="sng" spc="5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investigational</a:t>
            </a:r>
            <a:r>
              <a:rPr sz="1800" u="sng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exemption</a:t>
            </a:r>
            <a:r>
              <a:rPr sz="1800" u="sng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for</a:t>
            </a:r>
            <a:r>
              <a:rPr sz="1800" u="sng" spc="5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1800" u="sng" spc="5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new</a:t>
            </a:r>
            <a:r>
              <a:rPr sz="1800" u="sng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drug</a:t>
            </a:r>
            <a:r>
              <a:rPr sz="1800" u="sng" dirty="0">
                <a:solidFill>
                  <a:srgbClr val="2D75B6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must</a:t>
            </a:r>
            <a:r>
              <a:rPr sz="1800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be</a:t>
            </a:r>
            <a:r>
              <a:rPr sz="1800" u="sng" spc="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filed</a:t>
            </a:r>
            <a:r>
              <a:rPr sz="1800" u="sng" spc="45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regulatory</a:t>
            </a:r>
            <a:r>
              <a:rPr sz="1800" u="sng" spc="-1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Times New Roman"/>
                <a:cs typeface="Times New Roman"/>
              </a:rPr>
              <a:t>body.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739" y="1391869"/>
            <a:ext cx="191579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What</a:t>
            </a:r>
            <a:r>
              <a:rPr sz="2000" spc="-35" dirty="0"/>
              <a:t> </a:t>
            </a:r>
            <a:r>
              <a:rPr sz="2000" dirty="0"/>
              <a:t>is</a:t>
            </a:r>
            <a:r>
              <a:rPr sz="2000" spc="-30" dirty="0"/>
              <a:t> </a:t>
            </a:r>
            <a:r>
              <a:rPr sz="2000" dirty="0"/>
              <a:t>an</a:t>
            </a:r>
            <a:r>
              <a:rPr sz="2000" spc="-30" dirty="0"/>
              <a:t> </a:t>
            </a:r>
            <a:r>
              <a:rPr sz="2000" dirty="0"/>
              <a:t>IND</a:t>
            </a:r>
            <a:r>
              <a:rPr sz="2000" spc="-20" dirty="0"/>
              <a:t> </a:t>
            </a:r>
            <a:r>
              <a:rPr sz="2000" dirty="0"/>
              <a:t>?</a:t>
            </a:r>
            <a:endParaRPr sz="20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44005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4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55854"/>
            <a:ext cx="31838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Importance</a:t>
            </a:r>
            <a:r>
              <a:rPr sz="2800" spc="-30" dirty="0"/>
              <a:t> </a:t>
            </a:r>
            <a:r>
              <a:rPr sz="2800" dirty="0"/>
              <a:t>of</a:t>
            </a:r>
            <a:r>
              <a:rPr sz="2800" spc="-30" dirty="0"/>
              <a:t> </a:t>
            </a:r>
            <a:r>
              <a:rPr sz="2800" spc="-5" dirty="0"/>
              <a:t>INDA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8739" y="1106271"/>
            <a:ext cx="8987155" cy="298323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An IND</a:t>
            </a:r>
            <a:r>
              <a:rPr sz="2000" spc="-5" dirty="0">
                <a:latin typeface="Times New Roman"/>
                <a:cs typeface="Times New Roman"/>
              </a:rPr>
              <a:t> is</a:t>
            </a:r>
            <a:r>
              <a:rPr sz="2000" dirty="0">
                <a:latin typeface="Times New Roman"/>
                <a:cs typeface="Times New Roman"/>
              </a:rPr>
              <a:t> required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any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time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want</a:t>
            </a:r>
            <a:r>
              <a:rPr sz="2000" spc="-5" dirty="0">
                <a:latin typeface="Times New Roman"/>
                <a:cs typeface="Times New Roman"/>
              </a:rPr>
              <a:t> to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conduct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clinical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trial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unapproved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drug.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60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An IND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would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required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to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conduct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clinical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trail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if</a:t>
            </a:r>
            <a:r>
              <a:rPr sz="2000" dirty="0">
                <a:latin typeface="Times New Roman"/>
                <a:cs typeface="Times New Roman"/>
              </a:rPr>
              <a:t> the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drug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is</a:t>
            </a:r>
            <a:endParaRPr sz="20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160"/>
              </a:lnSpc>
              <a:spcBef>
                <a:spcPts val="1040"/>
              </a:spcBef>
              <a:buSzPct val="95000"/>
              <a:buFont typeface="Wingdings"/>
              <a:buChar char=""/>
              <a:tabLst>
                <a:tab pos="368935" algn="l"/>
                <a:tab pos="369570" algn="l"/>
              </a:tabLst>
            </a:pP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new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chemical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entity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not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approved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indication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under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investigation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new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dosage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form.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25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sz="2000" spc="-5" dirty="0">
                <a:latin typeface="Times New Roman"/>
                <a:cs typeface="Times New Roman"/>
              </a:rPr>
              <a:t>Being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administered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at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new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dosage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level.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sz="2000" spc="-5" dirty="0">
                <a:latin typeface="Times New Roman"/>
                <a:cs typeface="Times New Roman"/>
              </a:rPr>
              <a:t>in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combination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with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another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drug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5" dirty="0">
                <a:latin typeface="Times New Roman"/>
                <a:cs typeface="Times New Roman"/>
              </a:rPr>
              <a:t> combination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is </a:t>
            </a:r>
            <a:r>
              <a:rPr sz="2000" dirty="0">
                <a:latin typeface="Times New Roman"/>
                <a:cs typeface="Times New Roman"/>
              </a:rPr>
              <a:t>not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approved.</a:t>
            </a:r>
            <a:endParaRPr sz="2000">
              <a:latin typeface="Times New Roman"/>
              <a:cs typeface="Times New Roman"/>
            </a:endParaRPr>
          </a:p>
          <a:p>
            <a:pPr marL="241300" marR="5715" indent="-228600">
              <a:lnSpc>
                <a:spcPts val="2160"/>
              </a:lnSpc>
              <a:spcBef>
                <a:spcPts val="1040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All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clinical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studies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where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new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drug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is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administered</a:t>
            </a:r>
            <a:r>
              <a:rPr sz="2000" spc="1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to</a:t>
            </a:r>
            <a:r>
              <a:rPr sz="2000" spc="1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human</a:t>
            </a:r>
            <a:r>
              <a:rPr sz="2000" spc="1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subjects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1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regardless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whether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drug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will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commercially </a:t>
            </a:r>
            <a:r>
              <a:rPr sz="2000" dirty="0">
                <a:latin typeface="Times New Roman"/>
                <a:cs typeface="Times New Roman"/>
              </a:rPr>
              <a:t>developed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require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 </a:t>
            </a:r>
            <a:r>
              <a:rPr sz="2000" dirty="0">
                <a:latin typeface="Times New Roman"/>
                <a:cs typeface="Times New Roman"/>
              </a:rPr>
              <a:t>IND.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5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25882"/>
            <a:ext cx="3848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When</a:t>
            </a:r>
            <a:r>
              <a:rPr sz="2400" spc="-10" dirty="0"/>
              <a:t> </a:t>
            </a:r>
            <a:r>
              <a:rPr sz="2400" spc="-5" dirty="0"/>
              <a:t>you</a:t>
            </a:r>
            <a:r>
              <a:rPr sz="2400" spc="5" dirty="0"/>
              <a:t> </a:t>
            </a:r>
            <a:r>
              <a:rPr sz="2400" spc="-5" dirty="0"/>
              <a:t>don’t</a:t>
            </a:r>
            <a:r>
              <a:rPr sz="2400" spc="5" dirty="0"/>
              <a:t> </a:t>
            </a:r>
            <a:r>
              <a:rPr sz="2400" spc="-5" dirty="0"/>
              <a:t>need</a:t>
            </a:r>
            <a:r>
              <a:rPr sz="2400" spc="-10" dirty="0"/>
              <a:t> </a:t>
            </a:r>
            <a:r>
              <a:rPr sz="2400" spc="-5" dirty="0"/>
              <a:t>an</a:t>
            </a:r>
            <a:r>
              <a:rPr sz="2400" spc="5" dirty="0"/>
              <a:t> </a:t>
            </a:r>
            <a:r>
              <a:rPr sz="2400" spc="-5" dirty="0"/>
              <a:t>IND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8739" y="1059561"/>
            <a:ext cx="8987155" cy="1809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SzPct val="95000"/>
              <a:buFont typeface="Wingdings"/>
              <a:buChar char=""/>
              <a:tabLst>
                <a:tab pos="241300" algn="l"/>
              </a:tabLst>
            </a:pPr>
            <a:r>
              <a:rPr sz="2000" b="1" dirty="0">
                <a:latin typeface="Times New Roman"/>
                <a:cs typeface="Times New Roman"/>
              </a:rPr>
              <a:t>An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IND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is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not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required </a:t>
            </a:r>
            <a:r>
              <a:rPr sz="2000" b="1" dirty="0">
                <a:latin typeface="Times New Roman"/>
                <a:cs typeface="Times New Roman"/>
              </a:rPr>
              <a:t>to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conduct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study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if </a:t>
            </a:r>
            <a:r>
              <a:rPr sz="2000" b="1" dirty="0">
                <a:latin typeface="Times New Roman"/>
                <a:cs typeface="Times New Roman"/>
              </a:rPr>
              <a:t>the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drug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241300" indent="-228600">
              <a:lnSpc>
                <a:spcPts val="2280"/>
              </a:lnSpc>
              <a:spcBef>
                <a:spcPts val="1390"/>
              </a:spcBef>
              <a:buSzPct val="95000"/>
              <a:buFont typeface="Wingdings"/>
              <a:buChar char=""/>
              <a:tabLst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It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is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not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intended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</a:t>
            </a:r>
            <a:r>
              <a:rPr sz="2000" spc="4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human</a:t>
            </a:r>
            <a:r>
              <a:rPr sz="2000" spc="409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subjects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but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is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intended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for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vivo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testing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or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lab</a:t>
            </a:r>
            <a:endParaRPr sz="2000">
              <a:latin typeface="Times New Roman"/>
              <a:cs typeface="Times New Roman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Times New Roman"/>
                <a:cs typeface="Times New Roman"/>
              </a:rPr>
              <a:t>research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animals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(non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clinical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studies).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60"/>
              </a:spcBef>
              <a:buSzPct val="95000"/>
              <a:buFont typeface="Wingdings"/>
              <a:buChar char=""/>
              <a:tabLst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It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is 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approved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drug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study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is </a:t>
            </a:r>
            <a:r>
              <a:rPr sz="2000" dirty="0">
                <a:latin typeface="Times New Roman"/>
                <a:cs typeface="Times New Roman"/>
              </a:rPr>
              <a:t>within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its </a:t>
            </a:r>
            <a:r>
              <a:rPr sz="2000" dirty="0">
                <a:latin typeface="Times New Roman"/>
                <a:cs typeface="Times New Roman"/>
              </a:rPr>
              <a:t>approved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indication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use.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6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32226" y="276860"/>
            <a:ext cx="24809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TYPES</a:t>
            </a:r>
            <a:r>
              <a:rPr sz="2800" spc="-20" dirty="0"/>
              <a:t> </a:t>
            </a:r>
            <a:r>
              <a:rPr sz="2800" spc="-5" dirty="0"/>
              <a:t>OF</a:t>
            </a:r>
            <a:r>
              <a:rPr sz="2800" spc="-130" dirty="0"/>
              <a:t> </a:t>
            </a:r>
            <a:r>
              <a:rPr sz="2800" spc="-5" dirty="0"/>
              <a:t>IND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161036" y="881056"/>
            <a:ext cx="8906510" cy="458343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43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000" b="1" u="heavy" dirty="0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Investigator</a:t>
            </a:r>
            <a:r>
              <a:rPr sz="2000" b="1" u="heavy" spc="-110" dirty="0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heavy" dirty="0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IND</a:t>
            </a:r>
            <a:endParaRPr sz="2000">
              <a:latin typeface="Times New Roman"/>
              <a:cs typeface="Times New Roman"/>
            </a:endParaRPr>
          </a:p>
          <a:p>
            <a:pPr marL="570230" lvl="1" indent="-238125">
              <a:lnSpc>
                <a:spcPts val="2055"/>
              </a:lnSpc>
              <a:spcBef>
                <a:spcPts val="295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sz="1800" spc="-5" dirty="0">
                <a:latin typeface="Times New Roman"/>
                <a:cs typeface="Times New Roman"/>
              </a:rPr>
              <a:t>Submitted</a:t>
            </a:r>
            <a:r>
              <a:rPr sz="1800" spc="3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by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physician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who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both</a:t>
            </a:r>
            <a:r>
              <a:rPr sz="1800" spc="3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initiates</a:t>
            </a:r>
            <a:r>
              <a:rPr sz="1800" spc="3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and</a:t>
            </a:r>
            <a:r>
              <a:rPr sz="1800" spc="3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conducts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investigation,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and</a:t>
            </a:r>
            <a:r>
              <a:rPr sz="1800" spc="3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endParaRPr sz="1800">
              <a:latin typeface="Times New Roman"/>
              <a:cs typeface="Times New Roman"/>
            </a:endParaRPr>
          </a:p>
          <a:p>
            <a:pPr marL="570230">
              <a:lnSpc>
                <a:spcPts val="2055"/>
              </a:lnSpc>
            </a:pPr>
            <a:r>
              <a:rPr sz="1800" spc="-5" dirty="0">
                <a:latin typeface="Times New Roman"/>
                <a:cs typeface="Times New Roman"/>
              </a:rPr>
              <a:t>whose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immediate</a:t>
            </a:r>
            <a:r>
              <a:rPr sz="1800" dirty="0">
                <a:latin typeface="Times New Roman"/>
                <a:cs typeface="Times New Roman"/>
              </a:rPr>
              <a:t> direction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investigational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drug </a:t>
            </a:r>
            <a:r>
              <a:rPr sz="1800" spc="-5" dirty="0">
                <a:latin typeface="Times New Roman"/>
                <a:cs typeface="Times New Roman"/>
              </a:rPr>
              <a:t>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administered 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dispensed.</a:t>
            </a:r>
            <a:endParaRPr sz="1800">
              <a:latin typeface="Times New Roman"/>
              <a:cs typeface="Times New Roman"/>
            </a:endParaRPr>
          </a:p>
          <a:p>
            <a:pPr marL="570230" marR="5080" lvl="1" indent="-238125">
              <a:lnSpc>
                <a:spcPts val="1939"/>
              </a:lnSpc>
              <a:spcBef>
                <a:spcPts val="525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sz="1800" dirty="0">
                <a:latin typeface="Times New Roman"/>
                <a:cs typeface="Times New Roman"/>
              </a:rPr>
              <a:t>Physician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might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submit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research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IND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propose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studying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unapproved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drug,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approved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product for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new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indication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 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new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patient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population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FFC000"/>
              </a:buClr>
              <a:buFont typeface="Courier New"/>
              <a:buChar char="o"/>
            </a:pPr>
            <a:endParaRPr sz="275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000" b="1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Emergency</a:t>
            </a:r>
            <a:r>
              <a:rPr sz="2000" b="1" u="heavy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b="1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Use</a:t>
            </a:r>
            <a:r>
              <a:rPr sz="2000" b="1" u="heavy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b="1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IND</a:t>
            </a:r>
            <a:endParaRPr sz="2000">
              <a:latin typeface="Times New Roman"/>
              <a:cs typeface="Times New Roman"/>
            </a:endParaRPr>
          </a:p>
          <a:p>
            <a:pPr marL="614680" lvl="1" indent="-281940">
              <a:lnSpc>
                <a:spcPct val="100000"/>
              </a:lnSpc>
              <a:spcBef>
                <a:spcPts val="295"/>
              </a:spcBef>
              <a:buClr>
                <a:srgbClr val="FFC000"/>
              </a:buClr>
              <a:buFont typeface="Courier New"/>
              <a:buChar char="o"/>
              <a:tabLst>
                <a:tab pos="614680" algn="l"/>
              </a:tabLst>
            </a:pPr>
            <a:r>
              <a:rPr sz="1800" spc="-5" dirty="0">
                <a:latin typeface="Times New Roman"/>
                <a:cs typeface="Times New Roman"/>
              </a:rPr>
              <a:t>Allows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FDA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authorize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use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experimental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drug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emergency </a:t>
            </a:r>
            <a:r>
              <a:rPr sz="1800" dirty="0">
                <a:latin typeface="Times New Roman"/>
                <a:cs typeface="Times New Roman"/>
              </a:rPr>
              <a:t>situation</a:t>
            </a:r>
            <a:endParaRPr sz="1800">
              <a:latin typeface="Times New Roman"/>
              <a:cs typeface="Times New Roman"/>
            </a:endParaRPr>
          </a:p>
          <a:p>
            <a:pPr marL="570230" lvl="1" indent="-238125">
              <a:lnSpc>
                <a:spcPts val="2050"/>
              </a:lnSpc>
              <a:spcBef>
                <a:spcPts val="290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sz="1800" spc="-5" dirty="0">
                <a:latin typeface="Times New Roman"/>
                <a:cs typeface="Times New Roman"/>
              </a:rPr>
              <a:t>Does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allow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time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submission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IND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accordance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with</a:t>
            </a:r>
            <a:r>
              <a:rPr sz="1800" spc="48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21CFR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Sec.</a:t>
            </a:r>
            <a:r>
              <a:rPr sz="1800" b="1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312.23</a:t>
            </a:r>
            <a:r>
              <a:rPr sz="1800" b="1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endParaRPr sz="1800">
              <a:latin typeface="Times New Roman"/>
              <a:cs typeface="Times New Roman"/>
            </a:endParaRPr>
          </a:p>
          <a:p>
            <a:pPr marL="570230">
              <a:lnSpc>
                <a:spcPts val="2050"/>
              </a:lnSpc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Sec.</a:t>
            </a:r>
            <a:r>
              <a:rPr sz="18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312.34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75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000" b="1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Treatment</a:t>
            </a:r>
            <a:r>
              <a:rPr sz="2000" b="1" u="heavy" spc="-6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000" b="1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IND</a:t>
            </a:r>
            <a:endParaRPr sz="2000">
              <a:latin typeface="Times New Roman"/>
              <a:cs typeface="Times New Roman"/>
            </a:endParaRPr>
          </a:p>
          <a:p>
            <a:pPr marL="570230" marR="5715" lvl="1" indent="-238125" algn="just">
              <a:lnSpc>
                <a:spcPts val="1939"/>
              </a:lnSpc>
              <a:spcBef>
                <a:spcPts val="530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sz="1800" spc="-5" dirty="0">
                <a:latin typeface="Times New Roman"/>
                <a:cs typeface="Times New Roman"/>
              </a:rPr>
              <a:t>Submitted</a:t>
            </a:r>
            <a:r>
              <a:rPr sz="1800" dirty="0">
                <a:latin typeface="Times New Roman"/>
                <a:cs typeface="Times New Roman"/>
              </a:rPr>
              <a:t> for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experimental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drugs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showing</a:t>
            </a:r>
            <a:r>
              <a:rPr sz="1800" dirty="0">
                <a:latin typeface="Times New Roman"/>
                <a:cs typeface="Times New Roman"/>
              </a:rPr>
              <a:t> promise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clinical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testing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serious</a:t>
            </a:r>
            <a:r>
              <a:rPr sz="1800" dirty="0">
                <a:latin typeface="Times New Roman"/>
                <a:cs typeface="Times New Roman"/>
              </a:rPr>
              <a:t> or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immediately life-threatening conditions while </a:t>
            </a:r>
            <a:r>
              <a:rPr sz="1800" dirty="0">
                <a:latin typeface="Times New Roman"/>
                <a:cs typeface="Times New Roman"/>
              </a:rPr>
              <a:t>the final </a:t>
            </a:r>
            <a:r>
              <a:rPr sz="1800" spc="-5" dirty="0">
                <a:latin typeface="Times New Roman"/>
                <a:cs typeface="Times New Roman"/>
              </a:rPr>
              <a:t>clinical </a:t>
            </a:r>
            <a:r>
              <a:rPr sz="1800" dirty="0">
                <a:latin typeface="Times New Roman"/>
                <a:cs typeface="Times New Roman"/>
              </a:rPr>
              <a:t>work </a:t>
            </a:r>
            <a:r>
              <a:rPr sz="1800" spc="-5" dirty="0">
                <a:latin typeface="Times New Roman"/>
                <a:cs typeface="Times New Roman"/>
              </a:rPr>
              <a:t>is conducted </a:t>
            </a:r>
            <a:r>
              <a:rPr sz="1800" dirty="0">
                <a:latin typeface="Times New Roman"/>
                <a:cs typeface="Times New Roman"/>
              </a:rPr>
              <a:t>and the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FDA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review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takes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place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7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5194" y="211328"/>
            <a:ext cx="37541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solidFill>
                  <a:srgbClr val="FF0000"/>
                </a:solidFill>
              </a:rPr>
              <a:t>CLASSIFICATION</a:t>
            </a:r>
            <a:r>
              <a:rPr sz="2400" spc="4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OF</a:t>
            </a:r>
            <a:r>
              <a:rPr sz="2400" spc="-100" dirty="0">
                <a:solidFill>
                  <a:srgbClr val="FF0000"/>
                </a:solidFill>
              </a:rPr>
              <a:t> </a:t>
            </a:r>
            <a:r>
              <a:rPr sz="2400" spc="-5" dirty="0">
                <a:solidFill>
                  <a:srgbClr val="FF0000"/>
                </a:solidFill>
              </a:rPr>
              <a:t>IND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61036" y="962025"/>
            <a:ext cx="8444230" cy="3498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10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000" b="1" u="heavy" spc="-5" dirty="0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Commercial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92D050"/>
              </a:buClr>
              <a:buFont typeface="Wingdings 2"/>
              <a:buChar char=""/>
            </a:pPr>
            <a:endParaRPr sz="3200">
              <a:latin typeface="Times New Roman"/>
              <a:cs typeface="Times New Roman"/>
            </a:endParaRPr>
          </a:p>
          <a:p>
            <a:pPr marL="570230" marR="5080" lvl="1" indent="-238125">
              <a:lnSpc>
                <a:spcPts val="2160"/>
              </a:lnSpc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sz="2000" spc="-5" dirty="0">
                <a:solidFill>
                  <a:srgbClr val="404040"/>
                </a:solidFill>
                <a:latin typeface="Times New Roman"/>
                <a:cs typeface="Times New Roman"/>
              </a:rPr>
              <a:t>Permits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sponsor</a:t>
            </a:r>
            <a:r>
              <a:rPr sz="2000" spc="-4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sz="20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collect</a:t>
            </a:r>
            <a:r>
              <a:rPr sz="20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data</a:t>
            </a:r>
            <a:r>
              <a:rPr sz="2000" spc="-2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on</a:t>
            </a:r>
            <a:r>
              <a:rPr sz="2000" spc="2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clinical</a:t>
            </a:r>
            <a:r>
              <a:rPr sz="2000" u="sng" spc="-2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safety</a:t>
            </a:r>
            <a:r>
              <a:rPr sz="2000" u="sng" spc="-2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2000" u="sng" spc="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effectiveness</a:t>
            </a:r>
            <a:r>
              <a:rPr sz="2000" spc="-3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needed</a:t>
            </a:r>
            <a:r>
              <a:rPr sz="20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for </a:t>
            </a:r>
            <a:r>
              <a:rPr sz="2000" spc="-484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application</a:t>
            </a:r>
            <a:r>
              <a:rPr sz="2000" spc="-4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for</a:t>
            </a:r>
            <a:r>
              <a:rPr sz="20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imes New Roman"/>
                <a:cs typeface="Times New Roman"/>
              </a:rPr>
              <a:t>marketing</a:t>
            </a:r>
            <a:r>
              <a:rPr sz="2000" spc="-3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in</a:t>
            </a:r>
            <a:r>
              <a:rPr sz="20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sz="20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form</a:t>
            </a:r>
            <a:r>
              <a:rPr sz="2000" spc="-4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of NDA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FFC000"/>
              </a:buClr>
              <a:buFont typeface="Courier New"/>
              <a:buChar char="o"/>
            </a:pPr>
            <a:endParaRPr sz="22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136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000" b="1" u="heavy" spc="-5" dirty="0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Research</a:t>
            </a:r>
            <a:r>
              <a:rPr sz="2000" b="1" u="heavy" spc="-45" dirty="0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heavy" spc="-5" dirty="0">
                <a:solidFill>
                  <a:srgbClr val="92D050"/>
                </a:solidFill>
                <a:uFill>
                  <a:solidFill>
                    <a:srgbClr val="92D050"/>
                  </a:solidFill>
                </a:uFill>
                <a:latin typeface="Times New Roman"/>
                <a:cs typeface="Times New Roman"/>
              </a:rPr>
              <a:t>(non-commercial)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92D050"/>
              </a:buClr>
              <a:buFont typeface="Wingdings 2"/>
              <a:buChar char=""/>
            </a:pPr>
            <a:endParaRPr sz="2950">
              <a:latin typeface="Times New Roman"/>
              <a:cs typeface="Times New Roman"/>
            </a:endParaRPr>
          </a:p>
          <a:p>
            <a:pPr marL="570230" lvl="1" indent="-238125">
              <a:lnSpc>
                <a:spcPts val="2280"/>
              </a:lnSpc>
              <a:spcBef>
                <a:spcPts val="5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sz="2000" spc="-5" dirty="0">
                <a:solidFill>
                  <a:srgbClr val="404040"/>
                </a:solidFill>
                <a:latin typeface="Times New Roman"/>
                <a:cs typeface="Times New Roman"/>
              </a:rPr>
              <a:t>Permits</a:t>
            </a:r>
            <a:r>
              <a:rPr sz="20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sz="20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sponsor</a:t>
            </a:r>
            <a:r>
              <a:rPr sz="2000" spc="-4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sz="20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use</a:t>
            </a:r>
            <a:r>
              <a:rPr sz="20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drug</a:t>
            </a:r>
            <a:r>
              <a:rPr sz="2000" spc="-3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in</a:t>
            </a:r>
            <a:r>
              <a:rPr sz="20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research</a:t>
            </a:r>
            <a:r>
              <a:rPr sz="20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sz="20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obtain</a:t>
            </a:r>
            <a:r>
              <a:rPr sz="20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advanced</a:t>
            </a:r>
            <a:r>
              <a:rPr sz="2000" u="sng" spc="-2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scientific</a:t>
            </a:r>
            <a:endParaRPr sz="2000">
              <a:latin typeface="Times New Roman"/>
              <a:cs typeface="Times New Roman"/>
            </a:endParaRPr>
          </a:p>
          <a:p>
            <a:pPr marL="570230">
              <a:lnSpc>
                <a:spcPts val="2280"/>
              </a:lnSpc>
            </a:pPr>
            <a:r>
              <a:rPr sz="20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imes New Roman"/>
                <a:cs typeface="Times New Roman"/>
              </a:rPr>
              <a:t>knowledge</a:t>
            </a:r>
            <a:r>
              <a:rPr sz="2000" spc="-4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sz="20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new</a:t>
            </a:r>
            <a:r>
              <a:rPr sz="20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drug</a:t>
            </a:r>
            <a:endParaRPr sz="2000">
              <a:latin typeface="Times New Roman"/>
              <a:cs typeface="Times New Roman"/>
            </a:endParaRPr>
          </a:p>
          <a:p>
            <a:pPr marL="570230" lvl="1" indent="-238125">
              <a:lnSpc>
                <a:spcPct val="100000"/>
              </a:lnSpc>
              <a:spcBef>
                <a:spcPts val="250"/>
              </a:spcBef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No</a:t>
            </a:r>
            <a:r>
              <a:rPr sz="20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plan</a:t>
            </a:r>
            <a:r>
              <a:rPr sz="2000" spc="-2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sz="20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imes New Roman"/>
                <a:cs typeface="Times New Roman"/>
              </a:rPr>
              <a:t>market</a:t>
            </a:r>
            <a:r>
              <a:rPr sz="2000" spc="-2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sz="20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product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3248" y="227152"/>
            <a:ext cx="43973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>
                <a:solidFill>
                  <a:srgbClr val="FF0000"/>
                </a:solidFill>
              </a:rPr>
              <a:t>CONTENT</a:t>
            </a:r>
            <a:r>
              <a:rPr spc="-10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OF</a:t>
            </a:r>
            <a:r>
              <a:rPr spc="-18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IND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1036" y="1104137"/>
            <a:ext cx="8905240" cy="1878964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100" b="1" spc="-5" dirty="0">
                <a:latin typeface="Times New Roman"/>
                <a:cs typeface="Times New Roman"/>
              </a:rPr>
              <a:t>In</a:t>
            </a:r>
            <a:r>
              <a:rPr sz="2100" b="1" spc="-35" dirty="0">
                <a:latin typeface="Times New Roman"/>
                <a:cs typeface="Times New Roman"/>
              </a:rPr>
              <a:t> </a:t>
            </a:r>
            <a:r>
              <a:rPr sz="2100" b="1" spc="-10" dirty="0">
                <a:latin typeface="Times New Roman"/>
                <a:cs typeface="Times New Roman"/>
              </a:rPr>
              <a:t>three</a:t>
            </a:r>
            <a:r>
              <a:rPr sz="2100" b="1" spc="-5" dirty="0">
                <a:latin typeface="Times New Roman"/>
                <a:cs typeface="Times New Roman"/>
              </a:rPr>
              <a:t> </a:t>
            </a:r>
            <a:r>
              <a:rPr sz="2100" b="1" spc="-10" dirty="0">
                <a:latin typeface="Times New Roman"/>
                <a:cs typeface="Times New Roman"/>
              </a:rPr>
              <a:t>broad</a:t>
            </a:r>
            <a:r>
              <a:rPr sz="2100" b="1" spc="-30" dirty="0">
                <a:latin typeface="Times New Roman"/>
                <a:cs typeface="Times New Roman"/>
              </a:rPr>
              <a:t> </a:t>
            </a:r>
            <a:r>
              <a:rPr sz="2100" b="1" spc="-5" dirty="0">
                <a:latin typeface="Times New Roman"/>
                <a:cs typeface="Times New Roman"/>
              </a:rPr>
              <a:t>areas:</a:t>
            </a:r>
            <a:endParaRPr sz="2100">
              <a:latin typeface="Times New Roman"/>
              <a:cs typeface="Times New Roman"/>
            </a:endParaRPr>
          </a:p>
          <a:p>
            <a:pPr marL="295910" indent="-283845">
              <a:lnSpc>
                <a:spcPts val="2390"/>
              </a:lnSpc>
              <a:spcBef>
                <a:spcPts val="254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1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Animal</a:t>
            </a:r>
            <a:r>
              <a:rPr sz="2100" u="heavy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Pharmacology</a:t>
            </a:r>
            <a:r>
              <a:rPr sz="2100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2100" u="heavy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Toxicology</a:t>
            </a:r>
            <a:r>
              <a:rPr sz="21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sz="2100" spc="-1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570230" lvl="1" indent="-238125">
              <a:lnSpc>
                <a:spcPts val="2010"/>
              </a:lnSpc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An</a:t>
            </a:r>
            <a:r>
              <a:rPr sz="2100" spc="114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assessment</a:t>
            </a:r>
            <a:r>
              <a:rPr sz="2100" spc="114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as</a:t>
            </a:r>
            <a:r>
              <a:rPr sz="2100" spc="10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sz="2100" spc="114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whether</a:t>
            </a:r>
            <a:r>
              <a:rPr sz="2100" spc="10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sz="2100" spc="10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product</a:t>
            </a:r>
            <a:r>
              <a:rPr sz="2100" spc="12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is</a:t>
            </a:r>
            <a:r>
              <a:rPr sz="2100" spc="10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reasonably</a:t>
            </a:r>
            <a:r>
              <a:rPr sz="2100" spc="1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safe</a:t>
            </a:r>
            <a:r>
              <a:rPr sz="2100" spc="114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for</a:t>
            </a:r>
            <a:r>
              <a:rPr sz="2100" spc="10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initial</a:t>
            </a:r>
            <a:r>
              <a:rPr sz="2100" spc="1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testing</a:t>
            </a:r>
            <a:endParaRPr sz="2100">
              <a:latin typeface="Times New Roman"/>
              <a:cs typeface="Times New Roman"/>
            </a:endParaRPr>
          </a:p>
          <a:p>
            <a:pPr marL="570230">
              <a:lnSpc>
                <a:spcPts val="2014"/>
              </a:lnSpc>
            </a:pP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in</a:t>
            </a:r>
            <a:r>
              <a:rPr sz="2100" spc="-4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humans</a:t>
            </a:r>
            <a:endParaRPr sz="2100">
              <a:latin typeface="Times New Roman"/>
              <a:cs typeface="Times New Roman"/>
            </a:endParaRPr>
          </a:p>
          <a:p>
            <a:pPr marL="570230" lvl="1" indent="-238125">
              <a:lnSpc>
                <a:spcPts val="2395"/>
              </a:lnSpc>
              <a:buClr>
                <a:srgbClr val="FFC000"/>
              </a:buClr>
              <a:buFont typeface="Courier New"/>
              <a:buChar char="o"/>
              <a:tabLst>
                <a:tab pos="570865" algn="l"/>
              </a:tabLst>
            </a:pP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Any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previous</a:t>
            </a:r>
            <a:r>
              <a:rPr sz="21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experience with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sz="21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drug</a:t>
            </a:r>
            <a:r>
              <a:rPr sz="21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in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 humans</a:t>
            </a:r>
            <a:endParaRPr sz="21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24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1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Manufacturing</a:t>
            </a:r>
            <a:r>
              <a:rPr sz="2100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Information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076" y="2925571"/>
            <a:ext cx="858583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solidFill>
                  <a:srgbClr val="FFC000"/>
                </a:solidFill>
                <a:latin typeface="Courier New"/>
                <a:cs typeface="Courier New"/>
              </a:rPr>
              <a:t>o</a:t>
            </a:r>
            <a:r>
              <a:rPr sz="2100" spc="-650" dirty="0">
                <a:solidFill>
                  <a:srgbClr val="FFC000"/>
                </a:solidFill>
                <a:latin typeface="Courier New"/>
                <a:cs typeface="Courier New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composition,</a:t>
            </a:r>
            <a:r>
              <a:rPr sz="2100" spc="6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10" dirty="0">
                <a:solidFill>
                  <a:srgbClr val="404040"/>
                </a:solidFill>
                <a:latin typeface="Times New Roman"/>
                <a:cs typeface="Times New Roman"/>
              </a:rPr>
              <a:t>manufacturer,</a:t>
            </a:r>
            <a:r>
              <a:rPr sz="2100" spc="10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15" dirty="0">
                <a:solidFill>
                  <a:srgbClr val="404040"/>
                </a:solidFill>
                <a:latin typeface="Times New Roman"/>
                <a:cs typeface="Times New Roman"/>
              </a:rPr>
              <a:t>stability,</a:t>
            </a:r>
            <a:r>
              <a:rPr sz="2100" spc="8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and</a:t>
            </a:r>
            <a:r>
              <a:rPr sz="2100" spc="7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controls</a:t>
            </a:r>
            <a:r>
              <a:rPr sz="2100" spc="6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used</a:t>
            </a:r>
            <a:r>
              <a:rPr sz="2100" spc="6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for</a:t>
            </a:r>
            <a:r>
              <a:rPr sz="2100" spc="8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manufacturing</a:t>
            </a:r>
            <a:r>
              <a:rPr sz="2100" spc="6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1036" y="3118587"/>
            <a:ext cx="5367020" cy="72771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570230">
              <a:lnSpc>
                <a:spcPct val="100000"/>
              </a:lnSpc>
              <a:spcBef>
                <a:spcPts val="345"/>
              </a:spcBef>
            </a:pP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drug</a:t>
            </a:r>
            <a:endParaRPr sz="21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spcBef>
                <a:spcPts val="24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1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Clinical Protocols</a:t>
            </a:r>
            <a:r>
              <a:rPr sz="21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21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Investigator</a:t>
            </a:r>
            <a:r>
              <a:rPr sz="2100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Information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1076" y="3788409"/>
            <a:ext cx="858583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05635" algn="l"/>
                <a:tab pos="2254250" algn="l"/>
                <a:tab pos="3063875" algn="l"/>
                <a:tab pos="4180840" algn="l"/>
                <a:tab pos="5138420" algn="l"/>
                <a:tab pos="5795010" algn="l"/>
                <a:tab pos="6264910" algn="l"/>
                <a:tab pos="7295515" algn="l"/>
                <a:tab pos="8363584" algn="l"/>
              </a:tabLst>
            </a:pPr>
            <a:r>
              <a:rPr sz="2100" dirty="0">
                <a:solidFill>
                  <a:srgbClr val="FFC000"/>
                </a:solidFill>
                <a:latin typeface="Courier New"/>
                <a:cs typeface="Courier New"/>
              </a:rPr>
              <a:t>o</a:t>
            </a:r>
            <a:r>
              <a:rPr sz="2100" spc="-650" dirty="0">
                <a:solidFill>
                  <a:srgbClr val="FFC000"/>
                </a:solidFill>
                <a:latin typeface="Courier New"/>
                <a:cs typeface="Courier New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C</a:t>
            </a:r>
            <a:r>
              <a:rPr sz="2100" spc="15" dirty="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sz="2100" spc="-15" dirty="0">
                <a:solidFill>
                  <a:srgbClr val="404040"/>
                </a:solidFill>
                <a:latin typeface="Times New Roman"/>
                <a:cs typeface="Times New Roman"/>
              </a:rPr>
              <a:t>mm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i</a:t>
            </a:r>
            <a:r>
              <a:rPr sz="2100" spc="15" dirty="0">
                <a:solidFill>
                  <a:srgbClr val="404040"/>
                </a:solidFill>
                <a:latin typeface="Times New Roman"/>
                <a:cs typeface="Times New Roman"/>
              </a:rPr>
              <a:t>t</a:t>
            </a:r>
            <a:r>
              <a:rPr sz="2100" spc="-15" dirty="0">
                <a:solidFill>
                  <a:srgbClr val="404040"/>
                </a:solidFill>
                <a:latin typeface="Times New Roman"/>
                <a:cs typeface="Times New Roman"/>
              </a:rPr>
              <a:t>m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e</a:t>
            </a:r>
            <a:r>
              <a:rPr sz="2100" spc="5" dirty="0">
                <a:solidFill>
                  <a:srgbClr val="404040"/>
                </a:solidFill>
                <a:latin typeface="Times New Roman"/>
                <a:cs typeface="Times New Roman"/>
              </a:rPr>
              <a:t>n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ts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	to	obt</a:t>
            </a:r>
            <a:r>
              <a:rPr sz="2100" spc="5" dirty="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in	</a:t>
            </a:r>
            <a:r>
              <a:rPr sz="2100" spc="-10" dirty="0">
                <a:solidFill>
                  <a:srgbClr val="404040"/>
                </a:solidFill>
                <a:latin typeface="Times New Roman"/>
                <a:cs typeface="Times New Roman"/>
              </a:rPr>
              <a:t>i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n</a:t>
            </a:r>
            <a:r>
              <a:rPr sz="2100" spc="-10" dirty="0">
                <a:solidFill>
                  <a:srgbClr val="404040"/>
                </a:solidFill>
                <a:latin typeface="Times New Roman"/>
                <a:cs typeface="Times New Roman"/>
              </a:rPr>
              <a:t>f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sz="2100" spc="10" dirty="0">
                <a:solidFill>
                  <a:srgbClr val="404040"/>
                </a:solidFill>
                <a:latin typeface="Times New Roman"/>
                <a:cs typeface="Times New Roman"/>
              </a:rPr>
              <a:t>r</a:t>
            </a:r>
            <a:r>
              <a:rPr sz="2100" spc="-15" dirty="0">
                <a:solidFill>
                  <a:srgbClr val="404040"/>
                </a:solidFill>
                <a:latin typeface="Times New Roman"/>
                <a:cs typeface="Times New Roman"/>
              </a:rPr>
              <a:t>m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ed	c</a:t>
            </a:r>
            <a:r>
              <a:rPr sz="2100" spc="5" dirty="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nsent	f</a:t>
            </a:r>
            <a:r>
              <a:rPr sz="2100" spc="-10" dirty="0">
                <a:solidFill>
                  <a:srgbClr val="404040"/>
                </a:solidFill>
                <a:latin typeface="Times New Roman"/>
                <a:cs typeface="Times New Roman"/>
              </a:rPr>
              <a:t>r</a:t>
            </a:r>
            <a:r>
              <a:rPr sz="2100" spc="15" dirty="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m	t</a:t>
            </a:r>
            <a:r>
              <a:rPr sz="2100" spc="5" dirty="0">
                <a:solidFill>
                  <a:srgbClr val="404040"/>
                </a:solidFill>
                <a:latin typeface="Times New Roman"/>
                <a:cs typeface="Times New Roman"/>
              </a:rPr>
              <a:t>h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e	research	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su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b</a:t>
            </a:r>
            <a:r>
              <a:rPr sz="2100" spc="-10" dirty="0">
                <a:solidFill>
                  <a:srgbClr val="404040"/>
                </a:solidFill>
                <a:latin typeface="Times New Roman"/>
                <a:cs typeface="Times New Roman"/>
              </a:rPr>
              <a:t>j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ec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ts,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	to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8819" y="4012438"/>
            <a:ext cx="8347709" cy="56959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855"/>
              </a:spcBef>
            </a:pP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obtain</a:t>
            </a:r>
            <a:r>
              <a:rPr sz="2100" spc="38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review</a:t>
            </a:r>
            <a:r>
              <a:rPr sz="2100" spc="37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sz="2100" spc="38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sz="2100" spc="40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study</a:t>
            </a:r>
            <a:r>
              <a:rPr sz="2100" spc="37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by</a:t>
            </a:r>
            <a:r>
              <a:rPr sz="2100" spc="38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an</a:t>
            </a:r>
            <a:r>
              <a:rPr sz="2100" spc="38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institutional</a:t>
            </a:r>
            <a:r>
              <a:rPr sz="2100" spc="40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review</a:t>
            </a:r>
            <a:r>
              <a:rPr sz="2100" spc="38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board</a:t>
            </a:r>
            <a:r>
              <a:rPr sz="2100" spc="38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(IRB),</a:t>
            </a:r>
            <a:r>
              <a:rPr sz="2100" spc="37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and</a:t>
            </a:r>
            <a:r>
              <a:rPr sz="2100" spc="38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to </a:t>
            </a:r>
            <a:r>
              <a:rPr sz="2100" spc="-509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adhere</a:t>
            </a:r>
            <a:r>
              <a:rPr sz="21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sz="2100" spc="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the</a:t>
            </a:r>
            <a:r>
              <a:rPr sz="21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investigational</a:t>
            </a:r>
            <a:r>
              <a:rPr sz="21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new drug</a:t>
            </a:r>
            <a:r>
              <a:rPr sz="21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404040"/>
                </a:solidFill>
                <a:latin typeface="Times New Roman"/>
                <a:cs typeface="Times New Roman"/>
              </a:rPr>
              <a:t>regulations.</a:t>
            </a:r>
            <a:endParaRPr sz="21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899147" y="4847844"/>
            <a:ext cx="1428115" cy="680085"/>
            <a:chOff x="6899147" y="4847844"/>
            <a:chExt cx="1428115" cy="68008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99147" y="4847844"/>
              <a:ext cx="710183" cy="67970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62443" y="4847844"/>
              <a:ext cx="964692" cy="679704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61036" y="4923485"/>
            <a:ext cx="89039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5975" algn="l"/>
                <a:tab pos="1349375" algn="l"/>
                <a:tab pos="2050414" algn="l"/>
                <a:tab pos="2414270" algn="l"/>
                <a:tab pos="3851910" algn="l"/>
                <a:tab pos="4382135" algn="l"/>
                <a:tab pos="5492115" algn="l"/>
                <a:tab pos="6244590" algn="l"/>
                <a:tab pos="6929120" algn="l"/>
                <a:tab pos="7392670" algn="l"/>
                <a:tab pos="8112125" algn="l"/>
              </a:tabLst>
            </a:pP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ce	the	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ND	is	sub</a:t>
            </a:r>
            <a:r>
              <a:rPr sz="2400" spc="-25" dirty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2400" spc="5" dirty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ed,	t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e	sponsor	</a:t>
            </a:r>
            <a:r>
              <a:rPr sz="2400" spc="-25" dirty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2400" spc="5" dirty="0">
                <a:solidFill>
                  <a:srgbClr val="006FC0"/>
                </a:solidFill>
                <a:latin typeface="Times New Roman"/>
                <a:cs typeface="Times New Roman"/>
              </a:rPr>
              <a:t>u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st	wa</a:t>
            </a:r>
            <a:r>
              <a:rPr sz="2400" spc="-15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t	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30	days	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be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f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ore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07958" y="6464680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8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4500" y="5180203"/>
            <a:ext cx="8619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16990" algn="l"/>
                <a:tab pos="1963420" algn="l"/>
                <a:tab pos="3063875" algn="l"/>
                <a:tab pos="4163060" algn="l"/>
                <a:tab pos="5231130" algn="l"/>
                <a:tab pos="5876290" algn="l"/>
                <a:tab pos="6699250" algn="l"/>
                <a:tab pos="7705090" algn="l"/>
                <a:tab pos="8317865" algn="l"/>
              </a:tabLst>
            </a:pP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it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ating	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ny	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lin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l	tr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ia</a:t>
            </a:r>
            <a:r>
              <a:rPr sz="2400" spc="-5" dirty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s.	</a:t>
            </a:r>
            <a:r>
              <a:rPr sz="2400" spc="-25" dirty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ur</a:t>
            </a:r>
            <a:r>
              <a:rPr sz="2400" spc="5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ng	t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sz="2400" spc="-5" dirty="0">
                <a:solidFill>
                  <a:srgbClr val="006FC0"/>
                </a:solidFill>
                <a:latin typeface="Times New Roman"/>
                <a:cs typeface="Times New Roman"/>
              </a:rPr>
              <a:t>is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	ti</a:t>
            </a:r>
            <a:r>
              <a:rPr sz="2400" spc="-25" dirty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e,	</a:t>
            </a:r>
            <a:r>
              <a:rPr sz="2400" spc="-5" dirty="0">
                <a:solidFill>
                  <a:srgbClr val="006FC0"/>
                </a:solidFill>
                <a:latin typeface="Times New Roman"/>
                <a:cs typeface="Times New Roman"/>
              </a:rPr>
              <a:t>FDA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006FC0"/>
                </a:solidFill>
                <a:latin typeface="Times New Roman"/>
                <a:cs typeface="Times New Roman"/>
              </a:rPr>
              <a:t>has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	an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4500" y="5436209"/>
            <a:ext cx="8620125" cy="647700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965"/>
              </a:spcBef>
              <a:tabLst>
                <a:tab pos="1597660" algn="l"/>
                <a:tab pos="1998345" algn="l"/>
                <a:tab pos="2990850" algn="l"/>
                <a:tab pos="3527425" algn="l"/>
                <a:tab pos="4232910" algn="l"/>
                <a:tab pos="4754245" algn="l"/>
                <a:tab pos="5644515" algn="l"/>
                <a:tab pos="6045200" algn="l"/>
                <a:tab pos="6972300" algn="l"/>
                <a:tab pos="7590790" algn="l"/>
              </a:tabLst>
            </a:pP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oppor</a:t>
            </a:r>
            <a:r>
              <a:rPr sz="2400" spc="5" dirty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u</a:t>
            </a:r>
            <a:r>
              <a:rPr sz="2400" spc="-15" dirty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ity	</a:t>
            </a:r>
            <a:r>
              <a:rPr sz="2400" spc="5" dirty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o	review	the	</a:t>
            </a:r>
            <a:r>
              <a:rPr sz="2400" spc="-5" dirty="0">
                <a:solidFill>
                  <a:srgbClr val="006FC0"/>
                </a:solidFill>
                <a:latin typeface="Times New Roman"/>
                <a:cs typeface="Times New Roman"/>
              </a:rPr>
              <a:t>IND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	for	</a:t>
            </a:r>
            <a:r>
              <a:rPr sz="2400" spc="-5" dirty="0">
                <a:solidFill>
                  <a:srgbClr val="006FC0"/>
                </a:solidFill>
                <a:latin typeface="Times New Roman"/>
                <a:cs typeface="Times New Roman"/>
              </a:rPr>
              <a:t>saf</a:t>
            </a:r>
            <a:r>
              <a:rPr sz="2400" spc="-20" dirty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ty	</a:t>
            </a:r>
            <a:r>
              <a:rPr sz="2400" spc="5" dirty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o	</a:t>
            </a:r>
            <a:r>
              <a:rPr sz="2400" spc="-5" dirty="0">
                <a:solidFill>
                  <a:srgbClr val="006FC0"/>
                </a:solidFill>
                <a:latin typeface="Times New Roman"/>
                <a:cs typeface="Times New Roman"/>
              </a:rPr>
              <a:t>assu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re	t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at	</a:t>
            </a:r>
            <a:r>
              <a:rPr sz="2400" spc="-5" dirty="0">
                <a:solidFill>
                  <a:srgbClr val="006FC0"/>
                </a:solidFill>
                <a:latin typeface="Times New Roman"/>
                <a:cs typeface="Times New Roman"/>
              </a:rPr>
              <a:t>re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ar</a:t>
            </a:r>
            <a:r>
              <a:rPr sz="2400" spc="5" dirty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h  subjects</a:t>
            </a:r>
            <a:r>
              <a:rPr sz="2400" spc="-2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6FC0"/>
                </a:solidFill>
                <a:latin typeface="Times New Roman"/>
                <a:cs typeface="Times New Roman"/>
              </a:rPr>
              <a:t>will</a:t>
            </a:r>
            <a:r>
              <a:rPr sz="2400" spc="-1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not</a:t>
            </a:r>
            <a:r>
              <a:rPr sz="2400" spc="-1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be subjected</a:t>
            </a:r>
            <a:r>
              <a:rPr sz="2400" spc="-4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to</a:t>
            </a:r>
            <a:r>
              <a:rPr sz="2400" spc="-1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unreasonable</a:t>
            </a:r>
            <a:r>
              <a:rPr sz="2400" spc="-2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/>
                <a:cs typeface="Times New Roman"/>
              </a:rPr>
              <a:t>risk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5667" y="135458"/>
            <a:ext cx="46742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85" dirty="0">
                <a:solidFill>
                  <a:srgbClr val="FF0000"/>
                </a:solidFill>
                <a:latin typeface="Times New Roman"/>
                <a:cs typeface="Times New Roman"/>
              </a:rPr>
              <a:t>FORMAT</a:t>
            </a:r>
            <a:r>
              <a:rPr sz="4400" b="0" spc="-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4400" b="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b="0" spc="-5" dirty="0">
                <a:solidFill>
                  <a:srgbClr val="FF0000"/>
                </a:solidFill>
                <a:latin typeface="Times New Roman"/>
                <a:cs typeface="Times New Roman"/>
              </a:rPr>
              <a:t>INDA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1036" y="707737"/>
            <a:ext cx="6172835" cy="597662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  <a:tabLst>
                <a:tab pos="527685" algn="l"/>
              </a:tabLst>
            </a:pPr>
            <a:r>
              <a:rPr sz="2000" dirty="0">
                <a:latin typeface="Times New Roman"/>
                <a:cs typeface="Times New Roman"/>
              </a:rPr>
              <a:t>A.	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Cover</a:t>
            </a:r>
            <a:r>
              <a:rPr sz="20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sheet</a:t>
            </a:r>
            <a:r>
              <a:rPr sz="20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(Form</a:t>
            </a:r>
            <a:r>
              <a:rPr sz="20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FDA-1571)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55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Name,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address,</a:t>
            </a:r>
            <a:r>
              <a:rPr sz="18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telephone</a:t>
            </a:r>
            <a:r>
              <a:rPr sz="18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 sponsor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50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Identification</a:t>
            </a:r>
            <a:r>
              <a:rPr sz="1800" spc="-5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sz="1800" spc="-2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phases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60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Commitment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 not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to begin</a:t>
            </a:r>
            <a:r>
              <a:rPr sz="18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CT</a:t>
            </a:r>
            <a:r>
              <a:rPr sz="1800" spc="-4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until</a:t>
            </a:r>
            <a:r>
              <a:rPr sz="1800" spc="-2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IND</a:t>
            </a:r>
            <a:r>
              <a:rPr sz="18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approval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50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Commitment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by</a:t>
            </a:r>
            <a:r>
              <a:rPr sz="18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IRB-</a:t>
            </a:r>
            <a:r>
              <a:rPr sz="18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Form</a:t>
            </a:r>
            <a:r>
              <a:rPr sz="18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56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45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Commitment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 for conducting</a:t>
            </a:r>
            <a:r>
              <a:rPr sz="1800" spc="-3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spc="-50" dirty="0">
                <a:solidFill>
                  <a:srgbClr val="404040"/>
                </a:solidFill>
                <a:latin typeface="Times New Roman"/>
                <a:cs typeface="Times New Roman"/>
              </a:rPr>
              <a:t>CT-</a:t>
            </a:r>
            <a:r>
              <a:rPr sz="18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accordance</a:t>
            </a:r>
            <a:r>
              <a:rPr sz="1800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with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regulations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60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Name,</a:t>
            </a:r>
            <a:r>
              <a:rPr sz="18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title</a:t>
            </a:r>
            <a:r>
              <a:rPr sz="18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–</a:t>
            </a:r>
            <a:r>
              <a:rPr sz="18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Monitor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55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Name,</a:t>
            </a:r>
            <a:r>
              <a:rPr sz="18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title</a:t>
            </a:r>
            <a:r>
              <a:rPr sz="18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– 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person(s)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 for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reviewing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45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Name,</a:t>
            </a:r>
            <a:r>
              <a:rPr sz="1800" spc="34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Address</a:t>
            </a:r>
            <a:r>
              <a:rPr sz="1800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 CRO,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 if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any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60"/>
              </a:spcBef>
              <a:buClr>
                <a:srgbClr val="FFC000"/>
              </a:buClr>
              <a:buFont typeface="Courier New"/>
              <a:buChar char="o"/>
              <a:tabLst>
                <a:tab pos="527685" algn="l"/>
                <a:tab pos="528320" algn="l"/>
              </a:tabLst>
            </a:pP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Signature</a:t>
            </a:r>
            <a:r>
              <a:rPr sz="1800" spc="-4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sz="1800" spc="-1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imes New Roman"/>
                <a:cs typeface="Times New Roman"/>
              </a:rPr>
              <a:t>sponsor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70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sz="20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Table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20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contents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85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Introductory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statement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sz="20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general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investigational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plan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80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Investigators</a:t>
            </a:r>
            <a:r>
              <a:rPr sz="2000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brochure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75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Study</a:t>
            </a:r>
            <a:r>
              <a:rPr sz="2000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protocol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90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sz="20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Investigator</a:t>
            </a:r>
            <a:r>
              <a:rPr sz="20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facilities</a:t>
            </a:r>
            <a:r>
              <a:rPr sz="20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IRB</a:t>
            </a:r>
            <a:r>
              <a:rPr sz="20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data</a:t>
            </a:r>
            <a:endParaRPr sz="20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275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sz="20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Chemistry</a:t>
            </a:r>
            <a:r>
              <a:rPr sz="20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manufacturing</a:t>
            </a:r>
            <a:r>
              <a:rPr sz="20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sz="20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control</a:t>
            </a:r>
            <a:r>
              <a:rPr sz="20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data</a:t>
            </a:r>
            <a:endParaRPr sz="2000">
              <a:latin typeface="Times New Roman"/>
              <a:cs typeface="Times New Roman"/>
            </a:endParaRPr>
          </a:p>
          <a:p>
            <a:pPr marL="12700" marR="2277110">
              <a:lnSpc>
                <a:spcPts val="2690"/>
              </a:lnSpc>
              <a:spcBef>
                <a:spcPts val="85"/>
              </a:spcBef>
              <a:buAutoNum type="alphaUcPeriod" startAt="2"/>
              <a:tabLst>
                <a:tab pos="527685" algn="l"/>
                <a:tab pos="528320" algn="l"/>
              </a:tabLst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Pharmacology</a:t>
            </a:r>
            <a:r>
              <a:rPr sz="2000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sz="20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toxicology</a:t>
            </a:r>
            <a:r>
              <a:rPr sz="2000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data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8848" y="6646621"/>
            <a:ext cx="2809240" cy="12700"/>
          </a:xfrm>
          <a:custGeom>
            <a:avLst/>
            <a:gdLst/>
            <a:ahLst/>
            <a:cxnLst/>
            <a:rect l="l" t="t" r="r" b="b"/>
            <a:pathLst>
              <a:path w="2809240" h="12700">
                <a:moveTo>
                  <a:pt x="2808731" y="0"/>
                </a:moveTo>
                <a:lnTo>
                  <a:pt x="0" y="0"/>
                </a:lnTo>
                <a:lnTo>
                  <a:pt x="0" y="12192"/>
                </a:lnTo>
                <a:lnTo>
                  <a:pt x="2808731" y="12192"/>
                </a:lnTo>
                <a:lnTo>
                  <a:pt x="28087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50748" y="6353352"/>
            <a:ext cx="28841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-869" dirty="0">
                <a:latin typeface="Times New Roman"/>
                <a:cs typeface="Times New Roman"/>
              </a:rPr>
              <a:t>P</a:t>
            </a:r>
            <a:r>
              <a:rPr sz="1800" baseline="11574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sz="1800" spc="-532" baseline="11574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r>
              <a:rPr sz="2000" spc="-315" dirty="0">
                <a:latin typeface="Times New Roman"/>
                <a:cs typeface="Times New Roman"/>
              </a:rPr>
              <a:t>r</a:t>
            </a:r>
            <a:r>
              <a:rPr sz="1800" spc="-82" baseline="11574" dirty="0">
                <a:solidFill>
                  <a:srgbClr val="888888"/>
                </a:solidFill>
                <a:latin typeface="Calibri"/>
                <a:cs typeface="Calibri"/>
              </a:rPr>
              <a:t>-</a:t>
            </a:r>
            <a:r>
              <a:rPr sz="2000" spc="-835" dirty="0">
                <a:latin typeface="Times New Roman"/>
                <a:cs typeface="Times New Roman"/>
              </a:rPr>
              <a:t>e</a:t>
            </a:r>
            <a:r>
              <a:rPr sz="1800" baseline="11574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800" spc="-585" baseline="11574" dirty="0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r>
              <a:rPr sz="2000" spc="-610" dirty="0">
                <a:latin typeface="Times New Roman"/>
                <a:cs typeface="Times New Roman"/>
              </a:rPr>
              <a:t>v</a:t>
            </a:r>
            <a:r>
              <a:rPr sz="1800" baseline="11574" dirty="0">
                <a:solidFill>
                  <a:srgbClr val="888888"/>
                </a:solidFill>
                <a:latin typeface="Calibri"/>
                <a:cs typeface="Calibri"/>
              </a:rPr>
              <a:t>-</a:t>
            </a:r>
            <a:r>
              <a:rPr sz="1800" spc="-562" baseline="11574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2000" spc="-185" dirty="0">
                <a:latin typeface="Times New Roman"/>
                <a:cs typeface="Times New Roman"/>
              </a:rPr>
              <a:t>i</a:t>
            </a:r>
            <a:r>
              <a:rPr sz="1800" spc="-644" baseline="11574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2000" spc="-575" dirty="0">
                <a:latin typeface="Times New Roman"/>
                <a:cs typeface="Times New Roman"/>
              </a:rPr>
              <a:t>o</a:t>
            </a:r>
            <a:r>
              <a:rPr sz="1800" spc="-60" baseline="11574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sz="2000" spc="-965" dirty="0">
                <a:latin typeface="Times New Roman"/>
                <a:cs typeface="Times New Roman"/>
              </a:rPr>
              <a:t>u</a:t>
            </a:r>
            <a:r>
              <a:rPr sz="1800" baseline="11574" dirty="0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r>
              <a:rPr sz="1800" spc="135" baseline="11574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</a:t>
            </a:r>
            <a:r>
              <a:rPr sz="2000" spc="10" dirty="0">
                <a:latin typeface="Times New Roman"/>
                <a:cs typeface="Times New Roman"/>
              </a:rPr>
              <a:t>u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an 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x</a:t>
            </a:r>
            <a:r>
              <a:rPr sz="2000" spc="10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erience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2054</Words>
  <Application>Microsoft Office PowerPoint</Application>
  <PresentationFormat>On-screen Show (4:3)</PresentationFormat>
  <Paragraphs>299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Courier New</vt:lpstr>
      <vt:lpstr>Times New Roman</vt:lpstr>
      <vt:lpstr>Wingdings</vt:lpstr>
      <vt:lpstr>Wingdings 2</vt:lpstr>
      <vt:lpstr>Office Theme</vt:lpstr>
      <vt:lpstr>Investigational  New Drug Application [INDA]</vt:lpstr>
      <vt:lpstr>Introduction</vt:lpstr>
      <vt:lpstr>What is an IND ?</vt:lpstr>
      <vt:lpstr>Importance of INDA</vt:lpstr>
      <vt:lpstr>When you don’t need an IND</vt:lpstr>
      <vt:lpstr>TYPES OF IND</vt:lpstr>
      <vt:lpstr>CLASSIFICATION OF IND</vt:lpstr>
      <vt:lpstr>CONTENT OF IND</vt:lpstr>
      <vt:lpstr>FORMAT OF INDA</vt:lpstr>
      <vt:lpstr>Resources For IND Applications</vt:lpstr>
      <vt:lpstr>GUIDANCE DOCUMENTS</vt:lpstr>
      <vt:lpstr>Laws, regulations, Policies, Procedures</vt:lpstr>
      <vt:lpstr>Laws, regulations, Policies, Procedures</vt:lpstr>
      <vt:lpstr>Laws, regulations, Policies, Procedures</vt:lpstr>
      <vt:lpstr>INDA Review Process</vt:lpstr>
      <vt:lpstr>DRUG DEVELOPMENT PROCESS</vt:lpstr>
      <vt:lpstr>New Drug Development and Review Process</vt:lpstr>
      <vt:lpstr>Phases of clinical testing</vt:lpstr>
      <vt:lpstr>Clinical Trials</vt:lpstr>
      <vt:lpstr>Introductory statement</vt:lpstr>
      <vt:lpstr>Investigational plan</vt:lpstr>
      <vt:lpstr>INVESTIGATORS BROCHURE</vt:lpstr>
      <vt:lpstr>Clinical protocol</vt:lpstr>
      <vt:lpstr>PowerPoint Presentation</vt:lpstr>
      <vt:lpstr>Chemistry, manufacturing and Control Data</vt:lpstr>
      <vt:lpstr>Pharmacological and Toxicology data :</vt:lpstr>
      <vt:lpstr>FDA Review of The INDA</vt:lpstr>
      <vt:lpstr>PowerPoint Presentation</vt:lpstr>
      <vt:lpstr>INDA Annual reports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Investigational  New Drug Application [INDA]</dc:title>
  <cp:lastModifiedBy>dell</cp:lastModifiedBy>
  <cp:revision>1</cp:revision>
  <dcterms:created xsi:type="dcterms:W3CDTF">2021-03-05T09:36:44Z</dcterms:created>
  <dcterms:modified xsi:type="dcterms:W3CDTF">2021-03-05T15:12:27Z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2016-06-19T00:00:00Z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2021-03-05T00:00:00Z</vt:filetime>
  </property>
</Properties>
</file>