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jpg" ContentType="image/jpg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27583" y="200355"/>
            <a:ext cx="7888833" cy="468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29359" y="258825"/>
            <a:ext cx="56852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1111453"/>
            <a:ext cx="8986520" cy="391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967098" y="6464680"/>
            <a:ext cx="121031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07542" y="6464680"/>
            <a:ext cx="74168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30234" y="6464680"/>
            <a:ext cx="2317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hyperlink" Target="mailto:avengersagar16@gmail.com" TargetMode="External"/><Relationship Id="rId11" Type="http://schemas.openxmlformats.org/officeDocument/2006/relationships/image" Target="../media/image9.png"/><Relationship Id="rId12" Type="http://schemas.openxmlformats.org/officeDocument/2006/relationships/image" Target="../media/image10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da.gov/Drugs/DevelopmentApprovalProcess/HowDrugsareDevelopedandApproved/ApprovalApplications/InvestigationalNewDrugINDApplication/Overview/default.htm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da.gov/RegulatoryInformation/Legislation/FederalFoodDrugandCosmeticActFDCAct/default.htm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poaccess.gov/cfr/index.html" TargetMode="External"/><Relationship Id="rId3" Type="http://schemas.openxmlformats.org/officeDocument/2006/relationships/hyperlink" Target="http://www.gpoaccess.gov/fr/index.html" TargetMode="External"/><Relationship Id="rId4" Type="http://schemas.openxmlformats.org/officeDocument/2006/relationships/hyperlink" Target="http://www.fda.gov/RegulatoryInformation/Legislation/FederalFoodDrugandCosmeticActFDCAct/default.htm" TargetMode="External"/><Relationship Id="rId5" Type="http://schemas.openxmlformats.org/officeDocument/2006/relationships/hyperlink" Target="http://www.access.gpo.gov/cgi-bin/cfrassemble.cgi?title=200321" TargetMode="Externa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da.gov/AboutFDA/CentersOffices/CDER/ManualofPoliciesProcedures/default.htm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accessdata.fda.gov/scripts/cdrh/cfdocs/cfCFR/CFRSearch.cfm?fr=312.36" TargetMode="External"/><Relationship Id="rId3" Type="http://schemas.openxmlformats.org/officeDocument/2006/relationships/hyperlink" Target="http://frwebgate.access.gpo.gov/cgi-bin/get-cfr.cgi?TITLE=21&amp;PART=312&amp;SECTION=34&amp;YEAR=1999&amp;TYPE=TEXT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28" y="1734439"/>
            <a:ext cx="89922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>
                <a:solidFill>
                  <a:srgbClr val="FF0000"/>
                </a:solidFill>
              </a:rPr>
              <a:t>Investigational</a:t>
            </a:r>
            <a:r>
              <a:rPr dirty="0" sz="3600" spc="15">
                <a:solidFill>
                  <a:srgbClr val="FF0000"/>
                </a:solidFill>
              </a:rPr>
              <a:t> </a:t>
            </a:r>
            <a:r>
              <a:rPr dirty="0" sz="3600" spc="-5">
                <a:solidFill>
                  <a:srgbClr val="FF0000"/>
                </a:solidFill>
              </a:rPr>
              <a:t>New</a:t>
            </a:r>
            <a:r>
              <a:rPr dirty="0" sz="3600" spc="15">
                <a:solidFill>
                  <a:srgbClr val="FF0000"/>
                </a:solidFill>
              </a:rPr>
              <a:t> </a:t>
            </a:r>
            <a:r>
              <a:rPr dirty="0" sz="3600" spc="-5">
                <a:solidFill>
                  <a:srgbClr val="FF0000"/>
                </a:solidFill>
              </a:rPr>
              <a:t>Drug</a:t>
            </a:r>
            <a:r>
              <a:rPr dirty="0" sz="3600" spc="-185">
                <a:solidFill>
                  <a:srgbClr val="FF0000"/>
                </a:solidFill>
              </a:rPr>
              <a:t> </a:t>
            </a:r>
            <a:r>
              <a:rPr dirty="0" sz="3600" spc="-5">
                <a:solidFill>
                  <a:srgbClr val="FF0000"/>
                </a:solidFill>
              </a:rPr>
              <a:t>Application</a:t>
            </a:r>
            <a:r>
              <a:rPr dirty="0" sz="3600" spc="15">
                <a:solidFill>
                  <a:srgbClr val="FF0000"/>
                </a:solidFill>
              </a:rPr>
              <a:t> </a:t>
            </a:r>
            <a:r>
              <a:rPr dirty="0" sz="3600">
                <a:solidFill>
                  <a:srgbClr val="FF0000"/>
                </a:solidFill>
              </a:rPr>
              <a:t>[INDA]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2446020" y="3549396"/>
            <a:ext cx="4156075" cy="1498600"/>
            <a:chOff x="2446020" y="3549396"/>
            <a:chExt cx="4156075" cy="14986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6020" y="3549396"/>
              <a:ext cx="1066800" cy="7498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83052" y="3549396"/>
              <a:ext cx="1402079" cy="74980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55364" y="3549396"/>
              <a:ext cx="1557527" cy="74980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83124" y="3549396"/>
              <a:ext cx="1418844" cy="7498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50464" y="4015740"/>
              <a:ext cx="3147060" cy="48310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75432" y="4290060"/>
              <a:ext cx="2897123" cy="48310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89248" y="4564380"/>
              <a:ext cx="734568" cy="48310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46448" y="4564380"/>
              <a:ext cx="353567" cy="48310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649092" y="3635121"/>
            <a:ext cx="3752215" cy="12801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2800" spc="-90" b="1">
                <a:solidFill>
                  <a:srgbClr val="FF0000"/>
                </a:solidFill>
                <a:latin typeface="Times New Roman"/>
                <a:cs typeface="Times New Roman"/>
              </a:rPr>
              <a:t>Mr.</a:t>
            </a:r>
            <a:r>
              <a:rPr dirty="0" sz="2800" spc="-1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5" b="1">
                <a:solidFill>
                  <a:srgbClr val="FF0000"/>
                </a:solidFill>
                <a:latin typeface="Times New Roman"/>
                <a:cs typeface="Times New Roman"/>
              </a:rPr>
              <a:t>Sagar</a:t>
            </a:r>
            <a:r>
              <a:rPr dirty="0" sz="2800" spc="-6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5" b="1">
                <a:solidFill>
                  <a:srgbClr val="FF0000"/>
                </a:solidFill>
                <a:latin typeface="Times New Roman"/>
                <a:cs typeface="Times New Roman"/>
              </a:rPr>
              <a:t>Kishor</a:t>
            </a:r>
            <a:r>
              <a:rPr dirty="0" sz="2800" spc="-6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5" b="1">
                <a:solidFill>
                  <a:srgbClr val="FF0000"/>
                </a:solidFill>
                <a:latin typeface="Times New Roman"/>
                <a:cs typeface="Times New Roman"/>
              </a:rPr>
              <a:t>Savale</a:t>
            </a:r>
            <a:endParaRPr sz="2800">
              <a:latin typeface="Times New Roman"/>
              <a:cs typeface="Times New Roman"/>
            </a:endParaRPr>
          </a:p>
          <a:p>
            <a:pPr algn="ctr" marL="440690" marR="431800">
              <a:lnSpc>
                <a:spcPct val="100000"/>
              </a:lnSpc>
              <a:spcBef>
                <a:spcPts val="40"/>
              </a:spcBef>
            </a:pPr>
            <a:r>
              <a:rPr dirty="0" sz="1800" spc="-5">
                <a:solidFill>
                  <a:srgbClr val="6F2F9F"/>
                </a:solidFill>
                <a:latin typeface="Times New Roman"/>
                <a:cs typeface="Times New Roman"/>
              </a:rPr>
              <a:t>[Department</a:t>
            </a:r>
            <a:r>
              <a:rPr dirty="0" sz="1800" spc="-3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6F2F9F"/>
                </a:solidFill>
                <a:latin typeface="Times New Roman"/>
                <a:cs typeface="Times New Roman"/>
              </a:rPr>
              <a:t>of</a:t>
            </a:r>
            <a:r>
              <a:rPr dirty="0" sz="1800" spc="-3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6F2F9F"/>
                </a:solidFill>
                <a:latin typeface="Times New Roman"/>
                <a:cs typeface="Times New Roman"/>
              </a:rPr>
              <a:t>Pharmaceutics] </a:t>
            </a:r>
            <a:r>
              <a:rPr dirty="0" sz="1800" spc="-434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dirty="0" u="dbl" sz="1800">
                <a:solidFill>
                  <a:srgbClr val="0462C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10"/>
              </a:rPr>
              <a:t>avengersagar16@gmail.com </a:t>
            </a:r>
            <a:r>
              <a:rPr dirty="0" sz="1800" spc="5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6F2F9F"/>
                </a:solidFill>
                <a:latin typeface="Times New Roman"/>
                <a:cs typeface="Times New Roman"/>
              </a:rPr>
              <a:t>2015-2016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13" name="object 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422647" y="4564379"/>
            <a:ext cx="734568" cy="48310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012948" y="696468"/>
            <a:ext cx="5849111" cy="483108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3140201" y="746886"/>
            <a:ext cx="55943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Department</a:t>
            </a:r>
            <a:r>
              <a:rPr dirty="0" sz="1800" spc="-3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Pharmacy</a:t>
            </a:r>
            <a:r>
              <a:rPr dirty="0" sz="1800" spc="-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(Pharmaceutics)</a:t>
            </a:r>
            <a:r>
              <a:rPr dirty="0" sz="1800" spc="-3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FF0000"/>
                </a:solidFill>
                <a:latin typeface="Times New Roman"/>
                <a:cs typeface="Times New Roman"/>
              </a:rPr>
              <a:t>|</a:t>
            </a:r>
            <a:r>
              <a:rPr dirty="0" sz="1800" spc="-1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Sagar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Savale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1110" y="230250"/>
            <a:ext cx="701992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>
                <a:solidFill>
                  <a:srgbClr val="3D526F"/>
                </a:solidFill>
              </a:rPr>
              <a:t>Resources</a:t>
            </a:r>
            <a:r>
              <a:rPr dirty="0">
                <a:solidFill>
                  <a:srgbClr val="3D526F"/>
                </a:solidFill>
              </a:rPr>
              <a:t> </a:t>
            </a:r>
            <a:r>
              <a:rPr dirty="0" spc="-5">
                <a:solidFill>
                  <a:srgbClr val="3D526F"/>
                </a:solidFill>
              </a:rPr>
              <a:t>For</a:t>
            </a:r>
            <a:r>
              <a:rPr dirty="0" spc="-80">
                <a:solidFill>
                  <a:srgbClr val="3D526F"/>
                </a:solidFill>
              </a:rPr>
              <a:t> </a:t>
            </a:r>
            <a:r>
              <a:rPr dirty="0" spc="-5">
                <a:solidFill>
                  <a:srgbClr val="3D526F"/>
                </a:solidFill>
              </a:rPr>
              <a:t>IND</a:t>
            </a:r>
            <a:r>
              <a:rPr dirty="0" spc="-215">
                <a:solidFill>
                  <a:srgbClr val="3D526F"/>
                </a:solidFill>
              </a:rPr>
              <a:t> </a:t>
            </a:r>
            <a:r>
              <a:rPr dirty="0" spc="-5">
                <a:solidFill>
                  <a:srgbClr val="3D526F"/>
                </a:solidFill>
              </a:rPr>
              <a:t>Applications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036" y="1346466"/>
            <a:ext cx="8905875" cy="3066415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algn="just" marL="295910" indent="-283845">
              <a:lnSpc>
                <a:spcPct val="100000"/>
              </a:lnSpc>
              <a:spcBef>
                <a:spcPts val="850"/>
              </a:spcBef>
              <a:buClr>
                <a:srgbClr val="FF0000"/>
              </a:buClr>
              <a:buFont typeface="Arial"/>
              <a:buChar char="•"/>
              <a:tabLst>
                <a:tab pos="296545" algn="l"/>
              </a:tabLst>
            </a:pP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Pre-Investigational</a:t>
            </a:r>
            <a:r>
              <a:rPr dirty="0" u="sng" sz="2000" spc="-7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New</a:t>
            </a:r>
            <a:r>
              <a:rPr dirty="0" u="sng" sz="2000" spc="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 spc="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Drug</a:t>
            </a:r>
            <a:r>
              <a:rPr dirty="0" u="sng" sz="2000" spc="-14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Application</a:t>
            </a:r>
            <a:r>
              <a:rPr dirty="0" u="sng" sz="20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(IND)</a:t>
            </a:r>
            <a:r>
              <a:rPr dirty="0" u="sng" sz="20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Consultation</a:t>
            </a:r>
            <a:r>
              <a:rPr dirty="0" u="sng" sz="2000" spc="-3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Program</a:t>
            </a:r>
            <a:endParaRPr sz="2000">
              <a:latin typeface="Times New Roman"/>
              <a:cs typeface="Times New Roman"/>
            </a:endParaRPr>
          </a:p>
          <a:p>
            <a:pPr algn="just" marL="295910" marR="6350" indent="-283845">
              <a:lnSpc>
                <a:spcPct val="90100"/>
              </a:lnSpc>
              <a:spcBef>
                <a:spcPts val="994"/>
              </a:spcBef>
            </a:pPr>
            <a:r>
              <a:rPr dirty="0" sz="2000">
                <a:solidFill>
                  <a:srgbClr val="FFC000"/>
                </a:solidFill>
                <a:latin typeface="Courier New"/>
                <a:cs typeface="Courier New"/>
              </a:rPr>
              <a:t>o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Offered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by</a:t>
            </a:r>
            <a:r>
              <a:rPr dirty="0" sz="2000" spc="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CDER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(Center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for</a:t>
            </a:r>
            <a:r>
              <a:rPr dirty="0" sz="2000" spc="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Drug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Evaluation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Research)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foster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early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communications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between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sponsors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new</a:t>
            </a:r>
            <a:r>
              <a:rPr dirty="0" sz="2000" spc="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drug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review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divisions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order</a:t>
            </a:r>
            <a:r>
              <a:rPr dirty="0" sz="2000" spc="49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provide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guidance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data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necessary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warrant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submission.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algn="just" marL="295910" indent="-283845">
              <a:lnSpc>
                <a:spcPct val="100000"/>
              </a:lnSpc>
              <a:spcBef>
                <a:spcPts val="1395"/>
              </a:spcBef>
              <a:buFont typeface="Arial"/>
              <a:buChar char="•"/>
              <a:tabLst>
                <a:tab pos="296545" algn="l"/>
              </a:tabLst>
            </a:pPr>
            <a:r>
              <a:rPr dirty="0" u="sng" sz="20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Guidance</a:t>
            </a:r>
            <a:r>
              <a:rPr dirty="0" u="sng" sz="2000" spc="-45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Documents</a:t>
            </a:r>
            <a:r>
              <a:rPr dirty="0" u="sng" sz="2000" spc="-3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2000" spc="-2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INDs</a:t>
            </a:r>
            <a:endParaRPr sz="2000">
              <a:latin typeface="Times New Roman"/>
              <a:cs typeface="Times New Roman"/>
            </a:endParaRPr>
          </a:p>
          <a:p>
            <a:pPr algn="just" marL="570230" marR="5080" indent="-238125">
              <a:lnSpc>
                <a:spcPct val="90000"/>
              </a:lnSpc>
              <a:spcBef>
                <a:spcPts val="500"/>
              </a:spcBef>
            </a:pPr>
            <a:r>
              <a:rPr dirty="0" sz="2000">
                <a:solidFill>
                  <a:srgbClr val="FFC000"/>
                </a:solidFill>
                <a:latin typeface="Courier New"/>
                <a:cs typeface="Courier New"/>
              </a:rPr>
              <a:t>o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documents are prepared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FDA review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staff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and applicants/sponsors to provide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guidelines to the processing, content, and evaluation/approval of applications and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also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the design,</a:t>
            </a:r>
            <a:r>
              <a:rPr dirty="0" sz="20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production,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manufacturing,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testing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 of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regulated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products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269" y="97028"/>
            <a:ext cx="56000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3D526F"/>
                </a:solidFill>
              </a:rPr>
              <a:t>GUIDANCE</a:t>
            </a:r>
            <a:r>
              <a:rPr dirty="0" sz="3600" spc="-65">
                <a:solidFill>
                  <a:srgbClr val="3D526F"/>
                </a:solidFill>
              </a:rPr>
              <a:t> </a:t>
            </a:r>
            <a:r>
              <a:rPr dirty="0" sz="3600" spc="-5">
                <a:solidFill>
                  <a:srgbClr val="3D526F"/>
                </a:solidFill>
              </a:rPr>
              <a:t>DOCUMENTS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61036" y="659384"/>
            <a:ext cx="8905875" cy="538734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4069079" marR="288925" indent="-3742690">
              <a:lnSpc>
                <a:spcPts val="2150"/>
              </a:lnSpc>
              <a:spcBef>
                <a:spcPts val="575"/>
              </a:spcBef>
            </a:pPr>
            <a:r>
              <a:rPr dirty="0" sz="2200" b="1">
                <a:solidFill>
                  <a:srgbClr val="1F4E79"/>
                </a:solidFill>
                <a:latin typeface="Times New Roman"/>
                <a:cs typeface="Times New Roman"/>
              </a:rPr>
              <a:t>For</a:t>
            </a:r>
            <a:r>
              <a:rPr dirty="0" sz="2200" spc="-6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The</a:t>
            </a:r>
            <a:r>
              <a:rPr dirty="0" sz="2200" spc="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Complete</a:t>
            </a:r>
            <a:r>
              <a:rPr dirty="0" sz="2200" spc="3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List</a:t>
            </a:r>
            <a:r>
              <a:rPr dirty="0" sz="2200" spc="10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Of</a:t>
            </a:r>
            <a:r>
              <a:rPr dirty="0" sz="2200" spc="30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CDER</a:t>
            </a:r>
            <a:r>
              <a:rPr dirty="0" sz="2200" spc="1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Guidance,</a:t>
            </a:r>
            <a:r>
              <a:rPr dirty="0" sz="2200" spc="30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Please</a:t>
            </a:r>
            <a:r>
              <a:rPr dirty="0" sz="2200" spc="1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See</a:t>
            </a:r>
            <a:r>
              <a:rPr dirty="0" sz="2200" spc="-20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>
                <a:solidFill>
                  <a:srgbClr val="1F4E79"/>
                </a:solidFill>
                <a:latin typeface="Times New Roman"/>
                <a:cs typeface="Times New Roman"/>
              </a:rPr>
              <a:t>The</a:t>
            </a:r>
            <a:r>
              <a:rPr dirty="0" sz="2200" spc="-7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u="heavy" sz="2200" spc="-5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</a:rPr>
              <a:t>Guidance </a:t>
            </a:r>
            <a:r>
              <a:rPr dirty="0" sz="2200" spc="-535" b="1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u="heavy" sz="2200" spc="-5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</a:rPr>
              <a:t>Index</a:t>
            </a:r>
            <a:endParaRPr sz="22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108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Safety</a:t>
            </a:r>
            <a:r>
              <a:rPr dirty="0" u="sng" sz="18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Reporting</a:t>
            </a:r>
            <a:r>
              <a:rPr dirty="0" u="sng" sz="1800" spc="-2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Requirements</a:t>
            </a:r>
            <a:r>
              <a:rPr dirty="0" u="sng" sz="1800" spc="-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INDs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1800" spc="-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BE/BA</a:t>
            </a:r>
            <a:r>
              <a:rPr dirty="0" u="sng" sz="1800" spc="-1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5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CGMP</a:t>
            </a:r>
            <a:r>
              <a:rPr dirty="0" u="sng" sz="1800" spc="-6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-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1</a:t>
            </a:r>
            <a:r>
              <a:rPr dirty="0" u="sng" sz="1800" spc="-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dirty="0" u="sng" sz="1800" spc="-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4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Exploratory</a:t>
            </a:r>
            <a:r>
              <a:rPr dirty="0" u="sng" sz="1800" spc="-3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</a:t>
            </a:r>
            <a:r>
              <a:rPr dirty="0" u="sng" sz="1800" spc="-3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ts val="1835"/>
              </a:lnSpc>
              <a:spcBef>
                <a:spcPts val="36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Content</a:t>
            </a:r>
            <a:r>
              <a:rPr dirty="0" u="sng" sz="1800" spc="7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1800" spc="6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Format</a:t>
            </a:r>
            <a:r>
              <a:rPr dirty="0" u="sng" sz="1800" spc="8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6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dirty="0" u="sng" sz="1800" spc="8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New</a:t>
            </a:r>
            <a:r>
              <a:rPr dirty="0" u="sng" sz="1800" spc="6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dirty="0" u="sng" sz="1800" spc="7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Applications</a:t>
            </a:r>
            <a:r>
              <a:rPr dirty="0" u="sng" sz="1800" spc="6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(INDs)</a:t>
            </a:r>
            <a:r>
              <a:rPr dirty="0" u="sng" sz="1800" spc="7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7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dirty="0" u="sng" sz="1800" spc="5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800" spc="7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dirty="0" u="sng" sz="1800" spc="7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L="295910">
              <a:lnSpc>
                <a:spcPts val="1835"/>
              </a:lnSpc>
            </a:pP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Drugs,</a:t>
            </a:r>
            <a:r>
              <a:rPr dirty="0" u="sng" sz="1800" spc="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Including</a:t>
            </a:r>
            <a:r>
              <a:rPr dirty="0" u="sng" sz="1800" spc="-4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4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Well</a:t>
            </a:r>
            <a:r>
              <a:rPr dirty="0" u="sng" sz="1800" spc="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Characterized,</a:t>
            </a:r>
            <a:r>
              <a:rPr dirty="0" u="sng" sz="1800" spc="-5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Therapeutic,</a:t>
            </a:r>
            <a:r>
              <a:rPr dirty="0" u="sng" sz="1800" spc="-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Biotechnology-Derived</a:t>
            </a:r>
            <a:r>
              <a:rPr dirty="0" u="sng" sz="1800" spc="-3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marL="295910" marR="5080" indent="-283845">
              <a:lnSpc>
                <a:spcPct val="70000"/>
              </a:lnSpc>
              <a:spcBef>
                <a:spcPts val="100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Q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dirty="0" u="sng" sz="1800" spc="2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dirty="0" u="sng" sz="1800" spc="36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Content</a:t>
            </a:r>
            <a:r>
              <a:rPr dirty="0" u="sng" sz="1800" spc="3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1800" spc="2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Format</a:t>
            </a:r>
            <a:r>
              <a:rPr dirty="0" u="sng" sz="1800" spc="2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INDs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dirty="0" u="sng" sz="1800" spc="2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dirty="0" u="sng" sz="1800" spc="44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Drugs,</a:t>
            </a:r>
            <a:r>
              <a:rPr dirty="0" u="sng" sz="1800" spc="3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Including</a:t>
            </a:r>
            <a:r>
              <a:rPr dirty="0" u="sng" sz="1800" spc="2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3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Well- </a:t>
            </a:r>
            <a:r>
              <a:rPr dirty="0" sz="1800" spc="-434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Characterized,</a:t>
            </a:r>
            <a:r>
              <a:rPr dirty="0" u="sng" sz="1800" spc="-5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Therapeutic,</a:t>
            </a:r>
            <a:r>
              <a:rPr dirty="0" u="sng" sz="1800" spc="-3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Biotechnology-Derived</a:t>
            </a:r>
            <a:r>
              <a:rPr dirty="0" u="sng" sz="1800" spc="-3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5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Bioavailability</a:t>
            </a:r>
            <a:r>
              <a:rPr dirty="0" u="sng" sz="1800" spc="-2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Bioequivalence</a:t>
            </a:r>
            <a:r>
              <a:rPr dirty="0" u="sng" sz="1800" spc="-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dirty="0" u="sng" sz="1800" spc="-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Orally</a:t>
            </a:r>
            <a:r>
              <a:rPr dirty="0" u="sng" sz="1800" spc="-1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Administered</a:t>
            </a:r>
            <a:r>
              <a:rPr dirty="0" u="sng" sz="1800" spc="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marL="295910" marR="5715" indent="-283845">
              <a:lnSpc>
                <a:spcPct val="70000"/>
              </a:lnSpc>
              <a:spcBef>
                <a:spcPts val="100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</a:t>
            </a:r>
            <a:r>
              <a:rPr dirty="0" u="sng" sz="1800" spc="39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Exemptions</a:t>
            </a:r>
            <a:r>
              <a:rPr dirty="0" u="sng" sz="1800" spc="40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40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dirty="0" u="sng" sz="1800" spc="40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39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Lawfully</a:t>
            </a:r>
            <a:r>
              <a:rPr dirty="0" u="sng" sz="1800" spc="42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Marketed</a:t>
            </a:r>
            <a:r>
              <a:rPr dirty="0" u="sng" sz="1800" spc="4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dirty="0" u="sng" sz="1800" spc="4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dirty="0" u="sng" sz="1800" spc="39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Biological</a:t>
            </a:r>
            <a:r>
              <a:rPr dirty="0" u="sng" sz="1800" spc="4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Products</a:t>
            </a:r>
            <a:r>
              <a:rPr dirty="0" u="sng" sz="1800" spc="40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40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sz="1800" spc="-434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u="sng" sz="18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Treatment</a:t>
            </a:r>
            <a:r>
              <a:rPr dirty="0" u="sng" sz="1800" spc="-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Cancer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5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Guideline</a:t>
            </a:r>
            <a:r>
              <a:rPr dirty="0" u="sng" sz="1800" spc="-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Master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Files</a:t>
            </a: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ts val="1835"/>
              </a:lnSpc>
              <a:spcBef>
                <a:spcPts val="350"/>
              </a:spcBef>
            </a:pP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800" spc="1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Drug</a:t>
            </a:r>
            <a:r>
              <a:rPr dirty="0" sz="1800" spc="2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Master</a:t>
            </a:r>
            <a:r>
              <a:rPr dirty="0" sz="1800" spc="2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File</a:t>
            </a:r>
            <a:r>
              <a:rPr dirty="0" sz="1800" spc="2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(DMF)</a:t>
            </a:r>
            <a:r>
              <a:rPr dirty="0" sz="1800" spc="2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is</a:t>
            </a:r>
            <a:r>
              <a:rPr dirty="0" sz="1800" spc="2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800" spc="2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submission</a:t>
            </a:r>
            <a:r>
              <a:rPr dirty="0" sz="1800" spc="2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to</a:t>
            </a:r>
            <a:r>
              <a:rPr dirty="0" sz="1800" spc="2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800" spc="2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Food</a:t>
            </a:r>
            <a:r>
              <a:rPr dirty="0" sz="1800" spc="2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800" spc="21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Drug</a:t>
            </a:r>
            <a:r>
              <a:rPr dirty="0" sz="1800" spc="2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Administration</a:t>
            </a:r>
            <a:r>
              <a:rPr dirty="0" sz="1800" spc="2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(FDA)</a:t>
            </a:r>
            <a:r>
              <a:rPr dirty="0" sz="1800" spc="2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that</a:t>
            </a: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ts val="1510"/>
              </a:lnSpc>
            </a:pPr>
            <a:r>
              <a:rPr dirty="0" sz="1800" spc="-10">
                <a:solidFill>
                  <a:srgbClr val="585858"/>
                </a:solidFill>
                <a:latin typeface="Times New Roman"/>
                <a:cs typeface="Times New Roman"/>
              </a:rPr>
              <a:t>may</a:t>
            </a:r>
            <a:r>
              <a:rPr dirty="0" sz="1800" spc="5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800" spc="49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used</a:t>
            </a:r>
            <a:r>
              <a:rPr dirty="0" sz="1800" spc="484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to</a:t>
            </a:r>
            <a:r>
              <a:rPr dirty="0" sz="1800" spc="5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provide</a:t>
            </a:r>
            <a:r>
              <a:rPr dirty="0" sz="1800" spc="5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confidential</a:t>
            </a:r>
            <a:r>
              <a:rPr dirty="0" sz="1800" spc="49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detailed</a:t>
            </a:r>
            <a:r>
              <a:rPr dirty="0" sz="1800" spc="49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information</a:t>
            </a:r>
            <a:r>
              <a:rPr dirty="0" sz="1800" spc="484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about</a:t>
            </a:r>
            <a:r>
              <a:rPr dirty="0" sz="1800" spc="5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facilities,</a:t>
            </a:r>
            <a:r>
              <a:rPr dirty="0" sz="1800" spc="51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processes,</a:t>
            </a:r>
            <a:r>
              <a:rPr dirty="0" sz="1800" spc="5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295910" marR="5715">
              <a:lnSpc>
                <a:spcPct val="70000"/>
              </a:lnSpc>
              <a:spcBef>
                <a:spcPts val="325"/>
              </a:spcBef>
            </a:pP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articles</a:t>
            </a:r>
            <a:r>
              <a:rPr dirty="0" sz="1800" spc="8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used</a:t>
            </a:r>
            <a:r>
              <a:rPr dirty="0" sz="1800" spc="7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800" spc="8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800" spc="8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manufacturing,</a:t>
            </a:r>
            <a:r>
              <a:rPr dirty="0" sz="1800" spc="9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processing,</a:t>
            </a:r>
            <a:r>
              <a:rPr dirty="0" sz="1800" spc="9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packaging,</a:t>
            </a:r>
            <a:r>
              <a:rPr dirty="0" sz="1800" spc="9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800" spc="8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storing</a:t>
            </a:r>
            <a:r>
              <a:rPr dirty="0" sz="1800" spc="9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800" spc="8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one</a:t>
            </a:r>
            <a:r>
              <a:rPr dirty="0" sz="1800" spc="7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r>
              <a:rPr dirty="0" sz="1800" spc="8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more</a:t>
            </a:r>
            <a:r>
              <a:rPr dirty="0" sz="1800" spc="8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human </a:t>
            </a:r>
            <a:r>
              <a:rPr dirty="0" sz="1800" spc="-434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Times New Roman"/>
                <a:cs typeface="Times New Roman"/>
              </a:rPr>
              <a:t>drugs</a:t>
            </a:r>
            <a:r>
              <a:rPr dirty="0" sz="1800" spc="-5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6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Required</a:t>
            </a:r>
            <a:r>
              <a:rPr dirty="0" u="sng" sz="18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Specifications</a:t>
            </a:r>
            <a:r>
              <a:rPr dirty="0" u="sng" sz="1800" spc="-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dirty="0" u="sng" sz="1800" spc="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FDA's</a:t>
            </a:r>
            <a:r>
              <a:rPr dirty="0" u="sng" sz="18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IND,</a:t>
            </a:r>
            <a:r>
              <a:rPr dirty="0" u="sng" sz="1800" spc="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NDA,</a:t>
            </a:r>
            <a:r>
              <a:rPr dirty="0" u="sng" sz="1800" spc="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1800" spc="-9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ANDA</a:t>
            </a:r>
            <a:r>
              <a:rPr dirty="0" u="sng" sz="1800" spc="-8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Drug Master</a:t>
            </a:r>
            <a:r>
              <a:rPr dirty="0" u="sng" sz="1800" spc="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File </a:t>
            </a:r>
            <a:r>
              <a:rPr dirty="0" u="sng" sz="18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Binders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4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Immunotoxicology</a:t>
            </a:r>
            <a:r>
              <a:rPr dirty="0" u="sng" sz="1800" spc="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Evaluation</a:t>
            </a:r>
            <a:r>
              <a:rPr dirty="0" u="sng" sz="1800" spc="-2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1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dirty="0" u="sng" sz="1800" spc="-1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New</a:t>
            </a:r>
            <a:r>
              <a:rPr dirty="0" u="sng" sz="1800" spc="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4158" y="529208"/>
            <a:ext cx="7013575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Laws,</a:t>
            </a:r>
            <a:r>
              <a:rPr dirty="0" sz="3500" spc="-4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regulations,</a:t>
            </a:r>
            <a:r>
              <a:rPr dirty="0" sz="3500" spc="-4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Policies,</a:t>
            </a:r>
            <a:r>
              <a:rPr dirty="0" sz="3500" spc="-2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Procedures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411351"/>
            <a:ext cx="8988425" cy="17030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algn="just" marL="241300" marR="5080" indent="-228600">
              <a:lnSpc>
                <a:spcPct val="90000"/>
              </a:lnSpc>
              <a:spcBef>
                <a:spcPts val="340"/>
              </a:spcBef>
              <a:buClr>
                <a:srgbClr val="000000"/>
              </a:buClr>
              <a:buFont typeface="Arial"/>
              <a:buChar char="•"/>
              <a:tabLst>
                <a:tab pos="241300" algn="l"/>
              </a:tabLst>
            </a:pP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The </a:t>
            </a:r>
            <a:r>
              <a:rPr dirty="0" u="sng" sz="20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Federal Food, Drug, and Cosmetic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Act</a:t>
            </a:r>
            <a:r>
              <a:rPr dirty="0" sz="2000">
                <a:solidFill>
                  <a:srgbClr val="0462C1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 the </a:t>
            </a:r>
            <a:r>
              <a:rPr dirty="0" sz="2000">
                <a:latin typeface="Times New Roman"/>
                <a:cs typeface="Times New Roman"/>
              </a:rPr>
              <a:t>basic </a:t>
            </a:r>
            <a:r>
              <a:rPr dirty="0" sz="2000" spc="-5">
                <a:latin typeface="Times New Roman"/>
                <a:cs typeface="Times New Roman"/>
              </a:rPr>
              <a:t>food and </a:t>
            </a:r>
            <a:r>
              <a:rPr dirty="0" sz="2000">
                <a:latin typeface="Times New Roman"/>
                <a:cs typeface="Times New Roman"/>
              </a:rPr>
              <a:t>drug </a:t>
            </a:r>
            <a:r>
              <a:rPr dirty="0" sz="2000" spc="-5">
                <a:latin typeface="Times New Roman"/>
                <a:cs typeface="Times New Roman"/>
              </a:rPr>
              <a:t>law of the </a:t>
            </a:r>
            <a:r>
              <a:rPr dirty="0" sz="2000">
                <a:latin typeface="Times New Roman"/>
                <a:cs typeface="Times New Roman"/>
              </a:rPr>
              <a:t>U.S 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law </a:t>
            </a:r>
            <a:r>
              <a:rPr dirty="0" sz="2000" spc="-10">
                <a:latin typeface="Times New Roman"/>
                <a:cs typeface="Times New Roman"/>
              </a:rPr>
              <a:t>is </a:t>
            </a:r>
            <a:r>
              <a:rPr dirty="0" sz="2000" spc="-5">
                <a:latin typeface="Times New Roman"/>
                <a:cs typeface="Times New Roman"/>
              </a:rPr>
              <a:t>intended to assure consumers </a:t>
            </a:r>
            <a:r>
              <a:rPr dirty="0" sz="2000" spc="-10">
                <a:latin typeface="Times New Roman"/>
                <a:cs typeface="Times New Roman"/>
              </a:rPr>
              <a:t>that </a:t>
            </a:r>
            <a:r>
              <a:rPr dirty="0" sz="2000">
                <a:latin typeface="Times New Roman"/>
                <a:cs typeface="Times New Roman"/>
              </a:rPr>
              <a:t>foods are pure </a:t>
            </a:r>
            <a:r>
              <a:rPr dirty="0" sz="2000" spc="-5">
                <a:latin typeface="Times New Roman"/>
                <a:cs typeface="Times New Roman"/>
              </a:rPr>
              <a:t>and wholesome, </a:t>
            </a:r>
            <a:r>
              <a:rPr dirty="0" sz="2000">
                <a:latin typeface="Times New Roman"/>
                <a:cs typeface="Times New Roman"/>
              </a:rPr>
              <a:t>safe </a:t>
            </a:r>
            <a:r>
              <a:rPr dirty="0" sz="2000" spc="-20">
                <a:latin typeface="Times New Roman"/>
                <a:cs typeface="Times New Roman"/>
              </a:rPr>
              <a:t>to 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eat, and produced under sanitary conditions; that drugs </a:t>
            </a:r>
            <a:r>
              <a:rPr dirty="0" sz="2000">
                <a:latin typeface="Times New Roman"/>
                <a:cs typeface="Times New Roman"/>
              </a:rPr>
              <a:t>and </a:t>
            </a:r>
            <a:r>
              <a:rPr dirty="0" sz="2000" spc="-5">
                <a:latin typeface="Times New Roman"/>
                <a:cs typeface="Times New Roman"/>
              </a:rPr>
              <a:t>devices </a:t>
            </a:r>
            <a:r>
              <a:rPr dirty="0" sz="2000" spc="-10">
                <a:latin typeface="Times New Roman"/>
                <a:cs typeface="Times New Roman"/>
              </a:rPr>
              <a:t>are </a:t>
            </a:r>
            <a:r>
              <a:rPr dirty="0" sz="2000" spc="-5">
                <a:latin typeface="Times New Roman"/>
                <a:cs typeface="Times New Roman"/>
              </a:rPr>
              <a:t>safe and 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effective </a:t>
            </a:r>
            <a:r>
              <a:rPr dirty="0" sz="2000" spc="-5">
                <a:latin typeface="Times New Roman"/>
                <a:cs typeface="Times New Roman"/>
              </a:rPr>
              <a:t>for their intended uses; that </a:t>
            </a:r>
            <a:r>
              <a:rPr dirty="0" sz="2000" spc="-10">
                <a:latin typeface="Times New Roman"/>
                <a:cs typeface="Times New Roman"/>
              </a:rPr>
              <a:t>cosmetics </a:t>
            </a:r>
            <a:r>
              <a:rPr dirty="0" sz="2000" spc="-5">
                <a:latin typeface="Times New Roman"/>
                <a:cs typeface="Times New Roman"/>
              </a:rPr>
              <a:t>are safe and made </a:t>
            </a:r>
            <a:r>
              <a:rPr dirty="0" sz="2000">
                <a:latin typeface="Times New Roman"/>
                <a:cs typeface="Times New Roman"/>
              </a:rPr>
              <a:t>from </a:t>
            </a:r>
            <a:r>
              <a:rPr dirty="0" sz="2000" spc="-5">
                <a:latin typeface="Times New Roman"/>
                <a:cs typeface="Times New Roman"/>
              </a:rPr>
              <a:t>appropriate 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ingredients;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and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that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all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labeling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and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packaging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is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truthful,</a:t>
            </a:r>
            <a:r>
              <a:rPr dirty="0" sz="2000" spc="-5">
                <a:latin typeface="Times New Roman"/>
                <a:cs typeface="Times New Roman"/>
              </a:rPr>
              <a:t> informative,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and</a:t>
            </a:r>
            <a:r>
              <a:rPr dirty="0" sz="2000">
                <a:latin typeface="Times New Roman"/>
                <a:cs typeface="Times New Roman"/>
              </a:rPr>
              <a:t> not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deceptive.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8739" y="1411884"/>
            <a:ext cx="8984615" cy="159575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Code Of Federal</a:t>
            </a:r>
            <a:r>
              <a:rPr dirty="0" u="sng" sz="1600" spc="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Regulations</a:t>
            </a:r>
            <a:r>
              <a:rPr dirty="0" u="sng" sz="1600" spc="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(CFR)</a:t>
            </a:r>
            <a:endParaRPr sz="1600">
              <a:latin typeface="Times New Roman"/>
              <a:cs typeface="Times New Roman"/>
            </a:endParaRPr>
          </a:p>
          <a:p>
            <a:pPr lvl="1" marL="698500" indent="-228600">
              <a:lnSpc>
                <a:spcPts val="1825"/>
              </a:lnSpc>
              <a:spcBef>
                <a:spcPts val="300"/>
              </a:spcBef>
              <a:buClr>
                <a:srgbClr val="FFC000"/>
              </a:buClr>
              <a:buFont typeface="Courier New"/>
              <a:buChar char="o"/>
              <a:tabLst>
                <a:tab pos="698500" algn="l"/>
              </a:tabLst>
            </a:pP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229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final</a:t>
            </a:r>
            <a:r>
              <a:rPr dirty="0" sz="1600" spc="24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regulations</a:t>
            </a:r>
            <a:r>
              <a:rPr dirty="0" sz="1600" spc="2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published</a:t>
            </a:r>
            <a:r>
              <a:rPr dirty="0" sz="1600" spc="2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</a:t>
            </a:r>
            <a:r>
              <a:rPr dirty="0" sz="1600" spc="2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229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Federal</a:t>
            </a:r>
            <a:r>
              <a:rPr dirty="0" u="sng" sz="1600" spc="23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dirty="0" u="sng" sz="16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Register</a:t>
            </a:r>
            <a:r>
              <a:rPr dirty="0" sz="1600" spc="245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(daily</a:t>
            </a:r>
            <a:r>
              <a:rPr dirty="0" sz="1600" spc="2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published</a:t>
            </a:r>
            <a:r>
              <a:rPr dirty="0" sz="1600" spc="24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record</a:t>
            </a:r>
            <a:r>
              <a:rPr dirty="0" sz="1600" spc="24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of</a:t>
            </a:r>
            <a:r>
              <a:rPr dirty="0" sz="1600" spc="2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proposed</a:t>
            </a:r>
            <a:r>
              <a:rPr dirty="0" sz="1600" spc="24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rules,</a:t>
            </a:r>
            <a:endParaRPr sz="1600">
              <a:latin typeface="Times New Roman"/>
              <a:cs typeface="Times New Roman"/>
            </a:endParaRPr>
          </a:p>
          <a:p>
            <a:pPr marL="698500">
              <a:lnSpc>
                <a:spcPts val="1825"/>
              </a:lnSpc>
            </a:pPr>
            <a:r>
              <a:rPr dirty="0" sz="1600">
                <a:latin typeface="Times New Roman"/>
                <a:cs typeface="Times New Roman"/>
              </a:rPr>
              <a:t>final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rules,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meeting</a:t>
            </a:r>
            <a:r>
              <a:rPr dirty="0" sz="1600" spc="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notices,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etc.)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are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collected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CFR.</a:t>
            </a:r>
            <a:endParaRPr sz="1600">
              <a:latin typeface="Times New Roman"/>
              <a:cs typeface="Times New Roman"/>
            </a:endParaRPr>
          </a:p>
          <a:p>
            <a:pPr lvl="1" marL="745490" indent="-276225">
              <a:lnSpc>
                <a:spcPct val="100000"/>
              </a:lnSpc>
              <a:spcBef>
                <a:spcPts val="315"/>
              </a:spcBef>
              <a:buClr>
                <a:srgbClr val="FFC000"/>
              </a:buClr>
              <a:buFont typeface="Courier New"/>
              <a:buChar char="o"/>
              <a:tabLst>
                <a:tab pos="746125" algn="l"/>
              </a:tabLst>
            </a:pP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CFR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is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divided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into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50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titles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that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represent</a:t>
            </a:r>
            <a:r>
              <a:rPr dirty="0" sz="1600" spc="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broad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areas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subject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to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Federal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regulations.</a:t>
            </a:r>
            <a:endParaRPr sz="1600">
              <a:latin typeface="Times New Roman"/>
              <a:cs typeface="Times New Roman"/>
            </a:endParaRPr>
          </a:p>
          <a:p>
            <a:pPr lvl="1" marL="698500" marR="5715" indent="-228600">
              <a:lnSpc>
                <a:spcPts val="1730"/>
              </a:lnSpc>
              <a:spcBef>
                <a:spcPts val="525"/>
              </a:spcBef>
              <a:buClr>
                <a:srgbClr val="FFC000"/>
              </a:buClr>
              <a:buFont typeface="Courier New"/>
              <a:buChar char="o"/>
              <a:tabLst>
                <a:tab pos="746125" algn="l"/>
              </a:tabLst>
            </a:pPr>
            <a:r>
              <a:rPr dirty="0"/>
              <a:t>	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FDA's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portion</a:t>
            </a:r>
            <a:r>
              <a:rPr dirty="0" sz="1600" spc="6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of</a:t>
            </a:r>
            <a:r>
              <a:rPr dirty="0" sz="1600" spc="6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CFR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interprets</a:t>
            </a:r>
            <a:r>
              <a:rPr dirty="0" sz="1600" spc="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65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The</a:t>
            </a:r>
            <a:r>
              <a:rPr dirty="0" u="sng" sz="1600" spc="5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Federal</a:t>
            </a:r>
            <a:r>
              <a:rPr dirty="0" u="sng" sz="1600" spc="6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Food,</a:t>
            </a:r>
            <a:r>
              <a:rPr dirty="0" u="sng" sz="1600" spc="5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Drug,</a:t>
            </a:r>
            <a:r>
              <a:rPr dirty="0" u="sng" sz="1600" spc="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dirty="0" u="sng" sz="16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and</a:t>
            </a:r>
            <a:r>
              <a:rPr dirty="0" u="sng" sz="1600" spc="6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Cosmetic</a:t>
            </a:r>
            <a:r>
              <a:rPr dirty="0" u="sng" sz="1600" spc="6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Act</a:t>
            </a:r>
            <a:r>
              <a:rPr dirty="0" sz="1600" spc="65">
                <a:solidFill>
                  <a:srgbClr val="0462C1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and</a:t>
            </a:r>
            <a:r>
              <a:rPr dirty="0" sz="1600" spc="6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related </a:t>
            </a:r>
            <a:r>
              <a:rPr dirty="0" sz="1600" spc="-3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statutes.</a:t>
            </a:r>
            <a:r>
              <a:rPr dirty="0" sz="1600" spc="45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Section</a:t>
            </a:r>
            <a:r>
              <a:rPr dirty="0" u="sng" sz="1600" spc="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6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21</a:t>
            </a:r>
            <a:r>
              <a:rPr dirty="0" u="sng" sz="1600" spc="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6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of</a:t>
            </a:r>
            <a:r>
              <a:rPr dirty="0" u="sng" sz="1600" spc="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the</a:t>
            </a:r>
            <a:r>
              <a:rPr dirty="0" u="sng" sz="1600" spc="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6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CFR</a:t>
            </a:r>
            <a:r>
              <a:rPr dirty="0" sz="1600" spc="-15">
                <a:solidFill>
                  <a:srgbClr val="0462C1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contains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15">
                <a:latin typeface="Times New Roman"/>
                <a:cs typeface="Times New Roman"/>
              </a:rPr>
              <a:t>most</a:t>
            </a:r>
            <a:r>
              <a:rPr dirty="0" sz="1600" spc="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regulations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pertaining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to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food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and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drugs.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4158" y="529208"/>
            <a:ext cx="7013575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Laws,</a:t>
            </a:r>
            <a:r>
              <a:rPr dirty="0" sz="3500" spc="-4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regulations,</a:t>
            </a:r>
            <a:r>
              <a:rPr dirty="0" sz="3500" spc="-4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Policies,</a:t>
            </a:r>
            <a:r>
              <a:rPr dirty="0" sz="3500" spc="-2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Procedures</a:t>
            </a:r>
            <a:endParaRPr sz="35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12239" y="3452748"/>
          <a:ext cx="6619875" cy="2802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0095"/>
                <a:gridCol w="3300095"/>
              </a:tblGrid>
              <a:tr h="3056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200" spc="-5" b="1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312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28575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Investigational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New</a:t>
                      </a:r>
                      <a:r>
                        <a:rPr dirty="0" sz="12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Drug</a:t>
                      </a:r>
                      <a:r>
                        <a:rPr dirty="0" sz="1200" spc="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Application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28575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477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314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28575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marL="381635" marR="173355" indent="-201295">
                        <a:lnSpc>
                          <a:spcPct val="114999"/>
                        </a:lnSpc>
                        <a:spcBef>
                          <a:spcPts val="6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INDA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NDA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FDA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Approval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to </a:t>
                      </a:r>
                      <a:r>
                        <a:rPr dirty="0" sz="1200" spc="-25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Market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New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Drug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(New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Drug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Approval)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28575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</a:tr>
              <a:tr h="3056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316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Orphan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Drugs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477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Good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Lab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Practice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for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Nonclinical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Laboratory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[Animal]</a:t>
                      </a:r>
                      <a:r>
                        <a:rPr dirty="0" sz="12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Studies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</a:tr>
              <a:tr h="3055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Protection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Human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Subjects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305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Institutional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Review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Boards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</a:tr>
              <a:tr h="30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201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Drug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Labeling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30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21CFR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Part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Disclosure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by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Clinical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Investigators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8739" y="1441450"/>
            <a:ext cx="8989695" cy="14090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dirty="0" sz="2000" b="1">
                <a:solidFill>
                  <a:srgbClr val="92D050"/>
                </a:solidFill>
                <a:latin typeface="Times New Roman"/>
                <a:cs typeface="Times New Roman"/>
              </a:rPr>
              <a:t>CDER's</a:t>
            </a:r>
            <a:r>
              <a:rPr dirty="0" sz="2000" spc="-10" b="1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Manual</a:t>
            </a:r>
            <a:r>
              <a:rPr dirty="0" u="sng" sz="2000" spc="-2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of</a:t>
            </a:r>
            <a:r>
              <a:rPr dirty="0" u="sng" sz="20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Policies</a:t>
            </a:r>
            <a:r>
              <a:rPr dirty="0" u="sng" sz="2000" spc="-2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and</a:t>
            </a:r>
            <a:r>
              <a:rPr dirty="0" u="sng" sz="20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Procedures</a:t>
            </a:r>
            <a:r>
              <a:rPr dirty="0" u="sng" sz="2000" spc="-3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2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(MaPPs)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160"/>
              </a:lnSpc>
              <a:spcBef>
                <a:spcPts val="1664"/>
              </a:spcBef>
            </a:pPr>
            <a:r>
              <a:rPr dirty="0" sz="2000">
                <a:latin typeface="Times New Roman"/>
                <a:cs typeface="Times New Roman"/>
              </a:rPr>
              <a:t>MaPPS</a:t>
            </a:r>
            <a:r>
              <a:rPr dirty="0" sz="2000" spc="4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are</a:t>
            </a:r>
            <a:r>
              <a:rPr dirty="0" sz="2000" spc="4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approved</a:t>
            </a:r>
            <a:r>
              <a:rPr dirty="0" sz="2000" spc="4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instructions</a:t>
            </a:r>
            <a:r>
              <a:rPr dirty="0" sz="2000" spc="409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for</a:t>
            </a:r>
            <a:r>
              <a:rPr dirty="0" sz="2000" spc="4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internal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practices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and</a:t>
            </a:r>
            <a:r>
              <a:rPr dirty="0" sz="2000" spc="4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procedures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followed</a:t>
            </a:r>
            <a:r>
              <a:rPr dirty="0" sz="2000" spc="42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by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CDER </a:t>
            </a:r>
            <a:r>
              <a:rPr dirty="0" sz="2000" spc="-10">
                <a:latin typeface="Times New Roman"/>
                <a:cs typeface="Times New Roman"/>
              </a:rPr>
              <a:t>staff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to</a:t>
            </a:r>
            <a:r>
              <a:rPr dirty="0" sz="2000">
                <a:latin typeface="Times New Roman"/>
                <a:cs typeface="Times New Roman"/>
              </a:rPr>
              <a:t> help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standardize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new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review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process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other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activities.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4158" y="529208"/>
            <a:ext cx="7013575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Laws,</a:t>
            </a:r>
            <a:r>
              <a:rPr dirty="0" sz="3500" spc="-4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regulations,</a:t>
            </a:r>
            <a:r>
              <a:rPr dirty="0" sz="3500" spc="-4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Policies,</a:t>
            </a:r>
            <a:r>
              <a:rPr dirty="0" sz="3500" spc="-2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500" b="0">
                <a:solidFill>
                  <a:srgbClr val="FF0000"/>
                </a:solidFill>
                <a:latin typeface="Times New Roman"/>
                <a:cs typeface="Times New Roman"/>
              </a:rPr>
              <a:t>Procedures</a:t>
            </a:r>
            <a:endParaRPr sz="3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7841" y="0"/>
            <a:ext cx="522859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>
                <a:solidFill>
                  <a:srgbClr val="3D526F"/>
                </a:solidFill>
              </a:rPr>
              <a:t>INDA</a:t>
            </a:r>
            <a:r>
              <a:rPr dirty="0" sz="4400" spc="-265">
                <a:solidFill>
                  <a:srgbClr val="3D526F"/>
                </a:solidFill>
              </a:rPr>
              <a:t> </a:t>
            </a:r>
            <a:r>
              <a:rPr dirty="0" sz="4400">
                <a:solidFill>
                  <a:srgbClr val="3D526F"/>
                </a:solidFill>
              </a:rPr>
              <a:t>Review</a:t>
            </a:r>
            <a:r>
              <a:rPr dirty="0" sz="4400" spc="-35">
                <a:solidFill>
                  <a:srgbClr val="3D526F"/>
                </a:solidFill>
              </a:rPr>
              <a:t> </a:t>
            </a:r>
            <a:r>
              <a:rPr dirty="0" sz="4400">
                <a:solidFill>
                  <a:srgbClr val="3D526F"/>
                </a:solidFill>
              </a:rPr>
              <a:t>P</a:t>
            </a:r>
            <a:r>
              <a:rPr dirty="0" sz="4400" spc="-90">
                <a:solidFill>
                  <a:srgbClr val="3D526F"/>
                </a:solidFill>
              </a:rPr>
              <a:t>r</a:t>
            </a:r>
            <a:r>
              <a:rPr dirty="0" sz="4400">
                <a:solidFill>
                  <a:srgbClr val="3D526F"/>
                </a:solidFill>
              </a:rPr>
              <a:t>ocess</a:t>
            </a:r>
            <a:endParaRPr sz="4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4387" y="873250"/>
            <a:ext cx="6579625" cy="591063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0833" y="453008"/>
            <a:ext cx="64808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solidFill>
                  <a:srgbClr val="2E5496"/>
                </a:solidFill>
              </a:rPr>
              <a:t>DRUG</a:t>
            </a:r>
            <a:r>
              <a:rPr dirty="0" sz="3200" spc="-45">
                <a:solidFill>
                  <a:srgbClr val="2E5496"/>
                </a:solidFill>
              </a:rPr>
              <a:t> </a:t>
            </a:r>
            <a:r>
              <a:rPr dirty="0" sz="3200">
                <a:solidFill>
                  <a:srgbClr val="2E5496"/>
                </a:solidFill>
              </a:rPr>
              <a:t>DEVELOPMENT</a:t>
            </a:r>
            <a:r>
              <a:rPr dirty="0" sz="3200" spc="-80">
                <a:solidFill>
                  <a:srgbClr val="2E5496"/>
                </a:solidFill>
              </a:rPr>
              <a:t> </a:t>
            </a:r>
            <a:r>
              <a:rPr dirty="0" sz="3200">
                <a:solidFill>
                  <a:srgbClr val="2E5496"/>
                </a:solidFill>
              </a:rPr>
              <a:t>PROCESS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35219"/>
            <a:ext cx="8971471" cy="49309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78105">
              <a:lnSpc>
                <a:spcPct val="100000"/>
              </a:lnSpc>
              <a:spcBef>
                <a:spcPts val="105"/>
              </a:spcBef>
            </a:pPr>
            <a:r>
              <a:rPr dirty="0"/>
              <a:t>New</a:t>
            </a:r>
            <a:r>
              <a:rPr dirty="0" spc="-15"/>
              <a:t> </a:t>
            </a:r>
            <a:r>
              <a:rPr dirty="0"/>
              <a:t>Drug</a:t>
            </a:r>
            <a:r>
              <a:rPr dirty="0" spc="-20"/>
              <a:t> </a:t>
            </a:r>
            <a:r>
              <a:rPr dirty="0"/>
              <a:t>Development</a:t>
            </a:r>
            <a:r>
              <a:rPr dirty="0" spc="-4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/>
              <a:t>Review</a:t>
            </a:r>
            <a:r>
              <a:rPr dirty="0" spc="-45"/>
              <a:t> </a:t>
            </a:r>
            <a:r>
              <a:rPr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1648" y="848613"/>
            <a:ext cx="7005955" cy="3765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300">
                <a:solidFill>
                  <a:srgbClr val="FF0000"/>
                </a:solidFill>
                <a:latin typeface="Arial"/>
                <a:cs typeface="Arial"/>
              </a:rPr>
              <a:t>Steps</a:t>
            </a:r>
            <a:r>
              <a:rPr dirty="0" sz="23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300">
                <a:solidFill>
                  <a:srgbClr val="FF0000"/>
                </a:solidFill>
                <a:latin typeface="Arial"/>
                <a:cs typeface="Arial"/>
              </a:rPr>
              <a:t>from</a:t>
            </a:r>
            <a:r>
              <a:rPr dirty="0" sz="2300" spc="-65">
                <a:solidFill>
                  <a:srgbClr val="FF0000"/>
                </a:solidFill>
                <a:latin typeface="Arial"/>
                <a:cs typeface="Arial"/>
              </a:rPr>
              <a:t> Test </a:t>
            </a:r>
            <a:r>
              <a:rPr dirty="0" sz="2300" spc="-25">
                <a:solidFill>
                  <a:srgbClr val="FF0000"/>
                </a:solidFill>
                <a:latin typeface="Arial"/>
                <a:cs typeface="Arial"/>
              </a:rPr>
              <a:t>Tube</a:t>
            </a:r>
            <a:r>
              <a:rPr dirty="0" sz="2300" spc="-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300">
                <a:solidFill>
                  <a:srgbClr val="FF0000"/>
                </a:solidFill>
                <a:latin typeface="Arial"/>
                <a:cs typeface="Arial"/>
              </a:rPr>
              <a:t>to New</a:t>
            </a:r>
            <a:r>
              <a:rPr dirty="0" sz="23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300">
                <a:solidFill>
                  <a:srgbClr val="FF0000"/>
                </a:solidFill>
                <a:latin typeface="Arial"/>
                <a:cs typeface="Arial"/>
              </a:rPr>
              <a:t>Drug</a:t>
            </a:r>
            <a:r>
              <a:rPr dirty="0" sz="2300" spc="-16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300">
                <a:solidFill>
                  <a:srgbClr val="FF0000"/>
                </a:solidFill>
                <a:latin typeface="Arial"/>
                <a:cs typeface="Arial"/>
              </a:rPr>
              <a:t>Application</a:t>
            </a:r>
            <a:r>
              <a:rPr dirty="0" sz="2300" spc="-4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300" spc="-5">
                <a:solidFill>
                  <a:srgbClr val="FF0000"/>
                </a:solidFill>
                <a:latin typeface="Arial"/>
                <a:cs typeface="Arial"/>
              </a:rPr>
              <a:t>Review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156" y="1362513"/>
            <a:ext cx="8777358" cy="549548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0369" y="115011"/>
            <a:ext cx="476250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0000"/>
                </a:solidFill>
              </a:rPr>
              <a:t>Phases</a:t>
            </a:r>
            <a:r>
              <a:rPr dirty="0" sz="3600" spc="-25">
                <a:solidFill>
                  <a:srgbClr val="FF0000"/>
                </a:solidFill>
              </a:rPr>
              <a:t> </a:t>
            </a:r>
            <a:r>
              <a:rPr dirty="0" sz="3600">
                <a:solidFill>
                  <a:srgbClr val="FF0000"/>
                </a:solidFill>
              </a:rPr>
              <a:t>of</a:t>
            </a:r>
            <a:r>
              <a:rPr dirty="0" sz="3600" spc="-25">
                <a:solidFill>
                  <a:srgbClr val="FF0000"/>
                </a:solidFill>
              </a:rPr>
              <a:t> </a:t>
            </a:r>
            <a:r>
              <a:rPr dirty="0" sz="3600" spc="-5">
                <a:solidFill>
                  <a:srgbClr val="FF0000"/>
                </a:solidFill>
              </a:rPr>
              <a:t>clinical</a:t>
            </a:r>
            <a:r>
              <a:rPr dirty="0" sz="3600" spc="-20">
                <a:solidFill>
                  <a:srgbClr val="FF0000"/>
                </a:solidFill>
              </a:rPr>
              <a:t> </a:t>
            </a:r>
            <a:r>
              <a:rPr dirty="0" sz="3600">
                <a:solidFill>
                  <a:srgbClr val="FF0000"/>
                </a:solidFill>
              </a:rPr>
              <a:t>testing</a:t>
            </a:r>
            <a:endParaRPr sz="3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-6350" y="1198625"/>
          <a:ext cx="9163050" cy="4580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051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2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Phase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dirty="0" sz="2000" spc="-6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patients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Length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Purpose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2000" spc="-1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successfully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2000" spc="-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completing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8279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Phase</a:t>
                      </a:r>
                      <a:r>
                        <a:rPr dirty="0" sz="2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latin typeface="Calibri"/>
                          <a:cs typeface="Calibri"/>
                        </a:rPr>
                        <a:t>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5505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20-100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 spc="-15">
                          <a:latin typeface="Calibri"/>
                          <a:cs typeface="Calibri"/>
                        </a:rPr>
                        <a:t>Several</a:t>
                      </a:r>
                      <a:r>
                        <a:rPr dirty="0" sz="2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5">
                          <a:latin typeface="Calibri"/>
                          <a:cs typeface="Calibri"/>
                        </a:rPr>
                        <a:t>months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Mainly</a:t>
                      </a:r>
                      <a:r>
                        <a:rPr dirty="0" sz="2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safety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67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  <a:tr h="14022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Phase</a:t>
                      </a:r>
                      <a:r>
                        <a:rPr dirty="0" sz="2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latin typeface="Calibri"/>
                          <a:cs typeface="Calibri"/>
                        </a:rPr>
                        <a:t>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Up</a:t>
                      </a:r>
                      <a:r>
                        <a:rPr dirty="0" sz="2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several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5">
                          <a:latin typeface="Calibri"/>
                          <a:cs typeface="Calibri"/>
                        </a:rPr>
                        <a:t>hundred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 spc="-15">
                          <a:latin typeface="Calibri"/>
                          <a:cs typeface="Calibri"/>
                        </a:rPr>
                        <a:t>Several</a:t>
                      </a:r>
                      <a:r>
                        <a:rPr dirty="0" sz="2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5">
                          <a:latin typeface="Calibri"/>
                          <a:cs typeface="Calibri"/>
                        </a:rPr>
                        <a:t>months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15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latin typeface="Calibri"/>
                          <a:cs typeface="Calibri"/>
                        </a:rPr>
                        <a:t>two</a:t>
                      </a:r>
                      <a:r>
                        <a:rPr dirty="0" sz="2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years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 spc="-5">
                          <a:latin typeface="Calibri"/>
                          <a:cs typeface="Calibri"/>
                        </a:rPr>
                        <a:t>Some</a:t>
                      </a:r>
                      <a:r>
                        <a:rPr dirty="0" sz="2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5">
                          <a:latin typeface="Calibri"/>
                          <a:cs typeface="Calibri"/>
                        </a:rPr>
                        <a:t>short-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 marL="120014" marR="113664">
                        <a:lnSpc>
                          <a:spcPct val="114999"/>
                        </a:lnSpc>
                      </a:pPr>
                      <a:r>
                        <a:rPr dirty="0" sz="2000" spc="-5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2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safety</a:t>
                      </a:r>
                      <a:r>
                        <a:rPr dirty="0" sz="2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latin typeface="Calibri"/>
                          <a:cs typeface="Calibri"/>
                        </a:rPr>
                        <a:t>but </a:t>
                      </a:r>
                      <a:r>
                        <a:rPr dirty="0" sz="2000" spc="-4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5">
                          <a:latin typeface="Calibri"/>
                          <a:cs typeface="Calibri"/>
                        </a:rPr>
                        <a:t>mainly </a:t>
                      </a:r>
                      <a:r>
                        <a:rPr dirty="0" sz="2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latin typeface="Calibri"/>
                          <a:cs typeface="Calibri"/>
                        </a:rPr>
                        <a:t>effectiveness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45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</a:tr>
              <a:tr h="12855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Phase</a:t>
                      </a:r>
                      <a:r>
                        <a:rPr dirty="0" sz="2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 spc="-15">
                          <a:latin typeface="Calibri"/>
                          <a:cs typeface="Calibri"/>
                        </a:rPr>
                        <a:t>Several</a:t>
                      </a:r>
                      <a:r>
                        <a:rPr dirty="0" sz="2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5">
                          <a:latin typeface="Calibri"/>
                          <a:cs typeface="Calibri"/>
                        </a:rPr>
                        <a:t>hundred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15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0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several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thousand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1-4</a:t>
                      </a:r>
                      <a:r>
                        <a:rPr dirty="0" sz="2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5">
                          <a:latin typeface="Calibri"/>
                          <a:cs typeface="Calibri"/>
                        </a:rPr>
                        <a:t>years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2000" spc="-30">
                          <a:latin typeface="Calibri"/>
                          <a:cs typeface="Calibri"/>
                        </a:rPr>
                        <a:t>Safety,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 marL="444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10">
                          <a:latin typeface="Calibri"/>
                          <a:cs typeface="Calibri"/>
                        </a:rPr>
                        <a:t>effectiveness,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2000" spc="-5">
                          <a:latin typeface="Calibri"/>
                          <a:cs typeface="Calibri"/>
                        </a:rPr>
                        <a:t>dosage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40"/>
                        </a:spcBef>
                      </a:pPr>
                      <a:r>
                        <a:rPr dirty="0" sz="2000">
                          <a:latin typeface="Calibri"/>
                          <a:cs typeface="Calibri"/>
                        </a:rPr>
                        <a:t>5-10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6466" y="287223"/>
            <a:ext cx="321056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b="0">
                <a:solidFill>
                  <a:srgbClr val="944F71"/>
                </a:solidFill>
                <a:latin typeface="Times New Roman"/>
                <a:cs typeface="Times New Roman"/>
              </a:rPr>
              <a:t>Clinical</a:t>
            </a:r>
            <a:r>
              <a:rPr dirty="0" sz="4400" spc="-165" b="0">
                <a:solidFill>
                  <a:srgbClr val="944F71"/>
                </a:solidFill>
                <a:latin typeface="Times New Roman"/>
                <a:cs typeface="Times New Roman"/>
              </a:rPr>
              <a:t> </a:t>
            </a:r>
            <a:r>
              <a:rPr dirty="0" sz="4400" spc="-25" b="0">
                <a:solidFill>
                  <a:srgbClr val="944F71"/>
                </a:solidFill>
                <a:latin typeface="Times New Roman"/>
                <a:cs typeface="Times New Roman"/>
              </a:rPr>
              <a:t>Trials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188719"/>
            <a:ext cx="9144000" cy="4800600"/>
          </a:xfrm>
          <a:custGeom>
            <a:avLst/>
            <a:gdLst/>
            <a:ahLst/>
            <a:cxnLst/>
            <a:rect l="l" t="t" r="r" b="b"/>
            <a:pathLst>
              <a:path w="9144000" h="4800600">
                <a:moveTo>
                  <a:pt x="0" y="4800600"/>
                </a:moveTo>
                <a:lnTo>
                  <a:pt x="9144000" y="4800600"/>
                </a:lnTo>
                <a:lnTo>
                  <a:pt x="91440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8739" y="1080668"/>
            <a:ext cx="7722234" cy="403669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dirty="0" sz="2800">
                <a:latin typeface="Times New Roman"/>
                <a:cs typeface="Times New Roman"/>
              </a:rPr>
              <a:t>10-15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years from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lab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to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US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patients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dirty="0" sz="2800" spc="-5">
                <a:latin typeface="Times New Roman"/>
                <a:cs typeface="Times New Roman"/>
              </a:rPr>
              <a:t>Only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1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in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5000 compounds </a:t>
            </a:r>
            <a:r>
              <a:rPr dirty="0" sz="2800" spc="-10">
                <a:latin typeface="Times New Roman"/>
                <a:cs typeface="Times New Roman"/>
              </a:rPr>
              <a:t>make</a:t>
            </a:r>
            <a:r>
              <a:rPr dirty="0" sz="2800" spc="-5">
                <a:latin typeface="Times New Roman"/>
                <a:cs typeface="Times New Roman"/>
              </a:rPr>
              <a:t> it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to human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testing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dirty="0" sz="2800" spc="-5">
                <a:latin typeface="Times New Roman"/>
                <a:cs typeface="Times New Roman"/>
              </a:rPr>
              <a:t>Only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1 in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5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tested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in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humans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is approved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dirty="0" sz="2800" spc="-30">
                <a:latin typeface="Times New Roman"/>
                <a:cs typeface="Times New Roman"/>
              </a:rPr>
              <a:t>Testing </a:t>
            </a:r>
            <a:r>
              <a:rPr dirty="0" sz="2800" spc="-5">
                <a:latin typeface="Times New Roman"/>
                <a:cs typeface="Times New Roman"/>
              </a:rPr>
              <a:t>Phases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in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Humans</a:t>
            </a:r>
            <a:endParaRPr sz="2800">
              <a:latin typeface="Times New Roman"/>
              <a:cs typeface="Times New Roman"/>
            </a:endParaRPr>
          </a:p>
          <a:p>
            <a:pPr lvl="1" marL="698500" indent="-228600">
              <a:lnSpc>
                <a:spcPct val="100000"/>
              </a:lnSpc>
              <a:spcBef>
                <a:spcPts val="229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</a:tabLst>
            </a:pPr>
            <a:r>
              <a:rPr dirty="0" sz="2400" spc="-20">
                <a:latin typeface="Times New Roman"/>
                <a:cs typeface="Times New Roman"/>
              </a:rPr>
              <a:t>DISCOVERY</a:t>
            </a:r>
            <a:endParaRPr sz="2400">
              <a:latin typeface="Times New Roman"/>
              <a:cs typeface="Times New Roman"/>
            </a:endParaRPr>
          </a:p>
          <a:p>
            <a:pPr lvl="1" marL="698500" indent="-228600">
              <a:lnSpc>
                <a:spcPct val="100000"/>
              </a:lnSpc>
              <a:spcBef>
                <a:spcPts val="204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739264" algn="l"/>
              </a:tabLst>
            </a:pPr>
            <a:r>
              <a:rPr dirty="0" sz="2400">
                <a:latin typeface="Times New Roman"/>
                <a:cs typeface="Times New Roman"/>
              </a:rPr>
              <a:t>Phase I	</a:t>
            </a:r>
            <a:r>
              <a:rPr dirty="0" sz="2400" spc="-5" b="1">
                <a:latin typeface="Times New Roman"/>
                <a:cs typeface="Times New Roman"/>
              </a:rPr>
              <a:t>RESEARCH</a:t>
            </a:r>
            <a:endParaRPr sz="2400">
              <a:latin typeface="Times New Roman"/>
              <a:cs typeface="Times New Roman"/>
            </a:endParaRPr>
          </a:p>
          <a:p>
            <a:pPr lvl="1" marL="698500" indent="-228600">
              <a:lnSpc>
                <a:spcPct val="100000"/>
              </a:lnSpc>
              <a:spcBef>
                <a:spcPts val="220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841500" algn="l"/>
              </a:tabLst>
            </a:pPr>
            <a:r>
              <a:rPr dirty="0" sz="2400" spc="-5">
                <a:latin typeface="Times New Roman"/>
                <a:cs typeface="Times New Roman"/>
              </a:rPr>
              <a:t>Phase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II	</a:t>
            </a:r>
            <a:r>
              <a:rPr dirty="0" sz="2400" spc="-5" b="1">
                <a:latin typeface="Times New Roman"/>
                <a:cs typeface="Times New Roman"/>
              </a:rPr>
              <a:t>DEVELOPMENT</a:t>
            </a:r>
            <a:endParaRPr sz="2400">
              <a:latin typeface="Times New Roman"/>
              <a:cs typeface="Times New Roman"/>
            </a:endParaRPr>
          </a:p>
          <a:p>
            <a:pPr lvl="1" marL="698500" indent="-228600">
              <a:lnSpc>
                <a:spcPct val="100000"/>
              </a:lnSpc>
              <a:spcBef>
                <a:spcPts val="215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943735" algn="l"/>
              </a:tabLst>
            </a:pPr>
            <a:r>
              <a:rPr dirty="0" sz="2400" spc="-5">
                <a:latin typeface="Times New Roman"/>
                <a:cs typeface="Times New Roman"/>
              </a:rPr>
              <a:t>Phase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III	</a:t>
            </a:r>
            <a:r>
              <a:rPr dirty="0" sz="2400" spc="-5" b="1">
                <a:latin typeface="Times New Roman"/>
                <a:cs typeface="Times New Roman"/>
              </a:rPr>
              <a:t>CLINICAL</a:t>
            </a:r>
            <a:r>
              <a:rPr dirty="0" sz="2400" spc="-1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STUDIES</a:t>
            </a:r>
            <a:endParaRPr sz="2400">
              <a:latin typeface="Times New Roman"/>
              <a:cs typeface="Times New Roman"/>
            </a:endParaRPr>
          </a:p>
          <a:p>
            <a:pPr lvl="1" marL="698500" indent="-228600">
              <a:lnSpc>
                <a:spcPct val="100000"/>
              </a:lnSpc>
              <a:spcBef>
                <a:spcPts val="204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953895" algn="l"/>
              </a:tabLst>
            </a:pPr>
            <a:r>
              <a:rPr dirty="0" sz="2400" spc="-5">
                <a:latin typeface="Times New Roman"/>
                <a:cs typeface="Times New Roman"/>
              </a:rPr>
              <a:t>Phase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IV	</a:t>
            </a:r>
            <a:r>
              <a:rPr dirty="0" sz="2400" spc="-5" b="1">
                <a:latin typeface="Times New Roman"/>
                <a:cs typeface="Times New Roman"/>
              </a:rPr>
              <a:t>MEDICINE</a:t>
            </a:r>
            <a:r>
              <a:rPr dirty="0" sz="2400" spc="-13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APPROVED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431" y="319862"/>
            <a:ext cx="19564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In</a:t>
            </a:r>
            <a:r>
              <a:rPr dirty="0" sz="2800"/>
              <a:t>t</a:t>
            </a:r>
            <a:r>
              <a:rPr dirty="0" sz="2800" spc="-60"/>
              <a:t>r</a:t>
            </a:r>
            <a:r>
              <a:rPr dirty="0" sz="2800" spc="-5"/>
              <a:t>o</a:t>
            </a:r>
            <a:r>
              <a:rPr dirty="0" sz="2800"/>
              <a:t>d</a:t>
            </a:r>
            <a:r>
              <a:rPr dirty="0" sz="2800" spc="-5"/>
              <a:t>ucti</a:t>
            </a:r>
            <a:r>
              <a:rPr dirty="0" sz="2800"/>
              <a:t>o</a:t>
            </a:r>
            <a:r>
              <a:rPr dirty="0" sz="2800" spc="-5"/>
              <a:t>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222629"/>
            <a:ext cx="8989060" cy="40430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 b="1">
                <a:latin typeface="Times New Roman"/>
                <a:cs typeface="Times New Roman"/>
              </a:rPr>
              <a:t>What</a:t>
            </a:r>
            <a:r>
              <a:rPr dirty="0" sz="2200" spc="-2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is</a:t>
            </a:r>
            <a:r>
              <a:rPr dirty="0" sz="2200" spc="-20" b="1">
                <a:latin typeface="Times New Roman"/>
                <a:cs typeface="Times New Roman"/>
              </a:rPr>
              <a:t> </a:t>
            </a:r>
            <a:r>
              <a:rPr dirty="0" sz="2200" b="1">
                <a:latin typeface="Times New Roman"/>
                <a:cs typeface="Times New Roman"/>
              </a:rPr>
              <a:t>an</a:t>
            </a:r>
            <a:r>
              <a:rPr dirty="0" sz="2200" spc="-1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IND</a:t>
            </a:r>
            <a:r>
              <a:rPr dirty="0" sz="2200" spc="-2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?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Times New Roman"/>
              <a:cs typeface="Times New Roman"/>
            </a:endParaRPr>
          </a:p>
          <a:p>
            <a:pPr marL="288290" indent="-276225">
              <a:lnSpc>
                <a:spcPts val="1939"/>
              </a:lnSpc>
              <a:buFont typeface="Wingdings"/>
              <a:buChar char=""/>
              <a:tabLst>
                <a:tab pos="288925" algn="l"/>
              </a:tabLst>
            </a:pPr>
            <a:r>
              <a:rPr dirty="0" sz="1900" spc="-5">
                <a:latin typeface="Times New Roman"/>
                <a:cs typeface="Times New Roman"/>
              </a:rPr>
              <a:t>An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IND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is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submission</a:t>
            </a:r>
            <a:r>
              <a:rPr dirty="0" sz="1900" spc="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to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 food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and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drug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administration</a:t>
            </a:r>
            <a:r>
              <a:rPr dirty="0" sz="1900" spc="2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(FDA)</a:t>
            </a:r>
            <a:r>
              <a:rPr dirty="0" sz="1900" spc="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requesting</a:t>
            </a:r>
            <a:r>
              <a:rPr dirty="0" sz="1900" spc="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permission</a:t>
            </a:r>
            <a:endParaRPr sz="1900">
              <a:latin typeface="Times New Roman"/>
              <a:cs typeface="Times New Roman"/>
            </a:endParaRPr>
          </a:p>
          <a:p>
            <a:pPr marL="241300">
              <a:lnSpc>
                <a:spcPts val="1939"/>
              </a:lnSpc>
            </a:pPr>
            <a:r>
              <a:rPr dirty="0" sz="1900" spc="-5">
                <a:latin typeface="Times New Roman"/>
                <a:cs typeface="Times New Roman"/>
              </a:rPr>
              <a:t>to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initiate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 clinical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study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of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new</a:t>
            </a:r>
            <a:r>
              <a:rPr dirty="0" sz="1900" spc="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drug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product.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241300" marR="8890" indent="-228600">
              <a:lnSpc>
                <a:spcPct val="70000"/>
              </a:lnSpc>
              <a:buFont typeface="Wingdings"/>
              <a:buChar char=""/>
              <a:tabLst>
                <a:tab pos="241300" algn="l"/>
                <a:tab pos="743585" algn="l"/>
                <a:tab pos="1594485" algn="l"/>
                <a:tab pos="2218055" algn="l"/>
                <a:tab pos="2406650" algn="l"/>
                <a:tab pos="3030220" algn="l"/>
                <a:tab pos="3507740" algn="l"/>
                <a:tab pos="4544060" algn="l"/>
                <a:tab pos="4952365" algn="l"/>
                <a:tab pos="6473190" algn="l"/>
                <a:tab pos="7136765" algn="l"/>
                <a:tab pos="7720330" algn="l"/>
                <a:tab pos="8075295" algn="l"/>
              </a:tabLst>
            </a:pP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Federal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Food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,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Drug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>
                <a:latin typeface="Times New Roman"/>
                <a:cs typeface="Times New Roman"/>
              </a:rPr>
              <a:t>n</a:t>
            </a:r>
            <a:r>
              <a:rPr dirty="0" sz="1900" spc="-5">
                <a:latin typeface="Times New Roman"/>
                <a:cs typeface="Times New Roman"/>
              </a:rPr>
              <a:t>d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Cos</a:t>
            </a:r>
            <a:r>
              <a:rPr dirty="0" sz="1900" spc="-15">
                <a:latin typeface="Times New Roman"/>
                <a:cs typeface="Times New Roman"/>
              </a:rPr>
              <a:t>m</a:t>
            </a:r>
            <a:r>
              <a:rPr dirty="0" sz="1900" spc="-5">
                <a:latin typeface="Times New Roman"/>
                <a:cs typeface="Times New Roman"/>
              </a:rPr>
              <a:t>etic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10">
                <a:latin typeface="Times New Roman"/>
                <a:cs typeface="Times New Roman"/>
              </a:rPr>
              <a:t>ac</a:t>
            </a:r>
            <a:r>
              <a:rPr dirty="0" sz="1900" spc="-5">
                <a:latin typeface="Times New Roman"/>
                <a:cs typeface="Times New Roman"/>
              </a:rPr>
              <a:t>t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>
                <a:latin typeface="Times New Roman"/>
                <a:cs typeface="Times New Roman"/>
              </a:rPr>
              <a:t>r</a:t>
            </a:r>
            <a:r>
              <a:rPr dirty="0" sz="1900" spc="-5">
                <a:latin typeface="Times New Roman"/>
                <a:cs typeface="Times New Roman"/>
              </a:rPr>
              <a:t>equ</a:t>
            </a:r>
            <a:r>
              <a:rPr dirty="0" sz="1900">
                <a:latin typeface="Times New Roman"/>
                <a:cs typeface="Times New Roman"/>
              </a:rPr>
              <a:t>ir</a:t>
            </a:r>
            <a:r>
              <a:rPr dirty="0" sz="1900" spc="-5">
                <a:latin typeface="Times New Roman"/>
                <a:cs typeface="Times New Roman"/>
              </a:rPr>
              <a:t>es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4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that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drugs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have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10">
                <a:latin typeface="Times New Roman"/>
                <a:cs typeface="Times New Roman"/>
              </a:rPr>
              <a:t>a</a:t>
            </a:r>
            <a:r>
              <a:rPr dirty="0" sz="1900" spc="-5">
                <a:latin typeface="Times New Roman"/>
                <a:cs typeface="Times New Roman"/>
              </a:rPr>
              <a:t>n</a:t>
            </a:r>
            <a:r>
              <a:rPr dirty="0" sz="1900">
                <a:latin typeface="Times New Roman"/>
                <a:cs typeface="Times New Roman"/>
              </a:rPr>
              <a:t>	</a:t>
            </a:r>
            <a:r>
              <a:rPr dirty="0" sz="1900" spc="-5">
                <a:latin typeface="Times New Roman"/>
                <a:cs typeface="Times New Roman"/>
              </a:rPr>
              <a:t>approved  </a:t>
            </a:r>
            <a:r>
              <a:rPr dirty="0" sz="1900" spc="-5">
                <a:latin typeface="Times New Roman"/>
                <a:cs typeface="Times New Roman"/>
              </a:rPr>
              <a:t>marketing</a:t>
            </a:r>
            <a:r>
              <a:rPr dirty="0" sz="1900" spc="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application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before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they</a:t>
            </a:r>
            <a:r>
              <a:rPr dirty="0" sz="1900" spc="-10">
                <a:latin typeface="Times New Roman"/>
                <a:cs typeface="Times New Roman"/>
              </a:rPr>
              <a:t> can</a:t>
            </a:r>
            <a:r>
              <a:rPr dirty="0" sz="1900" spc="-5">
                <a:latin typeface="Times New Roman"/>
                <a:cs typeface="Times New Roman"/>
              </a:rPr>
              <a:t> be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shipped</a:t>
            </a:r>
            <a:r>
              <a:rPr dirty="0" sz="1900" spc="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interstate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commerce.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3100">
              <a:latin typeface="Times New Roman"/>
              <a:cs typeface="Times New Roman"/>
            </a:endParaRPr>
          </a:p>
          <a:p>
            <a:pPr marL="241300" marR="6350" indent="-228600">
              <a:lnSpc>
                <a:spcPct val="70000"/>
              </a:lnSpc>
              <a:spcBef>
                <a:spcPts val="5"/>
              </a:spcBef>
              <a:buFont typeface="Wingdings"/>
              <a:buChar char=""/>
              <a:tabLst>
                <a:tab pos="241300" algn="l"/>
              </a:tabLst>
            </a:pP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2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IND</a:t>
            </a:r>
            <a:r>
              <a:rPr dirty="0" sz="1900" spc="2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application</a:t>
            </a:r>
            <a:r>
              <a:rPr dirty="0" sz="1900" spc="2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allows</a:t>
            </a:r>
            <a:r>
              <a:rPr dirty="0" sz="1900" spc="2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250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company</a:t>
            </a:r>
            <a:r>
              <a:rPr dirty="0" sz="1900" spc="26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to</a:t>
            </a:r>
            <a:r>
              <a:rPr dirty="0" sz="1900" spc="2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initiate</a:t>
            </a:r>
            <a:r>
              <a:rPr dirty="0" sz="1900" spc="2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and</a:t>
            </a:r>
            <a:r>
              <a:rPr dirty="0" sz="1900" spc="23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conduct</a:t>
            </a:r>
            <a:r>
              <a:rPr dirty="0" sz="1900" spc="2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clinical</a:t>
            </a:r>
            <a:r>
              <a:rPr dirty="0" sz="1900" spc="24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studies</a:t>
            </a:r>
            <a:r>
              <a:rPr dirty="0" sz="1900" spc="23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for</a:t>
            </a:r>
            <a:r>
              <a:rPr dirty="0" sz="1900" spc="26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their </a:t>
            </a:r>
            <a:r>
              <a:rPr dirty="0" sz="1900" spc="-459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new drug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products.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"/>
            </a:pPr>
            <a:endParaRPr sz="2500">
              <a:latin typeface="Times New Roman"/>
              <a:cs typeface="Times New Roman"/>
            </a:endParaRPr>
          </a:p>
          <a:p>
            <a:pPr marL="241300" indent="-228600">
              <a:lnSpc>
                <a:spcPts val="1939"/>
              </a:lnSpc>
              <a:spcBef>
                <a:spcPts val="5"/>
              </a:spcBef>
              <a:buFont typeface="Wingdings"/>
              <a:buChar char=""/>
              <a:tabLst>
                <a:tab pos="241300" algn="l"/>
              </a:tabLst>
            </a:pP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IND</a:t>
            </a:r>
            <a:r>
              <a:rPr dirty="0" sz="1900" spc="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application</a:t>
            </a:r>
            <a:r>
              <a:rPr dirty="0" sz="1900" spc="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provides</a:t>
            </a:r>
            <a:r>
              <a:rPr dirty="0" sz="1900" spc="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4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FDA</a:t>
            </a:r>
            <a:r>
              <a:rPr dirty="0" sz="1900" spc="-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with</a:t>
            </a:r>
            <a:r>
              <a:rPr dirty="0" sz="1900" spc="5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the</a:t>
            </a:r>
            <a:r>
              <a:rPr dirty="0" sz="1900" spc="6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data</a:t>
            </a:r>
            <a:r>
              <a:rPr dirty="0" sz="1900" spc="50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necessary</a:t>
            </a:r>
            <a:r>
              <a:rPr dirty="0" sz="1900" spc="6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to</a:t>
            </a:r>
            <a:r>
              <a:rPr dirty="0" sz="1900" spc="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decide</a:t>
            </a:r>
            <a:r>
              <a:rPr dirty="0" sz="1900" spc="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whether</a:t>
            </a:r>
            <a:r>
              <a:rPr dirty="0" sz="1900" spc="6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4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new</a:t>
            </a:r>
            <a:endParaRPr sz="1900">
              <a:latin typeface="Times New Roman"/>
              <a:cs typeface="Times New Roman"/>
            </a:endParaRPr>
          </a:p>
          <a:p>
            <a:pPr marL="241300">
              <a:lnSpc>
                <a:spcPts val="1595"/>
              </a:lnSpc>
              <a:tabLst>
                <a:tab pos="822960" algn="l"/>
                <a:tab pos="1311275" algn="l"/>
                <a:tab pos="1745614" algn="l"/>
                <a:tab pos="2767965" algn="l"/>
                <a:tab pos="3616960" algn="l"/>
                <a:tab pos="4144645" algn="l"/>
                <a:tab pos="4725035" algn="l"/>
                <a:tab pos="4972050" algn="l"/>
                <a:tab pos="6141085" algn="l"/>
                <a:tab pos="6642734" algn="l"/>
                <a:tab pos="6970395" algn="l"/>
                <a:tab pos="7404734" algn="l"/>
                <a:tab pos="8199120" algn="l"/>
              </a:tabLst>
            </a:pPr>
            <a:r>
              <a:rPr dirty="0" sz="1900" spc="-5">
                <a:latin typeface="Times New Roman"/>
                <a:cs typeface="Times New Roman"/>
              </a:rPr>
              <a:t>drug	and	the	proposed	clinical	trial	pose	a	reasonable	risk	to	the	</a:t>
            </a:r>
            <a:r>
              <a:rPr dirty="0" sz="1900" spc="-10">
                <a:latin typeface="Times New Roman"/>
                <a:cs typeface="Times New Roman"/>
              </a:rPr>
              <a:t>human	</a:t>
            </a:r>
            <a:r>
              <a:rPr dirty="0" sz="1900" spc="-5">
                <a:latin typeface="Times New Roman"/>
                <a:cs typeface="Times New Roman"/>
              </a:rPr>
              <a:t>subjects</a:t>
            </a:r>
            <a:endParaRPr sz="1900">
              <a:latin typeface="Times New Roman"/>
              <a:cs typeface="Times New Roman"/>
            </a:endParaRPr>
          </a:p>
          <a:p>
            <a:pPr marL="241300">
              <a:lnSpc>
                <a:spcPts val="1939"/>
              </a:lnSpc>
            </a:pPr>
            <a:r>
              <a:rPr dirty="0" sz="1900" spc="-5">
                <a:latin typeface="Times New Roman"/>
                <a:cs typeface="Times New Roman"/>
              </a:rPr>
              <a:t>participating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 spc="-25">
                <a:latin typeface="Times New Roman"/>
                <a:cs typeface="Times New Roman"/>
              </a:rPr>
              <a:t>study.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9301" y="166878"/>
            <a:ext cx="35693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Introductory</a:t>
            </a:r>
            <a:r>
              <a:rPr dirty="0" sz="2800" spc="-70"/>
              <a:t> </a:t>
            </a:r>
            <a:r>
              <a:rPr dirty="0" sz="2800"/>
              <a:t>statement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944727"/>
            <a:ext cx="6958965" cy="3235960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Description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investigational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All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active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ingredients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 spc="-15">
                <a:latin typeface="Times New Roman"/>
                <a:cs typeface="Times New Roman"/>
              </a:rPr>
              <a:t>Drug’s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pharmacological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classification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Structural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formula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Route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administration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 spc="-5">
                <a:latin typeface="Times New Roman"/>
                <a:cs typeface="Times New Roman"/>
              </a:rPr>
              <a:t>Summary</a:t>
            </a:r>
            <a:r>
              <a:rPr dirty="0" sz="2000">
                <a:latin typeface="Times New Roman"/>
                <a:cs typeface="Times New Roman"/>
              </a:rPr>
              <a:t> of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previous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human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experience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 spc="-5">
                <a:latin typeface="Times New Roman"/>
                <a:cs typeface="Times New Roman"/>
              </a:rPr>
              <a:t>Formulation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dosage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forms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Objective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planned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duration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proposed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clinical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investigation.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8450" y="239090"/>
            <a:ext cx="346773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Investigational</a:t>
            </a:r>
            <a:r>
              <a:rPr dirty="0" sz="3200" spc="-110"/>
              <a:t> </a:t>
            </a:r>
            <a:r>
              <a:rPr dirty="0" sz="3200"/>
              <a:t>plan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8739" y="1495932"/>
            <a:ext cx="8112759" cy="2763520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Description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clinical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studies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planned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for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experimental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drug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Purpose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Indication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studied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40" b="1">
                <a:latin typeface="Times New Roman"/>
                <a:cs typeface="Times New Roman"/>
              </a:rPr>
              <a:t>Types</a:t>
            </a:r>
            <a:r>
              <a:rPr dirty="0" sz="2400" b="1">
                <a:latin typeface="Times New Roman"/>
                <a:cs typeface="Times New Roman"/>
              </a:rPr>
              <a:t> of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trials</a:t>
            </a:r>
            <a:r>
              <a:rPr dirty="0" sz="2400" spc="-3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to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be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initiated</a:t>
            </a:r>
            <a:endParaRPr sz="2400">
              <a:latin typeface="Times New Roman"/>
              <a:cs typeface="Times New Roman"/>
            </a:endParaRPr>
          </a:p>
          <a:p>
            <a:pPr lvl="1" marL="4128770" indent="-229870">
              <a:lnSpc>
                <a:spcPct val="100000"/>
              </a:lnSpc>
              <a:spcBef>
                <a:spcPts val="705"/>
              </a:spcBef>
              <a:buSzPct val="95833"/>
              <a:buFont typeface="Times New Roman"/>
              <a:buAutoNum type="arabicPeriod"/>
              <a:tabLst>
                <a:tab pos="4129404" algn="l"/>
              </a:tabLst>
            </a:pPr>
            <a:r>
              <a:rPr dirty="0" sz="2400" spc="-5">
                <a:latin typeface="Times New Roman"/>
                <a:cs typeface="Times New Roman"/>
              </a:rPr>
              <a:t>Number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study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subjects</a:t>
            </a:r>
            <a:endParaRPr sz="2400">
              <a:latin typeface="Times New Roman"/>
              <a:cs typeface="Times New Roman"/>
            </a:endParaRPr>
          </a:p>
          <a:p>
            <a:pPr lvl="1" marL="4128770" indent="-229235">
              <a:lnSpc>
                <a:spcPct val="100000"/>
              </a:lnSpc>
              <a:spcBef>
                <a:spcPts val="725"/>
              </a:spcBef>
              <a:buSzPct val="95833"/>
              <a:buFont typeface="Times New Roman"/>
              <a:buAutoNum type="arabicPeriod"/>
              <a:tabLst>
                <a:tab pos="4128770" algn="l"/>
              </a:tabLst>
            </a:pPr>
            <a:r>
              <a:rPr dirty="0" sz="2400" spc="-5">
                <a:latin typeface="Times New Roman"/>
                <a:cs typeface="Times New Roman"/>
              </a:rPr>
              <a:t>Risks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involved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3917" y="545084"/>
            <a:ext cx="43802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/>
              <a:t>INVESTIGATORS</a:t>
            </a:r>
            <a:r>
              <a:rPr dirty="0" sz="2400"/>
              <a:t> </a:t>
            </a:r>
            <a:r>
              <a:rPr dirty="0" sz="2400" spc="-5"/>
              <a:t>BROCHURE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1357630"/>
            <a:ext cx="8822690" cy="309245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0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Structural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formula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drug.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90"/>
              </a:lnSpc>
              <a:spcBef>
                <a:spcPts val="103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10">
                <a:latin typeface="Times New Roman"/>
                <a:cs typeface="Times New Roman"/>
              </a:rPr>
              <a:t>Summary</a:t>
            </a:r>
            <a:r>
              <a:rPr dirty="0" sz="2400" spc="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pharmacological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,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toxicological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,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pharmacokinetic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effects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animals.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Safety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efficacy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Purpose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Dose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/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dose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frequency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Monitoring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procedures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245" y="304038"/>
            <a:ext cx="292227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/>
              <a:t>Clinical</a:t>
            </a:r>
            <a:r>
              <a:rPr dirty="0" sz="3200" spc="-75"/>
              <a:t> </a:t>
            </a:r>
            <a:r>
              <a:rPr dirty="0" sz="3200" spc="-10"/>
              <a:t>protocol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8739" y="1174241"/>
            <a:ext cx="8270240" cy="345821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1300" marR="5080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A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clinical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protocol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describes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how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particular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clinical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trial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is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be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conducted.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37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It</a:t>
            </a:r>
            <a:r>
              <a:rPr dirty="0" sz="2400" spc="-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describes</a:t>
            </a:r>
            <a:endParaRPr sz="2400">
              <a:latin typeface="Times New Roman"/>
              <a:cs typeface="Times New Roman"/>
            </a:endParaRPr>
          </a:p>
          <a:p>
            <a:pPr marL="327660" indent="-315595">
              <a:lnSpc>
                <a:spcPct val="100000"/>
              </a:lnSpc>
              <a:spcBef>
                <a:spcPts val="710"/>
              </a:spcBef>
              <a:buFont typeface="Wingdings"/>
              <a:buChar char=""/>
              <a:tabLst>
                <a:tab pos="328295" algn="l"/>
              </a:tabLst>
            </a:pP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objectives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study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05"/>
              </a:spcBef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trial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design</a:t>
            </a:r>
            <a:endParaRPr sz="2400">
              <a:latin typeface="Times New Roman"/>
              <a:cs typeface="Times New Roman"/>
            </a:endParaRPr>
          </a:p>
          <a:p>
            <a:pPr marL="327660" indent="-315595">
              <a:lnSpc>
                <a:spcPct val="100000"/>
              </a:lnSpc>
              <a:spcBef>
                <a:spcPts val="725"/>
              </a:spcBef>
              <a:buFont typeface="Wingdings"/>
              <a:buChar char=""/>
              <a:tabLst>
                <a:tab pos="328295" algn="l"/>
              </a:tabLst>
            </a:pPr>
            <a:r>
              <a:rPr dirty="0" sz="2400">
                <a:latin typeface="Times New Roman"/>
                <a:cs typeface="Times New Roman"/>
              </a:rPr>
              <a:t>how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subjects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are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selected</a:t>
            </a:r>
            <a:endParaRPr sz="2400">
              <a:latin typeface="Times New Roman"/>
              <a:cs typeface="Times New Roman"/>
            </a:endParaRPr>
          </a:p>
          <a:p>
            <a:pPr marL="327660" indent="-315595">
              <a:lnSpc>
                <a:spcPct val="100000"/>
              </a:lnSpc>
              <a:spcBef>
                <a:spcPts val="705"/>
              </a:spcBef>
              <a:buFont typeface="Wingdings"/>
              <a:buChar char=""/>
              <a:tabLst>
                <a:tab pos="328295" algn="l"/>
              </a:tabLst>
            </a:pPr>
            <a:r>
              <a:rPr dirty="0" sz="2400">
                <a:latin typeface="Times New Roman"/>
                <a:cs typeface="Times New Roman"/>
              </a:rPr>
              <a:t>how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trial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carried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out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8739" y="865123"/>
            <a:ext cx="8665210" cy="345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It should</a:t>
            </a:r>
            <a:r>
              <a:rPr dirty="0" sz="2400" b="1">
                <a:latin typeface="Times New Roman"/>
                <a:cs typeface="Times New Roman"/>
              </a:rPr>
              <a:t> contain </a:t>
            </a:r>
            <a:r>
              <a:rPr dirty="0" sz="2400" spc="-5" b="1">
                <a:latin typeface="Times New Roman"/>
                <a:cs typeface="Times New Roman"/>
              </a:rPr>
              <a:t>the following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elements: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00">
              <a:latin typeface="Times New Roman"/>
              <a:cs typeface="Times New Roman"/>
            </a:endParaRPr>
          </a:p>
          <a:p>
            <a:pPr marL="311150" indent="-299085">
              <a:lnSpc>
                <a:spcPct val="100000"/>
              </a:lnSpc>
              <a:buFont typeface="Wingdings"/>
              <a:buChar char=""/>
              <a:tabLst>
                <a:tab pos="311785" algn="l"/>
              </a:tabLst>
            </a:pPr>
            <a:r>
              <a:rPr dirty="0" sz="2400" spc="-5">
                <a:latin typeface="Times New Roman"/>
                <a:cs typeface="Times New Roman"/>
              </a:rPr>
              <a:t>A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statement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the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objective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purpose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3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ts val="2735"/>
              </a:lnSpc>
              <a:spcBef>
                <a:spcPts val="710"/>
              </a:spcBef>
              <a:buFont typeface="Wingdings"/>
              <a:buChar char=""/>
              <a:tabLst>
                <a:tab pos="253365" algn="l"/>
              </a:tabLst>
            </a:pPr>
            <a:r>
              <a:rPr dirty="0" sz="2400" spc="-10">
                <a:latin typeface="Times New Roman"/>
                <a:cs typeface="Times New Roman"/>
              </a:rPr>
              <a:t>Name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, address and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qualification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each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investigator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participating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ts val="2735"/>
              </a:lnSpc>
            </a:pP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3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Font typeface="Wingdings"/>
              <a:buChar char=""/>
              <a:tabLst>
                <a:tab pos="253365" algn="l"/>
              </a:tabLst>
            </a:pPr>
            <a:r>
              <a:rPr dirty="0" sz="2400" spc="-10">
                <a:latin typeface="Times New Roman"/>
                <a:cs typeface="Times New Roman"/>
              </a:rPr>
              <a:t>Name</a:t>
            </a:r>
            <a:r>
              <a:rPr dirty="0" sz="2400">
                <a:latin typeface="Times New Roman"/>
                <a:cs typeface="Times New Roman"/>
              </a:rPr>
              <a:t> and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address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each</a:t>
            </a:r>
            <a:r>
              <a:rPr dirty="0" sz="2400" spc="-5">
                <a:latin typeface="Times New Roman"/>
                <a:cs typeface="Times New Roman"/>
              </a:rPr>
              <a:t> clinical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site.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20"/>
              </a:spcBef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Study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subject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inclusion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exclusion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criteria.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Font typeface="Wingdings"/>
              <a:buChar char=""/>
              <a:tabLst>
                <a:tab pos="253365" algn="l"/>
              </a:tabLst>
            </a:pPr>
            <a:r>
              <a:rPr dirty="0" sz="2400" spc="-5">
                <a:latin typeface="Times New Roman"/>
                <a:cs typeface="Times New Roman"/>
              </a:rPr>
              <a:t>Estimate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the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number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subjects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be enrolled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3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6266" y="307035"/>
            <a:ext cx="6807834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0"/>
              <a:t>Chemistry,</a:t>
            </a:r>
            <a:r>
              <a:rPr dirty="0" sz="2800" spc="10"/>
              <a:t> </a:t>
            </a:r>
            <a:r>
              <a:rPr dirty="0" sz="2800" spc="-5"/>
              <a:t>manufacturing</a:t>
            </a:r>
            <a:r>
              <a:rPr dirty="0" sz="2800" spc="15"/>
              <a:t> </a:t>
            </a:r>
            <a:r>
              <a:rPr dirty="0" sz="2800"/>
              <a:t>and </a:t>
            </a:r>
            <a:r>
              <a:rPr dirty="0" sz="2800" spc="-10"/>
              <a:t>Control</a:t>
            </a:r>
            <a:r>
              <a:rPr dirty="0" sz="2800" spc="15"/>
              <a:t> </a:t>
            </a:r>
            <a:r>
              <a:rPr dirty="0" sz="2800" spc="-5"/>
              <a:t>Data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109853"/>
            <a:ext cx="8707755" cy="333184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1300" marR="146685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Determines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 adequacy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</a:t>
            </a:r>
            <a:r>
              <a:rPr dirty="0" sz="2400" spc="-5">
                <a:latin typeface="Times New Roman"/>
                <a:cs typeface="Times New Roman"/>
              </a:rPr>
              <a:t>methods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used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manufacture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assay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investigational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compound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Safety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concerns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Describe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drug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substances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b="1">
                <a:latin typeface="Times New Roman"/>
                <a:cs typeface="Times New Roman"/>
              </a:rPr>
              <a:t>Method</a:t>
            </a:r>
            <a:r>
              <a:rPr dirty="0" sz="2400" spc="-3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of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preparation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0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Reagent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solvents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90"/>
              </a:lnSpc>
              <a:spcBef>
                <a:spcPts val="105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Acceptable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limits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 </a:t>
            </a:r>
            <a:r>
              <a:rPr dirty="0" sz="2400" spc="-5">
                <a:latin typeface="Times New Roman"/>
                <a:cs typeface="Times New Roman"/>
              </a:rPr>
              <a:t>analytical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methods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ensure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quality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purity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drug.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598" y="421004"/>
            <a:ext cx="75939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Pharmacological</a:t>
            </a:r>
            <a:r>
              <a:rPr dirty="0" sz="3600" spc="10"/>
              <a:t> </a:t>
            </a:r>
            <a:r>
              <a:rPr dirty="0" sz="3600" spc="-5"/>
              <a:t>and</a:t>
            </a:r>
            <a:r>
              <a:rPr dirty="0" sz="3600" spc="-65"/>
              <a:t> </a:t>
            </a:r>
            <a:r>
              <a:rPr dirty="0" sz="3600" spc="-40"/>
              <a:t>Toxicology</a:t>
            </a:r>
            <a:r>
              <a:rPr dirty="0" sz="3600" spc="10"/>
              <a:t> </a:t>
            </a:r>
            <a:r>
              <a:rPr dirty="0" sz="3600"/>
              <a:t>data</a:t>
            </a:r>
            <a:r>
              <a:rPr dirty="0" sz="3600" spc="5"/>
              <a:t> </a:t>
            </a:r>
            <a:r>
              <a:rPr dirty="0" sz="3600"/>
              <a:t>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8739" y="1264666"/>
            <a:ext cx="6466840" cy="2900045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0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Pharmacology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drug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disposition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Integrated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toxicology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summary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"/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Times New Roman"/>
                <a:cs typeface="Times New Roman"/>
              </a:rPr>
              <a:t>Previous</a:t>
            </a:r>
            <a:r>
              <a:rPr dirty="0" sz="2800" spc="-15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human </a:t>
            </a:r>
            <a:r>
              <a:rPr dirty="0" sz="2800" spc="-10" b="1">
                <a:latin typeface="Times New Roman"/>
                <a:cs typeface="Times New Roman"/>
              </a:rPr>
              <a:t>exposure</a:t>
            </a:r>
            <a:r>
              <a:rPr dirty="0" sz="2800" spc="-2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Marketed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(foreign)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or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previously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tested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humans.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FDA</a:t>
            </a:r>
            <a:r>
              <a:rPr dirty="0" spc="-245"/>
              <a:t> </a:t>
            </a:r>
            <a:r>
              <a:rPr dirty="0" spc="-5"/>
              <a:t>Review</a:t>
            </a:r>
            <a:r>
              <a:rPr dirty="0" spc="-20"/>
              <a:t> </a:t>
            </a:r>
            <a:r>
              <a:rPr dirty="0" spc="-5"/>
              <a:t>of</a:t>
            </a:r>
            <a:r>
              <a:rPr dirty="0" spc="-70"/>
              <a:t> </a:t>
            </a:r>
            <a:r>
              <a:rPr dirty="0" spc="-5"/>
              <a:t>The</a:t>
            </a:r>
            <a:r>
              <a:rPr dirty="0" spc="-20"/>
              <a:t> </a:t>
            </a:r>
            <a:r>
              <a:rPr dirty="0" spc="-5"/>
              <a:t>INDA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11453"/>
            <a:ext cx="8669655" cy="3914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indent="-304800">
              <a:lnSpc>
                <a:spcPts val="2595"/>
              </a:lnSpc>
              <a:spcBef>
                <a:spcPts val="100"/>
              </a:spcBef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5">
                <a:latin typeface="Times New Roman"/>
                <a:cs typeface="Times New Roman"/>
              </a:rPr>
              <a:t>Once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ind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 </a:t>
            </a:r>
            <a:r>
              <a:rPr dirty="0" sz="2400" spc="-5">
                <a:latin typeface="Times New Roman"/>
                <a:cs typeface="Times New Roman"/>
              </a:rPr>
              <a:t>stamped</a:t>
            </a:r>
            <a:r>
              <a:rPr dirty="0" sz="2400">
                <a:latin typeface="Times New Roman"/>
                <a:cs typeface="Times New Roman"/>
              </a:rPr>
              <a:t> as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received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,it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sent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review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division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ts val="2595"/>
              </a:lnSpc>
            </a:pPr>
            <a:r>
              <a:rPr dirty="0" sz="2400">
                <a:latin typeface="Times New Roman"/>
                <a:cs typeface="Times New Roman"/>
              </a:rPr>
              <a:t>within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CDER.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300"/>
              </a:lnSpc>
              <a:spcBef>
                <a:spcPts val="980"/>
              </a:spcBef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/>
              <a:t>	</a:t>
            </a:r>
            <a:r>
              <a:rPr dirty="0" sz="2400" spc="-5">
                <a:latin typeface="Times New Roman"/>
                <a:cs typeface="Times New Roman"/>
              </a:rPr>
              <a:t>On </a:t>
            </a:r>
            <a:r>
              <a:rPr dirty="0" sz="2400">
                <a:latin typeface="Times New Roman"/>
                <a:cs typeface="Times New Roman"/>
              </a:rPr>
              <a:t>arrival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5">
                <a:latin typeface="Times New Roman"/>
                <a:cs typeface="Times New Roman"/>
              </a:rPr>
              <a:t> review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division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, it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is</a:t>
            </a:r>
            <a:r>
              <a:rPr dirty="0" sz="2400">
                <a:latin typeface="Times New Roman"/>
                <a:cs typeface="Times New Roman"/>
              </a:rPr>
              <a:t> critically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evaluated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by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several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reviewers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5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 spc="-5">
                <a:latin typeface="Times New Roman"/>
                <a:cs typeface="Times New Roman"/>
              </a:rPr>
              <a:t>Chemisty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 spc="-5">
                <a:latin typeface="Times New Roman"/>
                <a:cs typeface="Times New Roman"/>
              </a:rPr>
              <a:t>Biopharmaceutics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Medical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3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Stastistics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Microbiology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 spc="-5">
                <a:latin typeface="Times New Roman"/>
                <a:cs typeface="Times New Roman"/>
              </a:rPr>
              <a:t>Pharmacology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/toxicology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sections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8739" y="1045209"/>
            <a:ext cx="8988425" cy="229235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1300" marR="6350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All</a:t>
            </a:r>
            <a:r>
              <a:rPr dirty="0" sz="2400" spc="1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these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areas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review</a:t>
            </a:r>
            <a:r>
              <a:rPr dirty="0" sz="2400" spc="19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the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data</a:t>
            </a:r>
            <a:r>
              <a:rPr dirty="0" sz="2400" spc="20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submitted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with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19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primary</a:t>
            </a:r>
            <a:r>
              <a:rPr dirty="0" sz="2400" spc="1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purpose</a:t>
            </a:r>
            <a:r>
              <a:rPr dirty="0" sz="2400" spc="19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to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ensure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safety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of</a:t>
            </a:r>
            <a:r>
              <a:rPr dirty="0" sz="2400">
                <a:latin typeface="Times New Roman"/>
                <a:cs typeface="Times New Roman"/>
              </a:rPr>
              <a:t> the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individual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enrolled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  <a:p>
            <a:pPr marL="241300" marR="5715" indent="-228600">
              <a:lnSpc>
                <a:spcPts val="2590"/>
              </a:lnSpc>
              <a:spcBef>
                <a:spcPts val="100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Once</a:t>
            </a:r>
            <a:r>
              <a:rPr dirty="0" sz="2400" spc="1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</a:t>
            </a:r>
            <a:r>
              <a:rPr dirty="0" sz="2400" spc="14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IND</a:t>
            </a:r>
            <a:r>
              <a:rPr dirty="0" sz="2400" spc="1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1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submitted,the</a:t>
            </a:r>
            <a:r>
              <a:rPr dirty="0" sz="2400" spc="1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study</a:t>
            </a:r>
            <a:r>
              <a:rPr dirty="0" sz="2400" spc="13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can’t</a:t>
            </a:r>
            <a:r>
              <a:rPr dirty="0" sz="2400" spc="15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be</a:t>
            </a:r>
            <a:r>
              <a:rPr dirty="0" sz="2400" spc="1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initiated</a:t>
            </a:r>
            <a:r>
              <a:rPr dirty="0" sz="2400" spc="15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until</a:t>
            </a:r>
            <a:r>
              <a:rPr dirty="0" sz="2400" spc="1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1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period</a:t>
            </a:r>
            <a:r>
              <a:rPr dirty="0" sz="2400" spc="1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30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days.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90"/>
              </a:lnSpc>
              <a:spcBef>
                <a:spcPts val="1010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>
                <a:latin typeface="Times New Roman"/>
                <a:cs typeface="Times New Roman"/>
              </a:rPr>
              <a:t>If</a:t>
            </a:r>
            <a:r>
              <a:rPr dirty="0" sz="2400" spc="1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there</a:t>
            </a:r>
            <a:r>
              <a:rPr dirty="0" sz="2400" spc="18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are</a:t>
            </a:r>
            <a:r>
              <a:rPr dirty="0" sz="2400" spc="1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any</a:t>
            </a:r>
            <a:r>
              <a:rPr dirty="0" sz="2400" spc="17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major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issues</a:t>
            </a:r>
            <a:r>
              <a:rPr dirty="0" sz="2400" spc="17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relating</a:t>
            </a:r>
            <a:r>
              <a:rPr dirty="0" sz="2400" spc="1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1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17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safety</a:t>
            </a:r>
            <a:r>
              <a:rPr dirty="0" sz="2400" spc="1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1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17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volunteers</a:t>
            </a:r>
            <a:r>
              <a:rPr dirty="0" sz="2400" spc="185">
                <a:latin typeface="Times New Roman"/>
                <a:cs typeface="Times New Roman"/>
              </a:rPr>
              <a:t> </a:t>
            </a:r>
            <a:r>
              <a:rPr dirty="0" sz="2400" spc="5">
                <a:latin typeface="Times New Roman"/>
                <a:cs typeface="Times New Roman"/>
              </a:rPr>
              <a:t>in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proposed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study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,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5">
                <a:latin typeface="Times New Roman"/>
                <a:cs typeface="Times New Roman"/>
              </a:rPr>
              <a:t> FDA</a:t>
            </a:r>
            <a:r>
              <a:rPr dirty="0" sz="2400" spc="-1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can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institute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clinical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hold.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0848" y="392937"/>
            <a:ext cx="470090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INDA</a:t>
            </a:r>
            <a:r>
              <a:rPr dirty="0" spc="-425"/>
              <a:t> </a:t>
            </a:r>
            <a:r>
              <a:rPr dirty="0" spc="-5"/>
              <a:t>Annual</a:t>
            </a:r>
            <a:r>
              <a:rPr dirty="0" spc="-5"/>
              <a:t> </a:t>
            </a:r>
            <a:r>
              <a:rPr dirty="0" spc="-65"/>
              <a:t>r</a:t>
            </a:r>
            <a:r>
              <a:rPr dirty="0" spc="-5"/>
              <a:t>eports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328673"/>
            <a:ext cx="8823325" cy="333184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1300" marR="5080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dirty="0" sz="2400" spc="-5">
                <a:latin typeface="Times New Roman"/>
                <a:cs typeface="Times New Roman"/>
              </a:rPr>
              <a:t>Sponsors </a:t>
            </a:r>
            <a:r>
              <a:rPr dirty="0" sz="2400">
                <a:latin typeface="Times New Roman"/>
                <a:cs typeface="Times New Roman"/>
              </a:rPr>
              <a:t>should</a:t>
            </a:r>
            <a:r>
              <a:rPr dirty="0" sz="2400" spc="-5">
                <a:latin typeface="Times New Roman"/>
                <a:cs typeface="Times New Roman"/>
              </a:rPr>
              <a:t> submit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annual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report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that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provides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5">
                <a:latin typeface="Times New Roman"/>
                <a:cs typeface="Times New Roman"/>
              </a:rPr>
              <a:t> FDA</a:t>
            </a:r>
            <a:r>
              <a:rPr dirty="0" sz="2400" spc="-1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with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brief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update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on 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progress of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all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investigations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included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5">
                <a:latin typeface="Times New Roman"/>
                <a:cs typeface="Times New Roman"/>
              </a:rPr>
              <a:t> IND.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37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It should</a:t>
            </a:r>
            <a:r>
              <a:rPr dirty="0" sz="2400" b="1">
                <a:latin typeface="Times New Roman"/>
                <a:cs typeface="Times New Roman"/>
              </a:rPr>
              <a:t> contain </a:t>
            </a:r>
            <a:r>
              <a:rPr dirty="0" sz="2400" spc="-5" b="1">
                <a:latin typeface="Times New Roman"/>
                <a:cs typeface="Times New Roman"/>
              </a:rPr>
              <a:t>the following: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Individual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study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information.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 spc="-10">
                <a:latin typeface="Times New Roman"/>
                <a:cs typeface="Times New Roman"/>
              </a:rPr>
              <a:t>Summary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25">
                <a:latin typeface="Times New Roman"/>
                <a:cs typeface="Times New Roman"/>
              </a:rPr>
              <a:t> study.</a:t>
            </a:r>
            <a:endParaRPr sz="2400">
              <a:latin typeface="Times New Roman"/>
              <a:cs typeface="Times New Roman"/>
            </a:endParaRPr>
          </a:p>
          <a:p>
            <a:pPr marL="241300" marR="398145" indent="-228600">
              <a:lnSpc>
                <a:spcPts val="2590"/>
              </a:lnSpc>
              <a:spcBef>
                <a:spcPts val="105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dirty="0" sz="2400">
                <a:latin typeface="Times New Roman"/>
                <a:cs typeface="Times New Roman"/>
              </a:rPr>
              <a:t>Listing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any significant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foreign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marketing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developments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with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drug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e.g.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approval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another</a:t>
            </a:r>
            <a:r>
              <a:rPr dirty="0" sz="2400" spc="-20">
                <a:latin typeface="Times New Roman"/>
                <a:cs typeface="Times New Roman"/>
              </a:rPr>
              <a:t> country.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1036" y="2163826"/>
            <a:ext cx="8905875" cy="265620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algn="just" marL="295910" marR="5080" indent="-283845">
              <a:lnSpc>
                <a:spcPts val="1939"/>
              </a:lnSpc>
              <a:spcBef>
                <a:spcPts val="345"/>
              </a:spcBef>
              <a:buClr>
                <a:srgbClr val="FFC000"/>
              </a:buClr>
              <a:buFont typeface="Wingdings"/>
              <a:buChar char=""/>
              <a:tabLst>
                <a:tab pos="296545" algn="l"/>
              </a:tabLst>
            </a:pP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FDA's</a:t>
            </a:r>
            <a:r>
              <a:rPr dirty="0" sz="1800" spc="17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role</a:t>
            </a:r>
            <a:r>
              <a:rPr dirty="0" sz="1800" spc="18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in</a:t>
            </a:r>
            <a:r>
              <a:rPr dirty="0" sz="1800" spc="16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development</a:t>
            </a:r>
            <a:r>
              <a:rPr dirty="0" sz="1800" spc="18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52525"/>
                </a:solidFill>
                <a:latin typeface="Times New Roman"/>
                <a:cs typeface="Times New Roman"/>
              </a:rPr>
              <a:t>of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a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new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drug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begins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when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dirty="0" sz="1800" spc="18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drug's</a:t>
            </a:r>
            <a:r>
              <a:rPr dirty="0" sz="1800" spc="17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sponsor</a:t>
            </a:r>
            <a:r>
              <a:rPr dirty="0" sz="1800" spc="16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has</a:t>
            </a:r>
            <a:r>
              <a:rPr dirty="0" sz="1800" spc="1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screened </a:t>
            </a:r>
            <a:r>
              <a:rPr dirty="0" sz="1800" spc="-44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dirty="0" sz="1800" spc="114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D75B6"/>
                </a:solidFill>
                <a:latin typeface="Times New Roman"/>
                <a:cs typeface="Times New Roman"/>
              </a:rPr>
              <a:t>new</a:t>
            </a:r>
            <a:r>
              <a:rPr dirty="0" sz="1800" spc="114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D75B6"/>
                </a:solidFill>
                <a:latin typeface="Times New Roman"/>
                <a:cs typeface="Times New Roman"/>
              </a:rPr>
              <a:t>molecule</a:t>
            </a:r>
            <a:r>
              <a:rPr dirty="0" sz="1800" spc="114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for</a:t>
            </a:r>
            <a:r>
              <a:rPr dirty="0" sz="1800" spc="1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pharmacological</a:t>
            </a:r>
            <a:r>
              <a:rPr dirty="0" u="sng" sz="1800" spc="12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activity</a:t>
            </a:r>
            <a:r>
              <a:rPr dirty="0" u="sng" sz="1800" spc="10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1800" spc="11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acute</a:t>
            </a:r>
            <a:r>
              <a:rPr dirty="0" u="sng" sz="1800" spc="11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toxicity</a:t>
            </a:r>
            <a:r>
              <a:rPr dirty="0" u="sng" sz="1800" spc="1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potential</a:t>
            </a:r>
            <a:r>
              <a:rPr dirty="0" u="sng" sz="1800" spc="11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in</a:t>
            </a:r>
            <a:r>
              <a:rPr dirty="0" u="sng" sz="1800" spc="1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animals,</a:t>
            </a:r>
            <a:r>
              <a:rPr dirty="0" u="sng" sz="1800" spc="114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wants </a:t>
            </a:r>
            <a:r>
              <a:rPr dirty="0" sz="1800" spc="-4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to</a:t>
            </a:r>
            <a:r>
              <a:rPr dirty="0" u="sng" sz="1800" spc="-1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test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its</a:t>
            </a:r>
            <a:r>
              <a:rPr dirty="0" u="sng" sz="1800" spc="-1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diagnostic</a:t>
            </a:r>
            <a:r>
              <a:rPr dirty="0" u="sng" sz="1800" spc="-1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or</a:t>
            </a:r>
            <a:r>
              <a:rPr dirty="0" u="sng" sz="1800" spc="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therapeutic</a:t>
            </a:r>
            <a:r>
              <a:rPr dirty="0" u="sng" sz="1800" spc="-1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potential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in</a:t>
            </a:r>
            <a:r>
              <a:rPr dirty="0" u="sng" sz="1800" spc="-1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humans</a:t>
            </a:r>
            <a:endParaRPr sz="1800">
              <a:latin typeface="Times New Roman"/>
              <a:cs typeface="Times New Roman"/>
            </a:endParaRPr>
          </a:p>
          <a:p>
            <a:pPr algn="just" marL="295910" indent="-283845">
              <a:lnSpc>
                <a:spcPts val="2050"/>
              </a:lnSpc>
              <a:spcBef>
                <a:spcPts val="760"/>
              </a:spcBef>
              <a:buClr>
                <a:srgbClr val="FFC000"/>
              </a:buClr>
              <a:buFont typeface="Wingdings"/>
              <a:buChar char=""/>
              <a:tabLst>
                <a:tab pos="296545" algn="l"/>
              </a:tabLst>
            </a:pP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dirty="0" sz="1800" spc="19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molecule</a:t>
            </a:r>
            <a:r>
              <a:rPr dirty="0" sz="1800" spc="19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changes</a:t>
            </a:r>
            <a:r>
              <a:rPr dirty="0" sz="1800" spc="18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in</a:t>
            </a:r>
            <a:r>
              <a:rPr dirty="0" sz="1800" spc="19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legal</a:t>
            </a:r>
            <a:r>
              <a:rPr dirty="0" sz="1800" spc="17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status</a:t>
            </a:r>
            <a:r>
              <a:rPr dirty="0" sz="1800" spc="19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under</a:t>
            </a:r>
            <a:r>
              <a:rPr dirty="0" sz="1800" spc="19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dirty="0" sz="1800" spc="18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D75B6"/>
                </a:solidFill>
                <a:latin typeface="Times New Roman"/>
                <a:cs typeface="Times New Roman"/>
              </a:rPr>
              <a:t>Federal</a:t>
            </a:r>
            <a:r>
              <a:rPr dirty="0" sz="1800" spc="18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D75B6"/>
                </a:solidFill>
                <a:latin typeface="Times New Roman"/>
                <a:cs typeface="Times New Roman"/>
              </a:rPr>
              <a:t>Food,</a:t>
            </a:r>
            <a:r>
              <a:rPr dirty="0" sz="1800" spc="18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D75B6"/>
                </a:solidFill>
                <a:latin typeface="Times New Roman"/>
                <a:cs typeface="Times New Roman"/>
              </a:rPr>
              <a:t>Drug,</a:t>
            </a:r>
            <a:r>
              <a:rPr dirty="0" sz="1800" spc="19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D75B6"/>
                </a:solidFill>
                <a:latin typeface="Times New Roman"/>
                <a:cs typeface="Times New Roman"/>
              </a:rPr>
              <a:t>and</a:t>
            </a:r>
            <a:r>
              <a:rPr dirty="0" sz="1800" spc="195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D75B6"/>
                </a:solidFill>
                <a:latin typeface="Times New Roman"/>
                <a:cs typeface="Times New Roman"/>
              </a:rPr>
              <a:t>Cosmetic</a:t>
            </a:r>
            <a:r>
              <a:rPr dirty="0" sz="1800" spc="18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D75B6"/>
                </a:solidFill>
                <a:latin typeface="Times New Roman"/>
                <a:cs typeface="Times New Roman"/>
              </a:rPr>
              <a:t>Act</a:t>
            </a:r>
            <a:r>
              <a:rPr dirty="0" sz="1800" spc="195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algn="just" marL="295910">
              <a:lnSpc>
                <a:spcPts val="2050"/>
              </a:lnSpc>
            </a:pP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becomes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a</a:t>
            </a:r>
            <a:r>
              <a:rPr dirty="0" sz="1800" spc="1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new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drug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subject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to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specific requirements</a:t>
            </a:r>
            <a:r>
              <a:rPr dirty="0" sz="1800" spc="-2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of</a:t>
            </a:r>
            <a:r>
              <a:rPr dirty="0" sz="1800" spc="1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drug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regulatory</a:t>
            </a:r>
            <a:r>
              <a:rPr dirty="0" sz="1800" spc="-1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system</a:t>
            </a:r>
            <a:endParaRPr sz="1800">
              <a:latin typeface="Times New Roman"/>
              <a:cs typeface="Times New Roman"/>
            </a:endParaRPr>
          </a:p>
          <a:p>
            <a:pPr algn="just" marL="295910" marR="5080" indent="-283845">
              <a:lnSpc>
                <a:spcPts val="1939"/>
              </a:lnSpc>
              <a:spcBef>
                <a:spcPts val="1045"/>
              </a:spcBef>
              <a:buClr>
                <a:srgbClr val="FFC000"/>
              </a:buClr>
              <a:buFont typeface="Wingdings"/>
              <a:buChar char=""/>
              <a:tabLst>
                <a:tab pos="354330" algn="l"/>
              </a:tabLst>
            </a:pPr>
            <a:r>
              <a:rPr dirty="0"/>
              <a:t>	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Drug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is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to </a:t>
            </a:r>
            <a:r>
              <a:rPr dirty="0" sz="1800" spc="-10">
                <a:solidFill>
                  <a:srgbClr val="252525"/>
                </a:solidFill>
                <a:latin typeface="Times New Roman"/>
                <a:cs typeface="Times New Roman"/>
              </a:rPr>
              <a:t>be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the subjected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to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an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approved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marketing application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before it </a:t>
            </a:r>
            <a:r>
              <a:rPr dirty="0" sz="1800" spc="-5">
                <a:solidFill>
                  <a:srgbClr val="252525"/>
                </a:solidFill>
                <a:latin typeface="Times New Roman"/>
                <a:cs typeface="Times New Roman"/>
              </a:rPr>
              <a:t>is transported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or </a:t>
            </a:r>
            <a:r>
              <a:rPr dirty="0" sz="1800" spc="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distributed</a:t>
            </a:r>
            <a:r>
              <a:rPr dirty="0" sz="1800" spc="-2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across state</a:t>
            </a:r>
            <a:r>
              <a:rPr dirty="0" sz="1800" spc="-1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lines</a:t>
            </a:r>
            <a:endParaRPr sz="1800">
              <a:latin typeface="Times New Roman"/>
              <a:cs typeface="Times New Roman"/>
            </a:endParaRPr>
          </a:p>
          <a:p>
            <a:pPr algn="just" marL="295910" marR="6985" indent="-283845">
              <a:lnSpc>
                <a:spcPts val="1939"/>
              </a:lnSpc>
              <a:spcBef>
                <a:spcPts val="1005"/>
              </a:spcBef>
              <a:buClr>
                <a:srgbClr val="FFC000"/>
              </a:buClr>
              <a:buFont typeface="Wingdings"/>
              <a:buChar char=""/>
              <a:tabLst>
                <a:tab pos="296545" algn="l"/>
              </a:tabLst>
            </a:pPr>
            <a:r>
              <a:rPr dirty="0" u="sng" sz="1800" spc="-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IND-</a:t>
            </a:r>
            <a:r>
              <a:rPr dirty="0" u="sng" sz="180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notice</a:t>
            </a:r>
            <a:r>
              <a:rPr dirty="0" u="sng" sz="1800" spc="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claimed</a:t>
            </a:r>
            <a:r>
              <a:rPr dirty="0" u="sng" sz="1800" spc="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dirty="0" u="sng" sz="180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exemption</a:t>
            </a:r>
            <a:r>
              <a:rPr dirty="0" u="sng" sz="180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for</a:t>
            </a:r>
            <a:r>
              <a:rPr dirty="0" u="sng" sz="1800" spc="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a</a:t>
            </a:r>
            <a:r>
              <a:rPr dirty="0" u="sng" sz="1800" spc="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new</a:t>
            </a:r>
            <a:r>
              <a:rPr dirty="0" u="sng" sz="180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dirty="0" u="sng" sz="180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must</a:t>
            </a:r>
            <a:r>
              <a:rPr dirty="0" u="sng" sz="180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be</a:t>
            </a:r>
            <a:r>
              <a:rPr dirty="0" u="sng" sz="1800" spc="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filed</a:t>
            </a:r>
            <a:r>
              <a:rPr dirty="0" u="sng" sz="1800" spc="45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with </a:t>
            </a:r>
            <a:r>
              <a:rPr dirty="0" sz="180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u="sng" sz="180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regulatory</a:t>
            </a:r>
            <a:r>
              <a:rPr dirty="0" u="sng" sz="1800" spc="-1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2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body.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39" y="1391869"/>
            <a:ext cx="1915795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/>
              <a:t>What</a:t>
            </a:r>
            <a:r>
              <a:rPr dirty="0" sz="2000" spc="-35"/>
              <a:t> </a:t>
            </a:r>
            <a:r>
              <a:rPr dirty="0" sz="2000"/>
              <a:t>is</a:t>
            </a:r>
            <a:r>
              <a:rPr dirty="0" sz="2000" spc="-30"/>
              <a:t> </a:t>
            </a:r>
            <a:r>
              <a:rPr dirty="0" sz="2000"/>
              <a:t>an</a:t>
            </a:r>
            <a:r>
              <a:rPr dirty="0" sz="2000" spc="-30"/>
              <a:t> </a:t>
            </a:r>
            <a:r>
              <a:rPr dirty="0" sz="2000"/>
              <a:t>IND</a:t>
            </a:r>
            <a:r>
              <a:rPr dirty="0" sz="2000" spc="-20"/>
              <a:t> </a:t>
            </a:r>
            <a:r>
              <a:rPr dirty="0" sz="2000"/>
              <a:t>?</a:t>
            </a:r>
            <a:endParaRPr sz="20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44005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55854"/>
            <a:ext cx="31838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Importance</a:t>
            </a:r>
            <a:r>
              <a:rPr dirty="0" sz="2800" spc="-30"/>
              <a:t> </a:t>
            </a:r>
            <a:r>
              <a:rPr dirty="0" sz="2800"/>
              <a:t>of</a:t>
            </a:r>
            <a:r>
              <a:rPr dirty="0" sz="2800" spc="-30"/>
              <a:t> </a:t>
            </a:r>
            <a:r>
              <a:rPr dirty="0" sz="2800" spc="-5"/>
              <a:t>INDA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106271"/>
            <a:ext cx="8987155" cy="2983230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An IND</a:t>
            </a:r>
            <a:r>
              <a:rPr dirty="0" sz="2000" spc="-5">
                <a:latin typeface="Times New Roman"/>
                <a:cs typeface="Times New Roman"/>
              </a:rPr>
              <a:t> is</a:t>
            </a:r>
            <a:r>
              <a:rPr dirty="0" sz="2000">
                <a:latin typeface="Times New Roman"/>
                <a:cs typeface="Times New Roman"/>
              </a:rPr>
              <a:t> required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any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time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want</a:t>
            </a:r>
            <a:r>
              <a:rPr dirty="0" sz="2000" spc="-5">
                <a:latin typeface="Times New Roman"/>
                <a:cs typeface="Times New Roman"/>
              </a:rPr>
              <a:t> to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conduct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clinical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trial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unapproved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An IND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would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required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conduct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clinical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trail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if</a:t>
            </a:r>
            <a:r>
              <a:rPr dirty="0" sz="2000">
                <a:latin typeface="Times New Roman"/>
                <a:cs typeface="Times New Roman"/>
              </a:rPr>
              <a:t> the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</a:t>
            </a:r>
            <a:endParaRPr sz="20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160"/>
              </a:lnSpc>
              <a:spcBef>
                <a:spcPts val="1040"/>
              </a:spcBef>
              <a:buSzPct val="95000"/>
              <a:buFont typeface="Wingdings"/>
              <a:buChar char=""/>
              <a:tabLst>
                <a:tab pos="368935" algn="l"/>
                <a:tab pos="369570" algn="l"/>
              </a:tabLst>
            </a:pP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new</a:t>
            </a:r>
            <a:r>
              <a:rPr dirty="0" sz="2000" spc="8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chemical</a:t>
            </a:r>
            <a:r>
              <a:rPr dirty="0" sz="2000" spc="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entity</a:t>
            </a:r>
            <a:r>
              <a:rPr dirty="0" sz="2000" spc="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,</a:t>
            </a:r>
            <a:r>
              <a:rPr dirty="0" sz="2000" spc="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not</a:t>
            </a:r>
            <a:r>
              <a:rPr dirty="0" sz="2000" spc="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approved</a:t>
            </a:r>
            <a:r>
              <a:rPr dirty="0" sz="2000" spc="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</a:t>
            </a:r>
            <a:r>
              <a:rPr dirty="0" sz="2000" spc="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the</a:t>
            </a:r>
            <a:r>
              <a:rPr dirty="0" sz="2000" spc="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indication</a:t>
            </a:r>
            <a:r>
              <a:rPr dirty="0" sz="2000" spc="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under</a:t>
            </a:r>
            <a:r>
              <a:rPr dirty="0" sz="2000" spc="8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investigation</a:t>
            </a:r>
            <a:r>
              <a:rPr dirty="0" sz="2000" spc="8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in</a:t>
            </a:r>
            <a:r>
              <a:rPr dirty="0" sz="2000" spc="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new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dosage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form.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dirty="0" sz="2000" spc="-5">
                <a:latin typeface="Times New Roman"/>
                <a:cs typeface="Times New Roman"/>
              </a:rPr>
              <a:t>Being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administered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at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new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dosage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level.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dirty="0" sz="2000" spc="-5">
                <a:latin typeface="Times New Roman"/>
                <a:cs typeface="Times New Roman"/>
              </a:rPr>
              <a:t>in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combination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with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another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5">
                <a:latin typeface="Times New Roman"/>
                <a:cs typeface="Times New Roman"/>
              </a:rPr>
              <a:t> combination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 </a:t>
            </a:r>
            <a:r>
              <a:rPr dirty="0" sz="2000">
                <a:latin typeface="Times New Roman"/>
                <a:cs typeface="Times New Roman"/>
              </a:rPr>
              <a:t>not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approved.</a:t>
            </a:r>
            <a:endParaRPr sz="2000">
              <a:latin typeface="Times New Roman"/>
              <a:cs typeface="Times New Roman"/>
            </a:endParaRPr>
          </a:p>
          <a:p>
            <a:pPr marL="241300" marR="5715" indent="-228600">
              <a:lnSpc>
                <a:spcPts val="2160"/>
              </a:lnSpc>
              <a:spcBef>
                <a:spcPts val="1040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All</a:t>
            </a:r>
            <a:r>
              <a:rPr dirty="0" sz="2000" spc="14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clinical</a:t>
            </a:r>
            <a:r>
              <a:rPr dirty="0" sz="2000" spc="1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studies</a:t>
            </a:r>
            <a:r>
              <a:rPr dirty="0" sz="2000" spc="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where</a:t>
            </a:r>
            <a:r>
              <a:rPr dirty="0" sz="2000" spc="1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1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new</a:t>
            </a:r>
            <a:r>
              <a:rPr dirty="0" sz="2000" spc="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drug</a:t>
            </a:r>
            <a:r>
              <a:rPr dirty="0" sz="2000" spc="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</a:t>
            </a:r>
            <a:r>
              <a:rPr dirty="0" sz="2000" spc="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administered</a:t>
            </a:r>
            <a:r>
              <a:rPr dirty="0" sz="2000" spc="15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to</a:t>
            </a:r>
            <a:r>
              <a:rPr dirty="0" sz="2000" spc="1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human</a:t>
            </a:r>
            <a:r>
              <a:rPr dirty="0" sz="2000" spc="15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subjects</a:t>
            </a:r>
            <a:r>
              <a:rPr dirty="0" sz="2000" spc="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,</a:t>
            </a:r>
            <a:r>
              <a:rPr dirty="0" sz="2000" spc="15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regardless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whether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will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commercially </a:t>
            </a:r>
            <a:r>
              <a:rPr dirty="0" sz="2000">
                <a:latin typeface="Times New Roman"/>
                <a:cs typeface="Times New Roman"/>
              </a:rPr>
              <a:t>developed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,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require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 </a:t>
            </a:r>
            <a:r>
              <a:rPr dirty="0" sz="2000">
                <a:latin typeface="Times New Roman"/>
                <a:cs typeface="Times New Roman"/>
              </a:rPr>
              <a:t>IND.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25882"/>
            <a:ext cx="384810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When</a:t>
            </a:r>
            <a:r>
              <a:rPr dirty="0" sz="2400" spc="-10"/>
              <a:t> </a:t>
            </a:r>
            <a:r>
              <a:rPr dirty="0" sz="2400" spc="-5"/>
              <a:t>you</a:t>
            </a:r>
            <a:r>
              <a:rPr dirty="0" sz="2400" spc="5"/>
              <a:t> </a:t>
            </a:r>
            <a:r>
              <a:rPr dirty="0" sz="2400" spc="-5"/>
              <a:t>don’t</a:t>
            </a:r>
            <a:r>
              <a:rPr dirty="0" sz="2400" spc="5"/>
              <a:t> </a:t>
            </a:r>
            <a:r>
              <a:rPr dirty="0" sz="2400" spc="-5"/>
              <a:t>need</a:t>
            </a:r>
            <a:r>
              <a:rPr dirty="0" sz="2400" spc="-10"/>
              <a:t> </a:t>
            </a:r>
            <a:r>
              <a:rPr dirty="0" sz="2400" spc="-5"/>
              <a:t>an</a:t>
            </a:r>
            <a:r>
              <a:rPr dirty="0" sz="2400" spc="5"/>
              <a:t> </a:t>
            </a:r>
            <a:r>
              <a:rPr dirty="0" sz="2400" spc="-5"/>
              <a:t>IND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1059561"/>
            <a:ext cx="8987155" cy="1809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dirty="0" sz="2000" b="1">
                <a:latin typeface="Times New Roman"/>
                <a:cs typeface="Times New Roman"/>
              </a:rPr>
              <a:t>An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IND</a:t>
            </a:r>
            <a:r>
              <a:rPr dirty="0" sz="2000" spc="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is</a:t>
            </a:r>
            <a:r>
              <a:rPr dirty="0" sz="2000" spc="-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not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required </a:t>
            </a:r>
            <a:r>
              <a:rPr dirty="0" sz="2000" b="1">
                <a:latin typeface="Times New Roman"/>
                <a:cs typeface="Times New Roman"/>
              </a:rPr>
              <a:t>to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conduct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</a:t>
            </a:r>
            <a:r>
              <a:rPr dirty="0" sz="2000" spc="-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study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if </a:t>
            </a:r>
            <a:r>
              <a:rPr dirty="0" sz="2000" b="1">
                <a:latin typeface="Times New Roman"/>
                <a:cs typeface="Times New Roman"/>
              </a:rPr>
              <a:t>the</a:t>
            </a:r>
            <a:r>
              <a:rPr dirty="0" sz="2000" spc="-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drug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41300" indent="-228600">
              <a:lnSpc>
                <a:spcPts val="2280"/>
              </a:lnSpc>
              <a:spcBef>
                <a:spcPts val="1390"/>
              </a:spcBef>
              <a:buSzPct val="95000"/>
              <a:buFont typeface="Wingdings"/>
              <a:buChar char="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It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not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intended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</a:t>
            </a:r>
            <a:r>
              <a:rPr dirty="0" sz="2000" spc="4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human</a:t>
            </a:r>
            <a:r>
              <a:rPr dirty="0" sz="2000" spc="409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subjects</a:t>
            </a:r>
            <a:r>
              <a:rPr dirty="0" sz="2000" spc="4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,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but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is</a:t>
            </a:r>
            <a:r>
              <a:rPr dirty="0" sz="2000" spc="4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intended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for</a:t>
            </a:r>
            <a:r>
              <a:rPr dirty="0" sz="2000" spc="41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in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vivo</a:t>
            </a:r>
            <a:r>
              <a:rPr dirty="0" sz="2000" spc="4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testing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or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lab</a:t>
            </a:r>
            <a:endParaRPr sz="2000">
              <a:latin typeface="Times New Roman"/>
              <a:cs typeface="Times New Roman"/>
            </a:endParaRPr>
          </a:p>
          <a:p>
            <a:pPr marL="241300">
              <a:lnSpc>
                <a:spcPts val="2280"/>
              </a:lnSpc>
            </a:pPr>
            <a:r>
              <a:rPr dirty="0" sz="2000">
                <a:latin typeface="Times New Roman"/>
                <a:cs typeface="Times New Roman"/>
              </a:rPr>
              <a:t>research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animals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(non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clinical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studies).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SzPct val="95000"/>
              <a:buFont typeface="Wingdings"/>
              <a:buChar char="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It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 an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approved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drug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study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 </a:t>
            </a:r>
            <a:r>
              <a:rPr dirty="0" sz="2000">
                <a:latin typeface="Times New Roman"/>
                <a:cs typeface="Times New Roman"/>
              </a:rPr>
              <a:t>within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its </a:t>
            </a:r>
            <a:r>
              <a:rPr dirty="0" sz="2000">
                <a:latin typeface="Times New Roman"/>
                <a:cs typeface="Times New Roman"/>
              </a:rPr>
              <a:t>approved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indication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use.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2226" y="276860"/>
            <a:ext cx="24809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/>
              <a:t>TYPES</a:t>
            </a:r>
            <a:r>
              <a:rPr dirty="0" sz="2800" spc="-20"/>
              <a:t> </a:t>
            </a:r>
            <a:r>
              <a:rPr dirty="0" sz="2800" spc="-5"/>
              <a:t>OF</a:t>
            </a:r>
            <a:r>
              <a:rPr dirty="0" sz="2800" spc="-130"/>
              <a:t> </a:t>
            </a:r>
            <a:r>
              <a:rPr dirty="0" sz="2800" spc="-5"/>
              <a:t>IND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61036" y="881056"/>
            <a:ext cx="8906510" cy="458343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43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000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Investigator</a:t>
            </a:r>
            <a:r>
              <a:rPr dirty="0" u="heavy" sz="2000" spc="-110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IND</a:t>
            </a:r>
            <a:endParaRPr sz="2000">
              <a:latin typeface="Times New Roman"/>
              <a:cs typeface="Times New Roman"/>
            </a:endParaRPr>
          </a:p>
          <a:p>
            <a:pPr lvl="1" marL="570230" indent="-238125">
              <a:lnSpc>
                <a:spcPts val="2055"/>
              </a:lnSpc>
              <a:spcBef>
                <a:spcPts val="295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1800" spc="-5">
                <a:latin typeface="Times New Roman"/>
                <a:cs typeface="Times New Roman"/>
              </a:rPr>
              <a:t>Submitted</a:t>
            </a:r>
            <a:r>
              <a:rPr dirty="0" sz="1800" spc="35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by</a:t>
            </a:r>
            <a:r>
              <a:rPr dirty="0" sz="1800" spc="3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3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physician</a:t>
            </a:r>
            <a:r>
              <a:rPr dirty="0" sz="1800" spc="34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who</a:t>
            </a:r>
            <a:r>
              <a:rPr dirty="0" sz="1800" spc="3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both</a:t>
            </a:r>
            <a:r>
              <a:rPr dirty="0" sz="1800" spc="3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initiates</a:t>
            </a:r>
            <a:r>
              <a:rPr dirty="0" sz="1800" spc="3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and</a:t>
            </a:r>
            <a:r>
              <a:rPr dirty="0" sz="1800" spc="3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conducts</a:t>
            </a:r>
            <a:r>
              <a:rPr dirty="0" sz="1800" spc="3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33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investigation,</a:t>
            </a:r>
            <a:r>
              <a:rPr dirty="0" sz="1800" spc="35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and</a:t>
            </a:r>
            <a:r>
              <a:rPr dirty="0" sz="1800" spc="3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under</a:t>
            </a:r>
            <a:endParaRPr sz="1800">
              <a:latin typeface="Times New Roman"/>
              <a:cs typeface="Times New Roman"/>
            </a:endParaRPr>
          </a:p>
          <a:p>
            <a:pPr marL="570230">
              <a:lnSpc>
                <a:spcPts val="2055"/>
              </a:lnSpc>
            </a:pPr>
            <a:r>
              <a:rPr dirty="0" sz="1800" spc="-5">
                <a:latin typeface="Times New Roman"/>
                <a:cs typeface="Times New Roman"/>
              </a:rPr>
              <a:t>whose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immediate</a:t>
            </a:r>
            <a:r>
              <a:rPr dirty="0" sz="1800">
                <a:latin typeface="Times New Roman"/>
                <a:cs typeface="Times New Roman"/>
              </a:rPr>
              <a:t> direction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investigational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drug </a:t>
            </a:r>
            <a:r>
              <a:rPr dirty="0" sz="1800" spc="-5">
                <a:latin typeface="Times New Roman"/>
                <a:cs typeface="Times New Roman"/>
              </a:rPr>
              <a:t>is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administered or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dispensed.</a:t>
            </a:r>
            <a:endParaRPr sz="1800">
              <a:latin typeface="Times New Roman"/>
              <a:cs typeface="Times New Roman"/>
            </a:endParaRPr>
          </a:p>
          <a:p>
            <a:pPr lvl="1" marL="570230" marR="5080" indent="-238125">
              <a:lnSpc>
                <a:spcPts val="1939"/>
              </a:lnSpc>
              <a:spcBef>
                <a:spcPts val="525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1800">
                <a:latin typeface="Times New Roman"/>
                <a:cs typeface="Times New Roman"/>
              </a:rPr>
              <a:t>Physician</a:t>
            </a:r>
            <a:r>
              <a:rPr dirty="0" sz="1800" spc="2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might</a:t>
            </a:r>
            <a:r>
              <a:rPr dirty="0" sz="1800" spc="24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submit</a:t>
            </a:r>
            <a:r>
              <a:rPr dirty="0" sz="1800" spc="25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2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research</a:t>
            </a:r>
            <a:r>
              <a:rPr dirty="0" sz="1800" spc="2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IND</a:t>
            </a:r>
            <a:r>
              <a:rPr dirty="0" sz="1800" spc="2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23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propose</a:t>
            </a:r>
            <a:r>
              <a:rPr dirty="0" sz="1800" spc="24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studying</a:t>
            </a:r>
            <a:r>
              <a:rPr dirty="0" sz="1800" spc="2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229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unapproved</a:t>
            </a:r>
            <a:r>
              <a:rPr dirty="0" sz="1800" spc="24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drug,</a:t>
            </a:r>
            <a:r>
              <a:rPr dirty="0" sz="1800" spc="25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229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 </a:t>
            </a:r>
            <a:r>
              <a:rPr dirty="0" sz="1800" spc="-43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approved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product for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5">
                <a:latin typeface="Times New Roman"/>
                <a:cs typeface="Times New Roman"/>
              </a:rPr>
              <a:t> new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indication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 in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5">
                <a:latin typeface="Times New Roman"/>
                <a:cs typeface="Times New Roman"/>
              </a:rPr>
              <a:t> new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patient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population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FFC000"/>
              </a:buClr>
              <a:buFont typeface="Courier New"/>
              <a:buChar char="o"/>
            </a:pPr>
            <a:endParaRPr sz="275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0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Emergency</a:t>
            </a:r>
            <a:r>
              <a:rPr dirty="0" u="heavy" sz="2000" spc="-4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heavy" sz="20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Use</a:t>
            </a:r>
            <a:r>
              <a:rPr dirty="0" u="heavy" sz="2000" spc="-3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heavy" sz="20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IND</a:t>
            </a:r>
            <a:endParaRPr sz="2000">
              <a:latin typeface="Times New Roman"/>
              <a:cs typeface="Times New Roman"/>
            </a:endParaRPr>
          </a:p>
          <a:p>
            <a:pPr lvl="1" marL="614680" indent="-281940">
              <a:lnSpc>
                <a:spcPct val="100000"/>
              </a:lnSpc>
              <a:spcBef>
                <a:spcPts val="295"/>
              </a:spcBef>
              <a:buClr>
                <a:srgbClr val="FFC000"/>
              </a:buClr>
              <a:buFont typeface="Courier New"/>
              <a:buChar char="o"/>
              <a:tabLst>
                <a:tab pos="614680" algn="l"/>
              </a:tabLst>
            </a:pPr>
            <a:r>
              <a:rPr dirty="0" sz="1800" spc="-5">
                <a:latin typeface="Times New Roman"/>
                <a:cs typeface="Times New Roman"/>
              </a:rPr>
              <a:t>Allows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FDA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authorize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use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experimental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drug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emergency </a:t>
            </a:r>
            <a:r>
              <a:rPr dirty="0" sz="1800">
                <a:latin typeface="Times New Roman"/>
                <a:cs typeface="Times New Roman"/>
              </a:rPr>
              <a:t>situation</a:t>
            </a:r>
            <a:endParaRPr sz="1800">
              <a:latin typeface="Times New Roman"/>
              <a:cs typeface="Times New Roman"/>
            </a:endParaRPr>
          </a:p>
          <a:p>
            <a:pPr lvl="1" marL="570230" indent="-238125">
              <a:lnSpc>
                <a:spcPts val="2050"/>
              </a:lnSpc>
              <a:spcBef>
                <a:spcPts val="290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1800" spc="-5">
                <a:latin typeface="Times New Roman"/>
                <a:cs typeface="Times New Roman"/>
              </a:rPr>
              <a:t>Does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2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allow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time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submission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IND</a:t>
            </a:r>
            <a:r>
              <a:rPr dirty="0" sz="1800" spc="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accordance</a:t>
            </a:r>
            <a:r>
              <a:rPr dirty="0" sz="1800" spc="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with</a:t>
            </a:r>
            <a:r>
              <a:rPr dirty="0" sz="1800" spc="48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21CFR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,</a:t>
            </a:r>
            <a:r>
              <a:rPr dirty="0" sz="1800" spc="15"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Sec.</a:t>
            </a:r>
            <a:r>
              <a:rPr dirty="0" sz="1800" spc="1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FF0000"/>
                </a:solidFill>
                <a:latin typeface="Times New Roman"/>
                <a:cs typeface="Times New Roman"/>
              </a:rPr>
              <a:t>312.23</a:t>
            </a:r>
            <a:r>
              <a:rPr dirty="0" sz="1800" spc="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570230">
              <a:lnSpc>
                <a:spcPts val="2050"/>
              </a:lnSpc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Sec.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312.34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000" spc="-2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Treatment</a:t>
            </a:r>
            <a:r>
              <a:rPr dirty="0" u="heavy" sz="2000" spc="-6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dirty="0" u="heavy" sz="20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IND</a:t>
            </a:r>
            <a:endParaRPr sz="2000">
              <a:latin typeface="Times New Roman"/>
              <a:cs typeface="Times New Roman"/>
            </a:endParaRPr>
          </a:p>
          <a:p>
            <a:pPr algn="just" lvl="1" marL="570230" marR="5715" indent="-238125">
              <a:lnSpc>
                <a:spcPts val="1939"/>
              </a:lnSpc>
              <a:spcBef>
                <a:spcPts val="530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1800" spc="-5">
                <a:latin typeface="Times New Roman"/>
                <a:cs typeface="Times New Roman"/>
              </a:rPr>
              <a:t>Submitted</a:t>
            </a:r>
            <a:r>
              <a:rPr dirty="0" sz="1800">
                <a:latin typeface="Times New Roman"/>
                <a:cs typeface="Times New Roman"/>
              </a:rPr>
              <a:t> for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experimental</a:t>
            </a:r>
            <a:r>
              <a:rPr dirty="0" sz="180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drugs</a:t>
            </a:r>
            <a:r>
              <a:rPr dirty="0" sz="180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showing</a:t>
            </a:r>
            <a:r>
              <a:rPr dirty="0" sz="1800">
                <a:latin typeface="Times New Roman"/>
                <a:cs typeface="Times New Roman"/>
              </a:rPr>
              <a:t> promise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clinical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testing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serious</a:t>
            </a:r>
            <a:r>
              <a:rPr dirty="0" sz="1800">
                <a:latin typeface="Times New Roman"/>
                <a:cs typeface="Times New Roman"/>
              </a:rPr>
              <a:t> or 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immediately life-threatening conditions while </a:t>
            </a:r>
            <a:r>
              <a:rPr dirty="0" sz="1800">
                <a:latin typeface="Times New Roman"/>
                <a:cs typeface="Times New Roman"/>
              </a:rPr>
              <a:t>the final </a:t>
            </a:r>
            <a:r>
              <a:rPr dirty="0" sz="1800" spc="-5">
                <a:latin typeface="Times New Roman"/>
                <a:cs typeface="Times New Roman"/>
              </a:rPr>
              <a:t>clinical </a:t>
            </a:r>
            <a:r>
              <a:rPr dirty="0" sz="1800">
                <a:latin typeface="Times New Roman"/>
                <a:cs typeface="Times New Roman"/>
              </a:rPr>
              <a:t>work </a:t>
            </a:r>
            <a:r>
              <a:rPr dirty="0" sz="1800" spc="-5">
                <a:latin typeface="Times New Roman"/>
                <a:cs typeface="Times New Roman"/>
              </a:rPr>
              <a:t>is conducted </a:t>
            </a:r>
            <a:r>
              <a:rPr dirty="0" sz="1800">
                <a:latin typeface="Times New Roman"/>
                <a:cs typeface="Times New Roman"/>
              </a:rPr>
              <a:t>and the 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FDA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review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takes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place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5194" y="211328"/>
            <a:ext cx="375412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solidFill>
                  <a:srgbClr val="FF0000"/>
                </a:solidFill>
              </a:rPr>
              <a:t>CLASSIFICATION</a:t>
            </a:r>
            <a:r>
              <a:rPr dirty="0" sz="2400" spc="40">
                <a:solidFill>
                  <a:srgbClr val="FF0000"/>
                </a:solidFill>
              </a:rPr>
              <a:t> </a:t>
            </a:r>
            <a:r>
              <a:rPr dirty="0" sz="2400">
                <a:solidFill>
                  <a:srgbClr val="FF0000"/>
                </a:solidFill>
              </a:rPr>
              <a:t>OF</a:t>
            </a:r>
            <a:r>
              <a:rPr dirty="0" sz="2400" spc="-100">
                <a:solidFill>
                  <a:srgbClr val="FF0000"/>
                </a:solidFill>
              </a:rPr>
              <a:t> </a:t>
            </a:r>
            <a:r>
              <a:rPr dirty="0" sz="2400" spc="-5">
                <a:solidFill>
                  <a:srgbClr val="FF0000"/>
                </a:solidFill>
              </a:rPr>
              <a:t>IND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61036" y="962025"/>
            <a:ext cx="8444230" cy="34988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000" spc="-5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Commercial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92D050"/>
              </a:buClr>
              <a:buFont typeface="Wingdings 2"/>
              <a:buChar char=""/>
            </a:pPr>
            <a:endParaRPr sz="3200">
              <a:latin typeface="Times New Roman"/>
              <a:cs typeface="Times New Roman"/>
            </a:endParaRPr>
          </a:p>
          <a:p>
            <a:pPr lvl="1" marL="570230" marR="5080" indent="-238125">
              <a:lnSpc>
                <a:spcPts val="2160"/>
              </a:lnSpc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Permits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sponsor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collect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data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on</a:t>
            </a:r>
            <a:r>
              <a:rPr dirty="0" sz="2000" spc="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u="sng" sz="20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clinical</a:t>
            </a:r>
            <a:r>
              <a:rPr dirty="0" u="sng" sz="2000" spc="-2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safety</a:t>
            </a:r>
            <a:r>
              <a:rPr dirty="0" u="sng" sz="2000" spc="-2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sng" sz="2000" spc="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effectiveness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needed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for </a:t>
            </a:r>
            <a:r>
              <a:rPr dirty="0" sz="2000" spc="-48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application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marketing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form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of NDA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FFC000"/>
              </a:buClr>
              <a:buFont typeface="Courier New"/>
              <a:buChar char="o"/>
            </a:pPr>
            <a:endParaRPr sz="22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136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000" spc="-5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Research</a:t>
            </a:r>
            <a:r>
              <a:rPr dirty="0" u="heavy" sz="2000" spc="-45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5" b="1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(non-commercial)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92D050"/>
              </a:buClr>
              <a:buFont typeface="Wingdings 2"/>
              <a:buChar char=""/>
            </a:pPr>
            <a:endParaRPr sz="2950">
              <a:latin typeface="Times New Roman"/>
              <a:cs typeface="Times New Roman"/>
            </a:endParaRPr>
          </a:p>
          <a:p>
            <a:pPr lvl="1" marL="570230" indent="-238125">
              <a:lnSpc>
                <a:spcPts val="2280"/>
              </a:lnSpc>
              <a:spcBef>
                <a:spcPts val="5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Permits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sponsor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use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research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obtain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advanced</a:t>
            </a:r>
            <a:r>
              <a:rPr dirty="0" u="sng" sz="2000" spc="-2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-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scientific</a:t>
            </a:r>
            <a:endParaRPr sz="2000">
              <a:latin typeface="Times New Roman"/>
              <a:cs typeface="Times New Roman"/>
            </a:endParaRPr>
          </a:p>
          <a:p>
            <a:pPr marL="570230">
              <a:lnSpc>
                <a:spcPts val="2280"/>
              </a:lnSpc>
            </a:pP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knowledge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new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endParaRPr sz="2000">
              <a:latin typeface="Times New Roman"/>
              <a:cs typeface="Times New Roman"/>
            </a:endParaRPr>
          </a:p>
          <a:p>
            <a:pPr lvl="1" marL="570230" indent="-238125">
              <a:lnSpc>
                <a:spcPct val="100000"/>
              </a:lnSpc>
              <a:spcBef>
                <a:spcPts val="250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plan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market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product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3248" y="227152"/>
            <a:ext cx="439737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>
                <a:solidFill>
                  <a:srgbClr val="FF0000"/>
                </a:solidFill>
              </a:rPr>
              <a:t>CONTENT</a:t>
            </a:r>
            <a:r>
              <a:rPr dirty="0" spc="-100">
                <a:solidFill>
                  <a:srgbClr val="FF0000"/>
                </a:solidFill>
              </a:rPr>
              <a:t> </a:t>
            </a:r>
            <a:r>
              <a:rPr dirty="0" spc="-5">
                <a:solidFill>
                  <a:srgbClr val="FF0000"/>
                </a:solidFill>
              </a:rPr>
              <a:t>OF</a:t>
            </a:r>
            <a:r>
              <a:rPr dirty="0" spc="-185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IND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036" y="1104137"/>
            <a:ext cx="8905240" cy="1878964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2100" spc="-5" b="1">
                <a:latin typeface="Times New Roman"/>
                <a:cs typeface="Times New Roman"/>
              </a:rPr>
              <a:t>In</a:t>
            </a:r>
            <a:r>
              <a:rPr dirty="0" sz="2100" spc="-35" b="1">
                <a:latin typeface="Times New Roman"/>
                <a:cs typeface="Times New Roman"/>
              </a:rPr>
              <a:t> </a:t>
            </a:r>
            <a:r>
              <a:rPr dirty="0" sz="2100" spc="-10" b="1">
                <a:latin typeface="Times New Roman"/>
                <a:cs typeface="Times New Roman"/>
              </a:rPr>
              <a:t>three</a:t>
            </a:r>
            <a:r>
              <a:rPr dirty="0" sz="2100" spc="-5" b="1">
                <a:latin typeface="Times New Roman"/>
                <a:cs typeface="Times New Roman"/>
              </a:rPr>
              <a:t> </a:t>
            </a:r>
            <a:r>
              <a:rPr dirty="0" sz="2100" spc="-10" b="1">
                <a:latin typeface="Times New Roman"/>
                <a:cs typeface="Times New Roman"/>
              </a:rPr>
              <a:t>broad</a:t>
            </a:r>
            <a:r>
              <a:rPr dirty="0" sz="2100" spc="-30" b="1">
                <a:latin typeface="Times New Roman"/>
                <a:cs typeface="Times New Roman"/>
              </a:rPr>
              <a:t> </a:t>
            </a:r>
            <a:r>
              <a:rPr dirty="0" sz="2100" spc="-5" b="1">
                <a:latin typeface="Times New Roman"/>
                <a:cs typeface="Times New Roman"/>
              </a:rPr>
              <a:t>areas:</a:t>
            </a:r>
            <a:endParaRPr sz="2100">
              <a:latin typeface="Times New Roman"/>
              <a:cs typeface="Times New Roman"/>
            </a:endParaRPr>
          </a:p>
          <a:p>
            <a:pPr marL="295910" indent="-283845">
              <a:lnSpc>
                <a:spcPts val="2390"/>
              </a:lnSpc>
              <a:spcBef>
                <a:spcPts val="254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1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Animal</a:t>
            </a:r>
            <a:r>
              <a:rPr dirty="0" u="heavy" sz="21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Pharmacology</a:t>
            </a:r>
            <a:r>
              <a:rPr dirty="0" u="heavy" sz="21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heavy" sz="21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Toxicology</a:t>
            </a:r>
            <a:r>
              <a:rPr dirty="0" u="heavy" sz="21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dirty="0" sz="2100" spc="-1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lvl="1" marL="570230" indent="-238125">
              <a:lnSpc>
                <a:spcPts val="2010"/>
              </a:lnSpc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An</a:t>
            </a:r>
            <a:r>
              <a:rPr dirty="0" sz="2100" spc="11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assessment</a:t>
            </a:r>
            <a:r>
              <a:rPr dirty="0" sz="2100" spc="11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as</a:t>
            </a:r>
            <a:r>
              <a:rPr dirty="0" sz="2100" spc="1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dirty="0" sz="2100" spc="11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whether</a:t>
            </a:r>
            <a:r>
              <a:rPr dirty="0" sz="2100" spc="1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100" spc="1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product</a:t>
            </a:r>
            <a:r>
              <a:rPr dirty="0" sz="2100" spc="1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is</a:t>
            </a:r>
            <a:r>
              <a:rPr dirty="0" sz="2100" spc="1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reasonably</a:t>
            </a:r>
            <a:r>
              <a:rPr dirty="0" sz="2100" spc="1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safe</a:t>
            </a:r>
            <a:r>
              <a:rPr dirty="0" sz="2100" spc="11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r>
              <a:rPr dirty="0" sz="2100" spc="1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initial</a:t>
            </a:r>
            <a:r>
              <a:rPr dirty="0" sz="2100" spc="1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testing</a:t>
            </a:r>
            <a:endParaRPr sz="2100">
              <a:latin typeface="Times New Roman"/>
              <a:cs typeface="Times New Roman"/>
            </a:endParaRPr>
          </a:p>
          <a:p>
            <a:pPr marL="570230">
              <a:lnSpc>
                <a:spcPts val="2014"/>
              </a:lnSpc>
            </a:pP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dirty="0" sz="21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humans</a:t>
            </a:r>
            <a:endParaRPr sz="2100">
              <a:latin typeface="Times New Roman"/>
              <a:cs typeface="Times New Roman"/>
            </a:endParaRPr>
          </a:p>
          <a:p>
            <a:pPr lvl="1" marL="570230" indent="-238125">
              <a:lnSpc>
                <a:spcPts val="2395"/>
              </a:lnSpc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Any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previous</a:t>
            </a:r>
            <a:r>
              <a:rPr dirty="0" sz="21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experience with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 humans</a:t>
            </a:r>
            <a:endParaRPr sz="21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24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Manufacturing</a:t>
            </a:r>
            <a:r>
              <a:rPr dirty="0" u="heavy" sz="21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Information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076" y="2925571"/>
            <a:ext cx="858583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>
                <a:solidFill>
                  <a:srgbClr val="FFC000"/>
                </a:solidFill>
                <a:latin typeface="Courier New"/>
                <a:cs typeface="Courier New"/>
              </a:rPr>
              <a:t>o</a:t>
            </a:r>
            <a:r>
              <a:rPr dirty="0" sz="2100" spc="-650">
                <a:solidFill>
                  <a:srgbClr val="FFC000"/>
                </a:solidFill>
                <a:latin typeface="Courier New"/>
                <a:cs typeface="Courier New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composition,</a:t>
            </a:r>
            <a:r>
              <a:rPr dirty="0" sz="2100" spc="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manufacturer,</a:t>
            </a:r>
            <a:r>
              <a:rPr dirty="0" sz="2100" spc="1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15">
                <a:solidFill>
                  <a:srgbClr val="404040"/>
                </a:solidFill>
                <a:latin typeface="Times New Roman"/>
                <a:cs typeface="Times New Roman"/>
              </a:rPr>
              <a:t>stability,</a:t>
            </a:r>
            <a:r>
              <a:rPr dirty="0" sz="2100" spc="8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r>
              <a:rPr dirty="0" sz="2100" spc="7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controls</a:t>
            </a:r>
            <a:r>
              <a:rPr dirty="0" sz="2100" spc="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used</a:t>
            </a:r>
            <a:r>
              <a:rPr dirty="0" sz="2100" spc="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r>
              <a:rPr dirty="0" sz="2100" spc="8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manufacturing</a:t>
            </a:r>
            <a:r>
              <a:rPr dirty="0" sz="2100" spc="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036" y="3118587"/>
            <a:ext cx="5367020" cy="72771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570230">
              <a:lnSpc>
                <a:spcPct val="100000"/>
              </a:lnSpc>
              <a:spcBef>
                <a:spcPts val="345"/>
              </a:spcBef>
            </a:pP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endParaRPr sz="21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24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dirty="0" u="heavy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Clinical Protocols</a:t>
            </a:r>
            <a:r>
              <a:rPr dirty="0" u="heavy" sz="21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dirty="0" u="heavy" sz="21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Investigator</a:t>
            </a:r>
            <a:r>
              <a:rPr dirty="0" u="heavy" sz="21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1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Information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1076" y="3788409"/>
            <a:ext cx="858583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5635" algn="l"/>
                <a:tab pos="2254250" algn="l"/>
                <a:tab pos="3063875" algn="l"/>
                <a:tab pos="4180840" algn="l"/>
                <a:tab pos="5138420" algn="l"/>
                <a:tab pos="5795010" algn="l"/>
                <a:tab pos="6264910" algn="l"/>
                <a:tab pos="7295515" algn="l"/>
                <a:tab pos="8363584" algn="l"/>
              </a:tabLst>
            </a:pPr>
            <a:r>
              <a:rPr dirty="0" sz="2100">
                <a:solidFill>
                  <a:srgbClr val="FFC000"/>
                </a:solidFill>
                <a:latin typeface="Courier New"/>
                <a:cs typeface="Courier New"/>
              </a:rPr>
              <a:t>o</a:t>
            </a:r>
            <a:r>
              <a:rPr dirty="0" sz="2100" spc="-650">
                <a:solidFill>
                  <a:srgbClr val="FFC000"/>
                </a:solidFill>
                <a:latin typeface="Courier New"/>
                <a:cs typeface="Courier New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C</a:t>
            </a:r>
            <a:r>
              <a:rPr dirty="0" sz="2100" spc="15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100" spc="-15">
                <a:solidFill>
                  <a:srgbClr val="404040"/>
                </a:solidFill>
                <a:latin typeface="Times New Roman"/>
                <a:cs typeface="Times New Roman"/>
              </a:rPr>
              <a:t>mm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</a:t>
            </a:r>
            <a:r>
              <a:rPr dirty="0" sz="2100" spc="15">
                <a:solidFill>
                  <a:srgbClr val="404040"/>
                </a:solidFill>
                <a:latin typeface="Times New Roman"/>
                <a:cs typeface="Times New Roman"/>
              </a:rPr>
              <a:t>t</a:t>
            </a:r>
            <a:r>
              <a:rPr dirty="0" sz="2100" spc="-15">
                <a:solidFill>
                  <a:srgbClr val="404040"/>
                </a:solidFill>
                <a:latin typeface="Times New Roman"/>
                <a:cs typeface="Times New Roman"/>
              </a:rPr>
              <a:t>m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dirty="0" sz="2100" spc="5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ts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	to	obt</a:t>
            </a:r>
            <a:r>
              <a:rPr dirty="0" sz="2100" spc="5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in	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i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f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100" spc="1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dirty="0" sz="2100" spc="-15">
                <a:solidFill>
                  <a:srgbClr val="404040"/>
                </a:solidFill>
                <a:latin typeface="Times New Roman"/>
                <a:cs typeface="Times New Roman"/>
              </a:rPr>
              <a:t>m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ed	c</a:t>
            </a:r>
            <a:r>
              <a:rPr dirty="0" sz="2100" spc="5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nsent	f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dirty="0" sz="2100" spc="15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m	t</a:t>
            </a:r>
            <a:r>
              <a:rPr dirty="0" sz="2100" spc="5">
                <a:solidFill>
                  <a:srgbClr val="404040"/>
                </a:solidFill>
                <a:latin typeface="Times New Roman"/>
                <a:cs typeface="Times New Roman"/>
              </a:rPr>
              <a:t>h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e	research	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b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j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ec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ts,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	to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8819" y="4012438"/>
            <a:ext cx="8347709" cy="569595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855"/>
              </a:spcBef>
            </a:pP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obtain</a:t>
            </a:r>
            <a:r>
              <a:rPr dirty="0" sz="2100" spc="38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review</a:t>
            </a:r>
            <a:r>
              <a:rPr dirty="0" sz="2100" spc="37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dirty="0" sz="2100" spc="3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100" spc="4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study</a:t>
            </a:r>
            <a:r>
              <a:rPr dirty="0" sz="2100" spc="37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by</a:t>
            </a:r>
            <a:r>
              <a:rPr dirty="0" sz="2100" spc="3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an</a:t>
            </a:r>
            <a:r>
              <a:rPr dirty="0" sz="2100" spc="3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institutional</a:t>
            </a:r>
            <a:r>
              <a:rPr dirty="0" sz="2100" spc="4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review</a:t>
            </a:r>
            <a:r>
              <a:rPr dirty="0" sz="2100" spc="38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board</a:t>
            </a:r>
            <a:r>
              <a:rPr dirty="0" sz="2100" spc="38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(IRB),</a:t>
            </a:r>
            <a:r>
              <a:rPr dirty="0" sz="2100" spc="37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r>
              <a:rPr dirty="0" sz="2100" spc="3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to </a:t>
            </a:r>
            <a:r>
              <a:rPr dirty="0" sz="2100" spc="-509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adhere</a:t>
            </a:r>
            <a:r>
              <a:rPr dirty="0" sz="21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dirty="0" sz="21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dirty="0" sz="21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investigational</a:t>
            </a:r>
            <a:r>
              <a:rPr dirty="0" sz="21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new drug</a:t>
            </a:r>
            <a:r>
              <a:rPr dirty="0" sz="21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04040"/>
                </a:solidFill>
                <a:latin typeface="Times New Roman"/>
                <a:cs typeface="Times New Roman"/>
              </a:rPr>
              <a:t>regulations.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899147" y="4847844"/>
            <a:ext cx="1428115" cy="680085"/>
            <a:chOff x="6899147" y="4847844"/>
            <a:chExt cx="1428115" cy="68008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99147" y="4847844"/>
              <a:ext cx="710183" cy="67970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62443" y="4847844"/>
              <a:ext cx="964692" cy="679704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61036" y="4923485"/>
            <a:ext cx="890397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5975" algn="l"/>
                <a:tab pos="1349375" algn="l"/>
                <a:tab pos="2050414" algn="l"/>
                <a:tab pos="2414270" algn="l"/>
                <a:tab pos="3851910" algn="l"/>
                <a:tab pos="4382135" algn="l"/>
                <a:tab pos="5492115" algn="l"/>
                <a:tab pos="6244590" algn="l"/>
                <a:tab pos="6929120" algn="l"/>
                <a:tab pos="7392670" algn="l"/>
                <a:tab pos="8112125" algn="l"/>
              </a:tabLst>
            </a:pP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ce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the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ND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is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sub</a:t>
            </a:r>
            <a:r>
              <a:rPr dirty="0" sz="2400" spc="-25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ed,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sponsor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st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wa</a:t>
            </a:r>
            <a:r>
              <a:rPr dirty="0" sz="2400" spc="-15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30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days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be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ore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pc="-10"/>
              <a:t>Sagar</a:t>
            </a:r>
            <a:r>
              <a:rPr dirty="0" spc="-30"/>
              <a:t> </a:t>
            </a:r>
            <a:r>
              <a:rPr dirty="0" spc="-5"/>
              <a:t>Kishor</a:t>
            </a:r>
            <a:r>
              <a:rPr dirty="0" spc="-25"/>
              <a:t> </a:t>
            </a:r>
            <a:r>
              <a:rPr dirty="0" spc="-10"/>
              <a:t>Savale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4500" y="5180203"/>
            <a:ext cx="86194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6990" algn="l"/>
                <a:tab pos="1963420" algn="l"/>
                <a:tab pos="3063875" algn="l"/>
                <a:tab pos="4163060" algn="l"/>
                <a:tab pos="5231130" algn="l"/>
                <a:tab pos="5876290" algn="l"/>
                <a:tab pos="6699250" algn="l"/>
                <a:tab pos="7705090" algn="l"/>
                <a:tab pos="8317865" algn="l"/>
              </a:tabLst>
            </a:pP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it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ating	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ny	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lin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l	tr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ia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.	</a:t>
            </a:r>
            <a:r>
              <a:rPr dirty="0" sz="2400" spc="-25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ur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ng	t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is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ti</a:t>
            </a:r>
            <a:r>
              <a:rPr dirty="0" sz="2400" spc="-25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e,	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FDA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has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4500" y="5436209"/>
            <a:ext cx="8620125" cy="647700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965"/>
              </a:spcBef>
              <a:tabLst>
                <a:tab pos="1597660" algn="l"/>
                <a:tab pos="1998345" algn="l"/>
                <a:tab pos="2990850" algn="l"/>
                <a:tab pos="3527425" algn="l"/>
                <a:tab pos="4232910" algn="l"/>
                <a:tab pos="4754245" algn="l"/>
                <a:tab pos="5644515" algn="l"/>
                <a:tab pos="6045200" algn="l"/>
                <a:tab pos="6972300" algn="l"/>
                <a:tab pos="7590790" algn="l"/>
              </a:tabLst>
            </a:pP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oppor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dirty="0" sz="2400" spc="-15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ity	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o	review	the	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IND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	for	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saf</a:t>
            </a:r>
            <a:r>
              <a:rPr dirty="0" sz="2400" spc="-2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ty	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o	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assu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e	t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at	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re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ar</a:t>
            </a:r>
            <a:r>
              <a:rPr dirty="0" sz="2400" spc="5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h  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subjects</a:t>
            </a:r>
            <a:r>
              <a:rPr dirty="0" sz="2400" spc="-2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6FC0"/>
                </a:solidFill>
                <a:latin typeface="Times New Roman"/>
                <a:cs typeface="Times New Roman"/>
              </a:rPr>
              <a:t>will</a:t>
            </a:r>
            <a:r>
              <a:rPr dirty="0" sz="2400" spc="-15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not</a:t>
            </a:r>
            <a:r>
              <a:rPr dirty="0" sz="2400" spc="-1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be subjected</a:t>
            </a:r>
            <a:r>
              <a:rPr dirty="0" sz="2400" spc="-45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to</a:t>
            </a:r>
            <a:r>
              <a:rPr dirty="0" sz="2400" spc="-15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unreasonable</a:t>
            </a:r>
            <a:r>
              <a:rPr dirty="0" sz="2400" spc="-25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6FC0"/>
                </a:solidFill>
                <a:latin typeface="Times New Roman"/>
                <a:cs typeface="Times New Roman"/>
              </a:rPr>
              <a:t>risk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5667" y="135458"/>
            <a:ext cx="467423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85" b="0">
                <a:solidFill>
                  <a:srgbClr val="FF0000"/>
                </a:solidFill>
                <a:latin typeface="Times New Roman"/>
                <a:cs typeface="Times New Roman"/>
              </a:rPr>
              <a:t>FORMAT</a:t>
            </a:r>
            <a:r>
              <a:rPr dirty="0" sz="4400" spc="-114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4400" b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dirty="0" sz="4400" spc="-20" b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4400" spc="-5" b="0">
                <a:solidFill>
                  <a:srgbClr val="FF0000"/>
                </a:solidFill>
                <a:latin typeface="Times New Roman"/>
                <a:cs typeface="Times New Roman"/>
              </a:rPr>
              <a:t>INDA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1036" y="707737"/>
            <a:ext cx="6172835" cy="597662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527685" algn="l"/>
              </a:tabLst>
            </a:pPr>
            <a:r>
              <a:rPr dirty="0" sz="2000">
                <a:latin typeface="Times New Roman"/>
                <a:cs typeface="Times New Roman"/>
              </a:rPr>
              <a:t>A.	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Cover</a:t>
            </a:r>
            <a:r>
              <a:rPr dirty="0" u="sng" sz="20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sheet</a:t>
            </a:r>
            <a:r>
              <a:rPr dirty="0" u="sng" sz="20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(Form</a:t>
            </a:r>
            <a:r>
              <a:rPr dirty="0" u="sng" sz="20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FDA-1571)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Name,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address,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telephone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sponsor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Identification</a:t>
            </a:r>
            <a:r>
              <a:rPr dirty="0" sz="18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phases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Commitment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 not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to begin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CT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until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IND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approval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Commitment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by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IRB-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Form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56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4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Commitment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 for conducting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50">
                <a:solidFill>
                  <a:srgbClr val="404040"/>
                </a:solidFill>
                <a:latin typeface="Times New Roman"/>
                <a:cs typeface="Times New Roman"/>
              </a:rPr>
              <a:t>CT-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accordance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with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regulations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Name,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title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–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Monitor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Name,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title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– 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person(s)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 for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reviewing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4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Name,</a:t>
            </a:r>
            <a:r>
              <a:rPr dirty="0" sz="1800" spc="3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Address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CRO,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 if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any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Signature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sponsor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70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Table</a:t>
            </a:r>
            <a:r>
              <a:rPr dirty="0" u="sng" sz="20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20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contents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8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Introductory</a:t>
            </a:r>
            <a:r>
              <a:rPr dirty="0" u="sng" sz="20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statement</a:t>
            </a:r>
            <a:r>
              <a:rPr dirty="0" u="sng" sz="20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general</a:t>
            </a:r>
            <a:r>
              <a:rPr dirty="0" u="sng" sz="20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dirty="0" u="sng" sz="20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plan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80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Investigators</a:t>
            </a:r>
            <a:r>
              <a:rPr dirty="0" u="sng" sz="2000" spc="-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brochure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7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Study</a:t>
            </a:r>
            <a:r>
              <a:rPr dirty="0" u="sng" sz="200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protocol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90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Investigator</a:t>
            </a:r>
            <a:r>
              <a:rPr dirty="0" u="sng" sz="20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facilities</a:t>
            </a:r>
            <a:r>
              <a:rPr dirty="0" u="sng" sz="20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dirty="0" u="sng" sz="20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IRB</a:t>
            </a:r>
            <a:r>
              <a:rPr dirty="0" u="sng" sz="20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7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Chemistry</a:t>
            </a:r>
            <a:r>
              <a:rPr dirty="0" u="sng" sz="20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manufacturing</a:t>
            </a:r>
            <a:r>
              <a:rPr dirty="0" u="sng" sz="20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dirty="0" u="sng" sz="20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control</a:t>
            </a:r>
            <a:r>
              <a:rPr dirty="0" u="sng" sz="20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12700" marR="2277110">
              <a:lnSpc>
                <a:spcPts val="2690"/>
              </a:lnSpc>
              <a:spcBef>
                <a:spcPts val="8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Pharmacology</a:t>
            </a:r>
            <a:r>
              <a:rPr dirty="0" u="sng" sz="200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dirty="0" u="sng" sz="20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toxicology</a:t>
            </a:r>
            <a:r>
              <a:rPr dirty="0" u="sng" sz="200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data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8848" y="6646621"/>
            <a:ext cx="2809240" cy="12700"/>
          </a:xfrm>
          <a:custGeom>
            <a:avLst/>
            <a:gdLst/>
            <a:ahLst/>
            <a:cxnLst/>
            <a:rect l="l" t="t" r="r" b="b"/>
            <a:pathLst>
              <a:path w="2809240" h="12700">
                <a:moveTo>
                  <a:pt x="2808731" y="0"/>
                </a:moveTo>
                <a:lnTo>
                  <a:pt x="0" y="0"/>
                </a:lnTo>
                <a:lnTo>
                  <a:pt x="0" y="12192"/>
                </a:lnTo>
                <a:lnTo>
                  <a:pt x="2808731" y="12192"/>
                </a:lnTo>
                <a:lnTo>
                  <a:pt x="28087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50748" y="6353352"/>
            <a:ext cx="288417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 spc="-869">
                <a:latin typeface="Times New Roman"/>
                <a:cs typeface="Times New Roman"/>
              </a:rPr>
              <a:t>P</a:t>
            </a:r>
            <a:r>
              <a:rPr dirty="0" baseline="11574" sz="180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dirty="0" baseline="11574" sz="1800" spc="-532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dirty="0" sz="2000" spc="-315">
                <a:latin typeface="Times New Roman"/>
                <a:cs typeface="Times New Roman"/>
              </a:rPr>
              <a:t>r</a:t>
            </a:r>
            <a:r>
              <a:rPr dirty="0" baseline="11574" sz="1800" spc="-82">
                <a:solidFill>
                  <a:srgbClr val="888888"/>
                </a:solidFill>
                <a:latin typeface="Calibri"/>
                <a:cs typeface="Calibri"/>
              </a:rPr>
              <a:t>-</a:t>
            </a:r>
            <a:r>
              <a:rPr dirty="0" sz="2000" spc="-835">
                <a:latin typeface="Times New Roman"/>
                <a:cs typeface="Times New Roman"/>
              </a:rPr>
              <a:t>e</a:t>
            </a:r>
            <a:r>
              <a:rPr dirty="0" baseline="11574" sz="180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dirty="0" baseline="11574" sz="1800" spc="-585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r>
              <a:rPr dirty="0" sz="2000" spc="-610">
                <a:latin typeface="Times New Roman"/>
                <a:cs typeface="Times New Roman"/>
              </a:rPr>
              <a:t>v</a:t>
            </a:r>
            <a:r>
              <a:rPr dirty="0" baseline="11574" sz="1800">
                <a:solidFill>
                  <a:srgbClr val="888888"/>
                </a:solidFill>
                <a:latin typeface="Calibri"/>
                <a:cs typeface="Calibri"/>
              </a:rPr>
              <a:t>-</a:t>
            </a:r>
            <a:r>
              <a:rPr dirty="0" baseline="11574" sz="1800" spc="-562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dirty="0" sz="2000" spc="-185">
                <a:latin typeface="Times New Roman"/>
                <a:cs typeface="Times New Roman"/>
              </a:rPr>
              <a:t>i</a:t>
            </a:r>
            <a:r>
              <a:rPr dirty="0" baseline="11574" sz="1800" spc="-644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dirty="0" sz="2000" spc="-575">
                <a:latin typeface="Times New Roman"/>
                <a:cs typeface="Times New Roman"/>
              </a:rPr>
              <a:t>o</a:t>
            </a:r>
            <a:r>
              <a:rPr dirty="0" baseline="11574" sz="1800" spc="-6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dirty="0" sz="2000" spc="-965">
                <a:latin typeface="Times New Roman"/>
                <a:cs typeface="Times New Roman"/>
              </a:rPr>
              <a:t>u</a:t>
            </a:r>
            <a:r>
              <a:rPr dirty="0" baseline="11574" sz="180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r>
              <a:rPr dirty="0" baseline="11574" sz="1800" spc="135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</a:t>
            </a:r>
            <a:r>
              <a:rPr dirty="0" sz="2000" spc="10">
                <a:latin typeface="Times New Roman"/>
                <a:cs typeface="Times New Roman"/>
              </a:rPr>
              <a:t>u</a:t>
            </a:r>
            <a:r>
              <a:rPr dirty="0" sz="2000" spc="-25">
                <a:latin typeface="Times New Roman"/>
                <a:cs typeface="Times New Roman"/>
              </a:rPr>
              <a:t>m</a:t>
            </a:r>
            <a:r>
              <a:rPr dirty="0" sz="2000">
                <a:latin typeface="Times New Roman"/>
                <a:cs typeface="Times New Roman"/>
              </a:rPr>
              <a:t>an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e</a:t>
            </a:r>
            <a:r>
              <a:rPr dirty="0" sz="2000">
                <a:latin typeface="Times New Roman"/>
                <a:cs typeface="Times New Roman"/>
              </a:rPr>
              <a:t>x</a:t>
            </a:r>
            <a:r>
              <a:rPr dirty="0" sz="2000" spc="10">
                <a:latin typeface="Times New Roman"/>
                <a:cs typeface="Times New Roman"/>
              </a:rPr>
              <a:t>p</a:t>
            </a:r>
            <a:r>
              <a:rPr dirty="0" sz="2000">
                <a:latin typeface="Times New Roman"/>
                <a:cs typeface="Times New Roman"/>
              </a:rPr>
              <a:t>erience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67098" y="6426504"/>
            <a:ext cx="12103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888888"/>
                </a:solidFill>
                <a:latin typeface="Calibri"/>
                <a:cs typeface="Calibri"/>
              </a:rPr>
              <a:t>Sagar</a:t>
            </a:r>
            <a:r>
              <a:rPr dirty="0" sz="1200" spc="-3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1200" spc="-5">
                <a:solidFill>
                  <a:srgbClr val="888888"/>
                </a:solidFill>
                <a:latin typeface="Calibri"/>
                <a:cs typeface="Calibri"/>
              </a:rPr>
              <a:t>Kishor</a:t>
            </a:r>
            <a:r>
              <a:rPr dirty="0" sz="1200" spc="-25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888888"/>
                </a:solidFill>
                <a:latin typeface="Calibri"/>
                <a:cs typeface="Calibri"/>
              </a:rPr>
              <a:t>Savale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33358" y="6426504"/>
            <a:ext cx="10287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2021-03-05T09:36:44Z</dcterms:created>
  <dcterms:modified xsi:type="dcterms:W3CDTF">2021-03-05T09:36:44Z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2016-06-19T00:00:00Z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2021-03-05T00:00:00Z</vt:filetime>
  </property>
</Properties>
</file>