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89" r:id="rId4"/>
    <p:sldId id="287" r:id="rId5"/>
    <p:sldId id="290" r:id="rId6"/>
    <p:sldId id="288" r:id="rId7"/>
    <p:sldId id="293" r:id="rId8"/>
    <p:sldId id="292" r:id="rId9"/>
    <p:sldId id="297" r:id="rId10"/>
    <p:sldId id="298" r:id="rId11"/>
    <p:sldId id="299" r:id="rId12"/>
    <p:sldId id="257" r:id="rId13"/>
    <p:sldId id="291" r:id="rId14"/>
    <p:sldId id="295" r:id="rId15"/>
    <p:sldId id="296" r:id="rId16"/>
    <p:sldId id="294" r:id="rId17"/>
    <p:sldId id="302" r:id="rId18"/>
    <p:sldId id="300" r:id="rId19"/>
    <p:sldId id="301" r:id="rId20"/>
    <p:sldId id="261" r:id="rId21"/>
    <p:sldId id="262" r:id="rId22"/>
    <p:sldId id="263" r:id="rId23"/>
    <p:sldId id="264" r:id="rId24"/>
    <p:sldId id="265"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0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5D802-E145-4E9E-80AD-053A17FB6CD6}" type="datetimeFigureOut">
              <a:rPr lang="en-IN" smtClean="0"/>
              <a:t>01-05-2023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7A912-1740-4D65-AFCF-94866DB00548}" type="slidenum">
              <a:rPr lang="en-IN" smtClean="0"/>
              <a:t>‹#›</a:t>
            </a:fld>
            <a:endParaRPr lang="en-IN"/>
          </a:p>
        </p:txBody>
      </p:sp>
    </p:spTree>
    <p:extLst>
      <p:ext uri="{BB962C8B-B14F-4D97-AF65-F5344CB8AC3E}">
        <p14:creationId xmlns:p14="http://schemas.microsoft.com/office/powerpoint/2010/main" val="33682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7A912-1740-4D65-AFCF-94866DB00548}" type="slidenum">
              <a:rPr lang="en-IN" smtClean="0"/>
              <a:t>20</a:t>
            </a:fld>
            <a:endParaRPr lang="en-IN"/>
          </a:p>
        </p:txBody>
      </p:sp>
    </p:spTree>
    <p:extLst>
      <p:ext uri="{BB962C8B-B14F-4D97-AF65-F5344CB8AC3E}">
        <p14:creationId xmlns:p14="http://schemas.microsoft.com/office/powerpoint/2010/main" val="294975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AD6B-E8AD-6D46-18C6-6B4134CE2F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B3ABFEB-15AB-CDBB-F816-A48D31AD1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7FE351-F15F-D51B-607A-374F76452FB4}"/>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5" name="Footer Placeholder 4">
            <a:extLst>
              <a:ext uri="{FF2B5EF4-FFF2-40B4-BE49-F238E27FC236}">
                <a16:creationId xmlns:a16="http://schemas.microsoft.com/office/drawing/2014/main" id="{273EAF6C-2AC6-2734-5EF7-340309EC17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6CB2041-5A07-1A00-8D1B-67B02079F09F}"/>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395800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BB0D-21EB-1D00-C5F0-660A8723F57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5D41290-3F21-6905-1187-2182461D2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CAA5E85-319B-32E1-53C6-162A4AB15C8A}"/>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5" name="Footer Placeholder 4">
            <a:extLst>
              <a:ext uri="{FF2B5EF4-FFF2-40B4-BE49-F238E27FC236}">
                <a16:creationId xmlns:a16="http://schemas.microsoft.com/office/drawing/2014/main" id="{95D60B9D-24B9-19D8-E7A0-FEA7B0F12F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692F97-7141-DC4B-806C-63642EB6ED14}"/>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213565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FE9332-67FD-406E-EAEA-B9CCEA9683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4B34125-99C0-7B10-63CF-FA80935908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664BA9-6B26-9763-2967-67D342F8AE8B}"/>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5" name="Footer Placeholder 4">
            <a:extLst>
              <a:ext uri="{FF2B5EF4-FFF2-40B4-BE49-F238E27FC236}">
                <a16:creationId xmlns:a16="http://schemas.microsoft.com/office/drawing/2014/main" id="{1C5C9895-E987-BBFA-421B-B9266079C7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6847163-DE1F-A0DF-2FA9-6218BC4C368E}"/>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245154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09C3DC4-D9DB-EA09-E669-108C8934E3B5}"/>
              </a:ext>
            </a:extLst>
          </p:cNvPr>
          <p:cNvSpPr>
            <a:spLocks noGrp="1"/>
          </p:cNvSpPr>
          <p:nvPr>
            <p:ph type="dt" sz="half" idx="10"/>
          </p:nvPr>
        </p:nvSpPr>
        <p:spPr/>
        <p:txBody>
          <a:bodyPr/>
          <a:lstStyle>
            <a:lvl1pPr>
              <a:defRPr/>
            </a:lvl1pPr>
          </a:lstStyle>
          <a:p>
            <a:pPr>
              <a:defRPr/>
            </a:pPr>
            <a:fld id="{541E8C9F-C8D0-403F-B547-0D71F1E8E3C6}" type="datetimeFigureOut">
              <a:rPr lang="en-US"/>
              <a:pPr>
                <a:defRPr/>
              </a:pPr>
              <a:t>5/1/2023</a:t>
            </a:fld>
            <a:endParaRPr lang="en-US"/>
          </a:p>
        </p:txBody>
      </p:sp>
      <p:sp>
        <p:nvSpPr>
          <p:cNvPr id="5" name="Footer Placeholder 4">
            <a:extLst>
              <a:ext uri="{FF2B5EF4-FFF2-40B4-BE49-F238E27FC236}">
                <a16:creationId xmlns:a16="http://schemas.microsoft.com/office/drawing/2014/main" id="{29ED3313-1DD5-D217-B4A3-FE82B8BF03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5156DC-666F-6647-C6A7-C2E637B0F17F}"/>
              </a:ext>
            </a:extLst>
          </p:cNvPr>
          <p:cNvSpPr>
            <a:spLocks noGrp="1"/>
          </p:cNvSpPr>
          <p:nvPr>
            <p:ph type="sldNum" sz="quarter" idx="12"/>
          </p:nvPr>
        </p:nvSpPr>
        <p:spPr/>
        <p:txBody>
          <a:bodyPr/>
          <a:lstStyle>
            <a:lvl1pPr>
              <a:defRPr/>
            </a:lvl1pPr>
          </a:lstStyle>
          <a:p>
            <a:fld id="{A0B4162B-02BF-4D0A-AA8D-B0469636285A}" type="slidenum">
              <a:rPr lang="en-US" altLang="en-US"/>
              <a:pPr/>
              <a:t>‹#›</a:t>
            </a:fld>
            <a:endParaRPr lang="en-US" altLang="en-US"/>
          </a:p>
        </p:txBody>
      </p:sp>
    </p:spTree>
    <p:extLst>
      <p:ext uri="{BB962C8B-B14F-4D97-AF65-F5344CB8AC3E}">
        <p14:creationId xmlns:p14="http://schemas.microsoft.com/office/powerpoint/2010/main" val="4019889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D2CEF-32DC-A10D-4684-F8E5EA93CB42}"/>
              </a:ext>
            </a:extLst>
          </p:cNvPr>
          <p:cNvSpPr>
            <a:spLocks noGrp="1"/>
          </p:cNvSpPr>
          <p:nvPr>
            <p:ph type="dt" sz="half" idx="10"/>
          </p:nvPr>
        </p:nvSpPr>
        <p:spPr/>
        <p:txBody>
          <a:bodyPr/>
          <a:lstStyle>
            <a:lvl1pPr>
              <a:defRPr/>
            </a:lvl1pPr>
          </a:lstStyle>
          <a:p>
            <a:pPr>
              <a:defRPr/>
            </a:pPr>
            <a:fld id="{CBB2C4B0-BCFD-4B5C-AC4B-3ED781E75A39}" type="datetimeFigureOut">
              <a:rPr lang="en-US"/>
              <a:pPr>
                <a:defRPr/>
              </a:pPr>
              <a:t>5/1/2023</a:t>
            </a:fld>
            <a:endParaRPr lang="en-US"/>
          </a:p>
        </p:txBody>
      </p:sp>
      <p:sp>
        <p:nvSpPr>
          <p:cNvPr id="5" name="Footer Placeholder 4">
            <a:extLst>
              <a:ext uri="{FF2B5EF4-FFF2-40B4-BE49-F238E27FC236}">
                <a16:creationId xmlns:a16="http://schemas.microsoft.com/office/drawing/2014/main" id="{A25CEBCF-AF5A-A48E-1F42-E08AF401C1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66F430-0B98-24A9-89D2-DBBB0E80A4AD}"/>
              </a:ext>
            </a:extLst>
          </p:cNvPr>
          <p:cNvSpPr>
            <a:spLocks noGrp="1"/>
          </p:cNvSpPr>
          <p:nvPr>
            <p:ph type="sldNum" sz="quarter" idx="12"/>
          </p:nvPr>
        </p:nvSpPr>
        <p:spPr/>
        <p:txBody>
          <a:bodyPr/>
          <a:lstStyle>
            <a:lvl1pPr>
              <a:defRPr/>
            </a:lvl1pPr>
          </a:lstStyle>
          <a:p>
            <a:fld id="{BEA95D79-4AA3-4873-91E9-45D0F98FD412}" type="slidenum">
              <a:rPr lang="en-US" altLang="en-US"/>
              <a:pPr/>
              <a:t>‹#›</a:t>
            </a:fld>
            <a:endParaRPr lang="en-US" altLang="en-US"/>
          </a:p>
        </p:txBody>
      </p:sp>
    </p:spTree>
    <p:extLst>
      <p:ext uri="{BB962C8B-B14F-4D97-AF65-F5344CB8AC3E}">
        <p14:creationId xmlns:p14="http://schemas.microsoft.com/office/powerpoint/2010/main" val="7237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4895F4-EFEB-BADA-92E6-979918697DC0}"/>
              </a:ext>
            </a:extLst>
          </p:cNvPr>
          <p:cNvSpPr>
            <a:spLocks noGrp="1"/>
          </p:cNvSpPr>
          <p:nvPr>
            <p:ph type="dt" sz="half" idx="10"/>
          </p:nvPr>
        </p:nvSpPr>
        <p:spPr/>
        <p:txBody>
          <a:bodyPr/>
          <a:lstStyle>
            <a:lvl1pPr>
              <a:defRPr/>
            </a:lvl1pPr>
          </a:lstStyle>
          <a:p>
            <a:pPr>
              <a:defRPr/>
            </a:pPr>
            <a:fld id="{7682BECA-2DB4-405C-8327-D6B1B693D9F8}" type="datetimeFigureOut">
              <a:rPr lang="en-US"/>
              <a:pPr>
                <a:defRPr/>
              </a:pPr>
              <a:t>5/1/2023</a:t>
            </a:fld>
            <a:endParaRPr lang="en-US"/>
          </a:p>
        </p:txBody>
      </p:sp>
      <p:sp>
        <p:nvSpPr>
          <p:cNvPr id="5" name="Footer Placeholder 4">
            <a:extLst>
              <a:ext uri="{FF2B5EF4-FFF2-40B4-BE49-F238E27FC236}">
                <a16:creationId xmlns:a16="http://schemas.microsoft.com/office/drawing/2014/main" id="{71E30A96-2AD9-071F-7044-D5A3700D33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40F897-1187-AA44-F431-69B54E80B298}"/>
              </a:ext>
            </a:extLst>
          </p:cNvPr>
          <p:cNvSpPr>
            <a:spLocks noGrp="1"/>
          </p:cNvSpPr>
          <p:nvPr>
            <p:ph type="sldNum" sz="quarter" idx="12"/>
          </p:nvPr>
        </p:nvSpPr>
        <p:spPr/>
        <p:txBody>
          <a:bodyPr/>
          <a:lstStyle>
            <a:lvl1pPr>
              <a:defRPr/>
            </a:lvl1pPr>
          </a:lstStyle>
          <a:p>
            <a:fld id="{2D7C855C-1000-412A-9CC8-0774B3B507DB}" type="slidenum">
              <a:rPr lang="en-US" altLang="en-US"/>
              <a:pPr/>
              <a:t>‹#›</a:t>
            </a:fld>
            <a:endParaRPr lang="en-US" altLang="en-US"/>
          </a:p>
        </p:txBody>
      </p:sp>
    </p:spTree>
    <p:extLst>
      <p:ext uri="{BB962C8B-B14F-4D97-AF65-F5344CB8AC3E}">
        <p14:creationId xmlns:p14="http://schemas.microsoft.com/office/powerpoint/2010/main" val="308476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C92CC58-A3E4-8FDB-E26C-6ED8251DA1E9}"/>
              </a:ext>
            </a:extLst>
          </p:cNvPr>
          <p:cNvSpPr>
            <a:spLocks noGrp="1"/>
          </p:cNvSpPr>
          <p:nvPr>
            <p:ph type="dt" sz="half" idx="10"/>
          </p:nvPr>
        </p:nvSpPr>
        <p:spPr/>
        <p:txBody>
          <a:bodyPr/>
          <a:lstStyle>
            <a:lvl1pPr>
              <a:defRPr/>
            </a:lvl1pPr>
          </a:lstStyle>
          <a:p>
            <a:pPr>
              <a:defRPr/>
            </a:pPr>
            <a:fld id="{6F98AED1-6463-4CD5-9C77-8256E4FDB316}" type="datetimeFigureOut">
              <a:rPr lang="en-US"/>
              <a:pPr>
                <a:defRPr/>
              </a:pPr>
              <a:t>5/1/2023</a:t>
            </a:fld>
            <a:endParaRPr lang="en-US"/>
          </a:p>
        </p:txBody>
      </p:sp>
      <p:sp>
        <p:nvSpPr>
          <p:cNvPr id="6" name="Footer Placeholder 4">
            <a:extLst>
              <a:ext uri="{FF2B5EF4-FFF2-40B4-BE49-F238E27FC236}">
                <a16:creationId xmlns:a16="http://schemas.microsoft.com/office/drawing/2014/main" id="{0608C7E0-71A7-E6B1-FD8F-97CDDDA4C1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CEC708-294D-7562-65DE-C1BD9EB9741D}"/>
              </a:ext>
            </a:extLst>
          </p:cNvPr>
          <p:cNvSpPr>
            <a:spLocks noGrp="1"/>
          </p:cNvSpPr>
          <p:nvPr>
            <p:ph type="sldNum" sz="quarter" idx="12"/>
          </p:nvPr>
        </p:nvSpPr>
        <p:spPr/>
        <p:txBody>
          <a:bodyPr/>
          <a:lstStyle>
            <a:lvl1pPr>
              <a:defRPr/>
            </a:lvl1pPr>
          </a:lstStyle>
          <a:p>
            <a:fld id="{62F13688-5576-4A59-BC95-841A8BDD66B8}" type="slidenum">
              <a:rPr lang="en-US" altLang="en-US"/>
              <a:pPr/>
              <a:t>‹#›</a:t>
            </a:fld>
            <a:endParaRPr lang="en-US" altLang="en-US"/>
          </a:p>
        </p:txBody>
      </p:sp>
    </p:spTree>
    <p:extLst>
      <p:ext uri="{BB962C8B-B14F-4D97-AF65-F5344CB8AC3E}">
        <p14:creationId xmlns:p14="http://schemas.microsoft.com/office/powerpoint/2010/main" val="2653003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5A92FB7-1D7E-9D46-7274-C534BB459E4F}"/>
              </a:ext>
            </a:extLst>
          </p:cNvPr>
          <p:cNvSpPr>
            <a:spLocks noGrp="1"/>
          </p:cNvSpPr>
          <p:nvPr>
            <p:ph type="dt" sz="half" idx="10"/>
          </p:nvPr>
        </p:nvSpPr>
        <p:spPr/>
        <p:txBody>
          <a:bodyPr/>
          <a:lstStyle>
            <a:lvl1pPr>
              <a:defRPr/>
            </a:lvl1pPr>
          </a:lstStyle>
          <a:p>
            <a:pPr>
              <a:defRPr/>
            </a:pPr>
            <a:fld id="{30770FE1-0F9E-434C-A965-D98EA80BD0B8}" type="datetimeFigureOut">
              <a:rPr lang="en-US"/>
              <a:pPr>
                <a:defRPr/>
              </a:pPr>
              <a:t>5/1/2023</a:t>
            </a:fld>
            <a:endParaRPr lang="en-US"/>
          </a:p>
        </p:txBody>
      </p:sp>
      <p:sp>
        <p:nvSpPr>
          <p:cNvPr id="8" name="Footer Placeholder 4">
            <a:extLst>
              <a:ext uri="{FF2B5EF4-FFF2-40B4-BE49-F238E27FC236}">
                <a16:creationId xmlns:a16="http://schemas.microsoft.com/office/drawing/2014/main" id="{AC2E5E1D-5D4C-3089-44AF-BC182C1C1B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E1BBA34-4BC9-6281-194F-215A17A6495F}"/>
              </a:ext>
            </a:extLst>
          </p:cNvPr>
          <p:cNvSpPr>
            <a:spLocks noGrp="1"/>
          </p:cNvSpPr>
          <p:nvPr>
            <p:ph type="sldNum" sz="quarter" idx="12"/>
          </p:nvPr>
        </p:nvSpPr>
        <p:spPr/>
        <p:txBody>
          <a:bodyPr/>
          <a:lstStyle>
            <a:lvl1pPr>
              <a:defRPr/>
            </a:lvl1pPr>
          </a:lstStyle>
          <a:p>
            <a:fld id="{142D742B-5E95-4B1D-9EC1-66CAF876B3B5}" type="slidenum">
              <a:rPr lang="en-US" altLang="en-US"/>
              <a:pPr/>
              <a:t>‹#›</a:t>
            </a:fld>
            <a:endParaRPr lang="en-US" altLang="en-US"/>
          </a:p>
        </p:txBody>
      </p:sp>
    </p:spTree>
    <p:extLst>
      <p:ext uri="{BB962C8B-B14F-4D97-AF65-F5344CB8AC3E}">
        <p14:creationId xmlns:p14="http://schemas.microsoft.com/office/powerpoint/2010/main" val="1120341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D58C3A-9277-9767-7E95-D6CF13947A3F}"/>
              </a:ext>
            </a:extLst>
          </p:cNvPr>
          <p:cNvSpPr>
            <a:spLocks noGrp="1"/>
          </p:cNvSpPr>
          <p:nvPr>
            <p:ph type="dt" sz="half" idx="10"/>
          </p:nvPr>
        </p:nvSpPr>
        <p:spPr/>
        <p:txBody>
          <a:bodyPr/>
          <a:lstStyle>
            <a:lvl1pPr>
              <a:defRPr/>
            </a:lvl1pPr>
          </a:lstStyle>
          <a:p>
            <a:pPr>
              <a:defRPr/>
            </a:pPr>
            <a:fld id="{F3AD1737-7B2E-44E7-A7F1-F0344786FE36}" type="datetimeFigureOut">
              <a:rPr lang="en-US"/>
              <a:pPr>
                <a:defRPr/>
              </a:pPr>
              <a:t>5/1/2023</a:t>
            </a:fld>
            <a:endParaRPr lang="en-US"/>
          </a:p>
        </p:txBody>
      </p:sp>
      <p:sp>
        <p:nvSpPr>
          <p:cNvPr id="4" name="Footer Placeholder 4">
            <a:extLst>
              <a:ext uri="{FF2B5EF4-FFF2-40B4-BE49-F238E27FC236}">
                <a16:creationId xmlns:a16="http://schemas.microsoft.com/office/drawing/2014/main" id="{5D410AA9-3576-A129-081F-F2A2FAA7ADE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7DCF40-FCE3-0036-F82C-FC8EC71875F9}"/>
              </a:ext>
            </a:extLst>
          </p:cNvPr>
          <p:cNvSpPr>
            <a:spLocks noGrp="1"/>
          </p:cNvSpPr>
          <p:nvPr>
            <p:ph type="sldNum" sz="quarter" idx="12"/>
          </p:nvPr>
        </p:nvSpPr>
        <p:spPr/>
        <p:txBody>
          <a:bodyPr/>
          <a:lstStyle>
            <a:lvl1pPr>
              <a:defRPr/>
            </a:lvl1pPr>
          </a:lstStyle>
          <a:p>
            <a:fld id="{5D1BCC43-54AA-4C92-916C-573911158B80}" type="slidenum">
              <a:rPr lang="en-US" altLang="en-US"/>
              <a:pPr/>
              <a:t>‹#›</a:t>
            </a:fld>
            <a:endParaRPr lang="en-US" altLang="en-US"/>
          </a:p>
        </p:txBody>
      </p:sp>
    </p:spTree>
    <p:extLst>
      <p:ext uri="{BB962C8B-B14F-4D97-AF65-F5344CB8AC3E}">
        <p14:creationId xmlns:p14="http://schemas.microsoft.com/office/powerpoint/2010/main" val="282979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4281AB-4F0A-BCD3-311C-7258E3546E9A}"/>
              </a:ext>
            </a:extLst>
          </p:cNvPr>
          <p:cNvSpPr>
            <a:spLocks noGrp="1"/>
          </p:cNvSpPr>
          <p:nvPr>
            <p:ph type="dt" sz="half" idx="10"/>
          </p:nvPr>
        </p:nvSpPr>
        <p:spPr/>
        <p:txBody>
          <a:bodyPr/>
          <a:lstStyle>
            <a:lvl1pPr>
              <a:defRPr/>
            </a:lvl1pPr>
          </a:lstStyle>
          <a:p>
            <a:pPr>
              <a:defRPr/>
            </a:pPr>
            <a:fld id="{0CCC73B8-F0D7-4E60-A2AC-F36101905AE9}" type="datetimeFigureOut">
              <a:rPr lang="en-US"/>
              <a:pPr>
                <a:defRPr/>
              </a:pPr>
              <a:t>5/1/2023</a:t>
            </a:fld>
            <a:endParaRPr lang="en-US"/>
          </a:p>
        </p:txBody>
      </p:sp>
      <p:sp>
        <p:nvSpPr>
          <p:cNvPr id="3" name="Footer Placeholder 4">
            <a:extLst>
              <a:ext uri="{FF2B5EF4-FFF2-40B4-BE49-F238E27FC236}">
                <a16:creationId xmlns:a16="http://schemas.microsoft.com/office/drawing/2014/main" id="{9CA8D879-7F9C-C090-EC64-3D40AC3CAC8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C95627-9BD1-18BD-4CD8-72960C4F71A1}"/>
              </a:ext>
            </a:extLst>
          </p:cNvPr>
          <p:cNvSpPr>
            <a:spLocks noGrp="1"/>
          </p:cNvSpPr>
          <p:nvPr>
            <p:ph type="sldNum" sz="quarter" idx="12"/>
          </p:nvPr>
        </p:nvSpPr>
        <p:spPr/>
        <p:txBody>
          <a:bodyPr/>
          <a:lstStyle>
            <a:lvl1pPr>
              <a:defRPr/>
            </a:lvl1pPr>
          </a:lstStyle>
          <a:p>
            <a:fld id="{EB416B16-3246-4CC7-B21F-3F1966C039FE}" type="slidenum">
              <a:rPr lang="en-US" altLang="en-US"/>
              <a:pPr/>
              <a:t>‹#›</a:t>
            </a:fld>
            <a:endParaRPr lang="en-US" altLang="en-US"/>
          </a:p>
        </p:txBody>
      </p:sp>
    </p:spTree>
    <p:extLst>
      <p:ext uri="{BB962C8B-B14F-4D97-AF65-F5344CB8AC3E}">
        <p14:creationId xmlns:p14="http://schemas.microsoft.com/office/powerpoint/2010/main" val="423351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18C216-1BDA-8159-02B7-77E63148B57C}"/>
              </a:ext>
            </a:extLst>
          </p:cNvPr>
          <p:cNvSpPr>
            <a:spLocks noGrp="1"/>
          </p:cNvSpPr>
          <p:nvPr>
            <p:ph type="dt" sz="half" idx="10"/>
          </p:nvPr>
        </p:nvSpPr>
        <p:spPr/>
        <p:txBody>
          <a:bodyPr/>
          <a:lstStyle>
            <a:lvl1pPr>
              <a:defRPr/>
            </a:lvl1pPr>
          </a:lstStyle>
          <a:p>
            <a:pPr>
              <a:defRPr/>
            </a:pPr>
            <a:fld id="{0680663D-B481-4432-87C3-79DE168EDF62}" type="datetimeFigureOut">
              <a:rPr lang="en-US"/>
              <a:pPr>
                <a:defRPr/>
              </a:pPr>
              <a:t>5/1/2023</a:t>
            </a:fld>
            <a:endParaRPr lang="en-US"/>
          </a:p>
        </p:txBody>
      </p:sp>
      <p:sp>
        <p:nvSpPr>
          <p:cNvPr id="6" name="Footer Placeholder 4">
            <a:extLst>
              <a:ext uri="{FF2B5EF4-FFF2-40B4-BE49-F238E27FC236}">
                <a16:creationId xmlns:a16="http://schemas.microsoft.com/office/drawing/2014/main" id="{8F069698-DF98-DCC3-6623-3F426B06A4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57AEFB-A80E-8D69-D7CC-07A68588DFD9}"/>
              </a:ext>
            </a:extLst>
          </p:cNvPr>
          <p:cNvSpPr>
            <a:spLocks noGrp="1"/>
          </p:cNvSpPr>
          <p:nvPr>
            <p:ph type="sldNum" sz="quarter" idx="12"/>
          </p:nvPr>
        </p:nvSpPr>
        <p:spPr/>
        <p:txBody>
          <a:bodyPr/>
          <a:lstStyle>
            <a:lvl1pPr>
              <a:defRPr/>
            </a:lvl1pPr>
          </a:lstStyle>
          <a:p>
            <a:fld id="{67308BD5-10F1-477D-A61F-008E9AFD4A04}" type="slidenum">
              <a:rPr lang="en-US" altLang="en-US"/>
              <a:pPr/>
              <a:t>‹#›</a:t>
            </a:fld>
            <a:endParaRPr lang="en-US" altLang="en-US"/>
          </a:p>
        </p:txBody>
      </p:sp>
    </p:spTree>
    <p:extLst>
      <p:ext uri="{BB962C8B-B14F-4D97-AF65-F5344CB8AC3E}">
        <p14:creationId xmlns:p14="http://schemas.microsoft.com/office/powerpoint/2010/main" val="336625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56BC-D362-8D4F-4DE9-400C7A87FAF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F612128-55C5-0513-9BE5-495B97ABA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A456D0-8F53-8D97-0F68-05FDFF7B0D45}"/>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5" name="Footer Placeholder 4">
            <a:extLst>
              <a:ext uri="{FF2B5EF4-FFF2-40B4-BE49-F238E27FC236}">
                <a16:creationId xmlns:a16="http://schemas.microsoft.com/office/drawing/2014/main" id="{FFE65DBB-F12A-8888-45AB-54B6AF5C98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B3ABA59-97E8-6099-8206-97944E6CDDCE}"/>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347332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D90D92A-BC44-39B4-9D3A-5206621F9927}"/>
              </a:ext>
            </a:extLst>
          </p:cNvPr>
          <p:cNvSpPr>
            <a:spLocks noGrp="1"/>
          </p:cNvSpPr>
          <p:nvPr>
            <p:ph type="dt" sz="half" idx="10"/>
          </p:nvPr>
        </p:nvSpPr>
        <p:spPr/>
        <p:txBody>
          <a:bodyPr/>
          <a:lstStyle>
            <a:lvl1pPr>
              <a:defRPr/>
            </a:lvl1pPr>
          </a:lstStyle>
          <a:p>
            <a:pPr>
              <a:defRPr/>
            </a:pPr>
            <a:fld id="{C5AB4A24-2206-4558-8665-A0F13F3F4F0C}" type="datetimeFigureOut">
              <a:rPr lang="en-US"/>
              <a:pPr>
                <a:defRPr/>
              </a:pPr>
              <a:t>5/1/2023</a:t>
            </a:fld>
            <a:endParaRPr lang="en-US"/>
          </a:p>
        </p:txBody>
      </p:sp>
      <p:sp>
        <p:nvSpPr>
          <p:cNvPr id="6" name="Footer Placeholder 4">
            <a:extLst>
              <a:ext uri="{FF2B5EF4-FFF2-40B4-BE49-F238E27FC236}">
                <a16:creationId xmlns:a16="http://schemas.microsoft.com/office/drawing/2014/main" id="{A79CD623-4F35-6895-C88A-E6D296DBCC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CA99FA-31A0-794E-0EF1-4C0447280F7D}"/>
              </a:ext>
            </a:extLst>
          </p:cNvPr>
          <p:cNvSpPr>
            <a:spLocks noGrp="1"/>
          </p:cNvSpPr>
          <p:nvPr>
            <p:ph type="sldNum" sz="quarter" idx="12"/>
          </p:nvPr>
        </p:nvSpPr>
        <p:spPr/>
        <p:txBody>
          <a:bodyPr/>
          <a:lstStyle>
            <a:lvl1pPr>
              <a:defRPr/>
            </a:lvl1pPr>
          </a:lstStyle>
          <a:p>
            <a:fld id="{9EBF2532-2697-49F1-B2B4-023001023DCE}" type="slidenum">
              <a:rPr lang="en-US" altLang="en-US"/>
              <a:pPr/>
              <a:t>‹#›</a:t>
            </a:fld>
            <a:endParaRPr lang="en-US" altLang="en-US"/>
          </a:p>
        </p:txBody>
      </p:sp>
    </p:spTree>
    <p:extLst>
      <p:ext uri="{BB962C8B-B14F-4D97-AF65-F5344CB8AC3E}">
        <p14:creationId xmlns:p14="http://schemas.microsoft.com/office/powerpoint/2010/main" val="700070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98E9A-F8F0-4C47-F416-A17BE217586C}"/>
              </a:ext>
            </a:extLst>
          </p:cNvPr>
          <p:cNvSpPr>
            <a:spLocks noGrp="1"/>
          </p:cNvSpPr>
          <p:nvPr>
            <p:ph type="dt" sz="half" idx="10"/>
          </p:nvPr>
        </p:nvSpPr>
        <p:spPr/>
        <p:txBody>
          <a:bodyPr/>
          <a:lstStyle>
            <a:lvl1pPr>
              <a:defRPr/>
            </a:lvl1pPr>
          </a:lstStyle>
          <a:p>
            <a:pPr>
              <a:defRPr/>
            </a:pPr>
            <a:fld id="{DB2F2F92-08C5-4827-A013-06A1256C7A5C}" type="datetimeFigureOut">
              <a:rPr lang="en-US"/>
              <a:pPr>
                <a:defRPr/>
              </a:pPr>
              <a:t>5/1/2023</a:t>
            </a:fld>
            <a:endParaRPr lang="en-US"/>
          </a:p>
        </p:txBody>
      </p:sp>
      <p:sp>
        <p:nvSpPr>
          <p:cNvPr id="5" name="Footer Placeholder 4">
            <a:extLst>
              <a:ext uri="{FF2B5EF4-FFF2-40B4-BE49-F238E27FC236}">
                <a16:creationId xmlns:a16="http://schemas.microsoft.com/office/drawing/2014/main" id="{FF5E6416-9A94-D89D-949C-2BA49664D3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27AD8F-3A2E-1D72-C03A-0AE521899F31}"/>
              </a:ext>
            </a:extLst>
          </p:cNvPr>
          <p:cNvSpPr>
            <a:spLocks noGrp="1"/>
          </p:cNvSpPr>
          <p:nvPr>
            <p:ph type="sldNum" sz="quarter" idx="12"/>
          </p:nvPr>
        </p:nvSpPr>
        <p:spPr/>
        <p:txBody>
          <a:bodyPr/>
          <a:lstStyle>
            <a:lvl1pPr>
              <a:defRPr/>
            </a:lvl1pPr>
          </a:lstStyle>
          <a:p>
            <a:fld id="{158715BF-E10B-4AE5-8A99-47E47BA8D0B4}" type="slidenum">
              <a:rPr lang="en-US" altLang="en-US"/>
              <a:pPr/>
              <a:t>‹#›</a:t>
            </a:fld>
            <a:endParaRPr lang="en-US" altLang="en-US"/>
          </a:p>
        </p:txBody>
      </p:sp>
    </p:spTree>
    <p:extLst>
      <p:ext uri="{BB962C8B-B14F-4D97-AF65-F5344CB8AC3E}">
        <p14:creationId xmlns:p14="http://schemas.microsoft.com/office/powerpoint/2010/main" val="68403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EA14B-74EA-21C1-6C8F-43BF7E77041E}"/>
              </a:ext>
            </a:extLst>
          </p:cNvPr>
          <p:cNvSpPr>
            <a:spLocks noGrp="1"/>
          </p:cNvSpPr>
          <p:nvPr>
            <p:ph type="dt" sz="half" idx="10"/>
          </p:nvPr>
        </p:nvSpPr>
        <p:spPr/>
        <p:txBody>
          <a:bodyPr/>
          <a:lstStyle>
            <a:lvl1pPr>
              <a:defRPr/>
            </a:lvl1pPr>
          </a:lstStyle>
          <a:p>
            <a:pPr>
              <a:defRPr/>
            </a:pPr>
            <a:fld id="{0304138B-3509-44D6-81EC-B580EF870546}" type="datetimeFigureOut">
              <a:rPr lang="en-US"/>
              <a:pPr>
                <a:defRPr/>
              </a:pPr>
              <a:t>5/1/2023</a:t>
            </a:fld>
            <a:endParaRPr lang="en-US"/>
          </a:p>
        </p:txBody>
      </p:sp>
      <p:sp>
        <p:nvSpPr>
          <p:cNvPr id="5" name="Footer Placeholder 4">
            <a:extLst>
              <a:ext uri="{FF2B5EF4-FFF2-40B4-BE49-F238E27FC236}">
                <a16:creationId xmlns:a16="http://schemas.microsoft.com/office/drawing/2014/main" id="{CF71A43D-5F4A-CA9E-706F-FB42F183A1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3AA341-94CE-9BC2-A38C-84C128806321}"/>
              </a:ext>
            </a:extLst>
          </p:cNvPr>
          <p:cNvSpPr>
            <a:spLocks noGrp="1"/>
          </p:cNvSpPr>
          <p:nvPr>
            <p:ph type="sldNum" sz="quarter" idx="12"/>
          </p:nvPr>
        </p:nvSpPr>
        <p:spPr/>
        <p:txBody>
          <a:bodyPr/>
          <a:lstStyle>
            <a:lvl1pPr>
              <a:defRPr/>
            </a:lvl1pPr>
          </a:lstStyle>
          <a:p>
            <a:fld id="{FD6219C7-2E4C-4C1E-A731-3427283513D6}" type="slidenum">
              <a:rPr lang="en-US" altLang="en-US"/>
              <a:pPr/>
              <a:t>‹#›</a:t>
            </a:fld>
            <a:endParaRPr lang="en-US" altLang="en-US"/>
          </a:p>
        </p:txBody>
      </p:sp>
    </p:spTree>
    <p:extLst>
      <p:ext uri="{BB962C8B-B14F-4D97-AF65-F5344CB8AC3E}">
        <p14:creationId xmlns:p14="http://schemas.microsoft.com/office/powerpoint/2010/main" val="310445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FC05-06D6-127A-734C-B80BFEA98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2A8172C-2415-276F-B6A1-AF9B76555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1070B9-EE6E-D5C1-9DB4-C3BEB2AC92C0}"/>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5" name="Footer Placeholder 4">
            <a:extLst>
              <a:ext uri="{FF2B5EF4-FFF2-40B4-BE49-F238E27FC236}">
                <a16:creationId xmlns:a16="http://schemas.microsoft.com/office/drawing/2014/main" id="{E5B2E830-55B3-0ED0-FDF9-D6EBDD1766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157BC4-9E47-81F4-8A73-4FE4D82DD95A}"/>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44476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7C36-C474-270F-BEF1-AACF6EDAFEA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20CCAAE-A6CD-18BA-C30A-003B3AA6B9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AA642F2-BC37-427C-B3F0-2346526F74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F509FF6-0749-EB84-D6AC-16D2B5DADB71}"/>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6" name="Footer Placeholder 5">
            <a:extLst>
              <a:ext uri="{FF2B5EF4-FFF2-40B4-BE49-F238E27FC236}">
                <a16:creationId xmlns:a16="http://schemas.microsoft.com/office/drawing/2014/main" id="{9880D9F3-1704-2984-1866-D0429407743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2CE3549-0186-663C-37F1-6470A2AA832E}"/>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181509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8DA4-71F1-E28F-7F40-F054400C869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9656C81-2DB0-F436-107F-B936B5ECFD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B48370-8F21-53C9-B082-1FDD247518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B60191A-D1AA-DA94-406B-1D23A2AE59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D8859-6309-B0B4-5D11-5B4FE1B30A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6EFA058-48EE-AF04-EAA7-CA40DB418524}"/>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8" name="Footer Placeholder 7">
            <a:extLst>
              <a:ext uri="{FF2B5EF4-FFF2-40B4-BE49-F238E27FC236}">
                <a16:creationId xmlns:a16="http://schemas.microsoft.com/office/drawing/2014/main" id="{5A3B6F62-BE10-513F-AB93-0411C067DBE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766C443-C316-BFF8-FBB5-9F09893719FF}"/>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403635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0578-2C34-CC20-5B45-87293CAAA7C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AA3901C-3671-EB19-726F-EC8273DC0276}"/>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4" name="Footer Placeholder 3">
            <a:extLst>
              <a:ext uri="{FF2B5EF4-FFF2-40B4-BE49-F238E27FC236}">
                <a16:creationId xmlns:a16="http://schemas.microsoft.com/office/drawing/2014/main" id="{ABFB9B06-0639-252A-8852-671C19A0649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A128E0C-569B-3509-7EBE-F984D6782883}"/>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266197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5C6F70-BC62-910D-579B-77B47D13F849}"/>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3" name="Footer Placeholder 2">
            <a:extLst>
              <a:ext uri="{FF2B5EF4-FFF2-40B4-BE49-F238E27FC236}">
                <a16:creationId xmlns:a16="http://schemas.microsoft.com/office/drawing/2014/main" id="{D05CBE02-815F-C414-F099-90BFB6D2E59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8F94FB9-B2A5-5B5A-4B7E-72DCD48AD58F}"/>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389281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3EEC-FE79-8A87-92FC-9CDAFD960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15FEC93-9279-F0DB-44E8-AFD5023B5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8429E66-48BC-44E0-50CD-1FB7D4EB5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7E540-3055-1A45-9F54-4A4478E0F293}"/>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6" name="Footer Placeholder 5">
            <a:extLst>
              <a:ext uri="{FF2B5EF4-FFF2-40B4-BE49-F238E27FC236}">
                <a16:creationId xmlns:a16="http://schemas.microsoft.com/office/drawing/2014/main" id="{982F66DB-697C-74AE-A814-C1D77E0ABA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700CD6B-38C3-FE18-ED6C-86A990CBA486}"/>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87740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C4C0-D731-76A5-AE56-1A44D7BF1E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E882507-4DB9-3532-7BF1-A1C1624E2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4FAF5EF-0BD3-3198-19B1-ED81D7051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10F5F-3AE0-4C58-466C-850577D27836}"/>
              </a:ext>
            </a:extLst>
          </p:cNvPr>
          <p:cNvSpPr>
            <a:spLocks noGrp="1"/>
          </p:cNvSpPr>
          <p:nvPr>
            <p:ph type="dt" sz="half" idx="10"/>
          </p:nvPr>
        </p:nvSpPr>
        <p:spPr/>
        <p:txBody>
          <a:bodyPr/>
          <a:lstStyle/>
          <a:p>
            <a:fld id="{BCF035C2-43C8-418E-B433-22B4ECBD8307}" type="datetimeFigureOut">
              <a:rPr lang="en-IN" smtClean="0"/>
              <a:t>01-05-2023</a:t>
            </a:fld>
            <a:endParaRPr lang="en-IN"/>
          </a:p>
        </p:txBody>
      </p:sp>
      <p:sp>
        <p:nvSpPr>
          <p:cNvPr id="6" name="Footer Placeholder 5">
            <a:extLst>
              <a:ext uri="{FF2B5EF4-FFF2-40B4-BE49-F238E27FC236}">
                <a16:creationId xmlns:a16="http://schemas.microsoft.com/office/drawing/2014/main" id="{CC67F5C2-99ED-054E-037D-A45E78B495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1A948A-1037-F261-3C13-4A52027E6491}"/>
              </a:ext>
            </a:extLst>
          </p:cNvPr>
          <p:cNvSpPr>
            <a:spLocks noGrp="1"/>
          </p:cNvSpPr>
          <p:nvPr>
            <p:ph type="sldNum" sz="quarter" idx="12"/>
          </p:nvPr>
        </p:nvSpPr>
        <p:spPr/>
        <p:txBody>
          <a:bodyPr/>
          <a:lstStyle/>
          <a:p>
            <a:fld id="{DD046F97-CB74-43CB-8C51-9CC9A3B84772}" type="slidenum">
              <a:rPr lang="en-IN" smtClean="0"/>
              <a:t>‹#›</a:t>
            </a:fld>
            <a:endParaRPr lang="en-IN"/>
          </a:p>
        </p:txBody>
      </p:sp>
    </p:spTree>
    <p:extLst>
      <p:ext uri="{BB962C8B-B14F-4D97-AF65-F5344CB8AC3E}">
        <p14:creationId xmlns:p14="http://schemas.microsoft.com/office/powerpoint/2010/main" val="409463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B21D4-548A-1038-CC2E-2ADCFFDC1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77FAF3E-EC8C-7EF7-0A7D-355327EE8F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FE6ADA5-BE57-1A27-9DBF-268D2095F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035C2-43C8-418E-B433-22B4ECBD8307}" type="datetimeFigureOut">
              <a:rPr lang="en-IN" smtClean="0"/>
              <a:t>01-05-2023</a:t>
            </a:fld>
            <a:endParaRPr lang="en-IN"/>
          </a:p>
        </p:txBody>
      </p:sp>
      <p:sp>
        <p:nvSpPr>
          <p:cNvPr id="5" name="Footer Placeholder 4">
            <a:extLst>
              <a:ext uri="{FF2B5EF4-FFF2-40B4-BE49-F238E27FC236}">
                <a16:creationId xmlns:a16="http://schemas.microsoft.com/office/drawing/2014/main" id="{E46AE0D4-F65D-AE54-D571-20409002A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C13E31F-4733-630F-8C0C-44B2B2EE89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46F97-CB74-43CB-8C51-9CC9A3B84772}" type="slidenum">
              <a:rPr lang="en-IN" smtClean="0"/>
              <a:t>‹#›</a:t>
            </a:fld>
            <a:endParaRPr lang="en-IN"/>
          </a:p>
        </p:txBody>
      </p:sp>
    </p:spTree>
    <p:extLst>
      <p:ext uri="{BB962C8B-B14F-4D97-AF65-F5344CB8AC3E}">
        <p14:creationId xmlns:p14="http://schemas.microsoft.com/office/powerpoint/2010/main" val="2020937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B51FBC4D-C1DC-D0F1-5E0B-A61F642871B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47E069D0-F49B-5234-7F96-9BBFB0D84F4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717FAD3-D1FD-06EE-2AE6-F941544CBBC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35CF8DE-CF1F-4ADA-A294-7F8A22A13217}" type="datetimeFigureOut">
              <a:rPr lang="en-US"/>
              <a:pPr>
                <a:defRPr/>
              </a:pPr>
              <a:t>5/1/2023</a:t>
            </a:fld>
            <a:endParaRPr lang="en-US"/>
          </a:p>
        </p:txBody>
      </p:sp>
      <p:sp>
        <p:nvSpPr>
          <p:cNvPr id="5" name="Footer Placeholder 4">
            <a:extLst>
              <a:ext uri="{FF2B5EF4-FFF2-40B4-BE49-F238E27FC236}">
                <a16:creationId xmlns:a16="http://schemas.microsoft.com/office/drawing/2014/main" id="{2264CB73-7DD7-B4D5-7487-7323CA80B99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35AC1B1-9480-F928-4248-571B7AF2504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266130D-DEFF-4268-AFB6-16899C623892}" type="slidenum">
              <a:rPr lang="en-US" altLang="en-US"/>
              <a:pPr/>
              <a:t>‹#›</a:t>
            </a:fld>
            <a:endParaRPr lang="en-US" altLang="en-US"/>
          </a:p>
        </p:txBody>
      </p:sp>
    </p:spTree>
    <p:extLst>
      <p:ext uri="{BB962C8B-B14F-4D97-AF65-F5344CB8AC3E}">
        <p14:creationId xmlns:p14="http://schemas.microsoft.com/office/powerpoint/2010/main" val="2683924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nrdc.org/stories/global-warming-10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air-worldwide.com/blog/posts/2017/2/the-geographic-impact-of-climate-signals-on-european-winter-storm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6961E43-9ECA-FCA0-CE74-63E0DB949D83}"/>
              </a:ext>
            </a:extLst>
          </p:cNvPr>
          <p:cNvGraphicFramePr>
            <a:graphicFrameLocks noGrp="1"/>
          </p:cNvGraphicFramePr>
          <p:nvPr>
            <p:extLst>
              <p:ext uri="{D42A27DB-BD31-4B8C-83A1-F6EECF244321}">
                <p14:modId xmlns:p14="http://schemas.microsoft.com/office/powerpoint/2010/main" val="3380233183"/>
              </p:ext>
            </p:extLst>
          </p:nvPr>
        </p:nvGraphicFramePr>
        <p:xfrm>
          <a:off x="228601" y="1893406"/>
          <a:ext cx="11738112" cy="1518539"/>
        </p:xfrm>
        <a:graphic>
          <a:graphicData uri="http://schemas.openxmlformats.org/drawingml/2006/table">
            <a:tbl>
              <a:tblPr firstRow="1" firstCol="1" bandRow="1">
                <a:tableStyleId>{5C22544A-7EE6-4342-B048-85BDC9FD1C3A}</a:tableStyleId>
              </a:tblPr>
              <a:tblGrid>
                <a:gridCol w="11738112">
                  <a:extLst>
                    <a:ext uri="{9D8B030D-6E8A-4147-A177-3AD203B41FA5}">
                      <a16:colId xmlns:a16="http://schemas.microsoft.com/office/drawing/2014/main" val="1504304504"/>
                    </a:ext>
                  </a:extLst>
                </a:gridCol>
              </a:tblGrid>
              <a:tr h="0">
                <a:tc>
                  <a:txBody>
                    <a:bodyPr/>
                    <a:lstStyle/>
                    <a:p>
                      <a:pPr algn="just">
                        <a:lnSpc>
                          <a:spcPct val="107000"/>
                        </a:lnSpc>
                        <a:spcBef>
                          <a:spcPts val="600"/>
                        </a:spcBef>
                        <a:spcAft>
                          <a:spcPts val="600"/>
                        </a:spcAft>
                      </a:pPr>
                      <a:r>
                        <a:rPr lang="en-IN" sz="3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Climate change, climatic variability, global warming, </a:t>
                      </a:r>
                      <a:r>
                        <a:rPr lang="en-US" sz="3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causes of climate change and its impact on regional and National Agriculture</a:t>
                      </a:r>
                      <a:endParaRPr lang="en-IN" sz="3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bg1"/>
                    </a:solidFill>
                  </a:tcPr>
                </a:tc>
                <a:extLst>
                  <a:ext uri="{0D108BD9-81ED-4DB2-BD59-A6C34878D82A}">
                    <a16:rowId xmlns:a16="http://schemas.microsoft.com/office/drawing/2014/main" val="1134625577"/>
                  </a:ext>
                </a:extLst>
              </a:tr>
            </a:tbl>
          </a:graphicData>
        </a:graphic>
      </p:graphicFrame>
    </p:spTree>
    <p:extLst>
      <p:ext uri="{BB962C8B-B14F-4D97-AF65-F5344CB8AC3E}">
        <p14:creationId xmlns:p14="http://schemas.microsoft.com/office/powerpoint/2010/main" val="228661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155BD-A7F8-3709-7056-650A6A99F4CA}"/>
              </a:ext>
            </a:extLst>
          </p:cNvPr>
          <p:cNvSpPr txBox="1"/>
          <p:nvPr/>
        </p:nvSpPr>
        <p:spPr>
          <a:xfrm>
            <a:off x="337930" y="298174"/>
            <a:ext cx="11648661" cy="369332"/>
          </a:xfrm>
          <a:prstGeom prst="rect">
            <a:avLst/>
          </a:prstGeom>
          <a:noFill/>
        </p:spPr>
        <p:txBody>
          <a:bodyPr wrap="square" rtlCol="0">
            <a:spAutoFit/>
          </a:bodyPr>
          <a:lstStyle/>
          <a:p>
            <a:pPr algn="l"/>
            <a:endParaRPr lang="en-IN" dirty="0"/>
          </a:p>
        </p:txBody>
      </p:sp>
      <p:sp>
        <p:nvSpPr>
          <p:cNvPr id="3" name="TextBox 2">
            <a:extLst>
              <a:ext uri="{FF2B5EF4-FFF2-40B4-BE49-F238E27FC236}">
                <a16:creationId xmlns:a16="http://schemas.microsoft.com/office/drawing/2014/main" id="{420E3E77-E513-9895-481E-08606EC30D7E}"/>
              </a:ext>
            </a:extLst>
          </p:cNvPr>
          <p:cNvSpPr txBox="1"/>
          <p:nvPr/>
        </p:nvSpPr>
        <p:spPr>
          <a:xfrm>
            <a:off x="427383" y="298174"/>
            <a:ext cx="11426687" cy="3585597"/>
          </a:xfrm>
          <a:prstGeom prst="rect">
            <a:avLst/>
          </a:prstGeom>
          <a:noFill/>
        </p:spPr>
        <p:txBody>
          <a:bodyPr wrap="square" rtlCol="0">
            <a:spAutoFit/>
          </a:bodyPr>
          <a:lstStyle/>
          <a:p>
            <a:pPr algn="just">
              <a:spcBef>
                <a:spcPts val="1200"/>
              </a:spcBef>
              <a:spcAft>
                <a:spcPts val="600"/>
              </a:spcAft>
            </a:pP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During the span of 1750 to 2012.</a:t>
            </a:r>
          </a:p>
          <a:p>
            <a:pPr marL="342900" indent="-342900" algn="just">
              <a:spcBef>
                <a:spcPts val="1200"/>
              </a:spcBef>
              <a:spcAft>
                <a:spcPts val="600"/>
              </a:spcAft>
              <a:buFont typeface="Arial" panose="020B0604020202020204" pitchFamily="34" charset="0"/>
              <a:buChar char="•"/>
            </a:pP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The atmospheric CO</a:t>
            </a:r>
            <a:r>
              <a:rPr lang="en-US" sz="2400" b="0" i="0" u="none" strike="noStrike" baseline="-25000" dirty="0">
                <a:latin typeface="Tahoma" panose="020B0604030504040204" pitchFamily="34" charset="0"/>
                <a:ea typeface="Tahoma" panose="020B0604030504040204" pitchFamily="34" charset="0"/>
                <a:cs typeface="Tahoma" panose="020B0604030504040204" pitchFamily="34" charset="0"/>
              </a:rPr>
              <a:t>2</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concentration has increased from 280 ppm to 395 ppm.</a:t>
            </a:r>
          </a:p>
          <a:p>
            <a:pPr marL="342900" indent="-342900" algn="just">
              <a:spcBef>
                <a:spcPts val="1200"/>
              </a:spcBef>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In case of </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CH</a:t>
            </a:r>
            <a:r>
              <a:rPr lang="en-US" sz="2400" b="0" i="0" u="none" strike="noStrike" baseline="-25000" dirty="0">
                <a:latin typeface="Tahoma" panose="020B0604030504040204" pitchFamily="34" charset="0"/>
                <a:ea typeface="Tahoma" panose="020B0604030504040204" pitchFamily="34" charset="0"/>
                <a:cs typeface="Tahoma" panose="020B0604030504040204" pitchFamily="34" charset="0"/>
              </a:rPr>
              <a:t>4</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concentration increased from 715 ppb to 1882 ppb.</a:t>
            </a:r>
          </a:p>
          <a:p>
            <a:pPr marL="342900" indent="-342900" algn="just">
              <a:spcBef>
                <a:spcPts val="1200"/>
              </a:spcBef>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Concentration </a:t>
            </a:r>
            <a:r>
              <a:rPr lang="en-IN" sz="2400" b="0" i="0" u="none" strike="noStrike" baseline="0" dirty="0">
                <a:latin typeface="Tahoma" panose="020B0604030504040204" pitchFamily="34" charset="0"/>
                <a:ea typeface="Tahoma" panose="020B0604030504040204" pitchFamily="34" charset="0"/>
                <a:cs typeface="Tahoma" panose="020B0604030504040204" pitchFamily="34" charset="0"/>
              </a:rPr>
              <a:t>N</a:t>
            </a:r>
            <a:r>
              <a:rPr lang="en-IN" sz="2400" b="0" i="0" u="none" strike="noStrike" baseline="-25000" dirty="0">
                <a:latin typeface="Tahoma" panose="020B0604030504040204" pitchFamily="34" charset="0"/>
                <a:ea typeface="Tahoma" panose="020B0604030504040204" pitchFamily="34" charset="0"/>
                <a:cs typeface="Tahoma" panose="020B0604030504040204" pitchFamily="34" charset="0"/>
              </a:rPr>
              <a:t>2</a:t>
            </a:r>
            <a:r>
              <a:rPr lang="en-IN" sz="2400" b="0" i="0" u="none" strike="noStrike" baseline="0" dirty="0">
                <a:latin typeface="Tahoma" panose="020B0604030504040204" pitchFamily="34" charset="0"/>
                <a:ea typeface="Tahoma" panose="020B0604030504040204" pitchFamily="34" charset="0"/>
                <a:cs typeface="Tahoma" panose="020B0604030504040204" pitchFamily="34" charset="0"/>
              </a:rPr>
              <a:t>O</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elevated from 227 ppb to 323 ppb </a:t>
            </a:r>
          </a:p>
          <a:p>
            <a:pPr marL="342900" indent="-342900" algn="just">
              <a:spcBef>
                <a:spcPts val="1200"/>
              </a:spcBef>
              <a:spcAft>
                <a:spcPts val="600"/>
              </a:spcAft>
              <a:buFont typeface="Arial" panose="020B0604020202020204" pitchFamily="34" charset="0"/>
              <a:buChar char="•"/>
            </a:pP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The Global Warming Potential (GWP) of these gases </a:t>
            </a:r>
            <a:r>
              <a:rPr lang="en-US" sz="2400" b="0" i="0" u="none" strike="noStrike" baseline="0" dirty="0" err="1">
                <a:latin typeface="Tahoma" panose="020B0604030504040204" pitchFamily="34" charset="0"/>
                <a:ea typeface="Tahoma" panose="020B0604030504040204" pitchFamily="34" charset="0"/>
                <a:cs typeface="Tahoma" panose="020B0604030504040204" pitchFamily="34" charset="0"/>
              </a:rPr>
              <a:t>i.e</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CO</a:t>
            </a:r>
            <a:r>
              <a:rPr lang="en-US" sz="2400" b="0" i="0" u="none" strike="noStrike" baseline="-25000" dirty="0">
                <a:latin typeface="Tahoma" panose="020B0604030504040204" pitchFamily="34" charset="0"/>
                <a:ea typeface="Tahoma" panose="020B0604030504040204" pitchFamily="34" charset="0"/>
                <a:cs typeface="Tahoma" panose="020B0604030504040204" pitchFamily="34" charset="0"/>
              </a:rPr>
              <a:t>2</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CH</a:t>
            </a:r>
            <a:r>
              <a:rPr lang="en-US" sz="2400" b="0" i="0" u="none" strike="noStrike" baseline="-25000" dirty="0">
                <a:latin typeface="Tahoma" panose="020B0604030504040204" pitchFamily="34" charset="0"/>
                <a:ea typeface="Tahoma" panose="020B0604030504040204" pitchFamily="34" charset="0"/>
                <a:cs typeface="Tahoma" panose="020B0604030504040204" pitchFamily="34" charset="0"/>
              </a:rPr>
              <a:t>4</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and </a:t>
            </a:r>
            <a:r>
              <a:rPr lang="en-IN" sz="2400" b="0" i="0" u="none" strike="noStrike" baseline="0" dirty="0">
                <a:latin typeface="Tahoma" panose="020B0604030504040204" pitchFamily="34" charset="0"/>
                <a:ea typeface="Tahoma" panose="020B0604030504040204" pitchFamily="34" charset="0"/>
                <a:cs typeface="Tahoma" panose="020B0604030504040204" pitchFamily="34" charset="0"/>
              </a:rPr>
              <a:t>N</a:t>
            </a:r>
            <a:r>
              <a:rPr lang="en-IN" sz="2400" b="0" i="0" u="none" strike="noStrike" baseline="-25000" dirty="0">
                <a:latin typeface="Tahoma" panose="020B0604030504040204" pitchFamily="34" charset="0"/>
                <a:ea typeface="Tahoma" panose="020B0604030504040204" pitchFamily="34" charset="0"/>
                <a:cs typeface="Tahoma" panose="020B0604030504040204" pitchFamily="34" charset="0"/>
              </a:rPr>
              <a:t>2</a:t>
            </a:r>
            <a:r>
              <a:rPr lang="en-IN" sz="2400" b="0" i="0" u="none" strike="noStrike" baseline="0" dirty="0">
                <a:latin typeface="Tahoma" panose="020B0604030504040204" pitchFamily="34" charset="0"/>
                <a:ea typeface="Tahoma" panose="020B0604030504040204" pitchFamily="34" charset="0"/>
                <a:cs typeface="Tahoma" panose="020B0604030504040204" pitchFamily="34" charset="0"/>
              </a:rPr>
              <a:t>O</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are 1, 25 and 310 respectively.</a:t>
            </a:r>
            <a:endParaRPr lang="en-IN" sz="2400" dirty="0">
              <a:latin typeface="Tahoma" panose="020B0604030504040204" pitchFamily="34" charset="0"/>
              <a:ea typeface="Tahoma" panose="020B0604030504040204" pitchFamily="34" charset="0"/>
              <a:cs typeface="Tahoma" panose="020B0604030504040204" pitchFamily="34" charset="0"/>
            </a:endParaRPr>
          </a:p>
          <a:p>
            <a:endParaRPr lang="en-IN" dirty="0"/>
          </a:p>
        </p:txBody>
      </p:sp>
    </p:spTree>
    <p:extLst>
      <p:ext uri="{BB962C8B-B14F-4D97-AF65-F5344CB8AC3E}">
        <p14:creationId xmlns:p14="http://schemas.microsoft.com/office/powerpoint/2010/main" val="253860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542BF4-572A-D7EA-D3FB-989F737D0556}"/>
              </a:ext>
            </a:extLst>
          </p:cNvPr>
          <p:cNvSpPr txBox="1"/>
          <p:nvPr/>
        </p:nvSpPr>
        <p:spPr>
          <a:xfrm>
            <a:off x="337930" y="337930"/>
            <a:ext cx="11569148"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What Causes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2B2B"/>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base"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Roboto" panose="02000000000000000000" pitchFamily="2" charset="0"/>
                <a:ea typeface="+mn-ea"/>
                <a:cs typeface="+mn-cs"/>
              </a:rPr>
              <a:t>1. Emission of Greenhouse Gases</a:t>
            </a:r>
          </a:p>
          <a:p>
            <a:pPr marL="342900" marR="0" lvl="0" indent="-342900" algn="just"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Open Sans" panose="020B0606030504020204" pitchFamily="34" charset="0"/>
                <a:ea typeface="+mn-ea"/>
                <a:cs typeface="+mn-cs"/>
              </a:rPr>
              <a:t>Greenhouse gases play a vital role in the earth’s climate cycles. </a:t>
            </a:r>
          </a:p>
          <a:p>
            <a:pPr marL="342900" marR="0" lvl="0" indent="-342900" algn="just"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Open Sans" panose="020B0606030504020204" pitchFamily="34" charset="0"/>
                <a:ea typeface="+mn-ea"/>
                <a:cs typeface="+mn-cs"/>
              </a:rPr>
              <a:t>As the planet gets hit with the sun’s rays, some of the energy is absorbed, and the rest of that energy and heat gets reflected into space. </a:t>
            </a:r>
          </a:p>
          <a:p>
            <a:pPr marL="342900" marR="0" lvl="0" indent="-342900" algn="just"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Open Sans" panose="020B0606030504020204" pitchFamily="34" charset="0"/>
                <a:ea typeface="+mn-ea"/>
                <a:cs typeface="+mn-cs"/>
              </a:rPr>
              <a:t>Greenhouse gases in the atmosphere trap the reflected energy, redirecting it back down to the earth and eventually contributing to global warming. </a:t>
            </a:r>
          </a:p>
          <a:p>
            <a:pPr marL="342900" marR="0" lvl="0" indent="-342900" algn="just"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85858"/>
              </a:solidFill>
              <a:effectLst/>
              <a:uLnTx/>
              <a:uFillTx/>
              <a:latin typeface="Open Sans" panose="020B0606030504020204" pitchFamily="34" charset="0"/>
              <a:ea typeface="+mn-ea"/>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Open Sans" panose="020B0606030504020204" pitchFamily="34" charset="0"/>
                <a:ea typeface="+mn-ea"/>
                <a:cs typeface="+mn-cs"/>
              </a:rPr>
              <a:t>Green house gases are:</a:t>
            </a: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85858"/>
              </a:solidFill>
              <a:effectLst/>
              <a:uLnTx/>
              <a:uFillTx/>
              <a:latin typeface="Open Sans" panose="020B0606030504020204" pitchFamily="34" charset="0"/>
              <a:ea typeface="+mn-ea"/>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85858"/>
                </a:solidFill>
                <a:effectLst/>
                <a:uLnTx/>
                <a:uFillTx/>
                <a:latin typeface="Open Sans" panose="020B0606030504020204" pitchFamily="34" charset="0"/>
                <a:ea typeface="+mn-ea"/>
                <a:cs typeface="+mn-cs"/>
              </a:rPr>
              <a:t>Water vapor ; CO</a:t>
            </a:r>
            <a:r>
              <a:rPr kumimoji="0" lang="en-US" sz="2400" b="0" i="0" u="none" strike="noStrike" kern="1200" cap="none" spc="0" normalizeH="0" baseline="-25000" noProof="0" dirty="0">
                <a:ln>
                  <a:noFill/>
                </a:ln>
                <a:solidFill>
                  <a:srgbClr val="585858"/>
                </a:solidFill>
                <a:effectLst/>
                <a:uLnTx/>
                <a:uFillTx/>
                <a:latin typeface="Open Sans" panose="020B0606030504020204" pitchFamily="34" charset="0"/>
                <a:ea typeface="+mn-ea"/>
                <a:cs typeface="+mn-cs"/>
              </a:rPr>
              <a:t>2</a:t>
            </a:r>
            <a:r>
              <a:rPr kumimoji="0" lang="en-US" sz="2400" b="0" i="0" u="none" strike="noStrike" kern="1200" cap="none" spc="0" normalizeH="0" baseline="0" noProof="0" dirty="0">
                <a:ln>
                  <a:noFill/>
                </a:ln>
                <a:solidFill>
                  <a:srgbClr val="585858"/>
                </a:solidFill>
                <a:effectLst/>
                <a:uLnTx/>
                <a:uFillTx/>
                <a:latin typeface="Open Sans" panose="020B0606030504020204" pitchFamily="34" charset="0"/>
                <a:ea typeface="+mn-ea"/>
                <a:cs typeface="+mn-cs"/>
              </a:rPr>
              <a:t>; CH</a:t>
            </a:r>
            <a:r>
              <a:rPr kumimoji="0" lang="en-US" sz="2400" b="0" i="0" u="none" strike="noStrike" kern="1200" cap="none" spc="0" normalizeH="0" baseline="-25000" noProof="0" dirty="0">
                <a:ln>
                  <a:noFill/>
                </a:ln>
                <a:solidFill>
                  <a:srgbClr val="585858"/>
                </a:solidFill>
                <a:effectLst/>
                <a:uLnTx/>
                <a:uFillTx/>
                <a:latin typeface="Open Sans" panose="020B0606030504020204" pitchFamily="34" charset="0"/>
                <a:ea typeface="+mn-ea"/>
                <a:cs typeface="+mn-cs"/>
              </a:rPr>
              <a:t>4</a:t>
            </a:r>
            <a:r>
              <a:rPr kumimoji="0" lang="en-US" sz="2400" b="0" i="0" u="none" strike="noStrike" kern="1200" cap="none" spc="0" normalizeH="0" baseline="0" noProof="0" dirty="0">
                <a:ln>
                  <a:noFill/>
                </a:ln>
                <a:solidFill>
                  <a:srgbClr val="585858"/>
                </a:solidFill>
                <a:effectLst/>
                <a:uLnTx/>
                <a:uFillTx/>
                <a:latin typeface="Open Sans" panose="020B0606030504020204" pitchFamily="34" charset="0"/>
                <a:ea typeface="+mn-ea"/>
                <a:cs typeface="+mn-cs"/>
              </a:rPr>
              <a:t>; N</a:t>
            </a:r>
            <a:r>
              <a:rPr kumimoji="0" lang="en-US" sz="2400" b="0" i="0" u="none" strike="noStrike" kern="1200" cap="none" spc="0" normalizeH="0" baseline="-25000" noProof="0" dirty="0">
                <a:ln>
                  <a:noFill/>
                </a:ln>
                <a:solidFill>
                  <a:srgbClr val="585858"/>
                </a:solidFill>
                <a:effectLst/>
                <a:uLnTx/>
                <a:uFillTx/>
                <a:latin typeface="Open Sans" panose="020B0606030504020204" pitchFamily="34" charset="0"/>
                <a:ea typeface="+mn-ea"/>
                <a:cs typeface="+mn-cs"/>
              </a:rPr>
              <a:t>2</a:t>
            </a:r>
            <a:r>
              <a:rPr kumimoji="0" lang="en-US" sz="2400" b="0" i="0" u="none" strike="noStrike" kern="1200" cap="none" spc="0" normalizeH="0" baseline="0" noProof="0" dirty="0">
                <a:ln>
                  <a:noFill/>
                </a:ln>
                <a:solidFill>
                  <a:srgbClr val="585858"/>
                </a:solidFill>
                <a:effectLst/>
                <a:uLnTx/>
                <a:uFillTx/>
                <a:latin typeface="Open Sans" panose="020B0606030504020204" pitchFamily="34" charset="0"/>
                <a:ea typeface="+mn-ea"/>
                <a:cs typeface="+mn-cs"/>
              </a:rPr>
              <a:t>O; Chlorofluorocarbons (CFCs)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B2B2B"/>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76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DFD8D-4EB3-AFD2-2031-7901DFB0F44F}"/>
              </a:ext>
            </a:extLst>
          </p:cNvPr>
          <p:cNvSpPr txBox="1"/>
          <p:nvPr/>
        </p:nvSpPr>
        <p:spPr>
          <a:xfrm>
            <a:off x="347870" y="188843"/>
            <a:ext cx="11608904" cy="4124206"/>
          </a:xfrm>
          <a:prstGeom prst="rect">
            <a:avLst/>
          </a:prstGeom>
          <a:noFill/>
        </p:spPr>
        <p:txBody>
          <a:bodyPr wrap="square" rtlCol="0">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2. Solar Activity</a:t>
            </a: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Solar activity, as mentioned above, does play a role in the earth’s climate. </a:t>
            </a:r>
          </a:p>
          <a:p>
            <a:pPr marL="342900" marR="0" lvl="0" indent="-342900" algn="just"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While the sun does go through natural cycles, increasing and decreasing the amount of energy that it emits to the earth.</a:t>
            </a:r>
          </a:p>
          <a:p>
            <a:pPr marL="342900" marR="0" lvl="0" indent="-342900" algn="just"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It is unlikely that solar activity is a major contributor to global warming or climate change. </a:t>
            </a:r>
          </a:p>
          <a:p>
            <a:pPr marL="342900" marR="0" lvl="0" indent="-342900" algn="just"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Since scientists began to measure the sun’s energy hitting our atmosphere, there has not been a measurable upward trend.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49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157E41-A6C3-4C80-8566-5937972DFE41}"/>
              </a:ext>
            </a:extLst>
          </p:cNvPr>
          <p:cNvSpPr txBox="1"/>
          <p:nvPr/>
        </p:nvSpPr>
        <p:spPr>
          <a:xfrm>
            <a:off x="397565" y="288235"/>
            <a:ext cx="10823713"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3. Deforestation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Deforestation and climate change often go hand in hand. </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Not only does climate change increase deforestation by way of wild</a:t>
            </a: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fi</a:t>
            </a: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res and other extreme weather, but deforestation is also a major contributor to global warming.</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Deforestation is the second leading contributor to global greenhouse gasses. Many people and organizations </a:t>
            </a: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fi</a:t>
            </a: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ghting against climate change point to reducing deforestation as one of, if not the most, important issues that must be addressed to slow or prevent climate change. </a:t>
            </a:r>
          </a:p>
        </p:txBody>
      </p:sp>
    </p:spTree>
    <p:extLst>
      <p:ext uri="{BB962C8B-B14F-4D97-AF65-F5344CB8AC3E}">
        <p14:creationId xmlns:p14="http://schemas.microsoft.com/office/powerpoint/2010/main" val="139304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B395B5-A9BA-F056-C282-EF5C45A69C79}"/>
              </a:ext>
            </a:extLst>
          </p:cNvPr>
          <p:cNvSpPr txBox="1"/>
          <p:nvPr/>
        </p:nvSpPr>
        <p:spPr>
          <a:xfrm>
            <a:off x="487017" y="367748"/>
            <a:ext cx="11420061"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4. Agriculture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Many of the agricultural operations influences the intensity of Climate Change.</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Deforestation in places like catchment area of Amazon river or African countries.</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Increase in live stock population responsible for CH</a:t>
            </a:r>
            <a:r>
              <a:rPr kumimoji="0" lang="en-US" sz="2400" b="0" i="0" u="none" strike="noStrike" kern="1200" cap="none" spc="0" normalizeH="0" baseline="-2500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4</a:t>
            </a: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 emission.</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Fertilizer application enhance NO emission.</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Tillage responsible for CO</a:t>
            </a:r>
            <a:r>
              <a:rPr kumimoji="0" lang="en-US" sz="2400" b="0" i="0" u="none" strike="noStrike" kern="1200" cap="none" spc="0" normalizeH="0" baseline="-2500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2</a:t>
            </a: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 emission.</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Rice cultivation in organic rich soils increase CH</a:t>
            </a:r>
            <a:r>
              <a:rPr kumimoji="0" lang="en-US" sz="2400" b="0" i="0" u="none" strike="noStrike" kern="1200" cap="none" spc="0" normalizeH="0" baseline="-2500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4</a:t>
            </a: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 emission.</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Agriculture also has the potential to act as a carbon sink, and could eventually absorb nearly the same amount of CO</a:t>
            </a:r>
            <a:r>
              <a:rPr kumimoji="0" lang="en-US" sz="2400" b="0" i="0" u="none" strike="noStrike" kern="1200" cap="none" spc="0" normalizeH="0" baseline="-2500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2</a:t>
            </a:r>
            <a:r>
              <a:rPr kumimoji="0" lang="en-US" sz="2400" b="0" i="0" u="none" strike="noStrike" kern="1200" cap="none" spc="0" normalizeH="0" baseline="0" noProof="0" dirty="0">
                <a:ln>
                  <a:noFill/>
                </a:ln>
                <a:solidFill>
                  <a:srgbClr val="585858"/>
                </a:solidFill>
                <a:effectLst/>
                <a:uLnTx/>
                <a:uFillTx/>
                <a:latin typeface="Tahoma" panose="020B0604030504040204" pitchFamily="34" charset="0"/>
                <a:ea typeface="Tahoma" panose="020B0604030504040204" pitchFamily="34" charset="0"/>
                <a:cs typeface="Tahoma" panose="020B0604030504040204" pitchFamily="34" charset="0"/>
              </a:rPr>
              <a:t> it emit</a:t>
            </a:r>
          </a:p>
        </p:txBody>
      </p:sp>
    </p:spTree>
    <p:extLst>
      <p:ext uri="{BB962C8B-B14F-4D97-AF65-F5344CB8AC3E}">
        <p14:creationId xmlns:p14="http://schemas.microsoft.com/office/powerpoint/2010/main" val="43875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88D13-CF1C-34F8-5C6A-2FBB38CBABD1}"/>
              </a:ext>
            </a:extLst>
          </p:cNvPr>
          <p:cNvSpPr txBox="1"/>
          <p:nvPr/>
        </p:nvSpPr>
        <p:spPr>
          <a:xfrm>
            <a:off x="397565" y="357809"/>
            <a:ext cx="11509513" cy="574003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5. Human Activity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According to the Environmental Protection Agency, the most signi</a:t>
            </a: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fi</a:t>
            </a: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cant contributor to climate change is the burning of fossil fuels for electricity, heat, and transportation. </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Of these factors, transportation in the form of cars, trucks, ships, trains, and planes emits the largest percentage of CO</a:t>
            </a:r>
            <a:r>
              <a:rPr kumimoji="0" lang="en-US" sz="2400" b="0" i="0" u="none" strike="noStrike" kern="1200" cap="none" spc="0" normalizeH="0" baseline="-2500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2</a:t>
            </a: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–speeding up global warming and remaining a signi</a:t>
            </a: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fi</a:t>
            </a: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cant cause of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climate change</a:t>
            </a: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6. Livestock</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Livestock in the form of cattle, sheep, pigs, and poultry play a signi</a:t>
            </a: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fi</a:t>
            </a: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cant role in climate change. </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According to one </a:t>
            </a:r>
            <a:r>
              <a:rPr kumimoji="0" lang="en-US" sz="2400" b="0" i="0" u="none" strike="noStrike" kern="1200" cap="none" spc="0" normalizeH="0" baseline="0" noProof="0" dirty="0" err="1">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study,“Livestock</a:t>
            </a: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 and Climate Change,” livestock around the world is responsible for 51% of annual global green </a:t>
            </a:r>
            <a:r>
              <a:rPr kumimoji="0" lang="en-US" sz="2400" b="0" i="0" u="none" strike="noStrike" kern="1200" cap="none" spc="0" normalizeH="0" baseline="0" noProof="0" dirty="0" err="1">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housegas</a:t>
            </a:r>
            <a:r>
              <a:rPr kumimoji="0" lang="en-US" sz="2400" b="0" i="0" u="none" strike="noStrike" kern="1200" cap="none" spc="0" normalizeH="0" baseline="0" noProof="0" dirty="0">
                <a:ln>
                  <a:noFill/>
                </a:ln>
                <a:solidFill>
                  <a:srgbClr val="575757"/>
                </a:solidFill>
                <a:effectLst/>
                <a:uLnTx/>
                <a:uFillTx/>
                <a:latin typeface="Tahoma" panose="020B0604030504040204" pitchFamily="34" charset="0"/>
                <a:ea typeface="Tahoma" panose="020B0604030504040204" pitchFamily="34" charset="0"/>
                <a:cs typeface="Tahoma" panose="020B0604030504040204" pitchFamily="34" charset="0"/>
              </a:rPr>
              <a:t> emissions. </a:t>
            </a:r>
            <a:endParaRPr kumimoji="0" lang="en-I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48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A73464-FCAF-1576-7DFE-86748E44C848}"/>
              </a:ext>
            </a:extLst>
          </p:cNvPr>
          <p:cNvPicPr>
            <a:picLocks noChangeAspect="1"/>
          </p:cNvPicPr>
          <p:nvPr/>
        </p:nvPicPr>
        <p:blipFill>
          <a:blip r:embed="rId2"/>
          <a:stretch>
            <a:fillRect/>
          </a:stretch>
        </p:blipFill>
        <p:spPr>
          <a:xfrm>
            <a:off x="1818862" y="180705"/>
            <a:ext cx="8348868" cy="6340590"/>
          </a:xfrm>
          <a:prstGeom prst="rect">
            <a:avLst/>
          </a:prstGeom>
        </p:spPr>
      </p:pic>
    </p:spTree>
    <p:extLst>
      <p:ext uri="{BB962C8B-B14F-4D97-AF65-F5344CB8AC3E}">
        <p14:creationId xmlns:p14="http://schemas.microsoft.com/office/powerpoint/2010/main" val="234134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4DE225-619B-50E9-F353-92DDA2AF22CC}"/>
              </a:ext>
            </a:extLst>
          </p:cNvPr>
          <p:cNvSpPr txBox="1"/>
          <p:nvPr/>
        </p:nvSpPr>
        <p:spPr>
          <a:xfrm>
            <a:off x="337930" y="1798983"/>
            <a:ext cx="11290853" cy="584775"/>
          </a:xfrm>
          <a:prstGeom prst="rect">
            <a:avLst/>
          </a:prstGeom>
          <a:noFill/>
        </p:spPr>
        <p:txBody>
          <a:bodyPr wrap="square" rtlCol="0">
            <a:spAutoFit/>
          </a:bodyPr>
          <a:lstStyle/>
          <a:p>
            <a:r>
              <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rPr>
              <a:t>Impact of </a:t>
            </a:r>
            <a:r>
              <a:rPr lang="en-US" sz="3200" dirty="0">
                <a:solidFill>
                  <a:srgbClr val="0000FF"/>
                </a:solidFill>
                <a:effectLst/>
                <a:latin typeface="Tahoma" panose="020B0604030504040204" pitchFamily="34" charset="0"/>
                <a:ea typeface="Tahoma" panose="020B0604030504040204" pitchFamily="34" charset="0"/>
                <a:cs typeface="Tahoma" panose="020B0604030504040204" pitchFamily="34" charset="0"/>
              </a:rPr>
              <a:t>climate change on regional and </a:t>
            </a:r>
            <a:r>
              <a:rPr lang="en-US" sz="3200" dirty="0">
                <a:solidFill>
                  <a:srgbClr val="0000FF"/>
                </a:solidFill>
                <a:latin typeface="Tahoma" panose="020B0604030504040204" pitchFamily="34" charset="0"/>
                <a:ea typeface="Tahoma" panose="020B0604030504040204" pitchFamily="34" charset="0"/>
                <a:cs typeface="Tahoma" panose="020B0604030504040204" pitchFamily="34" charset="0"/>
              </a:rPr>
              <a:t>national Agriculture</a:t>
            </a:r>
            <a:endParaRPr lang="en-IN" sz="32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529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2A23BE-5D31-A528-9E72-479FBC61C6E4}"/>
              </a:ext>
            </a:extLst>
          </p:cNvPr>
          <p:cNvPicPr>
            <a:picLocks noChangeAspect="1"/>
          </p:cNvPicPr>
          <p:nvPr/>
        </p:nvPicPr>
        <p:blipFill>
          <a:blip r:embed="rId2"/>
          <a:stretch>
            <a:fillRect/>
          </a:stretch>
        </p:blipFill>
        <p:spPr>
          <a:xfrm>
            <a:off x="3571831" y="546652"/>
            <a:ext cx="4571912" cy="6162261"/>
          </a:xfrm>
          <a:prstGeom prst="rect">
            <a:avLst/>
          </a:prstGeom>
        </p:spPr>
      </p:pic>
    </p:spTree>
    <p:extLst>
      <p:ext uri="{BB962C8B-B14F-4D97-AF65-F5344CB8AC3E}">
        <p14:creationId xmlns:p14="http://schemas.microsoft.com/office/powerpoint/2010/main" val="306385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D54D8-8CB4-4B6D-7C84-C602AB0654E7}"/>
              </a:ext>
            </a:extLst>
          </p:cNvPr>
          <p:cNvSpPr txBox="1"/>
          <p:nvPr/>
        </p:nvSpPr>
        <p:spPr>
          <a:xfrm>
            <a:off x="526774" y="357809"/>
            <a:ext cx="11330609" cy="5878532"/>
          </a:xfrm>
          <a:prstGeom prst="rect">
            <a:avLst/>
          </a:prstGeom>
          <a:noFill/>
        </p:spPr>
        <p:txBody>
          <a:bodyPr wrap="square" rtlCol="0">
            <a:spAutoFit/>
          </a:bodyPr>
          <a:lstStyle/>
          <a:p>
            <a:pPr algn="just"/>
            <a:r>
              <a:rPr lang="en-IN" sz="2400" i="0" u="none" strike="noStrike" baseline="0" dirty="0">
                <a:latin typeface="Tahoma" panose="020B0604030504040204" pitchFamily="34" charset="0"/>
                <a:ea typeface="Tahoma" panose="020B0604030504040204" pitchFamily="34" charset="0"/>
                <a:cs typeface="Tahoma" panose="020B0604030504040204" pitchFamily="34" charset="0"/>
              </a:rPr>
              <a:t>Sector-wise Effects of Climate Change in Agriculture</a:t>
            </a:r>
          </a:p>
          <a:p>
            <a:pPr algn="just"/>
            <a:endParaRPr lang="en-IN" sz="800" i="0" u="none" strike="noStrike" baseline="0" dirty="0">
              <a:latin typeface="Tahoma" panose="020B0604030504040204" pitchFamily="34" charset="0"/>
              <a:ea typeface="Tahoma" panose="020B0604030504040204" pitchFamily="34" charset="0"/>
              <a:cs typeface="Tahoma" panose="020B0604030504040204" pitchFamily="34" charset="0"/>
            </a:endParaRPr>
          </a:p>
          <a:p>
            <a:pPr algn="just"/>
            <a:r>
              <a:rPr lang="en-US" sz="2400" b="1" i="0" u="none" strike="noStrike" baseline="0" dirty="0">
                <a:latin typeface="Tahoma" panose="020B0604030504040204" pitchFamily="34" charset="0"/>
                <a:ea typeface="Tahoma" panose="020B0604030504040204" pitchFamily="34" charset="0"/>
                <a:cs typeface="Tahoma" panose="020B0604030504040204" pitchFamily="34" charset="0"/>
              </a:rPr>
              <a:t>Field crops: </a:t>
            </a:r>
          </a:p>
          <a:p>
            <a:pPr marL="342900" indent="-342900" algn="just">
              <a:spcBef>
                <a:spcPts val="1200"/>
              </a:spcBef>
              <a:buFont typeface="Arial" panose="020B0604020202020204" pitchFamily="34" charset="0"/>
              <a:buChar char="•"/>
            </a:pPr>
            <a:r>
              <a:rPr lang="en-US" sz="2400" i="0" u="none" strike="noStrike" baseline="0" dirty="0">
                <a:latin typeface="Tahoma" panose="020B0604030504040204" pitchFamily="34" charset="0"/>
                <a:ea typeface="Tahoma" panose="020B0604030504040204" pitchFamily="34" charset="0"/>
                <a:cs typeface="Tahoma" panose="020B0604030504040204" pitchFamily="34" charset="0"/>
              </a:rPr>
              <a:t>An average of 30% decrease in crop yields is expected by mid-21st century in South Asian countries. </a:t>
            </a:r>
          </a:p>
          <a:p>
            <a:pPr marL="342900" indent="-342900" algn="just">
              <a:spcBef>
                <a:spcPts val="1200"/>
              </a:spcBef>
              <a:buFont typeface="Arial" panose="020B0604020202020204" pitchFamily="34" charset="0"/>
              <a:buChar char="•"/>
            </a:pPr>
            <a:r>
              <a:rPr lang="en-US" sz="2400" i="0" u="none" strike="noStrike" baseline="0" dirty="0">
                <a:latin typeface="Tahoma" panose="020B0604030504040204" pitchFamily="34" charset="0"/>
                <a:ea typeface="Tahoma" panose="020B0604030504040204" pitchFamily="34" charset="0"/>
                <a:cs typeface="Tahoma" panose="020B0604030504040204" pitchFamily="34" charset="0"/>
              </a:rPr>
              <a:t>North Indian states and Bangladesh are highly susceptible due to erratic changes in rainfall and temperature. </a:t>
            </a:r>
          </a:p>
          <a:p>
            <a:pPr marL="342900" indent="-342900" algn="just">
              <a:spcBef>
                <a:spcPts val="1200"/>
              </a:spcBef>
              <a:buFont typeface="Arial" panose="020B0604020202020204" pitchFamily="34" charset="0"/>
              <a:buChar char="•"/>
            </a:pPr>
            <a:r>
              <a:rPr lang="en-US" sz="2400" i="0" u="none" strike="noStrike" baseline="0" dirty="0">
                <a:latin typeface="Tahoma" panose="020B0604030504040204" pitchFamily="34" charset="0"/>
                <a:ea typeface="Tahoma" panose="020B0604030504040204" pitchFamily="34" charset="0"/>
                <a:cs typeface="Tahoma" panose="020B0604030504040204" pitchFamily="34" charset="0"/>
              </a:rPr>
              <a:t>The normal crop yield is anticipated to decrease by 50 % in Pakistan. </a:t>
            </a:r>
          </a:p>
          <a:p>
            <a:pPr marL="342900" indent="-342900" algn="just">
              <a:spcBef>
                <a:spcPts val="1200"/>
              </a:spcBef>
              <a:buFont typeface="Arial" panose="020B0604020202020204" pitchFamily="34" charset="0"/>
              <a:buChar char="•"/>
            </a:pPr>
            <a:r>
              <a:rPr lang="en-US" sz="2400" i="0" u="none" strike="noStrike" baseline="0" dirty="0">
                <a:latin typeface="Tahoma" panose="020B0604030504040204" pitchFamily="34" charset="0"/>
                <a:ea typeface="Tahoma" panose="020B0604030504040204" pitchFamily="34" charset="0"/>
                <a:cs typeface="Tahoma" panose="020B0604030504040204" pitchFamily="34" charset="0"/>
              </a:rPr>
              <a:t>In India, by 2050 rainfed and irrigated rice yield will decreased by &lt;2.5 &amp; 7%.</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By 2080 irrigated rice yield decreased by 10%.</a:t>
            </a:r>
          </a:p>
          <a:p>
            <a:pPr marL="342900" indent="-342900" algn="just">
              <a:spcBef>
                <a:spcPts val="1200"/>
              </a:spcBef>
              <a:buFont typeface="Arial" panose="020B0604020202020204" pitchFamily="34" charset="0"/>
              <a:buChar char="•"/>
            </a:pPr>
            <a:r>
              <a:rPr lang="en-US" sz="2400" i="0" u="none" strike="noStrike" baseline="0" dirty="0">
                <a:latin typeface="Tahoma" panose="020B0604030504040204" pitchFamily="34" charset="0"/>
                <a:ea typeface="Tahoma" panose="020B0604030504040204" pitchFamily="34" charset="0"/>
                <a:cs typeface="Tahoma" panose="020B0604030504040204" pitchFamily="34" charset="0"/>
              </a:rPr>
              <a:t>Wheat </a:t>
            </a:r>
            <a:r>
              <a:rPr lang="en-US" sz="2400" i="0" u="none" strike="noStrike" baseline="0" dirty="0" err="1">
                <a:latin typeface="Tahoma" panose="020B0604030504040204" pitchFamily="34" charset="0"/>
                <a:ea typeface="Tahoma" panose="020B0604030504040204" pitchFamily="34" charset="0"/>
                <a:cs typeface="Tahoma" panose="020B0604030504040204" pitchFamily="34" charset="0"/>
              </a:rPr>
              <a:t>yiled</a:t>
            </a:r>
            <a:r>
              <a:rPr lang="en-US" sz="2400" i="0" u="none" strike="noStrike" baseline="0" dirty="0">
                <a:latin typeface="Tahoma" panose="020B0604030504040204" pitchFamily="34" charset="0"/>
                <a:ea typeface="Tahoma" panose="020B0604030504040204" pitchFamily="34" charset="0"/>
                <a:cs typeface="Tahoma" panose="020B0604030504040204" pitchFamily="34" charset="0"/>
              </a:rPr>
              <a:t> will reduced by 6 to 25% in 2080.</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Maize yield in India will reduced by 18 to 23% at 2100. </a:t>
            </a:r>
          </a:p>
          <a:p>
            <a:pPr marL="342900" indent="-342900" algn="just">
              <a:spcBef>
                <a:spcPts val="1200"/>
              </a:spcBef>
              <a:buFont typeface="Arial" panose="020B0604020202020204" pitchFamily="34" charset="0"/>
              <a:buChar char="•"/>
            </a:pPr>
            <a:r>
              <a:rPr lang="en-US" sz="2400" i="0" u="none" strike="noStrike" baseline="0" dirty="0">
                <a:latin typeface="Tahoma" panose="020B0604030504040204" pitchFamily="34" charset="0"/>
                <a:ea typeface="Tahoma" panose="020B0604030504040204" pitchFamily="34" charset="0"/>
                <a:cs typeface="Tahoma" panose="020B0604030504040204" pitchFamily="34" charset="0"/>
              </a:rPr>
              <a:t>The chickpea yield will increase by 23 to 54%</a:t>
            </a:r>
          </a:p>
        </p:txBody>
      </p:sp>
    </p:spTree>
    <p:extLst>
      <p:ext uri="{BB962C8B-B14F-4D97-AF65-F5344CB8AC3E}">
        <p14:creationId xmlns:p14="http://schemas.microsoft.com/office/powerpoint/2010/main" val="44936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DA8B43-9BF9-2E4C-D133-3E60428B81A2}"/>
              </a:ext>
            </a:extLst>
          </p:cNvPr>
          <p:cNvSpPr txBox="1"/>
          <p:nvPr/>
        </p:nvSpPr>
        <p:spPr>
          <a:xfrm>
            <a:off x="308113" y="258417"/>
            <a:ext cx="11469757" cy="3046988"/>
          </a:xfrm>
          <a:prstGeom prst="rect">
            <a:avLst/>
          </a:prstGeom>
          <a:noFill/>
        </p:spPr>
        <p:txBody>
          <a:bodyPr wrap="square" rtlCol="0">
            <a:spAutoFit/>
          </a:bodyPr>
          <a:lstStyle/>
          <a:p>
            <a:pPr algn="just"/>
            <a:r>
              <a:rPr lang="en-US" sz="2400" b="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What Is Climate Change?</a:t>
            </a:r>
          </a:p>
          <a:p>
            <a:pPr algn="just"/>
            <a:endPar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Climate change is generally defined as a significant </a:t>
            </a:r>
            <a:r>
              <a:rPr lang="en-US" sz="2400" dirty="0">
                <a:solidFill>
                  <a:srgbClr val="2B2B2B"/>
                </a:solidFill>
                <a:latin typeface="Tahoma" panose="020B0604030504040204" pitchFamily="34" charset="0"/>
                <a:ea typeface="Tahoma" panose="020B0604030504040204" pitchFamily="34" charset="0"/>
                <a:cs typeface="Tahoma" panose="020B0604030504040204" pitchFamily="34" charset="0"/>
              </a:rPr>
              <a:t>stable </a:t>
            </a: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variation of average weather conditions— conditions becoming warmer, wetter, or drier—over several decades or more. </a:t>
            </a:r>
          </a:p>
          <a:p>
            <a:pPr algn="just"/>
            <a:endParaRPr lang="en-US" sz="2400" dirty="0">
              <a:solidFill>
                <a:srgbClr val="2B2B2B"/>
              </a:solidFill>
              <a:latin typeface="Tahoma" panose="020B0604030504040204" pitchFamily="34" charset="0"/>
              <a:ea typeface="Tahoma" panose="020B0604030504040204" pitchFamily="34" charset="0"/>
              <a:cs typeface="Tahoma" panose="020B0604030504040204" pitchFamily="34" charset="0"/>
            </a:endParaRPr>
          </a:p>
          <a:p>
            <a:pPr algn="just"/>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It’s the long-term trend that differentiates climate change from natural weather variability.</a:t>
            </a:r>
          </a:p>
        </p:txBody>
      </p:sp>
    </p:spTree>
    <p:extLst>
      <p:ext uri="{BB962C8B-B14F-4D97-AF65-F5344CB8AC3E}">
        <p14:creationId xmlns:p14="http://schemas.microsoft.com/office/powerpoint/2010/main" val="1419618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AB54E9-6573-E612-0382-2E1FE8329898}"/>
              </a:ext>
            </a:extLst>
          </p:cNvPr>
          <p:cNvSpPr txBox="1"/>
          <p:nvPr/>
        </p:nvSpPr>
        <p:spPr>
          <a:xfrm>
            <a:off x="377687" y="327991"/>
            <a:ext cx="11579087" cy="5724644"/>
          </a:xfrm>
          <a:prstGeom prst="rect">
            <a:avLst/>
          </a:prstGeom>
          <a:noFill/>
        </p:spPr>
        <p:txBody>
          <a:bodyPr wrap="square" rtlCol="0">
            <a:spAutoFit/>
          </a:bodyPr>
          <a:lstStyle/>
          <a:p>
            <a:pPr marL="342900" indent="-342900" algn="just">
              <a:spcBef>
                <a:spcPts val="600"/>
              </a:spcBef>
              <a:buFont typeface="Arial" panose="020B0604020202020204" pitchFamily="34" charset="0"/>
              <a:buChar char="•"/>
            </a:pPr>
            <a:r>
              <a:rPr lang="en-US" sz="2400" i="0" u="none" strike="noStrike" baseline="0" dirty="0">
                <a:latin typeface="Tahoma" panose="020B0604030504040204" pitchFamily="34" charset="0"/>
                <a:ea typeface="Tahoma" panose="020B0604030504040204" pitchFamily="34" charset="0"/>
                <a:cs typeface="Tahoma" panose="020B0604030504040204" pitchFamily="34" charset="0"/>
              </a:rPr>
              <a:t>The production of maize in European countries is expected to increase by 25% in ideal </a:t>
            </a:r>
            <a:r>
              <a:rPr lang="en-IN" sz="2400" i="0" u="none" strike="noStrike" baseline="0" dirty="0">
                <a:latin typeface="Tahoma" panose="020B0604030504040204" pitchFamily="34" charset="0"/>
                <a:ea typeface="Tahoma" panose="020B0604030504040204" pitchFamily="34" charset="0"/>
                <a:cs typeface="Tahoma" panose="020B0604030504040204" pitchFamily="34" charset="0"/>
              </a:rPr>
              <a:t>hydrologic conditions.</a:t>
            </a:r>
          </a:p>
          <a:p>
            <a:pPr marL="342900" indent="-342900" algn="just">
              <a:spcBef>
                <a:spcPts val="600"/>
              </a:spcBef>
              <a:buFont typeface="Arial" panose="020B0604020202020204" pitchFamily="34" charset="0"/>
              <a:buChar char="•"/>
            </a:pPr>
            <a:r>
              <a:rPr lang="en-US" sz="2400" i="0" u="none" strike="noStrike" baseline="0" dirty="0">
                <a:latin typeface="Tahoma" panose="020B0604030504040204" pitchFamily="34" charset="0"/>
                <a:ea typeface="Tahoma" panose="020B0604030504040204" pitchFamily="34" charset="0"/>
                <a:cs typeface="Tahoma" panose="020B0604030504040204" pitchFamily="34" charset="0"/>
              </a:rPr>
              <a:t>The drastic changes in climate alters the progressive stages of pathogens that eventually affect the growth and yields of crops severely, and also could lead to an increase in pest and </a:t>
            </a:r>
            <a:r>
              <a:rPr lang="en-IN" sz="2400" i="0" u="none" strike="noStrike" baseline="0" dirty="0">
                <a:latin typeface="Tahoma" panose="020B0604030504040204" pitchFamily="34" charset="0"/>
                <a:ea typeface="Tahoma" panose="020B0604030504040204" pitchFamily="34" charset="0"/>
                <a:cs typeface="Tahoma" panose="020B0604030504040204" pitchFamily="34" charset="0"/>
              </a:rPr>
              <a:t>insect population, ultimately devastating the overall productivity.</a:t>
            </a:r>
          </a:p>
          <a:p>
            <a:pPr marL="342900" indent="-342900" algn="just">
              <a:spcBef>
                <a:spcPts val="600"/>
              </a:spcBef>
              <a:buFont typeface="Arial" panose="020B0604020202020204" pitchFamily="34" charset="0"/>
              <a:buChar char="•"/>
            </a:pPr>
            <a:endParaRPr lang="en-IN" sz="1000" dirty="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IN" sz="2400" dirty="0">
                <a:solidFill>
                  <a:srgbClr val="0000FF"/>
                </a:solidFill>
                <a:latin typeface="Tahoma" panose="020B0604030504040204" pitchFamily="34" charset="0"/>
                <a:ea typeface="Tahoma" panose="020B0604030504040204" pitchFamily="34" charset="0"/>
                <a:cs typeface="Tahoma" panose="020B0604030504040204" pitchFamily="34" charset="0"/>
              </a:rPr>
              <a:t>Horticultural Crops:</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Vegetable crops when exposed to extreme high temperatures are subject to very high transpiration losses, and it also limits fruit setting in citrus fruits. </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High temperature causes burning or scorching effect of blossoms, predominantly on young trees. </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Fruit setting stage of navel oranges is recorded to be severely affected by high temperatures during flowering. </a:t>
            </a:r>
            <a:endParaRPr lang="en-I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95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CA0283-1577-6541-D982-ECE5185024AC}"/>
              </a:ext>
            </a:extLst>
          </p:cNvPr>
          <p:cNvSpPr txBox="1"/>
          <p:nvPr/>
        </p:nvSpPr>
        <p:spPr>
          <a:xfrm>
            <a:off x="437322" y="377687"/>
            <a:ext cx="10942982" cy="4093428"/>
          </a:xfrm>
          <a:prstGeom prst="rect">
            <a:avLst/>
          </a:prstGeom>
          <a:noFill/>
        </p:spPr>
        <p:txBody>
          <a:bodyPr wrap="square" rtlCol="0">
            <a:spAutoFit/>
          </a:bodyPr>
          <a:lstStyle/>
          <a:p>
            <a:pPr marL="342900" indent="-342900" algn="just">
              <a:spcBef>
                <a:spcPts val="1200"/>
              </a:spcBef>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High temperature induces moisture stress condition leading to sunburn and cracking symptoms in fruit trees like apricot, cherries and apples. </a:t>
            </a:r>
          </a:p>
          <a:p>
            <a:pPr marL="342900" indent="-342900" algn="just">
              <a:spcBef>
                <a:spcPts val="1200"/>
              </a:spcBef>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temperature enhancement at ripening stage causes fruit burning and cracking in litchi plantation. </a:t>
            </a:r>
          </a:p>
          <a:p>
            <a:pPr marL="342900" indent="-342900" algn="just">
              <a:spcBef>
                <a:spcPts val="1200"/>
              </a:spcBef>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Most of the vegetable crops are severely affected by flooding, particularly tomato. </a:t>
            </a:r>
          </a:p>
          <a:p>
            <a:pPr marL="342900" indent="-342900" algn="just">
              <a:spcBef>
                <a:spcPts val="1200"/>
              </a:spcBef>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If the ozone concentration reaches to &gt;50 ppb/day, yield of vegetable crops will be reduced by 5 to 15%.</a:t>
            </a:r>
            <a:endParaRPr lang="en-IN" sz="2400" dirty="0">
              <a:latin typeface="Tahoma" panose="020B0604030504040204" pitchFamily="34" charset="0"/>
              <a:ea typeface="Tahoma" panose="020B0604030504040204" pitchFamily="34" charset="0"/>
              <a:cs typeface="Tahoma" panose="020B0604030504040204" pitchFamily="34" charset="0"/>
            </a:endParaRPr>
          </a:p>
          <a:p>
            <a:endParaRPr lang="en-IN" dirty="0"/>
          </a:p>
        </p:txBody>
      </p:sp>
    </p:spTree>
    <p:extLst>
      <p:ext uri="{BB962C8B-B14F-4D97-AF65-F5344CB8AC3E}">
        <p14:creationId xmlns:p14="http://schemas.microsoft.com/office/powerpoint/2010/main" val="316784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BFF3A2-6E22-3753-0729-3B299F27C3A1}"/>
              </a:ext>
            </a:extLst>
          </p:cNvPr>
          <p:cNvSpPr txBox="1"/>
          <p:nvPr/>
        </p:nvSpPr>
        <p:spPr>
          <a:xfrm>
            <a:off x="288235" y="218661"/>
            <a:ext cx="11400182" cy="5663089"/>
          </a:xfrm>
          <a:prstGeom prst="rect">
            <a:avLst/>
          </a:prstGeom>
          <a:noFill/>
        </p:spPr>
        <p:txBody>
          <a:bodyPr wrap="square" rtlCol="0">
            <a:spAutoFit/>
          </a:bodyPr>
          <a:lstStyle/>
          <a:p>
            <a:r>
              <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rPr>
              <a:t>Livestock, Poultry and Fishery sectors:</a:t>
            </a:r>
          </a:p>
          <a:p>
            <a:r>
              <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growth and development of any species with some specific characteristics is governed by their resilience and tolerance to the changes in their environment.</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 Global climate changes affect production, reproduction, health and adaptability of every animal. </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Higher temperatures abruptly change the animal's body physiology, such as rise in respiration rates (&gt; 70- 80/minute), blood flow and body temperature (&gt;102.5º F). The correlation between performance of cattle production and temperature-humidity index is negative. </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Erratic changes in weather conditions directly impact the production level of animal by 58% and reproduction by 63.3%. </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Dairy breeds are more vulnerable to heat stress than the meat breeds. </a:t>
            </a:r>
          </a:p>
        </p:txBody>
      </p:sp>
    </p:spTree>
    <p:extLst>
      <p:ext uri="{BB962C8B-B14F-4D97-AF65-F5344CB8AC3E}">
        <p14:creationId xmlns:p14="http://schemas.microsoft.com/office/powerpoint/2010/main" val="3461712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449A8-2FCD-45AC-C398-ADB2A97C4835}"/>
              </a:ext>
            </a:extLst>
          </p:cNvPr>
          <p:cNvSpPr txBox="1"/>
          <p:nvPr/>
        </p:nvSpPr>
        <p:spPr>
          <a:xfrm>
            <a:off x="288235" y="387626"/>
            <a:ext cx="11539330" cy="6032421"/>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An increase in metabolic heat production in higher milk producing breeds leads to higher susceptibility to heat stress; while the low milk producing animals are resistant. </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Increase in temperature and temperature humidity index value beyond the critical threshold level reduces the dry matter intake and milk yield. </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It also interrupts physiology of animal's body. </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Poultries are extremely sensitive to temperature-associated issues, specifically heat stress. </a:t>
            </a:r>
          </a:p>
          <a:p>
            <a:pPr marL="342900" indent="-342900" algn="just">
              <a:spcBef>
                <a:spcPts val="12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Endocrinological changes caused by prolonged heat stress in broiler chickens enhance lipid accumulation, reduced lipolysis, and induced amino acid catabolism. Due to heat stress, feed intake of poultries will be reduced, which leads to less body weight, egg production and quality of meat</a:t>
            </a:r>
            <a:r>
              <a:rPr lang="en-US" sz="2400">
                <a:latin typeface="Tahoma" panose="020B0604030504040204" pitchFamily="34" charset="0"/>
                <a:ea typeface="Tahoma" panose="020B0604030504040204" pitchFamily="34" charset="0"/>
                <a:cs typeface="Tahoma" panose="020B0604030504040204" pitchFamily="34" charset="0"/>
              </a:rPr>
              <a:t>. </a:t>
            </a:r>
          </a:p>
          <a:p>
            <a:pPr marL="342900" indent="-342900" algn="just">
              <a:spcBef>
                <a:spcPts val="1200"/>
              </a:spcBef>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Heat </a:t>
            </a:r>
            <a:r>
              <a:rPr lang="en-US" sz="2400" dirty="0">
                <a:latin typeface="Tahoma" panose="020B0604030504040204" pitchFamily="34" charset="0"/>
                <a:ea typeface="Tahoma" panose="020B0604030504040204" pitchFamily="34" charset="0"/>
                <a:cs typeface="Tahoma" panose="020B0604030504040204" pitchFamily="34" charset="0"/>
              </a:rPr>
              <a:t>stress has negative effect on strength, weight, ash content, thickness of the eggshell and increases the egg </a:t>
            </a:r>
            <a:r>
              <a:rPr lang="en-US" sz="2400">
                <a:latin typeface="Tahoma" panose="020B0604030504040204" pitchFamily="34" charset="0"/>
                <a:ea typeface="Tahoma" panose="020B0604030504040204" pitchFamily="34" charset="0"/>
                <a:cs typeface="Tahoma" panose="020B0604030504040204" pitchFamily="34" charset="0"/>
              </a:rPr>
              <a:t>breakage.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2903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1C643-8551-AFB1-434E-309C3CAE40AD}"/>
              </a:ext>
            </a:extLst>
          </p:cNvPr>
          <p:cNvPicPr>
            <a:picLocks noChangeAspect="1"/>
          </p:cNvPicPr>
          <p:nvPr/>
        </p:nvPicPr>
        <p:blipFill>
          <a:blip r:embed="rId2"/>
          <a:stretch>
            <a:fillRect/>
          </a:stretch>
        </p:blipFill>
        <p:spPr>
          <a:xfrm>
            <a:off x="874733" y="407503"/>
            <a:ext cx="10455876" cy="6050714"/>
          </a:xfrm>
          <a:prstGeom prst="rect">
            <a:avLst/>
          </a:prstGeom>
        </p:spPr>
      </p:pic>
    </p:spTree>
    <p:extLst>
      <p:ext uri="{BB962C8B-B14F-4D97-AF65-F5344CB8AC3E}">
        <p14:creationId xmlns:p14="http://schemas.microsoft.com/office/powerpoint/2010/main" val="378559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a:extLst>
              <a:ext uri="{FF2B5EF4-FFF2-40B4-BE49-F238E27FC236}">
                <a16:creationId xmlns:a16="http://schemas.microsoft.com/office/drawing/2014/main" id="{7D1835D4-58DB-CDE5-E243-00BD1FE8C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35" t="6923" r="28844" b="16592"/>
          <a:stretch>
            <a:fillRect/>
          </a:stretch>
        </p:blipFill>
        <p:spPr bwMode="auto">
          <a:xfrm>
            <a:off x="3505200" y="7620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a:extLst>
              <a:ext uri="{FF2B5EF4-FFF2-40B4-BE49-F238E27FC236}">
                <a16:creationId xmlns:a16="http://schemas.microsoft.com/office/drawing/2014/main" id="{B9FD62D0-9DA1-5DC3-2FD1-62E1259AFA53}"/>
              </a:ext>
            </a:extLst>
          </p:cNvPr>
          <p:cNvSpPr txBox="1">
            <a:spLocks noChangeArrowheads="1"/>
          </p:cNvSpPr>
          <p:nvPr/>
        </p:nvSpPr>
        <p:spPr bwMode="auto">
          <a:xfrm>
            <a:off x="1752600" y="594360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Effect of climate change on mean and variance in atmospheric temp.</a:t>
            </a:r>
          </a:p>
        </p:txBody>
      </p:sp>
      <p:sp>
        <p:nvSpPr>
          <p:cNvPr id="14340" name="Text Box 6">
            <a:extLst>
              <a:ext uri="{FF2B5EF4-FFF2-40B4-BE49-F238E27FC236}">
                <a16:creationId xmlns:a16="http://schemas.microsoft.com/office/drawing/2014/main" id="{B3C8B47A-6118-0C75-5634-BB3B32427A1B}"/>
              </a:ext>
            </a:extLst>
          </p:cNvPr>
          <p:cNvSpPr txBox="1">
            <a:spLocks noChangeArrowheads="1"/>
          </p:cNvSpPr>
          <p:nvPr/>
        </p:nvSpPr>
        <p:spPr bwMode="auto">
          <a:xfrm>
            <a:off x="655983" y="2667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400" b="1" dirty="0">
                <a:solidFill>
                  <a:srgbClr val="0000FF"/>
                </a:solidFill>
              </a:rPr>
              <a:t>As per IPCC C</a:t>
            </a:r>
            <a:r>
              <a:rPr kumimoji="0" lang="en-US" altLang="en-US"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limate</a:t>
            </a:r>
            <a:r>
              <a:rPr kumimoji="0" lang="en-US" altLang="en-US" sz="2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change concept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EF5060-0886-71D6-A0F2-8DB58C440D80}"/>
              </a:ext>
            </a:extLst>
          </p:cNvPr>
          <p:cNvSpPr txBox="1"/>
          <p:nvPr/>
        </p:nvSpPr>
        <p:spPr>
          <a:xfrm>
            <a:off x="387626" y="308113"/>
            <a:ext cx="11489635" cy="5663089"/>
          </a:xfrm>
          <a:prstGeom prst="rect">
            <a:avLst/>
          </a:prstGeom>
          <a:noFill/>
        </p:spPr>
        <p:txBody>
          <a:bodyPr wrap="square" rtlCol="0">
            <a:spAutoFit/>
          </a:bodyPr>
          <a:lstStyle/>
          <a:p>
            <a:pPr algn="just"/>
            <a:r>
              <a:rPr lang="en-US" sz="2400" b="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How Is Climate Change Measured Over Time?</a:t>
            </a:r>
          </a:p>
          <a:p>
            <a:pPr marL="342900" indent="-342900" algn="just">
              <a:spcBef>
                <a:spcPts val="1200"/>
              </a:spcBef>
              <a:buFont typeface="Arial" panose="020B0604020202020204" pitchFamily="34" charset="0"/>
              <a:buChar char="•"/>
            </a:pP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Climate refers to the general weather conditions of a place as measured over many years. </a:t>
            </a:r>
          </a:p>
          <a:p>
            <a:pPr marL="342900" indent="-342900" algn="just">
              <a:spcBef>
                <a:spcPts val="1200"/>
              </a:spcBef>
              <a:buFont typeface="Arial" panose="020B0604020202020204" pitchFamily="34" charset="0"/>
              <a:buChar char="•"/>
            </a:pP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Earth-orbiting satellites, remote meteorological stations, and ocean buoys are used to monitor present-day weather and climate.</a:t>
            </a:r>
          </a:p>
          <a:p>
            <a:pPr marL="342900" indent="-342900" algn="just">
              <a:spcBef>
                <a:spcPts val="1200"/>
              </a:spcBef>
              <a:buFont typeface="Arial" panose="020B0604020202020204" pitchFamily="34" charset="0"/>
              <a:buChar char="•"/>
            </a:pPr>
            <a:r>
              <a:rPr lang="en-US" sz="2400" dirty="0">
                <a:solidFill>
                  <a:srgbClr val="2B2B2B"/>
                </a:solidFill>
                <a:latin typeface="Tahoma" panose="020B0604030504040204" pitchFamily="34" charset="0"/>
                <a:ea typeface="Tahoma" panose="020B0604030504040204" pitchFamily="34" charset="0"/>
                <a:cs typeface="Tahoma" panose="020B0604030504040204" pitchFamily="34" charset="0"/>
              </a:rPr>
              <a:t>B</a:t>
            </a: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ut it’s paleoclimatology data from natural sources like ice cores, tree rings, corals, sediments of ocean </a:t>
            </a:r>
            <a:r>
              <a:rPr lang="en-US" sz="2400" b="0" i="0">
                <a:solidFill>
                  <a:srgbClr val="2B2B2B"/>
                </a:solidFill>
                <a:effectLst/>
                <a:latin typeface="Tahoma" panose="020B0604030504040204" pitchFamily="34" charset="0"/>
                <a:ea typeface="Tahoma" panose="020B0604030504040204" pitchFamily="34" charset="0"/>
                <a:cs typeface="Tahoma" panose="020B0604030504040204" pitchFamily="34" charset="0"/>
              </a:rPr>
              <a:t>and lake, </a:t>
            </a: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that have enabled scientists to extend the earth’s climatic records back millions of years. </a:t>
            </a:r>
          </a:p>
          <a:p>
            <a:pPr marL="342900" indent="-342900" algn="just">
              <a:spcBef>
                <a:spcPts val="1200"/>
              </a:spcBef>
              <a:buFont typeface="Arial" panose="020B0604020202020204" pitchFamily="34" charset="0"/>
              <a:buChar char="•"/>
            </a:pP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These records provide a comprehensive look at the long-term changes in the earth’s atmosphere, oceans, land surfaces, and cryosphere (frozen water systems).</a:t>
            </a:r>
          </a:p>
          <a:p>
            <a:pPr marL="342900" indent="-342900" algn="just">
              <a:spcBef>
                <a:spcPts val="1200"/>
              </a:spcBef>
              <a:buFont typeface="Arial" panose="020B0604020202020204" pitchFamily="34" charset="0"/>
              <a:buChar char="•"/>
            </a:pP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Scientists then feed this data into sophisticated climate models that are able to predict future climate trends with impressive accuracy. </a:t>
            </a:r>
            <a:endParaRPr lang="en-IN" dirty="0"/>
          </a:p>
        </p:txBody>
      </p:sp>
    </p:spTree>
    <p:extLst>
      <p:ext uri="{BB962C8B-B14F-4D97-AF65-F5344CB8AC3E}">
        <p14:creationId xmlns:p14="http://schemas.microsoft.com/office/powerpoint/2010/main" val="159573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72BF18-33F2-7347-CD20-BF7ACE2C71D8}"/>
              </a:ext>
            </a:extLst>
          </p:cNvPr>
          <p:cNvSpPr txBox="1"/>
          <p:nvPr/>
        </p:nvSpPr>
        <p:spPr>
          <a:xfrm>
            <a:off x="546653" y="248478"/>
            <a:ext cx="11261035" cy="6109365"/>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It’s worth noting that while </a:t>
            </a:r>
            <a:r>
              <a:rPr lang="en-US" sz="2400" b="0" i="1" dirty="0">
                <a:solidFill>
                  <a:srgbClr val="2B2B2B"/>
                </a:solidFill>
                <a:effectLst/>
                <a:latin typeface="Tahoma" panose="020B0604030504040204" pitchFamily="34" charset="0"/>
                <a:ea typeface="Tahoma" panose="020B0604030504040204" pitchFamily="34" charset="0"/>
                <a:cs typeface="Tahoma" panose="020B0604030504040204" pitchFamily="34" charset="0"/>
              </a:rPr>
              <a:t>climate change</a:t>
            </a: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 and </a:t>
            </a:r>
            <a:r>
              <a:rPr lang="en-US" sz="2400" b="0" i="1" dirty="0">
                <a:effectLst/>
                <a:latin typeface="Tahoma" panose="020B0604030504040204" pitchFamily="34" charset="0"/>
                <a:ea typeface="Tahoma" panose="020B0604030504040204" pitchFamily="34" charset="0"/>
                <a:cs typeface="Tahoma" panose="020B0604030504040204" pitchFamily="34" charset="0"/>
                <a:hlinkClick r:id="rId2"/>
              </a:rPr>
              <a:t>global warming</a:t>
            </a: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 are often used interchangeably.</a:t>
            </a:r>
          </a:p>
          <a:p>
            <a:pPr marL="342900" indent="-342900" algn="just">
              <a:spcBef>
                <a:spcPts val="1200"/>
              </a:spcBef>
              <a:buFont typeface="Arial" panose="020B0604020202020204" pitchFamily="34" charset="0"/>
              <a:buChar char="•"/>
            </a:pPr>
            <a:r>
              <a:rPr lang="en-US" sz="2400" dirty="0">
                <a:solidFill>
                  <a:srgbClr val="2B2B2B"/>
                </a:solidFill>
                <a:latin typeface="Tahoma" panose="020B0604030504040204" pitchFamily="34" charset="0"/>
                <a:ea typeface="Tahoma" panose="020B0604030504040204" pitchFamily="34" charset="0"/>
                <a:cs typeface="Tahoma" panose="020B0604030504040204" pitchFamily="34" charset="0"/>
              </a:rPr>
              <a:t>G</a:t>
            </a: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lobal warming—the recent rise in the global average temperature near the earth’s surface—is just one aspect of climate change.</a:t>
            </a:r>
          </a:p>
          <a:p>
            <a:pPr algn="l"/>
            <a:endParaRPr lang="en-US" sz="900" b="0" i="0" dirty="0">
              <a:solidFill>
                <a:srgbClr val="2B2B2B"/>
              </a:solidFill>
              <a:effectLst/>
              <a:latin typeface="SurveyorDisplay"/>
            </a:endParaRPr>
          </a:p>
          <a:p>
            <a:pPr algn="just"/>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What Causes Climate Change?</a:t>
            </a:r>
          </a:p>
          <a:p>
            <a:pPr algn="just"/>
            <a:endParaRPr lang="en-US" sz="1000" b="0" i="0" dirty="0">
              <a:solidFill>
                <a:srgbClr val="2B2B2B"/>
              </a:solidFill>
              <a:effectLst/>
              <a:latin typeface="Tahoma" panose="020B0604030504040204" pitchFamily="34" charset="0"/>
              <a:ea typeface="Tahoma" panose="020B0604030504040204" pitchFamily="34" charset="0"/>
              <a:cs typeface="Tahoma" panose="020B0604030504040204" pitchFamily="34" charset="0"/>
            </a:endParaRPr>
          </a:p>
          <a:p>
            <a:pPr algn="just">
              <a:spcBef>
                <a:spcPts val="1200"/>
              </a:spcBef>
            </a:pPr>
            <a:r>
              <a:rPr lang="en-US" sz="2400" b="0" i="0" dirty="0">
                <a:solidFill>
                  <a:srgbClr val="0000FF"/>
                </a:solidFill>
                <a:effectLst/>
                <a:latin typeface="Tahoma" panose="020B0604030504040204" pitchFamily="34" charset="0"/>
                <a:ea typeface="Tahoma" panose="020B0604030504040204" pitchFamily="34" charset="0"/>
                <a:cs typeface="Tahoma" panose="020B0604030504040204" pitchFamily="34" charset="0"/>
              </a:rPr>
              <a:t>The mechanics of the earth’s climate system</a:t>
            </a: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 </a:t>
            </a:r>
          </a:p>
          <a:p>
            <a:pPr algn="just">
              <a:spcBef>
                <a:spcPts val="1200"/>
              </a:spcBef>
            </a:pP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When energy from the sun is reflected from the earth and back into space (mostly by clouds and ice), or </a:t>
            </a:r>
          </a:p>
          <a:p>
            <a:pPr algn="just">
              <a:spcBef>
                <a:spcPts val="1200"/>
              </a:spcBef>
            </a:pPr>
            <a:r>
              <a:rPr lang="en-US" sz="2400" dirty="0">
                <a:solidFill>
                  <a:srgbClr val="2B2B2B"/>
                </a:solidFill>
                <a:latin typeface="Tahoma" panose="020B0604030504040204" pitchFamily="34" charset="0"/>
                <a:ea typeface="Tahoma" panose="020B0604030504040204" pitchFamily="34" charset="0"/>
                <a:cs typeface="Tahoma" panose="020B0604030504040204" pitchFamily="34" charset="0"/>
              </a:rPr>
              <a:t>W</a:t>
            </a: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hen the earth’s atmosphere releases energy, the planet cools. </a:t>
            </a:r>
          </a:p>
          <a:p>
            <a:pPr algn="just">
              <a:spcBef>
                <a:spcPts val="1200"/>
              </a:spcBef>
            </a:pP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When atmospheric gases prevent heat released by the earth from radiating into space (the greenhouse effect), the planet warms. </a:t>
            </a:r>
          </a:p>
          <a:p>
            <a:pPr algn="just">
              <a:spcBef>
                <a:spcPts val="1200"/>
              </a:spcBef>
            </a:pPr>
            <a:r>
              <a:rPr lang="en-US" sz="2400" b="0" i="0" dirty="0">
                <a:solidFill>
                  <a:srgbClr val="2B2B2B"/>
                </a:solidFill>
                <a:effectLst/>
                <a:latin typeface="Tahoma" panose="020B0604030504040204" pitchFamily="34" charset="0"/>
                <a:ea typeface="Tahoma" panose="020B0604030504040204" pitchFamily="34" charset="0"/>
                <a:cs typeface="Tahoma" panose="020B0604030504040204" pitchFamily="34" charset="0"/>
              </a:rPr>
              <a:t>A variety of factors, both natural and human, can influence the earth’s climate system. </a:t>
            </a:r>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040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35AF6-71A4-33EB-55C6-EB0BACCE3C25}"/>
              </a:ext>
            </a:extLst>
          </p:cNvPr>
          <p:cNvSpPr txBox="1"/>
          <p:nvPr/>
        </p:nvSpPr>
        <p:spPr>
          <a:xfrm>
            <a:off x="387626" y="228600"/>
            <a:ext cx="11469757" cy="5663089"/>
          </a:xfrm>
          <a:prstGeom prst="rect">
            <a:avLst/>
          </a:prstGeom>
          <a:noFill/>
        </p:spPr>
        <p:txBody>
          <a:bodyPr wrap="square" rtlCol="0">
            <a:spAutoFit/>
          </a:bodyPr>
          <a:lstStyle/>
          <a:p>
            <a:pPr algn="just"/>
            <a:r>
              <a:rPr lang="en-US" sz="2400" dirty="0">
                <a:solidFill>
                  <a:srgbClr val="0000FF"/>
                </a:solidFill>
                <a:effectLst/>
                <a:latin typeface="Tahoma" panose="020B0604030504040204" pitchFamily="34" charset="0"/>
                <a:ea typeface="Tahoma" panose="020B0604030504040204" pitchFamily="34" charset="0"/>
                <a:cs typeface="Tahoma" panose="020B0604030504040204" pitchFamily="34" charset="0"/>
              </a:rPr>
              <a:t>Climatic variability</a:t>
            </a:r>
          </a:p>
          <a:p>
            <a:pPr algn="just"/>
            <a:endParaRPr lang="en-US" sz="1000" dirty="0">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1200"/>
              </a:spcBef>
              <a:buFont typeface="Arial" panose="020B0604020202020204" pitchFamily="34" charset="0"/>
              <a:buChar char="•"/>
            </a:pPr>
            <a:r>
              <a:rPr lang="en-US" sz="2400" b="0" i="0" dirty="0">
                <a:solidFill>
                  <a:srgbClr val="595959"/>
                </a:solidFill>
                <a:effectLst/>
                <a:latin typeface="Tahoma" panose="020B0604030504040204" pitchFamily="34" charset="0"/>
                <a:ea typeface="Tahoma" panose="020B0604030504040204" pitchFamily="34" charset="0"/>
                <a:cs typeface="Tahoma" panose="020B0604030504040204" pitchFamily="34" charset="0"/>
              </a:rPr>
              <a:t>While the climate tends to change quite slowly, that doesn't mean we don't experience shorter-term fluctuations on seasonal or multi-seasonal time scales. There are many things that can cause temperature, for example, to fluctuate around the average without causing the long-term average itself to change. </a:t>
            </a:r>
          </a:p>
          <a:p>
            <a:pPr marL="342900" indent="-342900" algn="just">
              <a:spcBef>
                <a:spcPts val="1200"/>
              </a:spcBef>
              <a:buFont typeface="Arial" panose="020B0604020202020204" pitchFamily="34" charset="0"/>
              <a:buChar char="•"/>
            </a:pPr>
            <a:r>
              <a:rPr lang="en-US" sz="2400" b="0" i="0" dirty="0">
                <a:solidFill>
                  <a:srgbClr val="595959"/>
                </a:solidFill>
                <a:effectLst/>
                <a:latin typeface="Tahoma" panose="020B0604030504040204" pitchFamily="34" charset="0"/>
                <a:ea typeface="Tahoma" panose="020B0604030504040204" pitchFamily="34" charset="0"/>
                <a:cs typeface="Tahoma" panose="020B0604030504040204" pitchFamily="34" charset="0"/>
              </a:rPr>
              <a:t>This phenomenon is climate variability, and when scientists talk about it they are usually referring to time periods ranging from months to as many as 30 years.</a:t>
            </a:r>
          </a:p>
          <a:p>
            <a:pPr marL="342900" indent="-342900" algn="just">
              <a:spcBef>
                <a:spcPts val="1200"/>
              </a:spcBef>
              <a:buFont typeface="Arial" panose="020B0604020202020204" pitchFamily="34" charset="0"/>
              <a:buChar char="•"/>
            </a:pPr>
            <a:r>
              <a:rPr lang="en-US" sz="2400" b="0" i="0" dirty="0">
                <a:solidFill>
                  <a:srgbClr val="595959"/>
                </a:solidFill>
                <a:effectLst/>
                <a:latin typeface="Tahoma" panose="020B0604030504040204" pitchFamily="34" charset="0"/>
                <a:ea typeface="Tahoma" panose="020B0604030504040204" pitchFamily="34" charset="0"/>
                <a:cs typeface="Tahoma" panose="020B0604030504040204" pitchFamily="34" charset="0"/>
              </a:rPr>
              <a:t>For the most part, when discussing climate variability, we're describing natural (that is, non-man-made) processes that affect the atmosphere. </a:t>
            </a:r>
          </a:p>
          <a:p>
            <a:pPr marL="342900" indent="-342900" algn="just">
              <a:spcBef>
                <a:spcPts val="1200"/>
              </a:spcBef>
              <a:buFont typeface="Arial" panose="020B0604020202020204" pitchFamily="34" charset="0"/>
              <a:buChar char="•"/>
            </a:pPr>
            <a:r>
              <a:rPr lang="en-US" sz="2400" b="0" i="0" dirty="0">
                <a:solidFill>
                  <a:srgbClr val="595959"/>
                </a:solidFill>
                <a:effectLst/>
                <a:latin typeface="Tahoma" panose="020B0604030504040204" pitchFamily="34" charset="0"/>
                <a:ea typeface="Tahoma" panose="020B0604030504040204" pitchFamily="34" charset="0"/>
                <a:cs typeface="Tahoma" panose="020B0604030504040204" pitchFamily="34" charset="0"/>
              </a:rPr>
              <a:t>For example, the North Atlantic Oscillation (NAO) refers to anomalous changes in atmospheric pressure at sea level that occur near Iceland and the Azores High. NAO-positive phases are often associated with </a:t>
            </a:r>
            <a:r>
              <a:rPr lang="en-US" sz="2400" b="1" i="0" u="none" strike="noStrike" dirty="0">
                <a:solidFill>
                  <a:srgbClr val="004EEA"/>
                </a:solidFill>
                <a:effectLst/>
                <a:latin typeface="Tahoma" panose="020B0604030504040204" pitchFamily="34" charset="0"/>
                <a:ea typeface="Tahoma" panose="020B0604030504040204" pitchFamily="34" charset="0"/>
                <a:cs typeface="Tahoma" panose="020B0604030504040204" pitchFamily="34" charset="0"/>
                <a:hlinkClick r:id="rId2"/>
              </a:rPr>
              <a:t>above-average storm counts</a:t>
            </a:r>
            <a:r>
              <a:rPr lang="en-US" sz="2400" b="0" i="0" dirty="0">
                <a:solidFill>
                  <a:srgbClr val="595959"/>
                </a:solidFill>
                <a:effectLst/>
                <a:latin typeface="Tahoma" panose="020B0604030504040204" pitchFamily="34" charset="0"/>
                <a:ea typeface="Tahoma" panose="020B0604030504040204" pitchFamily="34" charset="0"/>
                <a:cs typeface="Tahoma" panose="020B0604030504040204" pitchFamily="34" charset="0"/>
              </a:rPr>
              <a:t> over parts of Europe and the U.S. </a:t>
            </a:r>
            <a:endParaRPr lang="en-IN" dirty="0"/>
          </a:p>
        </p:txBody>
      </p:sp>
    </p:spTree>
    <p:extLst>
      <p:ext uri="{BB962C8B-B14F-4D97-AF65-F5344CB8AC3E}">
        <p14:creationId xmlns:p14="http://schemas.microsoft.com/office/powerpoint/2010/main" val="206112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966D6-5B9A-4884-22C5-DCCDCC233613}"/>
              </a:ext>
            </a:extLst>
          </p:cNvPr>
          <p:cNvSpPr txBox="1"/>
          <p:nvPr/>
        </p:nvSpPr>
        <p:spPr>
          <a:xfrm>
            <a:off x="357809" y="487017"/>
            <a:ext cx="11539330" cy="3108543"/>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en-US" sz="2400" dirty="0">
                <a:solidFill>
                  <a:srgbClr val="595959"/>
                </a:solidFill>
                <a:latin typeface="Tahoma" panose="020B0604030504040204" pitchFamily="34" charset="0"/>
                <a:ea typeface="Tahoma" panose="020B0604030504040204" pitchFamily="34" charset="0"/>
                <a:cs typeface="Tahoma" panose="020B0604030504040204" pitchFamily="34" charset="0"/>
              </a:rPr>
              <a:t>We a</a:t>
            </a:r>
            <a:r>
              <a:rPr lang="en-US" sz="2400" b="0" i="0" dirty="0">
                <a:solidFill>
                  <a:srgbClr val="595959"/>
                </a:solidFill>
                <a:effectLst/>
                <a:latin typeface="Tahoma" panose="020B0604030504040204" pitchFamily="34" charset="0"/>
                <a:ea typeface="Tahoma" panose="020B0604030504040204" pitchFamily="34" charset="0"/>
                <a:cs typeface="Tahoma" panose="020B0604030504040204" pitchFamily="34" charset="0"/>
              </a:rPr>
              <a:t>re also familiar with the El Niño Southern Oscillation (ENSO) phenomenon near the equatorial Pacific Ocean, where fluctuations of sea surface temperatures typically alternate every few years between a warming phase (El Niño) and cooling periods (La Niña), with a neutral phase in between. </a:t>
            </a:r>
          </a:p>
          <a:p>
            <a:pPr marL="342900" indent="-342900" algn="just">
              <a:spcBef>
                <a:spcPts val="1200"/>
              </a:spcBef>
              <a:buFont typeface="Arial" panose="020B0604020202020204" pitchFamily="34" charset="0"/>
              <a:buChar char="•"/>
            </a:pPr>
            <a:r>
              <a:rPr lang="en-US" sz="2400" b="0" i="0" dirty="0">
                <a:solidFill>
                  <a:srgbClr val="595959"/>
                </a:solidFill>
                <a:effectLst/>
                <a:latin typeface="Tahoma" panose="020B0604030504040204" pitchFamily="34" charset="0"/>
                <a:ea typeface="Tahoma" panose="020B0604030504040204" pitchFamily="34" charset="0"/>
                <a:cs typeface="Tahoma" panose="020B0604030504040204" pitchFamily="34" charset="0"/>
              </a:rPr>
              <a:t>Many researchers have found that negative ENSO years are correlated with a higher probability of Atlantic hurricane formation, as well as warmer, dryer weather in northern states.</a:t>
            </a:r>
          </a:p>
          <a:p>
            <a:endParaRPr lang="en-IN" dirty="0"/>
          </a:p>
        </p:txBody>
      </p:sp>
    </p:spTree>
    <p:extLst>
      <p:ext uri="{BB962C8B-B14F-4D97-AF65-F5344CB8AC3E}">
        <p14:creationId xmlns:p14="http://schemas.microsoft.com/office/powerpoint/2010/main" val="350618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44FE03-A7FF-DE0A-A1FB-B4172062B1A5}"/>
              </a:ext>
            </a:extLst>
          </p:cNvPr>
          <p:cNvSpPr txBox="1"/>
          <p:nvPr/>
        </p:nvSpPr>
        <p:spPr>
          <a:xfrm>
            <a:off x="347870" y="288235"/>
            <a:ext cx="11300791" cy="4185761"/>
          </a:xfrm>
          <a:prstGeom prst="rect">
            <a:avLst/>
          </a:prstGeom>
          <a:noFill/>
        </p:spPr>
        <p:txBody>
          <a:bodyPr wrap="square" rtlCol="0">
            <a:spAutoFit/>
          </a:bodyPr>
          <a:lstStyle/>
          <a:p>
            <a:r>
              <a:rPr lang="en-IN" sz="2400" dirty="0">
                <a:solidFill>
                  <a:srgbClr val="0000FF"/>
                </a:solidFill>
                <a:latin typeface="Tahoma" panose="020B0604030504040204" pitchFamily="34" charset="0"/>
                <a:ea typeface="Tahoma" panose="020B0604030504040204" pitchFamily="34" charset="0"/>
                <a:cs typeface="Tahoma" panose="020B0604030504040204" pitchFamily="34" charset="0"/>
              </a:rPr>
              <a:t>Global Warming</a:t>
            </a:r>
          </a:p>
          <a:p>
            <a:pPr marL="342900" indent="-342900" algn="just">
              <a:spcBef>
                <a:spcPts val="1200"/>
              </a:spcBef>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In the earths atmosphere molecules of different gases float. </a:t>
            </a:r>
          </a:p>
          <a:p>
            <a:pPr marL="342900" indent="-342900" algn="just">
              <a:spcBef>
                <a:spcPts val="1200"/>
              </a:spcBef>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These gases molecule absorb  part of short wave incoming solar radiation and the out going long wave radiation emitted by the Earth. </a:t>
            </a:r>
          </a:p>
          <a:p>
            <a:pPr marL="342900" indent="-342900" algn="just">
              <a:spcBef>
                <a:spcPts val="1200"/>
              </a:spcBef>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Absorption of radiation energy by the gaseous molecules enhance the thermal status of the earths atmosphere. </a:t>
            </a:r>
          </a:p>
          <a:p>
            <a:pPr marL="342900" indent="-342900" algn="just">
              <a:spcBef>
                <a:spcPts val="1200"/>
              </a:spcBef>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This also enhance the earth surface temperature through the convection method of heat transfer. </a:t>
            </a:r>
          </a:p>
          <a:p>
            <a:pPr marL="342900" indent="-342900" algn="just">
              <a:spcBef>
                <a:spcPts val="1200"/>
              </a:spcBef>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This phenomena is termed as global warming.</a:t>
            </a:r>
          </a:p>
        </p:txBody>
      </p:sp>
      <p:pic>
        <p:nvPicPr>
          <p:cNvPr id="4" name="Picture 3">
            <a:extLst>
              <a:ext uri="{FF2B5EF4-FFF2-40B4-BE49-F238E27FC236}">
                <a16:creationId xmlns:a16="http://schemas.microsoft.com/office/drawing/2014/main" id="{F1FAA15F-336D-D140-3D54-C678E911FA40}"/>
              </a:ext>
            </a:extLst>
          </p:cNvPr>
          <p:cNvPicPr>
            <a:picLocks noChangeAspect="1"/>
          </p:cNvPicPr>
          <p:nvPr/>
        </p:nvPicPr>
        <p:blipFill>
          <a:blip r:embed="rId2"/>
          <a:stretch>
            <a:fillRect/>
          </a:stretch>
        </p:blipFill>
        <p:spPr>
          <a:xfrm>
            <a:off x="7121825" y="3683088"/>
            <a:ext cx="4689948" cy="2628259"/>
          </a:xfrm>
          <a:prstGeom prst="rect">
            <a:avLst/>
          </a:prstGeom>
        </p:spPr>
      </p:pic>
    </p:spTree>
    <p:extLst>
      <p:ext uri="{BB962C8B-B14F-4D97-AF65-F5344CB8AC3E}">
        <p14:creationId xmlns:p14="http://schemas.microsoft.com/office/powerpoint/2010/main" val="199184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0D650-BF82-D006-503E-E5B1F3786AC7}"/>
              </a:ext>
            </a:extLst>
          </p:cNvPr>
          <p:cNvSpPr txBox="1"/>
          <p:nvPr/>
        </p:nvSpPr>
        <p:spPr>
          <a:xfrm>
            <a:off x="318052" y="278296"/>
            <a:ext cx="11748052" cy="5447645"/>
          </a:xfrm>
          <a:prstGeom prst="rect">
            <a:avLst/>
          </a:prstGeom>
          <a:noFill/>
        </p:spPr>
        <p:txBody>
          <a:bodyPr wrap="square" rtlCol="0">
            <a:spAutoFit/>
          </a:bodyPr>
          <a:lstStyle/>
          <a:p>
            <a:pPr marL="342900" indent="-342900" algn="just">
              <a:spcBef>
                <a:spcPts val="1200"/>
              </a:spcBef>
              <a:spcAft>
                <a:spcPts val="600"/>
              </a:spcAft>
              <a:buFont typeface="Arial" panose="020B0604020202020204" pitchFamily="34" charset="0"/>
              <a:buChar char="•"/>
            </a:pPr>
            <a:r>
              <a:rPr lang="en-IN" sz="2400" b="0" i="0" u="none" strike="noStrike" baseline="0" dirty="0">
                <a:latin typeface="Tahoma" panose="020B0604030504040204" pitchFamily="34" charset="0"/>
                <a:ea typeface="Tahoma" panose="020B0604030504040204" pitchFamily="34" charset="0"/>
                <a:cs typeface="Tahoma" panose="020B0604030504040204" pitchFamily="34" charset="0"/>
              </a:rPr>
              <a:t>The </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greenhouse effect is a natural process that plays a major part in shaping the earth‘s climate.</a:t>
            </a:r>
          </a:p>
          <a:p>
            <a:pPr marL="342900" indent="-342900" algn="just">
              <a:spcBef>
                <a:spcPts val="1200"/>
              </a:spcBef>
              <a:spcAft>
                <a:spcPts val="600"/>
              </a:spcAft>
              <a:buFont typeface="Arial" panose="020B0604020202020204" pitchFamily="34" charset="0"/>
              <a:buChar char="•"/>
            </a:pP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It produces the relatively warm and hospitable environment near the earth‘s surface where humans and other life-forms have been able to develop and prosper. </a:t>
            </a:r>
          </a:p>
          <a:p>
            <a:pPr marL="342900" indent="-342900" algn="just">
              <a:spcBef>
                <a:spcPts val="1200"/>
              </a:spcBef>
              <a:spcAft>
                <a:spcPts val="600"/>
              </a:spcAft>
              <a:buFont typeface="Arial" panose="020B0604020202020204" pitchFamily="34" charset="0"/>
              <a:buChar char="•"/>
            </a:pP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However</a:t>
            </a:r>
            <a:r>
              <a:rPr lang="en-US" sz="2400" dirty="0">
                <a:latin typeface="Tahoma" panose="020B0604030504040204" pitchFamily="34" charset="0"/>
                <a:ea typeface="Tahoma" panose="020B0604030504040204" pitchFamily="34" charset="0"/>
                <a:cs typeface="Tahoma" panose="020B0604030504040204" pitchFamily="34" charset="0"/>
              </a:rPr>
              <a:t>, anthropogenic activities, </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increased level of greenhouse gases [Water </a:t>
            </a:r>
            <a:r>
              <a:rPr lang="en-US" sz="2400" b="0" i="0" u="none" strike="noStrike" baseline="0" dirty="0" err="1">
                <a:latin typeface="Tahoma" panose="020B0604030504040204" pitchFamily="34" charset="0"/>
                <a:ea typeface="Tahoma" panose="020B0604030504040204" pitchFamily="34" charset="0"/>
                <a:cs typeface="Tahoma" panose="020B0604030504040204" pitchFamily="34" charset="0"/>
              </a:rPr>
              <a:t>vapour</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CO</a:t>
            </a:r>
            <a:r>
              <a:rPr lang="en-US" sz="2400" b="0" i="0" u="none" strike="noStrike" baseline="-25000" dirty="0">
                <a:latin typeface="Tahoma" panose="020B0604030504040204" pitchFamily="34" charset="0"/>
                <a:ea typeface="Tahoma" panose="020B0604030504040204" pitchFamily="34" charset="0"/>
                <a:cs typeface="Tahoma" panose="020B0604030504040204" pitchFamily="34" charset="0"/>
              </a:rPr>
              <a:t>2</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CH</a:t>
            </a:r>
            <a:r>
              <a:rPr lang="en-US" sz="2400" b="0" i="0" u="none" strike="noStrike" baseline="-25000" dirty="0">
                <a:latin typeface="Tahoma" panose="020B0604030504040204" pitchFamily="34" charset="0"/>
                <a:ea typeface="Tahoma" panose="020B0604030504040204" pitchFamily="34" charset="0"/>
                <a:cs typeface="Tahoma" panose="020B0604030504040204" pitchFamily="34" charset="0"/>
              </a:rPr>
              <a:t>4</a:t>
            </a:r>
            <a:r>
              <a:rPr lang="en-IN" sz="2400" b="0" i="0" u="none" strike="noStrike" baseline="0" dirty="0">
                <a:latin typeface="Tahoma" panose="020B0604030504040204" pitchFamily="34" charset="0"/>
                <a:ea typeface="Tahoma" panose="020B0604030504040204" pitchFamily="34" charset="0"/>
                <a:cs typeface="Tahoma" panose="020B0604030504040204" pitchFamily="34" charset="0"/>
              </a:rPr>
              <a:t>, N</a:t>
            </a:r>
            <a:r>
              <a:rPr lang="en-IN" sz="2400" b="0" i="0" u="none" strike="noStrike" baseline="-25000" dirty="0">
                <a:latin typeface="Tahoma" panose="020B0604030504040204" pitchFamily="34" charset="0"/>
                <a:ea typeface="Tahoma" panose="020B0604030504040204" pitchFamily="34" charset="0"/>
                <a:cs typeface="Tahoma" panose="020B0604030504040204" pitchFamily="34" charset="0"/>
              </a:rPr>
              <a:t>2</a:t>
            </a:r>
            <a:r>
              <a:rPr lang="en-IN" sz="2400" b="0" i="0" u="none" strike="noStrike" baseline="0" dirty="0">
                <a:latin typeface="Tahoma" panose="020B0604030504040204" pitchFamily="34" charset="0"/>
                <a:ea typeface="Tahoma" panose="020B0604030504040204" pitchFamily="34" charset="0"/>
                <a:cs typeface="Tahoma" panose="020B0604030504040204" pitchFamily="34" charset="0"/>
              </a:rPr>
              <a:t>O, hydrofluorocarbons (HFCs), perfluorocarbons (PFCs), and </a:t>
            </a:r>
            <a:r>
              <a:rPr lang="en-IN" sz="2400" b="0" i="0" u="none" strike="noStrike" baseline="0" dirty="0" err="1">
                <a:latin typeface="Tahoma" panose="020B0604030504040204" pitchFamily="34" charset="0"/>
                <a:ea typeface="Tahoma" panose="020B0604030504040204" pitchFamily="34" charset="0"/>
                <a:cs typeface="Tahoma" panose="020B0604030504040204" pitchFamily="34" charset="0"/>
              </a:rPr>
              <a:t>sulfur</a:t>
            </a:r>
            <a:r>
              <a:rPr lang="en-IN" sz="2400" b="0" i="0" u="none" strike="noStrike" baseline="0" dirty="0">
                <a:latin typeface="Tahoma" panose="020B0604030504040204" pitchFamily="34" charset="0"/>
                <a:ea typeface="Tahoma" panose="020B0604030504040204" pitchFamily="34" charset="0"/>
                <a:cs typeface="Tahoma" panose="020B0604030504040204" pitchFamily="34" charset="0"/>
              </a:rPr>
              <a:t> </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hexafluoride (SF</a:t>
            </a:r>
            <a:r>
              <a:rPr lang="en-US" sz="2400" b="0" i="0" u="none" strike="noStrike" baseline="-25000" dirty="0">
                <a:latin typeface="Tahoma" panose="020B0604030504040204" pitchFamily="34" charset="0"/>
                <a:ea typeface="Tahoma" panose="020B0604030504040204" pitchFamily="34" charset="0"/>
                <a:cs typeface="Tahoma" panose="020B0604030504040204" pitchFamily="34" charset="0"/>
              </a:rPr>
              <a:t>6</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etc.] to an unexpected level.</a:t>
            </a:r>
          </a:p>
          <a:p>
            <a:pPr marL="342900" indent="-342900" algn="just">
              <a:spcBef>
                <a:spcPts val="1200"/>
              </a:spcBef>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This causes </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to an overall increase of the earth‘s temperature, leading to a global warming. </a:t>
            </a:r>
          </a:p>
          <a:p>
            <a:pPr marL="342900" indent="-342900" algn="just">
              <a:spcBef>
                <a:spcPts val="1200"/>
              </a:spcBef>
              <a:spcAft>
                <a:spcPts val="600"/>
              </a:spcAft>
              <a:buFont typeface="Arial" panose="020B0604020202020204" pitchFamily="34" charset="0"/>
              <a:buChar char="•"/>
            </a:pP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As per IPCC (2007) average global surface temperature increased by 0.74 </a:t>
            </a:r>
            <a:r>
              <a:rPr lang="en-US" sz="2400" b="0" i="0" u="none" strike="noStrike" baseline="30000" dirty="0" err="1">
                <a:latin typeface="Tahoma" panose="020B0604030504040204" pitchFamily="34" charset="0"/>
                <a:ea typeface="Tahoma" panose="020B0604030504040204" pitchFamily="34" charset="0"/>
                <a:cs typeface="Tahoma" panose="020B0604030504040204" pitchFamily="34" charset="0"/>
              </a:rPr>
              <a:t>o</a:t>
            </a:r>
            <a:r>
              <a:rPr lang="en-US" sz="2400" b="0" i="0" u="none" strike="noStrike" baseline="0" dirty="0" err="1">
                <a:latin typeface="Tahoma" panose="020B0604030504040204" pitchFamily="34" charset="0"/>
                <a:ea typeface="Tahoma" panose="020B0604030504040204" pitchFamily="34" charset="0"/>
                <a:cs typeface="Tahoma" panose="020B0604030504040204" pitchFamily="34" charset="0"/>
              </a:rPr>
              <a:t>C</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since the late 19th Century and is expected to increase by 1.4 </a:t>
            </a:r>
            <a:r>
              <a:rPr lang="en-US" sz="2400" b="0" i="0" u="none" strike="noStrike" baseline="30000" dirty="0" err="1">
                <a:latin typeface="Tahoma" panose="020B0604030504040204" pitchFamily="34" charset="0"/>
                <a:ea typeface="Tahoma" panose="020B0604030504040204" pitchFamily="34" charset="0"/>
                <a:cs typeface="Tahoma" panose="020B0604030504040204" pitchFamily="34" charset="0"/>
              </a:rPr>
              <a:t>o</a:t>
            </a:r>
            <a:r>
              <a:rPr lang="en-US" sz="2400" b="0" i="0" u="none" strike="noStrike" baseline="0" dirty="0" err="1">
                <a:latin typeface="Tahoma" panose="020B0604030504040204" pitchFamily="34" charset="0"/>
                <a:ea typeface="Tahoma" panose="020B0604030504040204" pitchFamily="34" charset="0"/>
                <a:cs typeface="Tahoma" panose="020B0604030504040204" pitchFamily="34" charset="0"/>
              </a:rPr>
              <a:t>C</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- 5.8 </a:t>
            </a:r>
            <a:r>
              <a:rPr lang="en-US" sz="2400" b="0" i="0" u="none" strike="noStrike" baseline="30000" dirty="0" err="1">
                <a:latin typeface="Tahoma" panose="020B0604030504040204" pitchFamily="34" charset="0"/>
                <a:ea typeface="Tahoma" panose="020B0604030504040204" pitchFamily="34" charset="0"/>
                <a:cs typeface="Tahoma" panose="020B0604030504040204" pitchFamily="34" charset="0"/>
              </a:rPr>
              <a:t>o</a:t>
            </a:r>
            <a:r>
              <a:rPr lang="en-US" sz="2400" b="0" i="0" u="none" strike="noStrike" baseline="0" dirty="0" err="1">
                <a:latin typeface="Tahoma" panose="020B0604030504040204" pitchFamily="34" charset="0"/>
                <a:ea typeface="Tahoma" panose="020B0604030504040204" pitchFamily="34" charset="0"/>
                <a:cs typeface="Tahoma" panose="020B0604030504040204" pitchFamily="34" charset="0"/>
              </a:rPr>
              <a:t>C</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 by 2100 AD with significant regional variations.</a:t>
            </a:r>
          </a:p>
        </p:txBody>
      </p:sp>
    </p:spTree>
    <p:extLst>
      <p:ext uri="{BB962C8B-B14F-4D97-AF65-F5344CB8AC3E}">
        <p14:creationId xmlns:p14="http://schemas.microsoft.com/office/powerpoint/2010/main" val="2434519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1930</Words>
  <Application>Microsoft Office PowerPoint</Application>
  <PresentationFormat>Widescreen</PresentationFormat>
  <Paragraphs>123</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Open Sans</vt:lpstr>
      <vt:lpstr>Roboto</vt:lpstr>
      <vt:lpstr>SurveyorDisplay</vt:lpstr>
      <vt:lpstr>Tahoma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Soubheek Nath</dc:creator>
  <cp:lastModifiedBy>Soubheek Nath</cp:lastModifiedBy>
  <cp:revision>25</cp:revision>
  <dcterms:created xsi:type="dcterms:W3CDTF">2023-04-28T15:57:27Z</dcterms:created>
  <dcterms:modified xsi:type="dcterms:W3CDTF">2023-05-01T05:50:45Z</dcterms:modified>
</cp:coreProperties>
</file>