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75" r:id="rId9"/>
    <p:sldId id="276" r:id="rId10"/>
    <p:sldId id="265" r:id="rId11"/>
    <p:sldId id="267" r:id="rId12"/>
    <p:sldId id="269" r:id="rId13"/>
    <p:sldId id="274" r:id="rId14"/>
    <p:sldId id="272" r:id="rId15"/>
    <p:sldId id="273" r:id="rId16"/>
    <p:sldId id="268"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69F7D-260E-810B-F4B8-1442873695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E491A0E-3C45-0200-05B9-04DB41F5E5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F0DF534-38B0-8B2D-97F0-F63CA04364DA}"/>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5" name="Footer Placeholder 4">
            <a:extLst>
              <a:ext uri="{FF2B5EF4-FFF2-40B4-BE49-F238E27FC236}">
                <a16:creationId xmlns:a16="http://schemas.microsoft.com/office/drawing/2014/main" id="{4DC08DB5-4ABB-5DDD-EDC6-74900C8B8C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0018C98-8D32-094F-4C0A-A499CF667FC0}"/>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3092127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987A4-45AA-1295-6F8D-64BDD1487BE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11F0A88-EA46-710C-6D2B-2B64524E2E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89D5208-06A8-54DE-9C5C-9EE3C234ECAE}"/>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5" name="Footer Placeholder 4">
            <a:extLst>
              <a:ext uri="{FF2B5EF4-FFF2-40B4-BE49-F238E27FC236}">
                <a16:creationId xmlns:a16="http://schemas.microsoft.com/office/drawing/2014/main" id="{35548F0C-178A-9D7C-01F5-ABD4CD1142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65680D-B21F-3648-76CC-90B8EA7DE11C}"/>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3776750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AA012F-2D77-A322-83FD-049DD1E3D4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B07790-451A-C908-58F6-76E7D2E125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0CA4D89-C3F4-14D2-6EDF-AECF1194C26C}"/>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5" name="Footer Placeholder 4">
            <a:extLst>
              <a:ext uri="{FF2B5EF4-FFF2-40B4-BE49-F238E27FC236}">
                <a16:creationId xmlns:a16="http://schemas.microsoft.com/office/drawing/2014/main" id="{E2DEBB37-390D-F6EA-CFFF-B9434406913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7717416-BAF5-E559-A0ED-799DD59376A5}"/>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293367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C435-B14F-D7C2-2547-D754526C0AB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B08A32-54F5-144A-C5D9-C64EE1A63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53AE141-BE44-F8F9-8128-7812B6671513}"/>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5" name="Footer Placeholder 4">
            <a:extLst>
              <a:ext uri="{FF2B5EF4-FFF2-40B4-BE49-F238E27FC236}">
                <a16:creationId xmlns:a16="http://schemas.microsoft.com/office/drawing/2014/main" id="{A6AF1AD4-6F66-991E-9720-889E74F77D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4720342-8C6A-035C-31DA-66E75ECEF567}"/>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342132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86FAF-BA8E-8DF6-71C4-047085F4CD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53B912E-09E7-0148-B4A7-37BA8F3274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D70765-2CDD-EA5A-FEFA-1AB7254D6584}"/>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5" name="Footer Placeholder 4">
            <a:extLst>
              <a:ext uri="{FF2B5EF4-FFF2-40B4-BE49-F238E27FC236}">
                <a16:creationId xmlns:a16="http://schemas.microsoft.com/office/drawing/2014/main" id="{660B7FC6-1D39-A821-8356-23222E84D6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431512-02ED-00C8-5102-0725C99C9F23}"/>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254464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0537F-BE6A-668B-2E60-2BE43F2BFFD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418669E-5BF5-8FED-154C-65309B87AA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0E1C144-A56A-F7CF-9171-C921512074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C65D6F1-A470-3888-7D43-68AC3FE1DD11}"/>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6" name="Footer Placeholder 5">
            <a:extLst>
              <a:ext uri="{FF2B5EF4-FFF2-40B4-BE49-F238E27FC236}">
                <a16:creationId xmlns:a16="http://schemas.microsoft.com/office/drawing/2014/main" id="{EA3817DB-1EF3-F0F3-E48A-02E16551B9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DF13E33-6E1F-2C7B-8C6C-1720AC242365}"/>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343206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52CF6-1EEA-B65B-5CCF-20E6521A414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90DB09B-F18E-4A07-06ED-49DE025715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CA24D0-7BE6-6EE1-6DD0-2A2CA120AB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A4D3D8E-0D12-663A-3454-D3EC7203E7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C5E04-6FCF-48DD-1345-768B1E917C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EB63C9F-591E-E88F-BCBE-0BD2A3FBE211}"/>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8" name="Footer Placeholder 7">
            <a:extLst>
              <a:ext uri="{FF2B5EF4-FFF2-40B4-BE49-F238E27FC236}">
                <a16:creationId xmlns:a16="http://schemas.microsoft.com/office/drawing/2014/main" id="{9F9D6FE5-9EA8-9296-B705-380EA2D6D38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E939E69-05BF-27E5-9C89-069A462B1C52}"/>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319383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C63B-443E-FB32-C955-AD162ABD9B1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26F8572-4132-897A-8CD3-A7610C1E62F2}"/>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4" name="Footer Placeholder 3">
            <a:extLst>
              <a:ext uri="{FF2B5EF4-FFF2-40B4-BE49-F238E27FC236}">
                <a16:creationId xmlns:a16="http://schemas.microsoft.com/office/drawing/2014/main" id="{16813C46-238E-E6E9-C9BD-BFC68D94E19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3C99D24-1EAA-9F81-363F-06FC367D2A1A}"/>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419248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0D7EA6-432B-E47F-829C-CFE37FE86FDD}"/>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3" name="Footer Placeholder 2">
            <a:extLst>
              <a:ext uri="{FF2B5EF4-FFF2-40B4-BE49-F238E27FC236}">
                <a16:creationId xmlns:a16="http://schemas.microsoft.com/office/drawing/2014/main" id="{3FEEA2A0-BA67-FCAE-1A10-6728D71F0B4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949E260-A5C0-E7B0-EB6C-EA1CAB834C72}"/>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2732747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D70D2-5685-A354-0A66-FB9392941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C14145E-46F8-3784-6E22-A991DE1C2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F7EBC9D-B385-6003-5F3D-D543584637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AA526E-120D-9C32-75D8-370FB2B15DAE}"/>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6" name="Footer Placeholder 5">
            <a:extLst>
              <a:ext uri="{FF2B5EF4-FFF2-40B4-BE49-F238E27FC236}">
                <a16:creationId xmlns:a16="http://schemas.microsoft.com/office/drawing/2014/main" id="{0C6D6807-857A-EF5D-7AC7-E1F9030F498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65338A3-0E9E-C069-7F92-5011529C62F8}"/>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192975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83B4E-9448-7FE5-87E5-0F939A3E5D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856363F-0A8D-1EF7-F81E-89BC598537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7B23ACB-DE33-0533-D805-B625262FC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FDCB56-CD5A-D5D6-9126-45F7A8C82A8D}"/>
              </a:ext>
            </a:extLst>
          </p:cNvPr>
          <p:cNvSpPr>
            <a:spLocks noGrp="1"/>
          </p:cNvSpPr>
          <p:nvPr>
            <p:ph type="dt" sz="half" idx="10"/>
          </p:nvPr>
        </p:nvSpPr>
        <p:spPr/>
        <p:txBody>
          <a:bodyPr/>
          <a:lstStyle/>
          <a:p>
            <a:fld id="{261F54E2-F3E1-4AFD-9FB5-8E30962FEC8F}" type="datetimeFigureOut">
              <a:rPr lang="en-IN" smtClean="0"/>
              <a:t>01-03-2023</a:t>
            </a:fld>
            <a:endParaRPr lang="en-IN"/>
          </a:p>
        </p:txBody>
      </p:sp>
      <p:sp>
        <p:nvSpPr>
          <p:cNvPr id="6" name="Footer Placeholder 5">
            <a:extLst>
              <a:ext uri="{FF2B5EF4-FFF2-40B4-BE49-F238E27FC236}">
                <a16:creationId xmlns:a16="http://schemas.microsoft.com/office/drawing/2014/main" id="{51F91130-6A29-6FDF-0A48-2DDD4F6AD0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7DE96EB-3CD8-39B7-53F2-23CDBF13ED40}"/>
              </a:ext>
            </a:extLst>
          </p:cNvPr>
          <p:cNvSpPr>
            <a:spLocks noGrp="1"/>
          </p:cNvSpPr>
          <p:nvPr>
            <p:ph type="sldNum" sz="quarter" idx="12"/>
          </p:nvPr>
        </p:nvSpPr>
        <p:spPr/>
        <p:txBody>
          <a:bodyPr/>
          <a:lstStyle/>
          <a:p>
            <a:fld id="{22647334-8E6A-43C9-A52C-4062324A7CF5}" type="slidenum">
              <a:rPr lang="en-IN" smtClean="0"/>
              <a:t>‹#›</a:t>
            </a:fld>
            <a:endParaRPr lang="en-IN"/>
          </a:p>
        </p:txBody>
      </p:sp>
    </p:spTree>
    <p:extLst>
      <p:ext uri="{BB962C8B-B14F-4D97-AF65-F5344CB8AC3E}">
        <p14:creationId xmlns:p14="http://schemas.microsoft.com/office/powerpoint/2010/main" val="327771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755A7E-3491-9649-B4AC-FFE2E0D9D0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9B8D7FE-A128-D4C2-7D89-DC041DED57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89E631-FED3-4BE8-9231-603AECA03C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F54E2-F3E1-4AFD-9FB5-8E30962FEC8F}" type="datetimeFigureOut">
              <a:rPr lang="en-IN" smtClean="0"/>
              <a:t>01-03-2023</a:t>
            </a:fld>
            <a:endParaRPr lang="en-IN"/>
          </a:p>
        </p:txBody>
      </p:sp>
      <p:sp>
        <p:nvSpPr>
          <p:cNvPr id="5" name="Footer Placeholder 4">
            <a:extLst>
              <a:ext uri="{FF2B5EF4-FFF2-40B4-BE49-F238E27FC236}">
                <a16:creationId xmlns:a16="http://schemas.microsoft.com/office/drawing/2014/main" id="{A899A647-1066-DDD4-F15C-FEC6F2611B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B2B3591-46C6-6752-2FDE-E98A296ADE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47334-8E6A-43C9-A52C-4062324A7CF5}" type="slidenum">
              <a:rPr lang="en-IN" smtClean="0"/>
              <a:t>‹#›</a:t>
            </a:fld>
            <a:endParaRPr lang="en-IN"/>
          </a:p>
        </p:txBody>
      </p:sp>
    </p:spTree>
    <p:extLst>
      <p:ext uri="{BB962C8B-B14F-4D97-AF65-F5344CB8AC3E}">
        <p14:creationId xmlns:p14="http://schemas.microsoft.com/office/powerpoint/2010/main" val="3836678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519D9A-06D6-D506-D529-4C116276DA14}"/>
              </a:ext>
            </a:extLst>
          </p:cNvPr>
          <p:cNvSpPr txBox="1"/>
          <p:nvPr/>
        </p:nvSpPr>
        <p:spPr>
          <a:xfrm>
            <a:off x="643467" y="643467"/>
            <a:ext cx="11336866" cy="2246769"/>
          </a:xfrm>
          <a:prstGeom prst="rect">
            <a:avLst/>
          </a:prstGeom>
          <a:noFill/>
        </p:spPr>
        <p:txBody>
          <a:bodyPr wrap="square" rtlCol="0">
            <a:spAutoFit/>
          </a:bodyPr>
          <a:lstStyle/>
          <a:p>
            <a:r>
              <a:rPr lang="en-US" sz="2800" dirty="0">
                <a:effectLst/>
                <a:latin typeface="Tahoma" panose="020B0604030504040204" pitchFamily="34" charset="0"/>
                <a:ea typeface="Tahoma" panose="020B0604030504040204" pitchFamily="34" charset="0"/>
                <a:cs typeface="Tahoma" panose="020B0604030504040204" pitchFamily="34" charset="0"/>
              </a:rPr>
              <a:t>Atmospheric weather variables</a:t>
            </a:r>
          </a:p>
          <a:p>
            <a:endParaRPr lang="en-US" sz="2800" dirty="0">
              <a:effectLst/>
              <a:latin typeface="Tahoma" panose="020B0604030504040204" pitchFamily="34" charset="0"/>
              <a:ea typeface="Tahoma" panose="020B0604030504040204" pitchFamily="34" charset="0"/>
              <a:cs typeface="Tahoma" panose="020B0604030504040204" pitchFamily="34" charset="0"/>
            </a:endParaRPr>
          </a:p>
          <a:p>
            <a:r>
              <a:rPr lang="en-US" sz="2800" dirty="0">
                <a:effectLst/>
                <a:latin typeface="Tahoma" panose="020B0604030504040204" pitchFamily="34" charset="0"/>
                <a:ea typeface="Tahoma" panose="020B0604030504040204" pitchFamily="34" charset="0"/>
                <a:cs typeface="Tahoma" panose="020B0604030504040204" pitchFamily="34" charset="0"/>
              </a:rPr>
              <a:t>Atmospheric pressure, its variation with height; </a:t>
            </a:r>
          </a:p>
          <a:p>
            <a:r>
              <a:rPr lang="en-US" sz="2800" dirty="0">
                <a:effectLst/>
                <a:latin typeface="Tahoma" panose="020B0604030504040204" pitchFamily="34" charset="0"/>
                <a:ea typeface="Tahoma" panose="020B0604030504040204" pitchFamily="34" charset="0"/>
                <a:cs typeface="Tahoma" panose="020B0604030504040204" pitchFamily="34" charset="0"/>
              </a:rPr>
              <a:t>Wind, types of wind, daily and seasonal variation of wind speed; </a:t>
            </a:r>
          </a:p>
          <a:p>
            <a:r>
              <a:rPr lang="en-US" sz="2800" dirty="0">
                <a:latin typeface="Tahoma" panose="020B0604030504040204" pitchFamily="34" charset="0"/>
                <a:ea typeface="Tahoma" panose="020B0604030504040204" pitchFamily="34" charset="0"/>
                <a:cs typeface="Tahoma" panose="020B0604030504040204" pitchFamily="34" charset="0"/>
              </a:rPr>
              <a:t>L</a:t>
            </a:r>
            <a:r>
              <a:rPr lang="en-US" sz="2800" dirty="0">
                <a:effectLst/>
                <a:latin typeface="Tahoma" panose="020B0604030504040204" pitchFamily="34" charset="0"/>
                <a:ea typeface="Tahoma" panose="020B0604030504040204" pitchFamily="34" charset="0"/>
                <a:cs typeface="Tahoma" panose="020B0604030504040204" pitchFamily="34" charset="0"/>
              </a:rPr>
              <a:t>and Breeze and Sea breeze; Cyclone, Anticyclone.</a:t>
            </a:r>
            <a:endParaRPr lang="en-IN"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0753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440C6A-CCD8-A51C-921E-04C00ACAC00B}"/>
              </a:ext>
            </a:extLst>
          </p:cNvPr>
          <p:cNvSpPr txBox="1"/>
          <p:nvPr/>
        </p:nvSpPr>
        <p:spPr>
          <a:xfrm>
            <a:off x="560439" y="235974"/>
            <a:ext cx="11149780" cy="4770537"/>
          </a:xfrm>
          <a:prstGeom prst="rect">
            <a:avLst/>
          </a:prstGeom>
          <a:noFill/>
        </p:spPr>
        <p:txBody>
          <a:bodyPr wrap="square" rtlCol="0">
            <a:spAutoFit/>
          </a:bodyPr>
          <a:lstStyle/>
          <a:p>
            <a:r>
              <a:rPr lang="en-IN" sz="2800" dirty="0">
                <a:solidFill>
                  <a:srgbClr val="0000FF"/>
                </a:solidFill>
                <a:latin typeface="Tahoma" panose="020B0604030504040204" pitchFamily="34" charset="0"/>
                <a:ea typeface="Tahoma" panose="020B0604030504040204" pitchFamily="34" charset="0"/>
                <a:cs typeface="Tahoma" panose="020B0604030504040204" pitchFamily="34" charset="0"/>
              </a:rPr>
              <a:t>Absolute Humidity </a:t>
            </a:r>
            <a:r>
              <a:rPr lang="en-IN" sz="2800" dirty="0">
                <a:latin typeface="Tahoma" panose="020B0604030504040204" pitchFamily="34" charset="0"/>
                <a:ea typeface="Tahoma" panose="020B0604030504040204" pitchFamily="34" charset="0"/>
                <a:cs typeface="Tahoma" panose="020B0604030504040204" pitchFamily="34" charset="0"/>
              </a:rPr>
              <a:t>is the ratio of the mass of water vapour to the total volume of the moist air.  </a:t>
            </a:r>
          </a:p>
          <a:p>
            <a:endParaRPr lang="en-IN" sz="2800" dirty="0">
              <a:latin typeface="Tahoma" panose="020B0604030504040204" pitchFamily="34" charset="0"/>
              <a:ea typeface="Tahoma" panose="020B0604030504040204" pitchFamily="34" charset="0"/>
              <a:cs typeface="Tahoma" panose="020B0604030504040204" pitchFamily="34" charset="0"/>
            </a:endParaRPr>
          </a:p>
          <a:p>
            <a:pPr algn="just"/>
            <a:r>
              <a:rPr lang="en-US" sz="2800" b="0" i="0" dirty="0">
                <a:solidFill>
                  <a:srgbClr val="333333"/>
                </a:solidFill>
                <a:effectLst/>
                <a:latin typeface="Roboto" panose="020B0604020202020204" pitchFamily="2" charset="0"/>
              </a:rPr>
              <a:t>Mathematically, absolute humidity is defined as the mass of the water </a:t>
            </a:r>
            <a:r>
              <a:rPr lang="en-US" sz="2800" b="0" i="0" dirty="0" err="1">
                <a:solidFill>
                  <a:srgbClr val="333333"/>
                </a:solidFill>
                <a:effectLst/>
                <a:latin typeface="Roboto" panose="020B0604020202020204" pitchFamily="2" charset="0"/>
              </a:rPr>
              <a:t>vapour</a:t>
            </a:r>
            <a:r>
              <a:rPr lang="en-US" sz="2800" b="0" i="0" dirty="0">
                <a:solidFill>
                  <a:srgbClr val="333333"/>
                </a:solidFill>
                <a:effectLst/>
                <a:latin typeface="Roboto" panose="020B0604020202020204" pitchFamily="2" charset="0"/>
              </a:rPr>
              <a:t> (m</a:t>
            </a:r>
            <a:r>
              <a:rPr lang="en-US" sz="2800" b="0" i="0" baseline="-25000" dirty="0">
                <a:solidFill>
                  <a:srgbClr val="333333"/>
                </a:solidFill>
                <a:effectLst/>
                <a:latin typeface="Roboto" panose="020B0604020202020204" pitchFamily="2" charset="0"/>
              </a:rPr>
              <a:t>v</a:t>
            </a:r>
            <a:r>
              <a:rPr lang="en-US" sz="2800" b="0" i="0" dirty="0">
                <a:solidFill>
                  <a:srgbClr val="333333"/>
                </a:solidFill>
                <a:effectLst/>
                <a:latin typeface="Roboto" panose="020B0604020202020204" pitchFamily="2" charset="0"/>
              </a:rPr>
              <a:t>) divided by the volume of the air and water (</a:t>
            </a:r>
            <a:r>
              <a:rPr lang="en-US" sz="2800" b="0" i="0" dirty="0" err="1">
                <a:solidFill>
                  <a:srgbClr val="333333"/>
                </a:solidFill>
                <a:effectLst/>
                <a:latin typeface="Roboto" panose="020B0604020202020204" pitchFamily="2" charset="0"/>
              </a:rPr>
              <a:t>m</a:t>
            </a:r>
            <a:r>
              <a:rPr lang="en-US" sz="2800" b="0" i="0" baseline="-25000" dirty="0" err="1">
                <a:solidFill>
                  <a:srgbClr val="333333"/>
                </a:solidFill>
                <a:effectLst/>
                <a:latin typeface="Roboto" panose="020B0604020202020204" pitchFamily="2" charset="0"/>
              </a:rPr>
              <a:t>v</a:t>
            </a:r>
            <a:r>
              <a:rPr lang="en-US" sz="2800" b="0" i="0" dirty="0" err="1">
                <a:solidFill>
                  <a:srgbClr val="333333"/>
                </a:solidFill>
                <a:effectLst/>
                <a:latin typeface="Roboto" panose="020B0604020202020204" pitchFamily="2" charset="0"/>
              </a:rPr>
              <a:t>+m</a:t>
            </a:r>
            <a:r>
              <a:rPr lang="en-US" sz="2800" b="0" i="0" baseline="-25000" dirty="0" err="1">
                <a:solidFill>
                  <a:srgbClr val="333333"/>
                </a:solidFill>
                <a:effectLst/>
                <a:latin typeface="Roboto" panose="020B0604020202020204" pitchFamily="2" charset="0"/>
              </a:rPr>
              <a:t>d</a:t>
            </a:r>
            <a:r>
              <a:rPr lang="en-US" sz="2800" b="0" i="0" dirty="0">
                <a:solidFill>
                  <a:srgbClr val="333333"/>
                </a:solidFill>
                <a:effectLst/>
                <a:latin typeface="Roboto" panose="020B0604020202020204" pitchFamily="2" charset="0"/>
              </a:rPr>
              <a:t>) mixture, which is expressed as</a:t>
            </a:r>
          </a:p>
          <a:p>
            <a:pPr algn="just"/>
            <a:endParaRPr lang="en-US" sz="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            X = m</a:t>
            </a:r>
            <a:r>
              <a:rPr lang="en-US" sz="2800" baseline="-25000" dirty="0">
                <a:latin typeface="Tahoma" panose="020B0604030504040204" pitchFamily="34" charset="0"/>
                <a:ea typeface="Tahoma" panose="020B0604030504040204" pitchFamily="34" charset="0"/>
                <a:cs typeface="Tahoma" panose="020B0604030504040204" pitchFamily="34" charset="0"/>
              </a:rPr>
              <a:t>v</a:t>
            </a:r>
            <a:r>
              <a:rPr lang="en-US" sz="2800" dirty="0">
                <a:latin typeface="Tahoma" panose="020B0604030504040204" pitchFamily="34" charset="0"/>
                <a:ea typeface="Tahoma" panose="020B0604030504040204" pitchFamily="34" charset="0"/>
                <a:cs typeface="Tahoma" panose="020B0604030504040204" pitchFamily="34" charset="0"/>
              </a:rPr>
              <a:t> / </a:t>
            </a:r>
            <a:r>
              <a:rPr lang="en-US" sz="2800" dirty="0" err="1">
                <a:latin typeface="Tahoma" panose="020B0604030504040204" pitchFamily="34" charset="0"/>
                <a:ea typeface="Tahoma" panose="020B0604030504040204" pitchFamily="34" charset="0"/>
                <a:cs typeface="Tahoma" panose="020B0604030504040204" pitchFamily="34" charset="0"/>
              </a:rPr>
              <a:t>V</a:t>
            </a:r>
            <a:r>
              <a:rPr lang="en-US" sz="2800" baseline="-25000" dirty="0" err="1">
                <a:latin typeface="Tahoma" panose="020B0604030504040204" pitchFamily="34" charset="0"/>
                <a:ea typeface="Tahoma" panose="020B0604030504040204" pitchFamily="34" charset="0"/>
                <a:cs typeface="Tahoma" panose="020B0604030504040204" pitchFamily="34" charset="0"/>
              </a:rPr>
              <a:t>moist</a:t>
            </a:r>
            <a:r>
              <a:rPr lang="en-US" sz="2800" baseline="-25000" dirty="0">
                <a:latin typeface="Tahoma" panose="020B0604030504040204" pitchFamily="34" charset="0"/>
                <a:ea typeface="Tahoma" panose="020B0604030504040204" pitchFamily="34" charset="0"/>
                <a:cs typeface="Tahoma" panose="020B0604030504040204" pitchFamily="34" charset="0"/>
              </a:rPr>
              <a:t> air</a:t>
            </a:r>
            <a:r>
              <a:rPr lang="en-US" sz="2800" dirty="0">
                <a:latin typeface="Tahoma" panose="020B0604030504040204" pitchFamily="34" charset="0"/>
                <a:ea typeface="Tahoma" panose="020B0604030504040204" pitchFamily="34" charset="0"/>
                <a:cs typeface="Tahoma" panose="020B0604030504040204" pitchFamily="34" charset="0"/>
              </a:rPr>
              <a:t> = </a:t>
            </a:r>
            <a:r>
              <a:rPr lang="el-GR" sz="2800" dirty="0">
                <a:latin typeface="Tahoma" panose="020B0604030504040204" pitchFamily="34" charset="0"/>
                <a:ea typeface="Tahoma" panose="020B0604030504040204" pitchFamily="34" charset="0"/>
                <a:cs typeface="Tahoma" panose="020B0604030504040204" pitchFamily="34" charset="0"/>
              </a:rPr>
              <a:t>ρ</a:t>
            </a:r>
            <a:r>
              <a:rPr lang="en-IN" sz="2800" baseline="-25000" dirty="0">
                <a:latin typeface="Tahoma" panose="020B0604030504040204" pitchFamily="34" charset="0"/>
                <a:ea typeface="Tahoma" panose="020B0604030504040204" pitchFamily="34" charset="0"/>
                <a:cs typeface="Tahoma" panose="020B0604030504040204" pitchFamily="34" charset="0"/>
              </a:rPr>
              <a:t>v</a:t>
            </a:r>
            <a:r>
              <a:rPr lang="en-IN" sz="2800" dirty="0">
                <a:latin typeface="Tahoma" panose="020B0604030504040204" pitchFamily="34" charset="0"/>
                <a:ea typeface="Tahoma" panose="020B0604030504040204" pitchFamily="34" charset="0"/>
                <a:cs typeface="Tahoma" panose="020B0604030504040204" pitchFamily="34" charset="0"/>
              </a:rPr>
              <a:t> = </a:t>
            </a:r>
            <a:r>
              <a:rPr lang="en-IN" sz="2800" dirty="0" err="1">
                <a:latin typeface="Tahoma" panose="020B0604030504040204" pitchFamily="34" charset="0"/>
                <a:ea typeface="Tahoma" panose="020B0604030504040204" pitchFamily="34" charset="0"/>
                <a:cs typeface="Tahoma" panose="020B0604030504040204" pitchFamily="34" charset="0"/>
              </a:rPr>
              <a:t>e</a:t>
            </a:r>
            <a:r>
              <a:rPr lang="en-IN" sz="2800" baseline="-25000" dirty="0" err="1">
                <a:latin typeface="Tahoma" panose="020B0604030504040204" pitchFamily="34" charset="0"/>
                <a:ea typeface="Tahoma" panose="020B0604030504040204" pitchFamily="34" charset="0"/>
                <a:cs typeface="Tahoma" panose="020B0604030504040204" pitchFamily="34" charset="0"/>
              </a:rPr>
              <a:t>v</a:t>
            </a:r>
            <a:r>
              <a:rPr lang="en-IN" sz="2800" dirty="0">
                <a:latin typeface="Tahoma" panose="020B0604030504040204" pitchFamily="34" charset="0"/>
                <a:ea typeface="Tahoma" panose="020B0604030504040204" pitchFamily="34" charset="0"/>
                <a:cs typeface="Tahoma" panose="020B0604030504040204" pitchFamily="34" charset="0"/>
              </a:rPr>
              <a:t> /</a:t>
            </a:r>
            <a:r>
              <a:rPr lang="en-IN" sz="2800" dirty="0" err="1">
                <a:latin typeface="Tahoma" panose="020B0604030504040204" pitchFamily="34" charset="0"/>
                <a:ea typeface="Tahoma" panose="020B0604030504040204" pitchFamily="34" charset="0"/>
                <a:cs typeface="Tahoma" panose="020B0604030504040204" pitchFamily="34" charset="0"/>
              </a:rPr>
              <a:t>R</a:t>
            </a:r>
            <a:r>
              <a:rPr lang="en-IN" sz="2800" baseline="-25000" dirty="0" err="1">
                <a:latin typeface="Tahoma" panose="020B0604030504040204" pitchFamily="34" charset="0"/>
                <a:ea typeface="Tahoma" panose="020B0604030504040204" pitchFamily="34" charset="0"/>
                <a:cs typeface="Tahoma" panose="020B0604030504040204" pitchFamily="34" charset="0"/>
              </a:rPr>
              <a:t>v</a:t>
            </a:r>
            <a:r>
              <a:rPr lang="en-IN" sz="2800" dirty="0" err="1">
                <a:latin typeface="Tahoma" panose="020B0604030504040204" pitchFamily="34" charset="0"/>
                <a:ea typeface="Tahoma" panose="020B0604030504040204" pitchFamily="34" charset="0"/>
                <a:cs typeface="Tahoma" panose="020B0604030504040204" pitchFamily="34" charset="0"/>
              </a:rPr>
              <a:t>T</a:t>
            </a:r>
            <a:endParaRPr lang="en-IN" sz="2800" dirty="0">
              <a:latin typeface="Tahoma" panose="020B0604030504040204" pitchFamily="34" charset="0"/>
              <a:ea typeface="Tahoma" panose="020B0604030504040204" pitchFamily="34" charset="0"/>
              <a:cs typeface="Tahoma" panose="020B0604030504040204" pitchFamily="34" charset="0"/>
            </a:endParaRPr>
          </a:p>
          <a:p>
            <a:endParaRPr lang="en-IN" sz="800" dirty="0">
              <a:latin typeface="Tahoma" panose="020B0604030504040204" pitchFamily="34" charset="0"/>
              <a:ea typeface="Tahoma" panose="020B0604030504040204" pitchFamily="34" charset="0"/>
              <a:cs typeface="Tahoma" panose="020B0604030504040204" pitchFamily="34" charset="0"/>
            </a:endParaRPr>
          </a:p>
          <a:p>
            <a:r>
              <a:rPr lang="en-IN" sz="2800" dirty="0">
                <a:latin typeface="Tahoma" panose="020B0604030504040204" pitchFamily="34" charset="0"/>
                <a:ea typeface="Tahoma" panose="020B0604030504040204" pitchFamily="34" charset="0"/>
                <a:cs typeface="Tahoma" panose="020B0604030504040204" pitchFamily="34" charset="0"/>
              </a:rPr>
              <a:t>Thus absolute humidity is the density of water vapour and depends on the temperature (T) and vapour pressure (</a:t>
            </a:r>
            <a:r>
              <a:rPr lang="en-IN" sz="2800" dirty="0" err="1">
                <a:latin typeface="Tahoma" panose="020B0604030504040204" pitchFamily="34" charset="0"/>
                <a:ea typeface="Tahoma" panose="020B0604030504040204" pitchFamily="34" charset="0"/>
                <a:cs typeface="Tahoma" panose="020B0604030504040204" pitchFamily="34" charset="0"/>
              </a:rPr>
              <a:t>e</a:t>
            </a:r>
            <a:r>
              <a:rPr lang="en-IN" sz="2800" baseline="-25000" dirty="0" err="1">
                <a:latin typeface="Tahoma" panose="020B0604030504040204" pitchFamily="34" charset="0"/>
                <a:ea typeface="Tahoma" panose="020B0604030504040204" pitchFamily="34" charset="0"/>
                <a:cs typeface="Tahoma" panose="020B0604030504040204" pitchFamily="34" charset="0"/>
              </a:rPr>
              <a:t>v</a:t>
            </a:r>
            <a:r>
              <a:rPr lang="en-IN" sz="2800" dirty="0">
                <a:latin typeface="Tahoma" panose="020B0604030504040204" pitchFamily="34" charset="0"/>
                <a:ea typeface="Tahoma" panose="020B0604030504040204" pitchFamily="34" charset="0"/>
                <a:cs typeface="Tahoma" panose="020B0604030504040204" pitchFamily="34" charset="0"/>
              </a:rPr>
              <a:t>).</a:t>
            </a:r>
          </a:p>
          <a:p>
            <a:endParaRPr lang="en-IN" sz="800" dirty="0">
              <a:latin typeface="Tahoma" panose="020B0604030504040204" pitchFamily="34" charset="0"/>
              <a:ea typeface="Tahoma" panose="020B0604030504040204" pitchFamily="34" charset="0"/>
              <a:cs typeface="Tahoma" panose="020B0604030504040204" pitchFamily="34" charset="0"/>
            </a:endParaRPr>
          </a:p>
          <a:p>
            <a:r>
              <a:rPr lang="en-IN" sz="2800" dirty="0" err="1">
                <a:latin typeface="Tahoma" panose="020B0604030504040204" pitchFamily="34" charset="0"/>
                <a:ea typeface="Tahoma" panose="020B0604030504040204" pitchFamily="34" charset="0"/>
                <a:cs typeface="Tahoma" panose="020B0604030504040204" pitchFamily="34" charset="0"/>
              </a:rPr>
              <a:t>R</a:t>
            </a:r>
            <a:r>
              <a:rPr lang="en-IN" sz="2800" baseline="-25000" dirty="0" err="1">
                <a:latin typeface="Tahoma" panose="020B0604030504040204" pitchFamily="34" charset="0"/>
                <a:ea typeface="Tahoma" panose="020B0604030504040204" pitchFamily="34" charset="0"/>
                <a:cs typeface="Tahoma" panose="020B0604030504040204" pitchFamily="34" charset="0"/>
              </a:rPr>
              <a:t>v</a:t>
            </a:r>
            <a:r>
              <a:rPr lang="en-IN" sz="2800" dirty="0">
                <a:latin typeface="Tahoma" panose="020B0604030504040204" pitchFamily="34" charset="0"/>
                <a:ea typeface="Tahoma" panose="020B0604030504040204" pitchFamily="34" charset="0"/>
                <a:cs typeface="Tahoma" panose="020B0604030504040204" pitchFamily="34" charset="0"/>
              </a:rPr>
              <a:t> is the universal gas constant.</a:t>
            </a:r>
          </a:p>
        </p:txBody>
      </p:sp>
    </p:spTree>
    <p:extLst>
      <p:ext uri="{BB962C8B-B14F-4D97-AF65-F5344CB8AC3E}">
        <p14:creationId xmlns:p14="http://schemas.microsoft.com/office/powerpoint/2010/main" val="945559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993BCC-14D4-CB96-6389-CD7AAC319F55}"/>
              </a:ext>
            </a:extLst>
          </p:cNvPr>
          <p:cNvSpPr txBox="1"/>
          <p:nvPr/>
        </p:nvSpPr>
        <p:spPr>
          <a:xfrm>
            <a:off x="314632" y="334297"/>
            <a:ext cx="11680723" cy="5878532"/>
          </a:xfrm>
          <a:prstGeom prst="rect">
            <a:avLst/>
          </a:prstGeom>
          <a:noFill/>
        </p:spPr>
        <p:txBody>
          <a:bodyPr wrap="square" rtlCol="0">
            <a:spAutoFit/>
          </a:bodyPr>
          <a:lstStyle/>
          <a:p>
            <a:r>
              <a:rPr lang="en-IN" sz="2800" dirty="0">
                <a:solidFill>
                  <a:srgbClr val="0000FF"/>
                </a:solidFill>
                <a:latin typeface="Tahoma" panose="020B0604030504040204" pitchFamily="34" charset="0"/>
                <a:ea typeface="Tahoma" panose="020B0604030504040204" pitchFamily="34" charset="0"/>
                <a:cs typeface="Tahoma" panose="020B0604030504040204" pitchFamily="34" charset="0"/>
              </a:rPr>
              <a:t>Specific humidity (q) </a:t>
            </a:r>
            <a:r>
              <a:rPr lang="en-IN" sz="2800" dirty="0">
                <a:latin typeface="Tahoma" panose="020B0604030504040204" pitchFamily="34" charset="0"/>
                <a:ea typeface="Tahoma" panose="020B0604030504040204" pitchFamily="34" charset="0"/>
                <a:cs typeface="Tahoma" panose="020B0604030504040204" pitchFamily="34" charset="0"/>
              </a:rPr>
              <a:t>is the ratio of mass of water vapour (mv) to that of the total mass (md + mv) of the moist air </a:t>
            </a:r>
          </a:p>
          <a:p>
            <a:endParaRPr lang="en-IN" sz="2800" dirty="0">
              <a:latin typeface="Tahoma" panose="020B0604030504040204" pitchFamily="34" charset="0"/>
              <a:ea typeface="Tahoma" panose="020B0604030504040204" pitchFamily="34" charset="0"/>
              <a:cs typeface="Tahoma" panose="020B0604030504040204" pitchFamily="34" charset="0"/>
            </a:endParaRPr>
          </a:p>
          <a:p>
            <a:r>
              <a:rPr lang="en-IN" sz="2800" dirty="0">
                <a:latin typeface="Tahoma" panose="020B0604030504040204" pitchFamily="34" charset="0"/>
                <a:ea typeface="Tahoma" panose="020B0604030504040204" pitchFamily="34" charset="0"/>
                <a:cs typeface="Tahoma" panose="020B0604030504040204" pitchFamily="34" charset="0"/>
              </a:rPr>
              <a:t>Mathematically it can be expressed as:</a:t>
            </a:r>
          </a:p>
          <a:p>
            <a:endParaRPr lang="en-IN" sz="2800" dirty="0">
              <a:latin typeface="Tahoma" panose="020B0604030504040204" pitchFamily="34" charset="0"/>
              <a:ea typeface="Tahoma" panose="020B0604030504040204" pitchFamily="34" charset="0"/>
              <a:cs typeface="Tahoma" panose="020B0604030504040204" pitchFamily="34" charset="0"/>
            </a:endParaRPr>
          </a:p>
          <a:p>
            <a:r>
              <a:rPr lang="en-IN" sz="2800" dirty="0">
                <a:latin typeface="Tahoma" panose="020B0604030504040204" pitchFamily="34" charset="0"/>
                <a:ea typeface="Tahoma" panose="020B0604030504040204" pitchFamily="34" charset="0"/>
                <a:cs typeface="Tahoma" panose="020B0604030504040204" pitchFamily="34" charset="0"/>
              </a:rPr>
              <a:t>q = mv/md +mv = 0.622e</a:t>
            </a:r>
            <a:r>
              <a:rPr lang="en-IN" sz="2800" baseline="-25000" dirty="0">
                <a:latin typeface="Tahoma" panose="020B0604030504040204" pitchFamily="34" charset="0"/>
                <a:ea typeface="Tahoma" panose="020B0604030504040204" pitchFamily="34" charset="0"/>
                <a:cs typeface="Tahoma" panose="020B0604030504040204" pitchFamily="34" charset="0"/>
              </a:rPr>
              <a:t>v</a:t>
            </a:r>
            <a:r>
              <a:rPr lang="en-IN" sz="2800" dirty="0">
                <a:latin typeface="Tahoma" panose="020B0604030504040204" pitchFamily="34" charset="0"/>
                <a:ea typeface="Tahoma" panose="020B0604030504040204" pitchFamily="34" charset="0"/>
                <a:cs typeface="Tahoma" panose="020B0604030504040204" pitchFamily="34" charset="0"/>
              </a:rPr>
              <a:t>/P - 0.378e</a:t>
            </a:r>
            <a:r>
              <a:rPr lang="en-IN" sz="2800" baseline="-25000" dirty="0">
                <a:latin typeface="Tahoma" panose="020B0604030504040204" pitchFamily="34" charset="0"/>
                <a:ea typeface="Tahoma" panose="020B0604030504040204" pitchFamily="34" charset="0"/>
                <a:cs typeface="Tahoma" panose="020B0604030504040204" pitchFamily="34" charset="0"/>
              </a:rPr>
              <a:t>v</a:t>
            </a:r>
          </a:p>
          <a:p>
            <a:endParaRPr lang="en-IN" sz="2800" dirty="0">
              <a:latin typeface="Tahoma" panose="020B0604030504040204" pitchFamily="34" charset="0"/>
              <a:ea typeface="Tahoma" panose="020B0604030504040204" pitchFamily="34" charset="0"/>
              <a:cs typeface="Tahoma" panose="020B0604030504040204" pitchFamily="34" charset="0"/>
            </a:endParaRPr>
          </a:p>
          <a:p>
            <a:pPr>
              <a:spcBef>
                <a:spcPts val="1200"/>
              </a:spcBef>
            </a:pPr>
            <a:r>
              <a:rPr lang="en-IN" sz="2800" dirty="0">
                <a:latin typeface="Tahoma" panose="020B0604030504040204" pitchFamily="34" charset="0"/>
                <a:ea typeface="Tahoma" panose="020B0604030504040204" pitchFamily="34" charset="0"/>
                <a:cs typeface="Tahoma" panose="020B0604030504040204" pitchFamily="34" charset="0"/>
              </a:rPr>
              <a:t>Where mv and md are the mass of water vapour and dry air.</a:t>
            </a:r>
          </a:p>
          <a:p>
            <a:pPr>
              <a:spcBef>
                <a:spcPts val="1200"/>
              </a:spcBef>
            </a:pPr>
            <a:r>
              <a:rPr lang="en-IN" sz="2800" dirty="0">
                <a:latin typeface="Tahoma" panose="020B0604030504040204" pitchFamily="34" charset="0"/>
                <a:ea typeface="Tahoma" panose="020B0604030504040204" pitchFamily="34" charset="0"/>
                <a:cs typeface="Tahoma" panose="020B0604030504040204" pitchFamily="34" charset="0"/>
              </a:rPr>
              <a:t>As </a:t>
            </a:r>
            <a:r>
              <a:rPr lang="en-IN" sz="2800" dirty="0" err="1">
                <a:latin typeface="Tahoma" panose="020B0604030504040204" pitchFamily="34" charset="0"/>
                <a:ea typeface="Tahoma" panose="020B0604030504040204" pitchFamily="34" charset="0"/>
                <a:cs typeface="Tahoma" panose="020B0604030504040204" pitchFamily="34" charset="0"/>
              </a:rPr>
              <a:t>ev</a:t>
            </a:r>
            <a:r>
              <a:rPr lang="en-IN" sz="2800" dirty="0">
                <a:latin typeface="Tahoma" panose="020B0604030504040204" pitchFamily="34" charset="0"/>
                <a:ea typeface="Tahoma" panose="020B0604030504040204" pitchFamily="34" charset="0"/>
                <a:cs typeface="Tahoma" panose="020B0604030504040204" pitchFamily="34" charset="0"/>
              </a:rPr>
              <a:t> &lt;&lt;P, </a:t>
            </a:r>
            <a:r>
              <a:rPr lang="en-IN" sz="2800" dirty="0" err="1">
                <a:latin typeface="Tahoma" panose="020B0604030504040204" pitchFamily="34" charset="0"/>
                <a:ea typeface="Tahoma" panose="020B0604030504040204" pitchFamily="34" charset="0"/>
                <a:cs typeface="Tahoma" panose="020B0604030504040204" pitchFamily="34" charset="0"/>
              </a:rPr>
              <a:t>ev</a:t>
            </a:r>
            <a:r>
              <a:rPr lang="en-IN" sz="2800" dirty="0">
                <a:latin typeface="Tahoma" panose="020B0604030504040204" pitchFamily="34" charset="0"/>
                <a:ea typeface="Tahoma" panose="020B0604030504040204" pitchFamily="34" charset="0"/>
                <a:cs typeface="Tahoma" panose="020B0604030504040204" pitchFamily="34" charset="0"/>
              </a:rPr>
              <a:t> can be neglected, </a:t>
            </a:r>
          </a:p>
          <a:p>
            <a:pPr>
              <a:spcBef>
                <a:spcPts val="1200"/>
              </a:spcBef>
            </a:pPr>
            <a:r>
              <a:rPr lang="en-IN" sz="2800" dirty="0">
                <a:latin typeface="Tahoma" panose="020B0604030504040204" pitchFamily="34" charset="0"/>
                <a:ea typeface="Tahoma" panose="020B0604030504040204" pitchFamily="34" charset="0"/>
                <a:cs typeface="Tahoma" panose="020B0604030504040204" pitchFamily="34" charset="0"/>
              </a:rPr>
              <a:t>Thus q ∝ 1/P</a:t>
            </a:r>
          </a:p>
          <a:p>
            <a:pPr>
              <a:spcBef>
                <a:spcPts val="1200"/>
              </a:spcBef>
            </a:pPr>
            <a:r>
              <a:rPr lang="en-IN" sz="2800" dirty="0">
                <a:latin typeface="Tahoma" panose="020B0604030504040204" pitchFamily="34" charset="0"/>
                <a:ea typeface="Tahoma" panose="020B0604030504040204" pitchFamily="34" charset="0"/>
                <a:cs typeface="Tahoma" panose="020B0604030504040204" pitchFamily="34" charset="0"/>
              </a:rPr>
              <a:t>Where P is the </a:t>
            </a:r>
            <a:r>
              <a:rPr lang="en-US" sz="2800" dirty="0">
                <a:latin typeface="Tahoma" panose="020B0604030504040204" pitchFamily="34" charset="0"/>
                <a:ea typeface="Tahoma" panose="020B0604030504040204" pitchFamily="34" charset="0"/>
                <a:cs typeface="Tahoma" panose="020B0604030504040204" pitchFamily="34" charset="0"/>
              </a:rPr>
              <a:t>total pressure of the air.</a:t>
            </a:r>
          </a:p>
          <a:p>
            <a:endParaRPr lang="en-IN"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7289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7FB948-E553-1030-1A95-7FA858A9E0CE}"/>
              </a:ext>
            </a:extLst>
          </p:cNvPr>
          <p:cNvSpPr txBox="1"/>
          <p:nvPr/>
        </p:nvSpPr>
        <p:spPr>
          <a:xfrm>
            <a:off x="393290" y="599768"/>
            <a:ext cx="11277600" cy="5078313"/>
          </a:xfrm>
          <a:prstGeom prst="rect">
            <a:avLst/>
          </a:prstGeom>
          <a:noFill/>
        </p:spPr>
        <p:txBody>
          <a:bodyPr wrap="square" rtlCol="0">
            <a:spAutoFit/>
          </a:bodyPr>
          <a:lstStyle/>
          <a:p>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Mixing Ratio (</a:t>
            </a:r>
            <a:r>
              <a:rPr lang="el-GR" sz="2800" dirty="0">
                <a:solidFill>
                  <a:srgbClr val="0000FF"/>
                </a:solidFill>
                <a:latin typeface="Tahoma" panose="020B0604030504040204" pitchFamily="34" charset="0"/>
                <a:ea typeface="Tahoma" panose="020B0604030504040204" pitchFamily="34" charset="0"/>
                <a:cs typeface="Tahoma" panose="020B0604030504040204" pitchFamily="34" charset="0"/>
              </a:rPr>
              <a:t>ω</a:t>
            </a:r>
            <a:r>
              <a:rPr kumimoji="0" lang="en-US" sz="2800" b="0" i="0" u="none" strike="noStrike" kern="1200" cap="none" spc="0" normalizeH="0" baseline="0" noProof="0" dirty="0">
                <a:ln>
                  <a:noFill/>
                </a:ln>
                <a:solidFill>
                  <a:srgbClr val="0000FF"/>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endParaRPr lang="en-US" sz="800" dirty="0">
              <a:latin typeface="Tahoma" panose="020B0604030504040204" pitchFamily="34" charset="0"/>
              <a:ea typeface="Tahoma" panose="020B0604030504040204" pitchFamily="34" charset="0"/>
              <a:cs typeface="Tahoma" panose="020B0604030504040204" pitchFamily="34" charset="0"/>
            </a:endParaRPr>
          </a:p>
          <a:p>
            <a:pPr algn="just"/>
            <a:r>
              <a:rPr lang="en-US" sz="2800" b="0" i="0" dirty="0">
                <a:solidFill>
                  <a:srgbClr val="212529"/>
                </a:solidFill>
                <a:effectLst/>
                <a:latin typeface="Tahoma" panose="020B0604030504040204" pitchFamily="34" charset="0"/>
                <a:ea typeface="Tahoma" panose="020B0604030504040204" pitchFamily="34" charset="0"/>
                <a:cs typeface="Tahoma" panose="020B0604030504040204" pitchFamily="34" charset="0"/>
              </a:rPr>
              <a:t>Mixing ratio is defined as the ratio of the mass of a variable atmospheric constituent (here water </a:t>
            </a:r>
            <a:r>
              <a:rPr lang="en-US" sz="2800" b="0" i="0" dirty="0" err="1">
                <a:solidFill>
                  <a:srgbClr val="212529"/>
                </a:solidFill>
                <a:effectLst/>
                <a:latin typeface="Tahoma" panose="020B0604030504040204" pitchFamily="34" charset="0"/>
                <a:ea typeface="Tahoma" panose="020B0604030504040204" pitchFamily="34" charset="0"/>
                <a:cs typeface="Tahoma" panose="020B0604030504040204" pitchFamily="34" charset="0"/>
              </a:rPr>
              <a:t>vapour</a:t>
            </a:r>
            <a:r>
              <a:rPr lang="en-US" sz="2800" b="0" i="0" dirty="0">
                <a:solidFill>
                  <a:srgbClr val="212529"/>
                </a:solidFill>
                <a:effectLst/>
                <a:latin typeface="Tahoma" panose="020B0604030504040204" pitchFamily="34" charset="0"/>
                <a:ea typeface="Tahoma" panose="020B0604030504040204" pitchFamily="34" charset="0"/>
                <a:cs typeface="Tahoma" panose="020B0604030504040204" pitchFamily="34" charset="0"/>
              </a:rPr>
              <a:t>) to the mass of dry air.</a:t>
            </a:r>
          </a:p>
          <a:p>
            <a:pPr algn="just"/>
            <a:endParaRPr lang="en-US" sz="2800" b="0" i="0" dirty="0">
              <a:solidFill>
                <a:srgbClr val="212529"/>
              </a:solidFill>
              <a:effectLst/>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Mathematically mixing ratio (</a:t>
            </a:r>
            <a:r>
              <a:rPr lang="el-GR" sz="2800" dirty="0">
                <a:latin typeface="Tahoma" panose="020B0604030504040204" pitchFamily="34" charset="0"/>
                <a:ea typeface="Tahoma" panose="020B0604030504040204" pitchFamily="34" charset="0"/>
                <a:cs typeface="Tahoma" panose="020B0604030504040204" pitchFamily="34" charset="0"/>
              </a:rPr>
              <a:t>ω</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can be expressed as </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                   </a:t>
            </a:r>
            <a:r>
              <a:rPr lang="el-GR" sz="2800" dirty="0">
                <a:latin typeface="Tahoma" panose="020B0604030504040204" pitchFamily="34" charset="0"/>
                <a:ea typeface="Tahoma" panose="020B0604030504040204" pitchFamily="34" charset="0"/>
                <a:cs typeface="Tahoma" panose="020B0604030504040204" pitchFamily="34" charset="0"/>
              </a:rPr>
              <a:t>ω</a:t>
            </a:r>
            <a:r>
              <a:rPr lang="en-US" sz="2800" dirty="0">
                <a:latin typeface="Tahoma" panose="020B0604030504040204" pitchFamily="34" charset="0"/>
                <a:ea typeface="Tahoma" panose="020B0604030504040204" pitchFamily="34" charset="0"/>
                <a:cs typeface="Tahoma" panose="020B0604030504040204" pitchFamily="34" charset="0"/>
              </a:rPr>
              <a:t>= mv/md =0.622.e</a:t>
            </a:r>
            <a:r>
              <a:rPr lang="en-US" sz="2800" baseline="-25000" dirty="0">
                <a:latin typeface="Tahoma" panose="020B0604030504040204" pitchFamily="34" charset="0"/>
                <a:ea typeface="Tahoma" panose="020B0604030504040204" pitchFamily="34" charset="0"/>
                <a:cs typeface="Tahoma" panose="020B0604030504040204" pitchFamily="34" charset="0"/>
              </a:rPr>
              <a:t>v</a:t>
            </a:r>
            <a:r>
              <a:rPr lang="en-US" sz="2800" dirty="0">
                <a:latin typeface="Tahoma" panose="020B0604030504040204" pitchFamily="34" charset="0"/>
                <a:ea typeface="Tahoma" panose="020B0604030504040204" pitchFamily="34" charset="0"/>
                <a:cs typeface="Tahoma" panose="020B0604030504040204" pitchFamily="34" charset="0"/>
              </a:rPr>
              <a:t>/P – </a:t>
            </a:r>
            <a:r>
              <a:rPr lang="en-US" sz="2800" dirty="0" err="1">
                <a:latin typeface="Tahoma" panose="020B0604030504040204" pitchFamily="34" charset="0"/>
                <a:ea typeface="Tahoma" panose="020B0604030504040204" pitchFamily="34" charset="0"/>
                <a:cs typeface="Tahoma" panose="020B0604030504040204" pitchFamily="34" charset="0"/>
              </a:rPr>
              <a:t>e</a:t>
            </a:r>
            <a:r>
              <a:rPr lang="en-US" sz="2800" baseline="-25000" dirty="0" err="1">
                <a:latin typeface="Tahoma" panose="020B0604030504040204" pitchFamily="34" charset="0"/>
                <a:ea typeface="Tahoma" panose="020B0604030504040204" pitchFamily="34" charset="0"/>
                <a:cs typeface="Tahoma" panose="020B0604030504040204" pitchFamily="34" charset="0"/>
              </a:rPr>
              <a:t>v</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Where P is the total pressure of the air and </a:t>
            </a:r>
            <a:r>
              <a:rPr lang="en-US" sz="2800" dirty="0" err="1">
                <a:latin typeface="Tahoma" panose="020B0604030504040204" pitchFamily="34" charset="0"/>
                <a:ea typeface="Tahoma" panose="020B0604030504040204" pitchFamily="34" charset="0"/>
                <a:cs typeface="Tahoma" panose="020B0604030504040204" pitchFamily="34" charset="0"/>
              </a:rPr>
              <a:t>e</a:t>
            </a:r>
            <a:r>
              <a:rPr lang="en-US" sz="2800" baseline="-25000" dirty="0" err="1">
                <a:latin typeface="Tahoma" panose="020B0604030504040204" pitchFamily="34" charset="0"/>
                <a:ea typeface="Tahoma" panose="020B0604030504040204" pitchFamily="34" charset="0"/>
                <a:cs typeface="Tahoma" panose="020B0604030504040204" pitchFamily="34" charset="0"/>
              </a:rPr>
              <a:t>v</a:t>
            </a:r>
            <a:r>
              <a:rPr lang="en-US" sz="2800" dirty="0">
                <a:latin typeface="Tahoma" panose="020B0604030504040204" pitchFamily="34" charset="0"/>
                <a:ea typeface="Tahoma" panose="020B0604030504040204" pitchFamily="34" charset="0"/>
                <a:cs typeface="Tahoma" panose="020B0604030504040204" pitchFamily="34" charset="0"/>
              </a:rPr>
              <a:t> is the pressure of water </a:t>
            </a:r>
            <a:r>
              <a:rPr lang="en-US" sz="2800" dirty="0" err="1">
                <a:latin typeface="Tahoma" panose="020B0604030504040204" pitchFamily="34" charset="0"/>
                <a:ea typeface="Tahoma" panose="020B0604030504040204" pitchFamily="34" charset="0"/>
                <a:cs typeface="Tahoma" panose="020B0604030504040204" pitchFamily="34" charset="0"/>
              </a:rPr>
              <a:t>vapour</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endParaRPr lang="en-US" dirty="0"/>
          </a:p>
          <a:p>
            <a:endParaRPr lang="en-IN" dirty="0"/>
          </a:p>
        </p:txBody>
      </p:sp>
    </p:spTree>
    <p:extLst>
      <p:ext uri="{BB962C8B-B14F-4D97-AF65-F5344CB8AC3E}">
        <p14:creationId xmlns:p14="http://schemas.microsoft.com/office/powerpoint/2010/main" val="1271184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239D92-DE93-6395-ACFF-DEF58B27FABA}"/>
              </a:ext>
            </a:extLst>
          </p:cNvPr>
          <p:cNvSpPr txBox="1"/>
          <p:nvPr/>
        </p:nvSpPr>
        <p:spPr>
          <a:xfrm>
            <a:off x="324465" y="304800"/>
            <a:ext cx="11484077" cy="5262979"/>
          </a:xfrm>
          <a:prstGeom prst="rect">
            <a:avLst/>
          </a:prstGeom>
          <a:noFill/>
        </p:spPr>
        <p:txBody>
          <a:bodyPr wrap="square" rtlCol="0">
            <a:spAutoFit/>
          </a:bodyPr>
          <a:lstStyle/>
          <a:p>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Relative Humidity</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b="0" i="0" dirty="0">
                <a:solidFill>
                  <a:srgbClr val="2E2E2E"/>
                </a:solidFill>
                <a:effectLst/>
                <a:latin typeface="NexusSans"/>
              </a:rPr>
              <a:t>Relative humidity of air is defined as the ratio of the actual </a:t>
            </a:r>
            <a:r>
              <a:rPr lang="en-US" sz="2800" b="0" i="0" dirty="0" err="1">
                <a:solidFill>
                  <a:srgbClr val="2E2E2E"/>
                </a:solidFill>
                <a:effectLst/>
                <a:latin typeface="NexusSans"/>
              </a:rPr>
              <a:t>vapour</a:t>
            </a:r>
            <a:r>
              <a:rPr lang="en-US" sz="2800" b="0" i="0" dirty="0">
                <a:solidFill>
                  <a:srgbClr val="2E2E2E"/>
                </a:solidFill>
                <a:effectLst/>
                <a:latin typeface="NexusSans"/>
              </a:rPr>
              <a:t> pressure of air to its saturation vapor pressure at same air temperature level. </a:t>
            </a:r>
          </a:p>
          <a:p>
            <a:r>
              <a:rPr lang="en-US" sz="2800" dirty="0">
                <a:solidFill>
                  <a:srgbClr val="2E2E2E"/>
                </a:solidFill>
                <a:latin typeface="NexusSans"/>
                <a:ea typeface="Tahoma" panose="020B0604030504040204" pitchFamily="34" charset="0"/>
                <a:cs typeface="Tahoma" panose="020B0604030504040204" pitchFamily="34" charset="0"/>
              </a:rPr>
              <a:t>So at any day RH depends on status of both water </a:t>
            </a:r>
            <a:r>
              <a:rPr lang="en-US" sz="2800" dirty="0" err="1">
                <a:solidFill>
                  <a:srgbClr val="2E2E2E"/>
                </a:solidFill>
                <a:latin typeface="NexusSans"/>
                <a:ea typeface="Tahoma" panose="020B0604030504040204" pitchFamily="34" charset="0"/>
                <a:cs typeface="Tahoma" panose="020B0604030504040204" pitchFamily="34" charset="0"/>
              </a:rPr>
              <a:t>vapour</a:t>
            </a:r>
            <a:r>
              <a:rPr lang="en-US" sz="2800" dirty="0">
                <a:solidFill>
                  <a:srgbClr val="2E2E2E"/>
                </a:solidFill>
                <a:latin typeface="NexusSans"/>
                <a:ea typeface="Tahoma" panose="020B0604030504040204" pitchFamily="34" charset="0"/>
                <a:cs typeface="Tahoma" panose="020B0604030504040204" pitchFamily="34" charset="0"/>
              </a:rPr>
              <a:t> and temperature.</a:t>
            </a:r>
          </a:p>
          <a:p>
            <a:endParaRPr lang="en-US" sz="2800" dirty="0">
              <a:solidFill>
                <a:srgbClr val="2E2E2E"/>
              </a:solidFill>
              <a:latin typeface="NexusSans"/>
              <a:ea typeface="Tahoma" panose="020B0604030504040204" pitchFamily="34" charset="0"/>
              <a:cs typeface="Tahoma" panose="020B0604030504040204" pitchFamily="34" charset="0"/>
            </a:endParaRPr>
          </a:p>
          <a:p>
            <a:r>
              <a:rPr lang="en-US" sz="2800" dirty="0">
                <a:solidFill>
                  <a:srgbClr val="2E2E2E"/>
                </a:solidFill>
                <a:latin typeface="NexusSans"/>
                <a:ea typeface="Tahoma" panose="020B0604030504040204" pitchFamily="34" charset="0"/>
                <a:cs typeface="Tahoma" panose="020B0604030504040204" pitchFamily="34" charset="0"/>
              </a:rPr>
              <a:t>RH = (Pressure of water </a:t>
            </a:r>
            <a:r>
              <a:rPr lang="en-US" sz="2800" dirty="0" err="1">
                <a:solidFill>
                  <a:srgbClr val="2E2E2E"/>
                </a:solidFill>
                <a:latin typeface="NexusSans"/>
                <a:ea typeface="Tahoma" panose="020B0604030504040204" pitchFamily="34" charset="0"/>
                <a:cs typeface="Tahoma" panose="020B0604030504040204" pitchFamily="34" charset="0"/>
              </a:rPr>
              <a:t>vapour</a:t>
            </a:r>
            <a:r>
              <a:rPr lang="en-US" sz="2800" dirty="0">
                <a:solidFill>
                  <a:srgbClr val="2E2E2E"/>
                </a:solidFill>
                <a:latin typeface="NexusSans"/>
                <a:ea typeface="Tahoma" panose="020B0604030504040204" pitchFamily="34" charset="0"/>
                <a:cs typeface="Tahoma" panose="020B0604030504040204" pitchFamily="34" charset="0"/>
              </a:rPr>
              <a:t> present in the air at a temp. / Pressure of water </a:t>
            </a:r>
            <a:r>
              <a:rPr lang="en-US" sz="2800" dirty="0" err="1">
                <a:solidFill>
                  <a:srgbClr val="2E2E2E"/>
                </a:solidFill>
                <a:latin typeface="NexusSans"/>
                <a:ea typeface="Tahoma" panose="020B0604030504040204" pitchFamily="34" charset="0"/>
                <a:cs typeface="Tahoma" panose="020B0604030504040204" pitchFamily="34" charset="0"/>
              </a:rPr>
              <a:t>vapour</a:t>
            </a:r>
            <a:r>
              <a:rPr lang="en-US" sz="2800" dirty="0">
                <a:solidFill>
                  <a:srgbClr val="2E2E2E"/>
                </a:solidFill>
                <a:latin typeface="NexusSans"/>
                <a:ea typeface="Tahoma" panose="020B0604030504040204" pitchFamily="34" charset="0"/>
                <a:cs typeface="Tahoma" panose="020B0604030504040204" pitchFamily="34" charset="0"/>
              </a:rPr>
              <a:t> at maximum water holding capacity at that temp.) * 100%</a:t>
            </a:r>
          </a:p>
          <a:p>
            <a:endParaRPr lang="en-US" sz="2800" dirty="0">
              <a:solidFill>
                <a:srgbClr val="2E2E2E"/>
              </a:solidFill>
              <a:latin typeface="NexusSans"/>
              <a:ea typeface="Tahoma" panose="020B0604030504040204" pitchFamily="34" charset="0"/>
              <a:cs typeface="Tahoma" panose="020B0604030504040204" pitchFamily="34" charset="0"/>
            </a:endParaRPr>
          </a:p>
          <a:p>
            <a:r>
              <a:rPr lang="en-US" sz="2800" dirty="0">
                <a:solidFill>
                  <a:srgbClr val="2E2E2E"/>
                </a:solidFill>
                <a:latin typeface="NexusSans"/>
                <a:ea typeface="Tahoma" panose="020B0604030504040204" pitchFamily="34" charset="0"/>
                <a:cs typeface="Tahoma" panose="020B0604030504040204" pitchFamily="34" charset="0"/>
              </a:rPr>
              <a:t>RH = (ω / </a:t>
            </a:r>
            <a:r>
              <a:rPr lang="en-US" sz="2800" dirty="0" err="1">
                <a:solidFill>
                  <a:srgbClr val="2E2E2E"/>
                </a:solidFill>
                <a:latin typeface="NexusSans"/>
                <a:ea typeface="Tahoma" panose="020B0604030504040204" pitchFamily="34" charset="0"/>
                <a:cs typeface="Tahoma" panose="020B0604030504040204" pitchFamily="34" charset="0"/>
              </a:rPr>
              <a:t>ωs</a:t>
            </a:r>
            <a:r>
              <a:rPr lang="en-US" sz="2800" dirty="0">
                <a:solidFill>
                  <a:srgbClr val="2E2E2E"/>
                </a:solidFill>
                <a:latin typeface="NexusSans"/>
                <a:ea typeface="Tahoma" panose="020B0604030504040204" pitchFamily="34" charset="0"/>
                <a:cs typeface="Tahoma" panose="020B0604030504040204" pitchFamily="34" charset="0"/>
              </a:rPr>
              <a:t>)*100 = (</a:t>
            </a:r>
            <a:r>
              <a:rPr lang="en-US" sz="2800" dirty="0" err="1">
                <a:solidFill>
                  <a:srgbClr val="2E2E2E"/>
                </a:solidFill>
                <a:latin typeface="NexusSans"/>
                <a:ea typeface="Tahoma" panose="020B0604030504040204" pitchFamily="34" charset="0"/>
                <a:cs typeface="Tahoma" panose="020B0604030504040204" pitchFamily="34" charset="0"/>
              </a:rPr>
              <a:t>e</a:t>
            </a:r>
            <a:r>
              <a:rPr lang="en-US" sz="2800" baseline="-25000" dirty="0" err="1">
                <a:solidFill>
                  <a:srgbClr val="2E2E2E"/>
                </a:solidFill>
                <a:latin typeface="NexusSans"/>
                <a:ea typeface="Tahoma" panose="020B0604030504040204" pitchFamily="34" charset="0"/>
                <a:cs typeface="Tahoma" panose="020B0604030504040204" pitchFamily="34" charset="0"/>
              </a:rPr>
              <a:t>a</a:t>
            </a:r>
            <a:r>
              <a:rPr lang="en-US" sz="2800" dirty="0">
                <a:solidFill>
                  <a:srgbClr val="2E2E2E"/>
                </a:solidFill>
                <a:latin typeface="NexusSans"/>
                <a:ea typeface="Tahoma" panose="020B0604030504040204" pitchFamily="34" charset="0"/>
                <a:cs typeface="Tahoma" panose="020B0604030504040204" pitchFamily="34" charset="0"/>
              </a:rPr>
              <a:t> / e</a:t>
            </a:r>
            <a:r>
              <a:rPr lang="en-US" sz="2800" baseline="-25000" dirty="0">
                <a:solidFill>
                  <a:srgbClr val="2E2E2E"/>
                </a:solidFill>
                <a:latin typeface="NexusSans"/>
                <a:ea typeface="Tahoma" panose="020B0604030504040204" pitchFamily="34" charset="0"/>
                <a:cs typeface="Tahoma" panose="020B0604030504040204" pitchFamily="34" charset="0"/>
              </a:rPr>
              <a:t>s</a:t>
            </a:r>
            <a:r>
              <a:rPr lang="en-US" sz="2800" dirty="0">
                <a:solidFill>
                  <a:srgbClr val="2E2E2E"/>
                </a:solidFill>
                <a:latin typeface="NexusSans"/>
                <a:ea typeface="Tahoma" panose="020B0604030504040204" pitchFamily="34" charset="0"/>
                <a:cs typeface="Tahoma" panose="020B0604030504040204" pitchFamily="34" charset="0"/>
              </a:rPr>
              <a:t>)*100 </a:t>
            </a:r>
          </a:p>
          <a:p>
            <a:endParaRPr lang="en-US" sz="2800" dirty="0">
              <a:solidFill>
                <a:srgbClr val="2E2E2E"/>
              </a:solidFill>
              <a:latin typeface="NexusSans"/>
              <a:ea typeface="Tahoma" panose="020B0604030504040204" pitchFamily="34" charset="0"/>
              <a:cs typeface="Tahoma" panose="020B0604030504040204" pitchFamily="34" charset="0"/>
            </a:endParaRPr>
          </a:p>
          <a:p>
            <a:r>
              <a:rPr lang="en-US" sz="2800" dirty="0">
                <a:solidFill>
                  <a:srgbClr val="2E2E2E"/>
                </a:solidFill>
                <a:latin typeface="NexusSans"/>
                <a:ea typeface="Tahoma" panose="020B0604030504040204" pitchFamily="34" charset="0"/>
                <a:cs typeface="Tahoma" panose="020B0604030504040204" pitchFamily="34" charset="0"/>
              </a:rPr>
              <a:t>ω and </a:t>
            </a:r>
            <a:r>
              <a:rPr lang="en-US" sz="2800" dirty="0" err="1">
                <a:solidFill>
                  <a:srgbClr val="2E2E2E"/>
                </a:solidFill>
                <a:latin typeface="NexusSans"/>
                <a:ea typeface="Tahoma" panose="020B0604030504040204" pitchFamily="34" charset="0"/>
                <a:cs typeface="Tahoma" panose="020B0604030504040204" pitchFamily="34" charset="0"/>
              </a:rPr>
              <a:t>ωs</a:t>
            </a:r>
            <a:r>
              <a:rPr lang="en-US" sz="2800" dirty="0">
                <a:solidFill>
                  <a:srgbClr val="2E2E2E"/>
                </a:solidFill>
                <a:latin typeface="NexusSans"/>
                <a:ea typeface="Tahoma" panose="020B0604030504040204" pitchFamily="34" charset="0"/>
                <a:cs typeface="Tahoma" panose="020B0604030504040204" pitchFamily="34" charset="0"/>
              </a:rPr>
              <a:t> are the actual mixing and saturation mixing ratio.</a:t>
            </a:r>
            <a:endParaRPr lang="en-IN"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49888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B14577-657E-CDE6-EA45-21CB7AFF05BB}"/>
              </a:ext>
            </a:extLst>
          </p:cNvPr>
          <p:cNvSpPr txBox="1"/>
          <p:nvPr/>
        </p:nvSpPr>
        <p:spPr>
          <a:xfrm>
            <a:off x="422787" y="265471"/>
            <a:ext cx="11346426" cy="4862870"/>
          </a:xfrm>
          <a:prstGeom prst="rect">
            <a:avLst/>
          </a:prstGeom>
          <a:noFill/>
        </p:spPr>
        <p:txBody>
          <a:bodyPr wrap="square" rtlCol="0">
            <a:spAutoFit/>
          </a:bodyPr>
          <a:lstStyle/>
          <a:p>
            <a:pPr algn="just"/>
            <a:r>
              <a:rPr lang="en-US" sz="2800" i="0" dirty="0">
                <a:solidFill>
                  <a:srgbClr val="0000FF"/>
                </a:solidFill>
                <a:effectLst/>
                <a:latin typeface="Tahoma" panose="020B0604030504040204" pitchFamily="34" charset="0"/>
                <a:ea typeface="Tahoma" panose="020B0604030504040204" pitchFamily="34" charset="0"/>
                <a:cs typeface="Tahoma" panose="020B0604030504040204" pitchFamily="34" charset="0"/>
              </a:rPr>
              <a:t>Dew Point Temperature </a:t>
            </a:r>
          </a:p>
          <a:p>
            <a:pPr algn="just"/>
            <a:endParaRPr lang="en-US" sz="2800" i="0" dirty="0">
              <a:solidFill>
                <a:srgbClr val="0000FF"/>
              </a:solidFill>
              <a:effectLst/>
              <a:latin typeface="Tahoma" panose="020B0604030504040204" pitchFamily="34" charset="0"/>
              <a:ea typeface="Tahoma" panose="020B0604030504040204" pitchFamily="34" charset="0"/>
              <a:cs typeface="Tahoma" panose="020B0604030504040204" pitchFamily="34" charset="0"/>
            </a:endParaRPr>
          </a:p>
          <a:p>
            <a:pPr algn="just">
              <a:spcBef>
                <a:spcPts val="1200"/>
              </a:spcBef>
            </a:pPr>
            <a:r>
              <a:rPr lang="en-US" sz="2800" dirty="0">
                <a:solidFill>
                  <a:srgbClr val="333A42"/>
                </a:solidFill>
                <a:latin typeface="Tahoma" panose="020B0604030504040204" pitchFamily="34" charset="0"/>
                <a:ea typeface="Tahoma" panose="020B0604030504040204" pitchFamily="34" charset="0"/>
                <a:cs typeface="Tahoma" panose="020B0604030504040204" pitchFamily="34" charset="0"/>
              </a:rPr>
              <a:t>T</a:t>
            </a:r>
            <a:r>
              <a:rPr lang="en-US" sz="2800" b="0" i="0" dirty="0">
                <a:solidFill>
                  <a:srgbClr val="333A42"/>
                </a:solidFill>
                <a:effectLst/>
                <a:latin typeface="Tahoma" panose="020B0604030504040204" pitchFamily="34" charset="0"/>
                <a:ea typeface="Tahoma" panose="020B0604030504040204" pitchFamily="34" charset="0"/>
                <a:cs typeface="Tahoma" panose="020B0604030504040204" pitchFamily="34" charset="0"/>
              </a:rPr>
              <a:t>he dew point is the temperature at which dew drops begin to form from water vapor. </a:t>
            </a:r>
          </a:p>
          <a:p>
            <a:pPr algn="just">
              <a:spcBef>
                <a:spcPts val="1200"/>
              </a:spcBef>
            </a:pPr>
            <a:r>
              <a:rPr lang="en-US" sz="2800" b="0" i="0" dirty="0">
                <a:solidFill>
                  <a:srgbClr val="333A42"/>
                </a:solidFill>
                <a:effectLst/>
                <a:latin typeface="Tahoma" panose="020B0604030504040204" pitchFamily="34" charset="0"/>
                <a:ea typeface="Tahoma" panose="020B0604030504040204" pitchFamily="34" charset="0"/>
                <a:cs typeface="Tahoma" panose="020B0604030504040204" pitchFamily="34" charset="0"/>
              </a:rPr>
              <a:t>It is affected by pressure and water vapor content, which determine the temperature to which the air must be cooled in order for dew to form. </a:t>
            </a:r>
          </a:p>
          <a:p>
            <a:pPr algn="just">
              <a:spcBef>
                <a:spcPts val="1200"/>
              </a:spcBef>
            </a:pPr>
            <a:r>
              <a:rPr lang="en-US" sz="2800" b="0" i="0" dirty="0">
                <a:solidFill>
                  <a:srgbClr val="333A42"/>
                </a:solidFill>
                <a:effectLst/>
                <a:latin typeface="Tahoma" panose="020B0604030504040204" pitchFamily="34" charset="0"/>
                <a:ea typeface="Tahoma" panose="020B0604030504040204" pitchFamily="34" charset="0"/>
                <a:cs typeface="Tahoma" panose="020B0604030504040204" pitchFamily="34" charset="0"/>
              </a:rPr>
              <a:t>The dew point is a saturation point, meaning that the air cannot receive any more water vapor. If the dew point temperature is below freezing, it is called the </a:t>
            </a:r>
            <a:r>
              <a:rPr lang="en-US" sz="2800" b="0" i="1" dirty="0">
                <a:solidFill>
                  <a:srgbClr val="0000FF"/>
                </a:solidFill>
                <a:effectLst/>
                <a:latin typeface="Tahoma" panose="020B0604030504040204" pitchFamily="34" charset="0"/>
                <a:ea typeface="Tahoma" panose="020B0604030504040204" pitchFamily="34" charset="0"/>
                <a:cs typeface="Tahoma" panose="020B0604030504040204" pitchFamily="34" charset="0"/>
              </a:rPr>
              <a:t>frost point</a:t>
            </a:r>
            <a:r>
              <a:rPr lang="en-US" sz="2800" b="0" i="0" dirty="0">
                <a:solidFill>
                  <a:srgbClr val="333A42"/>
                </a:solidFill>
                <a:effectLst/>
                <a:latin typeface="Tahoma" panose="020B0604030504040204" pitchFamily="34" charset="0"/>
                <a:ea typeface="Tahoma" panose="020B0604030504040204" pitchFamily="34" charset="0"/>
                <a:cs typeface="Tahoma" panose="020B0604030504040204" pitchFamily="34" charset="0"/>
              </a:rPr>
              <a:t>.</a:t>
            </a:r>
            <a:endParaRPr lang="en-IN"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5061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0777E6-7BB2-A014-1477-61B5FA9B6876}"/>
              </a:ext>
            </a:extLst>
          </p:cNvPr>
          <p:cNvSpPr txBox="1"/>
          <p:nvPr/>
        </p:nvSpPr>
        <p:spPr>
          <a:xfrm>
            <a:off x="442452" y="275303"/>
            <a:ext cx="11474245" cy="584775"/>
          </a:xfrm>
          <a:prstGeom prst="rect">
            <a:avLst/>
          </a:prstGeom>
          <a:noFill/>
        </p:spPr>
        <p:txBody>
          <a:bodyPr wrap="square" rtlCol="0">
            <a:spAutoFit/>
          </a:bodyPr>
          <a:lstStyle/>
          <a:p>
            <a:pPr algn="ctr"/>
            <a:r>
              <a:rPr lang="en-US" sz="3200" dirty="0">
                <a:solidFill>
                  <a:srgbClr val="0000FF"/>
                </a:solidFill>
                <a:latin typeface="Tahoma" panose="020B0604030504040204" pitchFamily="34" charset="0"/>
                <a:ea typeface="Tahoma" panose="020B0604030504040204" pitchFamily="34" charset="0"/>
                <a:cs typeface="Tahoma" panose="020B0604030504040204" pitchFamily="34" charset="0"/>
              </a:rPr>
              <a:t>Relationship between temperature and humidity</a:t>
            </a:r>
            <a:endParaRPr lang="en-IN" sz="32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pic>
        <p:nvPicPr>
          <p:cNvPr id="3" name="Picture 3">
            <a:extLst>
              <a:ext uri="{FF2B5EF4-FFF2-40B4-BE49-F238E27FC236}">
                <a16:creationId xmlns:a16="http://schemas.microsoft.com/office/drawing/2014/main" id="{FE57B3E3-F037-5178-3FD0-9012DC557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8662" y="1105594"/>
            <a:ext cx="5151389" cy="533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7D2B09E4-C558-96EE-95B2-823F257AA31B}"/>
              </a:ext>
            </a:extLst>
          </p:cNvPr>
          <p:cNvSpPr txBox="1"/>
          <p:nvPr/>
        </p:nvSpPr>
        <p:spPr>
          <a:xfrm>
            <a:off x="334297" y="1032387"/>
            <a:ext cx="5869858" cy="5355312"/>
          </a:xfrm>
          <a:prstGeom prst="rect">
            <a:avLst/>
          </a:prstGeom>
          <a:noFill/>
        </p:spPr>
        <p:txBody>
          <a:bodyPr wrap="square" rtlCol="0">
            <a:spAutoFit/>
          </a:bodyPr>
          <a:lstStyle/>
          <a:p>
            <a:pPr marL="342900" indent="-342900" algn="just">
              <a:spcBef>
                <a:spcPts val="1200"/>
              </a:spcBef>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Maximum amount of water vapor that a parcel of air can hold at a given temperature is called it’s moisture holding capacity</a:t>
            </a:r>
          </a:p>
          <a:p>
            <a:pPr marL="342900" indent="-342900" algn="just">
              <a:spcBef>
                <a:spcPts val="1200"/>
              </a:spcBef>
              <a:buFont typeface="Arial" panose="020B0604020202020204" pitchFamily="34" charset="0"/>
              <a:buChar char="•"/>
            </a:pPr>
            <a:r>
              <a:rPr lang="en-US" sz="2400" dirty="0">
                <a:solidFill>
                  <a:schemeClr val="tx1"/>
                </a:solidFill>
                <a:latin typeface="Tahoma" panose="020B0604030504040204" pitchFamily="34" charset="0"/>
                <a:ea typeface="Tahoma" panose="020B0604030504040204" pitchFamily="34" charset="0"/>
                <a:cs typeface="Tahoma" panose="020B0604030504040204" pitchFamily="34" charset="0"/>
              </a:rPr>
              <a:t>At any given point in time moisture holding capacity of air depends upon its temperature.</a:t>
            </a:r>
          </a:p>
          <a:p>
            <a:pPr marL="342900" indent="-342900" algn="just">
              <a:spcBef>
                <a:spcPts val="1200"/>
              </a:spcBef>
              <a:buFont typeface="Arial" panose="020B0604020202020204" pitchFamily="34" charset="0"/>
              <a:buChar char="•"/>
            </a:pPr>
            <a:r>
              <a:rPr lang="en-US" sz="2400" dirty="0">
                <a:solidFill>
                  <a:schemeClr val="tx1"/>
                </a:solidFill>
                <a:latin typeface="Tahoma" panose="020B0604030504040204" pitchFamily="34" charset="0"/>
                <a:ea typeface="Tahoma" panose="020B0604030504040204" pitchFamily="34" charset="0"/>
                <a:cs typeface="Tahoma" panose="020B0604030504040204" pitchFamily="34" charset="0"/>
              </a:rPr>
              <a:t>The moisture holding capacity increases with increasing temperature.</a:t>
            </a:r>
          </a:p>
          <a:p>
            <a:pPr marL="342900" indent="-342900" algn="just">
              <a:spcBef>
                <a:spcPts val="1200"/>
              </a:spcBef>
              <a:buFont typeface="Arial" panose="020B0604020202020204" pitchFamily="34" charset="0"/>
              <a:buChar char="•"/>
            </a:pPr>
            <a:r>
              <a:rPr lang="en-US" sz="2400" dirty="0">
                <a:solidFill>
                  <a:schemeClr val="tx1"/>
                </a:solidFill>
                <a:latin typeface="Tahoma" panose="020B0604030504040204" pitchFamily="34" charset="0"/>
                <a:ea typeface="Tahoma" panose="020B0604030504040204" pitchFamily="34" charset="0"/>
                <a:cs typeface="Tahoma" panose="020B0604030504040204" pitchFamily="34" charset="0"/>
              </a:rPr>
              <a:t>Moisture holding capacity increases at faster rate at higher temperature than lower temperature.</a:t>
            </a:r>
          </a:p>
          <a:p>
            <a:pPr algn="just"/>
            <a:endParaRPr lang="en-IN"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1794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6A54AF-98C8-A9AF-5099-C85357BDE86B}"/>
              </a:ext>
            </a:extLst>
          </p:cNvPr>
          <p:cNvSpPr txBox="1"/>
          <p:nvPr/>
        </p:nvSpPr>
        <p:spPr>
          <a:xfrm>
            <a:off x="363794" y="294968"/>
            <a:ext cx="11572567" cy="630942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Dry bulb temperature</a:t>
            </a:r>
          </a:p>
          <a:p>
            <a:endParaRPr lang="en-US" sz="2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7200" indent="-457200" algn="just" fontAlgn="auto">
              <a:spcBef>
                <a:spcPts val="12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The Dry Bulb temperature, usually referred to as air temperature, is the air property that is most commonly used.</a:t>
            </a:r>
          </a:p>
          <a:p>
            <a:pPr marL="457200" indent="-457200" algn="just" fontAlgn="auto">
              <a:spcBef>
                <a:spcPts val="12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When people refer to the temperature of the air, they are normally referring to its dry bulb temperature.</a:t>
            </a:r>
          </a:p>
          <a:p>
            <a:pPr marL="457200" indent="-457200" algn="just" fontAlgn="auto">
              <a:spcBef>
                <a:spcPts val="12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It is called "Dry Bulb" because the air temperature is indicated by a thermometer not affected by the moisture of the air.</a:t>
            </a:r>
          </a:p>
          <a:p>
            <a:pPr marL="457200" indent="-457200" algn="just" fontAlgn="auto">
              <a:spcBef>
                <a:spcPts val="12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Dry-bulb temperature can be measured using a normal thermometer freely exposed to the air but shielded from radiation and moisture.</a:t>
            </a:r>
          </a:p>
          <a:p>
            <a:pPr marL="457200" indent="-457200" algn="just" fontAlgn="auto">
              <a:spcBef>
                <a:spcPts val="12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The temperature is usually given in degrees Celsius (</a:t>
            </a:r>
            <a:r>
              <a:rPr lang="en-US" sz="2800" baseline="30000" dirty="0" err="1">
                <a:latin typeface="Tahoma" panose="020B0604030504040204" pitchFamily="34" charset="0"/>
                <a:ea typeface="Tahoma" panose="020B0604030504040204" pitchFamily="34" charset="0"/>
                <a:cs typeface="Tahoma" panose="020B0604030504040204" pitchFamily="34" charset="0"/>
              </a:rPr>
              <a:t>o</a:t>
            </a:r>
            <a:r>
              <a:rPr lang="en-US" sz="2800" dirty="0" err="1">
                <a:latin typeface="Tahoma" panose="020B0604030504040204" pitchFamily="34" charset="0"/>
                <a:ea typeface="Tahoma" panose="020B0604030504040204" pitchFamily="34" charset="0"/>
                <a:cs typeface="Tahoma" panose="020B0604030504040204" pitchFamily="34" charset="0"/>
              </a:rPr>
              <a:t>C</a:t>
            </a:r>
            <a:r>
              <a:rPr lang="en-US" sz="2800" dirty="0">
                <a:latin typeface="Tahoma" panose="020B0604030504040204" pitchFamily="34" charset="0"/>
                <a:ea typeface="Tahoma" panose="020B0604030504040204" pitchFamily="34" charset="0"/>
                <a:cs typeface="Tahoma" panose="020B0604030504040204" pitchFamily="34" charset="0"/>
              </a:rPr>
              <a:t>) or degrees Fahrenheit (</a:t>
            </a:r>
            <a:r>
              <a:rPr lang="en-US" sz="2800" baseline="30000" dirty="0" err="1">
                <a:latin typeface="Tahoma" panose="020B0604030504040204" pitchFamily="34" charset="0"/>
                <a:ea typeface="Tahoma" panose="020B0604030504040204" pitchFamily="34" charset="0"/>
                <a:cs typeface="Tahoma" panose="020B0604030504040204" pitchFamily="34" charset="0"/>
              </a:rPr>
              <a:t>o</a:t>
            </a:r>
            <a:r>
              <a:rPr lang="en-US" sz="2800" dirty="0" err="1">
                <a:latin typeface="Tahoma" panose="020B0604030504040204" pitchFamily="34" charset="0"/>
                <a:ea typeface="Tahoma" panose="020B0604030504040204" pitchFamily="34" charset="0"/>
                <a:cs typeface="Tahoma" panose="020B0604030504040204" pitchFamily="34" charset="0"/>
              </a:rPr>
              <a:t>F</a:t>
            </a:r>
            <a:r>
              <a:rPr lang="en-US" sz="2800" dirty="0">
                <a:latin typeface="Tahoma" panose="020B0604030504040204" pitchFamily="34" charset="0"/>
                <a:ea typeface="Tahoma" panose="020B0604030504040204" pitchFamily="34" charset="0"/>
                <a:cs typeface="Tahoma" panose="020B0604030504040204" pitchFamily="34" charset="0"/>
              </a:rPr>
              <a:t>).</a:t>
            </a:r>
          </a:p>
          <a:p>
            <a:endParaRPr lang="en-IN" dirty="0"/>
          </a:p>
        </p:txBody>
      </p:sp>
    </p:spTree>
    <p:extLst>
      <p:ext uri="{BB962C8B-B14F-4D97-AF65-F5344CB8AC3E}">
        <p14:creationId xmlns:p14="http://schemas.microsoft.com/office/powerpoint/2010/main" val="3200523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BD3CD0-3D07-3B42-2ECF-33ECD4CEE36D}"/>
              </a:ext>
            </a:extLst>
          </p:cNvPr>
          <p:cNvSpPr txBox="1"/>
          <p:nvPr/>
        </p:nvSpPr>
        <p:spPr>
          <a:xfrm>
            <a:off x="363794" y="265471"/>
            <a:ext cx="11395587" cy="6201698"/>
          </a:xfrm>
          <a:prstGeom prst="rect">
            <a:avLst/>
          </a:prstGeom>
          <a:noFill/>
        </p:spPr>
        <p:txBody>
          <a:bodyPr wrap="square" rtlCol="0">
            <a:spAutoFit/>
          </a:bodyPr>
          <a:lstStyle/>
          <a:p>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Wet bulb temperature</a:t>
            </a:r>
          </a:p>
          <a:p>
            <a:endParaRPr lang="en-US" sz="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7200" indent="-457200" algn="just" fontAlgn="auto">
              <a:spcBef>
                <a:spcPts val="6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The wet bulb temperature is the temperature of adiabatic saturation.</a:t>
            </a:r>
          </a:p>
          <a:p>
            <a:pPr marL="457200" indent="-457200" algn="just" fontAlgn="auto">
              <a:spcBef>
                <a:spcPts val="6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Wet Bulb temperature can be measured by using a thermometer with the bulb wrapped in wet muslin.</a:t>
            </a:r>
          </a:p>
          <a:p>
            <a:pPr marL="457200" indent="-457200" algn="just" fontAlgn="auto">
              <a:spcBef>
                <a:spcPts val="6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The adiabatic evaporation of water from the thermometer and the cooling effect is indicated by ‘wet bulb temperature’</a:t>
            </a:r>
          </a:p>
          <a:p>
            <a:pPr marL="457200" indent="-457200" algn="just" fontAlgn="auto">
              <a:spcBef>
                <a:spcPts val="6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The rate of evaporation from the wet bandage on the bulb, and the temperature difference between the dry bulb and wet bulb, depends on the humidity of the air.</a:t>
            </a:r>
          </a:p>
          <a:p>
            <a:pPr marL="457200" indent="-457200" algn="just" fontAlgn="auto">
              <a:spcBef>
                <a:spcPts val="600"/>
              </a:spcBef>
              <a:spcAft>
                <a:spcPts val="0"/>
              </a:spcAft>
              <a:buFont typeface="Arial" panose="020B0604020202020204" pitchFamily="34" charset="0"/>
              <a:buChar char="•"/>
              <a:defRPr/>
            </a:pPr>
            <a:r>
              <a:rPr lang="en-US" sz="2800" dirty="0">
                <a:latin typeface="Tahoma" panose="020B0604030504040204" pitchFamily="34" charset="0"/>
                <a:ea typeface="Tahoma" panose="020B0604030504040204" pitchFamily="34" charset="0"/>
                <a:cs typeface="Tahoma" panose="020B0604030504040204" pitchFamily="34" charset="0"/>
              </a:rPr>
              <a:t>The wet bulb temperature is always lower than the dry bulb temperature but will be identical with 100% relative humidity (the air is at the saturation).</a:t>
            </a:r>
          </a:p>
        </p:txBody>
      </p:sp>
    </p:spTree>
    <p:extLst>
      <p:ext uri="{BB962C8B-B14F-4D97-AF65-F5344CB8AC3E}">
        <p14:creationId xmlns:p14="http://schemas.microsoft.com/office/powerpoint/2010/main" val="341394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3751D0-A0FA-CF9B-1C38-8D166FD12B6C}"/>
              </a:ext>
            </a:extLst>
          </p:cNvPr>
          <p:cNvSpPr txBox="1"/>
          <p:nvPr/>
        </p:nvSpPr>
        <p:spPr>
          <a:xfrm>
            <a:off x="403123" y="491613"/>
            <a:ext cx="11562735" cy="6063198"/>
          </a:xfrm>
          <a:prstGeom prst="rect">
            <a:avLst/>
          </a:prstGeom>
          <a:noFill/>
        </p:spPr>
        <p:txBody>
          <a:bodyPr wrap="square" rtlCol="0">
            <a:spAutoFit/>
          </a:bodyPr>
          <a:lstStyle/>
          <a:p>
            <a:pPr>
              <a:spcBef>
                <a:spcPts val="1200"/>
              </a:spcBef>
            </a:pPr>
            <a:r>
              <a:rPr lang="en-IN" sz="2800" dirty="0">
                <a:solidFill>
                  <a:srgbClr val="0000FF"/>
                </a:solidFill>
                <a:latin typeface="Tahoma" panose="020B0604030504040204" pitchFamily="34" charset="0"/>
                <a:ea typeface="Tahoma" panose="020B0604030504040204" pitchFamily="34" charset="0"/>
                <a:cs typeface="Tahoma" panose="020B0604030504040204" pitchFamily="34" charset="0"/>
              </a:rPr>
              <a:t>Atmosphere:</a:t>
            </a:r>
            <a:r>
              <a:rPr lang="en-IN" sz="2800" dirty="0">
                <a:latin typeface="Tahoma" panose="020B0604030504040204" pitchFamily="34" charset="0"/>
                <a:ea typeface="Tahoma" panose="020B0604030504040204" pitchFamily="34" charset="0"/>
                <a:cs typeface="Tahoma" panose="020B0604030504040204" pitchFamily="34" charset="0"/>
              </a:rPr>
              <a:t> Composed of gaseous molecules, water vapour, dusts, aerosols etc. covering the earth over it’s surface to thousand km. above. </a:t>
            </a:r>
          </a:p>
          <a:p>
            <a:pPr>
              <a:spcBef>
                <a:spcPts val="1200"/>
              </a:spcBef>
            </a:pPr>
            <a:r>
              <a:rPr lang="en-IN" sz="2800" dirty="0">
                <a:solidFill>
                  <a:srgbClr val="0000FF"/>
                </a:solidFill>
                <a:latin typeface="Tahoma" panose="020B0604030504040204" pitchFamily="34" charset="0"/>
                <a:ea typeface="Tahoma" panose="020B0604030504040204" pitchFamily="34" charset="0"/>
                <a:cs typeface="Tahoma" panose="020B0604030504040204" pitchFamily="34" charset="0"/>
              </a:rPr>
              <a:t>Weather:</a:t>
            </a:r>
            <a:r>
              <a:rPr lang="en-IN" sz="2800" dirty="0">
                <a:latin typeface="Tahoma" panose="020B0604030504040204" pitchFamily="34" charset="0"/>
                <a:ea typeface="Tahoma" panose="020B0604030504040204" pitchFamily="34" charset="0"/>
                <a:cs typeface="Tahoma" panose="020B0604030504040204" pitchFamily="34" charset="0"/>
              </a:rPr>
              <a:t> Characterization of atmosphere for a small area at a short span of time.</a:t>
            </a:r>
          </a:p>
          <a:p>
            <a:pPr>
              <a:spcBef>
                <a:spcPts val="1200"/>
              </a:spcBef>
            </a:pPr>
            <a:r>
              <a:rPr lang="en-IN" sz="2800" dirty="0">
                <a:solidFill>
                  <a:srgbClr val="0000FF"/>
                </a:solidFill>
                <a:latin typeface="Tahoma" panose="020B0604030504040204" pitchFamily="34" charset="0"/>
                <a:ea typeface="Tahoma" panose="020B0604030504040204" pitchFamily="34" charset="0"/>
                <a:cs typeface="Tahoma" panose="020B0604030504040204" pitchFamily="34" charset="0"/>
              </a:rPr>
              <a:t>Six Important weather variables:</a:t>
            </a:r>
          </a:p>
          <a:p>
            <a:pPr marL="457200" indent="-457200" algn="l">
              <a:spcBef>
                <a:spcPts val="1200"/>
              </a:spcBef>
              <a:buFont typeface="Arial" panose="020B0604020202020204" pitchFamily="34" charset="0"/>
              <a:buChar char="•"/>
            </a:pPr>
            <a:r>
              <a:rPr lang="en-US" sz="2800" b="0" dirty="0">
                <a:effectLst/>
                <a:latin typeface="Tahoma" panose="020B0604030504040204" pitchFamily="34" charset="0"/>
                <a:ea typeface="Tahoma" panose="020B0604030504040204" pitchFamily="34" charset="0"/>
                <a:cs typeface="Tahoma" panose="020B0604030504040204" pitchFamily="34" charset="0"/>
              </a:rPr>
              <a:t>Atmospheric pressure</a:t>
            </a:r>
          </a:p>
          <a:p>
            <a:pPr marL="457200" indent="-457200" algn="l">
              <a:spcBef>
                <a:spcPts val="1200"/>
              </a:spcBef>
              <a:buFont typeface="Arial" panose="020B0604020202020204" pitchFamily="34" charset="0"/>
              <a:buChar char="•"/>
            </a:pPr>
            <a:r>
              <a:rPr lang="en-US" sz="2800" b="0" dirty="0">
                <a:effectLst/>
                <a:latin typeface="Tahoma" panose="020B0604030504040204" pitchFamily="34" charset="0"/>
                <a:ea typeface="Tahoma" panose="020B0604030504040204" pitchFamily="34" charset="0"/>
                <a:cs typeface="Tahoma" panose="020B0604030504040204" pitchFamily="34" charset="0"/>
              </a:rPr>
              <a:t>Temperature</a:t>
            </a:r>
          </a:p>
          <a:p>
            <a:pPr marL="457200" indent="-457200">
              <a:spcBef>
                <a:spcPts val="1200"/>
              </a:spcBef>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Humidity</a:t>
            </a:r>
          </a:p>
          <a:p>
            <a:pPr marL="457200" indent="-457200">
              <a:spcBef>
                <a:spcPts val="1200"/>
              </a:spcBef>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Wind</a:t>
            </a:r>
            <a:endParaRPr lang="en-IN" sz="2800" dirty="0">
              <a:latin typeface="Tahoma" panose="020B0604030504040204" pitchFamily="34" charset="0"/>
              <a:ea typeface="Tahoma" panose="020B0604030504040204" pitchFamily="34" charset="0"/>
              <a:cs typeface="Tahoma" panose="020B0604030504040204" pitchFamily="34" charset="0"/>
            </a:endParaRPr>
          </a:p>
          <a:p>
            <a:pPr marL="457200" indent="-457200" algn="l">
              <a:spcBef>
                <a:spcPts val="1200"/>
              </a:spcBef>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Cloud Cover</a:t>
            </a:r>
            <a:endParaRPr lang="en-US" sz="2800" b="0" dirty="0">
              <a:effectLst/>
              <a:latin typeface="Tahoma" panose="020B0604030504040204" pitchFamily="34" charset="0"/>
              <a:ea typeface="Tahoma" panose="020B0604030504040204" pitchFamily="34" charset="0"/>
              <a:cs typeface="Tahoma" panose="020B0604030504040204" pitchFamily="34" charset="0"/>
            </a:endParaRPr>
          </a:p>
          <a:p>
            <a:pPr marL="457200" indent="-457200">
              <a:spcBef>
                <a:spcPts val="1200"/>
              </a:spcBef>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Precipitation</a:t>
            </a:r>
          </a:p>
        </p:txBody>
      </p:sp>
    </p:spTree>
    <p:extLst>
      <p:ext uri="{BB962C8B-B14F-4D97-AF65-F5344CB8AC3E}">
        <p14:creationId xmlns:p14="http://schemas.microsoft.com/office/powerpoint/2010/main" val="94812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683579-D79C-018D-A2A1-905FD83B1AC5}"/>
              </a:ext>
            </a:extLst>
          </p:cNvPr>
          <p:cNvSpPr txBox="1"/>
          <p:nvPr/>
        </p:nvSpPr>
        <p:spPr>
          <a:xfrm>
            <a:off x="285135" y="294968"/>
            <a:ext cx="11523407" cy="5447645"/>
          </a:xfrm>
          <a:prstGeom prst="rect">
            <a:avLst/>
          </a:prstGeom>
          <a:noFill/>
        </p:spPr>
        <p:txBody>
          <a:bodyPr wrap="square" rtlCol="0">
            <a:spAutoFit/>
          </a:bodyPr>
          <a:lstStyle/>
          <a:p>
            <a:pPr algn="just"/>
            <a:r>
              <a:rPr lang="en-IN" sz="280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ATMOSPHERIC PRESSURE</a:t>
            </a:r>
          </a:p>
          <a:p>
            <a:pPr marL="457200" indent="-457200" algn="just">
              <a:spcBef>
                <a:spcPts val="1200"/>
              </a:spcBef>
              <a:buFont typeface="Arial" panose="020B0604020202020204" pitchFamily="34" charset="0"/>
              <a:buChar char="•"/>
            </a:pPr>
            <a:r>
              <a:rPr lang="en-US" sz="2800" i="0" u="none" strike="noStrike" baseline="0" dirty="0">
                <a:latin typeface="Tahoma" panose="020B0604030504040204" pitchFamily="34" charset="0"/>
                <a:ea typeface="Tahoma" panose="020B0604030504040204" pitchFamily="34" charset="0"/>
                <a:cs typeface="Tahoma" panose="020B0604030504040204" pitchFamily="34" charset="0"/>
              </a:rPr>
              <a:t>Atmospheric pressure, sometimes also called barometric pressure, is the pressure exerted by the weight of air in the atmosphere of Earth. </a:t>
            </a:r>
          </a:p>
          <a:p>
            <a:pPr marL="457200" indent="-457200" algn="just">
              <a:spcBef>
                <a:spcPts val="1200"/>
              </a:spcBef>
              <a:buFont typeface="Arial" panose="020B0604020202020204" pitchFamily="34" charset="0"/>
              <a:buChar char="•"/>
            </a:pPr>
            <a:r>
              <a:rPr lang="en-US" sz="2800" i="0" u="none" strike="noStrike" baseline="0" dirty="0">
                <a:latin typeface="Tahoma" panose="020B0604030504040204" pitchFamily="34" charset="0"/>
                <a:ea typeface="Tahoma" panose="020B0604030504040204" pitchFamily="34" charset="0"/>
                <a:cs typeface="Tahoma" panose="020B0604030504040204" pitchFamily="34" charset="0"/>
              </a:rPr>
              <a:t>In most circumstances atmospheric pressure is closely approximated by the hydrostatic pressure caused by the weight of air above the measurement point. </a:t>
            </a:r>
          </a:p>
          <a:p>
            <a:pPr marL="457200" indent="-457200" algn="just">
              <a:spcBef>
                <a:spcPts val="1200"/>
              </a:spcBef>
              <a:buFont typeface="Arial" panose="020B0604020202020204" pitchFamily="34" charset="0"/>
              <a:buChar char="•"/>
            </a:pPr>
            <a:r>
              <a:rPr lang="en-US" sz="2800" i="0" u="none" strike="noStrike" baseline="0" dirty="0">
                <a:latin typeface="Tahoma" panose="020B0604030504040204" pitchFamily="34" charset="0"/>
                <a:ea typeface="Tahoma" panose="020B0604030504040204" pitchFamily="34" charset="0"/>
                <a:cs typeface="Tahoma" panose="020B0604030504040204" pitchFamily="34" charset="0"/>
              </a:rPr>
              <a:t>On average, a column of air one cm</a:t>
            </a:r>
            <a:r>
              <a:rPr lang="en-US" sz="2800" i="0" u="none" strike="noStrike" baseline="30000" dirty="0">
                <a:latin typeface="Tahoma" panose="020B0604030504040204" pitchFamily="34" charset="0"/>
                <a:ea typeface="Tahoma" panose="020B0604030504040204" pitchFamily="34" charset="0"/>
                <a:cs typeface="Tahoma" panose="020B0604030504040204" pitchFamily="34" charset="0"/>
              </a:rPr>
              <a:t>2</a:t>
            </a:r>
            <a:r>
              <a:rPr lang="en-US" sz="2800" i="0" u="none" strike="noStrike" baseline="0" dirty="0">
                <a:latin typeface="Tahoma" panose="020B0604030504040204" pitchFamily="34" charset="0"/>
                <a:ea typeface="Tahoma" panose="020B0604030504040204" pitchFamily="34" charset="0"/>
                <a:cs typeface="Tahoma" panose="020B0604030504040204" pitchFamily="34" charset="0"/>
              </a:rPr>
              <a:t> in cross-section, measured from mean sea level to the top of the atmosphere, has a mass of about 1.03 kg and weight of about 10.1 N. </a:t>
            </a:r>
          </a:p>
          <a:p>
            <a:pPr marL="457200" indent="-457200">
              <a:spcBef>
                <a:spcPts val="1200"/>
              </a:spcBef>
              <a:buFont typeface="Arial" panose="020B0604020202020204" pitchFamily="34" charset="0"/>
              <a:buChar char="•"/>
            </a:pPr>
            <a:r>
              <a:rPr lang="en-US" sz="2800" b="0" i="0" u="none" strike="noStrike" baseline="0" dirty="0">
                <a:latin typeface="Tahoma" panose="020B0604030504040204" pitchFamily="34" charset="0"/>
                <a:ea typeface="Tahoma" panose="020B0604030504040204" pitchFamily="34" charset="0"/>
                <a:cs typeface="Tahoma" panose="020B0604030504040204" pitchFamily="34" charset="0"/>
              </a:rPr>
              <a:t>Average sea-level pressure is 1.01 MPa / 1 bar / 760 </a:t>
            </a:r>
            <a:r>
              <a:rPr lang="en-US" sz="2800" b="0" i="0" u="none" strike="noStrike" baseline="0" dirty="0" err="1">
                <a:latin typeface="Tahoma" panose="020B0604030504040204" pitchFamily="34" charset="0"/>
                <a:ea typeface="Tahoma" panose="020B0604030504040204" pitchFamily="34" charset="0"/>
                <a:cs typeface="Tahoma" panose="020B0604030504040204" pitchFamily="34" charset="0"/>
              </a:rPr>
              <a:t>millimetres</a:t>
            </a:r>
            <a:r>
              <a:rPr lang="en-US" sz="2800" b="0" i="0" u="none" strike="noStrike" baseline="0" dirty="0">
                <a:latin typeface="Tahoma" panose="020B0604030504040204" pitchFamily="34" charset="0"/>
                <a:ea typeface="Tahoma" panose="020B0604030504040204" pitchFamily="34" charset="0"/>
                <a:cs typeface="Tahoma" panose="020B0604030504040204" pitchFamily="34" charset="0"/>
              </a:rPr>
              <a:t> of mercury</a:t>
            </a:r>
            <a:endParaRPr lang="en-IN"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5094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38ED36-1967-943D-D1C9-F28971B18AD7}"/>
              </a:ext>
            </a:extLst>
          </p:cNvPr>
          <p:cNvSpPr txBox="1"/>
          <p:nvPr/>
        </p:nvSpPr>
        <p:spPr>
          <a:xfrm>
            <a:off x="196645" y="304800"/>
            <a:ext cx="11847871" cy="6032421"/>
          </a:xfrm>
          <a:prstGeom prst="rect">
            <a:avLst/>
          </a:prstGeom>
          <a:noFill/>
        </p:spPr>
        <p:txBody>
          <a:bodyPr wrap="square" rtlCol="0">
            <a:spAutoFit/>
          </a:bodyPr>
          <a:lstStyle/>
          <a:p>
            <a:pPr algn="just"/>
            <a:r>
              <a:rPr lang="en-IN" sz="2800" dirty="0">
                <a:solidFill>
                  <a:srgbClr val="0000FF"/>
                </a:solidFill>
                <a:latin typeface="Tahoma" panose="020B0604030504040204" pitchFamily="34" charset="0"/>
                <a:ea typeface="Tahoma" panose="020B0604030504040204" pitchFamily="34" charset="0"/>
                <a:cs typeface="Tahoma" panose="020B0604030504040204" pitchFamily="34" charset="0"/>
              </a:rPr>
              <a:t>Humidity:</a:t>
            </a:r>
          </a:p>
          <a:p>
            <a:pPr algn="just"/>
            <a:endParaRPr lang="en-IN"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Arial" panose="020B0604020202020204" pitchFamily="34" charset="0"/>
              <a:buChar char="•"/>
            </a:pPr>
            <a:r>
              <a:rPr lang="en-US" sz="2800" b="0" i="0" dirty="0">
                <a:solidFill>
                  <a:srgbClr val="333A42"/>
                </a:solidFill>
                <a:effectLst/>
                <a:latin typeface="Tahoma" panose="020B0604030504040204" pitchFamily="34" charset="0"/>
                <a:ea typeface="Tahoma" panose="020B0604030504040204" pitchFamily="34" charset="0"/>
                <a:cs typeface="Tahoma" panose="020B0604030504040204" pitchFamily="34" charset="0"/>
              </a:rPr>
              <a:t>A general term that refers to moistness or dampness in the air.</a:t>
            </a:r>
            <a:endParaRPr lang="en-IN" sz="2800" dirty="0">
              <a:latin typeface="Tahoma" panose="020B0604030504040204" pitchFamily="34" charset="0"/>
              <a:ea typeface="Tahoma" panose="020B0604030504040204" pitchFamily="34" charset="0"/>
              <a:cs typeface="Tahoma" panose="020B0604030504040204" pitchFamily="34" charset="0"/>
            </a:endParaRPr>
          </a:p>
          <a:p>
            <a:pPr marL="457200" indent="-457200" algn="just">
              <a:spcBef>
                <a:spcPts val="1200"/>
              </a:spcBef>
              <a:buFont typeface="Arial" panose="020B0604020202020204" pitchFamily="34" charset="0"/>
              <a:buChar char="•"/>
            </a:pPr>
            <a:r>
              <a:rPr lang="en-IN" sz="2800" dirty="0">
                <a:latin typeface="Tahoma" panose="020B0604030504040204" pitchFamily="34" charset="0"/>
                <a:ea typeface="Tahoma" panose="020B0604030504040204" pitchFamily="34" charset="0"/>
                <a:cs typeface="Tahoma" panose="020B0604030504040204" pitchFamily="34" charset="0"/>
              </a:rPr>
              <a:t>Humidity is the status on amount of water vapour present per unit volume of air mass.</a:t>
            </a:r>
          </a:p>
          <a:p>
            <a:pPr marL="457200" indent="-457200" algn="just">
              <a:spcBef>
                <a:spcPts val="1200"/>
              </a:spcBef>
              <a:buFont typeface="Arial" panose="020B0604020202020204" pitchFamily="34" charset="0"/>
              <a:buChar char="•"/>
            </a:pPr>
            <a:r>
              <a:rPr lang="en-IN" sz="2800" dirty="0">
                <a:latin typeface="Tahoma" panose="020B0604030504040204" pitchFamily="34" charset="0"/>
                <a:ea typeface="Tahoma" panose="020B0604030504040204" pitchFamily="34" charset="0"/>
                <a:cs typeface="Tahoma" panose="020B0604030504040204" pitchFamily="34" charset="0"/>
              </a:rPr>
              <a:t>Atmospheric water vapour accounts only 1/1000</a:t>
            </a:r>
            <a:r>
              <a:rPr lang="en-IN" sz="2800" baseline="30000" dirty="0">
                <a:latin typeface="Tahoma" panose="020B0604030504040204" pitchFamily="34" charset="0"/>
                <a:ea typeface="Tahoma" panose="020B0604030504040204" pitchFamily="34" charset="0"/>
                <a:cs typeface="Tahoma" panose="020B0604030504040204" pitchFamily="34" charset="0"/>
              </a:rPr>
              <a:t>th</a:t>
            </a:r>
            <a:r>
              <a:rPr lang="en-IN" sz="2800" dirty="0">
                <a:latin typeface="Tahoma" panose="020B0604030504040204" pitchFamily="34" charset="0"/>
                <a:ea typeface="Tahoma" panose="020B0604030504040204" pitchFamily="34" charset="0"/>
                <a:cs typeface="Tahoma" panose="020B0604030504040204" pitchFamily="34" charset="0"/>
              </a:rPr>
              <a:t> part of water present in the global hydrological cycle.</a:t>
            </a:r>
          </a:p>
          <a:p>
            <a:pPr marL="457200" indent="-457200" algn="just">
              <a:spcBef>
                <a:spcPts val="1200"/>
              </a:spcBef>
              <a:buFont typeface="Arial" panose="020B0604020202020204" pitchFamily="34" charset="0"/>
              <a:buChar char="•"/>
            </a:pPr>
            <a:r>
              <a:rPr lang="en-IN" sz="2800" dirty="0">
                <a:latin typeface="Tahoma" panose="020B0604030504040204" pitchFamily="34" charset="0"/>
                <a:ea typeface="Tahoma" panose="020B0604030504040204" pitchFamily="34" charset="0"/>
                <a:cs typeface="Tahoma" panose="020B0604030504040204" pitchFamily="34" charset="0"/>
              </a:rPr>
              <a:t>Water vapour’s affinity towards green house gases is the reason for it’s major role in weather / climatic status of an area.</a:t>
            </a:r>
          </a:p>
          <a:p>
            <a:pPr marL="457200" indent="-457200" algn="just">
              <a:spcBef>
                <a:spcPts val="1200"/>
              </a:spcBef>
              <a:buFont typeface="Arial" panose="020B0604020202020204" pitchFamily="34" charset="0"/>
              <a:buChar char="•"/>
            </a:pPr>
            <a:r>
              <a:rPr lang="en-IN" sz="2800" dirty="0">
                <a:latin typeface="Tahoma" panose="020B0604030504040204" pitchFamily="34" charset="0"/>
                <a:ea typeface="Tahoma" panose="020B0604030504040204" pitchFamily="34" charset="0"/>
                <a:cs typeface="Tahoma" panose="020B0604030504040204" pitchFamily="34" charset="0"/>
              </a:rPr>
              <a:t>Rate of evaporation/ transpiration regulates the status of humidity.</a:t>
            </a:r>
          </a:p>
          <a:p>
            <a:pPr marL="457200" indent="-457200" algn="just">
              <a:spcBef>
                <a:spcPts val="1200"/>
              </a:spcBef>
              <a:buFont typeface="Arial" panose="020B0604020202020204" pitchFamily="34" charset="0"/>
              <a:buChar char="•"/>
            </a:pPr>
            <a:r>
              <a:rPr lang="en-IN" sz="2800" dirty="0">
                <a:latin typeface="Tahoma" panose="020B0604030504040204" pitchFamily="34" charset="0"/>
                <a:ea typeface="Tahoma" panose="020B0604030504040204" pitchFamily="34" charset="0"/>
                <a:cs typeface="Tahoma" panose="020B0604030504040204" pitchFamily="34" charset="0"/>
              </a:rPr>
              <a:t>Holding capacity of water vapour by air increases with an increase in air temperature.</a:t>
            </a:r>
          </a:p>
        </p:txBody>
      </p:sp>
    </p:spTree>
    <p:extLst>
      <p:ext uri="{BB962C8B-B14F-4D97-AF65-F5344CB8AC3E}">
        <p14:creationId xmlns:p14="http://schemas.microsoft.com/office/powerpoint/2010/main" val="302590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95B80B-BF1F-BD85-A7A5-AD7BFCFEE047}"/>
              </a:ext>
            </a:extLst>
          </p:cNvPr>
          <p:cNvSpPr txBox="1"/>
          <p:nvPr/>
        </p:nvSpPr>
        <p:spPr>
          <a:xfrm>
            <a:off x="314632" y="324465"/>
            <a:ext cx="11503742" cy="6032421"/>
          </a:xfrm>
          <a:prstGeom prst="rect">
            <a:avLst/>
          </a:prstGeom>
          <a:noFill/>
        </p:spPr>
        <p:txBody>
          <a:bodyPr wrap="square" rtlCol="0">
            <a:spAutoFit/>
          </a:bodyPr>
          <a:lstStyle/>
          <a:p>
            <a:pPr algn="just">
              <a:spcBef>
                <a:spcPts val="0"/>
              </a:spcBef>
            </a:pPr>
            <a:r>
              <a:rPr lang="en-US" sz="2800" dirty="0">
                <a:solidFill>
                  <a:srgbClr val="C00000"/>
                </a:solidFill>
                <a:latin typeface="Tahoma" panose="020B0604030504040204" pitchFamily="34" charset="0"/>
                <a:ea typeface="Tahoma" panose="020B0604030504040204" pitchFamily="34" charset="0"/>
                <a:cs typeface="Tahoma" panose="020B0604030504040204" pitchFamily="34" charset="0"/>
              </a:rPr>
              <a:t>Terminologies:</a:t>
            </a:r>
          </a:p>
          <a:p>
            <a:pPr algn="just">
              <a:spcBef>
                <a:spcPts val="0"/>
              </a:spcBef>
            </a:pPr>
            <a:endParaRPr lang="en-US" sz="1000" dirty="0">
              <a:latin typeface="Tahoma" panose="020B0604030504040204" pitchFamily="34" charset="0"/>
              <a:ea typeface="Tahoma" panose="020B0604030504040204" pitchFamily="34" charset="0"/>
              <a:cs typeface="Tahoma" panose="020B0604030504040204" pitchFamily="34" charset="0"/>
            </a:endParaRPr>
          </a:p>
          <a:p>
            <a:pPr algn="just">
              <a:spcBef>
                <a:spcPts val="1200"/>
              </a:spcBef>
            </a:pP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Evaporation</a:t>
            </a:r>
            <a:r>
              <a:rPr lang="en-US" sz="2800" dirty="0">
                <a:latin typeface="Tahoma" panose="020B0604030504040204" pitchFamily="34" charset="0"/>
                <a:ea typeface="Tahoma" panose="020B0604030504040204" pitchFamily="34" charset="0"/>
                <a:cs typeface="Tahoma" panose="020B0604030504040204" pitchFamily="34" charset="0"/>
              </a:rPr>
              <a:t> is a surface phenomenon where a liquid water transformed into </a:t>
            </a:r>
            <a:r>
              <a:rPr lang="en-US" sz="2800" dirty="0" err="1">
                <a:latin typeface="Tahoma" panose="020B0604030504040204" pitchFamily="34" charset="0"/>
                <a:ea typeface="Tahoma" panose="020B0604030504040204" pitchFamily="34" charset="0"/>
                <a:cs typeface="Tahoma" panose="020B0604030504040204" pitchFamily="34" charset="0"/>
              </a:rPr>
              <a:t>vapour</a:t>
            </a:r>
            <a:r>
              <a:rPr lang="en-US" sz="2800" dirty="0">
                <a:latin typeface="Tahoma" panose="020B0604030504040204" pitchFamily="34" charset="0"/>
                <a:ea typeface="Tahoma" panose="020B0604030504040204" pitchFamily="34" charset="0"/>
                <a:cs typeface="Tahoma" panose="020B0604030504040204" pitchFamily="34" charset="0"/>
              </a:rPr>
              <a:t> at a temperature below the boiling point of the liquid.</a:t>
            </a:r>
          </a:p>
          <a:p>
            <a:pPr algn="just">
              <a:spcBef>
                <a:spcPts val="1200"/>
              </a:spcBef>
            </a:pP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Vapor pressure: </a:t>
            </a:r>
            <a:r>
              <a:rPr lang="en-US" sz="2800" dirty="0">
                <a:latin typeface="Tahoma" panose="020B0604030504040204" pitchFamily="34" charset="0"/>
                <a:ea typeface="Tahoma" panose="020B0604030504040204" pitchFamily="34" charset="0"/>
                <a:cs typeface="Tahoma" panose="020B0604030504040204" pitchFamily="34" charset="0"/>
              </a:rPr>
              <a:t>In a mixture, every gas exert a partial pressure independent of other gases. The partial pressure exerted by water vapor is called vapor pressure.</a:t>
            </a:r>
          </a:p>
          <a:p>
            <a:pPr algn="just">
              <a:spcBef>
                <a:spcPts val="1200"/>
              </a:spcBef>
            </a:pP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Actual / Saturated </a:t>
            </a:r>
            <a:r>
              <a:rPr lang="en-US" sz="2800" dirty="0" err="1">
                <a:solidFill>
                  <a:srgbClr val="0000FF"/>
                </a:solidFill>
                <a:latin typeface="Tahoma" panose="020B0604030504040204" pitchFamily="34" charset="0"/>
                <a:ea typeface="Tahoma" panose="020B0604030504040204" pitchFamily="34" charset="0"/>
                <a:cs typeface="Tahoma" panose="020B0604030504040204" pitchFamily="34" charset="0"/>
              </a:rPr>
              <a:t>vapour</a:t>
            </a: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pressure</a:t>
            </a:r>
          </a:p>
          <a:p>
            <a:pPr>
              <a:spcBef>
                <a:spcPts val="1200"/>
              </a:spcBef>
            </a:pP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Condensation</a:t>
            </a:r>
            <a:r>
              <a:rPr lang="en-US" sz="2800" dirty="0">
                <a:latin typeface="Tahoma" panose="020B0604030504040204" pitchFamily="34" charset="0"/>
                <a:ea typeface="Tahoma" panose="020B0604030504040204" pitchFamily="34" charset="0"/>
                <a:cs typeface="Tahoma" panose="020B0604030504040204" pitchFamily="34" charset="0"/>
              </a:rPr>
              <a:t> is a process where water vapor transformed into liquid.</a:t>
            </a:r>
          </a:p>
          <a:p>
            <a:pPr algn="just">
              <a:spcBef>
                <a:spcPts val="1200"/>
              </a:spcBef>
            </a:pP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Latent heat of vaporization </a:t>
            </a:r>
            <a:r>
              <a:rPr lang="en-US" sz="2800" dirty="0">
                <a:latin typeface="Tahoma" panose="020B0604030504040204" pitchFamily="34" charset="0"/>
                <a:ea typeface="Tahoma" panose="020B0604030504040204" pitchFamily="34" charset="0"/>
                <a:cs typeface="Tahoma" panose="020B0604030504040204" pitchFamily="34" charset="0"/>
              </a:rPr>
              <a:t>is defined as the heat required to change one mole of liquid at its boiling point under standard atmospheric pressure. </a:t>
            </a:r>
          </a:p>
          <a:p>
            <a:endParaRPr lang="en-IN" dirty="0"/>
          </a:p>
        </p:txBody>
      </p:sp>
    </p:spTree>
    <p:extLst>
      <p:ext uri="{BB962C8B-B14F-4D97-AF65-F5344CB8AC3E}">
        <p14:creationId xmlns:p14="http://schemas.microsoft.com/office/powerpoint/2010/main" val="1386340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EBDD2D-3D83-C079-6846-5B615BC3BF23}"/>
              </a:ext>
            </a:extLst>
          </p:cNvPr>
          <p:cNvSpPr txBox="1"/>
          <p:nvPr/>
        </p:nvSpPr>
        <p:spPr>
          <a:xfrm>
            <a:off x="285135" y="226142"/>
            <a:ext cx="11690555" cy="4431983"/>
          </a:xfrm>
          <a:prstGeom prst="rect">
            <a:avLst/>
          </a:prstGeom>
          <a:noFill/>
        </p:spPr>
        <p:txBody>
          <a:bodyPr wrap="square" rtlCol="0">
            <a:spAutoFit/>
          </a:bodyPr>
          <a:lstStyle/>
          <a:p>
            <a:pPr algn="just">
              <a:spcBef>
                <a:spcPts val="1200"/>
              </a:spcBef>
            </a:pP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Latent heat of condensation </a:t>
            </a:r>
            <a:r>
              <a:rPr lang="en-US" sz="2800" dirty="0">
                <a:latin typeface="Tahoma" panose="020B0604030504040204" pitchFamily="34" charset="0"/>
                <a:ea typeface="Tahoma" panose="020B0604030504040204" pitchFamily="34" charset="0"/>
                <a:cs typeface="Tahoma" panose="020B0604030504040204" pitchFamily="34" charset="0"/>
              </a:rPr>
              <a:t>is defined as the heat released when one mole of the substance condenses. The temperature does not change during this process, so heat released goes directly into changing the state of the substance.</a:t>
            </a:r>
          </a:p>
          <a:p>
            <a:pPr algn="just">
              <a:spcBef>
                <a:spcPts val="1200"/>
              </a:spcBef>
            </a:pPr>
            <a:r>
              <a:rPr lang="en-US" sz="2800" dirty="0">
                <a:latin typeface="Tahoma" panose="020B0604030504040204" pitchFamily="34" charset="0"/>
                <a:ea typeface="Tahoma" panose="020B0604030504040204" pitchFamily="34" charset="0"/>
                <a:cs typeface="Tahoma" panose="020B0604030504040204" pitchFamily="34" charset="0"/>
              </a:rPr>
              <a:t>Latent heat of condensation of water is about 2,260 kJ/kg, which is equal to 40.8 kJ/mol.</a:t>
            </a:r>
          </a:p>
          <a:p>
            <a:pPr algn="just">
              <a:spcBef>
                <a:spcPts val="1200"/>
              </a:spcBef>
            </a:pPr>
            <a:r>
              <a:rPr lang="en-US" sz="2800" dirty="0">
                <a:latin typeface="Tahoma" panose="020B0604030504040204" pitchFamily="34" charset="0"/>
                <a:ea typeface="Tahoma" panose="020B0604030504040204" pitchFamily="34" charset="0"/>
                <a:cs typeface="Tahoma" panose="020B0604030504040204" pitchFamily="34" charset="0"/>
              </a:rPr>
              <a:t>Latent heat of condensation is numerically exactly equal to the latent heat of vaporization, but has the opposite sign. </a:t>
            </a:r>
            <a:endParaRPr lang="en-IN" sz="2800" dirty="0">
              <a:latin typeface="Tahoma" panose="020B0604030504040204" pitchFamily="34" charset="0"/>
              <a:ea typeface="Tahoma" panose="020B0604030504040204" pitchFamily="34" charset="0"/>
              <a:cs typeface="Tahoma" panose="020B0604030504040204" pitchFamily="34" charset="0"/>
            </a:endParaRPr>
          </a:p>
          <a:p>
            <a:pPr algn="just">
              <a:spcBef>
                <a:spcPts val="12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52770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038BEB6-7E0D-6B10-DE74-5C43B5D51D83}"/>
              </a:ext>
            </a:extLst>
          </p:cNvPr>
          <p:cNvSpPr/>
          <p:nvPr/>
        </p:nvSpPr>
        <p:spPr>
          <a:xfrm>
            <a:off x="4326193" y="2773752"/>
            <a:ext cx="3923071" cy="17599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1F3C6CAC-CAB0-55ED-55B5-44E20D7EB009}"/>
              </a:ext>
            </a:extLst>
          </p:cNvPr>
          <p:cNvSpPr txBox="1"/>
          <p:nvPr/>
        </p:nvSpPr>
        <p:spPr>
          <a:xfrm>
            <a:off x="4699819" y="3195484"/>
            <a:ext cx="3175820" cy="523220"/>
          </a:xfrm>
          <a:prstGeom prst="rect">
            <a:avLst/>
          </a:prstGeom>
          <a:noFill/>
        </p:spPr>
        <p:txBody>
          <a:bodyPr wrap="square" rtlCol="0">
            <a:spAutoFit/>
          </a:bodyPr>
          <a:lstStyle/>
          <a:p>
            <a:pPr algn="ctr"/>
            <a:r>
              <a:rPr lang="en-IN" sz="2800" b="1" dirty="0">
                <a:solidFill>
                  <a:schemeClr val="bg1"/>
                </a:solidFill>
                <a:latin typeface="Tahoma" panose="020B0604030504040204" pitchFamily="34" charset="0"/>
                <a:ea typeface="Tahoma" panose="020B0604030504040204" pitchFamily="34" charset="0"/>
                <a:cs typeface="Tahoma" panose="020B0604030504040204" pitchFamily="34" charset="0"/>
              </a:rPr>
              <a:t>HUMIDITY</a:t>
            </a:r>
          </a:p>
        </p:txBody>
      </p:sp>
      <p:sp>
        <p:nvSpPr>
          <p:cNvPr id="4" name="Rectangle 3">
            <a:extLst>
              <a:ext uri="{FF2B5EF4-FFF2-40B4-BE49-F238E27FC236}">
                <a16:creationId xmlns:a16="http://schemas.microsoft.com/office/drawing/2014/main" id="{76115E6D-AE2F-43C0-0638-C9C1099E90AF}"/>
              </a:ext>
            </a:extLst>
          </p:cNvPr>
          <p:cNvSpPr/>
          <p:nvPr/>
        </p:nvSpPr>
        <p:spPr>
          <a:xfrm>
            <a:off x="4699819" y="1309800"/>
            <a:ext cx="2989007" cy="64893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ABSOLUTE HUMIDITY</a:t>
            </a:r>
          </a:p>
        </p:txBody>
      </p:sp>
      <p:sp>
        <p:nvSpPr>
          <p:cNvPr id="5" name="Rectangle 4">
            <a:extLst>
              <a:ext uri="{FF2B5EF4-FFF2-40B4-BE49-F238E27FC236}">
                <a16:creationId xmlns:a16="http://schemas.microsoft.com/office/drawing/2014/main" id="{7B9C47D9-249D-E052-0E83-702A02C6083A}"/>
              </a:ext>
            </a:extLst>
          </p:cNvPr>
          <p:cNvSpPr/>
          <p:nvPr/>
        </p:nvSpPr>
        <p:spPr>
          <a:xfrm>
            <a:off x="4581832" y="5348748"/>
            <a:ext cx="3293807" cy="49161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VAPOUR PRESSURE</a:t>
            </a:r>
          </a:p>
        </p:txBody>
      </p:sp>
      <p:sp>
        <p:nvSpPr>
          <p:cNvPr id="6" name="Rectangle 5">
            <a:extLst>
              <a:ext uri="{FF2B5EF4-FFF2-40B4-BE49-F238E27FC236}">
                <a16:creationId xmlns:a16="http://schemas.microsoft.com/office/drawing/2014/main" id="{F1CFECCE-C590-784D-6AAE-E4ED724F9160}"/>
              </a:ext>
            </a:extLst>
          </p:cNvPr>
          <p:cNvSpPr/>
          <p:nvPr/>
        </p:nvSpPr>
        <p:spPr>
          <a:xfrm>
            <a:off x="8681883" y="2454081"/>
            <a:ext cx="3303638" cy="61205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RELATIVE HUMIDITY</a:t>
            </a:r>
          </a:p>
        </p:txBody>
      </p:sp>
      <p:sp>
        <p:nvSpPr>
          <p:cNvPr id="7" name="TextBox 6">
            <a:extLst>
              <a:ext uri="{FF2B5EF4-FFF2-40B4-BE49-F238E27FC236}">
                <a16:creationId xmlns:a16="http://schemas.microsoft.com/office/drawing/2014/main" id="{B81237BF-89E5-ACE7-94EB-A2D4886FB68A}"/>
              </a:ext>
            </a:extLst>
          </p:cNvPr>
          <p:cNvSpPr txBox="1"/>
          <p:nvPr/>
        </p:nvSpPr>
        <p:spPr>
          <a:xfrm>
            <a:off x="393290" y="2481364"/>
            <a:ext cx="3500284" cy="584775"/>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IN" sz="2400" b="1" dirty="0"/>
              <a:t>SPECIFIC HUMIDITY</a:t>
            </a:r>
          </a:p>
          <a:p>
            <a:pPr algn="ctr"/>
            <a:endParaRPr lang="en-IN" sz="800" b="1" dirty="0"/>
          </a:p>
        </p:txBody>
      </p:sp>
      <p:sp>
        <p:nvSpPr>
          <p:cNvPr id="8" name="Rectangle 7">
            <a:extLst>
              <a:ext uri="{FF2B5EF4-FFF2-40B4-BE49-F238E27FC236}">
                <a16:creationId xmlns:a16="http://schemas.microsoft.com/office/drawing/2014/main" id="{41F93362-CDA4-8A83-6DDF-A0743B723C06}"/>
              </a:ext>
            </a:extLst>
          </p:cNvPr>
          <p:cNvSpPr/>
          <p:nvPr/>
        </p:nvSpPr>
        <p:spPr>
          <a:xfrm>
            <a:off x="481781" y="4424516"/>
            <a:ext cx="3333135" cy="7275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N" sz="2400" b="1" dirty="0">
                <a:solidFill>
                  <a:schemeClr val="tx1"/>
                </a:solidFill>
              </a:rPr>
              <a:t>MIXING RATIO</a:t>
            </a:r>
          </a:p>
        </p:txBody>
      </p:sp>
      <p:sp>
        <p:nvSpPr>
          <p:cNvPr id="9" name="Rectangle 8">
            <a:extLst>
              <a:ext uri="{FF2B5EF4-FFF2-40B4-BE49-F238E27FC236}">
                <a16:creationId xmlns:a16="http://schemas.microsoft.com/office/drawing/2014/main" id="{490465EA-4E00-E852-5760-FC49CD397325}"/>
              </a:ext>
            </a:extLst>
          </p:cNvPr>
          <p:cNvSpPr/>
          <p:nvPr/>
        </p:nvSpPr>
        <p:spPr>
          <a:xfrm>
            <a:off x="8534400" y="4533726"/>
            <a:ext cx="3333135" cy="72758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sz="2400" b="1" dirty="0">
                <a:solidFill>
                  <a:schemeClr val="tx1"/>
                </a:solidFill>
              </a:rPr>
              <a:t>SATURATION MIXING RATIO</a:t>
            </a:r>
          </a:p>
        </p:txBody>
      </p:sp>
      <p:sp>
        <p:nvSpPr>
          <p:cNvPr id="10" name="TextBox 9">
            <a:extLst>
              <a:ext uri="{FF2B5EF4-FFF2-40B4-BE49-F238E27FC236}">
                <a16:creationId xmlns:a16="http://schemas.microsoft.com/office/drawing/2014/main" id="{DF3A1BB8-634B-D3EB-7ED8-982D25DB2153}"/>
              </a:ext>
            </a:extLst>
          </p:cNvPr>
          <p:cNvSpPr txBox="1"/>
          <p:nvPr/>
        </p:nvSpPr>
        <p:spPr>
          <a:xfrm>
            <a:off x="393290" y="206477"/>
            <a:ext cx="11592231" cy="523220"/>
          </a:xfrm>
          <a:prstGeom prst="rect">
            <a:avLst/>
          </a:prstGeom>
          <a:noFill/>
        </p:spPr>
        <p:txBody>
          <a:bodyPr wrap="square" rtlCol="0">
            <a:spAutoFit/>
          </a:bodyPr>
          <a:lstStyle/>
          <a:p>
            <a:pPr algn="ctr"/>
            <a:r>
              <a:rPr lang="en-IN" sz="2800" b="1" dirty="0">
                <a:solidFill>
                  <a:srgbClr val="C00000"/>
                </a:solidFill>
                <a:latin typeface="Tahoma" panose="020B0604030504040204" pitchFamily="34" charset="0"/>
                <a:ea typeface="Tahoma" panose="020B0604030504040204" pitchFamily="34" charset="0"/>
                <a:cs typeface="Tahoma" panose="020B0604030504040204" pitchFamily="34" charset="0"/>
              </a:rPr>
              <a:t>Various ways of expressing humidity</a:t>
            </a:r>
          </a:p>
        </p:txBody>
      </p:sp>
      <p:cxnSp>
        <p:nvCxnSpPr>
          <p:cNvPr id="15" name="Straight Arrow Connector 14">
            <a:extLst>
              <a:ext uri="{FF2B5EF4-FFF2-40B4-BE49-F238E27FC236}">
                <a16:creationId xmlns:a16="http://schemas.microsoft.com/office/drawing/2014/main" id="{D40290C1-3C64-9162-8510-C4A9A632BC63}"/>
              </a:ext>
            </a:extLst>
          </p:cNvPr>
          <p:cNvCxnSpPr>
            <a:cxnSpLocks/>
            <a:stCxn id="2" idx="4"/>
          </p:cNvCxnSpPr>
          <p:nvPr/>
        </p:nvCxnSpPr>
        <p:spPr>
          <a:xfrm flipH="1">
            <a:off x="6287728" y="4533726"/>
            <a:ext cx="1" cy="815022"/>
          </a:xfrm>
          <a:prstGeom prst="straightConnector1">
            <a:avLst/>
          </a:prstGeom>
          <a:ln w="7620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41D3F78-2297-C2BF-0CA0-E68CDE3ABE4B}"/>
              </a:ext>
            </a:extLst>
          </p:cNvPr>
          <p:cNvCxnSpPr>
            <a:stCxn id="2" idx="0"/>
          </p:cNvCxnSpPr>
          <p:nvPr/>
        </p:nvCxnSpPr>
        <p:spPr>
          <a:xfrm flipH="1" flipV="1">
            <a:off x="6287728" y="2035277"/>
            <a:ext cx="1" cy="738475"/>
          </a:xfrm>
          <a:prstGeom prst="straightConnector1">
            <a:avLst/>
          </a:prstGeom>
          <a:ln w="7620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5DA3E6C-F0B2-7EED-08D8-11365CE3B61D}"/>
              </a:ext>
            </a:extLst>
          </p:cNvPr>
          <p:cNvCxnSpPr>
            <a:endCxn id="6" idx="1"/>
          </p:cNvCxnSpPr>
          <p:nvPr/>
        </p:nvCxnSpPr>
        <p:spPr>
          <a:xfrm flipV="1">
            <a:off x="8013290" y="2760110"/>
            <a:ext cx="668593" cy="435374"/>
          </a:xfrm>
          <a:prstGeom prst="straightConnector1">
            <a:avLst/>
          </a:prstGeom>
          <a:ln w="76200">
            <a:solidFill>
              <a:schemeClr val="accent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FD0365A-E906-A340-038F-93D9AF7315EA}"/>
              </a:ext>
            </a:extLst>
          </p:cNvPr>
          <p:cNvCxnSpPr>
            <a:endCxn id="7" idx="3"/>
          </p:cNvCxnSpPr>
          <p:nvPr/>
        </p:nvCxnSpPr>
        <p:spPr>
          <a:xfrm flipH="1" flipV="1">
            <a:off x="3893574" y="2773752"/>
            <a:ext cx="806245" cy="421732"/>
          </a:xfrm>
          <a:prstGeom prst="straightConnector1">
            <a:avLst/>
          </a:prstGeom>
          <a:ln w="76200">
            <a:solidFill>
              <a:schemeClr val="accent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697076E-ACCE-2135-A3C4-90AB459EE5D1}"/>
              </a:ext>
            </a:extLst>
          </p:cNvPr>
          <p:cNvCxnSpPr>
            <a:stCxn id="2" idx="5"/>
            <a:endCxn id="9" idx="1"/>
          </p:cNvCxnSpPr>
          <p:nvPr/>
        </p:nvCxnSpPr>
        <p:spPr>
          <a:xfrm>
            <a:off x="7674744" y="4275984"/>
            <a:ext cx="859656" cy="621536"/>
          </a:xfrm>
          <a:prstGeom prst="straightConnector1">
            <a:avLst/>
          </a:prstGeom>
          <a:ln w="762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7E009B5-EEA2-6A50-8FA2-DABA768E2CD4}"/>
              </a:ext>
            </a:extLst>
          </p:cNvPr>
          <p:cNvCxnSpPr>
            <a:endCxn id="8" idx="3"/>
          </p:cNvCxnSpPr>
          <p:nvPr/>
        </p:nvCxnSpPr>
        <p:spPr>
          <a:xfrm flipH="1">
            <a:off x="3814916" y="4140436"/>
            <a:ext cx="806578" cy="64787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983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8E77CDDF-F6F5-FD7A-8411-9D5106942E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5207" r="33907"/>
          <a:stretch>
            <a:fillRect/>
          </a:stretch>
        </p:blipFill>
        <p:spPr bwMode="auto">
          <a:xfrm>
            <a:off x="7753515" y="806245"/>
            <a:ext cx="3828885" cy="589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42BCEC4B-E44F-13A7-A860-216FA5A5B93A}"/>
              </a:ext>
            </a:extLst>
          </p:cNvPr>
          <p:cNvSpPr txBox="1"/>
          <p:nvPr/>
        </p:nvSpPr>
        <p:spPr>
          <a:xfrm>
            <a:off x="363794" y="88490"/>
            <a:ext cx="11307096" cy="523220"/>
          </a:xfrm>
          <a:prstGeom prst="rect">
            <a:avLst/>
          </a:prstGeom>
          <a:noFill/>
        </p:spPr>
        <p:txBody>
          <a:bodyPr wrap="square" rtlCol="0">
            <a:spAutoFit/>
          </a:bodyPr>
          <a:lstStyle/>
          <a:p>
            <a:pPr algn="ctr"/>
            <a:r>
              <a:rPr 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Vapour</a:t>
            </a:r>
            <a:r>
              <a:rPr 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Pressure</a:t>
            </a:r>
            <a:endParaRPr lang="en-IN" sz="28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F87434BD-159E-DBFA-ED97-BF382992D146}"/>
              </a:ext>
            </a:extLst>
          </p:cNvPr>
          <p:cNvSpPr txBox="1"/>
          <p:nvPr/>
        </p:nvSpPr>
        <p:spPr>
          <a:xfrm>
            <a:off x="363794" y="806245"/>
            <a:ext cx="7069393" cy="5386090"/>
          </a:xfrm>
          <a:prstGeom prst="rect">
            <a:avLst/>
          </a:prstGeom>
          <a:noFill/>
        </p:spPr>
        <p:txBody>
          <a:bodyPr wrap="square" rtlCol="0">
            <a:spAutoFit/>
          </a:bodyPr>
          <a:lstStyle/>
          <a:p>
            <a:pPr marL="457200" indent="-457200" algn="just">
              <a:spcBef>
                <a:spcPts val="1200"/>
              </a:spcBef>
              <a:buFont typeface="Arial" panose="020B0604020202020204" pitchFamily="34" charset="0"/>
              <a:buChar char="•"/>
            </a:pPr>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Vapor pressure is defined as the pressure exerted by the vapor present above the liquid.</a:t>
            </a:r>
          </a:p>
          <a:p>
            <a:pPr marL="457200" indent="-457200" algn="just">
              <a:spcBef>
                <a:spcPts val="1200"/>
              </a:spcBef>
              <a:buFont typeface="Arial" panose="020B0604020202020204" pitchFamily="34" charset="0"/>
              <a:buChar char="•"/>
            </a:pPr>
            <a:r>
              <a:rPr lang="en-US" sz="2600" dirty="0">
                <a:latin typeface="Tahoma" panose="020B0604030504040204" pitchFamily="34" charset="0"/>
                <a:ea typeface="Tahoma" panose="020B0604030504040204" pitchFamily="34" charset="0"/>
                <a:cs typeface="Tahoma" panose="020B0604030504040204" pitchFamily="34" charset="0"/>
              </a:rPr>
              <a:t>So, vapor pressure is nothing but the tendency of particles to escape from the liquid.</a:t>
            </a:r>
          </a:p>
          <a:p>
            <a:pPr marL="457200" indent="-457200" algn="just">
              <a:spcBef>
                <a:spcPts val="1200"/>
              </a:spcBef>
              <a:buFont typeface="Arial" panose="020B0604020202020204" pitchFamily="34" charset="0"/>
              <a:buChar char="•"/>
            </a:pPr>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Temperature is the sole factor that affects vapor pressure.</a:t>
            </a:r>
            <a:endParaRPr lang="en-US" sz="2600" dirty="0">
              <a:latin typeface="Tahoma" panose="020B0604030504040204" pitchFamily="34" charset="0"/>
              <a:ea typeface="Tahoma" panose="020B0604030504040204" pitchFamily="34" charset="0"/>
              <a:cs typeface="Tahoma" panose="020B0604030504040204" pitchFamily="34" charset="0"/>
            </a:endParaRPr>
          </a:p>
          <a:p>
            <a:pPr marL="457200" indent="-457200" algn="just">
              <a:spcBef>
                <a:spcPts val="1200"/>
              </a:spcBef>
              <a:buFont typeface="Arial" panose="020B0604020202020204" pitchFamily="34" charset="0"/>
              <a:buChar char="•"/>
            </a:pPr>
            <a:r>
              <a:rPr lang="en-US" sz="2600" dirty="0">
                <a:latin typeface="Tahoma" panose="020B0604030504040204" pitchFamily="34" charset="0"/>
                <a:ea typeface="Tahoma" panose="020B0604030504040204" pitchFamily="34" charset="0"/>
                <a:cs typeface="Tahoma" panose="020B0604030504040204" pitchFamily="34" charset="0"/>
              </a:rPr>
              <a:t>At a room temperature if a substance has high vapor pressure, then it is referred to as </a:t>
            </a:r>
            <a:r>
              <a:rPr lang="en-US" sz="2600" dirty="0">
                <a:solidFill>
                  <a:srgbClr val="0000FF"/>
                </a:solidFill>
                <a:latin typeface="Tahoma" panose="020B0604030504040204" pitchFamily="34" charset="0"/>
                <a:ea typeface="Tahoma" panose="020B0604030504040204" pitchFamily="34" charset="0"/>
                <a:cs typeface="Tahoma" panose="020B0604030504040204" pitchFamily="34" charset="0"/>
              </a:rPr>
              <a:t>volatile.</a:t>
            </a:r>
          </a:p>
          <a:p>
            <a:pPr marL="457200" indent="-457200" algn="just">
              <a:spcBef>
                <a:spcPts val="1200"/>
              </a:spcBef>
              <a:buFont typeface="Arial" panose="020B0604020202020204" pitchFamily="34" charset="0"/>
              <a:buChar char="•"/>
            </a:pPr>
            <a:endParaRPr lang="en-IN" dirty="0"/>
          </a:p>
        </p:txBody>
      </p:sp>
    </p:spTree>
    <p:extLst>
      <p:ext uri="{BB962C8B-B14F-4D97-AF65-F5344CB8AC3E}">
        <p14:creationId xmlns:p14="http://schemas.microsoft.com/office/powerpoint/2010/main" val="1044947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4FED15-968C-4D47-A3C7-DC021409F66C}"/>
              </a:ext>
            </a:extLst>
          </p:cNvPr>
          <p:cNvSpPr txBox="1"/>
          <p:nvPr/>
        </p:nvSpPr>
        <p:spPr>
          <a:xfrm>
            <a:off x="422787" y="285135"/>
            <a:ext cx="11444748" cy="5786199"/>
          </a:xfrm>
          <a:prstGeom prst="rect">
            <a:avLst/>
          </a:prstGeom>
          <a:noFill/>
        </p:spPr>
        <p:txBody>
          <a:bodyPr wrap="square" rtlCol="0">
            <a:spAutoFit/>
          </a:bodyPr>
          <a:lstStyle/>
          <a:p>
            <a:r>
              <a:rPr lang="en-US" sz="2800" dirty="0">
                <a:solidFill>
                  <a:srgbClr val="C00000"/>
                </a:solidFill>
                <a:latin typeface="Tahoma" panose="020B0604030504040204" pitchFamily="34" charset="0"/>
                <a:ea typeface="Tahoma" panose="020B0604030504040204" pitchFamily="34" charset="0"/>
                <a:cs typeface="Tahoma" panose="020B0604030504040204" pitchFamily="34" charset="0"/>
              </a:rPr>
              <a:t>Characteristics of vapor pressure</a:t>
            </a:r>
          </a:p>
          <a:p>
            <a:endParaRPr lang="en-US"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just" fontAlgn="auto">
              <a:spcAft>
                <a:spcPts val="0"/>
              </a:spcAft>
              <a:defRPr/>
            </a:pPr>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As time passes, the number of molecules in the vapor increases while the rate of condensation also increases.</a:t>
            </a:r>
          </a:p>
          <a:p>
            <a:pPr algn="just" fontAlgn="auto">
              <a:spcAft>
                <a:spcPts val="0"/>
              </a:spcAft>
              <a:defRPr/>
            </a:pPr>
            <a:endParaRPr lang="en-US" sz="2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fontAlgn="auto">
              <a:spcAft>
                <a:spcPts val="0"/>
              </a:spcAft>
              <a:defRPr/>
            </a:pPr>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It reaches a stage where the rate of evaporation is equal to the rate of condensation. This phase is called the stage of ‘</a:t>
            </a:r>
            <a:r>
              <a:rPr lang="en-US" sz="2600" dirty="0">
                <a:solidFill>
                  <a:srgbClr val="0000FF"/>
                </a:solidFill>
                <a:latin typeface="Tahoma" panose="020B0604030504040204" pitchFamily="34" charset="0"/>
                <a:ea typeface="Tahoma" panose="020B0604030504040204" pitchFamily="34" charset="0"/>
                <a:cs typeface="Tahoma" panose="020B0604030504040204" pitchFamily="34" charset="0"/>
              </a:rPr>
              <a:t>equilibrium</a:t>
            </a:r>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just" fontAlgn="auto">
              <a:spcAft>
                <a:spcPts val="0"/>
              </a:spcAft>
              <a:defRPr/>
            </a:pPr>
            <a:endParaRPr lang="en-US" sz="2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fontAlgn="auto">
              <a:spcAft>
                <a:spcPts val="0"/>
              </a:spcAft>
              <a:defRPr/>
            </a:pPr>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At this point the pressure exerted by the molecules is called the </a:t>
            </a:r>
            <a:r>
              <a:rPr lang="en-US" sz="2600" dirty="0">
                <a:solidFill>
                  <a:srgbClr val="0000FF"/>
                </a:solidFill>
                <a:latin typeface="Tahoma" panose="020B0604030504040204" pitchFamily="34" charset="0"/>
                <a:ea typeface="Tahoma" panose="020B0604030504040204" pitchFamily="34" charset="0"/>
                <a:cs typeface="Tahoma" panose="020B0604030504040204" pitchFamily="34" charset="0"/>
              </a:rPr>
              <a:t>vapor pressure of the liquid.</a:t>
            </a:r>
          </a:p>
          <a:p>
            <a:pPr algn="just" fontAlgn="auto">
              <a:spcAft>
                <a:spcPts val="0"/>
              </a:spcAft>
              <a:defRPr/>
            </a:pPr>
            <a:endParaRPr lang="en-US" sz="2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fontAlgn="auto">
              <a:spcAft>
                <a:spcPts val="0"/>
              </a:spcAft>
              <a:defRPr/>
            </a:pPr>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The vapor pressure of a liquid is independent of the volume of liquid in the container.</a:t>
            </a:r>
          </a:p>
          <a:p>
            <a:endParaRPr lang="en-IN"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7840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1377</Words>
  <Application>Microsoft Office PowerPoint</Application>
  <PresentationFormat>Widescreen</PresentationFormat>
  <Paragraphs>121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NexusSans</vt:lpstr>
      <vt:lpstr>Roboto</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Soubheek Nath</dc:creator>
  <cp:lastModifiedBy>Soubheek Nath</cp:lastModifiedBy>
  <cp:revision>30</cp:revision>
  <dcterms:created xsi:type="dcterms:W3CDTF">2023-02-18T09:54:47Z</dcterms:created>
  <dcterms:modified xsi:type="dcterms:W3CDTF">2023-03-01T04:04:39Z</dcterms:modified>
</cp:coreProperties>
</file>