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sldIdLst>
    <p:sldId id="256" r:id="rId4"/>
    <p:sldId id="258" r:id="rId5"/>
    <p:sldId id="276" r:id="rId6"/>
    <p:sldId id="298" r:id="rId7"/>
    <p:sldId id="307" r:id="rId8"/>
    <p:sldId id="261" r:id="rId9"/>
    <p:sldId id="308" r:id="rId10"/>
    <p:sldId id="309" r:id="rId11"/>
    <p:sldId id="260" r:id="rId12"/>
    <p:sldId id="299" r:id="rId13"/>
    <p:sldId id="300" r:id="rId14"/>
    <p:sldId id="301" r:id="rId15"/>
    <p:sldId id="302" r:id="rId16"/>
    <p:sldId id="303" r:id="rId17"/>
    <p:sldId id="304" r:id="rId18"/>
    <p:sldId id="305" r:id="rId19"/>
    <p:sldId id="30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D660-7671-E4A4-CC6E-29A049C762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9CC374F-E2B0-B4C0-32C7-5538319B65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27D786B-6AEE-1EA4-0E93-8CF564F09164}"/>
              </a:ext>
            </a:extLst>
          </p:cNvPr>
          <p:cNvSpPr>
            <a:spLocks noGrp="1"/>
          </p:cNvSpPr>
          <p:nvPr>
            <p:ph type="dt" sz="half" idx="10"/>
          </p:nvPr>
        </p:nvSpPr>
        <p:spPr/>
        <p:txBody>
          <a:bodyPr/>
          <a:lstStyle/>
          <a:p>
            <a:fld id="{F898966E-F4BC-4A21-BF10-6C8DD2B0A259}" type="datetimeFigureOut">
              <a:rPr lang="en-IN" smtClean="0"/>
              <a:t>01-03-2023</a:t>
            </a:fld>
            <a:endParaRPr lang="en-IN"/>
          </a:p>
        </p:txBody>
      </p:sp>
      <p:sp>
        <p:nvSpPr>
          <p:cNvPr id="5" name="Footer Placeholder 4">
            <a:extLst>
              <a:ext uri="{FF2B5EF4-FFF2-40B4-BE49-F238E27FC236}">
                <a16:creationId xmlns:a16="http://schemas.microsoft.com/office/drawing/2014/main" id="{99C3DDE5-4246-88FC-98D3-BE6C087C964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0DA334C-54F4-EC97-21D4-EF3AD24B2D01}"/>
              </a:ext>
            </a:extLst>
          </p:cNvPr>
          <p:cNvSpPr>
            <a:spLocks noGrp="1"/>
          </p:cNvSpPr>
          <p:nvPr>
            <p:ph type="sldNum" sz="quarter" idx="12"/>
          </p:nvPr>
        </p:nvSpPr>
        <p:spPr/>
        <p:txBody>
          <a:bodyPr/>
          <a:lstStyle/>
          <a:p>
            <a:fld id="{92775582-C74D-4793-83E9-6BA9DC0AEB6A}" type="slidenum">
              <a:rPr lang="en-IN" smtClean="0"/>
              <a:t>‹#›</a:t>
            </a:fld>
            <a:endParaRPr lang="en-IN"/>
          </a:p>
        </p:txBody>
      </p:sp>
    </p:spTree>
    <p:extLst>
      <p:ext uri="{BB962C8B-B14F-4D97-AF65-F5344CB8AC3E}">
        <p14:creationId xmlns:p14="http://schemas.microsoft.com/office/powerpoint/2010/main" val="413770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DC554-6C48-E15F-7C11-E591D4567C1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09A9439-5728-0A5C-32BE-D4D4ADAA2F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209076B-3AE4-ECAA-79FB-8AAB1EEEDC37}"/>
              </a:ext>
            </a:extLst>
          </p:cNvPr>
          <p:cNvSpPr>
            <a:spLocks noGrp="1"/>
          </p:cNvSpPr>
          <p:nvPr>
            <p:ph type="dt" sz="half" idx="10"/>
          </p:nvPr>
        </p:nvSpPr>
        <p:spPr/>
        <p:txBody>
          <a:bodyPr/>
          <a:lstStyle/>
          <a:p>
            <a:fld id="{F898966E-F4BC-4A21-BF10-6C8DD2B0A259}" type="datetimeFigureOut">
              <a:rPr lang="en-IN" smtClean="0"/>
              <a:t>01-03-2023</a:t>
            </a:fld>
            <a:endParaRPr lang="en-IN"/>
          </a:p>
        </p:txBody>
      </p:sp>
      <p:sp>
        <p:nvSpPr>
          <p:cNvPr id="5" name="Footer Placeholder 4">
            <a:extLst>
              <a:ext uri="{FF2B5EF4-FFF2-40B4-BE49-F238E27FC236}">
                <a16:creationId xmlns:a16="http://schemas.microsoft.com/office/drawing/2014/main" id="{A8075D13-BCD3-3AB1-C774-6EF2888E73B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A430541-2120-30B5-7BA7-AE953B9C0C43}"/>
              </a:ext>
            </a:extLst>
          </p:cNvPr>
          <p:cNvSpPr>
            <a:spLocks noGrp="1"/>
          </p:cNvSpPr>
          <p:nvPr>
            <p:ph type="sldNum" sz="quarter" idx="12"/>
          </p:nvPr>
        </p:nvSpPr>
        <p:spPr/>
        <p:txBody>
          <a:bodyPr/>
          <a:lstStyle/>
          <a:p>
            <a:fld id="{92775582-C74D-4793-83E9-6BA9DC0AEB6A}" type="slidenum">
              <a:rPr lang="en-IN" smtClean="0"/>
              <a:t>‹#›</a:t>
            </a:fld>
            <a:endParaRPr lang="en-IN"/>
          </a:p>
        </p:txBody>
      </p:sp>
    </p:spTree>
    <p:extLst>
      <p:ext uri="{BB962C8B-B14F-4D97-AF65-F5344CB8AC3E}">
        <p14:creationId xmlns:p14="http://schemas.microsoft.com/office/powerpoint/2010/main" val="1620758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8CDA90-23C1-89D3-3BD5-A9E39A0531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D37E061-3435-2543-7281-1AA8466323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A237100-64BD-151A-88CD-F60660FFAEB6}"/>
              </a:ext>
            </a:extLst>
          </p:cNvPr>
          <p:cNvSpPr>
            <a:spLocks noGrp="1"/>
          </p:cNvSpPr>
          <p:nvPr>
            <p:ph type="dt" sz="half" idx="10"/>
          </p:nvPr>
        </p:nvSpPr>
        <p:spPr/>
        <p:txBody>
          <a:bodyPr/>
          <a:lstStyle/>
          <a:p>
            <a:fld id="{F898966E-F4BC-4A21-BF10-6C8DD2B0A259}" type="datetimeFigureOut">
              <a:rPr lang="en-IN" smtClean="0"/>
              <a:t>01-03-2023</a:t>
            </a:fld>
            <a:endParaRPr lang="en-IN"/>
          </a:p>
        </p:txBody>
      </p:sp>
      <p:sp>
        <p:nvSpPr>
          <p:cNvPr id="5" name="Footer Placeholder 4">
            <a:extLst>
              <a:ext uri="{FF2B5EF4-FFF2-40B4-BE49-F238E27FC236}">
                <a16:creationId xmlns:a16="http://schemas.microsoft.com/office/drawing/2014/main" id="{3F8F36A6-DB95-01B5-C792-EC0EAE611D1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CACE2CD-926B-4642-5B02-35669293E7C4}"/>
              </a:ext>
            </a:extLst>
          </p:cNvPr>
          <p:cNvSpPr>
            <a:spLocks noGrp="1"/>
          </p:cNvSpPr>
          <p:nvPr>
            <p:ph type="sldNum" sz="quarter" idx="12"/>
          </p:nvPr>
        </p:nvSpPr>
        <p:spPr/>
        <p:txBody>
          <a:bodyPr/>
          <a:lstStyle/>
          <a:p>
            <a:fld id="{92775582-C74D-4793-83E9-6BA9DC0AEB6A}" type="slidenum">
              <a:rPr lang="en-IN" smtClean="0"/>
              <a:t>‹#›</a:t>
            </a:fld>
            <a:endParaRPr lang="en-IN"/>
          </a:p>
        </p:txBody>
      </p:sp>
    </p:spTree>
    <p:extLst>
      <p:ext uri="{BB962C8B-B14F-4D97-AF65-F5344CB8AC3E}">
        <p14:creationId xmlns:p14="http://schemas.microsoft.com/office/powerpoint/2010/main" val="3430207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7B599E-C202-41FA-9080-FA4141FDDF33}" type="datetimeFigureOut">
              <a:rPr lang="en-IN" smtClean="0"/>
              <a:pPr/>
              <a:t>01-03-2023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3DA092-8D03-46EE-B616-D974B08EC447}" type="slidenum">
              <a:rPr lang="en-IN" smtClean="0"/>
              <a:pPr/>
              <a:t>‹#›</a:t>
            </a:fld>
            <a:endParaRPr lang="en-IN"/>
          </a:p>
        </p:txBody>
      </p:sp>
    </p:spTree>
    <p:extLst>
      <p:ext uri="{BB962C8B-B14F-4D97-AF65-F5344CB8AC3E}">
        <p14:creationId xmlns:p14="http://schemas.microsoft.com/office/powerpoint/2010/main" val="79008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47B599E-C202-41FA-9080-FA4141FDDF33}" type="datetimeFigureOut">
              <a:rPr lang="en-IN" smtClean="0"/>
              <a:pPr/>
              <a:t>01-03-2023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3DA092-8D03-46EE-B616-D974B08EC447}" type="slidenum">
              <a:rPr lang="en-IN" smtClean="0"/>
              <a:pPr/>
              <a:t>‹#›</a:t>
            </a:fld>
            <a:endParaRPr lang="en-IN"/>
          </a:p>
        </p:txBody>
      </p:sp>
    </p:spTree>
    <p:extLst>
      <p:ext uri="{BB962C8B-B14F-4D97-AF65-F5344CB8AC3E}">
        <p14:creationId xmlns:p14="http://schemas.microsoft.com/office/powerpoint/2010/main" val="3325190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7B599E-C202-41FA-9080-FA4141FDDF33}" type="datetimeFigureOut">
              <a:rPr lang="en-IN" smtClean="0"/>
              <a:pPr/>
              <a:t>01-03-2023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3DA092-8D03-46EE-B616-D974B08EC447}" type="slidenum">
              <a:rPr lang="en-IN" smtClean="0"/>
              <a:pPr/>
              <a:t>‹#›</a:t>
            </a:fld>
            <a:endParaRPr lang="en-IN"/>
          </a:p>
        </p:txBody>
      </p:sp>
    </p:spTree>
    <p:extLst>
      <p:ext uri="{BB962C8B-B14F-4D97-AF65-F5344CB8AC3E}">
        <p14:creationId xmlns:p14="http://schemas.microsoft.com/office/powerpoint/2010/main" val="3068456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7B599E-C202-41FA-9080-FA4141FDDF33}" type="datetimeFigureOut">
              <a:rPr lang="en-IN" smtClean="0"/>
              <a:pPr/>
              <a:t>01-03-2023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63DA092-8D03-46EE-B616-D974B08EC447}" type="slidenum">
              <a:rPr lang="en-IN" smtClean="0"/>
              <a:pPr/>
              <a:t>‹#›</a:t>
            </a:fld>
            <a:endParaRPr lang="en-IN"/>
          </a:p>
        </p:txBody>
      </p:sp>
    </p:spTree>
    <p:extLst>
      <p:ext uri="{BB962C8B-B14F-4D97-AF65-F5344CB8AC3E}">
        <p14:creationId xmlns:p14="http://schemas.microsoft.com/office/powerpoint/2010/main" val="3937412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7B599E-C202-41FA-9080-FA4141FDDF33}" type="datetimeFigureOut">
              <a:rPr lang="en-IN" smtClean="0"/>
              <a:pPr/>
              <a:t>01-03-2023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63DA092-8D03-46EE-B616-D974B08EC447}" type="slidenum">
              <a:rPr lang="en-IN" smtClean="0"/>
              <a:pPr/>
              <a:t>‹#›</a:t>
            </a:fld>
            <a:endParaRPr lang="en-IN"/>
          </a:p>
        </p:txBody>
      </p:sp>
    </p:spTree>
    <p:extLst>
      <p:ext uri="{BB962C8B-B14F-4D97-AF65-F5344CB8AC3E}">
        <p14:creationId xmlns:p14="http://schemas.microsoft.com/office/powerpoint/2010/main" val="2202331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47B599E-C202-41FA-9080-FA4141FDDF33}" type="datetimeFigureOut">
              <a:rPr lang="en-IN" smtClean="0"/>
              <a:pPr/>
              <a:t>01-03-2023</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163DA092-8D03-46EE-B616-D974B08EC447}" type="slidenum">
              <a:rPr lang="en-IN" smtClean="0"/>
              <a:pPr/>
              <a:t>‹#›</a:t>
            </a:fld>
            <a:endParaRPr lang="en-IN"/>
          </a:p>
        </p:txBody>
      </p:sp>
    </p:spTree>
    <p:extLst>
      <p:ext uri="{BB962C8B-B14F-4D97-AF65-F5344CB8AC3E}">
        <p14:creationId xmlns:p14="http://schemas.microsoft.com/office/powerpoint/2010/main" val="3451988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47B599E-C202-41FA-9080-FA4141FDDF33}" type="datetimeFigureOut">
              <a:rPr lang="en-IN" smtClean="0"/>
              <a:pPr/>
              <a:t>01-03-2023</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163DA092-8D03-46EE-B616-D974B08EC447}" type="slidenum">
              <a:rPr lang="en-IN" smtClean="0"/>
              <a:pPr/>
              <a:t>‹#›</a:t>
            </a:fld>
            <a:endParaRPr lang="en-IN"/>
          </a:p>
        </p:txBody>
      </p:sp>
    </p:spTree>
    <p:extLst>
      <p:ext uri="{BB962C8B-B14F-4D97-AF65-F5344CB8AC3E}">
        <p14:creationId xmlns:p14="http://schemas.microsoft.com/office/powerpoint/2010/main" val="3991958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47B599E-C202-41FA-9080-FA4141FDDF33}" type="datetimeFigureOut">
              <a:rPr lang="en-IN" smtClean="0"/>
              <a:pPr/>
              <a:t>01-03-2023</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163DA092-8D03-46EE-B616-D974B08EC447}" type="slidenum">
              <a:rPr lang="en-IN" smtClean="0"/>
              <a:pPr/>
              <a:t>‹#›</a:t>
            </a:fld>
            <a:endParaRPr lang="en-IN"/>
          </a:p>
        </p:txBody>
      </p:sp>
    </p:spTree>
    <p:extLst>
      <p:ext uri="{BB962C8B-B14F-4D97-AF65-F5344CB8AC3E}">
        <p14:creationId xmlns:p14="http://schemas.microsoft.com/office/powerpoint/2010/main" val="359902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7F68-9FB6-14DC-2734-A4DA2398F98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D517F44-8BC2-B791-C625-CDAD64E325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D1B4C37-FF95-2A95-B3A1-86F68903E82C}"/>
              </a:ext>
            </a:extLst>
          </p:cNvPr>
          <p:cNvSpPr>
            <a:spLocks noGrp="1"/>
          </p:cNvSpPr>
          <p:nvPr>
            <p:ph type="dt" sz="half" idx="10"/>
          </p:nvPr>
        </p:nvSpPr>
        <p:spPr/>
        <p:txBody>
          <a:bodyPr/>
          <a:lstStyle/>
          <a:p>
            <a:fld id="{F898966E-F4BC-4A21-BF10-6C8DD2B0A259}" type="datetimeFigureOut">
              <a:rPr lang="en-IN" smtClean="0"/>
              <a:t>01-03-2023</a:t>
            </a:fld>
            <a:endParaRPr lang="en-IN"/>
          </a:p>
        </p:txBody>
      </p:sp>
      <p:sp>
        <p:nvSpPr>
          <p:cNvPr id="5" name="Footer Placeholder 4">
            <a:extLst>
              <a:ext uri="{FF2B5EF4-FFF2-40B4-BE49-F238E27FC236}">
                <a16:creationId xmlns:a16="http://schemas.microsoft.com/office/drawing/2014/main" id="{EC204FD5-FCB6-6A7C-DBBA-FBA1F4EF951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9441585-7119-0B0A-8EF5-B9929D630CAA}"/>
              </a:ext>
            </a:extLst>
          </p:cNvPr>
          <p:cNvSpPr>
            <a:spLocks noGrp="1"/>
          </p:cNvSpPr>
          <p:nvPr>
            <p:ph type="sldNum" sz="quarter" idx="12"/>
          </p:nvPr>
        </p:nvSpPr>
        <p:spPr/>
        <p:txBody>
          <a:bodyPr/>
          <a:lstStyle/>
          <a:p>
            <a:fld id="{92775582-C74D-4793-83E9-6BA9DC0AEB6A}" type="slidenum">
              <a:rPr lang="en-IN" smtClean="0"/>
              <a:t>‹#›</a:t>
            </a:fld>
            <a:endParaRPr lang="en-IN"/>
          </a:p>
        </p:txBody>
      </p:sp>
    </p:spTree>
    <p:extLst>
      <p:ext uri="{BB962C8B-B14F-4D97-AF65-F5344CB8AC3E}">
        <p14:creationId xmlns:p14="http://schemas.microsoft.com/office/powerpoint/2010/main" val="272658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7B599E-C202-41FA-9080-FA4141FDDF33}" type="datetimeFigureOut">
              <a:rPr lang="en-IN" smtClean="0"/>
              <a:pPr/>
              <a:t>01-03-2023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63DA092-8D03-46EE-B616-D974B08EC447}" type="slidenum">
              <a:rPr lang="en-IN" smtClean="0"/>
              <a:pPr/>
              <a:t>‹#›</a:t>
            </a:fld>
            <a:endParaRPr lang="en-IN"/>
          </a:p>
        </p:txBody>
      </p:sp>
    </p:spTree>
    <p:extLst>
      <p:ext uri="{BB962C8B-B14F-4D97-AF65-F5344CB8AC3E}">
        <p14:creationId xmlns:p14="http://schemas.microsoft.com/office/powerpoint/2010/main" val="1293122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7B599E-C202-41FA-9080-FA4141FDDF33}" type="datetimeFigureOut">
              <a:rPr lang="en-IN" smtClean="0"/>
              <a:pPr/>
              <a:t>01-03-2023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63DA092-8D03-46EE-B616-D974B08EC447}" type="slidenum">
              <a:rPr lang="en-IN" smtClean="0"/>
              <a:pPr/>
              <a:t>‹#›</a:t>
            </a:fld>
            <a:endParaRPr lang="en-IN"/>
          </a:p>
        </p:txBody>
      </p:sp>
    </p:spTree>
    <p:extLst>
      <p:ext uri="{BB962C8B-B14F-4D97-AF65-F5344CB8AC3E}">
        <p14:creationId xmlns:p14="http://schemas.microsoft.com/office/powerpoint/2010/main" val="3155815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47B599E-C202-41FA-9080-FA4141FDDF33}" type="datetimeFigureOut">
              <a:rPr lang="en-IN" smtClean="0"/>
              <a:pPr/>
              <a:t>01-03-2023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3DA092-8D03-46EE-B616-D974B08EC447}" type="slidenum">
              <a:rPr lang="en-IN" smtClean="0"/>
              <a:pPr/>
              <a:t>‹#›</a:t>
            </a:fld>
            <a:endParaRPr lang="en-IN"/>
          </a:p>
        </p:txBody>
      </p:sp>
    </p:spTree>
    <p:extLst>
      <p:ext uri="{BB962C8B-B14F-4D97-AF65-F5344CB8AC3E}">
        <p14:creationId xmlns:p14="http://schemas.microsoft.com/office/powerpoint/2010/main" val="1416063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47B599E-C202-41FA-9080-FA4141FDDF33}" type="datetimeFigureOut">
              <a:rPr lang="en-IN" smtClean="0"/>
              <a:pPr/>
              <a:t>01-03-2023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3DA092-8D03-46EE-B616-D974B08EC447}" type="slidenum">
              <a:rPr lang="en-IN" smtClean="0"/>
              <a:pPr/>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99610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7B599E-C202-41FA-9080-FA4141FDDF33}" type="datetimeFigureOut">
              <a:rPr lang="en-IN" smtClean="0"/>
              <a:pPr/>
              <a:t>01-03-2023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3DA092-8D03-46EE-B616-D974B08EC447}" type="slidenum">
              <a:rPr lang="en-IN" smtClean="0"/>
              <a:pPr/>
              <a:t>‹#›</a:t>
            </a:fld>
            <a:endParaRPr lang="en-IN"/>
          </a:p>
        </p:txBody>
      </p:sp>
    </p:spTree>
    <p:extLst>
      <p:ext uri="{BB962C8B-B14F-4D97-AF65-F5344CB8AC3E}">
        <p14:creationId xmlns:p14="http://schemas.microsoft.com/office/powerpoint/2010/main" val="3985245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7B599E-C202-41FA-9080-FA4141FDDF33}" type="datetimeFigureOut">
              <a:rPr lang="en-IN" smtClean="0"/>
              <a:pPr/>
              <a:t>01-03-2023</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3DA092-8D03-46EE-B616-D974B08EC447}" type="slidenum">
              <a:rPr lang="en-IN" smtClean="0"/>
              <a:pPr/>
              <a:t>‹#›</a:t>
            </a:fld>
            <a:endParaRPr lang="en-IN"/>
          </a:p>
        </p:txBody>
      </p:sp>
    </p:spTree>
    <p:extLst>
      <p:ext uri="{BB962C8B-B14F-4D97-AF65-F5344CB8AC3E}">
        <p14:creationId xmlns:p14="http://schemas.microsoft.com/office/powerpoint/2010/main" val="2240843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7B599E-C202-41FA-9080-FA4141FDDF33}" type="datetimeFigureOut">
              <a:rPr lang="en-IN" smtClean="0"/>
              <a:pPr/>
              <a:t>01-03-2023</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3DA092-8D03-46EE-B616-D974B08EC447}" type="slidenum">
              <a:rPr lang="en-IN" smtClean="0"/>
              <a:pPr/>
              <a:t>‹#›</a:t>
            </a:fld>
            <a:endParaRPr lang="en-IN"/>
          </a:p>
        </p:txBody>
      </p:sp>
    </p:spTree>
    <p:extLst>
      <p:ext uri="{BB962C8B-B14F-4D97-AF65-F5344CB8AC3E}">
        <p14:creationId xmlns:p14="http://schemas.microsoft.com/office/powerpoint/2010/main" val="2679770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7B599E-C202-41FA-9080-FA4141FDDF33}" type="datetimeFigureOut">
              <a:rPr lang="en-IN" smtClean="0"/>
              <a:pPr/>
              <a:t>01-03-2023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3DA092-8D03-46EE-B616-D974B08EC447}" type="slidenum">
              <a:rPr lang="en-IN" smtClean="0"/>
              <a:pPr/>
              <a:t>‹#›</a:t>
            </a:fld>
            <a:endParaRPr lang="en-IN"/>
          </a:p>
        </p:txBody>
      </p:sp>
    </p:spTree>
    <p:extLst>
      <p:ext uri="{BB962C8B-B14F-4D97-AF65-F5344CB8AC3E}">
        <p14:creationId xmlns:p14="http://schemas.microsoft.com/office/powerpoint/2010/main" val="1228559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7B599E-C202-41FA-9080-FA4141FDDF33}" type="datetimeFigureOut">
              <a:rPr lang="en-IN" smtClean="0"/>
              <a:pPr/>
              <a:t>01-03-2023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3DA092-8D03-46EE-B616-D974B08EC447}" type="slidenum">
              <a:rPr lang="en-IN" smtClean="0"/>
              <a:pPr/>
              <a:t>‹#›</a:t>
            </a:fld>
            <a:endParaRPr lang="en-IN"/>
          </a:p>
        </p:txBody>
      </p:sp>
    </p:spTree>
    <p:extLst>
      <p:ext uri="{BB962C8B-B14F-4D97-AF65-F5344CB8AC3E}">
        <p14:creationId xmlns:p14="http://schemas.microsoft.com/office/powerpoint/2010/main" val="1086519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046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A50D0-FE53-FC80-6F33-B0E76C45BB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A7CE68E-A922-265E-C458-E6CEF4ADF9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2AA52F-F4CC-D061-4958-900E2B50F4BD}"/>
              </a:ext>
            </a:extLst>
          </p:cNvPr>
          <p:cNvSpPr>
            <a:spLocks noGrp="1"/>
          </p:cNvSpPr>
          <p:nvPr>
            <p:ph type="dt" sz="half" idx="10"/>
          </p:nvPr>
        </p:nvSpPr>
        <p:spPr/>
        <p:txBody>
          <a:bodyPr/>
          <a:lstStyle/>
          <a:p>
            <a:fld id="{F898966E-F4BC-4A21-BF10-6C8DD2B0A259}" type="datetimeFigureOut">
              <a:rPr lang="en-IN" smtClean="0"/>
              <a:t>01-03-2023</a:t>
            </a:fld>
            <a:endParaRPr lang="en-IN"/>
          </a:p>
        </p:txBody>
      </p:sp>
      <p:sp>
        <p:nvSpPr>
          <p:cNvPr id="5" name="Footer Placeholder 4">
            <a:extLst>
              <a:ext uri="{FF2B5EF4-FFF2-40B4-BE49-F238E27FC236}">
                <a16:creationId xmlns:a16="http://schemas.microsoft.com/office/drawing/2014/main" id="{BDF8403E-4C30-D2CE-D6AB-1482375BFEE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A35003E-6A03-E43F-38E3-CD239A8DEBBD}"/>
              </a:ext>
            </a:extLst>
          </p:cNvPr>
          <p:cNvSpPr>
            <a:spLocks noGrp="1"/>
          </p:cNvSpPr>
          <p:nvPr>
            <p:ph type="sldNum" sz="quarter" idx="12"/>
          </p:nvPr>
        </p:nvSpPr>
        <p:spPr/>
        <p:txBody>
          <a:bodyPr/>
          <a:lstStyle/>
          <a:p>
            <a:fld id="{92775582-C74D-4793-83E9-6BA9DC0AEB6A}" type="slidenum">
              <a:rPr lang="en-IN" smtClean="0"/>
              <a:t>‹#›</a:t>
            </a:fld>
            <a:endParaRPr lang="en-IN"/>
          </a:p>
        </p:txBody>
      </p:sp>
    </p:spTree>
    <p:extLst>
      <p:ext uri="{BB962C8B-B14F-4D97-AF65-F5344CB8AC3E}">
        <p14:creationId xmlns:p14="http://schemas.microsoft.com/office/powerpoint/2010/main" val="1315467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000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9328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0117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811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6657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5326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6677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12982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4078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8770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12727-A342-7D11-E753-3548710FCF9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D797108-463A-13C7-54B7-54BB2E5707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63EAE4-1AA6-68A5-1CBC-ED004CD326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925AF3B-68C0-6A97-76FB-3E954833728C}"/>
              </a:ext>
            </a:extLst>
          </p:cNvPr>
          <p:cNvSpPr>
            <a:spLocks noGrp="1"/>
          </p:cNvSpPr>
          <p:nvPr>
            <p:ph type="dt" sz="half" idx="10"/>
          </p:nvPr>
        </p:nvSpPr>
        <p:spPr/>
        <p:txBody>
          <a:bodyPr/>
          <a:lstStyle/>
          <a:p>
            <a:fld id="{F898966E-F4BC-4A21-BF10-6C8DD2B0A259}" type="datetimeFigureOut">
              <a:rPr lang="en-IN" smtClean="0"/>
              <a:t>01-03-2023</a:t>
            </a:fld>
            <a:endParaRPr lang="en-IN"/>
          </a:p>
        </p:txBody>
      </p:sp>
      <p:sp>
        <p:nvSpPr>
          <p:cNvPr id="6" name="Footer Placeholder 5">
            <a:extLst>
              <a:ext uri="{FF2B5EF4-FFF2-40B4-BE49-F238E27FC236}">
                <a16:creationId xmlns:a16="http://schemas.microsoft.com/office/drawing/2014/main" id="{3A5AC10D-32DC-84D1-9BCA-D74066C65AA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94059DC-A614-37E9-08AA-45369A10873C}"/>
              </a:ext>
            </a:extLst>
          </p:cNvPr>
          <p:cNvSpPr>
            <a:spLocks noGrp="1"/>
          </p:cNvSpPr>
          <p:nvPr>
            <p:ph type="sldNum" sz="quarter" idx="12"/>
          </p:nvPr>
        </p:nvSpPr>
        <p:spPr/>
        <p:txBody>
          <a:bodyPr/>
          <a:lstStyle/>
          <a:p>
            <a:fld id="{92775582-C74D-4793-83E9-6BA9DC0AEB6A}" type="slidenum">
              <a:rPr lang="en-IN" smtClean="0"/>
              <a:t>‹#›</a:t>
            </a:fld>
            <a:endParaRPr lang="en-IN"/>
          </a:p>
        </p:txBody>
      </p:sp>
    </p:spTree>
    <p:extLst>
      <p:ext uri="{BB962C8B-B14F-4D97-AF65-F5344CB8AC3E}">
        <p14:creationId xmlns:p14="http://schemas.microsoft.com/office/powerpoint/2010/main" val="225739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15556-F221-95AD-8526-A2589BE26C3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2595E3C-0B84-83AA-A833-813DD8BDC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A72024-5E4E-0419-7B86-BF44E10B10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3E68396-09C7-BA3B-9067-B7F676219F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59868A-7F0D-C63F-3AC0-DC3D6A552E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E4937E9-908C-07FB-6940-9AB7F3C931E4}"/>
              </a:ext>
            </a:extLst>
          </p:cNvPr>
          <p:cNvSpPr>
            <a:spLocks noGrp="1"/>
          </p:cNvSpPr>
          <p:nvPr>
            <p:ph type="dt" sz="half" idx="10"/>
          </p:nvPr>
        </p:nvSpPr>
        <p:spPr/>
        <p:txBody>
          <a:bodyPr/>
          <a:lstStyle/>
          <a:p>
            <a:fld id="{F898966E-F4BC-4A21-BF10-6C8DD2B0A259}" type="datetimeFigureOut">
              <a:rPr lang="en-IN" smtClean="0"/>
              <a:t>01-03-2023</a:t>
            </a:fld>
            <a:endParaRPr lang="en-IN"/>
          </a:p>
        </p:txBody>
      </p:sp>
      <p:sp>
        <p:nvSpPr>
          <p:cNvPr id="8" name="Footer Placeholder 7">
            <a:extLst>
              <a:ext uri="{FF2B5EF4-FFF2-40B4-BE49-F238E27FC236}">
                <a16:creationId xmlns:a16="http://schemas.microsoft.com/office/drawing/2014/main" id="{79BC51A4-C84C-E7E6-4F86-2DBD454F359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C7402EE-DEE4-6AAF-5383-139B25C4651A}"/>
              </a:ext>
            </a:extLst>
          </p:cNvPr>
          <p:cNvSpPr>
            <a:spLocks noGrp="1"/>
          </p:cNvSpPr>
          <p:nvPr>
            <p:ph type="sldNum" sz="quarter" idx="12"/>
          </p:nvPr>
        </p:nvSpPr>
        <p:spPr/>
        <p:txBody>
          <a:bodyPr/>
          <a:lstStyle/>
          <a:p>
            <a:fld id="{92775582-C74D-4793-83E9-6BA9DC0AEB6A}" type="slidenum">
              <a:rPr lang="en-IN" smtClean="0"/>
              <a:t>‹#›</a:t>
            </a:fld>
            <a:endParaRPr lang="en-IN"/>
          </a:p>
        </p:txBody>
      </p:sp>
    </p:spTree>
    <p:extLst>
      <p:ext uri="{BB962C8B-B14F-4D97-AF65-F5344CB8AC3E}">
        <p14:creationId xmlns:p14="http://schemas.microsoft.com/office/powerpoint/2010/main" val="9418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BEE37-6B31-4D13-5598-9549F7AB0DE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83A1D79-3057-9485-0D8C-A0828288C390}"/>
              </a:ext>
            </a:extLst>
          </p:cNvPr>
          <p:cNvSpPr>
            <a:spLocks noGrp="1"/>
          </p:cNvSpPr>
          <p:nvPr>
            <p:ph type="dt" sz="half" idx="10"/>
          </p:nvPr>
        </p:nvSpPr>
        <p:spPr/>
        <p:txBody>
          <a:bodyPr/>
          <a:lstStyle/>
          <a:p>
            <a:fld id="{F898966E-F4BC-4A21-BF10-6C8DD2B0A259}" type="datetimeFigureOut">
              <a:rPr lang="en-IN" smtClean="0"/>
              <a:t>01-03-2023</a:t>
            </a:fld>
            <a:endParaRPr lang="en-IN"/>
          </a:p>
        </p:txBody>
      </p:sp>
      <p:sp>
        <p:nvSpPr>
          <p:cNvPr id="4" name="Footer Placeholder 3">
            <a:extLst>
              <a:ext uri="{FF2B5EF4-FFF2-40B4-BE49-F238E27FC236}">
                <a16:creationId xmlns:a16="http://schemas.microsoft.com/office/drawing/2014/main" id="{3FE56376-7CB8-057D-E28B-3F6F736A7E5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EFF15E6-5A3C-CC39-020E-F34139F48893}"/>
              </a:ext>
            </a:extLst>
          </p:cNvPr>
          <p:cNvSpPr>
            <a:spLocks noGrp="1"/>
          </p:cNvSpPr>
          <p:nvPr>
            <p:ph type="sldNum" sz="quarter" idx="12"/>
          </p:nvPr>
        </p:nvSpPr>
        <p:spPr/>
        <p:txBody>
          <a:bodyPr/>
          <a:lstStyle/>
          <a:p>
            <a:fld id="{92775582-C74D-4793-83E9-6BA9DC0AEB6A}" type="slidenum">
              <a:rPr lang="en-IN" smtClean="0"/>
              <a:t>‹#›</a:t>
            </a:fld>
            <a:endParaRPr lang="en-IN"/>
          </a:p>
        </p:txBody>
      </p:sp>
    </p:spTree>
    <p:extLst>
      <p:ext uri="{BB962C8B-B14F-4D97-AF65-F5344CB8AC3E}">
        <p14:creationId xmlns:p14="http://schemas.microsoft.com/office/powerpoint/2010/main" val="2140777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2F723-7B95-2B2F-ED77-6439C806D232}"/>
              </a:ext>
            </a:extLst>
          </p:cNvPr>
          <p:cNvSpPr>
            <a:spLocks noGrp="1"/>
          </p:cNvSpPr>
          <p:nvPr>
            <p:ph type="dt" sz="half" idx="10"/>
          </p:nvPr>
        </p:nvSpPr>
        <p:spPr/>
        <p:txBody>
          <a:bodyPr/>
          <a:lstStyle/>
          <a:p>
            <a:fld id="{F898966E-F4BC-4A21-BF10-6C8DD2B0A259}" type="datetimeFigureOut">
              <a:rPr lang="en-IN" smtClean="0"/>
              <a:t>01-03-2023</a:t>
            </a:fld>
            <a:endParaRPr lang="en-IN"/>
          </a:p>
        </p:txBody>
      </p:sp>
      <p:sp>
        <p:nvSpPr>
          <p:cNvPr id="3" name="Footer Placeholder 2">
            <a:extLst>
              <a:ext uri="{FF2B5EF4-FFF2-40B4-BE49-F238E27FC236}">
                <a16:creationId xmlns:a16="http://schemas.microsoft.com/office/drawing/2014/main" id="{091038AD-7839-FCCD-CFA9-C478BB0CED0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4D8BDB7-249C-FE11-12E4-19C56659B467}"/>
              </a:ext>
            </a:extLst>
          </p:cNvPr>
          <p:cNvSpPr>
            <a:spLocks noGrp="1"/>
          </p:cNvSpPr>
          <p:nvPr>
            <p:ph type="sldNum" sz="quarter" idx="12"/>
          </p:nvPr>
        </p:nvSpPr>
        <p:spPr/>
        <p:txBody>
          <a:bodyPr/>
          <a:lstStyle/>
          <a:p>
            <a:fld id="{92775582-C74D-4793-83E9-6BA9DC0AEB6A}" type="slidenum">
              <a:rPr lang="en-IN" smtClean="0"/>
              <a:t>‹#›</a:t>
            </a:fld>
            <a:endParaRPr lang="en-IN"/>
          </a:p>
        </p:txBody>
      </p:sp>
    </p:spTree>
    <p:extLst>
      <p:ext uri="{BB962C8B-B14F-4D97-AF65-F5344CB8AC3E}">
        <p14:creationId xmlns:p14="http://schemas.microsoft.com/office/powerpoint/2010/main" val="47682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16E95-516A-DCA1-2F94-7879CD9F9C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63144ED-3C66-117A-4630-CED745E3B3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93B8622-6CF6-73B2-16D0-C6EC48D59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83000F-FCDE-EB43-9597-9755969C15AD}"/>
              </a:ext>
            </a:extLst>
          </p:cNvPr>
          <p:cNvSpPr>
            <a:spLocks noGrp="1"/>
          </p:cNvSpPr>
          <p:nvPr>
            <p:ph type="dt" sz="half" idx="10"/>
          </p:nvPr>
        </p:nvSpPr>
        <p:spPr/>
        <p:txBody>
          <a:bodyPr/>
          <a:lstStyle/>
          <a:p>
            <a:fld id="{F898966E-F4BC-4A21-BF10-6C8DD2B0A259}" type="datetimeFigureOut">
              <a:rPr lang="en-IN" smtClean="0"/>
              <a:t>01-03-2023</a:t>
            </a:fld>
            <a:endParaRPr lang="en-IN"/>
          </a:p>
        </p:txBody>
      </p:sp>
      <p:sp>
        <p:nvSpPr>
          <p:cNvPr id="6" name="Footer Placeholder 5">
            <a:extLst>
              <a:ext uri="{FF2B5EF4-FFF2-40B4-BE49-F238E27FC236}">
                <a16:creationId xmlns:a16="http://schemas.microsoft.com/office/drawing/2014/main" id="{D8AC7D4D-9C05-3ADB-E539-8D4B36ECA58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2CA9D4E-7D38-64D8-48E3-41B4275C0BE0}"/>
              </a:ext>
            </a:extLst>
          </p:cNvPr>
          <p:cNvSpPr>
            <a:spLocks noGrp="1"/>
          </p:cNvSpPr>
          <p:nvPr>
            <p:ph type="sldNum" sz="quarter" idx="12"/>
          </p:nvPr>
        </p:nvSpPr>
        <p:spPr/>
        <p:txBody>
          <a:bodyPr/>
          <a:lstStyle/>
          <a:p>
            <a:fld id="{92775582-C74D-4793-83E9-6BA9DC0AEB6A}" type="slidenum">
              <a:rPr lang="en-IN" smtClean="0"/>
              <a:t>‹#›</a:t>
            </a:fld>
            <a:endParaRPr lang="en-IN"/>
          </a:p>
        </p:txBody>
      </p:sp>
    </p:spTree>
    <p:extLst>
      <p:ext uri="{BB962C8B-B14F-4D97-AF65-F5344CB8AC3E}">
        <p14:creationId xmlns:p14="http://schemas.microsoft.com/office/powerpoint/2010/main" val="34964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78E4-9584-29F2-101F-A5B763C675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371FF77-D8B3-B59D-E933-AC1C15D264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58B04A6-5FDF-E3C0-A300-CE8B52DAC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E1028B-FE62-5259-54F1-1B528F1D1695}"/>
              </a:ext>
            </a:extLst>
          </p:cNvPr>
          <p:cNvSpPr>
            <a:spLocks noGrp="1"/>
          </p:cNvSpPr>
          <p:nvPr>
            <p:ph type="dt" sz="half" idx="10"/>
          </p:nvPr>
        </p:nvSpPr>
        <p:spPr/>
        <p:txBody>
          <a:bodyPr/>
          <a:lstStyle/>
          <a:p>
            <a:fld id="{F898966E-F4BC-4A21-BF10-6C8DD2B0A259}" type="datetimeFigureOut">
              <a:rPr lang="en-IN" smtClean="0"/>
              <a:t>01-03-2023</a:t>
            </a:fld>
            <a:endParaRPr lang="en-IN"/>
          </a:p>
        </p:txBody>
      </p:sp>
      <p:sp>
        <p:nvSpPr>
          <p:cNvPr id="6" name="Footer Placeholder 5">
            <a:extLst>
              <a:ext uri="{FF2B5EF4-FFF2-40B4-BE49-F238E27FC236}">
                <a16:creationId xmlns:a16="http://schemas.microsoft.com/office/drawing/2014/main" id="{05A35856-4879-92B0-D242-56659D109F9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7683A50-FC0A-1088-ED49-16C20E10BC47}"/>
              </a:ext>
            </a:extLst>
          </p:cNvPr>
          <p:cNvSpPr>
            <a:spLocks noGrp="1"/>
          </p:cNvSpPr>
          <p:nvPr>
            <p:ph type="sldNum" sz="quarter" idx="12"/>
          </p:nvPr>
        </p:nvSpPr>
        <p:spPr/>
        <p:txBody>
          <a:bodyPr/>
          <a:lstStyle/>
          <a:p>
            <a:fld id="{92775582-C74D-4793-83E9-6BA9DC0AEB6A}" type="slidenum">
              <a:rPr lang="en-IN" smtClean="0"/>
              <a:t>‹#›</a:t>
            </a:fld>
            <a:endParaRPr lang="en-IN"/>
          </a:p>
        </p:txBody>
      </p:sp>
    </p:spTree>
    <p:extLst>
      <p:ext uri="{BB962C8B-B14F-4D97-AF65-F5344CB8AC3E}">
        <p14:creationId xmlns:p14="http://schemas.microsoft.com/office/powerpoint/2010/main" val="742771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AF5C77-AA78-AE23-0008-A419B5C1A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BBA4EFC-7BAA-D8F6-35E9-B2E806188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071F899-5689-1417-13E1-04E0057D52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8966E-F4BC-4A21-BF10-6C8DD2B0A259}" type="datetimeFigureOut">
              <a:rPr lang="en-IN" smtClean="0"/>
              <a:t>01-03-2023</a:t>
            </a:fld>
            <a:endParaRPr lang="en-IN"/>
          </a:p>
        </p:txBody>
      </p:sp>
      <p:sp>
        <p:nvSpPr>
          <p:cNvPr id="5" name="Footer Placeholder 4">
            <a:extLst>
              <a:ext uri="{FF2B5EF4-FFF2-40B4-BE49-F238E27FC236}">
                <a16:creationId xmlns:a16="http://schemas.microsoft.com/office/drawing/2014/main" id="{504303EA-E169-1C57-035F-6FDC9C65E6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EEDD02E-F47B-EAA3-90F6-493EA95269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75582-C74D-4793-83E9-6BA9DC0AEB6A}" type="slidenum">
              <a:rPr lang="en-IN" smtClean="0"/>
              <a:t>‹#›</a:t>
            </a:fld>
            <a:endParaRPr lang="en-IN"/>
          </a:p>
        </p:txBody>
      </p:sp>
    </p:spTree>
    <p:extLst>
      <p:ext uri="{BB962C8B-B14F-4D97-AF65-F5344CB8AC3E}">
        <p14:creationId xmlns:p14="http://schemas.microsoft.com/office/powerpoint/2010/main" val="1683887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47B599E-C202-41FA-9080-FA4141FDDF33}" type="datetimeFigureOut">
              <a:rPr lang="en-IN" smtClean="0"/>
              <a:pPr/>
              <a:t>01-03-2023</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63DA092-8D03-46EE-B616-D974B08EC447}" type="slidenum">
              <a:rPr lang="en-IN" smtClean="0"/>
              <a:pPr/>
              <a:t>‹#›</a:t>
            </a:fld>
            <a:endParaRPr lang="en-IN"/>
          </a:p>
        </p:txBody>
      </p:sp>
    </p:spTree>
    <p:extLst>
      <p:ext uri="{BB962C8B-B14F-4D97-AF65-F5344CB8AC3E}">
        <p14:creationId xmlns:p14="http://schemas.microsoft.com/office/powerpoint/2010/main" val="34109389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771379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CD67B8-F9A8-D25B-9ABB-5E4874ABE6AB}"/>
              </a:ext>
            </a:extLst>
          </p:cNvPr>
          <p:cNvSpPr txBox="1"/>
          <p:nvPr/>
        </p:nvSpPr>
        <p:spPr>
          <a:xfrm>
            <a:off x="373626" y="442452"/>
            <a:ext cx="11021961" cy="5693866"/>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Wind</a:t>
            </a:r>
          </a:p>
          <a:p>
            <a:pPr marL="457200" indent="-457200" algn="just">
              <a:spcBef>
                <a:spcPts val="1200"/>
              </a:spcBef>
              <a:buFont typeface="Arial" panose="020B0604020202020204" pitchFamily="34" charset="0"/>
              <a:buChar char="•"/>
            </a:pPr>
            <a:r>
              <a:rPr lang="en-US" sz="2600" i="0" dirty="0">
                <a:effectLst/>
                <a:latin typeface="Tahoma" panose="020B0604030504040204" pitchFamily="34" charset="0"/>
                <a:ea typeface="Tahoma" panose="020B0604030504040204" pitchFamily="34" charset="0"/>
                <a:cs typeface="Tahoma" panose="020B0604030504040204" pitchFamily="34" charset="0"/>
              </a:rPr>
              <a:t>Wind </a:t>
            </a:r>
            <a:r>
              <a:rPr lang="en-US" sz="2600" b="0" i="0" dirty="0">
                <a:effectLst/>
                <a:latin typeface="Tahoma" panose="020B0604030504040204" pitchFamily="34" charset="0"/>
                <a:ea typeface="Tahoma" panose="020B0604030504040204" pitchFamily="34" charset="0"/>
                <a:cs typeface="Tahoma" panose="020B0604030504040204" pitchFamily="34" charset="0"/>
              </a:rPr>
              <a:t>is the natural movement of </a:t>
            </a:r>
            <a:r>
              <a:rPr lang="en-US" sz="2600" b="0" i="0" u="none" strike="noStrike" dirty="0">
                <a:effectLst/>
                <a:latin typeface="Tahoma" panose="020B0604030504040204" pitchFamily="34" charset="0"/>
                <a:ea typeface="Tahoma" panose="020B0604030504040204" pitchFamily="34" charset="0"/>
                <a:cs typeface="Tahoma" panose="020B0604030504040204" pitchFamily="34" charset="0"/>
              </a:rPr>
              <a:t>air</a:t>
            </a:r>
            <a:r>
              <a:rPr lang="en-US" sz="2600" b="0" i="0" dirty="0">
                <a:effectLst/>
                <a:latin typeface="Tahoma" panose="020B0604030504040204" pitchFamily="34" charset="0"/>
                <a:ea typeface="Tahoma" panose="020B0604030504040204" pitchFamily="34" charset="0"/>
                <a:cs typeface="Tahoma" panose="020B0604030504040204" pitchFamily="34" charset="0"/>
              </a:rPr>
              <a:t> or other gases relative to a earth’s surface. </a:t>
            </a:r>
          </a:p>
          <a:p>
            <a:pPr marL="457200" indent="-457200" algn="just">
              <a:spcBef>
                <a:spcPts val="1200"/>
              </a:spcBef>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Global winds resulting from the difference in absorption of solar energy between the climatic zones on earth. </a:t>
            </a:r>
          </a:p>
          <a:p>
            <a:pPr marL="457200" indent="-457200" algn="just">
              <a:spcBef>
                <a:spcPts val="1200"/>
              </a:spcBef>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Winds </a:t>
            </a:r>
            <a:r>
              <a:rPr lang="en-US" sz="2600" b="0" i="0" dirty="0">
                <a:effectLst/>
                <a:latin typeface="Tahoma" panose="020B0604030504040204" pitchFamily="34" charset="0"/>
                <a:ea typeface="Tahoma" panose="020B0604030504040204" pitchFamily="34" charset="0"/>
                <a:cs typeface="Tahoma" panose="020B0604030504040204" pitchFamily="34" charset="0"/>
              </a:rPr>
              <a:t>occur on a range of scales, from thunder storms where flows lasting tens of minutes, to local breezes generated by heating of </a:t>
            </a:r>
            <a:r>
              <a:rPr lang="en-US" sz="2600" b="0" i="0" u="none" strike="noStrike" dirty="0">
                <a:effectLst/>
                <a:latin typeface="Tahoma" panose="020B0604030504040204" pitchFamily="34" charset="0"/>
                <a:ea typeface="Tahoma" panose="020B0604030504040204" pitchFamily="34" charset="0"/>
                <a:cs typeface="Tahoma" panose="020B0604030504040204" pitchFamily="34" charset="0"/>
              </a:rPr>
              <a:t>land</a:t>
            </a:r>
            <a:r>
              <a:rPr lang="en-US" sz="2600" b="0" i="0" dirty="0">
                <a:effectLst/>
                <a:latin typeface="Tahoma" panose="020B0604030504040204" pitchFamily="34" charset="0"/>
                <a:ea typeface="Tahoma" panose="020B0604030504040204" pitchFamily="34" charset="0"/>
                <a:cs typeface="Tahoma" panose="020B0604030504040204" pitchFamily="34" charset="0"/>
              </a:rPr>
              <a:t> surfaces and lasting a few hours.</a:t>
            </a:r>
          </a:p>
          <a:p>
            <a:pPr marL="457200" indent="-457200" algn="just">
              <a:spcBef>
                <a:spcPts val="1200"/>
              </a:spcBef>
              <a:buFont typeface="Arial" panose="020B0604020202020204" pitchFamily="34" charset="0"/>
              <a:buChar char="•"/>
            </a:pPr>
            <a:r>
              <a:rPr lang="en-US" sz="2600" b="0" i="0" dirty="0">
                <a:effectLst/>
                <a:latin typeface="Tahoma" panose="020B0604030504040204" pitchFamily="34" charset="0"/>
                <a:ea typeface="Tahoma" panose="020B0604030504040204" pitchFamily="34" charset="0"/>
                <a:cs typeface="Tahoma" panose="020B0604030504040204" pitchFamily="34" charset="0"/>
              </a:rPr>
              <a:t>The two main causes of large-scale </a:t>
            </a:r>
            <a:r>
              <a:rPr lang="en-US" sz="2600" b="0" i="0" u="none" strike="noStrike" dirty="0">
                <a:effectLst/>
                <a:latin typeface="Tahoma" panose="020B0604030504040204" pitchFamily="34" charset="0"/>
                <a:ea typeface="Tahoma" panose="020B0604030504040204" pitchFamily="34" charset="0"/>
                <a:cs typeface="Tahoma" panose="020B0604030504040204" pitchFamily="34" charset="0"/>
              </a:rPr>
              <a:t>atmospheric circulation </a:t>
            </a:r>
            <a:r>
              <a:rPr lang="en-US" sz="2600" b="0" i="0" dirty="0">
                <a:effectLst/>
                <a:latin typeface="Tahoma" panose="020B0604030504040204" pitchFamily="34" charset="0"/>
                <a:ea typeface="Tahoma" panose="020B0604030504040204" pitchFamily="34" charset="0"/>
                <a:cs typeface="Tahoma" panose="020B0604030504040204" pitchFamily="34" charset="0"/>
              </a:rPr>
              <a:t>are: (</a:t>
            </a:r>
            <a:r>
              <a:rPr lang="en-US" sz="2600" b="0" i="0" dirty="0" err="1">
                <a:effectLst/>
                <a:latin typeface="Tahoma" panose="020B0604030504040204" pitchFamily="34" charset="0"/>
                <a:ea typeface="Tahoma" panose="020B0604030504040204" pitchFamily="34" charset="0"/>
                <a:cs typeface="Tahoma" panose="020B0604030504040204" pitchFamily="34" charset="0"/>
              </a:rPr>
              <a:t>i</a:t>
            </a:r>
            <a:r>
              <a:rPr lang="en-US" sz="2600" b="0" i="0" dirty="0">
                <a:effectLst/>
                <a:latin typeface="Tahoma" panose="020B0604030504040204" pitchFamily="34" charset="0"/>
                <a:ea typeface="Tahoma" panose="020B0604030504040204" pitchFamily="34" charset="0"/>
                <a:cs typeface="Tahoma" panose="020B0604030504040204" pitchFamily="34" charset="0"/>
              </a:rPr>
              <a:t>) differential heating between the equator and the poles, (ii) the rotation of the planet (Coriolis effect). </a:t>
            </a:r>
          </a:p>
          <a:p>
            <a:pPr marL="457200" indent="-457200" algn="just">
              <a:spcBef>
                <a:spcPts val="1200"/>
              </a:spcBef>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Monsoon wind, Sea breeze, Land </a:t>
            </a:r>
            <a:r>
              <a:rPr lang="en-US" sz="2600" dirty="0" err="1">
                <a:latin typeface="Tahoma" panose="020B0604030504040204" pitchFamily="34" charset="0"/>
                <a:ea typeface="Tahoma" panose="020B0604030504040204" pitchFamily="34" charset="0"/>
                <a:cs typeface="Tahoma" panose="020B0604030504040204" pitchFamily="34" charset="0"/>
              </a:rPr>
              <a:t>breezeare</a:t>
            </a:r>
            <a:r>
              <a:rPr lang="en-US" sz="2600" dirty="0">
                <a:latin typeface="Tahoma" panose="020B0604030504040204" pitchFamily="34" charset="0"/>
                <a:ea typeface="Tahoma" panose="020B0604030504040204" pitchFamily="34" charset="0"/>
                <a:cs typeface="Tahoma" panose="020B0604030504040204" pitchFamily="34" charset="0"/>
              </a:rPr>
              <a:t> are some imp. wind flow.</a:t>
            </a:r>
            <a:endParaRPr lang="en-US" sz="2600" b="0" i="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28399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723" y="64395"/>
            <a:ext cx="2307042" cy="523220"/>
          </a:xfrm>
          <a:prstGeom prst="rect">
            <a:avLst/>
          </a:prstGeom>
        </p:spPr>
        <p:txBody>
          <a:bodyPr wrap="none">
            <a:spAutoFit/>
          </a:bodyPr>
          <a:lstStyle/>
          <a:p>
            <a:pPr>
              <a:spcAft>
                <a:spcPts val="0"/>
              </a:spcAft>
            </a:pPr>
            <a:r>
              <a:rPr lang="en-US" sz="2800" b="1" dirty="0">
                <a:latin typeface="Tahoma" panose="020B0604030504040204" pitchFamily="34" charset="0"/>
                <a:ea typeface="Tahoma" panose="020B0604030504040204" pitchFamily="34" charset="0"/>
                <a:cs typeface="Tahoma" panose="020B0604030504040204" pitchFamily="34" charset="0"/>
              </a:rPr>
              <a:t>Sea Breeze:</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hat is sea breeze"/>
          <p:cNvPicPr/>
          <p:nvPr/>
        </p:nvPicPr>
        <p:blipFill>
          <a:blip r:embed="rId2">
            <a:extLst>
              <a:ext uri="{28A0092B-C50C-407E-A947-70E740481C1C}">
                <a14:useLocalDpi xmlns:a14="http://schemas.microsoft.com/office/drawing/2010/main" val="0"/>
              </a:ext>
            </a:extLst>
          </a:blip>
          <a:srcRect/>
          <a:stretch>
            <a:fillRect/>
          </a:stretch>
        </p:blipFill>
        <p:spPr bwMode="auto">
          <a:xfrm>
            <a:off x="1386210" y="511935"/>
            <a:ext cx="9105363" cy="5834130"/>
          </a:xfrm>
          <a:prstGeom prst="rect">
            <a:avLst/>
          </a:prstGeom>
          <a:noFill/>
          <a:ln>
            <a:noFill/>
          </a:ln>
        </p:spPr>
      </p:pic>
    </p:spTree>
    <p:extLst>
      <p:ext uri="{BB962C8B-B14F-4D97-AF65-F5344CB8AC3E}">
        <p14:creationId xmlns:p14="http://schemas.microsoft.com/office/powerpoint/2010/main" val="2475374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11" y="568735"/>
            <a:ext cx="11990231" cy="5632311"/>
          </a:xfrm>
          <a:prstGeom prst="rect">
            <a:avLst/>
          </a:prstGeom>
        </p:spPr>
        <p:txBody>
          <a:bodyPr wrap="square">
            <a:spAutoFit/>
          </a:bodyPr>
          <a:lstStyle/>
          <a:p>
            <a:pPr marL="457200" indent="-457200">
              <a:spcAft>
                <a:spcPts val="0"/>
              </a:spcAft>
              <a:buFont typeface="Wingdings" panose="05000000000000000000" pitchFamily="2" charset="2"/>
              <a:buChar char="Ø"/>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On a hot summer day at the beach, the land heats up faster than the water. The warmer air over land rises, while the cooler air over the ocean rushes in to take its place. This wind is called a sea, or onshore, breeze. </a:t>
            </a:r>
          </a:p>
          <a:p>
            <a:pPr marL="285750" indent="-285750">
              <a:spcAft>
                <a:spcPts val="0"/>
              </a:spcAft>
              <a:buFont typeface="Wingdings" panose="05000000000000000000" pitchFamily="2" charset="2"/>
              <a:buChar char="Ø"/>
            </a:pPr>
            <a:endParaRPr lang="en-IN" sz="3000" dirty="0">
              <a:latin typeface="Times New Roman" panose="02020603050405020304" pitchFamily="18" charset="0"/>
              <a:ea typeface="MS Mincho" panose="02020609040205080304" pitchFamily="49" charset="-128"/>
              <a:cs typeface="Times New Roman" panose="02020603050405020304" pitchFamily="18" charset="0"/>
            </a:endParaRPr>
          </a:p>
          <a:p>
            <a:pPr marL="457200" indent="-457200" algn="just">
              <a:spcAft>
                <a:spcPts val="0"/>
              </a:spcAft>
              <a:buFont typeface="Wingdings" panose="05000000000000000000" pitchFamily="2" charset="2"/>
              <a:buChar char="Ø"/>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Warm air from the land cannot expand into the sea, as the air is cooler and denser, so it expands up into the atmosphere. Cumulus clouds tend to form as the warm air rises over the land to about 500-1500m. </a:t>
            </a:r>
          </a:p>
          <a:p>
            <a:pPr marL="457200" indent="-457200" algn="just">
              <a:spcAft>
                <a:spcPts val="0"/>
              </a:spcAft>
              <a:buFont typeface="Wingdings" panose="05000000000000000000" pitchFamily="2" charset="2"/>
              <a:buChar char="Ø"/>
            </a:pPr>
            <a:endParaRPr lang="en-IN" sz="3000" dirty="0">
              <a:latin typeface="Times New Roman" panose="02020603050405020304" pitchFamily="18" charset="0"/>
              <a:ea typeface="MS Mincho" panose="02020609040205080304" pitchFamily="49" charset="-128"/>
              <a:cs typeface="Times New Roman" panose="02020603050405020304" pitchFamily="18" charset="0"/>
            </a:endParaRPr>
          </a:p>
          <a:p>
            <a:pPr marL="457200" indent="-457200" algn="just">
              <a:spcAft>
                <a:spcPts val="0"/>
              </a:spcAft>
              <a:buFont typeface="Wingdings" panose="05000000000000000000" pitchFamily="2" charset="2"/>
              <a:buChar char="Ø"/>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Sea breezes can move 70km inland in temperate climates by 9pm in the evening. Sea breezes can be noticed several </a:t>
            </a:r>
            <a:r>
              <a:rPr lang="en-US" sz="3000" dirty="0" err="1">
                <a:latin typeface="Times New Roman" panose="02020603050405020304" pitchFamily="18" charset="0"/>
                <a:ea typeface="Times New Roman" panose="02020603050405020304" pitchFamily="18" charset="0"/>
                <a:cs typeface="Times New Roman" panose="02020603050405020304" pitchFamily="18" charset="0"/>
              </a:rPr>
              <a:t>kilometres</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out to sea. In the tropics they can be felt 20km from the land. Wind speeds from sea breezes can be about 4-8m/s but can be even stronger</a:t>
            </a:r>
            <a:endParaRPr lang="en-IN" sz="30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4" name="Rectangle 3"/>
          <p:cNvSpPr/>
          <p:nvPr/>
        </p:nvSpPr>
        <p:spPr>
          <a:xfrm>
            <a:off x="117723" y="64395"/>
            <a:ext cx="2307042" cy="523220"/>
          </a:xfrm>
          <a:prstGeom prst="rect">
            <a:avLst/>
          </a:prstGeom>
        </p:spPr>
        <p:txBody>
          <a:bodyPr wrap="none">
            <a:spAutoFit/>
          </a:bodyPr>
          <a:lstStyle/>
          <a:p>
            <a:pPr>
              <a:spcAft>
                <a:spcPts val="0"/>
              </a:spcAft>
            </a:pPr>
            <a:r>
              <a:rPr lang="en-US" sz="2800" b="1" dirty="0">
                <a:latin typeface="Tahoma" panose="020B0604030504040204" pitchFamily="34" charset="0"/>
                <a:ea typeface="Tahoma" panose="020B0604030504040204" pitchFamily="34" charset="0"/>
                <a:cs typeface="Tahoma" panose="020B0604030504040204" pitchFamily="34" charset="0"/>
              </a:rPr>
              <a:t>Sea Breeze:</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72930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t is land breeze"/>
          <p:cNvPicPr/>
          <p:nvPr/>
        </p:nvPicPr>
        <p:blipFill>
          <a:blip r:embed="rId2">
            <a:extLst>
              <a:ext uri="{28A0092B-C50C-407E-A947-70E740481C1C}">
                <a14:useLocalDpi xmlns:a14="http://schemas.microsoft.com/office/drawing/2010/main" val="0"/>
              </a:ext>
            </a:extLst>
          </a:blip>
          <a:srcRect/>
          <a:stretch>
            <a:fillRect/>
          </a:stretch>
        </p:blipFill>
        <p:spPr bwMode="auto">
          <a:xfrm>
            <a:off x="1541588" y="830688"/>
            <a:ext cx="8332631" cy="5962917"/>
          </a:xfrm>
          <a:prstGeom prst="rect">
            <a:avLst/>
          </a:prstGeom>
          <a:noFill/>
          <a:ln>
            <a:noFill/>
          </a:ln>
        </p:spPr>
      </p:pic>
      <p:sp>
        <p:nvSpPr>
          <p:cNvPr id="3" name="Rectangle 2"/>
          <p:cNvSpPr/>
          <p:nvPr/>
        </p:nvSpPr>
        <p:spPr>
          <a:xfrm>
            <a:off x="117723" y="64395"/>
            <a:ext cx="2526654" cy="523220"/>
          </a:xfrm>
          <a:prstGeom prst="rect">
            <a:avLst/>
          </a:prstGeom>
        </p:spPr>
        <p:txBody>
          <a:bodyPr wrap="none">
            <a:spAutoFit/>
          </a:bodyPr>
          <a:lstStyle/>
          <a:p>
            <a:pPr>
              <a:spcAft>
                <a:spcPts val="0"/>
              </a:spcAft>
            </a:pPr>
            <a:r>
              <a:rPr lang="en-US" sz="2800" b="1" dirty="0">
                <a:latin typeface="Tahoma" panose="020B0604030504040204" pitchFamily="34" charset="0"/>
                <a:ea typeface="Tahoma" panose="020B0604030504040204" pitchFamily="34" charset="0"/>
                <a:cs typeface="Tahoma" panose="020B0604030504040204" pitchFamily="34" charset="0"/>
              </a:rPr>
              <a:t>Land Breeze:</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409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723" y="64395"/>
            <a:ext cx="2526654" cy="523220"/>
          </a:xfrm>
          <a:prstGeom prst="rect">
            <a:avLst/>
          </a:prstGeom>
        </p:spPr>
        <p:txBody>
          <a:bodyPr wrap="none">
            <a:spAutoFit/>
          </a:bodyPr>
          <a:lstStyle/>
          <a:p>
            <a:pPr>
              <a:spcAft>
                <a:spcPts val="0"/>
              </a:spcAft>
            </a:pPr>
            <a:r>
              <a:rPr lang="en-US" sz="2800" b="1" dirty="0">
                <a:latin typeface="Tahoma" panose="020B0604030504040204" pitchFamily="34" charset="0"/>
                <a:ea typeface="Tahoma" panose="020B0604030504040204" pitchFamily="34" charset="0"/>
                <a:cs typeface="Tahoma" panose="020B0604030504040204" pitchFamily="34" charset="0"/>
              </a:rPr>
              <a:t>Land Breeze:</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17723" y="772281"/>
            <a:ext cx="11898265" cy="4093428"/>
          </a:xfrm>
          <a:prstGeom prst="rect">
            <a:avLst/>
          </a:prstGeom>
        </p:spPr>
        <p:txBody>
          <a:bodyPr wrap="square">
            <a:spAutoFit/>
          </a:bodyPr>
          <a:lstStyle/>
          <a:p>
            <a:pPr marL="457200" indent="-457200">
              <a:spcBef>
                <a:spcPts val="1200"/>
              </a:spcBef>
              <a:buFont typeface="Arial" panose="020B0604020202020204" pitchFamily="34" charset="0"/>
              <a:buChar char="•"/>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After sunset, the land cools down faster than the water. The warmer air over the ocean rises, while the cooler air over land rushes in to take its place. This wind is called a land, or offshore, breeze.</a:t>
            </a:r>
            <a:endParaRPr lang="en-IN" sz="3000" dirty="0">
              <a:latin typeface="Times New Roman" panose="02020603050405020304" pitchFamily="18" charset="0"/>
              <a:ea typeface="MS Mincho" panose="02020609040205080304" pitchFamily="49" charset="-128"/>
              <a:cs typeface="Times New Roman" panose="02020603050405020304" pitchFamily="18" charset="0"/>
            </a:endParaRPr>
          </a:p>
          <a:p>
            <a:pPr marL="457200" indent="-457200">
              <a:spcBef>
                <a:spcPts val="1200"/>
              </a:spcBef>
              <a:spcAft>
                <a:spcPts val="0"/>
              </a:spcAft>
              <a:buFont typeface="Arial" panose="020B0604020202020204" pitchFamily="34" charset="0"/>
              <a:buChar char="•"/>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Land breezes occur at night and in the early morning. </a:t>
            </a:r>
          </a:p>
          <a:p>
            <a:pPr marL="457200" indent="-457200">
              <a:spcBef>
                <a:spcPts val="1200"/>
              </a:spcBef>
              <a:spcAft>
                <a:spcPts val="0"/>
              </a:spcAft>
              <a:buFont typeface="Arial" panose="020B0604020202020204" pitchFamily="34" charset="0"/>
              <a:buChar char="•"/>
            </a:pPr>
            <a:r>
              <a:rPr lang="en-US" sz="3000" dirty="0">
                <a:latin typeface="Times New Roman" panose="02020603050405020304" pitchFamily="18" charset="0"/>
                <a:ea typeface="Times New Roman" panose="02020603050405020304" pitchFamily="18" charset="0"/>
                <a:cs typeface="Times New Roman" panose="02020603050405020304" pitchFamily="18" charset="0"/>
              </a:rPr>
              <a:t>The circulation is completed by air rising and moving towards the land at 100-300m. Land breeze affects a small area of 10-15km out to sea, in comparison to the much larger effect of sea breezes. Wind speeds are also lower at 2-3m/s.</a:t>
            </a:r>
            <a:endParaRPr lang="en-IN" sz="3000" dirty="0">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66441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062" y="182126"/>
            <a:ext cx="11861442" cy="2400657"/>
          </a:xfrm>
          <a:prstGeom prst="rect">
            <a:avLst/>
          </a:prstGeom>
          <a:solidFill>
            <a:schemeClr val="tx1"/>
          </a:solidFill>
        </p:spPr>
        <p:txBody>
          <a:bodyPr wrap="square">
            <a:spAutoFit/>
          </a:bodyPr>
          <a:lstStyle/>
          <a:p>
            <a:pPr marL="457200" indent="-457200" algn="just">
              <a:buFont typeface="Wingdings" panose="05000000000000000000" pitchFamily="2" charset="2"/>
              <a:buChar char="ü"/>
            </a:pPr>
            <a:r>
              <a:rPr 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 local wind system of a </a:t>
            </a:r>
            <a:r>
              <a:rPr lang="en-US" sz="3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mountain valley</a:t>
            </a:r>
            <a:r>
              <a:rPr 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that blows downhill (</a:t>
            </a:r>
            <a:r>
              <a:rPr lang="en-US" sz="3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mountain breeze</a:t>
            </a:r>
            <a:r>
              <a:rPr 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night and uphill (</a:t>
            </a:r>
            <a:r>
              <a:rPr lang="en-US" sz="3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valley breeze</a:t>
            </a:r>
            <a:r>
              <a:rPr 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during the day is called </a:t>
            </a:r>
            <a:r>
              <a:rPr lang="en-US" sz="3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mountain</a:t>
            </a:r>
            <a:r>
              <a:rPr 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US" sz="3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valley breeze</a:t>
            </a:r>
            <a:r>
              <a:rPr 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457200" algn="just">
              <a:buFont typeface="Wingdings" panose="05000000000000000000" pitchFamily="2" charset="2"/>
              <a:buChar char="ü"/>
            </a:pPr>
            <a:r>
              <a:rPr 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During the day, the thin air above the high mountainsides warms quickly. The warm air rises and creates local low pressure along the slopes.</a:t>
            </a:r>
            <a:endParaRPr lang="en-IN" sz="3000"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5304311" y="2690460"/>
            <a:ext cx="6145007" cy="4059859"/>
          </a:xfrm>
          <a:prstGeom prst="rect">
            <a:avLst/>
          </a:prstGeom>
          <a:noFill/>
          <a:ln>
            <a:noFill/>
          </a:ln>
        </p:spPr>
      </p:pic>
      <p:sp>
        <p:nvSpPr>
          <p:cNvPr id="5" name="Rectangle 4"/>
          <p:cNvSpPr/>
          <p:nvPr/>
        </p:nvSpPr>
        <p:spPr>
          <a:xfrm>
            <a:off x="206062" y="3424639"/>
            <a:ext cx="4919730" cy="523220"/>
          </a:xfrm>
          <a:prstGeom prst="rect">
            <a:avLst/>
          </a:prstGeom>
        </p:spPr>
        <p:txBody>
          <a:bodyPr wrap="square">
            <a:spAutoFit/>
          </a:bodyPr>
          <a:lstStyle/>
          <a:p>
            <a:r>
              <a:rPr lang="en-US" sz="2800" b="1" dirty="0">
                <a:latin typeface="Tahoma" panose="020B0604030504040204" pitchFamily="34" charset="0"/>
                <a:ea typeface="Tahoma" panose="020B0604030504040204" pitchFamily="34" charset="0"/>
                <a:cs typeface="Tahoma" panose="020B0604030504040204" pitchFamily="34" charset="0"/>
              </a:rPr>
              <a:t>mountain &amp; valley breeze</a:t>
            </a:r>
            <a:endParaRPr lang="en-IN" sz="2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1794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667" y="677851"/>
            <a:ext cx="11861443" cy="5981125"/>
          </a:xfrm>
          <a:prstGeom prst="rect">
            <a:avLst/>
          </a:prstGeom>
          <a:solidFill>
            <a:schemeClr val="tx1"/>
          </a:solidFill>
        </p:spPr>
        <p:txBody>
          <a:bodyPr wrap="square">
            <a:spAutoFit/>
          </a:bodyPr>
          <a:lstStyle/>
          <a:p>
            <a:pPr marL="457200" indent="-457200" algn="just">
              <a:spcBef>
                <a:spcPts val="1200"/>
              </a:spcBef>
              <a:spcAft>
                <a:spcPts val="1560"/>
              </a:spcAft>
              <a:buFont typeface="Wingdings" panose="05000000000000000000" pitchFamily="2" charset="2"/>
              <a:buChar char="ü"/>
            </a:pPr>
            <a:r>
              <a:rPr lang="en-US" sz="2800"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The most basic differences are the time of day, and direction of the breezes. During day time, the heat coming off the mountain will heat air higher up in the atmosphere at a faster rate then the ground (in the valley). </a:t>
            </a:r>
          </a:p>
          <a:p>
            <a:pPr marL="457200" indent="-457200" algn="just">
              <a:spcBef>
                <a:spcPts val="1200"/>
              </a:spcBef>
              <a:spcAft>
                <a:spcPts val="1560"/>
              </a:spcAft>
              <a:buFont typeface="Wingdings" panose="05000000000000000000" pitchFamily="2" charset="2"/>
              <a:buChar char="ü"/>
            </a:pPr>
            <a:r>
              <a:rPr lang="en-US" sz="2800"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Warm air expands, which creates a small low pressure system at or near the mountain top. In turn, this draws in air from the valley, thus creating a breeze that blows </a:t>
            </a:r>
            <a:r>
              <a:rPr lang="en-US" sz="28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up</a:t>
            </a:r>
            <a:r>
              <a:rPr lang="en-US" sz="2800"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 from the valley to the top of the mountain. The updraft pattern is called </a:t>
            </a:r>
            <a:r>
              <a:rPr lang="en-US" sz="28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valley breeze</a:t>
            </a:r>
            <a:r>
              <a:rPr lang="en-US" sz="2800"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a:t>
            </a:r>
          </a:p>
          <a:p>
            <a:pPr marL="457200" indent="-457200" algn="just">
              <a:spcBef>
                <a:spcPts val="1200"/>
              </a:spcBef>
              <a:spcAft>
                <a:spcPts val="1560"/>
              </a:spcAft>
              <a:buFont typeface="Wingdings" panose="05000000000000000000" pitchFamily="2" charset="2"/>
              <a:buChar char="ü"/>
            </a:pPr>
            <a:r>
              <a:rPr lang="en-US" sz="2800" dirty="0">
                <a:solidFill>
                  <a:schemeClr val="bg1"/>
                </a:solidFill>
                <a:latin typeface="Times New Roman" panose="02020603050405020304" pitchFamily="18" charset="0"/>
                <a:cs typeface="Times New Roman" panose="02020603050405020304" pitchFamily="18" charset="0"/>
              </a:rPr>
              <a:t>At night, the sheer mountain slopes cool down air faster than the existing air in the atmosphere. This creates a localized high-pressure system, as the air becomes more dense and packed in. That high pressure makes winds blow </a:t>
            </a:r>
            <a:r>
              <a:rPr lang="en-US" sz="2800" b="1" dirty="0">
                <a:solidFill>
                  <a:schemeClr val="bg1"/>
                </a:solidFill>
                <a:latin typeface="Times New Roman" panose="02020603050405020304" pitchFamily="18" charset="0"/>
                <a:cs typeface="Times New Roman" panose="02020603050405020304" pitchFamily="18" charset="0"/>
              </a:rPr>
              <a:t>down</a:t>
            </a:r>
            <a:r>
              <a:rPr lang="en-US" sz="2800" dirty="0">
                <a:solidFill>
                  <a:schemeClr val="bg1"/>
                </a:solidFill>
                <a:latin typeface="Times New Roman" panose="02020603050405020304" pitchFamily="18" charset="0"/>
                <a:cs typeface="Times New Roman" panose="02020603050405020304" pitchFamily="18" charset="0"/>
              </a:rPr>
              <a:t> the mountain into the valley. This downdraft pattern is called </a:t>
            </a:r>
            <a:r>
              <a:rPr lang="en-US" sz="2800" b="1" dirty="0">
                <a:solidFill>
                  <a:schemeClr val="bg1"/>
                </a:solidFill>
                <a:latin typeface="Times New Roman" panose="02020603050405020304" pitchFamily="18" charset="0"/>
                <a:cs typeface="Times New Roman" panose="02020603050405020304" pitchFamily="18" charset="0"/>
              </a:rPr>
              <a:t>mountain breeze</a:t>
            </a:r>
            <a:r>
              <a:rPr lang="en-US" sz="2800" dirty="0">
                <a:solidFill>
                  <a:schemeClr val="bg1"/>
                </a:solidFill>
                <a:latin typeface="Times New Roman" panose="02020603050405020304" pitchFamily="18" charset="0"/>
                <a:cs typeface="Times New Roman" panose="02020603050405020304" pitchFamily="18" charset="0"/>
              </a:rPr>
              <a:t>.</a:t>
            </a:r>
            <a:endParaRPr lang="en-IN" sz="2800" dirty="0">
              <a:solidFill>
                <a:schemeClr val="bg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93182" y="34360"/>
            <a:ext cx="8860665" cy="523220"/>
          </a:xfrm>
          <a:prstGeom prst="rect">
            <a:avLst/>
          </a:prstGeom>
        </p:spPr>
        <p:txBody>
          <a:bodyPr wrap="square">
            <a:spAutoFit/>
          </a:bodyPr>
          <a:lstStyle/>
          <a:p>
            <a:r>
              <a:rPr lang="en-US" sz="2800" b="1" dirty="0">
                <a:solidFill>
                  <a:srgbClr val="0000CC"/>
                </a:solidFill>
                <a:latin typeface="Tahoma" panose="020B0604030504040204" pitchFamily="34" charset="0"/>
                <a:ea typeface="Tahoma" panose="020B0604030504040204" pitchFamily="34" charset="0"/>
                <a:cs typeface="Tahoma" panose="020B0604030504040204" pitchFamily="34" charset="0"/>
              </a:rPr>
              <a:t>Mountain &amp; valley breeze</a:t>
            </a:r>
            <a:endParaRPr lang="en-IN" sz="2800" b="1"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702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7572777" y="200186"/>
            <a:ext cx="4468968" cy="6509705"/>
          </a:xfrm>
          <a:prstGeom prst="rect">
            <a:avLst/>
          </a:prstGeom>
          <a:noFill/>
          <a:ln>
            <a:noFill/>
          </a:ln>
        </p:spPr>
      </p:pic>
      <p:sp>
        <p:nvSpPr>
          <p:cNvPr id="3" name="Rectangle 2"/>
          <p:cNvSpPr/>
          <p:nvPr/>
        </p:nvSpPr>
        <p:spPr>
          <a:xfrm>
            <a:off x="-12880" y="200187"/>
            <a:ext cx="2768957" cy="954107"/>
          </a:xfrm>
          <a:prstGeom prst="rect">
            <a:avLst/>
          </a:prstGeom>
        </p:spPr>
        <p:txBody>
          <a:bodyPr wrap="square">
            <a:spAutoFit/>
          </a:bodyPr>
          <a:lstStyle/>
          <a:p>
            <a:r>
              <a:rPr lang="en-US" sz="2800" b="1" dirty="0">
                <a:solidFill>
                  <a:srgbClr val="0000CC"/>
                </a:solidFill>
                <a:latin typeface="Tahoma" panose="020B0604030504040204" pitchFamily="34" charset="0"/>
                <a:ea typeface="Tahoma" panose="020B0604030504040204" pitchFamily="34" charset="0"/>
                <a:cs typeface="Tahoma" panose="020B0604030504040204" pitchFamily="34" charset="0"/>
              </a:rPr>
              <a:t>Mountain &amp; valley breeze</a:t>
            </a:r>
            <a:endParaRPr lang="en-IN" sz="2800" b="1"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691687" y="200186"/>
            <a:ext cx="4816700" cy="6509705"/>
          </a:xfrm>
          <a:prstGeom prst="rect">
            <a:avLst/>
          </a:prstGeom>
          <a:noFill/>
          <a:ln>
            <a:noFill/>
          </a:ln>
        </p:spPr>
      </p:pic>
    </p:spTree>
    <p:extLst>
      <p:ext uri="{BB962C8B-B14F-4D97-AF65-F5344CB8AC3E}">
        <p14:creationId xmlns:p14="http://schemas.microsoft.com/office/powerpoint/2010/main" val="1864124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373" y="167064"/>
            <a:ext cx="11582401" cy="3231654"/>
          </a:xfrm>
          <a:prstGeom prst="rect">
            <a:avLst/>
          </a:prstGeom>
        </p:spPr>
        <p:txBody>
          <a:bodyPr wrap="square">
            <a:spAutoFit/>
          </a:bodyPr>
          <a:lstStyle/>
          <a:p>
            <a:pPr>
              <a:spcAft>
                <a:spcPts val="0"/>
              </a:spcAft>
            </a:pPr>
            <a:r>
              <a:rPr lang="en-US" sz="2800" b="1" dirty="0">
                <a:solidFill>
                  <a:srgbClr val="0000CC"/>
                </a:solidFill>
                <a:latin typeface="Tahoma" panose="020B0604030504040204" pitchFamily="34" charset="0"/>
                <a:ea typeface="Tahoma" panose="020B0604030504040204" pitchFamily="34" charset="0"/>
                <a:cs typeface="Tahoma" panose="020B0604030504040204" pitchFamily="34" charset="0"/>
              </a:rPr>
              <a:t>How are sea and land breezes similar to the mountain and valley breezes?</a:t>
            </a:r>
          </a:p>
          <a:p>
            <a:pPr>
              <a:spcAft>
                <a:spcPts val="0"/>
              </a:spcAft>
            </a:pPr>
            <a:endParaRPr lang="en-IN" sz="28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457200" indent="-457200" algn="just">
              <a:spcAft>
                <a:spcPts val="0"/>
              </a:spcAft>
              <a:buFont typeface="Arial" panose="020B0604020202020204" pitchFamily="34" charset="0"/>
              <a:buChar char="•"/>
            </a:pP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Mountain and valley breezes</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form through a process </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similar</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to </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sea and land breezes</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During the day, the sun heats up </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valley</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air rapidly. Convection causes it to rise, causing a </a:t>
            </a:r>
            <a:r>
              <a:rPr lang="en-US" sz="3000" b="1" dirty="0">
                <a:latin typeface="Times New Roman" panose="02020603050405020304" pitchFamily="18" charset="0"/>
                <a:ea typeface="Times New Roman" panose="02020603050405020304" pitchFamily="18" charset="0"/>
                <a:cs typeface="Times New Roman" panose="02020603050405020304" pitchFamily="18" charset="0"/>
              </a:rPr>
              <a:t>valley breeze</a:t>
            </a:r>
            <a:r>
              <a:rPr lang="en-US" sz="3000" dirty="0">
                <a:latin typeface="Times New Roman" panose="02020603050405020304" pitchFamily="18" charset="0"/>
                <a:ea typeface="Times New Roman" panose="02020603050405020304" pitchFamily="18" charset="0"/>
                <a:cs typeface="Times New Roman" panose="02020603050405020304" pitchFamily="18" charset="0"/>
              </a:rPr>
              <a:t>. At night, the process is reversed.</a:t>
            </a:r>
            <a:endParaRPr lang="en-IN" sz="30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480618" y="3331490"/>
            <a:ext cx="4394327" cy="3359446"/>
          </a:xfrm>
          <a:prstGeom prst="rect">
            <a:avLst/>
          </a:prstGeom>
          <a:noFill/>
          <a:ln>
            <a:noFill/>
          </a:ln>
        </p:spPr>
      </p:pic>
    </p:spTree>
    <p:extLst>
      <p:ext uri="{BB962C8B-B14F-4D97-AF65-F5344CB8AC3E}">
        <p14:creationId xmlns:p14="http://schemas.microsoft.com/office/powerpoint/2010/main" val="361683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1C7C7A-A61A-50D2-A2CB-B0F4DB5EB17E}"/>
              </a:ext>
            </a:extLst>
          </p:cNvPr>
          <p:cNvSpPr txBox="1"/>
          <p:nvPr/>
        </p:nvSpPr>
        <p:spPr>
          <a:xfrm>
            <a:off x="216310" y="324465"/>
            <a:ext cx="11779045" cy="6571030"/>
          </a:xfrm>
          <a:prstGeom prst="rect">
            <a:avLst/>
          </a:prstGeom>
          <a:noFill/>
        </p:spPr>
        <p:txBody>
          <a:bodyPr wrap="square" rtlCol="0">
            <a:spAutoFit/>
          </a:bodyPr>
          <a:lstStyle/>
          <a:p>
            <a:r>
              <a:rPr lang="en-US" sz="2800" dirty="0">
                <a:solidFill>
                  <a:srgbClr val="0000CC"/>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Local Winds:</a:t>
            </a:r>
          </a:p>
          <a:p>
            <a:endParaRPr lang="en-IN" sz="9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457200" indent="-457200" algn="just">
              <a:spcBef>
                <a:spcPts val="1200"/>
              </a:spcBef>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Small-scale convection currents arise from uneven heating on a smaller scale. </a:t>
            </a:r>
          </a:p>
          <a:p>
            <a:pPr marL="457200" indent="-457200" algn="just">
              <a:spcBef>
                <a:spcPts val="1200"/>
              </a:spcBef>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This kind of heating occurs along a coast and in the mountains. </a:t>
            </a:r>
          </a:p>
          <a:p>
            <a:pPr marL="457200" indent="-457200" algn="just">
              <a:spcBef>
                <a:spcPts val="1200"/>
              </a:spcBef>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Small-scale convection currents cause local winds. Local winds blow over a much smaller area and change direction</a:t>
            </a:r>
          </a:p>
          <a:p>
            <a:pPr>
              <a:spcAft>
                <a:spcPts val="0"/>
              </a:spcAft>
            </a:pPr>
            <a:endParaRPr lang="en-US" sz="1600" dirty="0">
              <a:latin typeface="Tahoma" panose="020B0604030504040204" pitchFamily="34" charset="0"/>
              <a:ea typeface="Tahoma" panose="020B0604030504040204" pitchFamily="34" charset="0"/>
              <a:cs typeface="Tahoma" panose="020B0604030504040204" pitchFamily="34" charset="0"/>
            </a:endParaRPr>
          </a:p>
          <a:p>
            <a:pPr>
              <a:spcAft>
                <a:spcPts val="0"/>
              </a:spcAft>
            </a:pPr>
            <a:r>
              <a:rPr lang="en-US" sz="2800" dirty="0">
                <a:solidFill>
                  <a:srgbClr val="0000CC"/>
                </a:solidFill>
                <a:latin typeface="Tahoma" panose="020B0604030504040204" pitchFamily="34" charset="0"/>
                <a:ea typeface="Tahoma" panose="020B0604030504040204" pitchFamily="34" charset="0"/>
                <a:cs typeface="Tahoma" panose="020B0604030504040204" pitchFamily="34" charset="0"/>
              </a:rPr>
              <a:t>Why do local winds occur?</a:t>
            </a:r>
            <a:endParaRPr lang="en-IN" sz="28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algn="just">
              <a:spcAft>
                <a:spcPts val="0"/>
              </a:spcAft>
            </a:pPr>
            <a:endParaRPr lang="en-US" sz="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1200"/>
              </a:spcBef>
              <a:spcAft>
                <a:spcPts val="0"/>
              </a:spcAft>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Wind is the horizontal movement of air. </a:t>
            </a:r>
          </a:p>
          <a:p>
            <a:pPr marL="457200" indent="-457200" algn="just">
              <a:spcBef>
                <a:spcPts val="1200"/>
              </a:spcBef>
              <a:spcAft>
                <a:spcPts val="0"/>
              </a:spcAft>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The uneven heating of Earth’s surface, which sets convection currents in motion, causes all wind. </a:t>
            </a:r>
          </a:p>
          <a:p>
            <a:pPr marL="457200" indent="-457200" algn="just">
              <a:spcBef>
                <a:spcPts val="1200"/>
              </a:spcBef>
              <a:spcAft>
                <a:spcPts val="0"/>
              </a:spcAft>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Convection currents on a small scale cause local winds; Convection currents on a large scale cause global winds.</a:t>
            </a:r>
            <a:endParaRPr lang="en-IN" dirty="0"/>
          </a:p>
        </p:txBody>
      </p:sp>
    </p:spTree>
    <p:extLst>
      <p:ext uri="{BB962C8B-B14F-4D97-AF65-F5344CB8AC3E}">
        <p14:creationId xmlns:p14="http://schemas.microsoft.com/office/powerpoint/2010/main" val="3240942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4185F1-EBCF-6C5D-87BE-8646DAC3DEEA}"/>
              </a:ext>
            </a:extLst>
          </p:cNvPr>
          <p:cNvSpPr txBox="1"/>
          <p:nvPr/>
        </p:nvSpPr>
        <p:spPr>
          <a:xfrm>
            <a:off x="255638" y="439720"/>
            <a:ext cx="11366091" cy="6040115"/>
          </a:xfrm>
          <a:prstGeom prst="rect">
            <a:avLst/>
          </a:prstGeom>
          <a:noFill/>
        </p:spPr>
        <p:txBody>
          <a:bodyPr wrap="square" rtlCol="0">
            <a:spAutoFit/>
          </a:bodyPr>
          <a:lstStyle/>
          <a:p>
            <a:pPr algn="just"/>
            <a:r>
              <a:rPr lang="en-US" sz="2800" dirty="0">
                <a:latin typeface="Tahoma" panose="020B0604030504040204" pitchFamily="34" charset="0"/>
                <a:ea typeface="Tahoma" panose="020B0604030504040204" pitchFamily="34" charset="0"/>
                <a:cs typeface="Tahoma" panose="020B0604030504040204" pitchFamily="34" charset="0"/>
              </a:rPr>
              <a:t>How does wind speed change throughout the day?</a:t>
            </a:r>
          </a:p>
          <a:p>
            <a:pPr algn="just"/>
            <a:endParaRPr lang="en-US" sz="1000" dirty="0">
              <a:latin typeface="Tahoma" panose="020B0604030504040204" pitchFamily="34" charset="0"/>
              <a:ea typeface="Tahoma" panose="020B0604030504040204" pitchFamily="34" charset="0"/>
              <a:cs typeface="Tahoma" panose="020B0604030504040204" pitchFamily="34" charset="0"/>
            </a:endParaRPr>
          </a:p>
          <a:p>
            <a:pPr marL="457200" indent="-457200" algn="just">
              <a:spcBef>
                <a:spcPts val="1200"/>
              </a:spcBef>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Air pressure fluctuates across Earth's surface due to differences in altitude.</a:t>
            </a:r>
          </a:p>
          <a:p>
            <a:pPr marL="457200" indent="-457200" algn="just">
              <a:spcBef>
                <a:spcPts val="1200"/>
              </a:spcBef>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At the Earth's surface, wind blows horizontally from high pressure to low pressure areas.</a:t>
            </a:r>
          </a:p>
          <a:p>
            <a:pPr marL="457200" indent="-457200" algn="just">
              <a:spcBef>
                <a:spcPts val="1200"/>
              </a:spcBef>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The speed is determined by the rate of air pressure change, or gradient, between the two pressure areas</a:t>
            </a:r>
          </a:p>
          <a:p>
            <a:pPr marL="457200" indent="-457200" algn="just">
              <a:spcBef>
                <a:spcPts val="1200"/>
              </a:spcBef>
              <a:buFont typeface="Arial" panose="020B0604020202020204" pitchFamily="34" charset="0"/>
              <a:buChar char="•"/>
            </a:pPr>
            <a:endParaRPr lang="en-US" sz="2600" dirty="0">
              <a:latin typeface="Tahoma" panose="020B0604030504040204" pitchFamily="34" charset="0"/>
              <a:ea typeface="Tahoma" panose="020B0604030504040204" pitchFamily="34" charset="0"/>
              <a:cs typeface="Tahoma" panose="020B0604030504040204" pitchFamily="34" charset="0"/>
            </a:endParaRPr>
          </a:p>
          <a:p>
            <a:pPr algn="just">
              <a:spcBef>
                <a:spcPts val="600"/>
              </a:spcBef>
            </a:pPr>
            <a:r>
              <a:rPr lang="en-IN" sz="2800" spc="-105" dirty="0">
                <a:latin typeface="Tahoma" panose="020B0604030504040204" pitchFamily="34" charset="0"/>
                <a:ea typeface="Tahoma" panose="020B0604030504040204" pitchFamily="34" charset="0"/>
                <a:cs typeface="Tahoma" panose="020B0604030504040204" pitchFamily="34" charset="0"/>
              </a:rPr>
              <a:t>The </a:t>
            </a:r>
            <a:r>
              <a:rPr lang="en-IN" sz="2800" spc="-100" dirty="0">
                <a:latin typeface="Tahoma" panose="020B0604030504040204" pitchFamily="34" charset="0"/>
                <a:ea typeface="Tahoma" panose="020B0604030504040204" pitchFamily="34" charset="0"/>
                <a:cs typeface="Tahoma" panose="020B0604030504040204" pitchFamily="34" charset="0"/>
              </a:rPr>
              <a:t>wind </a:t>
            </a:r>
            <a:r>
              <a:rPr lang="en-IN" sz="2800" spc="-90" dirty="0">
                <a:latin typeface="Tahoma" panose="020B0604030504040204" pitchFamily="34" charset="0"/>
                <a:ea typeface="Tahoma" panose="020B0604030504040204" pitchFamily="34" charset="0"/>
                <a:cs typeface="Tahoma" panose="020B0604030504040204" pitchFamily="34" charset="0"/>
              </a:rPr>
              <a:t>which </a:t>
            </a:r>
            <a:r>
              <a:rPr lang="en-IN" sz="2800" spc="-95" dirty="0">
                <a:latin typeface="Tahoma" panose="020B0604030504040204" pitchFamily="34" charset="0"/>
                <a:ea typeface="Tahoma" panose="020B0604030504040204" pitchFamily="34" charset="0"/>
                <a:cs typeface="Tahoma" panose="020B0604030504040204" pitchFamily="34" charset="0"/>
              </a:rPr>
              <a:t>flows </a:t>
            </a:r>
            <a:r>
              <a:rPr lang="en-IN" sz="2800" spc="-75" dirty="0">
                <a:latin typeface="Tahoma" panose="020B0604030504040204" pitchFamily="34" charset="0"/>
                <a:ea typeface="Tahoma" panose="020B0604030504040204" pitchFamily="34" charset="0"/>
                <a:cs typeface="Tahoma" panose="020B0604030504040204" pitchFamily="34" charset="0"/>
              </a:rPr>
              <a:t>more </a:t>
            </a:r>
            <a:r>
              <a:rPr lang="en-IN" sz="2800" spc="-110" dirty="0">
                <a:latin typeface="Tahoma" panose="020B0604030504040204" pitchFamily="34" charset="0"/>
                <a:ea typeface="Tahoma" panose="020B0604030504040204" pitchFamily="34" charset="0"/>
                <a:cs typeface="Tahoma" panose="020B0604030504040204" pitchFamily="34" charset="0"/>
              </a:rPr>
              <a:t>frequently from</a:t>
            </a:r>
            <a:r>
              <a:rPr lang="en-IN" sz="2800" spc="-295" dirty="0">
                <a:latin typeface="Tahoma" panose="020B0604030504040204" pitchFamily="34" charset="0"/>
                <a:ea typeface="Tahoma" panose="020B0604030504040204" pitchFamily="34" charset="0"/>
                <a:cs typeface="Tahoma" panose="020B0604030504040204" pitchFamily="34" charset="0"/>
              </a:rPr>
              <a:t> </a:t>
            </a:r>
            <a:r>
              <a:rPr lang="en-IN" sz="2800" spc="-40" dirty="0">
                <a:latin typeface="Tahoma" panose="020B0604030504040204" pitchFamily="34" charset="0"/>
                <a:ea typeface="Tahoma" panose="020B0604030504040204" pitchFamily="34" charset="0"/>
                <a:cs typeface="Tahoma" panose="020B0604030504040204" pitchFamily="34" charset="0"/>
              </a:rPr>
              <a:t>one </a:t>
            </a:r>
            <a:r>
              <a:rPr lang="en-IN" sz="2800" spc="-30" dirty="0">
                <a:latin typeface="Tahoma" panose="020B0604030504040204" pitchFamily="34" charset="0"/>
                <a:ea typeface="Tahoma" panose="020B0604030504040204" pitchFamily="34" charset="0"/>
                <a:cs typeface="Tahoma" panose="020B0604030504040204" pitchFamily="34" charset="0"/>
              </a:rPr>
              <a:t>direction </a:t>
            </a:r>
            <a:r>
              <a:rPr lang="en-IN" sz="2800" spc="-20" dirty="0">
                <a:latin typeface="Tahoma" panose="020B0604030504040204" pitchFamily="34" charset="0"/>
                <a:ea typeface="Tahoma" panose="020B0604030504040204" pitchFamily="34" charset="0"/>
                <a:cs typeface="Tahoma" panose="020B0604030504040204" pitchFamily="34" charset="0"/>
              </a:rPr>
              <a:t>than </a:t>
            </a:r>
            <a:r>
              <a:rPr lang="en-IN" sz="2800" spc="-120" dirty="0">
                <a:latin typeface="Tahoma" panose="020B0604030504040204" pitchFamily="34" charset="0"/>
                <a:ea typeface="Tahoma" panose="020B0604030504040204" pitchFamily="34" charset="0"/>
                <a:cs typeface="Tahoma" panose="020B0604030504040204" pitchFamily="34" charset="0"/>
              </a:rPr>
              <a:t>any </a:t>
            </a:r>
            <a:r>
              <a:rPr lang="en-IN" sz="2800" spc="-35" dirty="0">
                <a:latin typeface="Tahoma" panose="020B0604030504040204" pitchFamily="34" charset="0"/>
                <a:ea typeface="Tahoma" panose="020B0604030504040204" pitchFamily="34" charset="0"/>
                <a:cs typeface="Tahoma" panose="020B0604030504040204" pitchFamily="34" charset="0"/>
              </a:rPr>
              <a:t>other is </a:t>
            </a:r>
            <a:r>
              <a:rPr lang="en-IN" sz="2800" spc="-40" dirty="0">
                <a:latin typeface="Tahoma" panose="020B0604030504040204" pitchFamily="34" charset="0"/>
                <a:ea typeface="Tahoma" panose="020B0604030504040204" pitchFamily="34" charset="0"/>
                <a:cs typeface="Tahoma" panose="020B0604030504040204" pitchFamily="34" charset="0"/>
              </a:rPr>
              <a:t>called </a:t>
            </a:r>
            <a:r>
              <a:rPr lang="en-IN" sz="2800" spc="-75" dirty="0">
                <a:latin typeface="Tahoma" panose="020B0604030504040204" pitchFamily="34" charset="0"/>
                <a:ea typeface="Tahoma" panose="020B0604030504040204" pitchFamily="34" charset="0"/>
                <a:cs typeface="Tahoma" panose="020B0604030504040204" pitchFamily="34" charset="0"/>
              </a:rPr>
              <a:t>as </a:t>
            </a:r>
            <a:r>
              <a:rPr lang="en-IN" sz="2800" spc="-55" dirty="0">
                <a:latin typeface="Tahoma" panose="020B0604030504040204" pitchFamily="34" charset="0"/>
                <a:ea typeface="Tahoma" panose="020B0604030504040204" pitchFamily="34" charset="0"/>
                <a:cs typeface="Tahoma" panose="020B0604030504040204" pitchFamily="34" charset="0"/>
              </a:rPr>
              <a:t>“</a:t>
            </a:r>
            <a:r>
              <a:rPr lang="en-IN" sz="2800" spc="-55" dirty="0">
                <a:solidFill>
                  <a:srgbClr val="0000CC"/>
                </a:solidFill>
                <a:latin typeface="Tahoma" panose="020B0604030504040204" pitchFamily="34" charset="0"/>
                <a:ea typeface="Tahoma" panose="020B0604030504040204" pitchFamily="34" charset="0"/>
                <a:cs typeface="Tahoma" panose="020B0604030504040204" pitchFamily="34" charset="0"/>
              </a:rPr>
              <a:t>Prevailing</a:t>
            </a:r>
            <a:r>
              <a:rPr lang="en-IN" sz="2800" spc="-175"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IN" sz="2800" spc="-10" dirty="0">
                <a:solidFill>
                  <a:srgbClr val="0000CC"/>
                </a:solidFill>
                <a:latin typeface="Tahoma" panose="020B0604030504040204" pitchFamily="34" charset="0"/>
                <a:ea typeface="Tahoma" panose="020B0604030504040204" pitchFamily="34" charset="0"/>
                <a:cs typeface="Tahoma" panose="020B0604030504040204" pitchFamily="34" charset="0"/>
              </a:rPr>
              <a:t>wind</a:t>
            </a:r>
            <a:r>
              <a:rPr lang="en-IN" sz="2800" spc="-10" dirty="0">
                <a:latin typeface="Tahoma" panose="020B0604030504040204" pitchFamily="34" charset="0"/>
                <a:ea typeface="Tahoma" panose="020B0604030504040204" pitchFamily="34" charset="0"/>
                <a:cs typeface="Tahoma" panose="020B0604030504040204" pitchFamily="34" charset="0"/>
              </a:rPr>
              <a:t>”</a:t>
            </a:r>
            <a:endParaRPr lang="en-IN" sz="2800" dirty="0">
              <a:latin typeface="Tahoma" panose="020B0604030504040204" pitchFamily="34" charset="0"/>
              <a:ea typeface="Tahoma" panose="020B0604030504040204" pitchFamily="34" charset="0"/>
              <a:cs typeface="Tahoma" panose="020B0604030504040204" pitchFamily="34" charset="0"/>
            </a:endParaRPr>
          </a:p>
          <a:p>
            <a:pPr marL="12700" marR="5080" indent="19685" algn="just">
              <a:lnSpc>
                <a:spcPct val="110000"/>
              </a:lnSpc>
              <a:spcBef>
                <a:spcPts val="600"/>
              </a:spcBef>
            </a:pPr>
            <a:r>
              <a:rPr lang="en-IN" sz="2600" spc="-90" dirty="0">
                <a:latin typeface="Tahoma" panose="020B0604030504040204" pitchFamily="34" charset="0"/>
                <a:ea typeface="Tahoma" panose="020B0604030504040204" pitchFamily="34" charset="0"/>
                <a:cs typeface="Tahoma" panose="020B0604030504040204" pitchFamily="34" charset="0"/>
              </a:rPr>
              <a:t>Wind </a:t>
            </a:r>
            <a:r>
              <a:rPr lang="en-IN" sz="2600" spc="-95" dirty="0">
                <a:latin typeface="Tahoma" panose="020B0604030504040204" pitchFamily="34" charset="0"/>
                <a:ea typeface="Tahoma" panose="020B0604030504040204" pitchFamily="34" charset="0"/>
                <a:cs typeface="Tahoma" panose="020B0604030504040204" pitchFamily="34" charset="0"/>
              </a:rPr>
              <a:t>turning </a:t>
            </a:r>
            <a:r>
              <a:rPr lang="en-IN" sz="2600" spc="-105" dirty="0">
                <a:latin typeface="Tahoma" panose="020B0604030504040204" pitchFamily="34" charset="0"/>
                <a:ea typeface="Tahoma" panose="020B0604030504040204" pitchFamily="34" charset="0"/>
                <a:cs typeface="Tahoma" panose="020B0604030504040204" pitchFamily="34" charset="0"/>
              </a:rPr>
              <a:t>clock  </a:t>
            </a:r>
            <a:r>
              <a:rPr lang="en-IN" sz="2600" spc="-80" dirty="0">
                <a:latin typeface="Tahoma" panose="020B0604030504040204" pitchFamily="34" charset="0"/>
                <a:ea typeface="Tahoma" panose="020B0604030504040204" pitchFamily="34" charset="0"/>
                <a:cs typeface="Tahoma" panose="020B0604030504040204" pitchFamily="34" charset="0"/>
              </a:rPr>
              <a:t>wise </a:t>
            </a:r>
            <a:r>
              <a:rPr lang="en-IN" sz="2600" spc="-125" dirty="0">
                <a:latin typeface="Tahoma" panose="020B0604030504040204" pitchFamily="34" charset="0"/>
                <a:ea typeface="Tahoma" panose="020B0604030504040204" pitchFamily="34" charset="0"/>
                <a:cs typeface="Tahoma" panose="020B0604030504040204" pitchFamily="34" charset="0"/>
              </a:rPr>
              <a:t>direction </a:t>
            </a:r>
            <a:r>
              <a:rPr lang="en-IN" sz="2600" dirty="0">
                <a:latin typeface="Tahoma" panose="020B0604030504040204" pitchFamily="34" charset="0"/>
                <a:ea typeface="Tahoma" panose="020B0604030504040204" pitchFamily="34" charset="0"/>
                <a:cs typeface="Tahoma" panose="020B0604030504040204" pitchFamily="34" charset="0"/>
              </a:rPr>
              <a:t>is </a:t>
            </a:r>
            <a:r>
              <a:rPr lang="en-IN" sz="2600" spc="-95" dirty="0">
                <a:latin typeface="Tahoma" panose="020B0604030504040204" pitchFamily="34" charset="0"/>
                <a:ea typeface="Tahoma" panose="020B0604030504040204" pitchFamily="34" charset="0"/>
                <a:cs typeface="Tahoma" panose="020B0604030504040204" pitchFamily="34" charset="0"/>
              </a:rPr>
              <a:t>called </a:t>
            </a:r>
            <a:r>
              <a:rPr lang="en-IN" sz="2600" spc="-105" dirty="0">
                <a:solidFill>
                  <a:srgbClr val="0000CC"/>
                </a:solidFill>
                <a:latin typeface="Tahoma" panose="020B0604030504040204" pitchFamily="34" charset="0"/>
                <a:ea typeface="Tahoma" panose="020B0604030504040204" pitchFamily="34" charset="0"/>
                <a:cs typeface="Tahoma" panose="020B0604030504040204" pitchFamily="34" charset="0"/>
              </a:rPr>
              <a:t>Veering</a:t>
            </a:r>
            <a:r>
              <a:rPr lang="en-IN" sz="2600" spc="-445"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IN" sz="2600" spc="-150" dirty="0">
                <a:solidFill>
                  <a:srgbClr val="0000CC"/>
                </a:solidFill>
                <a:latin typeface="Tahoma" panose="020B0604030504040204" pitchFamily="34" charset="0"/>
                <a:ea typeface="Tahoma" panose="020B0604030504040204" pitchFamily="34" charset="0"/>
                <a:cs typeface="Tahoma" panose="020B0604030504040204" pitchFamily="34" charset="0"/>
              </a:rPr>
              <a:t>wind.</a:t>
            </a:r>
            <a:endParaRPr lang="en-IN" sz="2600" dirty="0">
              <a:solidFill>
                <a:srgbClr val="0000CC"/>
              </a:solidFill>
              <a:latin typeface="Tahoma" panose="020B0604030504040204" pitchFamily="34" charset="0"/>
              <a:ea typeface="Tahoma" panose="020B0604030504040204" pitchFamily="34" charset="0"/>
              <a:cs typeface="Tahoma" panose="020B0604030504040204" pitchFamily="34" charset="0"/>
            </a:endParaRPr>
          </a:p>
          <a:p>
            <a:pPr marL="12700" marR="5080" indent="19685" algn="just">
              <a:lnSpc>
                <a:spcPct val="110000"/>
              </a:lnSpc>
              <a:spcBef>
                <a:spcPts val="600"/>
              </a:spcBef>
            </a:pPr>
            <a:r>
              <a:rPr lang="en-IN" sz="2600" spc="-75" dirty="0">
                <a:latin typeface="Tahoma" panose="020B0604030504040204" pitchFamily="34" charset="0"/>
                <a:ea typeface="Tahoma" panose="020B0604030504040204" pitchFamily="34" charset="0"/>
                <a:cs typeface="Tahoma" panose="020B0604030504040204" pitchFamily="34" charset="0"/>
              </a:rPr>
              <a:t>Wind </a:t>
            </a:r>
            <a:r>
              <a:rPr lang="en-IN" sz="2600" spc="-95" dirty="0">
                <a:latin typeface="Tahoma" panose="020B0604030504040204" pitchFamily="34" charset="0"/>
                <a:ea typeface="Tahoma" panose="020B0604030504040204" pitchFamily="34" charset="0"/>
                <a:cs typeface="Tahoma" panose="020B0604030504040204" pitchFamily="34" charset="0"/>
              </a:rPr>
              <a:t>turning </a:t>
            </a:r>
            <a:r>
              <a:rPr lang="en-IN" sz="2600" spc="-135" dirty="0">
                <a:latin typeface="Tahoma" panose="020B0604030504040204" pitchFamily="34" charset="0"/>
                <a:ea typeface="Tahoma" panose="020B0604030504040204" pitchFamily="34" charset="0"/>
                <a:cs typeface="Tahoma" panose="020B0604030504040204" pitchFamily="34" charset="0"/>
              </a:rPr>
              <a:t>anti-clock </a:t>
            </a:r>
            <a:r>
              <a:rPr lang="en-IN" sz="2600" spc="-80" dirty="0">
                <a:latin typeface="Tahoma" panose="020B0604030504040204" pitchFamily="34" charset="0"/>
                <a:ea typeface="Tahoma" panose="020B0604030504040204" pitchFamily="34" charset="0"/>
                <a:cs typeface="Tahoma" panose="020B0604030504040204" pitchFamily="34" charset="0"/>
              </a:rPr>
              <a:t>wise  </a:t>
            </a:r>
            <a:r>
              <a:rPr lang="en-IN" sz="2600" spc="-125" dirty="0">
                <a:latin typeface="Tahoma" panose="020B0604030504040204" pitchFamily="34" charset="0"/>
                <a:ea typeface="Tahoma" panose="020B0604030504040204" pitchFamily="34" charset="0"/>
                <a:cs typeface="Tahoma" panose="020B0604030504040204" pitchFamily="34" charset="0"/>
              </a:rPr>
              <a:t>direction </a:t>
            </a:r>
            <a:r>
              <a:rPr lang="en-IN" sz="2600" dirty="0">
                <a:latin typeface="Tahoma" panose="020B0604030504040204" pitchFamily="34" charset="0"/>
                <a:ea typeface="Tahoma" panose="020B0604030504040204" pitchFamily="34" charset="0"/>
                <a:cs typeface="Tahoma" panose="020B0604030504040204" pitchFamily="34" charset="0"/>
              </a:rPr>
              <a:t>is </a:t>
            </a:r>
            <a:r>
              <a:rPr lang="en-IN" sz="2600" spc="-95" dirty="0">
                <a:latin typeface="Tahoma" panose="020B0604030504040204" pitchFamily="34" charset="0"/>
                <a:ea typeface="Tahoma" panose="020B0604030504040204" pitchFamily="34" charset="0"/>
                <a:cs typeface="Tahoma" panose="020B0604030504040204" pitchFamily="34" charset="0"/>
              </a:rPr>
              <a:t>called </a:t>
            </a:r>
            <a:r>
              <a:rPr lang="en-IN" sz="2600" spc="-25" dirty="0">
                <a:solidFill>
                  <a:srgbClr val="0000CC"/>
                </a:solidFill>
                <a:latin typeface="Tahoma" panose="020B0604030504040204" pitchFamily="34" charset="0"/>
                <a:ea typeface="Tahoma" panose="020B0604030504040204" pitchFamily="34" charset="0"/>
                <a:cs typeface="Tahoma" panose="020B0604030504040204" pitchFamily="34" charset="0"/>
              </a:rPr>
              <a:t>Backing</a:t>
            </a:r>
            <a:r>
              <a:rPr lang="en-IN" sz="2600" spc="-4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IN" sz="2600" spc="-150" dirty="0">
                <a:solidFill>
                  <a:srgbClr val="0000CC"/>
                </a:solidFill>
                <a:latin typeface="Tahoma" panose="020B0604030504040204" pitchFamily="34" charset="0"/>
                <a:ea typeface="Tahoma" panose="020B0604030504040204" pitchFamily="34" charset="0"/>
                <a:cs typeface="Tahoma" panose="020B0604030504040204" pitchFamily="34" charset="0"/>
              </a:rPr>
              <a:t>wind</a:t>
            </a:r>
            <a:r>
              <a:rPr lang="en-IN" sz="2600" spc="-150" dirty="0">
                <a:latin typeface="Tahoma" panose="020B0604030504040204" pitchFamily="34" charset="0"/>
                <a:ea typeface="Tahoma" panose="020B0604030504040204" pitchFamily="34" charset="0"/>
                <a:cs typeface="Tahoma" panose="020B0604030504040204" pitchFamily="34" charset="0"/>
              </a:rPr>
              <a:t>.</a:t>
            </a:r>
            <a:endParaRPr lang="en-IN" dirty="0"/>
          </a:p>
        </p:txBody>
      </p:sp>
    </p:spTree>
    <p:extLst>
      <p:ext uri="{BB962C8B-B14F-4D97-AF65-F5344CB8AC3E}">
        <p14:creationId xmlns:p14="http://schemas.microsoft.com/office/powerpoint/2010/main" val="3604464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object 2"/>
          <p:cNvSpPr/>
          <p:nvPr/>
        </p:nvSpPr>
        <p:spPr>
          <a:xfrm>
            <a:off x="136833" y="255639"/>
            <a:ext cx="4552334" cy="6159910"/>
          </a:xfrm>
          <a:custGeom>
            <a:avLst/>
            <a:gdLst/>
            <a:ahLst/>
            <a:cxnLst/>
            <a:rect l="l" t="t" r="r" b="b"/>
            <a:pathLst>
              <a:path w="3491865" h="6858000">
                <a:moveTo>
                  <a:pt x="3491484" y="0"/>
                </a:moveTo>
                <a:lnTo>
                  <a:pt x="0" y="0"/>
                </a:lnTo>
                <a:lnTo>
                  <a:pt x="0" y="6858000"/>
                </a:lnTo>
                <a:lnTo>
                  <a:pt x="3491484" y="6858000"/>
                </a:lnTo>
                <a:lnTo>
                  <a:pt x="3491484" y="0"/>
                </a:lnTo>
                <a:close/>
              </a:path>
            </a:pathLst>
          </a:custGeom>
          <a:solidFill>
            <a:srgbClr val="2525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object 4"/>
          <p:cNvSpPr txBox="1">
            <a:spLocks noGrp="1"/>
          </p:cNvSpPr>
          <p:nvPr>
            <p:ph type="title"/>
          </p:nvPr>
        </p:nvSpPr>
        <p:spPr>
          <a:xfrm>
            <a:off x="5063344" y="1263724"/>
            <a:ext cx="3282527" cy="444352"/>
          </a:xfrm>
          <a:prstGeom prst="rect">
            <a:avLst/>
          </a:prstGeom>
        </p:spPr>
        <p:txBody>
          <a:bodyPr vert="horz" wrap="square" lIns="0" tIns="13335" rIns="0" bIns="0" rtlCol="0">
            <a:spAutoFit/>
          </a:bodyPr>
          <a:lstStyle/>
          <a:p>
            <a:pPr marL="12700">
              <a:lnSpc>
                <a:spcPct val="100000"/>
              </a:lnSpc>
              <a:spcBef>
                <a:spcPts val="105"/>
              </a:spcBef>
            </a:pPr>
            <a:r>
              <a:rPr sz="2800" spc="-5" dirty="0">
                <a:solidFill>
                  <a:srgbClr val="FF0000"/>
                </a:solidFill>
                <a:latin typeface="Tahoma" panose="020B0604030504040204" pitchFamily="34" charset="0"/>
                <a:ea typeface="Tahoma" panose="020B0604030504040204" pitchFamily="34" charset="0"/>
                <a:cs typeface="Tahoma" panose="020B0604030504040204" pitchFamily="34" charset="0"/>
              </a:rPr>
              <a:t>Monsoons</a:t>
            </a:r>
            <a:endParaRPr sz="2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5"/>
          <p:cNvSpPr txBox="1"/>
          <p:nvPr/>
        </p:nvSpPr>
        <p:spPr>
          <a:xfrm>
            <a:off x="4890144" y="1940769"/>
            <a:ext cx="6655816" cy="3826047"/>
          </a:xfrm>
          <a:prstGeom prst="rect">
            <a:avLst/>
          </a:prstGeom>
        </p:spPr>
        <p:txBody>
          <a:bodyPr vert="horz" wrap="square" lIns="0" tIns="47625" rIns="0" bIns="0" rtlCol="0">
            <a:spAutoFit/>
          </a:bodyPr>
          <a:lstStyle/>
          <a:p>
            <a:pPr marL="12700" marR="167005" lvl="0" indent="0" algn="just" defTabSz="914400" rtl="0" eaLnBrk="1" fontAlgn="auto" latinLnBrk="0" hangingPunct="1">
              <a:lnSpc>
                <a:spcPts val="2160"/>
              </a:lnSpc>
              <a:spcBef>
                <a:spcPts val="375"/>
              </a:spcBef>
              <a:spcAft>
                <a:spcPts val="0"/>
              </a:spcAft>
              <a:buClrTx/>
              <a:buSzTx/>
              <a:buFontTx/>
              <a:buNone/>
              <a:tabLst/>
              <a:defRPr/>
            </a:pPr>
            <a:r>
              <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Monsoons </a:t>
            </a:r>
            <a:r>
              <a:rPr kumimoji="0" sz="2400" i="0" u="none" strike="noStrike" kern="1200" cap="none" spc="-1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are </a:t>
            </a:r>
            <a:r>
              <a:rPr kumimoji="0" sz="2400" i="0" u="none" strike="noStrike" kern="1200" cap="none" spc="-2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like </a:t>
            </a:r>
            <a:r>
              <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land and </a:t>
            </a:r>
            <a:r>
              <a:rPr kumimoji="0" sz="2400"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sea </a:t>
            </a:r>
            <a:r>
              <a:rPr kumimoji="0" sz="2400" i="0" u="none" strike="noStrike" kern="1200" cap="none" spc="-1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breezes, </a:t>
            </a:r>
            <a:r>
              <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but  </a:t>
            </a:r>
            <a:r>
              <a:rPr kumimoji="0" sz="2400"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on </a:t>
            </a:r>
            <a:r>
              <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sz="2400"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larger</a:t>
            </a:r>
            <a:r>
              <a:rPr kumimoji="0" sz="2400" i="0" u="none" strike="noStrike" kern="1200" cap="none" spc="-2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2400"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scale.</a:t>
            </a:r>
            <a:endPar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12700" marR="347980" lvl="0" indent="0" algn="just" defTabSz="914400" rtl="0" eaLnBrk="1" fontAlgn="auto" latinLnBrk="0" hangingPunct="1">
              <a:lnSpc>
                <a:spcPts val="2160"/>
              </a:lnSpc>
              <a:spcBef>
                <a:spcPts val="1090"/>
              </a:spcBef>
              <a:spcAft>
                <a:spcPts val="0"/>
              </a:spcAft>
              <a:buClrTx/>
              <a:buSzTx/>
              <a:buFontTx/>
              <a:buNone/>
              <a:tabLst/>
              <a:defRPr/>
            </a:pPr>
            <a:r>
              <a:rPr kumimoji="0" sz="2400"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They </a:t>
            </a:r>
            <a:r>
              <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occur because </a:t>
            </a:r>
            <a:r>
              <a:rPr kumimoji="0" sz="2400"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of seasonal </a:t>
            </a:r>
            <a:r>
              <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changes in  the </a:t>
            </a:r>
            <a:r>
              <a:rPr kumimoji="0" sz="2400" i="0" u="none" strike="noStrike" kern="1200" cap="none" spc="-1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temperature </a:t>
            </a:r>
            <a:r>
              <a:rPr kumimoji="0" sz="2400"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of </a:t>
            </a:r>
            <a:r>
              <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land and</a:t>
            </a:r>
            <a:r>
              <a:rPr kumimoji="0" sz="2400" i="0" u="none" strike="noStrike" kern="1200" cap="none" spc="1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2400" i="0" u="none" strike="noStrike" kern="1200" cap="none" spc="-5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water.</a:t>
            </a:r>
            <a:endPar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12700" marR="21590" lvl="0" indent="0" algn="just" defTabSz="914400" rtl="0" eaLnBrk="1" fontAlgn="auto" latinLnBrk="0" hangingPunct="1">
              <a:lnSpc>
                <a:spcPts val="2160"/>
              </a:lnSpc>
              <a:spcBef>
                <a:spcPts val="1105"/>
              </a:spcBef>
              <a:spcAft>
                <a:spcPts val="0"/>
              </a:spcAft>
              <a:buClrTx/>
              <a:buSzTx/>
              <a:buFontTx/>
              <a:buNone/>
              <a:tabLst/>
              <a:defRPr/>
            </a:pPr>
            <a:r>
              <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 the </a:t>
            </a:r>
            <a:r>
              <a:rPr kumimoji="0" sz="2400" i="0" u="none" strike="noStrike" kern="1200" cap="none" spc="-3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winter, </a:t>
            </a:r>
            <a:r>
              <a:rPr kumimoji="0" sz="2400"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they blow </a:t>
            </a:r>
            <a:r>
              <a:rPr kumimoji="0" sz="2400" i="0" u="none" strike="noStrike" kern="1200" cap="none" spc="-1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from </a:t>
            </a:r>
            <a:r>
              <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land </a:t>
            </a:r>
            <a:r>
              <a:rPr kumimoji="0" sz="2400" i="0" u="none" strike="noStrike" kern="1200" cap="none" spc="-1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 </a:t>
            </a:r>
            <a:r>
              <a:rPr kumimoji="0" sz="2400" i="0" u="none" strike="noStrike" kern="1200" cap="none" spc="-4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water. </a:t>
            </a:r>
            <a:r>
              <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  the </a:t>
            </a:r>
            <a:r>
              <a:rPr kumimoji="0" sz="2400" i="0" u="none" strike="noStrike" kern="1200" cap="none" spc="-2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summer, </a:t>
            </a:r>
            <a:r>
              <a:rPr kumimoji="0" sz="2400"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they blow </a:t>
            </a:r>
            <a:r>
              <a:rPr kumimoji="0" sz="2400" i="0" u="none" strike="noStrike" kern="1200" cap="none" spc="-1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from </a:t>
            </a:r>
            <a:r>
              <a:rPr kumimoji="0" sz="2400" i="0" u="none" strike="noStrike" kern="1200" cap="none" spc="-1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water </a:t>
            </a:r>
            <a:r>
              <a:rPr kumimoji="0" sz="2400" i="0" u="none" strike="noStrike" kern="1200" cap="none" spc="-1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a:t>
            </a:r>
            <a:r>
              <a:rPr kumimoji="0" sz="2400" i="0" u="none" strike="noStrike" kern="1200" cap="none" spc="3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land.</a:t>
            </a:r>
          </a:p>
          <a:p>
            <a:pPr marL="12700" marR="5080" lvl="0" indent="0" algn="just" defTabSz="914400" rtl="0" eaLnBrk="1" fontAlgn="auto" latinLnBrk="0" hangingPunct="1">
              <a:lnSpc>
                <a:spcPct val="90000"/>
              </a:lnSpc>
              <a:spcBef>
                <a:spcPts val="1075"/>
              </a:spcBef>
              <a:spcAft>
                <a:spcPts val="0"/>
              </a:spcAft>
              <a:buClrTx/>
              <a:buSzTx/>
              <a:buFontTx/>
              <a:buNone/>
              <a:tabLst/>
              <a:defRPr/>
            </a:pPr>
            <a:r>
              <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 </a:t>
            </a:r>
            <a:r>
              <a:rPr kumimoji="0" sz="2400"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regions that </a:t>
            </a:r>
            <a:r>
              <a:rPr kumimoji="0" sz="2400" i="0" u="none" strike="noStrike" kern="1200" cap="none" spc="-1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experience </a:t>
            </a:r>
            <a:r>
              <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monsoons, the  </a:t>
            </a:r>
            <a:r>
              <a:rPr kumimoji="0" sz="2400" i="0" u="none" strike="noStrike" kern="1200" cap="none" spc="-1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seawater </a:t>
            </a:r>
            <a:r>
              <a:rPr kumimoji="0" sz="2400" i="0" u="none" strike="noStrike" kern="1200" cap="none" spc="-1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offshore </a:t>
            </a:r>
            <a:r>
              <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is </a:t>
            </a:r>
            <a:r>
              <a:rPr kumimoji="0" sz="2400" i="0" u="none" strike="noStrike" kern="1200" cap="none" spc="-1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extremely </a:t>
            </a:r>
            <a:r>
              <a:rPr kumimoji="0" sz="2400"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warm. The hot  </a:t>
            </a:r>
            <a:r>
              <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air </a:t>
            </a:r>
            <a:r>
              <a:rPr kumimoji="0" sz="2400"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absorbs </a:t>
            </a:r>
            <a:r>
              <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lot of the </a:t>
            </a:r>
            <a:r>
              <a:rPr kumimoji="0" sz="2400"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moisture </a:t>
            </a:r>
            <a:r>
              <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and </a:t>
            </a:r>
            <a:r>
              <a:rPr kumimoji="0" sz="2400"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carries </a:t>
            </a:r>
            <a:r>
              <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it  </a:t>
            </a:r>
            <a:r>
              <a:rPr kumimoji="0" sz="2400" i="0" u="none" strike="noStrike" kern="1200" cap="none" spc="-1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over </a:t>
            </a:r>
            <a:r>
              <a:rPr kumimoji="0" sz="2400"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a:t>
            </a:r>
            <a:r>
              <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land. Summer monsoons bring</a:t>
            </a:r>
            <a:r>
              <a:rPr kumimoji="0" sz="2400" i="0" u="none" strike="noStrike" kern="1200" cap="none" spc="-8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2400" i="0" u="none" strike="noStrike" kern="1200" cap="none" spc="-5"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heavy  </a:t>
            </a:r>
            <a:r>
              <a:rPr kumimoji="0" sz="2400" i="0" u="none" strike="noStrike" kern="1200" cap="none" spc="-1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rains </a:t>
            </a:r>
            <a:r>
              <a:rPr kumimoji="0" sz="24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on land.</a:t>
            </a:r>
          </a:p>
        </p:txBody>
      </p:sp>
      <p:sp>
        <p:nvSpPr>
          <p:cNvPr id="6" name="object 6"/>
          <p:cNvSpPr/>
          <p:nvPr/>
        </p:nvSpPr>
        <p:spPr>
          <a:xfrm>
            <a:off x="1" y="1485900"/>
            <a:ext cx="4825999" cy="428091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entury Gothic"/>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72F845-6051-C247-2225-EFD4A23F8D8A}"/>
              </a:ext>
            </a:extLst>
          </p:cNvPr>
          <p:cNvSpPr txBox="1"/>
          <p:nvPr/>
        </p:nvSpPr>
        <p:spPr>
          <a:xfrm>
            <a:off x="491613" y="246876"/>
            <a:ext cx="11464413" cy="5881610"/>
          </a:xfrm>
          <a:prstGeom prst="rect">
            <a:avLst/>
          </a:prstGeom>
          <a:noFill/>
        </p:spPr>
        <p:txBody>
          <a:bodyPr wrap="square" rtlCol="0">
            <a:spAutoFit/>
          </a:bodyPr>
          <a:lstStyle/>
          <a:p>
            <a:pPr algn="just">
              <a:lnSpc>
                <a:spcPct val="115000"/>
              </a:lnSpc>
              <a:spcAft>
                <a:spcPts val="1000"/>
              </a:spcAft>
            </a:pPr>
            <a:r>
              <a:rPr lang="en-US" sz="2800" dirty="0">
                <a:solidFill>
                  <a:srgbClr val="0000CC"/>
                </a:solidFill>
                <a:effectLst/>
                <a:latin typeface="Tahoma" panose="020B0604030504040204" pitchFamily="34" charset="0"/>
                <a:ea typeface="Tahoma" panose="020B0604030504040204" pitchFamily="34" charset="0"/>
                <a:cs typeface="Tahoma" panose="020B0604030504040204" pitchFamily="34" charset="0"/>
              </a:rPr>
              <a:t>Low pressure systems or cyclones</a:t>
            </a:r>
            <a:endParaRPr lang="en-IN" sz="2800" dirty="0">
              <a:solidFill>
                <a:srgbClr val="0000CC"/>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1000"/>
              </a:spcAft>
            </a:pPr>
            <a:r>
              <a:rPr lang="en-US" sz="2400" dirty="0">
                <a:latin typeface="Tahoma" panose="020B0604030504040204" pitchFamily="34" charset="0"/>
                <a:ea typeface="Tahoma" panose="020B0604030504040204" pitchFamily="34" charset="0"/>
                <a:cs typeface="Tahoma" panose="020B0604030504040204" pitchFamily="34" charset="0"/>
              </a:rPr>
              <a:t>The word “cyclone” is derived from a Greek word “</a:t>
            </a:r>
            <a:r>
              <a:rPr lang="en-US" sz="2400" dirty="0" err="1">
                <a:latin typeface="Tahoma" panose="020B0604030504040204" pitchFamily="34" charset="0"/>
                <a:ea typeface="Tahoma" panose="020B0604030504040204" pitchFamily="34" charset="0"/>
                <a:cs typeface="Tahoma" panose="020B0604030504040204" pitchFamily="34" charset="0"/>
              </a:rPr>
              <a:t>cyclos</a:t>
            </a:r>
            <a:r>
              <a:rPr lang="en-US" sz="2400" dirty="0">
                <a:latin typeface="Tahoma" panose="020B0604030504040204" pitchFamily="34" charset="0"/>
                <a:ea typeface="Tahoma" panose="020B0604030504040204" pitchFamily="34" charset="0"/>
                <a:cs typeface="Tahoma" panose="020B0604030504040204" pitchFamily="34" charset="0"/>
              </a:rPr>
              <a:t>” meaning the coils of a snake.</a:t>
            </a:r>
          </a:p>
          <a:p>
            <a:pPr algn="just">
              <a:lnSpc>
                <a:spcPct val="115000"/>
              </a:lnSpc>
              <a:spcAft>
                <a:spcPts val="1000"/>
              </a:spcAft>
            </a:pPr>
            <a:r>
              <a:rPr lang="en-US" sz="2400" dirty="0">
                <a:latin typeface="Tahoma" panose="020B0604030504040204" pitchFamily="34" charset="0"/>
                <a:ea typeface="Tahoma" panose="020B0604030504040204" pitchFamily="34" charset="0"/>
                <a:cs typeface="Tahoma" panose="020B0604030504040204" pitchFamily="34" charset="0"/>
              </a:rPr>
              <a:t>When </a:t>
            </a:r>
            <a:r>
              <a:rPr lang="en-US" sz="2400" dirty="0">
                <a:effectLst/>
                <a:latin typeface="Tahoma" panose="020B0604030504040204" pitchFamily="34" charset="0"/>
                <a:ea typeface="Tahoma" panose="020B0604030504040204" pitchFamily="34" charset="0"/>
                <a:cs typeface="Tahoma" panose="020B0604030504040204" pitchFamily="34" charset="0"/>
              </a:rPr>
              <a:t>the isobars are circular or elliptical in shape, and the pressure is lowest at the </a:t>
            </a:r>
            <a:r>
              <a:rPr lang="en-US" sz="2400" dirty="0" err="1">
                <a:effectLst/>
                <a:latin typeface="Tahoma" panose="020B0604030504040204" pitchFamily="34" charset="0"/>
                <a:ea typeface="Tahoma" panose="020B0604030504040204" pitchFamily="34" charset="0"/>
                <a:cs typeface="Tahoma" panose="020B0604030504040204" pitchFamily="34" charset="0"/>
              </a:rPr>
              <a:t>centre</a:t>
            </a:r>
            <a:r>
              <a:rPr lang="en-US" sz="2400" dirty="0">
                <a:effectLst/>
                <a:latin typeface="Tahoma" panose="020B0604030504040204" pitchFamily="34" charset="0"/>
                <a:ea typeface="Tahoma" panose="020B0604030504040204" pitchFamily="34" charset="0"/>
                <a:cs typeface="Tahoma" panose="020B0604030504040204" pitchFamily="34" charset="0"/>
              </a:rPr>
              <a:t>, such a pressure system is called “low” or “depression” or “cyclone”.</a:t>
            </a:r>
            <a:endParaRPr lang="en-IN" sz="24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1000"/>
              </a:spcAft>
            </a:pPr>
            <a:r>
              <a:rPr lang="en-US" sz="2400" dirty="0">
                <a:effectLst/>
                <a:latin typeface="Tahoma" panose="020B0604030504040204" pitchFamily="34" charset="0"/>
                <a:ea typeface="Tahoma" panose="020B0604030504040204" pitchFamily="34" charset="0"/>
                <a:cs typeface="Tahoma" panose="020B0604030504040204" pitchFamily="34" charset="0"/>
              </a:rPr>
              <a:t>A line of low pressure is called a “Trough” when the isobars are not joined at the ends.</a:t>
            </a:r>
            <a:endParaRPr lang="en-IN" sz="2400" dirty="0">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1000"/>
              </a:spcAft>
            </a:pPr>
            <a:r>
              <a:rPr lang="en-US" sz="2400" dirty="0">
                <a:effectLst/>
                <a:latin typeface="Tahoma" panose="020B0604030504040204" pitchFamily="34" charset="0"/>
                <a:ea typeface="Tahoma" panose="020B0604030504040204" pitchFamily="34" charset="0"/>
                <a:cs typeface="Tahoma" panose="020B0604030504040204" pitchFamily="34" charset="0"/>
              </a:rPr>
              <a:t>In India cyclones occur during the monsoon seasons.</a:t>
            </a:r>
            <a:endParaRPr lang="en-IN" sz="24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1000"/>
              </a:spcAft>
            </a:pPr>
            <a:r>
              <a:rPr lang="en-US" sz="2400" dirty="0">
                <a:effectLst/>
                <a:latin typeface="Tahoma" panose="020B0604030504040204" pitchFamily="34" charset="0"/>
                <a:ea typeface="Tahoma" panose="020B0604030504040204" pitchFamily="34" charset="0"/>
                <a:cs typeface="Tahoma" panose="020B0604030504040204" pitchFamily="34" charset="0"/>
              </a:rPr>
              <a:t>♦ The gales accompanying a cyclone give rise to confused seas, torrential rains and usually approach the coast. single severe cyclone can perish hundreds of human lives, animal populations, and submerge thousands of hectares of standing crop.</a:t>
            </a:r>
            <a:endParaRPr lang="en-IN" sz="2400" dirty="0">
              <a:effectLst/>
              <a:latin typeface="Tahoma" panose="020B0604030504040204" pitchFamily="34" charset="0"/>
              <a:ea typeface="Tahoma" panose="020B0604030504040204" pitchFamily="34" charset="0"/>
              <a:cs typeface="Tahoma" panose="020B0604030504040204" pitchFamily="34" charset="0"/>
            </a:endParaRPr>
          </a:p>
          <a:p>
            <a:endParaRPr lang="en-IN" dirty="0"/>
          </a:p>
        </p:txBody>
      </p:sp>
    </p:spTree>
    <p:extLst>
      <p:ext uri="{BB962C8B-B14F-4D97-AF65-F5344CB8AC3E}">
        <p14:creationId xmlns:p14="http://schemas.microsoft.com/office/powerpoint/2010/main" val="72337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opical Cyclones origin develo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533400"/>
            <a:ext cx="5029200" cy="59436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04800" y="304801"/>
            <a:ext cx="2971800" cy="461665"/>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Steps of Cyclones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656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B2521-3E21-DA31-4C66-5A9A116BFCF4}"/>
              </a:ext>
            </a:extLst>
          </p:cNvPr>
          <p:cNvSpPr txBox="1"/>
          <p:nvPr/>
        </p:nvSpPr>
        <p:spPr>
          <a:xfrm>
            <a:off x="363794" y="294968"/>
            <a:ext cx="11641393" cy="2395528"/>
          </a:xfrm>
          <a:prstGeom prst="rect">
            <a:avLst/>
          </a:prstGeom>
          <a:noFill/>
        </p:spPr>
        <p:txBody>
          <a:bodyPr wrap="square" rtlCol="0">
            <a:spAutoFit/>
          </a:bodyPr>
          <a:lstStyle/>
          <a:p>
            <a:pPr algn="just">
              <a:lnSpc>
                <a:spcPct val="115000"/>
              </a:lnSpc>
              <a:spcAft>
                <a:spcPts val="1000"/>
              </a:spcAft>
            </a:pPr>
            <a:r>
              <a:rPr lang="en-US" sz="2800" dirty="0">
                <a:effectLst/>
                <a:latin typeface="Tahoma" panose="020B0604030504040204" pitchFamily="34" charset="0"/>
                <a:ea typeface="Tahoma" panose="020B0604030504040204" pitchFamily="34" charset="0"/>
                <a:cs typeface="Tahoma" panose="020B0604030504040204" pitchFamily="34" charset="0"/>
              </a:rPr>
              <a:t>High pressure systems or anticyclones</a:t>
            </a:r>
            <a:endParaRPr lang="en-IN" sz="2800" dirty="0">
              <a:effectLst/>
              <a:latin typeface="Tahoma" panose="020B0604030504040204" pitchFamily="34" charset="0"/>
              <a:ea typeface="Tahoma" panose="020B0604030504040204" pitchFamily="34" charset="0"/>
              <a:cs typeface="Tahoma" panose="020B0604030504040204" pitchFamily="34" charset="0"/>
            </a:endParaRPr>
          </a:p>
          <a:p>
            <a:pPr lvl="0" algn="just">
              <a:lnSpc>
                <a:spcPct val="115000"/>
              </a:lnSpc>
              <a:spcAft>
                <a:spcPts val="1000"/>
              </a:spcAft>
              <a:tabLst>
                <a:tab pos="457200" algn="l"/>
              </a:tabLst>
            </a:pPr>
            <a:r>
              <a:rPr lang="en-US" sz="2400" dirty="0">
                <a:effectLst/>
                <a:latin typeface="Tahoma" panose="020B0604030504040204" pitchFamily="34" charset="0"/>
                <a:ea typeface="Tahoma" panose="020B0604030504040204" pitchFamily="34" charset="0"/>
                <a:cs typeface="Tahoma" panose="020B0604030504040204" pitchFamily="34" charset="0"/>
              </a:rPr>
              <a:t>When isobars are circular, elliptical in shape and the pressure is highest at the </a:t>
            </a:r>
            <a:r>
              <a:rPr lang="en-US" sz="2400" dirty="0" err="1">
                <a:effectLst/>
                <a:latin typeface="Tahoma" panose="020B0604030504040204" pitchFamily="34" charset="0"/>
                <a:ea typeface="Tahoma" panose="020B0604030504040204" pitchFamily="34" charset="0"/>
                <a:cs typeface="Tahoma" panose="020B0604030504040204" pitchFamily="34" charset="0"/>
              </a:rPr>
              <a:t>centre</a:t>
            </a:r>
            <a:r>
              <a:rPr lang="en-US" sz="2400" dirty="0">
                <a:effectLst/>
                <a:latin typeface="Tahoma" panose="020B0604030504040204" pitchFamily="34" charset="0"/>
                <a:ea typeface="Tahoma" panose="020B0604030504040204" pitchFamily="34" charset="0"/>
                <a:cs typeface="Tahoma" panose="020B0604030504040204" pitchFamily="34" charset="0"/>
              </a:rPr>
              <a:t> such a pressure system is called “High” or “Anticyclone”. When the isobars are elliptical rather than circular the system is called as a “Ridge” or “Wedge”. </a:t>
            </a:r>
            <a:endParaRPr lang="en-IN" sz="2400" dirty="0">
              <a:effectLst/>
              <a:latin typeface="Tahoma" panose="020B0604030504040204" pitchFamily="34" charset="0"/>
              <a:ea typeface="Tahoma" panose="020B0604030504040204" pitchFamily="34" charset="0"/>
              <a:cs typeface="Tahoma" panose="020B0604030504040204" pitchFamily="34" charset="0"/>
            </a:endParaRPr>
          </a:p>
          <a:p>
            <a:endParaRPr lang="en-IN" dirty="0"/>
          </a:p>
        </p:txBody>
      </p:sp>
    </p:spTree>
    <p:extLst>
      <p:ext uri="{BB962C8B-B14F-4D97-AF65-F5344CB8AC3E}">
        <p14:creationId xmlns:p14="http://schemas.microsoft.com/office/powerpoint/2010/main" val="1520538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D1CDA3-132B-4149-145B-AC249DC5EF24}"/>
              </a:ext>
            </a:extLst>
          </p:cNvPr>
          <p:cNvPicPr/>
          <p:nvPr/>
        </p:nvPicPr>
        <p:blipFill>
          <a:blip r:embed="rId2"/>
          <a:srcRect/>
          <a:stretch>
            <a:fillRect/>
          </a:stretch>
        </p:blipFill>
        <p:spPr bwMode="auto">
          <a:xfrm>
            <a:off x="1750142" y="619433"/>
            <a:ext cx="8976852" cy="5525728"/>
          </a:xfrm>
          <a:prstGeom prst="rect">
            <a:avLst/>
          </a:prstGeom>
          <a:noFill/>
          <a:ln w="9525">
            <a:noFill/>
            <a:miter lim="800000"/>
            <a:headEnd/>
            <a:tailEnd/>
          </a:ln>
          <a:effectLst/>
        </p:spPr>
      </p:pic>
    </p:spTree>
    <p:extLst>
      <p:ext uri="{BB962C8B-B14F-4D97-AF65-F5344CB8AC3E}">
        <p14:creationId xmlns:p14="http://schemas.microsoft.com/office/powerpoint/2010/main" val="4194258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0DB15A-EC95-8366-8D23-6FED7F90AC46}"/>
              </a:ext>
            </a:extLst>
          </p:cNvPr>
          <p:cNvSpPr txBox="1"/>
          <p:nvPr/>
        </p:nvSpPr>
        <p:spPr>
          <a:xfrm>
            <a:off x="442452" y="265471"/>
            <a:ext cx="11238271" cy="5770811"/>
          </a:xfrm>
          <a:prstGeom prst="rect">
            <a:avLst/>
          </a:prstGeom>
          <a:noFill/>
        </p:spPr>
        <p:txBody>
          <a:bodyPr wrap="square" rtlCol="0">
            <a:spAutoFit/>
          </a:bodyPr>
          <a:lstStyle/>
          <a:p>
            <a:r>
              <a:rPr lang="en-US" sz="28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Effect of wind on crop plants can be summarized as: </a:t>
            </a:r>
          </a:p>
          <a:p>
            <a:endParaRPr lang="en-US" sz="8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600"/>
              </a:spcBef>
              <a:buFont typeface="Arial" panose="020B0604020202020204" pitchFamily="34" charset="0"/>
              <a:buChar char="•"/>
            </a:pPr>
            <a:r>
              <a:rPr lang="en-US" sz="2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Wind affects the plant directly by increasing transpiration, intake of CO</a:t>
            </a:r>
            <a:r>
              <a:rPr lang="en-US" sz="2400" b="0" i="0" u="none" strike="noStrike" baseline="-25000" dirty="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sz="2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 and causes several types of mechanical damage. </a:t>
            </a:r>
          </a:p>
          <a:p>
            <a:pPr marL="342900" indent="-342900" algn="just">
              <a:spcBef>
                <a:spcPts val="600"/>
              </a:spcBef>
              <a:buFont typeface="Arial" panose="020B0604020202020204" pitchFamily="34" charset="0"/>
              <a:buChar char="•"/>
            </a:pPr>
            <a:r>
              <a:rPr lang="en-US" sz="2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Wind helps in pollination and dispersal of seeds. </a:t>
            </a:r>
          </a:p>
          <a:p>
            <a:pPr marL="342900" indent="-342900" algn="just">
              <a:spcBef>
                <a:spcPts val="600"/>
              </a:spcBef>
              <a:buFont typeface="Arial" panose="020B0604020202020204" pitchFamily="34" charset="0"/>
              <a:buChar char="•"/>
            </a:pPr>
            <a:r>
              <a:rPr lang="en-US" sz="2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Light and gentle winds are helpful for cleaning the agricultural produce. </a:t>
            </a:r>
          </a:p>
          <a:p>
            <a:pPr marL="342900" indent="-342900" algn="just">
              <a:spcBef>
                <a:spcPts val="600"/>
              </a:spcBef>
              <a:buFont typeface="Arial" panose="020B0604020202020204" pitchFamily="34" charset="0"/>
              <a:buChar char="•"/>
            </a:pPr>
            <a:r>
              <a:rPr lang="en-US" sz="2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Hot dry winds frequently do much damage to vegetation in the growing crops by promoting excessive water loss. </a:t>
            </a:r>
          </a:p>
          <a:p>
            <a:pPr marL="342900" indent="-342900" algn="just">
              <a:spcBef>
                <a:spcPts val="600"/>
              </a:spcBef>
              <a:buFont typeface="Arial" panose="020B0604020202020204" pitchFamily="34" charset="0"/>
              <a:buChar char="•"/>
            </a:pPr>
            <a:r>
              <a:rPr lang="en-US" sz="2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Wind has powerful effect on humidity. </a:t>
            </a:r>
          </a:p>
          <a:p>
            <a:pPr marL="342900" indent="-342900" algn="just">
              <a:spcBef>
                <a:spcPts val="600"/>
              </a:spcBef>
              <a:buFont typeface="Arial" panose="020B0604020202020204" pitchFamily="34" charset="0"/>
              <a:buChar char="•"/>
            </a:pPr>
            <a:r>
              <a:rPr lang="en-US" sz="2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Long, continued warm, dry winds injured blossoms by evaporating the secretion of the stigma. </a:t>
            </a:r>
          </a:p>
          <a:p>
            <a:pPr marL="342900" indent="-342900" algn="just">
              <a:spcBef>
                <a:spcPts val="600"/>
              </a:spcBef>
              <a:buFont typeface="Arial" panose="020B0604020202020204" pitchFamily="34" charset="0"/>
              <a:buChar char="•"/>
            </a:pPr>
            <a:r>
              <a:rPr lang="en-US" sz="2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Provides moisture which is necessary for precipitation </a:t>
            </a:r>
          </a:p>
          <a:p>
            <a:pPr marL="342900" indent="-342900" algn="just">
              <a:spcBef>
                <a:spcPts val="600"/>
              </a:spcBef>
              <a:buFont typeface="Arial" panose="020B0604020202020204" pitchFamily="34" charset="0"/>
              <a:buChar char="•"/>
            </a:pPr>
            <a:r>
              <a:rPr lang="en-US" sz="2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Wind prevents frost by disrupting atmospheric inversion </a:t>
            </a:r>
          </a:p>
          <a:p>
            <a:pPr marL="342900" indent="-342900" algn="just">
              <a:spcBef>
                <a:spcPts val="600"/>
              </a:spcBef>
              <a:buFont typeface="Arial" panose="020B0604020202020204" pitchFamily="34" charset="0"/>
              <a:buChar char="•"/>
            </a:pPr>
            <a:r>
              <a:rPr lang="en-IN" sz="2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Causes soil erosion</a:t>
            </a:r>
            <a:endParaRPr lang="en-IN"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428282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1257</Words>
  <Application>Microsoft Office PowerPoint</Application>
  <PresentationFormat>Widescreen</PresentationFormat>
  <Paragraphs>74</Paragraphs>
  <Slides>17</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Arial</vt:lpstr>
      <vt:lpstr>Calibri</vt:lpstr>
      <vt:lpstr>Calibri Light</vt:lpstr>
      <vt:lpstr>Cambria</vt:lpstr>
      <vt:lpstr>Century Gothic</vt:lpstr>
      <vt:lpstr>Tahoma</vt:lpstr>
      <vt:lpstr>Times New Roman</vt:lpstr>
      <vt:lpstr>Wingdings</vt:lpstr>
      <vt:lpstr>Wingdings 3</vt:lpstr>
      <vt:lpstr>Office Theme</vt:lpstr>
      <vt:lpstr>Ion</vt:lpstr>
      <vt:lpstr>1_Office Theme</vt:lpstr>
      <vt:lpstr>PowerPoint Presentation</vt:lpstr>
      <vt:lpstr>PowerPoint Presentation</vt:lpstr>
      <vt:lpstr>PowerPoint Presentation</vt:lpstr>
      <vt:lpstr>Monsoons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Soubheek Nath</dc:creator>
  <cp:lastModifiedBy>Soubheek Nath</cp:lastModifiedBy>
  <cp:revision>14</cp:revision>
  <dcterms:created xsi:type="dcterms:W3CDTF">2023-02-18T17:58:30Z</dcterms:created>
  <dcterms:modified xsi:type="dcterms:W3CDTF">2023-03-01T05:50:58Z</dcterms:modified>
</cp:coreProperties>
</file>