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92" r:id="rId4"/>
    <p:sldId id="288" r:id="rId5"/>
    <p:sldId id="257" r:id="rId6"/>
    <p:sldId id="286" r:id="rId7"/>
    <p:sldId id="258" r:id="rId8"/>
    <p:sldId id="287" r:id="rId9"/>
    <p:sldId id="259" r:id="rId10"/>
    <p:sldId id="260" r:id="rId11"/>
    <p:sldId id="261" r:id="rId12"/>
    <p:sldId id="26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06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9ABE2-8613-B8F3-DEBE-C0A767F1393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4E52C5-10F8-A23B-1F17-A7A9B73134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C5BFF8-CF6E-3677-2EFE-CDC30D4B7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ECDA-6874-4BE7-BD15-0AFED86E0682}" type="datetimeFigureOut">
              <a:rPr lang="en-IN" smtClean="0"/>
              <a:t>06-07-2023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82E349-F6C5-DC5D-B9A2-2E97C42C4E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599EB0-664A-0388-607B-572FEAC7C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7583-DCF6-42A7-B810-7B6B0F17C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3195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71AEA9-BDBD-B5BA-25BB-87F3A11B1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FA78E2-C722-3170-5D58-18FFE9D0A17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9BEC3D-0D82-874A-C1AD-E018D2787B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ECDA-6874-4BE7-BD15-0AFED86E0682}" type="datetimeFigureOut">
              <a:rPr lang="en-IN" smtClean="0"/>
              <a:t>06-07-2023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6CD823-C845-421A-9249-CBE10076E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29C652-E2B1-FDF1-9858-EB861E0B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7583-DCF6-42A7-B810-7B6B0F17C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0016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546C16-C00E-E8A9-295D-8D5872A9C3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715404-AE0E-8C54-39E9-4D3B14E5D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375205-0266-7602-8C1D-0F3983380C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ECDA-6874-4BE7-BD15-0AFED86E0682}" type="datetimeFigureOut">
              <a:rPr lang="en-IN" smtClean="0"/>
              <a:t>06-07-2023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25632-0C82-7901-4961-FA999CACC1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AF827E-E9DE-A934-6B77-85ABB350A8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7583-DCF6-42A7-B810-7B6B0F17C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86691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BFCAD-4229-4DAE-9A70-AC3F9CB5D2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7FF4E2-8145-4F91-BE01-B95C5A714ACB}" type="datetimeFigureOut">
              <a:rPr lang="en-US"/>
              <a:pPr>
                <a:defRPr/>
              </a:pPr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2E8FA-AF72-5FF6-7AE3-5B249EC0B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9DCB8D-7BE4-86A4-777D-75E847ECB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25702C-2706-4DE1-94D4-0DD8378948B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82847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49813-725E-28B5-F45C-A8ED8D256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8F2C65-A3EF-4902-9A61-5A29C575405B}" type="datetimeFigureOut">
              <a:rPr lang="en-US"/>
              <a:pPr>
                <a:defRPr/>
              </a:pPr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99E929-5314-D903-E519-295631A80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881F8B-72B8-077F-E96F-B214F172BF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FAD63D5-28A2-4A20-9C25-6A17107F4F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1241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84F162-04C3-0709-4915-F331321999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986E1-A334-4A9C-98F0-B142FE35CC73}" type="datetimeFigureOut">
              <a:rPr lang="en-US"/>
              <a:pPr>
                <a:defRPr/>
              </a:pPr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55666-3051-C7B3-95AF-C99FB02D0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6F275F-F872-9861-864E-0C9516295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5E70C4-64B2-495F-A5B7-0B1447BEB4E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650382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37094E1-B06C-F90D-D918-0D4B0E5571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D525DE-1644-4242-ABED-9B79AA0B64A3}" type="datetimeFigureOut">
              <a:rPr lang="en-US"/>
              <a:pPr>
                <a:defRPr/>
              </a:pPr>
              <a:t>7/6/2023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5A78944-4A17-BA8A-CC0A-154CD0C0B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27B6F27-5186-3E14-E4D1-C2C4CD342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2969A-EFD7-4020-B10D-4CE8AF7F955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5453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C6FA9E58-7C5F-BDBD-1CE5-D48F106BAB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D0349C-9C13-43D5-BF25-1018179201F4}" type="datetimeFigureOut">
              <a:rPr lang="en-US"/>
              <a:pPr>
                <a:defRPr/>
              </a:pPr>
              <a:t>7/6/2023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1049E56B-C104-1F57-15F2-2F0858BEEC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4566F918-C47D-FAE3-3CEC-3A64B82538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237796-205B-41DA-8661-EB27F1B734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2355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4CE2DCC-4E57-A847-BDBA-56D586093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DABF7-74C8-4F96-AD36-8F8BD273E54B}" type="datetimeFigureOut">
              <a:rPr lang="en-US"/>
              <a:pPr>
                <a:defRPr/>
              </a:pPr>
              <a:t>7/6/2023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F6EF146-EB29-601A-2EE9-39257CFA3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7912A56B-AF66-1992-E352-34FE43F561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AA8B89-BB84-4847-9943-88C1E9C39BE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234268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06E60BA7-DA4D-1CA1-E30B-3CDE9DF90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73DA2-F094-41E9-AD2B-03F2AD68BC9A}" type="datetimeFigureOut">
              <a:rPr lang="en-US"/>
              <a:pPr>
                <a:defRPr/>
              </a:pPr>
              <a:t>7/6/2023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FDE8C64D-577E-1E91-44ED-A2F4D1B031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503DFA8-9286-04D4-923F-034C94FA2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1B205C-5252-459B-A7AA-A3A12CEB7F1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23192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8463A16C-7C8E-BB0E-60BE-FF2C67E1DD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7CF57C-2530-41BE-9ED9-7B5BCCB4DF8A}" type="datetimeFigureOut">
              <a:rPr lang="en-US"/>
              <a:pPr>
                <a:defRPr/>
              </a:pPr>
              <a:t>7/6/2023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07C721E6-268D-F2BB-F80C-6E9EC8B5F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96E6316-10FE-4EF5-827A-EF223A9927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0DEC5B-1033-41CC-8205-9391A623D9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2686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4FE3EA-B2EC-A2A1-EB4E-40E76E413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DC9809-0D10-015A-2010-181F278DB5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BEF01E-DFCE-7E55-267F-549267FCE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ECDA-6874-4BE7-BD15-0AFED86E0682}" type="datetimeFigureOut">
              <a:rPr lang="en-IN" smtClean="0"/>
              <a:t>06-07-2023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348D81-6D13-2260-403C-D15902FFF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23F02A-9E29-71BD-E42B-244EBC94D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7583-DCF6-42A7-B810-7B6B0F17C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079309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E92F4DE7-B72C-0FF2-5618-56348FE5F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AFFAE3-6D59-43AA-ABE0-D6C5265F36D1}" type="datetimeFigureOut">
              <a:rPr lang="en-US"/>
              <a:pPr>
                <a:defRPr/>
              </a:pPr>
              <a:t>7/6/2023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5CABACF-7294-2FE9-4B08-14C3AFB380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84A35FCA-9CFE-E429-4AAB-C29616C79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6F8FC-C28F-408B-9921-D0D918B55B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44025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CB2D87-1324-A55D-9FF3-0EA9F88F6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CFA72-267B-4144-8008-3157520BBDCC}" type="datetimeFigureOut">
              <a:rPr lang="en-US"/>
              <a:pPr>
                <a:defRPr/>
              </a:pPr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4BBB30-E15F-82D5-D90A-791C2C9686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7CFA8-9A0C-51DF-4604-FFD52894C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ED1824-FF59-43C3-919E-41FF37C966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110763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1ECE21-10D3-0367-793E-C0E135D1F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9D4E3-CDAC-4FCF-8499-0DAB1B4BD72F}" type="datetimeFigureOut">
              <a:rPr lang="en-US"/>
              <a:pPr>
                <a:defRPr/>
              </a:pPr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F02D9C-3CAA-2D67-299B-FACCE6143B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A45DA-0A08-E0C7-A5C3-AD7E6843D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7E03A0-6F2B-4B7D-A0D9-E0B5EF018A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1086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F08F7-56A9-A8E9-3F8C-3C9026A737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8328BE-0075-4F40-95A4-6D7579F80F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C4A492-B9FF-55AC-EEC0-A0E817FA3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ECDA-6874-4BE7-BD15-0AFED86E0682}" type="datetimeFigureOut">
              <a:rPr lang="en-IN" smtClean="0"/>
              <a:t>06-07-2023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1E9822-3AF5-9275-D20F-FEDC90704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2396AF-0CA7-8253-686C-2B41F007C8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7583-DCF6-42A7-B810-7B6B0F17C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2701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FC62D4-7DBF-6418-72FA-B5217F1252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D5E06C-2BA2-2C87-5C73-F66DD89CA2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E0B057-198C-D07C-4AC4-C402247C70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E724F02-50C8-319C-EE73-6A4CCD4233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ECDA-6874-4BE7-BD15-0AFED86E0682}" type="datetimeFigureOut">
              <a:rPr lang="en-IN" smtClean="0"/>
              <a:t>06-07-2023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EEC6E7-FB0C-AA14-12AD-1B0346029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7C0B27-8C6C-2D2F-C5AD-1ADE8EEE6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7583-DCF6-42A7-B810-7B6B0F17C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85253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F0DAB-EB09-C785-2068-ED39FE2045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B58A18-6406-7B22-63B5-EA34F56E9B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6B4FAE-CE79-278F-F719-BC622F5953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3F8C51D-B056-C2B5-4994-B460D67E20C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DB3D1FA-18EB-6D5E-24B4-C765E1F78E2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15F171-31A7-3997-4FCB-00B545421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ECDA-6874-4BE7-BD15-0AFED86E0682}" type="datetimeFigureOut">
              <a:rPr lang="en-IN" smtClean="0"/>
              <a:t>06-07-2023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9981AF-599A-5852-1A37-C7C044D39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3FB37E-DF0B-76DA-5490-EEB1630DF3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7583-DCF6-42A7-B810-7B6B0F17C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067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6F562-F257-2A10-9F5B-ACFDE7990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520EAB7-B9ED-937C-37D1-4A7CC4D38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ECDA-6874-4BE7-BD15-0AFED86E0682}" type="datetimeFigureOut">
              <a:rPr lang="en-IN" smtClean="0"/>
              <a:t>06-07-2023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9FC91A-C571-37ED-3042-7B2891035F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26B384-3664-784A-56BF-E31420DF1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7583-DCF6-42A7-B810-7B6B0F17C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57873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3951E2E-F418-8BDD-DE97-59A3385E34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ECDA-6874-4BE7-BD15-0AFED86E0682}" type="datetimeFigureOut">
              <a:rPr lang="en-IN" smtClean="0"/>
              <a:t>06-07-2023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A04F513-D53F-1149-B5A0-26B0E4111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7D49C1-14A1-70E2-E9FB-C9B2A710D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7583-DCF6-42A7-B810-7B6B0F17C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8107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49C3F4-D546-49E8-09B4-036F4994C8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36169D-FDA3-236F-701A-D0C00A535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A69BB4-F76C-43B6-C3CB-1BE90D4031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9A5C2-760E-D94A-8D0B-0020C9BBE5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ECDA-6874-4BE7-BD15-0AFED86E0682}" type="datetimeFigureOut">
              <a:rPr lang="en-IN" smtClean="0"/>
              <a:t>06-07-2023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2B17F4-BB68-81AF-C430-A4A8F51B7F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9079D92-22C5-3521-67CB-D1BCF7CD64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7583-DCF6-42A7-B810-7B6B0F17C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55993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26E965-D53D-8F23-BC65-7D3C658DF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11A9B3-5B1E-9FB0-40EB-56375045C7D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68AD6C-AE06-359F-E53A-81503276B4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1F1B1A-FFAE-1BF7-6268-AF60A8251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7BECDA-6874-4BE7-BD15-0AFED86E0682}" type="datetimeFigureOut">
              <a:rPr lang="en-IN" smtClean="0"/>
              <a:t>06-07-2023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E5F608-20EC-FB62-F1D3-C18537506C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8068ADE-EFED-ABFF-34B5-8DFF37E0A7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F57583-DCF6-42A7-B810-7B6B0F17C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6578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860E6C-4D95-5486-6EA2-770F7E45CB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B80C73-E601-8659-728C-9B8E43FE9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8769C9-A5AE-EF06-FC95-3E9981197D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BECDA-6874-4BE7-BD15-0AFED86E0682}" type="datetimeFigureOut">
              <a:rPr lang="en-IN" smtClean="0"/>
              <a:t>06-07-2023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401C94-2BFA-A6A0-E3EE-2FB9E77484F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E6F87-26D4-B168-3170-63AFF840165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F57583-DCF6-42A7-B810-7B6B0F17CE9A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295446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A4064AD9-9A59-0F4F-E975-EF1F033E864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DD7202A5-2147-5A2F-4B55-22C11527E50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600201"/>
            <a:ext cx="109728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634C3E-5BC8-3E91-89C3-7FB52DBC4A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1C3DF46-4E1D-4190-9F38-21D0FD26176C}" type="datetimeFigureOut">
              <a:rPr lang="en-US"/>
              <a:pPr>
                <a:defRPr/>
              </a:pPr>
              <a:t>7/6/2023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BA3C64-7741-097A-37A1-3A58635741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CB2FB1-4FEE-91FD-CA30-DD0CA45F59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D3B5D40F-420F-4661-AD63-D92F98452C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2556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32A0B26-CD13-93F2-71EA-61566D8DAD6D}"/>
              </a:ext>
            </a:extLst>
          </p:cNvPr>
          <p:cNvSpPr txBox="1"/>
          <p:nvPr/>
        </p:nvSpPr>
        <p:spPr>
          <a:xfrm>
            <a:off x="186813" y="363793"/>
            <a:ext cx="11720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Nature and properties of solar radiation, solar constant, depletion of solar radiation</a:t>
            </a:r>
            <a:r>
              <a:rPr lang="en-US" sz="2400">
                <a:solidFill>
                  <a:srgbClr val="0000FF"/>
                </a:solidFill>
                <a:effectLst/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</a:t>
            </a:r>
            <a:endParaRPr lang="en-IN" sz="2400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15331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E24FA38-7748-1385-BA8B-12299E9A4557}"/>
              </a:ext>
            </a:extLst>
          </p:cNvPr>
          <p:cNvSpPr txBox="1"/>
          <p:nvPr/>
        </p:nvSpPr>
        <p:spPr>
          <a:xfrm>
            <a:off x="363794" y="393290"/>
            <a:ext cx="11513574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>
                <a:latin typeface="arial" panose="020B0604020202020204" pitchFamily="34" charset="0"/>
              </a:rPr>
              <a:t>Amount of radiation emitted per unit time from an unit area A 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</a:rPr>
              <a:t>(</a:t>
            </a:r>
            <a:r>
              <a:rPr lang="en-US" sz="2400" b="0" i="0" u="none" strike="noStrike" baseline="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emissive power, Eb</a:t>
            </a:r>
            <a:r>
              <a:rPr lang="en-US" sz="2400" dirty="0">
                <a:solidFill>
                  <a:srgbClr val="0000FF"/>
                </a:solidFill>
                <a:latin typeface="arial" panose="020B0604020202020204" pitchFamily="34" charset="0"/>
              </a:rPr>
              <a:t>) </a:t>
            </a:r>
            <a:r>
              <a:rPr lang="en-US" sz="2400" dirty="0">
                <a:latin typeface="arial" panose="020B0604020202020204" pitchFamily="34" charset="0"/>
              </a:rPr>
              <a:t>of a black body at absolute temperature T is directly proportional to the fourth power of the temperature. </a:t>
            </a:r>
          </a:p>
          <a:p>
            <a:pPr algn="just"/>
            <a:endParaRPr lang="en-US" sz="800" dirty="0">
              <a:latin typeface="arial" panose="020B0604020202020204" pitchFamily="34" charset="0"/>
            </a:endParaRPr>
          </a:p>
          <a:p>
            <a:pPr algn="just"/>
            <a:r>
              <a:rPr lang="en-US" sz="240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Stefan-Boltzmann theory express Eb as:</a:t>
            </a:r>
            <a:endParaRPr lang="en-IN" sz="2400" b="0" i="0" u="none" strike="noStrike" baseline="0" dirty="0">
              <a:solidFill>
                <a:srgbClr val="C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IN" sz="800" b="0" i="0" u="none" strike="noStrike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pt-BR" sz="2400" b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Eb = </a:t>
            </a:r>
            <a:r>
              <a:rPr lang="en-US" sz="2400" b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σ * T</a:t>
            </a:r>
            <a:r>
              <a:rPr lang="en-US" sz="2400" b="0" u="none" strike="noStrike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</a:t>
            </a:r>
          </a:p>
          <a:p>
            <a:pPr algn="just"/>
            <a:endParaRPr lang="pt-BR" sz="800" b="0" i="0" u="none" strike="noStrike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σ = Stefan-Boltzmann constant = 5.67 * 10</a:t>
            </a:r>
            <a:r>
              <a:rPr lang="en-US" sz="2400" b="0" i="0" u="none" strike="noStrike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-8</a:t>
            </a: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W m</a:t>
            </a:r>
            <a:r>
              <a:rPr lang="en-US" sz="2400" b="0" i="0" u="none" strike="noStrike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-2 </a:t>
            </a: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</a:t>
            </a:r>
            <a:r>
              <a:rPr lang="en-US" sz="2400" b="0" i="0" u="none" strike="noStrike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-4</a:t>
            </a: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and T is the </a:t>
            </a:r>
            <a:r>
              <a:rPr lang="en-IN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temperature in degree Kelvin.</a:t>
            </a:r>
          </a:p>
          <a:p>
            <a:pPr algn="just"/>
            <a:endParaRPr lang="en-IN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sz="2400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According to Stefan Boltzmann law, Eb = P/A (P is net radiated power;  A radiating area)</a:t>
            </a:r>
            <a:endParaRPr lang="en-IN" sz="2400" b="0" i="0" u="none" strike="noStrike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IN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 ideal black body is a perfect absorber as well as perfect emitter of thermal radiations. </a:t>
            </a:r>
          </a:p>
          <a:p>
            <a:pPr algn="just"/>
            <a:endParaRPr lang="en-US" sz="800" b="0" i="0" u="none" strike="noStrike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sz="800" b="0" i="0" u="none" strike="noStrike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All real surfaces emit less energy than corresponding blackbodies</a:t>
            </a:r>
            <a:r>
              <a:rPr lang="en-US" sz="1800" b="0" i="0" u="none" strike="noStrike" baseline="0" dirty="0">
                <a:latin typeface="TimesNewRomanPSMT"/>
              </a:rPr>
              <a:t>.</a:t>
            </a:r>
            <a:endParaRPr lang="en-IN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16152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E993101-3F7C-F4A9-942C-C9290D5CFE13}"/>
              </a:ext>
            </a:extLst>
          </p:cNvPr>
          <p:cNvSpPr txBox="1"/>
          <p:nvPr/>
        </p:nvSpPr>
        <p:spPr>
          <a:xfrm>
            <a:off x="363794" y="393290"/>
            <a:ext cx="11434916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1200"/>
              </a:spcBef>
            </a:pPr>
            <a:r>
              <a:rPr lang="en-IN" sz="2400" i="0" u="none" strike="noStrike" baseline="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Emissivity of a Surface</a:t>
            </a:r>
          </a:p>
          <a:p>
            <a:pPr algn="just">
              <a:spcBef>
                <a:spcPts val="1200"/>
              </a:spcBef>
            </a:pP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ratio of the total emissive power (E) of a real surface to the total emissive power (E</a:t>
            </a:r>
            <a:r>
              <a:rPr lang="en-US" sz="2400" b="0" i="0" u="none" strike="noStrike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of a blackbody is called the emissivity (ε) of the real surface.</a:t>
            </a:r>
          </a:p>
          <a:p>
            <a:pPr algn="just">
              <a:spcBef>
                <a:spcPts val="1200"/>
              </a:spcBef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Thus </a:t>
            </a: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 = E / E</a:t>
            </a:r>
            <a:r>
              <a:rPr lang="en-US" sz="2400" b="0" i="0" u="none" strike="noStrike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</a:t>
            </a:r>
          </a:p>
          <a:p>
            <a:pPr algn="just">
              <a:spcBef>
                <a:spcPts val="1200"/>
              </a:spcBef>
            </a:pP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emissivity of a surface is a function of following parameters :</a:t>
            </a:r>
          </a:p>
          <a:p>
            <a:pPr algn="just">
              <a:spcBef>
                <a:spcPts val="1200"/>
              </a:spcBef>
            </a:pPr>
            <a:r>
              <a:rPr lang="en-IN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(1) surface temperature,</a:t>
            </a:r>
          </a:p>
          <a:p>
            <a:pPr algn="just">
              <a:spcBef>
                <a:spcPts val="1200"/>
              </a:spcBef>
            </a:pP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(2) wavelength of the incident radiation, </a:t>
            </a:r>
          </a:p>
          <a:p>
            <a:pPr algn="just">
              <a:spcBef>
                <a:spcPts val="1200"/>
              </a:spcBef>
            </a:pP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(3) direction of the incident radiation.</a:t>
            </a:r>
          </a:p>
          <a:p>
            <a:pPr algn="just">
              <a:spcBef>
                <a:spcPts val="1200"/>
              </a:spcBef>
            </a:pPr>
            <a:endParaRPr lang="en-US" sz="2400" b="0" i="0" u="none" strike="noStrike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>
              <a:spcBef>
                <a:spcPts val="1200"/>
              </a:spcBef>
            </a:pP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the emissivity is the average value over the entire wavelength range in all directions, is called total emissivity.</a:t>
            </a:r>
            <a:endParaRPr lang="en-IN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4068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5630479-4AE7-389F-0713-A33141F0A63F}"/>
              </a:ext>
            </a:extLst>
          </p:cNvPr>
          <p:cNvSpPr txBox="1"/>
          <p:nvPr/>
        </p:nvSpPr>
        <p:spPr>
          <a:xfrm>
            <a:off x="816077" y="524552"/>
            <a:ext cx="10668000" cy="48474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IN" sz="2400" i="0" u="none" strike="noStrike" baseline="0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Kirchoff’s</a:t>
            </a:r>
            <a:r>
              <a:rPr lang="en-IN" sz="2400" i="0" u="none" strike="noStrike" baseline="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Law</a:t>
            </a:r>
          </a:p>
          <a:p>
            <a:pPr algn="l"/>
            <a:endParaRPr lang="en-IN" sz="1200" b="1" i="0" u="none" strike="noStrike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2400" b="0" i="0" u="none" strike="noStrike" baseline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Krichhoff’s</a:t>
            </a: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law of radiation states that the monochromatic (single wavelength) emissivity is equal to the monochromatic absorptivity for any surface when in thermal equilibrium with its surroundings. </a:t>
            </a:r>
          </a:p>
          <a:p>
            <a:pPr algn="just"/>
            <a:endParaRPr lang="en-US" sz="1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This may be expressed as:</a:t>
            </a:r>
          </a:p>
          <a:p>
            <a:pPr algn="just"/>
            <a:endParaRPr lang="en-IN" sz="900" b="0" i="0" u="none" strike="noStrike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l-G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</a:t>
            </a:r>
            <a:r>
              <a:rPr lang="el-GR" sz="24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λ</a:t>
            </a:r>
            <a:r>
              <a:rPr lang="en-IN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fr-FR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fr-FR" sz="2400" b="0" i="1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 </a:t>
            </a:r>
            <a:r>
              <a:rPr lang="fr-FR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=  </a:t>
            </a:r>
            <a:r>
              <a:rPr lang="el-GR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</a:t>
            </a:r>
            <a:r>
              <a:rPr lang="el-GR" sz="2400" b="0" i="0" u="none" strike="noStrike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λ</a:t>
            </a:r>
            <a:r>
              <a:rPr lang="fr-FR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fr-FR" sz="2400" b="0" i="1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fr-FR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</a:p>
          <a:p>
            <a:pPr algn="just"/>
            <a:endParaRPr lang="fr-FR" sz="1200" b="0" i="0" u="none" strike="noStrike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</a:t>
            </a:r>
            <a:r>
              <a:rPr lang="el-GR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ε</a:t>
            </a:r>
            <a:r>
              <a:rPr lang="el-GR" sz="2400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λ</a:t>
            </a:r>
            <a:r>
              <a:rPr lang="fr-FR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fr-FR" sz="2400" b="0" i="1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fr-FR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the monochromatic emissivity at wavelength λ and temperature T</a:t>
            </a:r>
          </a:p>
          <a:p>
            <a:pPr algn="just"/>
            <a:endParaRPr lang="en-US" sz="1200" b="0" i="0" u="none" strike="noStrike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l-GR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</a:t>
            </a:r>
            <a:r>
              <a:rPr lang="el-GR" sz="2400" b="0" i="0" u="none" strike="noStrike" baseline="-25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λ</a:t>
            </a:r>
            <a:r>
              <a:rPr lang="fr-FR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fr-FR" sz="2400" b="0" i="1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</a:t>
            </a:r>
            <a:r>
              <a:rPr lang="fr-FR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 </a:t>
            </a: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the monochromatic absorptivity at wavelength λ and temperature T.</a:t>
            </a:r>
            <a:endParaRPr lang="en-IN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838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87A9267-C52A-A07C-9236-3A9C6635431F}"/>
              </a:ext>
            </a:extLst>
          </p:cNvPr>
          <p:cNvSpPr txBox="1"/>
          <p:nvPr/>
        </p:nvSpPr>
        <p:spPr>
          <a:xfrm>
            <a:off x="381000" y="347133"/>
            <a:ext cx="11303000" cy="64017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sun is the only energy source to the earth. 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earth revolves round the sun in an elliptical orbit. 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earth is at its closest point to the sun (perihelion) on approximately January 3 and at its farthest point (aphelion) on approximately July 4. 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sun is a completely gaseous body. The chemical composition of the outer layers is (by mass) 71% H, 26.5% He, and 2.5 % heavier metals. 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core temperature is in the range of 1590 to 4240 </a:t>
            </a:r>
            <a:r>
              <a:rPr lang="en-US" sz="2400" b="0" i="0" u="none" strike="noStrike" baseline="30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0</a:t>
            </a:r>
            <a:r>
              <a:rPr lang="en-US" sz="2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C. 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core and interior fusion reactions (H transformed to He) take place. 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These reactions supply the energy radiated by the sun. 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energy is first transferred to the surface of the sun and then radiated into space. 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radiation from the core and interior of the sun is thought to be in the form of X rays and gamma rays.</a:t>
            </a:r>
            <a:endParaRPr lang="en-IN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90327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F43A3558-D850-1067-3C52-49ACDC61BF0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1834" y="757083"/>
            <a:ext cx="11325625" cy="5024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0740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E279344-5385-F583-E6AC-5CB801265B8F}"/>
              </a:ext>
            </a:extLst>
          </p:cNvPr>
          <p:cNvSpPr txBox="1"/>
          <p:nvPr/>
        </p:nvSpPr>
        <p:spPr>
          <a:xfrm>
            <a:off x="934065" y="409917"/>
            <a:ext cx="10874477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IN" sz="2400" b="1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Wavelength </a:t>
            </a:r>
            <a:endParaRPr lang="en-IN" sz="2400" b="0" u="none" strike="noStrike" baseline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sz="22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wavelength of electromagnetic radiation is given by the equation</a:t>
            </a:r>
          </a:p>
          <a:p>
            <a:pPr algn="just"/>
            <a:r>
              <a:rPr lang="en-US" sz="22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IN" sz="22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</a:t>
            </a:r>
            <a:r>
              <a:rPr lang="el-GR" sz="2200" b="0" i="0" u="none" strike="noStrike" baseline="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λ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</a:t>
            </a:r>
            <a:r>
              <a:rPr lang="en-IN" sz="2200" b="0" i="0" u="none" strike="noStrike" baseline="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c/v</a:t>
            </a:r>
            <a:r>
              <a:rPr lang="en-IN" sz="22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</a:p>
          <a:p>
            <a:pPr algn="just"/>
            <a:endParaRPr lang="en-IN" sz="2200" b="0" i="0" u="none" strike="noStrike" baseline="0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sz="22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Where, λ is the wavelength, the shortest distance between consecutive crests in the wave trans; </a:t>
            </a:r>
            <a:r>
              <a:rPr lang="en-US" sz="2200" b="0" i="1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 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the constant equal to the velocity of light, 3 × 1010 cm sec</a:t>
            </a:r>
            <a:r>
              <a:rPr lang="en-US" sz="2200" b="0" i="0" u="none" strike="noStrike" baseline="3000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–1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; and </a:t>
            </a:r>
            <a:r>
              <a:rPr lang="en-US" sz="2200" b="0" i="1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 </a:t>
            </a:r>
            <a:r>
              <a:rPr lang="en-US" sz="2200" b="0" i="0" u="none" strike="noStrike" baseline="0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the frequency, the number of vibrations or cycles per second. </a:t>
            </a:r>
            <a:endParaRPr lang="en-IN" sz="22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74802D8-3550-672B-5920-23DEDA22A3E2}"/>
              </a:ext>
            </a:extLst>
          </p:cNvPr>
          <p:cNvSpPr txBox="1"/>
          <p:nvPr/>
        </p:nvSpPr>
        <p:spPr>
          <a:xfrm>
            <a:off x="934065" y="3185651"/>
            <a:ext cx="10707329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Sun is continuously emitting short wave thermal radiation at various frequencies. 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visible portion of thermal radiation ranges from approximately 0.4 </a:t>
            </a:r>
            <a:r>
              <a:rPr lang="en-US" sz="2200" b="0" i="0" u="none" strike="noStrike" baseline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μm</a:t>
            </a:r>
            <a:r>
              <a:rPr lang="en-US" sz="22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to 0.7 </a:t>
            </a:r>
            <a:r>
              <a:rPr lang="en-US" sz="2200" b="0" i="0" u="none" strike="noStrike" baseline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μm</a:t>
            </a:r>
            <a:r>
              <a:rPr lang="en-US" sz="22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solar radiation strikes the Earth’s surface, it gets absorbed and is re-emitted as long wavelength thermal radiation. 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2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Thus, thermal radiations are a form of energy emission and depend solely on the temperature and the characteristics of the emitting surface. </a:t>
            </a:r>
          </a:p>
        </p:txBody>
      </p:sp>
    </p:spTree>
    <p:extLst>
      <p:ext uri="{BB962C8B-B14F-4D97-AF65-F5344CB8AC3E}">
        <p14:creationId xmlns:p14="http://schemas.microsoft.com/office/powerpoint/2010/main" val="3888454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>
            <a:extLst>
              <a:ext uri="{FF2B5EF4-FFF2-40B4-BE49-F238E27FC236}">
                <a16:creationId xmlns:a16="http://schemas.microsoft.com/office/drawing/2014/main" id="{FE665B5A-A919-B6F6-43E0-C7D5479C57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990600"/>
            <a:ext cx="8262938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TextBox 2">
            <a:extLst>
              <a:ext uri="{FF2B5EF4-FFF2-40B4-BE49-F238E27FC236}">
                <a16:creationId xmlns:a16="http://schemas.microsoft.com/office/drawing/2014/main" id="{CE1B0894-28E6-3699-DAF2-27A35965CB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5105400"/>
            <a:ext cx="8001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IN" altLang="en-US">
                <a:solidFill>
                  <a:prstClr val="black"/>
                </a:solidFill>
              </a:rPr>
              <a:t>Electromagnetic radiation spectrum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863C730-E0F0-8775-62AC-875823148BA8}"/>
              </a:ext>
            </a:extLst>
          </p:cNvPr>
          <p:cNvSpPr txBox="1"/>
          <p:nvPr/>
        </p:nvSpPr>
        <p:spPr>
          <a:xfrm>
            <a:off x="216310" y="314632"/>
            <a:ext cx="11690555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solar radiation passes through the atmosphere, some of it is </a:t>
            </a:r>
            <a:r>
              <a:rPr lang="en-US" sz="2400" b="0" i="0" u="none" strike="noStrike" baseline="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absorbed</a:t>
            </a: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some is </a:t>
            </a:r>
            <a:r>
              <a:rPr lang="en-US" sz="2400" b="0" i="0" u="none" strike="noStrike" baseline="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scattered</a:t>
            </a: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, and the rest is </a:t>
            </a:r>
            <a:r>
              <a:rPr lang="en-US" sz="2400" b="0" i="0" u="none" strike="noStrike" baseline="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reflected</a:t>
            </a: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by:</a:t>
            </a:r>
          </a:p>
          <a:p>
            <a:pPr algn="just">
              <a:spcBef>
                <a:spcPts val="1200"/>
              </a:spcBef>
            </a:pP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</a:t>
            </a:r>
            <a:r>
              <a:rPr lang="en-US" sz="24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Air molecule; Water </a:t>
            </a:r>
            <a:r>
              <a:rPr lang="en-US" sz="2400" dirty="0" err="1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vapour</a:t>
            </a:r>
            <a:r>
              <a:rPr lang="en-US" sz="240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Dust; Cloud etc.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radiation reaching the Earth’s surface through the </a:t>
            </a:r>
            <a:r>
              <a:rPr lang="en-US" sz="2400" b="0" i="0" u="none" strike="noStrike" baseline="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reflectants</a:t>
            </a: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/ Absorbents is called diffused solar radiation. 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solar radiation which reaches the Earth's surface without being diffused is called direct solar radiation.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sum of the diffused and direct insolation is called </a:t>
            </a:r>
            <a:r>
              <a:rPr lang="en-US" sz="2400" b="0" i="0" u="none" strike="noStrike" baseline="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global insolation</a:t>
            </a: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Atmospheric conditions can reduce direct insolation by about 10% on clear, dry</a:t>
            </a:r>
          </a:p>
          <a:p>
            <a:pPr marL="342900" indent="-342900" algn="just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days and by 100% on thick, cloudy days.</a:t>
            </a:r>
            <a:endParaRPr lang="en-IN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88204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The three main components of solar radiation [1]. ">
            <a:extLst>
              <a:ext uri="{FF2B5EF4-FFF2-40B4-BE49-F238E27FC236}">
                <a16:creationId xmlns:a16="http://schemas.microsoft.com/office/drawing/2014/main" id="{11B3D842-6CD3-EF5A-D084-4FE7949E19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4633" y="412494"/>
            <a:ext cx="5586412" cy="59795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5921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F835AEC-357D-4A0C-62C2-EADECB7FC0A2}"/>
              </a:ext>
            </a:extLst>
          </p:cNvPr>
          <p:cNvSpPr txBox="1"/>
          <p:nvPr/>
        </p:nvSpPr>
        <p:spPr>
          <a:xfrm>
            <a:off x="373626" y="363794"/>
            <a:ext cx="11700387" cy="5556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electromagnetic radiations have dual nature, behaving like </a:t>
            </a:r>
            <a:r>
              <a:rPr lang="en-US" sz="2400" b="0" i="0" u="none" strike="noStrike" baseline="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waves </a:t>
            </a: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also </a:t>
            </a:r>
            <a:r>
              <a:rPr lang="en-IN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like </a:t>
            </a:r>
            <a:r>
              <a:rPr lang="en-IN" sz="2400" b="0" i="0" u="none" strike="noStrike" baseline="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particles</a:t>
            </a:r>
            <a:r>
              <a:rPr lang="en-IN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As particles electromagnetic waves are called </a:t>
            </a: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photons and energy E expressed as (Plank’s Law):</a:t>
            </a:r>
          </a:p>
          <a:p>
            <a:pPr algn="just"/>
            <a:endParaRPr lang="en-US" sz="800" b="0" i="0" u="none" strike="noStrike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IN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                        E = h * </a:t>
            </a:r>
            <a:r>
              <a:rPr lang="el-GR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 </a:t>
            </a:r>
            <a:endParaRPr lang="en-IN" sz="2400" b="0" i="0" u="none" strike="noStrike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IN" sz="800" b="0" i="0" u="none" strike="noStrike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</a:t>
            </a:r>
            <a:r>
              <a:rPr lang="en-US" sz="2400" b="0" i="1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 </a:t>
            </a: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energy of a photon in Joules, </a:t>
            </a:r>
            <a:r>
              <a:rPr lang="en-US" sz="2400" b="0" i="1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 </a:t>
            </a: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Planck constant = 6.6 *10</a:t>
            </a:r>
            <a:r>
              <a:rPr lang="en-US" sz="2400" b="0" i="0" u="none" strike="noStrike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-34</a:t>
            </a: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J s, and</a:t>
            </a:r>
          </a:p>
          <a:p>
            <a:pPr algn="just"/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ν = frequency of radiation, s</a:t>
            </a:r>
            <a:r>
              <a:rPr lang="en-US" sz="2400" b="0" i="0" u="none" strike="noStrike" baseline="300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-1</a:t>
            </a: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algn="just"/>
            <a:endParaRPr lang="en-US" sz="2400" b="0" i="0" u="none" strike="noStrike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endParaRPr lang="en-US" sz="8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just"/>
            <a:r>
              <a:rPr lang="en-US" sz="2400" b="0" i="0" u="none" strike="noStrike" baseline="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When a beam of thermal radiation is incident on the surface of a body, the </a:t>
            </a:r>
            <a:r>
              <a:rPr lang="en-IN" sz="2400" b="0" i="0" u="none" strike="noStrike" baseline="0" dirty="0">
                <a:solidFill>
                  <a:srgbClr val="C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following could happen :</a:t>
            </a:r>
          </a:p>
          <a:p>
            <a:pPr algn="just">
              <a:lnSpc>
                <a:spcPct val="150000"/>
              </a:lnSpc>
            </a:pPr>
            <a:endParaRPr lang="en-IN" sz="800" b="0" i="0" u="none" strike="noStrike" baseline="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 algn="just">
              <a:lnSpc>
                <a:spcPct val="150000"/>
              </a:lnSpc>
              <a:buAutoNum type="alphaLcParenBoth"/>
            </a:pP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some of it may gets reflected away from the surface,</a:t>
            </a:r>
          </a:p>
          <a:p>
            <a:pPr algn="l">
              <a:lnSpc>
                <a:spcPct val="150000"/>
              </a:lnSpc>
            </a:pP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(b) some of it may get absorbed by the body, and</a:t>
            </a:r>
          </a:p>
          <a:p>
            <a:pPr algn="l">
              <a:lnSpc>
                <a:spcPct val="150000"/>
              </a:lnSpc>
            </a:pP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(c) some of it may get transmitted through the body.</a:t>
            </a:r>
            <a:endParaRPr lang="en-IN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59139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cc1">
            <a:extLst>
              <a:ext uri="{FF2B5EF4-FFF2-40B4-BE49-F238E27FC236}">
                <a16:creationId xmlns:a16="http://schemas.microsoft.com/office/drawing/2014/main" id="{EED87763-7818-689E-8B38-0F2E0F8AAE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787" y="398029"/>
            <a:ext cx="4319281" cy="4487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7C720EAC-365D-37C3-3530-E060292035CA}"/>
              </a:ext>
            </a:extLst>
          </p:cNvPr>
          <p:cNvSpPr txBox="1"/>
          <p:nvPr/>
        </p:nvSpPr>
        <p:spPr>
          <a:xfrm>
            <a:off x="4866969" y="147484"/>
            <a:ext cx="6961238" cy="65402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spcBef>
                <a:spcPts val="600"/>
              </a:spcBef>
            </a:pP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radiation characteristics of a surface are its</a:t>
            </a:r>
          </a:p>
          <a:p>
            <a:pPr algn="just">
              <a:spcBef>
                <a:spcPts val="600"/>
              </a:spcBef>
            </a:pP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ability to reflect (reflectivity), its ability to absorb (absorptivity) and its ability to transmit (transmissivity). These are defined as follows:</a:t>
            </a:r>
          </a:p>
          <a:p>
            <a:pPr algn="just">
              <a:spcBef>
                <a:spcPts val="600"/>
              </a:spcBef>
            </a:pP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ρ = reflectivity = fraction of radiation reflected by the surface,</a:t>
            </a:r>
          </a:p>
          <a:p>
            <a:pPr algn="just">
              <a:spcBef>
                <a:spcPts val="600"/>
              </a:spcBef>
            </a:pP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 = absorptivity = fraction of radiation absorbed by the surface, and</a:t>
            </a:r>
          </a:p>
          <a:p>
            <a:pPr algn="just">
              <a:spcBef>
                <a:spcPts val="600"/>
              </a:spcBef>
            </a:pP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 = transmissivity = fraction of radiation transmitted through the surface.</a:t>
            </a:r>
          </a:p>
          <a:p>
            <a:pPr algn="just">
              <a:spcBef>
                <a:spcPts val="600"/>
              </a:spcBef>
            </a:pP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Thus, α + ρ + </a:t>
            </a:r>
            <a:r>
              <a:rPr lang="el-GR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τ</a:t>
            </a: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1 . . . (1.3)</a:t>
            </a:r>
          </a:p>
          <a:p>
            <a:pPr algn="just">
              <a:spcBef>
                <a:spcPts val="600"/>
              </a:spcBef>
            </a:pP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Most of the solid objects are opaque and hence τ = 0. </a:t>
            </a:r>
          </a:p>
          <a:p>
            <a:pPr algn="just">
              <a:spcBef>
                <a:spcPts val="600"/>
              </a:spcBef>
            </a:pP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If a body absorbs all the incoming radiation (such a body is called </a:t>
            </a:r>
            <a:r>
              <a:rPr lang="en-US" sz="2400" b="0" i="0" u="none" strike="noStrike" baseline="0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black body</a:t>
            </a: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), we have τ = 0, </a:t>
            </a:r>
            <a:r>
              <a:rPr lang="el-GR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α</a:t>
            </a: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= 1 and </a:t>
            </a:r>
            <a:r>
              <a:rPr lang="en-IN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hence </a:t>
            </a:r>
            <a:r>
              <a:rPr lang="en-US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ρ </a:t>
            </a:r>
            <a:r>
              <a:rPr lang="el-GR" sz="2400" b="0" i="0" u="none" strike="noStrike" baseline="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= 0.</a:t>
            </a:r>
            <a:endParaRPr lang="en-IN" sz="2400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11324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991</Words>
  <Application>Microsoft Office PowerPoint</Application>
  <PresentationFormat>Widescreen</PresentationFormat>
  <Paragraphs>82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Arial</vt:lpstr>
      <vt:lpstr>Calibri</vt:lpstr>
      <vt:lpstr>Calibri Light</vt:lpstr>
      <vt:lpstr>Tahoma</vt:lpstr>
      <vt:lpstr>TimesNewRomanPSMT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Soubheek Nath</dc:creator>
  <cp:lastModifiedBy>pc.supradip@outlook.com</cp:lastModifiedBy>
  <cp:revision>36</cp:revision>
  <dcterms:created xsi:type="dcterms:W3CDTF">2023-02-07T09:49:06Z</dcterms:created>
  <dcterms:modified xsi:type="dcterms:W3CDTF">2023-07-06T05:30:38Z</dcterms:modified>
</cp:coreProperties>
</file>