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7" r:id="rId5"/>
    <p:sldId id="289" r:id="rId6"/>
    <p:sldId id="290" r:id="rId7"/>
    <p:sldId id="291" r:id="rId8"/>
    <p:sldId id="29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5C112-EA9D-EBA5-39C6-E81F2A514F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CE4D7BF-4A2F-A7BB-FCA6-1852AFE2A2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AE9CD5B-A43F-4365-F36D-85977C721078}"/>
              </a:ext>
            </a:extLst>
          </p:cNvPr>
          <p:cNvSpPr>
            <a:spLocks noGrp="1"/>
          </p:cNvSpPr>
          <p:nvPr>
            <p:ph type="dt" sz="half" idx="10"/>
          </p:nvPr>
        </p:nvSpPr>
        <p:spPr/>
        <p:txBody>
          <a:bodyPr/>
          <a:lstStyle/>
          <a:p>
            <a:fld id="{9A8E1774-2E91-42B4-A8C6-023286F094B1}" type="datetimeFigureOut">
              <a:rPr lang="en-IN" smtClean="0"/>
              <a:t>06-07-2023</a:t>
            </a:fld>
            <a:endParaRPr lang="en-IN"/>
          </a:p>
        </p:txBody>
      </p:sp>
      <p:sp>
        <p:nvSpPr>
          <p:cNvPr id="5" name="Footer Placeholder 4">
            <a:extLst>
              <a:ext uri="{FF2B5EF4-FFF2-40B4-BE49-F238E27FC236}">
                <a16:creationId xmlns:a16="http://schemas.microsoft.com/office/drawing/2014/main" id="{F70AFBB1-275E-0ABA-E927-501DB231361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BDFB256-6608-72BA-13F9-22B1AA28BC09}"/>
              </a:ext>
            </a:extLst>
          </p:cNvPr>
          <p:cNvSpPr>
            <a:spLocks noGrp="1"/>
          </p:cNvSpPr>
          <p:nvPr>
            <p:ph type="sldNum" sz="quarter" idx="12"/>
          </p:nvPr>
        </p:nvSpPr>
        <p:spPr/>
        <p:txBody>
          <a:bodyPr/>
          <a:lstStyle/>
          <a:p>
            <a:fld id="{3060B67C-122D-4791-85CA-C14C6A7F9D75}" type="slidenum">
              <a:rPr lang="en-IN" smtClean="0"/>
              <a:t>‹#›</a:t>
            </a:fld>
            <a:endParaRPr lang="en-IN"/>
          </a:p>
        </p:txBody>
      </p:sp>
    </p:spTree>
    <p:extLst>
      <p:ext uri="{BB962C8B-B14F-4D97-AF65-F5344CB8AC3E}">
        <p14:creationId xmlns:p14="http://schemas.microsoft.com/office/powerpoint/2010/main" val="39907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A4CC6-6AA2-0521-31FE-077F11E764C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80D5CBD-FC80-D2B7-3BA4-DE522A94F4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870CE7C-0D1F-7DDE-3B37-E066B98EFBB9}"/>
              </a:ext>
            </a:extLst>
          </p:cNvPr>
          <p:cNvSpPr>
            <a:spLocks noGrp="1"/>
          </p:cNvSpPr>
          <p:nvPr>
            <p:ph type="dt" sz="half" idx="10"/>
          </p:nvPr>
        </p:nvSpPr>
        <p:spPr/>
        <p:txBody>
          <a:bodyPr/>
          <a:lstStyle/>
          <a:p>
            <a:fld id="{9A8E1774-2E91-42B4-A8C6-023286F094B1}" type="datetimeFigureOut">
              <a:rPr lang="en-IN" smtClean="0"/>
              <a:t>06-07-2023</a:t>
            </a:fld>
            <a:endParaRPr lang="en-IN"/>
          </a:p>
        </p:txBody>
      </p:sp>
      <p:sp>
        <p:nvSpPr>
          <p:cNvPr id="5" name="Footer Placeholder 4">
            <a:extLst>
              <a:ext uri="{FF2B5EF4-FFF2-40B4-BE49-F238E27FC236}">
                <a16:creationId xmlns:a16="http://schemas.microsoft.com/office/drawing/2014/main" id="{F2C1CBA3-E60F-C91D-2E41-FBE9BDFE260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7E5E70A-18A4-E2EE-EA46-430D3B7F8AA0}"/>
              </a:ext>
            </a:extLst>
          </p:cNvPr>
          <p:cNvSpPr>
            <a:spLocks noGrp="1"/>
          </p:cNvSpPr>
          <p:nvPr>
            <p:ph type="sldNum" sz="quarter" idx="12"/>
          </p:nvPr>
        </p:nvSpPr>
        <p:spPr/>
        <p:txBody>
          <a:bodyPr/>
          <a:lstStyle/>
          <a:p>
            <a:fld id="{3060B67C-122D-4791-85CA-C14C6A7F9D75}" type="slidenum">
              <a:rPr lang="en-IN" smtClean="0"/>
              <a:t>‹#›</a:t>
            </a:fld>
            <a:endParaRPr lang="en-IN"/>
          </a:p>
        </p:txBody>
      </p:sp>
    </p:spTree>
    <p:extLst>
      <p:ext uri="{BB962C8B-B14F-4D97-AF65-F5344CB8AC3E}">
        <p14:creationId xmlns:p14="http://schemas.microsoft.com/office/powerpoint/2010/main" val="2192724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4C0E0A-9546-195F-6882-2C01912AB09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18808B6-0733-DD58-848E-4FF00EF9D5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DCED527-A584-EF48-0BCC-2D3B3A87AC3D}"/>
              </a:ext>
            </a:extLst>
          </p:cNvPr>
          <p:cNvSpPr>
            <a:spLocks noGrp="1"/>
          </p:cNvSpPr>
          <p:nvPr>
            <p:ph type="dt" sz="half" idx="10"/>
          </p:nvPr>
        </p:nvSpPr>
        <p:spPr/>
        <p:txBody>
          <a:bodyPr/>
          <a:lstStyle/>
          <a:p>
            <a:fld id="{9A8E1774-2E91-42B4-A8C6-023286F094B1}" type="datetimeFigureOut">
              <a:rPr lang="en-IN" smtClean="0"/>
              <a:t>06-07-2023</a:t>
            </a:fld>
            <a:endParaRPr lang="en-IN"/>
          </a:p>
        </p:txBody>
      </p:sp>
      <p:sp>
        <p:nvSpPr>
          <p:cNvPr id="5" name="Footer Placeholder 4">
            <a:extLst>
              <a:ext uri="{FF2B5EF4-FFF2-40B4-BE49-F238E27FC236}">
                <a16:creationId xmlns:a16="http://schemas.microsoft.com/office/drawing/2014/main" id="{5A61CC5D-53E0-EC1F-E075-6C30FC71C4D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7B0DAF-BB85-D894-422E-8D899E4A6C9D}"/>
              </a:ext>
            </a:extLst>
          </p:cNvPr>
          <p:cNvSpPr>
            <a:spLocks noGrp="1"/>
          </p:cNvSpPr>
          <p:nvPr>
            <p:ph type="sldNum" sz="quarter" idx="12"/>
          </p:nvPr>
        </p:nvSpPr>
        <p:spPr/>
        <p:txBody>
          <a:bodyPr/>
          <a:lstStyle/>
          <a:p>
            <a:fld id="{3060B67C-122D-4791-85CA-C14C6A7F9D75}" type="slidenum">
              <a:rPr lang="en-IN" smtClean="0"/>
              <a:t>‹#›</a:t>
            </a:fld>
            <a:endParaRPr lang="en-IN"/>
          </a:p>
        </p:txBody>
      </p:sp>
    </p:spTree>
    <p:extLst>
      <p:ext uri="{BB962C8B-B14F-4D97-AF65-F5344CB8AC3E}">
        <p14:creationId xmlns:p14="http://schemas.microsoft.com/office/powerpoint/2010/main" val="230298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8FCA2-E414-5B6A-1910-F6E8112B9FE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14D6B18-F51C-A0D6-20D8-406C1FDACF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DB2D906-A4D8-CE45-3133-2B4CD1BB689B}"/>
              </a:ext>
            </a:extLst>
          </p:cNvPr>
          <p:cNvSpPr>
            <a:spLocks noGrp="1"/>
          </p:cNvSpPr>
          <p:nvPr>
            <p:ph type="dt" sz="half" idx="10"/>
          </p:nvPr>
        </p:nvSpPr>
        <p:spPr/>
        <p:txBody>
          <a:bodyPr/>
          <a:lstStyle/>
          <a:p>
            <a:fld id="{9A8E1774-2E91-42B4-A8C6-023286F094B1}" type="datetimeFigureOut">
              <a:rPr lang="en-IN" smtClean="0"/>
              <a:t>06-07-2023</a:t>
            </a:fld>
            <a:endParaRPr lang="en-IN"/>
          </a:p>
        </p:txBody>
      </p:sp>
      <p:sp>
        <p:nvSpPr>
          <p:cNvPr id="5" name="Footer Placeholder 4">
            <a:extLst>
              <a:ext uri="{FF2B5EF4-FFF2-40B4-BE49-F238E27FC236}">
                <a16:creationId xmlns:a16="http://schemas.microsoft.com/office/drawing/2014/main" id="{77EDF9A3-961E-135B-1C28-03889905442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3D6F24-4E78-21DB-F572-A611F3CEE021}"/>
              </a:ext>
            </a:extLst>
          </p:cNvPr>
          <p:cNvSpPr>
            <a:spLocks noGrp="1"/>
          </p:cNvSpPr>
          <p:nvPr>
            <p:ph type="sldNum" sz="quarter" idx="12"/>
          </p:nvPr>
        </p:nvSpPr>
        <p:spPr/>
        <p:txBody>
          <a:bodyPr/>
          <a:lstStyle/>
          <a:p>
            <a:fld id="{3060B67C-122D-4791-85CA-C14C6A7F9D75}" type="slidenum">
              <a:rPr lang="en-IN" smtClean="0"/>
              <a:t>‹#›</a:t>
            </a:fld>
            <a:endParaRPr lang="en-IN"/>
          </a:p>
        </p:txBody>
      </p:sp>
    </p:spTree>
    <p:extLst>
      <p:ext uri="{BB962C8B-B14F-4D97-AF65-F5344CB8AC3E}">
        <p14:creationId xmlns:p14="http://schemas.microsoft.com/office/powerpoint/2010/main" val="3853406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84CA1-A143-6883-6D3A-61115C4F0C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8646538-14D9-7AA2-6CDB-76BB0B7E03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4F2DDE-7378-08D3-FB4C-75213C340E29}"/>
              </a:ext>
            </a:extLst>
          </p:cNvPr>
          <p:cNvSpPr>
            <a:spLocks noGrp="1"/>
          </p:cNvSpPr>
          <p:nvPr>
            <p:ph type="dt" sz="half" idx="10"/>
          </p:nvPr>
        </p:nvSpPr>
        <p:spPr/>
        <p:txBody>
          <a:bodyPr/>
          <a:lstStyle/>
          <a:p>
            <a:fld id="{9A8E1774-2E91-42B4-A8C6-023286F094B1}" type="datetimeFigureOut">
              <a:rPr lang="en-IN" smtClean="0"/>
              <a:t>06-07-2023</a:t>
            </a:fld>
            <a:endParaRPr lang="en-IN"/>
          </a:p>
        </p:txBody>
      </p:sp>
      <p:sp>
        <p:nvSpPr>
          <p:cNvPr id="5" name="Footer Placeholder 4">
            <a:extLst>
              <a:ext uri="{FF2B5EF4-FFF2-40B4-BE49-F238E27FC236}">
                <a16:creationId xmlns:a16="http://schemas.microsoft.com/office/drawing/2014/main" id="{AF443342-0AC6-55B3-5CFA-50B2D2F70CD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D84C751-F290-0024-D471-714D2CC3A8DD}"/>
              </a:ext>
            </a:extLst>
          </p:cNvPr>
          <p:cNvSpPr>
            <a:spLocks noGrp="1"/>
          </p:cNvSpPr>
          <p:nvPr>
            <p:ph type="sldNum" sz="quarter" idx="12"/>
          </p:nvPr>
        </p:nvSpPr>
        <p:spPr/>
        <p:txBody>
          <a:bodyPr/>
          <a:lstStyle/>
          <a:p>
            <a:fld id="{3060B67C-122D-4791-85CA-C14C6A7F9D75}" type="slidenum">
              <a:rPr lang="en-IN" smtClean="0"/>
              <a:t>‹#›</a:t>
            </a:fld>
            <a:endParaRPr lang="en-IN"/>
          </a:p>
        </p:txBody>
      </p:sp>
    </p:spTree>
    <p:extLst>
      <p:ext uri="{BB962C8B-B14F-4D97-AF65-F5344CB8AC3E}">
        <p14:creationId xmlns:p14="http://schemas.microsoft.com/office/powerpoint/2010/main" val="3000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B0ED1-2E5C-EF9B-2AC5-64F380B0A89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FE6A151-5C73-C256-62FA-DC6AB9D997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854A169-81FC-222C-7BE9-793C5662A1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B973D94-FEE5-A73E-AB7A-C7715476ABA9}"/>
              </a:ext>
            </a:extLst>
          </p:cNvPr>
          <p:cNvSpPr>
            <a:spLocks noGrp="1"/>
          </p:cNvSpPr>
          <p:nvPr>
            <p:ph type="dt" sz="half" idx="10"/>
          </p:nvPr>
        </p:nvSpPr>
        <p:spPr/>
        <p:txBody>
          <a:bodyPr/>
          <a:lstStyle/>
          <a:p>
            <a:fld id="{9A8E1774-2E91-42B4-A8C6-023286F094B1}" type="datetimeFigureOut">
              <a:rPr lang="en-IN" smtClean="0"/>
              <a:t>06-07-2023</a:t>
            </a:fld>
            <a:endParaRPr lang="en-IN"/>
          </a:p>
        </p:txBody>
      </p:sp>
      <p:sp>
        <p:nvSpPr>
          <p:cNvPr id="6" name="Footer Placeholder 5">
            <a:extLst>
              <a:ext uri="{FF2B5EF4-FFF2-40B4-BE49-F238E27FC236}">
                <a16:creationId xmlns:a16="http://schemas.microsoft.com/office/drawing/2014/main" id="{8C05F7BA-29C0-A7A2-ABDD-46C5DD986D4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5A66350-37F2-5AC0-24E0-766D98B874E8}"/>
              </a:ext>
            </a:extLst>
          </p:cNvPr>
          <p:cNvSpPr>
            <a:spLocks noGrp="1"/>
          </p:cNvSpPr>
          <p:nvPr>
            <p:ph type="sldNum" sz="quarter" idx="12"/>
          </p:nvPr>
        </p:nvSpPr>
        <p:spPr/>
        <p:txBody>
          <a:bodyPr/>
          <a:lstStyle/>
          <a:p>
            <a:fld id="{3060B67C-122D-4791-85CA-C14C6A7F9D75}" type="slidenum">
              <a:rPr lang="en-IN" smtClean="0"/>
              <a:t>‹#›</a:t>
            </a:fld>
            <a:endParaRPr lang="en-IN"/>
          </a:p>
        </p:txBody>
      </p:sp>
    </p:spTree>
    <p:extLst>
      <p:ext uri="{BB962C8B-B14F-4D97-AF65-F5344CB8AC3E}">
        <p14:creationId xmlns:p14="http://schemas.microsoft.com/office/powerpoint/2010/main" val="1083093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E90FB-0A82-66A9-814C-6EDF8723E70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3870B3E-ECE2-9258-7C78-AEEAEE8C5C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01C7D2-8F59-5394-3143-C785180694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3700260-C4F9-AF2A-3A1F-2BA02C3FEA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BA4C71-5086-60FE-6B42-2A5B0C4310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4728C39-E35D-01E8-D86C-DF6843D1A606}"/>
              </a:ext>
            </a:extLst>
          </p:cNvPr>
          <p:cNvSpPr>
            <a:spLocks noGrp="1"/>
          </p:cNvSpPr>
          <p:nvPr>
            <p:ph type="dt" sz="half" idx="10"/>
          </p:nvPr>
        </p:nvSpPr>
        <p:spPr/>
        <p:txBody>
          <a:bodyPr/>
          <a:lstStyle/>
          <a:p>
            <a:fld id="{9A8E1774-2E91-42B4-A8C6-023286F094B1}" type="datetimeFigureOut">
              <a:rPr lang="en-IN" smtClean="0"/>
              <a:t>06-07-2023</a:t>
            </a:fld>
            <a:endParaRPr lang="en-IN"/>
          </a:p>
        </p:txBody>
      </p:sp>
      <p:sp>
        <p:nvSpPr>
          <p:cNvPr id="8" name="Footer Placeholder 7">
            <a:extLst>
              <a:ext uri="{FF2B5EF4-FFF2-40B4-BE49-F238E27FC236}">
                <a16:creationId xmlns:a16="http://schemas.microsoft.com/office/drawing/2014/main" id="{EB691E2D-5609-652D-99A1-3F1EC347947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D16828D0-3DC5-E1DA-852F-5DC1CC97A663}"/>
              </a:ext>
            </a:extLst>
          </p:cNvPr>
          <p:cNvSpPr>
            <a:spLocks noGrp="1"/>
          </p:cNvSpPr>
          <p:nvPr>
            <p:ph type="sldNum" sz="quarter" idx="12"/>
          </p:nvPr>
        </p:nvSpPr>
        <p:spPr/>
        <p:txBody>
          <a:bodyPr/>
          <a:lstStyle/>
          <a:p>
            <a:fld id="{3060B67C-122D-4791-85CA-C14C6A7F9D75}" type="slidenum">
              <a:rPr lang="en-IN" smtClean="0"/>
              <a:t>‹#›</a:t>
            </a:fld>
            <a:endParaRPr lang="en-IN"/>
          </a:p>
        </p:txBody>
      </p:sp>
    </p:spTree>
    <p:extLst>
      <p:ext uri="{BB962C8B-B14F-4D97-AF65-F5344CB8AC3E}">
        <p14:creationId xmlns:p14="http://schemas.microsoft.com/office/powerpoint/2010/main" val="145684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0F308-5E2A-F9A0-4CB3-18184ECE1CD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DCBB69D-0B12-AD61-8294-C4063DB4E0FE}"/>
              </a:ext>
            </a:extLst>
          </p:cNvPr>
          <p:cNvSpPr>
            <a:spLocks noGrp="1"/>
          </p:cNvSpPr>
          <p:nvPr>
            <p:ph type="dt" sz="half" idx="10"/>
          </p:nvPr>
        </p:nvSpPr>
        <p:spPr/>
        <p:txBody>
          <a:bodyPr/>
          <a:lstStyle/>
          <a:p>
            <a:fld id="{9A8E1774-2E91-42B4-A8C6-023286F094B1}" type="datetimeFigureOut">
              <a:rPr lang="en-IN" smtClean="0"/>
              <a:t>06-07-2023</a:t>
            </a:fld>
            <a:endParaRPr lang="en-IN"/>
          </a:p>
        </p:txBody>
      </p:sp>
      <p:sp>
        <p:nvSpPr>
          <p:cNvPr id="4" name="Footer Placeholder 3">
            <a:extLst>
              <a:ext uri="{FF2B5EF4-FFF2-40B4-BE49-F238E27FC236}">
                <a16:creationId xmlns:a16="http://schemas.microsoft.com/office/drawing/2014/main" id="{643E0000-5A57-7CD8-F8C8-98176764E22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6D21D80-65F0-18B3-EF2C-9573C07FFD1A}"/>
              </a:ext>
            </a:extLst>
          </p:cNvPr>
          <p:cNvSpPr>
            <a:spLocks noGrp="1"/>
          </p:cNvSpPr>
          <p:nvPr>
            <p:ph type="sldNum" sz="quarter" idx="12"/>
          </p:nvPr>
        </p:nvSpPr>
        <p:spPr/>
        <p:txBody>
          <a:bodyPr/>
          <a:lstStyle/>
          <a:p>
            <a:fld id="{3060B67C-122D-4791-85CA-C14C6A7F9D75}" type="slidenum">
              <a:rPr lang="en-IN" smtClean="0"/>
              <a:t>‹#›</a:t>
            </a:fld>
            <a:endParaRPr lang="en-IN"/>
          </a:p>
        </p:txBody>
      </p:sp>
    </p:spTree>
    <p:extLst>
      <p:ext uri="{BB962C8B-B14F-4D97-AF65-F5344CB8AC3E}">
        <p14:creationId xmlns:p14="http://schemas.microsoft.com/office/powerpoint/2010/main" val="901266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BA770-CFC1-2E43-5814-F95E72630517}"/>
              </a:ext>
            </a:extLst>
          </p:cNvPr>
          <p:cNvSpPr>
            <a:spLocks noGrp="1"/>
          </p:cNvSpPr>
          <p:nvPr>
            <p:ph type="dt" sz="half" idx="10"/>
          </p:nvPr>
        </p:nvSpPr>
        <p:spPr/>
        <p:txBody>
          <a:bodyPr/>
          <a:lstStyle/>
          <a:p>
            <a:fld id="{9A8E1774-2E91-42B4-A8C6-023286F094B1}" type="datetimeFigureOut">
              <a:rPr lang="en-IN" smtClean="0"/>
              <a:t>06-07-2023</a:t>
            </a:fld>
            <a:endParaRPr lang="en-IN"/>
          </a:p>
        </p:txBody>
      </p:sp>
      <p:sp>
        <p:nvSpPr>
          <p:cNvPr id="3" name="Footer Placeholder 2">
            <a:extLst>
              <a:ext uri="{FF2B5EF4-FFF2-40B4-BE49-F238E27FC236}">
                <a16:creationId xmlns:a16="http://schemas.microsoft.com/office/drawing/2014/main" id="{3E7D9B92-E331-D647-A165-08FF72B1D66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CD50304-FD9D-736D-E7D4-A9C4EE58C9DB}"/>
              </a:ext>
            </a:extLst>
          </p:cNvPr>
          <p:cNvSpPr>
            <a:spLocks noGrp="1"/>
          </p:cNvSpPr>
          <p:nvPr>
            <p:ph type="sldNum" sz="quarter" idx="12"/>
          </p:nvPr>
        </p:nvSpPr>
        <p:spPr/>
        <p:txBody>
          <a:bodyPr/>
          <a:lstStyle/>
          <a:p>
            <a:fld id="{3060B67C-122D-4791-85CA-C14C6A7F9D75}" type="slidenum">
              <a:rPr lang="en-IN" smtClean="0"/>
              <a:t>‹#›</a:t>
            </a:fld>
            <a:endParaRPr lang="en-IN"/>
          </a:p>
        </p:txBody>
      </p:sp>
    </p:spTree>
    <p:extLst>
      <p:ext uri="{BB962C8B-B14F-4D97-AF65-F5344CB8AC3E}">
        <p14:creationId xmlns:p14="http://schemas.microsoft.com/office/powerpoint/2010/main" val="241195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95448-BD16-2DEA-B0DE-97DBF1BFB0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30425BD-3B3F-0C92-4706-806A41C7F5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03E1AC7-7E64-B8B2-FBB2-E6984CC597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1F0BA6-4866-2902-B70D-8ED090653DA2}"/>
              </a:ext>
            </a:extLst>
          </p:cNvPr>
          <p:cNvSpPr>
            <a:spLocks noGrp="1"/>
          </p:cNvSpPr>
          <p:nvPr>
            <p:ph type="dt" sz="half" idx="10"/>
          </p:nvPr>
        </p:nvSpPr>
        <p:spPr/>
        <p:txBody>
          <a:bodyPr/>
          <a:lstStyle/>
          <a:p>
            <a:fld id="{9A8E1774-2E91-42B4-A8C6-023286F094B1}" type="datetimeFigureOut">
              <a:rPr lang="en-IN" smtClean="0"/>
              <a:t>06-07-2023</a:t>
            </a:fld>
            <a:endParaRPr lang="en-IN"/>
          </a:p>
        </p:txBody>
      </p:sp>
      <p:sp>
        <p:nvSpPr>
          <p:cNvPr id="6" name="Footer Placeholder 5">
            <a:extLst>
              <a:ext uri="{FF2B5EF4-FFF2-40B4-BE49-F238E27FC236}">
                <a16:creationId xmlns:a16="http://schemas.microsoft.com/office/drawing/2014/main" id="{CE14467E-A753-9CE5-4EF7-81B9039819F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0D17C45-864B-D711-E115-6B514728AA5A}"/>
              </a:ext>
            </a:extLst>
          </p:cNvPr>
          <p:cNvSpPr>
            <a:spLocks noGrp="1"/>
          </p:cNvSpPr>
          <p:nvPr>
            <p:ph type="sldNum" sz="quarter" idx="12"/>
          </p:nvPr>
        </p:nvSpPr>
        <p:spPr/>
        <p:txBody>
          <a:bodyPr/>
          <a:lstStyle/>
          <a:p>
            <a:fld id="{3060B67C-122D-4791-85CA-C14C6A7F9D75}" type="slidenum">
              <a:rPr lang="en-IN" smtClean="0"/>
              <a:t>‹#›</a:t>
            </a:fld>
            <a:endParaRPr lang="en-IN"/>
          </a:p>
        </p:txBody>
      </p:sp>
    </p:spTree>
    <p:extLst>
      <p:ext uri="{BB962C8B-B14F-4D97-AF65-F5344CB8AC3E}">
        <p14:creationId xmlns:p14="http://schemas.microsoft.com/office/powerpoint/2010/main" val="2162514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42DA8-7935-72D1-74E1-990412B5E9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CDFF979-241F-44FA-A44F-402EA37801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2483DAB-267A-C796-D28D-DA949C8DF5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3AD557-32F2-426D-150C-BE0FF4B4ADA7}"/>
              </a:ext>
            </a:extLst>
          </p:cNvPr>
          <p:cNvSpPr>
            <a:spLocks noGrp="1"/>
          </p:cNvSpPr>
          <p:nvPr>
            <p:ph type="dt" sz="half" idx="10"/>
          </p:nvPr>
        </p:nvSpPr>
        <p:spPr/>
        <p:txBody>
          <a:bodyPr/>
          <a:lstStyle/>
          <a:p>
            <a:fld id="{9A8E1774-2E91-42B4-A8C6-023286F094B1}" type="datetimeFigureOut">
              <a:rPr lang="en-IN" smtClean="0"/>
              <a:t>06-07-2023</a:t>
            </a:fld>
            <a:endParaRPr lang="en-IN"/>
          </a:p>
        </p:txBody>
      </p:sp>
      <p:sp>
        <p:nvSpPr>
          <p:cNvPr id="6" name="Footer Placeholder 5">
            <a:extLst>
              <a:ext uri="{FF2B5EF4-FFF2-40B4-BE49-F238E27FC236}">
                <a16:creationId xmlns:a16="http://schemas.microsoft.com/office/drawing/2014/main" id="{0E883A49-2542-EFEC-4AF2-B6301135E2A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088E74C-962B-3E09-244A-7102920D24A1}"/>
              </a:ext>
            </a:extLst>
          </p:cNvPr>
          <p:cNvSpPr>
            <a:spLocks noGrp="1"/>
          </p:cNvSpPr>
          <p:nvPr>
            <p:ph type="sldNum" sz="quarter" idx="12"/>
          </p:nvPr>
        </p:nvSpPr>
        <p:spPr/>
        <p:txBody>
          <a:bodyPr/>
          <a:lstStyle/>
          <a:p>
            <a:fld id="{3060B67C-122D-4791-85CA-C14C6A7F9D75}" type="slidenum">
              <a:rPr lang="en-IN" smtClean="0"/>
              <a:t>‹#›</a:t>
            </a:fld>
            <a:endParaRPr lang="en-IN"/>
          </a:p>
        </p:txBody>
      </p:sp>
    </p:spTree>
    <p:extLst>
      <p:ext uri="{BB962C8B-B14F-4D97-AF65-F5344CB8AC3E}">
        <p14:creationId xmlns:p14="http://schemas.microsoft.com/office/powerpoint/2010/main" val="12812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9FE800-B187-3E56-8CE7-0E63E05DB8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EB31214-6612-C932-D44D-E280AEC3BD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58545A4-5A90-FFDD-7EE6-1953066664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8E1774-2E91-42B4-A8C6-023286F094B1}" type="datetimeFigureOut">
              <a:rPr lang="en-IN" smtClean="0"/>
              <a:t>06-07-2023</a:t>
            </a:fld>
            <a:endParaRPr lang="en-IN"/>
          </a:p>
        </p:txBody>
      </p:sp>
      <p:sp>
        <p:nvSpPr>
          <p:cNvPr id="5" name="Footer Placeholder 4">
            <a:extLst>
              <a:ext uri="{FF2B5EF4-FFF2-40B4-BE49-F238E27FC236}">
                <a16:creationId xmlns:a16="http://schemas.microsoft.com/office/drawing/2014/main" id="{B18BFBB9-5EA3-1BBE-E7DF-19DBC46705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4F956E2-F106-10C1-7BD1-35DF426D04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60B67C-122D-4791-85CA-C14C6A7F9D75}" type="slidenum">
              <a:rPr lang="en-IN" smtClean="0"/>
              <a:t>‹#›</a:t>
            </a:fld>
            <a:endParaRPr lang="en-IN"/>
          </a:p>
        </p:txBody>
      </p:sp>
    </p:spTree>
    <p:extLst>
      <p:ext uri="{BB962C8B-B14F-4D97-AF65-F5344CB8AC3E}">
        <p14:creationId xmlns:p14="http://schemas.microsoft.com/office/powerpoint/2010/main" val="1337265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07F2F0-851E-1656-535F-ACB2FC93447D}"/>
              </a:ext>
            </a:extLst>
          </p:cNvPr>
          <p:cNvSpPr txBox="1"/>
          <p:nvPr/>
        </p:nvSpPr>
        <p:spPr>
          <a:xfrm>
            <a:off x="785191" y="2802835"/>
            <a:ext cx="11161643" cy="523220"/>
          </a:xfrm>
          <a:prstGeom prst="rect">
            <a:avLst/>
          </a:prstGeom>
          <a:noFill/>
        </p:spPr>
        <p:txBody>
          <a:bodyPr wrap="square" rtlCol="0">
            <a:spAutoFit/>
          </a:bodyPr>
          <a:lstStyle/>
          <a:p>
            <a:r>
              <a:rPr lang="en-US" sz="2800" dirty="0">
                <a:solidFill>
                  <a:srgbClr val="0000FF"/>
                </a:solidFill>
                <a:effectLst/>
                <a:latin typeface="Tahoma" panose="020B0604030504040204" pitchFamily="34" charset="0"/>
                <a:ea typeface="Tahoma" panose="020B0604030504040204" pitchFamily="34" charset="0"/>
                <a:cs typeface="Tahoma" panose="020B0604030504040204" pitchFamily="34" charset="0"/>
              </a:rPr>
              <a:t>Short wave, longwave and thermal radiation, net radiation, albedo</a:t>
            </a:r>
            <a:endParaRPr lang="en-IN" sz="2800" dirty="0"/>
          </a:p>
        </p:txBody>
      </p:sp>
    </p:spTree>
    <p:extLst>
      <p:ext uri="{BB962C8B-B14F-4D97-AF65-F5344CB8AC3E}">
        <p14:creationId xmlns:p14="http://schemas.microsoft.com/office/powerpoint/2010/main" val="3400675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092AC8-8216-AD1C-5235-C9BA8E63D9E4}"/>
              </a:ext>
            </a:extLst>
          </p:cNvPr>
          <p:cNvSpPr txBox="1"/>
          <p:nvPr/>
        </p:nvSpPr>
        <p:spPr>
          <a:xfrm>
            <a:off x="452284" y="285135"/>
            <a:ext cx="11375922" cy="5693866"/>
          </a:xfrm>
          <a:prstGeom prst="rect">
            <a:avLst/>
          </a:prstGeom>
          <a:noFill/>
        </p:spPr>
        <p:txBody>
          <a:bodyPr wrap="square" rtlCol="0">
            <a:spAutoFit/>
          </a:bodyPr>
          <a:lstStyle/>
          <a:p>
            <a:r>
              <a:rPr lang="en-IN" sz="2800" b="1" dirty="0">
                <a:solidFill>
                  <a:srgbClr val="0000FF"/>
                </a:solidFill>
                <a:latin typeface="Tahoma" panose="020B0604030504040204" pitchFamily="34" charset="0"/>
                <a:ea typeface="Tahoma" panose="020B0604030504040204" pitchFamily="34" charset="0"/>
                <a:cs typeface="Tahoma" panose="020B0604030504040204" pitchFamily="34" charset="0"/>
              </a:rPr>
              <a:t>Solar radiation on a surface</a:t>
            </a:r>
          </a:p>
          <a:p>
            <a:endParaRPr lang="en-IN" sz="2400" dirty="0">
              <a:latin typeface="Tahoma" panose="020B0604030504040204" pitchFamily="34" charset="0"/>
              <a:ea typeface="Tahoma" panose="020B0604030504040204" pitchFamily="34" charset="0"/>
              <a:cs typeface="Tahoma" panose="020B0604030504040204" pitchFamily="34" charset="0"/>
            </a:endParaRPr>
          </a:p>
          <a:p>
            <a:pPr algn="just"/>
            <a:r>
              <a:rPr lang="en-IN" sz="2400" i="0"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Basic Principles</a:t>
            </a:r>
          </a:p>
          <a:p>
            <a:pPr algn="just"/>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Each location on Earth receives sunlight at least for a part of the year. The amount of solar radiation that reaches a particular "spot" on the Earth's surface depends on a number of factors. These factors are :</a:t>
            </a:r>
          </a:p>
          <a:p>
            <a:pPr marL="514350" indent="-514350" algn="just">
              <a:buAutoNum type="romanLcParenBoth"/>
            </a:pP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Geographic location (</a:t>
            </a:r>
            <a:r>
              <a:rPr lang="en-IN" sz="2400" b="0" i="0" dirty="0">
                <a:solidFill>
                  <a:srgbClr val="C00000"/>
                </a:solidFill>
                <a:effectLst/>
                <a:latin typeface="arial" panose="020B0604020202020204" pitchFamily="34" charset="0"/>
              </a:rPr>
              <a:t>18.8071° N, 84.1403° E</a:t>
            </a:r>
            <a:r>
              <a:rPr lang="en-IN" sz="2400" b="0" i="0"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 (ii) Time of day; (iii) Season; (iv) Local landscape and (v) Local weather</a:t>
            </a:r>
          </a:p>
          <a:p>
            <a:pPr algn="just"/>
            <a:endParaRPr lang="en-IN" sz="2400" b="0" i="0" u="none" strike="noStrike" baseline="0" dirty="0">
              <a:latin typeface="Tahoma" panose="020B0604030504040204" pitchFamily="34" charset="0"/>
              <a:ea typeface="Tahoma" panose="020B0604030504040204" pitchFamily="34" charset="0"/>
              <a:cs typeface="Tahoma" panose="020B0604030504040204" pitchFamily="34" charset="0"/>
            </a:endParaRPr>
          </a:p>
          <a:p>
            <a:pPr algn="just"/>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The Sun strikes the surface at different angles ranging from 0° (just above the horizon) to 90° (directly overhead) due to nearly round shape of the earth. When the Sun's rays are vertical, the Earth's surface gets maximum energy possible. The more slanted the Sun's rays are, the longer they travel through the atmosphere, becoming more scattered and diffused reducing the amount of energy reaching </a:t>
            </a: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Earth's surface.</a:t>
            </a:r>
            <a:endParaRPr lang="en-IN"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1878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C5874D-B071-4F45-89E8-BA4A2E14D398}"/>
              </a:ext>
            </a:extLst>
          </p:cNvPr>
          <p:cNvSpPr txBox="1"/>
          <p:nvPr/>
        </p:nvSpPr>
        <p:spPr>
          <a:xfrm>
            <a:off x="403123" y="285135"/>
            <a:ext cx="11484077" cy="6124754"/>
          </a:xfrm>
          <a:prstGeom prst="rect">
            <a:avLst/>
          </a:prstGeom>
          <a:noFill/>
        </p:spPr>
        <p:txBody>
          <a:bodyPr wrap="square" rtlCol="0">
            <a:spAutoFit/>
          </a:bodyPr>
          <a:lstStyle/>
          <a:p>
            <a:pPr algn="just">
              <a:spcBef>
                <a:spcPts val="1200"/>
              </a:spcBef>
            </a:pP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When the Sun is nearer the Earth, the Earth's surface receives a little more solar energy. </a:t>
            </a:r>
          </a:p>
          <a:p>
            <a:pPr algn="just">
              <a:spcBef>
                <a:spcPts val="1200"/>
              </a:spcBef>
            </a:pP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The Earth is nearer the Sun when it's summer in the southern hemisphere and winter in the northern hemisphere. </a:t>
            </a:r>
          </a:p>
          <a:p>
            <a:pPr algn="just">
              <a:spcBef>
                <a:spcPts val="1200"/>
              </a:spcBef>
            </a:pP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The 23.5° tilt in the Earth's axis of rotation is also a significant factor in determining the amount of sunlight striking the Earth at a particular location.</a:t>
            </a:r>
          </a:p>
          <a:p>
            <a:pPr algn="just">
              <a:spcBef>
                <a:spcPts val="1200"/>
              </a:spcBef>
            </a:pP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The rotation of the Earth around its own axis is responsible for hourly variations  in sunlight.</a:t>
            </a:r>
          </a:p>
          <a:p>
            <a:pPr algn="just"/>
            <a:endParaRPr lang="en-US" sz="800" dirty="0">
              <a:latin typeface="Tahoma" panose="020B0604030504040204" pitchFamily="34" charset="0"/>
              <a:ea typeface="Tahoma" panose="020B0604030504040204" pitchFamily="34" charset="0"/>
              <a:cs typeface="Tahoma" panose="020B0604030504040204" pitchFamily="34" charset="0"/>
            </a:endParaRPr>
          </a:p>
          <a:p>
            <a:pPr algn="just"/>
            <a:r>
              <a:rPr lang="en-IN" sz="2400" i="0"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Global Radiation (Solar Insolation)</a:t>
            </a:r>
          </a:p>
          <a:p>
            <a:pPr algn="just"/>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The total radiation is the sum of direct radiation and diffused radiation and is called </a:t>
            </a:r>
            <a:r>
              <a:rPr lang="en-US" sz="2400" i="1" u="none" strike="noStrike" baseline="0" dirty="0">
                <a:latin typeface="Tahoma" panose="020B0604030504040204" pitchFamily="34" charset="0"/>
                <a:ea typeface="Tahoma" panose="020B0604030504040204" pitchFamily="34" charset="0"/>
                <a:cs typeface="Tahoma" panose="020B0604030504040204" pitchFamily="34" charset="0"/>
              </a:rPr>
              <a:t>global radiation </a:t>
            </a:r>
            <a:r>
              <a:rPr lang="en-US" sz="2400" i="0" u="none" strike="noStrike" baseline="0" dirty="0">
                <a:latin typeface="Tahoma" panose="020B0604030504040204" pitchFamily="34" charset="0"/>
                <a:ea typeface="Tahoma" panose="020B0604030504040204" pitchFamily="34" charset="0"/>
                <a:cs typeface="Tahoma" panose="020B0604030504040204" pitchFamily="34" charset="0"/>
              </a:rPr>
              <a:t>or simply </a:t>
            </a:r>
            <a:r>
              <a:rPr lang="en-US" sz="2400" i="1" u="none" strike="noStrike" baseline="0" dirty="0">
                <a:latin typeface="Tahoma" panose="020B0604030504040204" pitchFamily="34" charset="0"/>
                <a:ea typeface="Tahoma" panose="020B0604030504040204" pitchFamily="34" charset="0"/>
                <a:cs typeface="Tahoma" panose="020B0604030504040204" pitchFamily="34" charset="0"/>
              </a:rPr>
              <a:t>insolation</a:t>
            </a: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 Solar insolation is expressed in KW/m</a:t>
            </a:r>
            <a:r>
              <a:rPr lang="en-US" sz="2400" b="0" i="0" u="none" strike="noStrike" baseline="30000" dirty="0">
                <a:latin typeface="Tahoma" panose="020B0604030504040204" pitchFamily="34" charset="0"/>
                <a:ea typeface="Tahoma" panose="020B0604030504040204" pitchFamily="34" charset="0"/>
                <a:cs typeface="Tahoma" panose="020B0604030504040204" pitchFamily="34" charset="0"/>
              </a:rPr>
              <a:t>2</a:t>
            </a: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/day.</a:t>
            </a:r>
          </a:p>
          <a:p>
            <a:pPr algn="just"/>
            <a:endParaRPr lang="en-US" sz="2400" b="0" i="0" u="none" strike="noStrike" baseline="0" dirty="0">
              <a:latin typeface="Tahoma" panose="020B0604030504040204" pitchFamily="34" charset="0"/>
              <a:ea typeface="Tahoma" panose="020B0604030504040204" pitchFamily="34" charset="0"/>
              <a:cs typeface="Tahoma" panose="020B0604030504040204" pitchFamily="34" charset="0"/>
            </a:endParaRPr>
          </a:p>
          <a:p>
            <a:pPr algn="just"/>
            <a:endParaRPr lang="en-US" sz="800" dirty="0">
              <a:latin typeface="Tahoma" panose="020B0604030504040204" pitchFamily="34" charset="0"/>
              <a:ea typeface="Tahoma" panose="020B0604030504040204" pitchFamily="34" charset="0"/>
              <a:cs typeface="Tahoma" panose="020B0604030504040204" pitchFamily="34" charset="0"/>
            </a:endParaRPr>
          </a:p>
          <a:p>
            <a:pPr algn="just"/>
            <a:r>
              <a:rPr lang="en-US" sz="2400" b="0"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1 KW/m</a:t>
            </a:r>
            <a:r>
              <a:rPr lang="en-US" sz="2400" b="0" i="0" u="none" strike="noStrike" baseline="30000" dirty="0">
                <a:solidFill>
                  <a:srgbClr val="0000FF"/>
                </a:solidFill>
                <a:latin typeface="Tahoma" panose="020B0604030504040204" pitchFamily="34" charset="0"/>
                <a:ea typeface="Tahoma" panose="020B0604030504040204" pitchFamily="34" charset="0"/>
                <a:cs typeface="Tahoma" panose="020B0604030504040204" pitchFamily="34" charset="0"/>
              </a:rPr>
              <a:t>2</a:t>
            </a:r>
            <a:r>
              <a:rPr lang="en-US" sz="2400" b="0"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/day = 3.6 MJ/m</a:t>
            </a:r>
            <a:r>
              <a:rPr lang="en-US" sz="2400" b="0" i="0" u="none" strike="noStrike" baseline="30000" dirty="0">
                <a:solidFill>
                  <a:srgbClr val="0000FF"/>
                </a:solidFill>
                <a:latin typeface="Tahoma" panose="020B0604030504040204" pitchFamily="34" charset="0"/>
                <a:ea typeface="Tahoma" panose="020B0604030504040204" pitchFamily="34" charset="0"/>
                <a:cs typeface="Tahoma" panose="020B0604030504040204" pitchFamily="34" charset="0"/>
              </a:rPr>
              <a:t>2</a:t>
            </a:r>
            <a:r>
              <a:rPr lang="en-US" sz="2400" b="0"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/day = </a:t>
            </a:r>
            <a:r>
              <a:rPr lang="en-IN" sz="2400" b="0"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859.8 </a:t>
            </a:r>
            <a:r>
              <a:rPr lang="en-IN" sz="2400" b="0" i="0" u="none" strike="noStrike" baseline="0" dirty="0" err="1">
                <a:solidFill>
                  <a:srgbClr val="0000FF"/>
                </a:solidFill>
                <a:latin typeface="Tahoma" panose="020B0604030504040204" pitchFamily="34" charset="0"/>
                <a:ea typeface="Tahoma" panose="020B0604030504040204" pitchFamily="34" charset="0"/>
                <a:cs typeface="Tahoma" panose="020B0604030504040204" pitchFamily="34" charset="0"/>
              </a:rPr>
              <a:t>KCal</a:t>
            </a:r>
            <a:endParaRPr lang="en-IN" sz="24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gn="just">
              <a:spcBef>
                <a:spcPts val="1200"/>
              </a:spcBef>
            </a:pP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4129335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6B7E7A-D2B9-8104-183B-D33E5B57C912}"/>
              </a:ext>
            </a:extLst>
          </p:cNvPr>
          <p:cNvSpPr txBox="1"/>
          <p:nvPr/>
        </p:nvSpPr>
        <p:spPr>
          <a:xfrm>
            <a:off x="235974" y="294968"/>
            <a:ext cx="11749549" cy="5539978"/>
          </a:xfrm>
          <a:prstGeom prst="rect">
            <a:avLst/>
          </a:prstGeom>
          <a:noFill/>
        </p:spPr>
        <p:txBody>
          <a:bodyPr wrap="square" rtlCol="0">
            <a:spAutoFit/>
          </a:bodyPr>
          <a:lstStyle/>
          <a:p>
            <a:pPr algn="l"/>
            <a:r>
              <a:rPr lang="en-IN" sz="2400"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Irradiance :</a:t>
            </a:r>
            <a:r>
              <a:rPr lang="en-IN" sz="2400" b="1" i="0" u="none" strike="noStrike" baseline="0" dirty="0">
                <a:latin typeface="Tahoma" panose="020B0604030504040204" pitchFamily="34" charset="0"/>
                <a:ea typeface="Tahoma" panose="020B0604030504040204" pitchFamily="34" charset="0"/>
                <a:cs typeface="Tahoma" panose="020B0604030504040204" pitchFamily="34" charset="0"/>
              </a:rPr>
              <a:t> </a:t>
            </a: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The rate at which radiations fall on a surface per unit area is called irradiance </a:t>
            </a: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(W m</a:t>
            </a:r>
            <a:r>
              <a:rPr lang="en-IN" sz="2400" b="0" i="0" u="none" strike="noStrike" baseline="30000" dirty="0">
                <a:latin typeface="Tahoma" panose="020B0604030504040204" pitchFamily="34" charset="0"/>
                <a:ea typeface="Tahoma" panose="020B0604030504040204" pitchFamily="34" charset="0"/>
                <a:cs typeface="Tahoma" panose="020B0604030504040204" pitchFamily="34" charset="0"/>
              </a:rPr>
              <a:t>-2</a:t>
            </a: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a:t>
            </a:r>
          </a:p>
          <a:p>
            <a:pPr algn="l"/>
            <a:endParaRPr lang="en-IN" sz="800" dirty="0">
              <a:latin typeface="Tahoma" panose="020B0604030504040204" pitchFamily="34" charset="0"/>
              <a:ea typeface="Tahoma" panose="020B0604030504040204" pitchFamily="34" charset="0"/>
              <a:cs typeface="Tahoma" panose="020B0604030504040204" pitchFamily="34" charset="0"/>
            </a:endParaRPr>
          </a:p>
          <a:p>
            <a:pPr algn="just"/>
            <a:r>
              <a:rPr lang="en-IN" sz="2400" i="0" u="none" strike="noStrike" baseline="0" dirty="0" err="1">
                <a:solidFill>
                  <a:srgbClr val="0000FF"/>
                </a:solidFill>
                <a:latin typeface="Tahoma" panose="020B0604030504040204" pitchFamily="34" charset="0"/>
                <a:ea typeface="Tahoma" panose="020B0604030504040204" pitchFamily="34" charset="0"/>
                <a:cs typeface="Tahoma" panose="020B0604030504040204" pitchFamily="34" charset="0"/>
              </a:rPr>
              <a:t>Extraterrestrial</a:t>
            </a:r>
            <a:r>
              <a:rPr lang="en-IN" sz="2400"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 Solar Radiation (E</a:t>
            </a:r>
            <a:r>
              <a:rPr lang="el-GR" sz="2400"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α</a:t>
            </a:r>
            <a:r>
              <a:rPr lang="en-US" sz="2400"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a:t>
            </a:r>
            <a:r>
              <a:rPr lang="en-IN" sz="2400"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IN" sz="2400" i="0" u="none" strike="noStrike" baseline="0" dirty="0">
                <a:latin typeface="Tahoma" panose="020B0604030504040204" pitchFamily="34" charset="0"/>
                <a:ea typeface="Tahoma" panose="020B0604030504040204" pitchFamily="34" charset="0"/>
                <a:cs typeface="Tahoma" panose="020B0604030504040204" pitchFamily="34" charset="0"/>
              </a:rPr>
              <a:t>It is the intensity of the Sun at the top of the </a:t>
            </a:r>
            <a:r>
              <a:rPr lang="en-IN" sz="2400" dirty="0">
                <a:latin typeface="Tahoma" panose="020B0604030504040204" pitchFamily="34" charset="0"/>
                <a:ea typeface="Tahoma" panose="020B0604030504040204" pitchFamily="34" charset="0"/>
                <a:cs typeface="Tahoma" panose="020B0604030504040204" pitchFamily="34" charset="0"/>
              </a:rPr>
              <a:t>E</a:t>
            </a:r>
            <a:r>
              <a:rPr lang="en-IN" sz="2400" i="0" u="none" strike="noStrike" baseline="0" dirty="0">
                <a:latin typeface="Tahoma" panose="020B0604030504040204" pitchFamily="34" charset="0"/>
                <a:ea typeface="Tahoma" panose="020B0604030504040204" pitchFamily="34" charset="0"/>
                <a:cs typeface="Tahoma" panose="020B0604030504040204" pitchFamily="34" charset="0"/>
              </a:rPr>
              <a:t>arth’s </a:t>
            </a:r>
            <a:r>
              <a:rPr lang="en-IN" sz="2400" dirty="0">
                <a:latin typeface="Tahoma" panose="020B0604030504040204" pitchFamily="34" charset="0"/>
                <a:ea typeface="Tahoma" panose="020B0604030504040204" pitchFamily="34" charset="0"/>
                <a:cs typeface="Tahoma" panose="020B0604030504040204" pitchFamily="34" charset="0"/>
              </a:rPr>
              <a:t>atmosphere on a plain normal to the Sun. </a:t>
            </a:r>
            <a:r>
              <a:rPr lang="en-IN" sz="2400" i="0" u="none" strike="noStrike" baseline="0" dirty="0">
                <a:latin typeface="Tahoma" panose="020B0604030504040204" pitchFamily="34" charset="0"/>
                <a:ea typeface="Tahoma" panose="020B0604030504040204" pitchFamily="34" charset="0"/>
                <a:cs typeface="Tahoma" panose="020B0604030504040204" pitchFamily="34" charset="0"/>
              </a:rPr>
              <a:t>It’s unit is, Wm</a:t>
            </a:r>
            <a:r>
              <a:rPr lang="en-IN" sz="2400" i="0" u="none" strike="noStrike" baseline="30000" dirty="0">
                <a:latin typeface="Tahoma" panose="020B0604030504040204" pitchFamily="34" charset="0"/>
                <a:ea typeface="Tahoma" panose="020B0604030504040204" pitchFamily="34" charset="0"/>
                <a:cs typeface="Tahoma" panose="020B0604030504040204" pitchFamily="34" charset="0"/>
              </a:rPr>
              <a:t>-2</a:t>
            </a:r>
            <a:r>
              <a:rPr lang="en-IN" sz="2400" i="0" u="none" strike="noStrike" baseline="0" dirty="0">
                <a:latin typeface="Tahoma" panose="020B0604030504040204" pitchFamily="34" charset="0"/>
                <a:ea typeface="Tahoma" panose="020B0604030504040204" pitchFamily="34" charset="0"/>
                <a:cs typeface="Tahoma" panose="020B0604030504040204" pitchFamily="34" charset="0"/>
              </a:rPr>
              <a:t>. It varies throughout the year due to elliptical orbit which results in the variation in Earth-Sun distance during the year.</a:t>
            </a:r>
          </a:p>
          <a:p>
            <a:pPr algn="just"/>
            <a:endParaRPr lang="en-US" sz="800" dirty="0">
              <a:latin typeface="Tahoma" panose="020B0604030504040204" pitchFamily="34" charset="0"/>
              <a:ea typeface="Tahoma" panose="020B0604030504040204" pitchFamily="34" charset="0"/>
              <a:cs typeface="Tahoma" panose="020B0604030504040204" pitchFamily="34" charset="0"/>
            </a:endParaRPr>
          </a:p>
          <a:p>
            <a:pPr algn="just"/>
            <a:r>
              <a:rPr lang="en-IN" sz="2400"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Solar Constant</a:t>
            </a:r>
            <a:r>
              <a:rPr lang="en-IN" sz="2400" i="0" u="none" strike="noStrike" baseline="0" dirty="0">
                <a:latin typeface="Tahoma" panose="020B0604030504040204" pitchFamily="34" charset="0"/>
                <a:ea typeface="Tahoma" panose="020B0604030504040204" pitchFamily="34" charset="0"/>
                <a:cs typeface="Tahoma" panose="020B0604030504040204" pitchFamily="34" charset="0"/>
              </a:rPr>
              <a:t>: </a:t>
            </a: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The radiation received per sec by a surface of unit area held normal to the sun’s rays at the </a:t>
            </a:r>
            <a:r>
              <a:rPr lang="en-US" sz="2400" b="0" i="0"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mean earth-sun distance </a:t>
            </a: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outside the atmosphere is constant throughout the year. It is called Solar Constant and is equal to 1367 </a:t>
            </a: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W m</a:t>
            </a:r>
            <a:r>
              <a:rPr lang="en-IN" sz="2400" b="0" i="0" u="none" strike="noStrike" baseline="30000" dirty="0">
                <a:latin typeface="Tahoma" panose="020B0604030504040204" pitchFamily="34" charset="0"/>
                <a:ea typeface="Tahoma" panose="020B0604030504040204" pitchFamily="34" charset="0"/>
                <a:cs typeface="Tahoma" panose="020B0604030504040204" pitchFamily="34" charset="0"/>
              </a:rPr>
              <a:t>-2</a:t>
            </a: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
            <a:endParaRPr lang="en-IN" dirty="0"/>
          </a:p>
          <a:p>
            <a:pPr algn="just"/>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The intensity of extraterrestrial radiation can be expressed as:</a:t>
            </a:r>
          </a:p>
          <a:p>
            <a:pPr algn="just"/>
            <a:endParaRPr lang="en-US" sz="800" b="0" i="0" u="none" strike="noStrike" baseline="0" dirty="0">
              <a:latin typeface="Tahoma" panose="020B0604030504040204" pitchFamily="34" charset="0"/>
              <a:ea typeface="Tahoma" panose="020B0604030504040204" pitchFamily="34" charset="0"/>
              <a:cs typeface="Tahoma" panose="020B0604030504040204" pitchFamily="34" charset="0"/>
            </a:endParaRPr>
          </a:p>
          <a:p>
            <a:pPr algn="just"/>
            <a:r>
              <a:rPr lang="pt-BR" sz="2400" b="0" u="none" strike="noStrike" baseline="0" dirty="0">
                <a:latin typeface="Tahoma" panose="020B0604030504040204" pitchFamily="34" charset="0"/>
                <a:ea typeface="Tahoma" panose="020B0604030504040204" pitchFamily="34" charset="0"/>
                <a:cs typeface="Tahoma" panose="020B0604030504040204" pitchFamily="34" charset="0"/>
              </a:rPr>
              <a:t>I</a:t>
            </a:r>
            <a:r>
              <a:rPr lang="pt-BR" sz="2400" b="0" u="none" strike="noStrike" baseline="-25000" dirty="0">
                <a:latin typeface="Tahoma" panose="020B0604030504040204" pitchFamily="34" charset="0"/>
                <a:ea typeface="Tahoma" panose="020B0604030504040204" pitchFamily="34" charset="0"/>
                <a:cs typeface="Tahoma" panose="020B0604030504040204" pitchFamily="34" charset="0"/>
              </a:rPr>
              <a:t>ext</a:t>
            </a:r>
            <a:r>
              <a:rPr lang="pt-BR" sz="2400" b="0" u="none" strike="noStrike" baseline="0" dirty="0">
                <a:latin typeface="Tahoma" panose="020B0604030504040204" pitchFamily="34" charset="0"/>
                <a:ea typeface="Tahoma" panose="020B0604030504040204" pitchFamily="34" charset="0"/>
                <a:cs typeface="Tahoma" panose="020B0604030504040204" pitchFamily="34" charset="0"/>
              </a:rPr>
              <a:t> = I</a:t>
            </a:r>
            <a:r>
              <a:rPr lang="pt-BR" sz="2400" b="0" u="none" strike="noStrike" baseline="-25000" dirty="0">
                <a:latin typeface="Tahoma" panose="020B0604030504040204" pitchFamily="34" charset="0"/>
                <a:ea typeface="Tahoma" panose="020B0604030504040204" pitchFamily="34" charset="0"/>
                <a:cs typeface="Tahoma" panose="020B0604030504040204" pitchFamily="34" charset="0"/>
              </a:rPr>
              <a:t>sc</a:t>
            </a:r>
            <a:r>
              <a:rPr lang="pt-BR" sz="2400" b="0" u="none" strike="noStrike" baseline="0" dirty="0">
                <a:latin typeface="Tahoma" panose="020B0604030504040204" pitchFamily="34" charset="0"/>
                <a:ea typeface="Tahoma" panose="020B0604030504040204" pitchFamily="34" charset="0"/>
                <a:cs typeface="Tahoma" panose="020B0604030504040204" pitchFamily="34" charset="0"/>
              </a:rPr>
              <a:t> [</a:t>
            </a:r>
            <a:r>
              <a:rPr lang="pt-BR" sz="2400" b="0" i="0" u="none" strike="noStrike" baseline="0" dirty="0">
                <a:latin typeface="Tahoma" panose="020B0604030504040204" pitchFamily="34" charset="0"/>
                <a:ea typeface="Tahoma" panose="020B0604030504040204" pitchFamily="34" charset="0"/>
                <a:cs typeface="Tahoma" panose="020B0604030504040204" pitchFamily="34" charset="0"/>
              </a:rPr>
              <a:t>1 + 0.033cos(360</a:t>
            </a:r>
            <a:r>
              <a:rPr lang="pt-BR" sz="2400" b="0" i="1" u="none" strike="noStrike" baseline="0" dirty="0">
                <a:latin typeface="Tahoma" panose="020B0604030504040204" pitchFamily="34" charset="0"/>
                <a:ea typeface="Tahoma" panose="020B0604030504040204" pitchFamily="34" charset="0"/>
                <a:cs typeface="Tahoma" panose="020B0604030504040204" pitchFamily="34" charset="0"/>
              </a:rPr>
              <a:t>n </a:t>
            </a:r>
            <a:r>
              <a:rPr lang="pt-BR" sz="2400" b="0" i="0" u="none" strike="noStrike" baseline="0" dirty="0">
                <a:latin typeface="Tahoma" panose="020B0604030504040204" pitchFamily="34" charset="0"/>
                <a:ea typeface="Tahoma" panose="020B0604030504040204" pitchFamily="34" charset="0"/>
                <a:cs typeface="Tahoma" panose="020B0604030504040204" pitchFamily="34" charset="0"/>
              </a:rPr>
              <a:t>/365)] </a:t>
            </a:r>
          </a:p>
          <a:p>
            <a:pPr algn="just"/>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where </a:t>
            </a:r>
            <a:r>
              <a:rPr lang="pt-BR" sz="2400" b="0" u="none" strike="noStrike" baseline="0" dirty="0">
                <a:latin typeface="Tahoma" panose="020B0604030504040204" pitchFamily="34" charset="0"/>
                <a:ea typeface="Tahoma" panose="020B0604030504040204" pitchFamily="34" charset="0"/>
                <a:cs typeface="Tahoma" panose="020B0604030504040204" pitchFamily="34" charset="0"/>
              </a:rPr>
              <a:t>I</a:t>
            </a:r>
            <a:r>
              <a:rPr lang="pt-BR" sz="2400" b="0" u="none" strike="noStrike" baseline="-25000" dirty="0">
                <a:latin typeface="Tahoma" panose="020B0604030504040204" pitchFamily="34" charset="0"/>
                <a:ea typeface="Tahoma" panose="020B0604030504040204" pitchFamily="34" charset="0"/>
                <a:cs typeface="Tahoma" panose="020B0604030504040204" pitchFamily="34" charset="0"/>
              </a:rPr>
              <a:t>ext</a:t>
            </a: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 = </a:t>
            </a:r>
            <a:r>
              <a:rPr lang="en-IN" sz="2400" b="0" i="0" u="none" strike="noStrike" baseline="0" dirty="0" err="1">
                <a:latin typeface="Tahoma" panose="020B0604030504040204" pitchFamily="34" charset="0"/>
                <a:ea typeface="Tahoma" panose="020B0604030504040204" pitchFamily="34" charset="0"/>
                <a:cs typeface="Tahoma" panose="020B0604030504040204" pitchFamily="34" charset="0"/>
              </a:rPr>
              <a:t>extraterrestrial</a:t>
            </a: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 radiation, </a:t>
            </a:r>
            <a:r>
              <a:rPr lang="pt-BR" sz="2400" b="0" u="none" strike="noStrike" baseline="0" dirty="0">
                <a:latin typeface="Tahoma" panose="020B0604030504040204" pitchFamily="34" charset="0"/>
                <a:ea typeface="Tahoma" panose="020B0604030504040204" pitchFamily="34" charset="0"/>
                <a:cs typeface="Tahoma" panose="020B0604030504040204" pitchFamily="34" charset="0"/>
              </a:rPr>
              <a:t>I</a:t>
            </a:r>
            <a:r>
              <a:rPr lang="pt-BR" sz="2400" b="0" u="none" strike="noStrike" baseline="-25000" dirty="0">
                <a:latin typeface="Tahoma" panose="020B0604030504040204" pitchFamily="34" charset="0"/>
                <a:ea typeface="Tahoma" panose="020B0604030504040204" pitchFamily="34" charset="0"/>
                <a:cs typeface="Tahoma" panose="020B0604030504040204" pitchFamily="34" charset="0"/>
              </a:rPr>
              <a:t>sc</a:t>
            </a: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 = solar constant, and</a:t>
            </a:r>
          </a:p>
          <a:p>
            <a:pPr algn="just"/>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n = day of the year (n = 1 for January 1, n = 365 for December 31).</a:t>
            </a:r>
            <a:endParaRPr lang="en-IN"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37058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098C13-D709-4327-9405-79168225C5E0}"/>
              </a:ext>
            </a:extLst>
          </p:cNvPr>
          <p:cNvSpPr txBox="1"/>
          <p:nvPr/>
        </p:nvSpPr>
        <p:spPr>
          <a:xfrm>
            <a:off x="196646" y="294968"/>
            <a:ext cx="11484077" cy="4924425"/>
          </a:xfrm>
          <a:prstGeom prst="rect">
            <a:avLst/>
          </a:prstGeom>
          <a:noFill/>
        </p:spPr>
        <p:txBody>
          <a:bodyPr wrap="square" rtlCol="0">
            <a:spAutoFit/>
          </a:bodyPr>
          <a:lstStyle/>
          <a:p>
            <a:pPr algn="just"/>
            <a:r>
              <a:rPr lang="en-US" sz="2400" b="1" i="0"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Main Features of Solar Radiation</a:t>
            </a:r>
          </a:p>
          <a:p>
            <a:pPr algn="just"/>
            <a:endParaRPr lang="en-US" sz="2400" b="1" i="0" u="none" strike="noStrike" baseline="0" dirty="0">
              <a:latin typeface="Tahoma" panose="020B0604030504040204" pitchFamily="34" charset="0"/>
              <a:ea typeface="Tahoma" panose="020B0604030504040204" pitchFamily="34" charset="0"/>
              <a:cs typeface="Tahoma" panose="020B0604030504040204" pitchFamily="34" charset="0"/>
            </a:endParaRPr>
          </a:p>
          <a:p>
            <a:pPr marL="342900" indent="-342900" algn="just">
              <a:spcBef>
                <a:spcPts val="1200"/>
              </a:spcBef>
              <a:buFont typeface="Arial" panose="020B0604020202020204" pitchFamily="34" charset="0"/>
              <a:buChar char="•"/>
            </a:pP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Sun is continuously radiating energy in the form of electromagnetic radiations.</a:t>
            </a:r>
          </a:p>
          <a:p>
            <a:pPr marL="342900" indent="-342900" algn="just">
              <a:spcBef>
                <a:spcPts val="1200"/>
              </a:spcBef>
              <a:buFont typeface="Arial" panose="020B0604020202020204" pitchFamily="34" charset="0"/>
              <a:buChar char="•"/>
            </a:pPr>
            <a:endParaRPr lang="en-US" sz="2400" b="0" i="0" u="none" strike="noStrike" baseline="0" dirty="0">
              <a:latin typeface="Tahoma" panose="020B0604030504040204" pitchFamily="34" charset="0"/>
              <a:ea typeface="Tahoma" panose="020B0604030504040204" pitchFamily="34" charset="0"/>
              <a:cs typeface="Tahoma" panose="020B0604030504040204" pitchFamily="34" charset="0"/>
            </a:endParaRPr>
          </a:p>
          <a:p>
            <a:pPr marL="342900" indent="-342900" algn="just">
              <a:spcBef>
                <a:spcPts val="1200"/>
              </a:spcBef>
              <a:buFont typeface="Arial" panose="020B0604020202020204" pitchFamily="34" charset="0"/>
              <a:buChar char="•"/>
            </a:pP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These radiations while passing through earth’s atmosphere are subject to </a:t>
            </a: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absorption (by ozone O</a:t>
            </a:r>
            <a:r>
              <a:rPr lang="en-IN" sz="2400" b="0" i="0" u="none" strike="noStrike" baseline="-25000" dirty="0">
                <a:latin typeface="Tahoma" panose="020B0604030504040204" pitchFamily="34" charset="0"/>
                <a:ea typeface="Tahoma" panose="020B0604030504040204" pitchFamily="34" charset="0"/>
                <a:cs typeface="Tahoma" panose="020B0604030504040204" pitchFamily="34" charset="0"/>
              </a:rPr>
              <a:t>3</a:t>
            </a: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 O</a:t>
            </a:r>
            <a:r>
              <a:rPr lang="en-IN" sz="2400" b="0" i="0" u="none" strike="noStrike" baseline="-25000" dirty="0">
                <a:latin typeface="Tahoma" panose="020B0604030504040204" pitchFamily="34" charset="0"/>
                <a:ea typeface="Tahoma" panose="020B0604030504040204" pitchFamily="34" charset="0"/>
                <a:cs typeface="Tahoma" panose="020B0604030504040204" pitchFamily="34" charset="0"/>
              </a:rPr>
              <a:t>2</a:t>
            </a: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 N</a:t>
            </a:r>
            <a:r>
              <a:rPr lang="en-IN" sz="2400" b="0" i="0" u="none" strike="noStrike" baseline="-25000" dirty="0">
                <a:latin typeface="Tahoma" panose="020B0604030504040204" pitchFamily="34" charset="0"/>
                <a:ea typeface="Tahoma" panose="020B0604030504040204" pitchFamily="34" charset="0"/>
                <a:cs typeface="Tahoma" panose="020B0604030504040204" pitchFamily="34" charset="0"/>
              </a:rPr>
              <a:t>2</a:t>
            </a: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 CO</a:t>
            </a:r>
            <a:r>
              <a:rPr lang="en-IN" sz="2400" b="0" i="0" u="none" strike="noStrike" baseline="-25000" dirty="0">
                <a:latin typeface="Tahoma" panose="020B0604030504040204" pitchFamily="34" charset="0"/>
                <a:ea typeface="Tahoma" panose="020B0604030504040204" pitchFamily="34" charset="0"/>
                <a:cs typeface="Tahoma" panose="020B0604030504040204" pitchFamily="34" charset="0"/>
              </a:rPr>
              <a:t>2</a:t>
            </a: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 </a:t>
            </a: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CO and water </a:t>
            </a:r>
            <a:r>
              <a:rPr lang="en-US" sz="2400" b="0" i="0" u="none" strike="noStrike" baseline="0" dirty="0" err="1">
                <a:latin typeface="Tahoma" panose="020B0604030504040204" pitchFamily="34" charset="0"/>
                <a:ea typeface="Tahoma" panose="020B0604030504040204" pitchFamily="34" charset="0"/>
                <a:cs typeface="Tahoma" panose="020B0604030504040204" pitchFamily="34" charset="0"/>
              </a:rPr>
              <a:t>vapour</a:t>
            </a: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 H</a:t>
            </a:r>
            <a:r>
              <a:rPr lang="en-US" sz="2400" b="0" i="0" u="none" strike="noStrike" baseline="-25000" dirty="0">
                <a:latin typeface="Tahoma" panose="020B0604030504040204" pitchFamily="34" charset="0"/>
                <a:ea typeface="Tahoma" panose="020B0604030504040204" pitchFamily="34" charset="0"/>
                <a:cs typeface="Tahoma" panose="020B0604030504040204" pitchFamily="34" charset="0"/>
              </a:rPr>
              <a:t>2</a:t>
            </a: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O) and scattering (by dust particles, air molecules and water droplets </a:t>
            </a:r>
            <a:r>
              <a:rPr lang="en-US" sz="2400" b="0" i="0" u="none" strike="noStrike" baseline="0" dirty="0" err="1">
                <a:latin typeface="Tahoma" panose="020B0604030504040204" pitchFamily="34" charset="0"/>
                <a:ea typeface="Tahoma" panose="020B0604030504040204" pitchFamily="34" charset="0"/>
                <a:cs typeface="Tahoma" panose="020B0604030504040204" pitchFamily="34" charset="0"/>
              </a:rPr>
              <a:t>etc</a:t>
            </a: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 in the atmosphere. </a:t>
            </a:r>
          </a:p>
          <a:p>
            <a:pPr marL="342900" indent="-342900" algn="just">
              <a:spcBef>
                <a:spcPts val="1200"/>
              </a:spcBef>
              <a:buFont typeface="Arial" panose="020B0604020202020204" pitchFamily="34" charset="0"/>
              <a:buChar char="•"/>
            </a:pPr>
            <a:endParaRPr lang="en-US" sz="2400" b="0" i="0" u="none" strike="noStrike" baseline="0" dirty="0">
              <a:latin typeface="Tahoma" panose="020B0604030504040204" pitchFamily="34" charset="0"/>
              <a:ea typeface="Tahoma" panose="020B0604030504040204" pitchFamily="34" charset="0"/>
              <a:cs typeface="Tahoma" panose="020B0604030504040204" pitchFamily="34" charset="0"/>
            </a:endParaRPr>
          </a:p>
          <a:p>
            <a:pPr marL="342900" indent="-342900" algn="just">
              <a:spcBef>
                <a:spcPts val="1200"/>
              </a:spcBef>
              <a:buFont typeface="Arial" panose="020B0604020202020204" pitchFamily="34" charset="0"/>
              <a:buChar char="•"/>
            </a:pP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A fraction of the radiation striking the earth’s surface is reflected back into the atmosphere where it is again absorbed and scattered. The remaining radiations are absorbed by the Earth’s </a:t>
            </a: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surface.</a:t>
            </a:r>
            <a:endParaRPr lang="en-IN"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03897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D1ECD7-7BE6-6804-CF6B-57D2E5AE0455}"/>
              </a:ext>
            </a:extLst>
          </p:cNvPr>
          <p:cNvSpPr txBox="1"/>
          <p:nvPr/>
        </p:nvSpPr>
        <p:spPr>
          <a:xfrm>
            <a:off x="516193" y="452285"/>
            <a:ext cx="11159613" cy="5632311"/>
          </a:xfrm>
          <a:prstGeom prst="rect">
            <a:avLst/>
          </a:prstGeom>
          <a:noFill/>
        </p:spPr>
        <p:txBody>
          <a:bodyPr wrap="square" rtlCol="0">
            <a:spAutoFit/>
          </a:bodyPr>
          <a:lstStyle/>
          <a:p>
            <a:pPr algn="l"/>
            <a:r>
              <a:rPr lang="en-US" sz="2400" b="0"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The main components of solar radiation falling on the earth are the following :</a:t>
            </a:r>
          </a:p>
          <a:p>
            <a:pPr algn="l"/>
            <a:endParaRPr lang="en-US" sz="2400" b="0"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342900" indent="-342900" algn="l">
              <a:buFont typeface="Arial" panose="020B0604020202020204" pitchFamily="34" charset="0"/>
              <a:buChar char="•"/>
            </a:pP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Short wavelength (optical wavelengths) radiation from the Sun reaches the top of the atmosphere.</a:t>
            </a:r>
          </a:p>
          <a:p>
            <a:pPr marL="342900" indent="-342900" algn="l">
              <a:buFont typeface="Arial" panose="020B0604020202020204" pitchFamily="34" charset="0"/>
              <a:buChar char="•"/>
            </a:pPr>
            <a:endParaRPr lang="en-US" sz="2400" b="0" i="0" u="none" strike="noStrike" baseline="0" dirty="0">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Arial" panose="020B0604020202020204" pitchFamily="34" charset="0"/>
              <a:buChar char="•"/>
            </a:pP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Clouds reflect </a:t>
            </a:r>
            <a:r>
              <a:rPr lang="en-US" sz="2400" b="0" i="0"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17%</a:t>
            </a: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 back into space. If the Earth gets more cloudy, as some climate models predict, more radiation will be reflected back and less will reach the surface.</a:t>
            </a:r>
          </a:p>
          <a:p>
            <a:pPr marL="342900" indent="-342900" algn="just">
              <a:buFont typeface="Arial" panose="020B0604020202020204" pitchFamily="34" charset="0"/>
              <a:buChar char="•"/>
            </a:pPr>
            <a:endParaRPr lang="en-US" sz="2400" b="0" i="0" u="none" strike="noStrike" baseline="0" dirty="0">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Arial" panose="020B0604020202020204" pitchFamily="34" charset="0"/>
              <a:buChar char="•"/>
            </a:pPr>
            <a:r>
              <a:rPr lang="en-US" sz="2400" b="0" i="0"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8%</a:t>
            </a: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 is scattered backwards by air molecules.</a:t>
            </a:r>
          </a:p>
          <a:p>
            <a:pPr marL="342900" indent="-342900" algn="just">
              <a:buFont typeface="Arial" panose="020B0604020202020204" pitchFamily="34" charset="0"/>
              <a:buChar char="•"/>
            </a:pPr>
            <a:endParaRPr lang="en-US" sz="2400" b="0" i="0" u="none" strike="noStrike" baseline="0" dirty="0">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Arial" panose="020B0604020202020204" pitchFamily="34" charset="0"/>
              <a:buChar char="•"/>
            </a:pPr>
            <a:r>
              <a:rPr lang="en-US" sz="2400" b="0" i="0"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6%</a:t>
            </a: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 is actually directly reflected off the surface back into the space.</a:t>
            </a:r>
          </a:p>
          <a:p>
            <a:pPr algn="just"/>
            <a:endParaRPr lang="en-US" sz="2400" b="0" i="0" u="none" strike="noStrike" baseline="0" dirty="0">
              <a:latin typeface="Tahoma" panose="020B0604030504040204" pitchFamily="34" charset="0"/>
              <a:ea typeface="Tahoma" panose="020B0604030504040204" pitchFamily="34" charset="0"/>
              <a:cs typeface="Tahoma" panose="020B0604030504040204" pitchFamily="34" charset="0"/>
            </a:endParaRPr>
          </a:p>
          <a:p>
            <a:pPr algn="just"/>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So the total reflectivity of the earth is 31% which is technically known </a:t>
            </a: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as </a:t>
            </a:r>
            <a:r>
              <a:rPr lang="en-IN" sz="2400" b="1" i="0" u="none" strike="noStrike" baseline="0" dirty="0">
                <a:latin typeface="Tahoma" panose="020B0604030504040204" pitchFamily="34" charset="0"/>
                <a:ea typeface="Tahoma" panose="020B0604030504040204" pitchFamily="34" charset="0"/>
                <a:cs typeface="Tahoma" panose="020B0604030504040204" pitchFamily="34" charset="0"/>
              </a:rPr>
              <a:t>Albedo</a:t>
            </a:r>
            <a:r>
              <a:rPr lang="en-IN" sz="2400" b="0" i="0" u="none" strike="noStrike" baseline="0" dirty="0">
                <a:latin typeface="Tahoma" panose="020B0604030504040204" pitchFamily="34" charset="0"/>
                <a:ea typeface="Tahoma" panose="020B0604030504040204" pitchFamily="34" charset="0"/>
                <a:cs typeface="Tahoma" panose="020B0604030504040204" pitchFamily="34" charset="0"/>
              </a:rPr>
              <a:t>.</a:t>
            </a:r>
            <a:endParaRPr lang="en-IN"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31140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E84559-3A0E-9F73-7611-06750369C0EB}"/>
              </a:ext>
            </a:extLst>
          </p:cNvPr>
          <p:cNvSpPr txBox="1"/>
          <p:nvPr/>
        </p:nvSpPr>
        <p:spPr>
          <a:xfrm>
            <a:off x="550606" y="334297"/>
            <a:ext cx="11297265" cy="5262979"/>
          </a:xfrm>
          <a:prstGeom prst="rect">
            <a:avLst/>
          </a:prstGeom>
          <a:noFill/>
        </p:spPr>
        <p:txBody>
          <a:bodyPr wrap="square" rtlCol="0">
            <a:spAutoFit/>
          </a:bodyPr>
          <a:lstStyle/>
          <a:p>
            <a:pPr algn="just"/>
            <a:r>
              <a:rPr lang="en-US" sz="2400" b="0"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what happens to the remaining </a:t>
            </a:r>
            <a:r>
              <a:rPr lang="en-US" sz="2400" b="0" i="0"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69%</a:t>
            </a:r>
            <a:r>
              <a:rPr lang="en-US" sz="2400" b="0"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 of the incoming radiation that doesn’t get reflected back. </a:t>
            </a:r>
          </a:p>
          <a:p>
            <a:pPr algn="just"/>
            <a:endPar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gn="just"/>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Here is the approximate break up :</a:t>
            </a:r>
          </a:p>
          <a:p>
            <a:pPr algn="just"/>
            <a:endParaRPr lang="en-US" sz="2400" b="0" i="0" u="none" strike="noStrike" baseline="0" dirty="0">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Arial" panose="020B0604020202020204" pitchFamily="34" charset="0"/>
              <a:buChar char="•"/>
            </a:pP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19% gets absorbed directly by dust, ozone and water </a:t>
            </a:r>
            <a:r>
              <a:rPr lang="en-US" sz="2400" b="0" i="0" u="none" strike="noStrike" baseline="0" dirty="0" err="1">
                <a:latin typeface="Tahoma" panose="020B0604030504040204" pitchFamily="34" charset="0"/>
                <a:ea typeface="Tahoma" panose="020B0604030504040204" pitchFamily="34" charset="0"/>
                <a:cs typeface="Tahoma" panose="020B0604030504040204" pitchFamily="34" charset="0"/>
              </a:rPr>
              <a:t>vapour</a:t>
            </a: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 in the upper atmosphere. This region is also known as stratosphere and is heated by this absorbed radiation.</a:t>
            </a:r>
          </a:p>
          <a:p>
            <a:pPr marL="342900" indent="-342900" algn="just">
              <a:buFont typeface="Arial" panose="020B0604020202020204" pitchFamily="34" charset="0"/>
              <a:buChar char="•"/>
            </a:pPr>
            <a:endParaRPr lang="en-US" sz="2400" b="0" i="0" u="none" strike="noStrike" baseline="0" dirty="0">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Arial" panose="020B0604020202020204" pitchFamily="34" charset="0"/>
              <a:buChar char="•"/>
            </a:pP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4% gets absorbed by the clouds located in the troposphere. This is lower part of the Earth’s atmosphere.</a:t>
            </a:r>
          </a:p>
          <a:p>
            <a:pPr marL="342900" indent="-342900" algn="just">
              <a:buFont typeface="Arial" panose="020B0604020202020204" pitchFamily="34" charset="0"/>
              <a:buChar char="•"/>
            </a:pPr>
            <a:endParaRPr lang="en-US" sz="2400" b="0" i="0" u="none" strike="noStrike" baseline="0" dirty="0">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Arial" panose="020B0604020202020204" pitchFamily="34" charset="0"/>
              <a:buChar char="•"/>
            </a:pPr>
            <a:r>
              <a:rPr lang="en-US" sz="2400" b="0" i="0" u="none" strike="noStrike" baseline="0" dirty="0">
                <a:latin typeface="Tahoma" panose="020B0604030504040204" pitchFamily="34" charset="0"/>
                <a:ea typeface="Tahoma" panose="020B0604030504040204" pitchFamily="34" charset="0"/>
                <a:cs typeface="Tahoma" panose="020B0604030504040204" pitchFamily="34" charset="0"/>
              </a:rPr>
              <a:t>The remaining 46% of the sunlight that is incident on top of the earth’s atmosphere reaches the surface.</a:t>
            </a:r>
            <a:endParaRPr lang="en-IN"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58237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F387EA6-E1D3-A2F9-317C-2F45FFDA3EBB}"/>
              </a:ext>
            </a:extLst>
          </p:cNvPr>
          <p:cNvPicPr>
            <a:picLocks noChangeAspect="1"/>
          </p:cNvPicPr>
          <p:nvPr/>
        </p:nvPicPr>
        <p:blipFill>
          <a:blip r:embed="rId2"/>
          <a:stretch>
            <a:fillRect/>
          </a:stretch>
        </p:blipFill>
        <p:spPr>
          <a:xfrm>
            <a:off x="2048933" y="567268"/>
            <a:ext cx="8271933" cy="6203950"/>
          </a:xfrm>
          <a:prstGeom prst="rect">
            <a:avLst/>
          </a:prstGeom>
        </p:spPr>
      </p:pic>
    </p:spTree>
    <p:extLst>
      <p:ext uri="{BB962C8B-B14F-4D97-AF65-F5344CB8AC3E}">
        <p14:creationId xmlns:p14="http://schemas.microsoft.com/office/powerpoint/2010/main" val="3670704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791</Words>
  <Application>Microsoft Office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pc.supradip@outlook.com</dc:creator>
  <cp:lastModifiedBy>pc.supradip@outlook.com</cp:lastModifiedBy>
  <cp:revision>3</cp:revision>
  <dcterms:created xsi:type="dcterms:W3CDTF">2023-07-06T05:24:23Z</dcterms:created>
  <dcterms:modified xsi:type="dcterms:W3CDTF">2023-07-06T05:27:04Z</dcterms:modified>
</cp:coreProperties>
</file>