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71" r:id="rId9"/>
    <p:sldId id="272" r:id="rId10"/>
    <p:sldId id="273" r:id="rId11"/>
    <p:sldId id="280" r:id="rId12"/>
    <p:sldId id="281" r:id="rId13"/>
    <p:sldId id="263" r:id="rId14"/>
    <p:sldId id="264" r:id="rId15"/>
    <p:sldId id="265" r:id="rId16"/>
    <p:sldId id="266" r:id="rId17"/>
    <p:sldId id="267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Energy balance of earth, atmospheric </a:t>
            </a:r>
            <a:r>
              <a:rPr lang="en-IN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temperature, daily and seasonal variations of temperature, vertical profile of temperature</a:t>
            </a:r>
            <a:r>
              <a:rPr lang="en-IN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lapse rate, temperature inversion.</a:t>
            </a:r>
            <a:endParaRPr lang="en-US" sz="2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3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1066800"/>
            <a:ext cx="8772822" cy="40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5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Distribution of Temperature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400300" y="19431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345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3860"/>
            <a:ext cx="83058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Lapse Rate</a:t>
            </a:r>
          </a:p>
          <a:p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temp with increase in altitude is lapse rate..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lapse rate is considered positive when the temperature decreases with elevation, zero when the temperature is constant with elevation and negative when the temperature increases with elevation.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lapse rate is affected by radiation, convection, and condensation; it averages about 6.5 °C / km. in the troposphere.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differs from the adiabatic lapse rate, which involves temperature changes due to the rising or sinking of an air parcel. </a:t>
            </a:r>
          </a:p>
        </p:txBody>
      </p:sp>
    </p:spTree>
    <p:extLst>
      <p:ext uri="{BB962C8B-B14F-4D97-AF65-F5344CB8AC3E}">
        <p14:creationId xmlns:p14="http://schemas.microsoft.com/office/powerpoint/2010/main" val="96914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Factors affecting distribution of air temperature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Latitude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Altitude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of land and water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Ocean currents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Prevailing winds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Cloudiness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 barriers </a:t>
            </a:r>
          </a:p>
        </p:txBody>
      </p:sp>
    </p:spTree>
    <p:extLst>
      <p:ext uri="{BB962C8B-B14F-4D97-AF65-F5344CB8AC3E}">
        <p14:creationId xmlns:p14="http://schemas.microsoft.com/office/powerpoint/2010/main" val="350892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 inversion</a:t>
            </a:r>
          </a:p>
          <a:p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temperature inversion is a layer in the atmosphere in which air temperature increases with height. 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inversion is present in the lower part of a cap. 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cap is a layer of relatively warm air above the inversion. Air parcels rising into this layer become cooler than the surrounding environment, which inhibits their ability to ascend.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often happens in the late afternoon/early evening (before sunset) and lingers into the next morning (after sunrise) for a few hours. </a:t>
            </a:r>
          </a:p>
        </p:txBody>
      </p:sp>
    </p:spTree>
    <p:extLst>
      <p:ext uri="{BB962C8B-B14F-4D97-AF65-F5344CB8AC3E}">
        <p14:creationId xmlns:p14="http://schemas.microsoft.com/office/powerpoint/2010/main" val="96184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5" y="395207"/>
            <a:ext cx="790444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876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near the ground cools more quickly than air aloft. This is most likely when the sky is clear and the wind is light/calm. Cooling will occur the most readily in low places (such as valleys sheltered from the wind). </a:t>
            </a:r>
          </a:p>
        </p:txBody>
      </p:sp>
    </p:spTree>
    <p:extLst>
      <p:ext uri="{BB962C8B-B14F-4D97-AF65-F5344CB8AC3E}">
        <p14:creationId xmlns:p14="http://schemas.microsoft.com/office/powerpoint/2010/main" val="265185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95400"/>
            <a:ext cx="8439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425" y="381000"/>
            <a:ext cx="856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occurs due to inversion</a:t>
            </a:r>
          </a:p>
        </p:txBody>
      </p:sp>
    </p:spTree>
    <p:extLst>
      <p:ext uri="{BB962C8B-B14F-4D97-AF65-F5344CB8AC3E}">
        <p14:creationId xmlns:p14="http://schemas.microsoft.com/office/powerpoint/2010/main" val="98287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 of temperature inversion</a:t>
            </a:r>
          </a:p>
          <a:p>
            <a:pPr algn="ctr"/>
            <a:endParaRPr lang="en-US" sz="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formation, precipitation and atmospheric visibility are greatly influenced by inversion phenomenon</a:t>
            </a: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Fog formation may take place near the ground which may affect the visibility to both human beings and animals. </a:t>
            </a: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Affects air navigation. </a:t>
            </a: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Diurnal temperature is affected by temperature inversions. </a:t>
            </a: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incoming solar radiation and its conversion in to heat is affected  </a:t>
            </a:r>
          </a:p>
          <a:p>
            <a:pPr algn="just"/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70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188"/>
            <a:ext cx="8524786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562600"/>
            <a:ext cx="852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Smoke entrapped due  temperature inversion</a:t>
            </a:r>
          </a:p>
        </p:txBody>
      </p:sp>
    </p:spTree>
    <p:extLst>
      <p:ext uri="{BB962C8B-B14F-4D97-AF65-F5344CB8AC3E}">
        <p14:creationId xmlns:p14="http://schemas.microsoft.com/office/powerpoint/2010/main" val="56433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radiation (Rn) </a:t>
            </a:r>
          </a:p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difference between incoming net shortwave (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outgoing longwave (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radiation. </a:t>
            </a:r>
          </a:p>
          <a:p>
            <a:pPr algn="just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</a:t>
            </a: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 = </a:t>
            </a:r>
            <a:r>
              <a:rPr lang="en-US" sz="28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Rns</a:t>
            </a: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US" sz="28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Rnl</a:t>
            </a:r>
            <a:endParaRPr lang="en-US" sz="28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balance between the energy absorbed, reflected and emitted by the earth's surface. </a:t>
            </a:r>
          </a:p>
          <a:p>
            <a:pPr algn="just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 is normally positive during the daytime and negative during the nighttime. </a:t>
            </a:r>
          </a:p>
          <a:p>
            <a:pPr algn="just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total daily value for Rn is almost always positive over a period of 24 hours, except in extreme conditions at high latitudes.</a:t>
            </a:r>
          </a:p>
        </p:txBody>
      </p:sp>
    </p:spTree>
    <p:extLst>
      <p:ext uri="{BB962C8B-B14F-4D97-AF65-F5344CB8AC3E}">
        <p14:creationId xmlns:p14="http://schemas.microsoft.com/office/powerpoint/2010/main" val="191371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399"/>
            <a:ext cx="785552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 components of net radiation</a:t>
            </a:r>
          </a:p>
        </p:txBody>
      </p:sp>
    </p:spTree>
    <p:extLst>
      <p:ext uri="{BB962C8B-B14F-4D97-AF65-F5344CB8AC3E}">
        <p14:creationId xmlns:p14="http://schemas.microsoft.com/office/powerpoint/2010/main" val="381286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balance or Heat Balance on Earth’s surface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Rn used for various form of heat energy as :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Sensible heat flux (H),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Latent heat of vaporization (LE),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 / Soil heat flux (G)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Besides minor amount of Rn used for photosynthesis (Ps) and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respiraton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plant metabolic activities (M).</a:t>
            </a:r>
          </a:p>
          <a:p>
            <a:pPr>
              <a:spcBef>
                <a:spcPts val="1200"/>
              </a:spcBef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 = H + LE + G + Ps + M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6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81000"/>
            <a:ext cx="826606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81600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Schematic diagram of Diurnal variation of the components of energy balance above a well-watered transpiring  vegetative surface on a cloudless day</a:t>
            </a:r>
          </a:p>
        </p:txBody>
      </p:sp>
    </p:spTree>
    <p:extLst>
      <p:ext uri="{BB962C8B-B14F-4D97-AF65-F5344CB8AC3E}">
        <p14:creationId xmlns:p14="http://schemas.microsoft.com/office/powerpoint/2010/main" val="168313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min. air temp. occurs at about sunrise, after which there is a constant rise till noon.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max. air temperature is recorded between 13 – 14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hrs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though max. solar radiation occurs around 11.30 hr. 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14hr. A steady fall in temperature occurs till sunset. The difference between max. and min. temperature is called the diurnal range of air temperature. 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diurnal range of air temperature is more on clear days while cloudy weather sharply reduces daily amplitudes. 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diurnal range of temperature is also influenced by soils and their coverage in addition to seasons.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458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Movement of heat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Radiation.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Stefan-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Boltzman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Law: 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sz="26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εσ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</a:t>
            </a:r>
            <a:r>
              <a:rPr lang="en-US" sz="2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>
              <a:spcBef>
                <a:spcPts val="1200"/>
              </a:spcBef>
            </a:pP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Jt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the total energy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emmited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a body; </a:t>
            </a:r>
          </a:p>
          <a:p>
            <a:pPr>
              <a:spcBef>
                <a:spcPts val="1200"/>
              </a:spcBef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emissivity coefficient, is=1 for a perfect back body,</a:t>
            </a:r>
          </a:p>
          <a:p>
            <a:pPr>
              <a:spcBef>
                <a:spcPts val="1200"/>
              </a:spcBef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Stefan-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Boltzman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constant;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is the absolute temp. at the surface of a body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Conduction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Convection</a:t>
            </a:r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4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Horizontal Distribution of Temperature</a:t>
            </a:r>
          </a:p>
          <a:p>
            <a:pPr algn="just">
              <a:spcBef>
                <a:spcPts val="1200"/>
              </a:spcBef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of temperature across the latitudes over the surface of the earth is called its horizontal distribution.</a:t>
            </a:r>
          </a:p>
          <a:p>
            <a:pPr algn="just">
              <a:spcBef>
                <a:spcPts val="1200"/>
              </a:spcBef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maps, the horizontal distribution of temperature is commonly shown by </a:t>
            </a:r>
            <a:r>
              <a:rPr lang="en-US" sz="2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isotherms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Isotherms are line connecting points that have an equal temperature.</a:t>
            </a:r>
          </a:p>
          <a:p>
            <a:pPr algn="just">
              <a:spcBef>
                <a:spcPts val="1200"/>
              </a:spcBef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4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9752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486400"/>
            <a:ext cx="849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Horizontal distribution of temperature is uneven.</a:t>
            </a:r>
          </a:p>
        </p:txBody>
      </p:sp>
    </p:spTree>
    <p:extLst>
      <p:ext uri="{BB962C8B-B14F-4D97-AF65-F5344CB8AC3E}">
        <p14:creationId xmlns:p14="http://schemas.microsoft.com/office/powerpoint/2010/main" val="49213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758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cutm</dc:creator>
  <cp:lastModifiedBy>pc.supradip@outlook.com</cp:lastModifiedBy>
  <cp:revision>34</cp:revision>
  <dcterms:created xsi:type="dcterms:W3CDTF">2006-08-16T00:00:00Z</dcterms:created>
  <dcterms:modified xsi:type="dcterms:W3CDTF">2023-07-06T05:12:47Z</dcterms:modified>
</cp:coreProperties>
</file>