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62" r:id="rId3"/>
    <p:sldId id="263" r:id="rId4"/>
    <p:sldId id="272" r:id="rId5"/>
    <p:sldId id="273" r:id="rId6"/>
    <p:sldId id="274" r:id="rId7"/>
    <p:sldId id="282" r:id="rId8"/>
    <p:sldId id="292" r:id="rId9"/>
    <p:sldId id="302" r:id="rId10"/>
    <p:sldId id="304" r:id="rId11"/>
    <p:sldId id="303" r:id="rId12"/>
    <p:sldId id="307" r:id="rId13"/>
    <p:sldId id="301" r:id="rId14"/>
    <p:sldId id="330" r:id="rId15"/>
    <p:sldId id="308" r:id="rId16"/>
    <p:sldId id="312" r:id="rId17"/>
    <p:sldId id="313" r:id="rId18"/>
    <p:sldId id="314" r:id="rId19"/>
    <p:sldId id="315" r:id="rId20"/>
    <p:sldId id="316" r:id="rId21"/>
    <p:sldId id="317" r:id="rId22"/>
    <p:sldId id="318" r:id="rId23"/>
    <p:sldId id="319" r:id="rId24"/>
    <p:sldId id="320" r:id="rId25"/>
    <p:sldId id="322" r:id="rId26"/>
    <p:sldId id="323" r:id="rId27"/>
    <p:sldId id="325" r:id="rId28"/>
    <p:sldId id="326" r:id="rId29"/>
    <p:sldId id="327" r:id="rId30"/>
    <p:sldId id="328" r:id="rId31"/>
    <p:sldId id="331" r:id="rId32"/>
    <p:sldId id="332" r:id="rId33"/>
    <p:sldId id="257" r:id="rId34"/>
    <p:sldId id="258" r:id="rId35"/>
    <p:sldId id="264" r:id="rId36"/>
    <p:sldId id="346" r:id="rId37"/>
    <p:sldId id="265" r:id="rId38"/>
    <p:sldId id="266" r:id="rId39"/>
    <p:sldId id="267" r:id="rId40"/>
    <p:sldId id="259" r:id="rId41"/>
    <p:sldId id="260" r:id="rId42"/>
    <p:sldId id="261" r:id="rId43"/>
    <p:sldId id="268" r:id="rId44"/>
    <p:sldId id="347" r:id="rId45"/>
    <p:sldId id="348" r:id="rId46"/>
    <p:sldId id="269" r:id="rId47"/>
    <p:sldId id="270" r:id="rId48"/>
    <p:sldId id="271" r:id="rId49"/>
    <p:sldId id="275" r:id="rId50"/>
    <p:sldId id="349" r:id="rId51"/>
    <p:sldId id="350" r:id="rId52"/>
    <p:sldId id="340" r:id="rId53"/>
    <p:sldId id="333" r:id="rId54"/>
    <p:sldId id="334" r:id="rId55"/>
    <p:sldId id="335" r:id="rId56"/>
    <p:sldId id="336" r:id="rId57"/>
    <p:sldId id="337" r:id="rId58"/>
    <p:sldId id="338" r:id="rId59"/>
    <p:sldId id="339" r:id="rId60"/>
    <p:sldId id="278" r:id="rId61"/>
    <p:sldId id="343" r:id="rId62"/>
    <p:sldId id="344" r:id="rId63"/>
    <p:sldId id="34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ACD90-6B18-497F-B401-DCBBB5705A58}" type="datetimeFigureOut">
              <a:rPr lang="en-IN" smtClean="0"/>
              <a:t>06-07-2023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86F57-EC8A-441C-B8C1-EFBB8EF7FC95}" type="slidenum">
              <a:rPr lang="en-IN" smtClean="0"/>
              <a:t>‹#›</a:t>
            </a:fld>
            <a:endParaRPr lang="en-IN"/>
          </a:p>
        </p:txBody>
      </p:sp>
    </p:spTree>
    <p:extLst>
      <p:ext uri="{BB962C8B-B14F-4D97-AF65-F5344CB8AC3E}">
        <p14:creationId xmlns:p14="http://schemas.microsoft.com/office/powerpoint/2010/main" val="339346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9E76-5B7E-7B13-7EF4-C8EBBC1EE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C20E3AA-0302-A74A-03F6-618499316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FDC6BE5-69EA-33E0-F595-831AF8E58005}"/>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5" name="Footer Placeholder 4">
            <a:extLst>
              <a:ext uri="{FF2B5EF4-FFF2-40B4-BE49-F238E27FC236}">
                <a16:creationId xmlns:a16="http://schemas.microsoft.com/office/drawing/2014/main" id="{38C6A532-09E8-77C7-BD67-1A4B778A93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235430-0257-997D-7EFB-72CBE3597B94}"/>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93917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77C4-C007-1DF8-F83E-EFB20C51E8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A0F617D-0173-FD19-FF7A-64E3785100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97BB60-AE5A-5C5C-1FF5-82FBEE805EE2}"/>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5" name="Footer Placeholder 4">
            <a:extLst>
              <a:ext uri="{FF2B5EF4-FFF2-40B4-BE49-F238E27FC236}">
                <a16:creationId xmlns:a16="http://schemas.microsoft.com/office/drawing/2014/main" id="{6D24548A-C1BA-A31F-7D82-4656FCEC38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95EFA8-545F-0836-B18A-6A30BDCB48ED}"/>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318615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597B9-996B-7164-E005-DFB9106801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E6C7D57-F81B-2536-159D-246993864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3CE710-B2AF-36A1-CE21-3973B5B7770A}"/>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5" name="Footer Placeholder 4">
            <a:extLst>
              <a:ext uri="{FF2B5EF4-FFF2-40B4-BE49-F238E27FC236}">
                <a16:creationId xmlns:a16="http://schemas.microsoft.com/office/drawing/2014/main" id="{D205BE2A-91AD-AE69-F67A-02946F41E9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F5AE7B-A9C2-4CE2-7A4D-95846F355665}"/>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216046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AE27-2EB6-0609-00EA-8B86FE580E6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3CBA614-A7E1-18F3-B391-87B0407DC0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6EF5CB-1BCC-E2E0-52FB-3615C4C44B19}"/>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5" name="Footer Placeholder 4">
            <a:extLst>
              <a:ext uri="{FF2B5EF4-FFF2-40B4-BE49-F238E27FC236}">
                <a16:creationId xmlns:a16="http://schemas.microsoft.com/office/drawing/2014/main" id="{3B033740-A674-A74B-B12E-7D292C1C3C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CFC2F7-8E23-83EB-71C6-99B3CA8CB144}"/>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224167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387B-46F7-D98F-DD66-F7E16C3E0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9FE5C2E-1E0D-6E87-C193-113475A06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BC84E0-3616-9E3E-329B-09367625DF84}"/>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5" name="Footer Placeholder 4">
            <a:extLst>
              <a:ext uri="{FF2B5EF4-FFF2-40B4-BE49-F238E27FC236}">
                <a16:creationId xmlns:a16="http://schemas.microsoft.com/office/drawing/2014/main" id="{6D6E3A31-4B63-DC64-421B-1DD3415E98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B2A206-2892-A864-8645-C275F214CE1C}"/>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136504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22EA-6150-5FA2-C4A6-1863AF2E8C5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68E0DE3-3F17-5CA6-7A5C-78B92AC1B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D5AE526-81B8-74F1-172C-5816C9EC94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7CFB94-CE57-D954-6174-FCD026572EA7}"/>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6" name="Footer Placeholder 5">
            <a:extLst>
              <a:ext uri="{FF2B5EF4-FFF2-40B4-BE49-F238E27FC236}">
                <a16:creationId xmlns:a16="http://schemas.microsoft.com/office/drawing/2014/main" id="{3628F871-5844-C7B8-0E90-1079E8387E8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C4EAE74-5CE8-44DA-BA48-2F266F3A5145}"/>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373761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318C-D589-8214-91BF-7117067E10C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1EECFF8-0027-C55A-03D5-FC0736FA5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847020-A89D-865D-DB09-3EDAC69BC0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570147F-AC35-0FDD-AB0C-92D513F46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FD606-6CA4-9332-A05F-AE35FA8C53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133692E-64DF-5ACB-A038-F0AC2F488BAD}"/>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8" name="Footer Placeholder 7">
            <a:extLst>
              <a:ext uri="{FF2B5EF4-FFF2-40B4-BE49-F238E27FC236}">
                <a16:creationId xmlns:a16="http://schemas.microsoft.com/office/drawing/2014/main" id="{E38D5741-1353-734A-EEB7-3A4B4CBCBA6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9C798BE-BE61-02AE-A038-84A1797ACA65}"/>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108687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4874-F0F6-FFD8-EC4D-3B64BE17F2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369C76-9A03-AF80-CEDF-F4BC7955B176}"/>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4" name="Footer Placeholder 3">
            <a:extLst>
              <a:ext uri="{FF2B5EF4-FFF2-40B4-BE49-F238E27FC236}">
                <a16:creationId xmlns:a16="http://schemas.microsoft.com/office/drawing/2014/main" id="{9D8E1033-2066-5766-4D86-74D0F633DE0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5AE14B2-B656-CFF8-4F01-EED4D9338CCA}"/>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277020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BFF88-7F9B-2F33-9C68-A477E1078336}"/>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3" name="Footer Placeholder 2">
            <a:extLst>
              <a:ext uri="{FF2B5EF4-FFF2-40B4-BE49-F238E27FC236}">
                <a16:creationId xmlns:a16="http://schemas.microsoft.com/office/drawing/2014/main" id="{143162EC-1C2C-4E5E-666A-3980792E25B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DC67994-DEB1-B6A4-6180-61DC21A3C061}"/>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268990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9181-F52D-F711-AC95-D87EDA528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F997E1E-DFEA-AB21-2F77-95E2EC611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F540B05-F672-012F-A6E4-B359FDD69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28951-5791-3B53-5469-6495FA5CEC81}"/>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6" name="Footer Placeholder 5">
            <a:extLst>
              <a:ext uri="{FF2B5EF4-FFF2-40B4-BE49-F238E27FC236}">
                <a16:creationId xmlns:a16="http://schemas.microsoft.com/office/drawing/2014/main" id="{BF9EBF54-0476-B9D8-C75E-ABA9644120F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B327999-8037-4DF8-2816-D0366D6F2513}"/>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179619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68B6-7209-6F73-CB8E-A52F8F13C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3145E7F-CC3E-2A71-059C-10F2D6FF6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57B645B-23EE-AE90-E831-9A72204D0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185E8-DF51-94B4-68B6-637A935E583F}"/>
              </a:ext>
            </a:extLst>
          </p:cNvPr>
          <p:cNvSpPr>
            <a:spLocks noGrp="1"/>
          </p:cNvSpPr>
          <p:nvPr>
            <p:ph type="dt" sz="half" idx="10"/>
          </p:nvPr>
        </p:nvSpPr>
        <p:spPr/>
        <p:txBody>
          <a:bodyPr/>
          <a:lstStyle/>
          <a:p>
            <a:fld id="{DE0FCF25-B7C8-4EEB-AC3F-747B80005499}" type="datetimeFigureOut">
              <a:rPr lang="en-IN" smtClean="0"/>
              <a:t>06-07-2023</a:t>
            </a:fld>
            <a:endParaRPr lang="en-IN"/>
          </a:p>
        </p:txBody>
      </p:sp>
      <p:sp>
        <p:nvSpPr>
          <p:cNvPr id="6" name="Footer Placeholder 5">
            <a:extLst>
              <a:ext uri="{FF2B5EF4-FFF2-40B4-BE49-F238E27FC236}">
                <a16:creationId xmlns:a16="http://schemas.microsoft.com/office/drawing/2014/main" id="{FEC3FEF5-AB78-22C6-3EA3-9F17F5F063F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1C6C59-8969-0805-E5B8-16CF691262BE}"/>
              </a:ext>
            </a:extLst>
          </p:cNvPr>
          <p:cNvSpPr>
            <a:spLocks noGrp="1"/>
          </p:cNvSpPr>
          <p:nvPr>
            <p:ph type="sldNum" sz="quarter" idx="12"/>
          </p:nvPr>
        </p:nvSpPr>
        <p:spPr/>
        <p:txBody>
          <a:bodyPr/>
          <a:lstStyle/>
          <a:p>
            <a:fld id="{F52E3E12-AAAE-4C62-A098-63FC5CFC430C}" type="slidenum">
              <a:rPr lang="en-IN" smtClean="0"/>
              <a:t>‹#›</a:t>
            </a:fld>
            <a:endParaRPr lang="en-IN"/>
          </a:p>
        </p:txBody>
      </p:sp>
    </p:spTree>
    <p:extLst>
      <p:ext uri="{BB962C8B-B14F-4D97-AF65-F5344CB8AC3E}">
        <p14:creationId xmlns:p14="http://schemas.microsoft.com/office/powerpoint/2010/main" val="336710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334C3-AC1E-FB83-3486-E17376B06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C484129-752F-49B5-FFFB-AA86D9F14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8EF960D-CFDA-135F-FCEB-94E0AAD12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FCF25-B7C8-4EEB-AC3F-747B80005499}" type="datetimeFigureOut">
              <a:rPr lang="en-IN" smtClean="0"/>
              <a:t>06-07-2023</a:t>
            </a:fld>
            <a:endParaRPr lang="en-IN"/>
          </a:p>
        </p:txBody>
      </p:sp>
      <p:sp>
        <p:nvSpPr>
          <p:cNvPr id="5" name="Footer Placeholder 4">
            <a:extLst>
              <a:ext uri="{FF2B5EF4-FFF2-40B4-BE49-F238E27FC236}">
                <a16:creationId xmlns:a16="http://schemas.microsoft.com/office/drawing/2014/main" id="{9727DEBD-153F-6EFE-A7C5-41F9CFC0C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22F63D6-1EF2-73EA-5337-023362FFDB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E3E12-AAAE-4C62-A098-63FC5CFC430C}" type="slidenum">
              <a:rPr lang="en-IN" smtClean="0"/>
              <a:t>‹#›</a:t>
            </a:fld>
            <a:endParaRPr lang="en-IN"/>
          </a:p>
        </p:txBody>
      </p:sp>
    </p:spTree>
    <p:extLst>
      <p:ext uri="{BB962C8B-B14F-4D97-AF65-F5344CB8AC3E}">
        <p14:creationId xmlns:p14="http://schemas.microsoft.com/office/powerpoint/2010/main" val="370031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en.wikipedia.org/wiki/Lysimeter"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en.wikipedia.org/wiki/Mis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C7F3C76-3AA3-FE14-6E51-11B34E898AD1}"/>
              </a:ext>
            </a:extLst>
          </p:cNvPr>
          <p:cNvGraphicFramePr>
            <a:graphicFrameLocks noGrp="1"/>
          </p:cNvGraphicFramePr>
          <p:nvPr>
            <p:extLst>
              <p:ext uri="{D42A27DB-BD31-4B8C-83A1-F6EECF244321}">
                <p14:modId xmlns:p14="http://schemas.microsoft.com/office/powerpoint/2010/main" val="3676721621"/>
              </p:ext>
            </p:extLst>
          </p:nvPr>
        </p:nvGraphicFramePr>
        <p:xfrm>
          <a:off x="1858617" y="1441264"/>
          <a:ext cx="8243377" cy="872046"/>
        </p:xfrm>
        <a:graphic>
          <a:graphicData uri="http://schemas.openxmlformats.org/drawingml/2006/table">
            <a:tbl>
              <a:tblPr firstRow="1" firstCol="1" bandRow="1">
                <a:tableStyleId>{5C22544A-7EE6-4342-B048-85BDC9FD1C3A}</a:tableStyleId>
              </a:tblPr>
              <a:tblGrid>
                <a:gridCol w="8243377">
                  <a:extLst>
                    <a:ext uri="{9D8B030D-6E8A-4147-A177-3AD203B41FA5}">
                      <a16:colId xmlns:a16="http://schemas.microsoft.com/office/drawing/2014/main" val="3641105900"/>
                    </a:ext>
                  </a:extLst>
                </a:gridCol>
              </a:tblGrid>
              <a:tr h="0">
                <a:tc>
                  <a:txBody>
                    <a:bodyPr/>
                    <a:lstStyle/>
                    <a:p>
                      <a:pPr algn="ctr">
                        <a:lnSpc>
                          <a:spcPct val="107000"/>
                        </a:lnSpc>
                        <a:spcAft>
                          <a:spcPts val="800"/>
                        </a:spcAft>
                      </a:pPr>
                      <a:r>
                        <a:rPr lang="en-US" sz="2800" dirty="0">
                          <a:solidFill>
                            <a:srgbClr val="0000FF"/>
                          </a:solidFill>
                          <a:effectLst/>
                          <a:latin typeface="Tahoma" panose="020B0604030504040204" pitchFamily="34" charset="0"/>
                          <a:ea typeface="Tahoma" panose="020B0604030504040204" pitchFamily="34" charset="0"/>
                          <a:cs typeface="Tahoma" panose="020B0604030504040204" pitchFamily="34" charset="0"/>
                        </a:rPr>
                        <a:t>Formation and classification of cloud, dew, fog, mist, and frost. </a:t>
                      </a:r>
                      <a:endParaRPr lang="en-IN" sz="2800" kern="100"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extLst>
                  <a:ext uri="{0D108BD9-81ED-4DB2-BD59-A6C34878D82A}">
                    <a16:rowId xmlns:a16="http://schemas.microsoft.com/office/drawing/2014/main" val="3299556463"/>
                  </a:ext>
                </a:extLst>
              </a:tr>
            </a:tbl>
          </a:graphicData>
        </a:graphic>
      </p:graphicFrame>
    </p:spTree>
    <p:extLst>
      <p:ext uri="{BB962C8B-B14F-4D97-AF65-F5344CB8AC3E}">
        <p14:creationId xmlns:p14="http://schemas.microsoft.com/office/powerpoint/2010/main" val="174807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864F5-B5DF-B907-F8E5-547B7ABEB976}"/>
              </a:ext>
            </a:extLst>
          </p:cNvPr>
          <p:cNvSpPr txBox="1"/>
          <p:nvPr/>
        </p:nvSpPr>
        <p:spPr>
          <a:xfrm>
            <a:off x="427383" y="516835"/>
            <a:ext cx="11658600" cy="4093428"/>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How Clouds Forms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00000"/>
              </a:lnSpc>
              <a:spcBef>
                <a:spcPts val="12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Clouds form when moist, warm rising air cools and expands in the atmosphere.</a:t>
            </a:r>
          </a:p>
          <a:p>
            <a:pPr marL="0" marR="0" lvl="0" indent="0" algn="just" defTabSz="914400" rtl="0" eaLnBrk="1" fontAlgn="base" latinLnBrk="0" hangingPunct="1">
              <a:lnSpc>
                <a:spcPct val="100000"/>
              </a:lnSpc>
              <a:spcBef>
                <a:spcPts val="12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Three lifting mechanisms</a:t>
            </a:r>
          </a:p>
          <a:p>
            <a:pPr marL="0" marR="0" lvl="0" indent="0" algn="just" defTabSz="914400" rtl="0" eaLnBrk="1" fontAlgn="base" latinLnBrk="0" hangingPunct="1">
              <a:lnSpc>
                <a:spcPct val="100000"/>
              </a:lnSpc>
              <a:spcBef>
                <a:spcPts val="12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1" fontAlgn="base" latinLnBrk="0" hangingPunct="1">
              <a:lnSpc>
                <a:spcPct val="100000"/>
              </a:lnSpc>
              <a:spcBef>
                <a:spcPts val="12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water vapor in the air condenses to form tiny water droplets which are the basis of clouds.</a:t>
            </a:r>
          </a:p>
          <a:p>
            <a:pPr marL="0" marR="0" lvl="0" indent="0" algn="just" defTabSz="914400" rtl="0" eaLnBrk="1" fontAlgn="base" latinLnBrk="0" hangingPunct="1">
              <a:lnSpc>
                <a:spcPct val="100000"/>
              </a:lnSpc>
              <a:spcBef>
                <a:spcPts val="12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Two theories of precipitations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0964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E60A13-946C-D4A6-5E52-95E1FADC5934}"/>
              </a:ext>
            </a:extLst>
          </p:cNvPr>
          <p:cNvSpPr txBox="1"/>
          <p:nvPr/>
        </p:nvSpPr>
        <p:spPr>
          <a:xfrm>
            <a:off x="167308" y="616226"/>
            <a:ext cx="11241157"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Lifting Mechanisms of warm moist air from land  / sea surfaces to upper atmosphere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IN"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Convective lift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IN" sz="2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Orografic</a:t>
            </a:r>
            <a:r>
              <a:rPr kumimoji="0" lang="en-IN"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lift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IN"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Frontal Lift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389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C299A5C2-4AB8-851E-0686-D74933071837}"/>
              </a:ext>
            </a:extLst>
          </p:cNvPr>
          <p:cNvSpPr txBox="1">
            <a:spLocks noChangeArrowheads="1"/>
          </p:cNvSpPr>
          <p:nvPr/>
        </p:nvSpPr>
        <p:spPr bwMode="auto">
          <a:xfrm>
            <a:off x="278296" y="374375"/>
            <a:ext cx="1141012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Cloud Classification and Characteristics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Clouds are classified according to their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FF"/>
                </a:solidFill>
                <a:effectLst/>
                <a:uLnTx/>
                <a:uFillTx/>
                <a:latin typeface="Tahoma" panose="020B0604030504040204" pitchFamily="34" charset="0"/>
                <a:ea typeface="Tahoma" panose="020B0604030504040204" pitchFamily="34" charset="0"/>
                <a:cs typeface="Tahoma" panose="020B0604030504040204" pitchFamily="34" charset="0"/>
              </a:rPr>
              <a:t>Height </a:t>
            </a:r>
            <a:r>
              <a:rPr kumimoji="0" lang="en-US" altLang="en-US" sz="2800" b="1"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&amp;</a:t>
            </a:r>
            <a:r>
              <a:rPr kumimoji="0" lang="en-US" altLang="en-US" sz="2800" b="1" i="0" u="none" strike="noStrike" kern="1200" cap="none" spc="0" normalizeH="0" baseline="0" noProof="0" dirty="0">
                <a:ln>
                  <a:noFill/>
                </a:ln>
                <a:solidFill>
                  <a:srgbClr val="FF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kern="1200" cap="none" spc="0" normalizeH="0" baseline="0" noProof="0" dirty="0">
                <a:ln>
                  <a:noFill/>
                </a:ln>
                <a:solidFill>
                  <a:srgbClr val="FF3399"/>
                </a:solidFill>
                <a:effectLst/>
                <a:uLnTx/>
                <a:uFillTx/>
                <a:latin typeface="Tahoma" panose="020B0604030504040204" pitchFamily="34" charset="0"/>
                <a:ea typeface="Tahoma" panose="020B0604030504040204" pitchFamily="34" charset="0"/>
                <a:cs typeface="Tahoma" panose="020B0604030504040204" pitchFamily="34" charset="0"/>
              </a:rPr>
              <a:t>texture </a:t>
            </a:r>
            <a:r>
              <a:rPr kumimoji="0" lang="en-US" altLang="en-US" sz="2800" b="1"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(appearance) </a:t>
            </a:r>
            <a:r>
              <a:rPr kumimoji="0" lang="en-US" altLang="en-U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from the ground surface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a:extLst>
              <a:ext uri="{FF2B5EF4-FFF2-40B4-BE49-F238E27FC236}">
                <a16:creationId xmlns:a16="http://schemas.microsoft.com/office/drawing/2014/main" id="{E70BBBF7-6419-D878-72D6-ABFBF1C303A9}"/>
              </a:ext>
            </a:extLst>
          </p:cNvPr>
          <p:cNvSpPr txBox="1">
            <a:spLocks noChangeArrowheads="1"/>
          </p:cNvSpPr>
          <p:nvPr/>
        </p:nvSpPr>
        <p:spPr bwMode="auto">
          <a:xfrm>
            <a:off x="397565" y="304801"/>
            <a:ext cx="11131826" cy="95410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Approximate height of cloud bases (km) above the ground surface for various latitudes</a:t>
            </a:r>
          </a:p>
        </p:txBody>
      </p:sp>
      <p:graphicFrame>
        <p:nvGraphicFramePr>
          <p:cNvPr id="42024" name="Group 40">
            <a:extLst>
              <a:ext uri="{FF2B5EF4-FFF2-40B4-BE49-F238E27FC236}">
                <a16:creationId xmlns:a16="http://schemas.microsoft.com/office/drawing/2014/main" id="{ADA19831-6A01-86CB-879C-80DA650E0F98}"/>
              </a:ext>
            </a:extLst>
          </p:cNvPr>
          <p:cNvGraphicFramePr>
            <a:graphicFrameLocks noGrp="1"/>
          </p:cNvGraphicFramePr>
          <p:nvPr/>
        </p:nvGraphicFramePr>
        <p:xfrm>
          <a:off x="397565" y="1371600"/>
          <a:ext cx="11251096" cy="2641600"/>
        </p:xfrm>
        <a:graphic>
          <a:graphicData uri="http://schemas.openxmlformats.org/drawingml/2006/table">
            <a:tbl>
              <a:tblPr/>
              <a:tblGrid>
                <a:gridCol w="2812774">
                  <a:extLst>
                    <a:ext uri="{9D8B030D-6E8A-4147-A177-3AD203B41FA5}">
                      <a16:colId xmlns:a16="http://schemas.microsoft.com/office/drawing/2014/main" val="20000"/>
                    </a:ext>
                  </a:extLst>
                </a:gridCol>
                <a:gridCol w="2812774">
                  <a:extLst>
                    <a:ext uri="{9D8B030D-6E8A-4147-A177-3AD203B41FA5}">
                      <a16:colId xmlns:a16="http://schemas.microsoft.com/office/drawing/2014/main" val="20001"/>
                    </a:ext>
                  </a:extLst>
                </a:gridCol>
                <a:gridCol w="2812774">
                  <a:extLst>
                    <a:ext uri="{9D8B030D-6E8A-4147-A177-3AD203B41FA5}">
                      <a16:colId xmlns:a16="http://schemas.microsoft.com/office/drawing/2014/main" val="20002"/>
                    </a:ext>
                  </a:extLst>
                </a:gridCol>
                <a:gridCol w="2812774">
                  <a:extLst>
                    <a:ext uri="{9D8B030D-6E8A-4147-A177-3AD203B41FA5}">
                      <a16:colId xmlns:a16="http://schemas.microsoft.com/office/drawing/2014/main" val="20003"/>
                    </a:ext>
                  </a:extLst>
                </a:gridCol>
              </a:tblGrid>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Cloud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Mid. Latitude Region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Tropical Region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Polar Region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High (</a:t>
                      </a:r>
                      <a:r>
                        <a:rPr lang="en-US" altLang="en-US" sz="2400" b="0" dirty="0">
                          <a:solidFill>
                            <a:srgbClr val="C00000"/>
                          </a:solidFill>
                          <a:latin typeface="Tahoma" panose="020B0604030504040204" pitchFamily="34" charset="0"/>
                          <a:ea typeface="Tahoma" panose="020B0604030504040204" pitchFamily="34" charset="0"/>
                          <a:cs typeface="Tahoma" panose="020B0604030504040204" pitchFamily="34" charset="0"/>
                        </a:rPr>
                        <a:t>Cirrus</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6 - 18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5 - 13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3 -8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Middle (</a:t>
                      </a:r>
                      <a:r>
                        <a:rPr lang="en-US" altLang="en-US" sz="2400" b="0" dirty="0">
                          <a:solidFill>
                            <a:srgbClr val="C00000"/>
                          </a:solidFill>
                          <a:latin typeface="Tahoma" panose="020B0604030504040204" pitchFamily="34" charset="0"/>
                          <a:ea typeface="Tahoma" panose="020B0604030504040204" pitchFamily="34" charset="0"/>
                          <a:cs typeface="Tahoma" panose="020B0604030504040204" pitchFamily="34" charset="0"/>
                        </a:rPr>
                        <a:t>Alto</a:t>
                      </a:r>
                      <a:r>
                        <a:rPr lang="en-US" alt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2 - 8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2 - 7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2 - 4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Low (</a:t>
                      </a:r>
                      <a:r>
                        <a:rPr lang="en-US" altLang="en-US" sz="2400" b="0" dirty="0">
                          <a:solidFill>
                            <a:srgbClr val="C00000"/>
                          </a:solidFill>
                          <a:latin typeface="Tahoma" panose="020B0604030504040204" pitchFamily="34" charset="0"/>
                          <a:ea typeface="Tahoma" panose="020B0604030504040204" pitchFamily="34" charset="0"/>
                          <a:cs typeface="Tahoma" panose="020B0604030504040204" pitchFamily="34" charset="0"/>
                        </a:rPr>
                        <a:t>Stratus</a:t>
                      </a:r>
                      <a:r>
                        <a:rPr lang="en-US" alt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0 - 2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0 - 2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0 - 2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246" name="Text Box 39">
            <a:extLst>
              <a:ext uri="{FF2B5EF4-FFF2-40B4-BE49-F238E27FC236}">
                <a16:creationId xmlns:a16="http://schemas.microsoft.com/office/drawing/2014/main" id="{BB02547F-5607-65CE-9482-C6F295D9CE35}"/>
              </a:ext>
            </a:extLst>
          </p:cNvPr>
          <p:cNvSpPr txBox="1">
            <a:spLocks noChangeArrowheads="1"/>
          </p:cNvSpPr>
          <p:nvPr/>
        </p:nvSpPr>
        <p:spPr bwMode="auto">
          <a:xfrm>
            <a:off x="397565" y="4439479"/>
            <a:ext cx="112510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High: &gt; 20000 feet,                Mid. : 6500 – 20000 feet,              Low: &lt; 6500 feet</a:t>
            </a:r>
          </a:p>
        </p:txBody>
      </p:sp>
    </p:spTree>
    <p:extLst>
      <p:ext uri="{BB962C8B-B14F-4D97-AF65-F5344CB8AC3E}">
        <p14:creationId xmlns:p14="http://schemas.microsoft.com/office/powerpoint/2010/main" val="262135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8EA733-3BF2-5A12-DA9A-BEA0594785C9}"/>
              </a:ext>
            </a:extLst>
          </p:cNvPr>
          <p:cNvSpPr txBox="1"/>
          <p:nvPr/>
        </p:nvSpPr>
        <p:spPr>
          <a:xfrm>
            <a:off x="198781" y="366599"/>
            <a:ext cx="11151705" cy="4401205"/>
          </a:xfrm>
          <a:prstGeom prst="rect">
            <a:avLst/>
          </a:prstGeom>
          <a:noFill/>
        </p:spPr>
        <p:txBody>
          <a:bodyPr wrap="square">
            <a:spAutoFit/>
          </a:bodyPr>
          <a:lstStyle/>
          <a:p>
            <a:pPr marL="371475" marR="0" lvl="0" indent="-371475"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Several clouds are grouped by their elevation as:</a:t>
            </a:r>
          </a:p>
          <a:p>
            <a:pPr marL="371475" marR="0" lvl="0" indent="-371475"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71475" marR="0" lvl="0" indent="-371475" algn="l"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High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(mean heights 5 to 13 km):</a:t>
            </a:r>
          </a:p>
          <a:p>
            <a:pPr marL="371475" marR="0" lvl="0" indent="-371475" algn="l"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Cirrus , ii) Cirrocumulus and iii) Cirrostratus</a:t>
            </a:r>
          </a:p>
          <a:p>
            <a:pPr marL="371475" marR="0" lvl="0" indent="-371475" algn="l" defTabSz="914400" rtl="0" eaLnBrk="1" fontAlgn="base" latinLnBrk="0" hangingPunct="1">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71475" marR="0" lvl="0" indent="-371475" algn="l"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Middle</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(mean heights 2 to 7 km): </a:t>
            </a:r>
          </a:p>
          <a:p>
            <a:pPr marL="371475" marR="0" lvl="0" indent="-371475" algn="l"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Altocumulus, ii) Altostratus and iii) Nimbostratus</a:t>
            </a:r>
          </a:p>
          <a:p>
            <a:pPr marL="371475" marR="0" lvl="0" indent="-371475" algn="l" defTabSz="914400" rtl="0" eaLnBrk="1" fontAlgn="base" latinLnBrk="0" hangingPunct="1">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71475" marR="0" lvl="0" indent="-371475" algn="l"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Low</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(mean heights 0 to 2 km): </a:t>
            </a:r>
          </a:p>
          <a:p>
            <a:pPr marL="371475" marR="0" lvl="0" indent="-371475" algn="l"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Stratocumulus, ii) Stratus, iii) Cumulus and iv) Cumulonimbus</a:t>
            </a:r>
          </a:p>
        </p:txBody>
      </p:sp>
    </p:spTree>
    <p:extLst>
      <p:ext uri="{BB962C8B-B14F-4D97-AF65-F5344CB8AC3E}">
        <p14:creationId xmlns:p14="http://schemas.microsoft.com/office/powerpoint/2010/main" val="226557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loudChart">
            <a:extLst>
              <a:ext uri="{FF2B5EF4-FFF2-40B4-BE49-F238E27FC236}">
                <a16:creationId xmlns:a16="http://schemas.microsoft.com/office/drawing/2014/main" id="{52215A20-7DBB-9581-5932-83CC9B6ED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78050"/>
            <a:ext cx="8382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a:extLst>
              <a:ext uri="{FF2B5EF4-FFF2-40B4-BE49-F238E27FC236}">
                <a16:creationId xmlns:a16="http://schemas.microsoft.com/office/drawing/2014/main" id="{9C0091F2-729F-C7F8-B35C-0FF129DFD0E3}"/>
              </a:ext>
            </a:extLst>
          </p:cNvPr>
          <p:cNvSpPr txBox="1">
            <a:spLocks noChangeArrowheads="1"/>
          </p:cNvSpPr>
          <p:nvPr/>
        </p:nvSpPr>
        <p:spPr bwMode="auto">
          <a:xfrm>
            <a:off x="556591" y="304800"/>
            <a:ext cx="10992679" cy="150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Cloud classification at a glance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1) </a:t>
            </a:r>
            <a:r>
              <a:rPr kumimoji="0" lang="en-US" altLang="en-US" sz="2200" b="0"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Cirrus </a:t>
            </a: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curly hair</a:t>
            </a: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2) </a:t>
            </a:r>
            <a:r>
              <a:rPr kumimoji="0" lang="en-US" altLang="en-US" sz="2200" b="0"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Alto, </a:t>
            </a: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3) </a:t>
            </a:r>
            <a:r>
              <a:rPr kumimoji="0" lang="en-US" altLang="en-US" sz="2200" b="0"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Stratus</a:t>
            </a: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Developed horizontally ,  </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4) </a:t>
            </a:r>
            <a:r>
              <a:rPr kumimoji="0" lang="en-US" altLang="en-US" sz="2200" b="0"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Nimbus</a:t>
            </a: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rain, </a:t>
            </a: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5) </a:t>
            </a:r>
            <a:r>
              <a:rPr kumimoji="0" lang="en-US" altLang="en-US" sz="2200" b="0"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Cumulus</a:t>
            </a: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en-US" sz="22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heap, </a:t>
            </a:r>
            <a:r>
              <a:rPr kumimoji="0" lang="en-US" altLang="en-US"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developed vertically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45386146-8A4C-393F-25BB-43EF8ED7CA4A}"/>
              </a:ext>
            </a:extLst>
          </p:cNvPr>
          <p:cNvSpPr txBox="1">
            <a:spLocks noChangeArrowheads="1"/>
          </p:cNvSpPr>
          <p:nvPr/>
        </p:nvSpPr>
        <p:spPr bwMode="auto">
          <a:xfrm>
            <a:off x="526773" y="525464"/>
            <a:ext cx="11280913" cy="400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High-level clouds: </a:t>
            </a: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High-level clouds are given the prefix "</a:t>
            </a:r>
            <a:r>
              <a:rPr kumimoji="0" lang="en-US" altLang="en-US" sz="2400" b="0"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cirro</a:t>
            </a:r>
            <a:r>
              <a:rPr kumimoji="0" lang="en-US" altLang="en-US" sz="24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Due to cold tropo-spheric temperatures at these levels, the clouds primarily are  composed of ice crystals,  and often appear thin, streaky, and white.</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During sunset, can create an array  of color on the clouds.</a:t>
            </a:r>
          </a:p>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three main types of high clouds are:</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cirrus, ii) </a:t>
            </a:r>
            <a:r>
              <a:rPr kumimoji="0" lang="en-US" altLang="en-US" sz="24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cirro</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stratus, and iii) </a:t>
            </a:r>
            <a:r>
              <a:rPr kumimoji="0" lang="en-US" altLang="en-US" sz="2400" b="0"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cirro</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cumulus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D95690A-18B7-AF84-34D2-15ED2C2340B8}"/>
              </a:ext>
            </a:extLst>
          </p:cNvPr>
          <p:cNvSpPr txBox="1">
            <a:spLocks noChangeArrowheads="1"/>
          </p:cNvSpPr>
          <p:nvPr/>
        </p:nvSpPr>
        <p:spPr bwMode="auto">
          <a:xfrm>
            <a:off x="188843" y="298175"/>
            <a:ext cx="11360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Cirrus clouds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are wispy, feathery, and composed entirely of ice crystals.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267" name="Picture 8" descr="CirrusField-color">
            <a:extLst>
              <a:ext uri="{FF2B5EF4-FFF2-40B4-BE49-F238E27FC236}">
                <a16:creationId xmlns:a16="http://schemas.microsoft.com/office/drawing/2014/main" id="{1A2AF684-0007-EE2E-106A-8B1D21AC5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49" y="925029"/>
            <a:ext cx="5503607" cy="412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9">
            <a:extLst>
              <a:ext uri="{FF2B5EF4-FFF2-40B4-BE49-F238E27FC236}">
                <a16:creationId xmlns:a16="http://schemas.microsoft.com/office/drawing/2014/main" id="{A61F53A3-B56C-1BF5-7894-E071BEC37128}"/>
              </a:ext>
            </a:extLst>
          </p:cNvPr>
          <p:cNvSpPr txBox="1">
            <a:spLocks noChangeArrowheads="1"/>
          </p:cNvSpPr>
          <p:nvPr/>
        </p:nvSpPr>
        <p:spPr bwMode="auto">
          <a:xfrm>
            <a:off x="5067300" y="5536096"/>
            <a:ext cx="2585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Cirrus clouds</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11269" name="Picture 11" descr="high_level">
            <a:extLst>
              <a:ext uri="{FF2B5EF4-FFF2-40B4-BE49-F238E27FC236}">
                <a16:creationId xmlns:a16="http://schemas.microsoft.com/office/drawing/2014/main" id="{DA346FFF-9FF6-3B6E-0BA5-E4B8296A2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860" y="925029"/>
            <a:ext cx="6061835" cy="404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E8D63178-9500-C2A7-F12A-1CDD3284A60F}"/>
              </a:ext>
            </a:extLst>
          </p:cNvPr>
          <p:cNvSpPr txBox="1">
            <a:spLocks noChangeArrowheads="1"/>
          </p:cNvSpPr>
          <p:nvPr/>
        </p:nvSpPr>
        <p:spPr bwMode="auto">
          <a:xfrm>
            <a:off x="377687" y="449263"/>
            <a:ext cx="1140018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Unlike cirrus, </a:t>
            </a:r>
            <a:r>
              <a:rPr kumimoji="0" lang="en-US"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cirrostratus clouds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form more of a widespread, veil-like layer (similar to what stratus clouds do in low levels).  When sunlight or moonlight passes through the hexagonal-shaped ice crystals of </a:t>
            </a:r>
            <a:r>
              <a:rPr kumimoji="0" lang="en-US" altLang="en-US" sz="2400" b="0"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cirrostratus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clouds, the light is dispersed or refracted (similar to light passing through a prism) in such a way that a familiar ring or halo may form.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As the warm front approaches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cirrus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clouds tend to thicken into </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cirrostratus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which may, in turn, thicken and lower into </a:t>
            </a:r>
            <a:r>
              <a:rPr kumimoji="0" lang="en-US" altLang="en-US" sz="2400" b="0" i="0" u="none" strike="noStrike" kern="1200" cap="none" spc="0" normalizeH="0" baseline="0" noProof="0" dirty="0">
                <a:ln>
                  <a:noFill/>
                </a:ln>
                <a:solidFill>
                  <a:srgbClr val="339933"/>
                </a:solidFill>
                <a:effectLst/>
                <a:uLnTx/>
                <a:uFillTx/>
                <a:latin typeface="Arial" panose="020B0604020202020204" pitchFamily="34" charset="0"/>
                <a:ea typeface="+mn-ea"/>
                <a:cs typeface="Arial" panose="020B0604020202020204" pitchFamily="34" charset="0"/>
              </a:rPr>
              <a:t>altostratus, stratus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even </a:t>
            </a:r>
            <a:r>
              <a:rPr kumimoji="0" lang="en-US" altLang="en-US" sz="2400" b="0" i="0" u="none" strike="noStrike" kern="1200" cap="none" spc="0" normalizeH="0" baseline="0" noProof="0" dirty="0">
                <a:ln>
                  <a:noFill/>
                </a:ln>
                <a:solidFill>
                  <a:srgbClr val="339933"/>
                </a:solidFill>
                <a:effectLst/>
                <a:uLnTx/>
                <a:uFillTx/>
                <a:latin typeface="Arial" panose="020B0604020202020204" pitchFamily="34" charset="0"/>
                <a:ea typeface="+mn-ea"/>
                <a:cs typeface="Arial" panose="020B0604020202020204" pitchFamily="34" charset="0"/>
              </a:rPr>
              <a:t>nimbostratus.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12291" name="Picture 6" descr="cirrostratus">
            <a:extLst>
              <a:ext uri="{FF2B5EF4-FFF2-40B4-BE49-F238E27FC236}">
                <a16:creationId xmlns:a16="http://schemas.microsoft.com/office/drawing/2014/main" id="{249A3B17-9E20-C0F5-1391-AEE645C68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617" y="3546415"/>
            <a:ext cx="4505740" cy="290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14D6F3AB-46EF-2708-9367-19F27B945955}"/>
              </a:ext>
            </a:extLst>
          </p:cNvPr>
          <p:cNvSpPr txBox="1">
            <a:spLocks noChangeArrowheads="1"/>
          </p:cNvSpPr>
          <p:nvPr/>
        </p:nvSpPr>
        <p:spPr bwMode="auto">
          <a:xfrm>
            <a:off x="496957" y="449264"/>
            <a:ext cx="11211339" cy="9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cirrocumulus</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clouds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are layered clouds permeated with small cumuliform lumpiness. They also may line up in streets or rows of clouds across the sky.  </a:t>
            </a:r>
          </a:p>
        </p:txBody>
      </p:sp>
      <p:pic>
        <p:nvPicPr>
          <p:cNvPr id="13315" name="Picture 6" descr="ben1">
            <a:extLst>
              <a:ext uri="{FF2B5EF4-FFF2-40B4-BE49-F238E27FC236}">
                <a16:creationId xmlns:a16="http://schemas.microsoft.com/office/drawing/2014/main" id="{69C7622E-1C6F-99EA-2731-DF1F900A0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079" y="1459004"/>
            <a:ext cx="7427842" cy="494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9BC99-9A4A-788F-74E0-C855C3EC9637}"/>
              </a:ext>
            </a:extLst>
          </p:cNvPr>
          <p:cNvSpPr txBox="1"/>
          <p:nvPr/>
        </p:nvSpPr>
        <p:spPr>
          <a:xfrm>
            <a:off x="337930" y="407504"/>
            <a:ext cx="11698357" cy="6063198"/>
          </a:xfrm>
          <a:prstGeom prst="rect">
            <a:avLst/>
          </a:prstGeom>
          <a:noFill/>
        </p:spPr>
        <p:txBody>
          <a:bodyPr wrap="square" rtlCol="0">
            <a:spAutoFit/>
          </a:bodyPr>
          <a:lstStyle/>
          <a:p>
            <a:r>
              <a:rPr lang="en-IN" sz="2800" dirty="0">
                <a:solidFill>
                  <a:srgbClr val="C00000"/>
                </a:solidFill>
                <a:latin typeface="Tahoma" panose="020B0604030504040204" pitchFamily="34" charset="0"/>
                <a:ea typeface="Tahoma" panose="020B0604030504040204" pitchFamily="34" charset="0"/>
                <a:cs typeface="Tahoma" panose="020B0604030504040204" pitchFamily="34" charset="0"/>
              </a:rPr>
              <a:t>Formation of Cloud</a:t>
            </a:r>
          </a:p>
          <a:p>
            <a:endParaRPr lang="en-IN" sz="2800" dirty="0">
              <a:latin typeface="Tahoma" panose="020B0604030504040204" pitchFamily="34" charset="0"/>
              <a:ea typeface="Tahoma" panose="020B0604030504040204" pitchFamily="34" charset="0"/>
              <a:cs typeface="Tahoma" panose="020B0604030504040204" pitchFamily="34" charset="0"/>
            </a:endParaRPr>
          </a:p>
          <a:p>
            <a:pPr algn="just">
              <a:spcBef>
                <a:spcPts val="1200"/>
              </a:spcBef>
            </a:pPr>
            <a:r>
              <a:rPr lang="en-IN" sz="2400" dirty="0">
                <a:latin typeface="Tahoma" panose="020B0604030504040204" pitchFamily="34" charset="0"/>
                <a:ea typeface="Tahoma" panose="020B0604030504040204" pitchFamily="34" charset="0"/>
                <a:cs typeface="Tahoma" panose="020B0604030504040204" pitchFamily="34" charset="0"/>
              </a:rPr>
              <a:t>Through the process of condensation water vapours turns into tiny water or ice particles and floats in the upper atmosphere this is the first step of cloud formation.</a:t>
            </a:r>
          </a:p>
          <a:p>
            <a:pPr algn="just">
              <a:spcBef>
                <a:spcPts val="1200"/>
              </a:spcBef>
            </a:pPr>
            <a:r>
              <a:rPr lang="en-IN" sz="2400" dirty="0">
                <a:latin typeface="Tahoma" panose="020B0604030504040204" pitchFamily="34" charset="0"/>
                <a:ea typeface="Tahoma" panose="020B0604030504040204" pitchFamily="34" charset="0"/>
                <a:cs typeface="Tahoma" panose="020B0604030504040204" pitchFamily="34" charset="0"/>
              </a:rPr>
              <a:t>There after these particles transformed into larger particles and fall on earth surface from atmosphere.</a:t>
            </a:r>
          </a:p>
          <a:p>
            <a:pPr algn="just">
              <a:spcBef>
                <a:spcPts val="1200"/>
              </a:spcBef>
            </a:pPr>
            <a:r>
              <a:rPr lang="en-IN" sz="2400" dirty="0">
                <a:latin typeface="Tahoma" panose="020B0604030504040204" pitchFamily="34" charset="0"/>
                <a:ea typeface="Tahoma" panose="020B0604030504040204" pitchFamily="34" charset="0"/>
                <a:cs typeface="Tahoma" panose="020B0604030504040204" pitchFamily="34" charset="0"/>
              </a:rPr>
              <a:t>There are two popular theories to explain the formation of larger water droplets or ice crystal.</a:t>
            </a:r>
          </a:p>
          <a:p>
            <a:pPr algn="just">
              <a:spcBef>
                <a:spcPts val="1200"/>
              </a:spcBef>
            </a:pPr>
            <a:r>
              <a:rPr lang="en-IN" sz="2400" dirty="0">
                <a:latin typeface="Tahoma" panose="020B0604030504040204" pitchFamily="34" charset="0"/>
                <a:ea typeface="Tahoma" panose="020B0604030504040204" pitchFamily="34" charset="0"/>
                <a:cs typeface="Tahoma" panose="020B0604030504040204" pitchFamily="34" charset="0"/>
              </a:rPr>
              <a:t>These are</a:t>
            </a:r>
          </a:p>
          <a:p>
            <a:pPr marL="514350" indent="-514350" algn="just">
              <a:spcBef>
                <a:spcPts val="1200"/>
              </a:spcBef>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The Bergeron or "Ice Crystal"  theory</a:t>
            </a:r>
          </a:p>
          <a:p>
            <a:pPr marL="514350" indent="-514350" algn="just">
              <a:spcBef>
                <a:spcPts val="1200"/>
              </a:spcBef>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Collision and Coalescence theory</a:t>
            </a:r>
          </a:p>
          <a:p>
            <a:endParaRPr lang="en-IN" sz="2800" dirty="0">
              <a:latin typeface="Tahoma" panose="020B0604030504040204" pitchFamily="34" charset="0"/>
              <a:ea typeface="Tahoma" panose="020B0604030504040204" pitchFamily="34" charset="0"/>
              <a:cs typeface="Tahoma" panose="020B0604030504040204" pitchFamily="34" charset="0"/>
            </a:endParaRPr>
          </a:p>
          <a:p>
            <a:endParaRPr lang="en-IN"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8979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irrocumulus">
            <a:extLst>
              <a:ext uri="{FF2B5EF4-FFF2-40B4-BE49-F238E27FC236}">
                <a16:creationId xmlns:a16="http://schemas.microsoft.com/office/drawing/2014/main" id="{F6A93F34-D8E5-9CD2-72D5-ED9E6A93F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1"/>
            <a:ext cx="80010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5DFFF51-D9BE-6213-FECA-D19D7571A4EA}"/>
              </a:ext>
            </a:extLst>
          </p:cNvPr>
          <p:cNvSpPr txBox="1">
            <a:spLocks noChangeArrowheads="1"/>
          </p:cNvSpPr>
          <p:nvPr/>
        </p:nvSpPr>
        <p:spPr bwMode="auto">
          <a:xfrm>
            <a:off x="596347" y="525464"/>
            <a:ext cx="11072191" cy="35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Mid-level clouds:</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clouds in the middle level of the troposphere, given the prefix “</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Alto</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Depending on the altitude, time of year, and vertical temperature structure of the troposphere, these clouds may be composed of liquid water droplets, ice crystals, or a combination of the two, including super cooled droplets. </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two main type of mid-level clouds are:</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Alto</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stratus and ii) </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Alto</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cumulus. </a:t>
            </a:r>
            <a:endPar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59D5B602-6328-9B4D-69B2-E46A55F1DC31}"/>
              </a:ext>
            </a:extLst>
          </p:cNvPr>
          <p:cNvSpPr txBox="1">
            <a:spLocks noChangeArrowheads="1"/>
          </p:cNvSpPr>
          <p:nvPr/>
        </p:nvSpPr>
        <p:spPr bwMode="auto">
          <a:xfrm>
            <a:off x="427383" y="457201"/>
            <a:ext cx="11410121" cy="271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Altostratus clouds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are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strato</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type clouds that possess a flat and uniform type texture in the mid levels. They frequently indicate the approach of a warm front and may thicken and lower into stratus, then nimbostratus resulting in rain or snow. However, </a:t>
            </a: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altostratus clouds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themselves do not produce significant precipitation at the surface, although sprinkles or occasionally light showers may occur from a thick alto-stratus deck </a:t>
            </a:r>
          </a:p>
        </p:txBody>
      </p:sp>
      <p:pic>
        <p:nvPicPr>
          <p:cNvPr id="16387" name="Picture 7" descr="altostratus2">
            <a:extLst>
              <a:ext uri="{FF2B5EF4-FFF2-40B4-BE49-F238E27FC236}">
                <a16:creationId xmlns:a16="http://schemas.microsoft.com/office/drawing/2014/main" id="{3BDC8805-536A-CF4C-BC43-86F59EC00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269975"/>
            <a:ext cx="4447034" cy="316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mid_level">
            <a:extLst>
              <a:ext uri="{FF2B5EF4-FFF2-40B4-BE49-F238E27FC236}">
                <a16:creationId xmlns:a16="http://schemas.microsoft.com/office/drawing/2014/main" id="{F70937E2-28A6-4D38-E4C3-85770CAAC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165" y="3269974"/>
            <a:ext cx="4199835" cy="314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E0A590A0-1224-E58C-F4AD-DF8B7CABCBDC}"/>
              </a:ext>
            </a:extLst>
          </p:cNvPr>
          <p:cNvSpPr txBox="1">
            <a:spLocks noChangeArrowheads="1"/>
          </p:cNvSpPr>
          <p:nvPr/>
        </p:nvSpPr>
        <p:spPr bwMode="auto">
          <a:xfrm>
            <a:off x="278295" y="304800"/>
            <a:ext cx="11529391" cy="31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Altocumulus clouds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exhibit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cumulo</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type characteristics in mid levels, i.e., heap-like clouds with convective elements.  Like </a:t>
            </a: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cirrocumulus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altocumulus may align in rows or streets of clouds, with cloud axes indicating localized areas of ascending, moist air, and clear zones between rows suggesting locally descending, drier air. </a:t>
            </a: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Altocumulus clouds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 some vertical extent may denote the presence of elevated instability, especially in the morning, which could become boundary-layer based and be released into deep convection during the afternoon or evening. </a:t>
            </a:r>
          </a:p>
        </p:txBody>
      </p:sp>
      <p:pic>
        <p:nvPicPr>
          <p:cNvPr id="17411" name="Picture 6" descr="altocumulus">
            <a:extLst>
              <a:ext uri="{FF2B5EF4-FFF2-40B4-BE49-F238E27FC236}">
                <a16:creationId xmlns:a16="http://schemas.microsoft.com/office/drawing/2014/main" id="{6CBB78E8-2B0C-AA47-F747-C170564F0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10000"/>
            <a:ext cx="41148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cumulus">
            <a:extLst>
              <a:ext uri="{FF2B5EF4-FFF2-40B4-BE49-F238E27FC236}">
                <a16:creationId xmlns:a16="http://schemas.microsoft.com/office/drawing/2014/main" id="{58D29CD6-A806-CEE2-5307-04A16B07D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3810000"/>
            <a:ext cx="3476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3FDE406F-9951-0226-5616-18435CFC6175}"/>
              </a:ext>
            </a:extLst>
          </p:cNvPr>
          <p:cNvSpPr txBox="1">
            <a:spLocks noChangeArrowheads="1"/>
          </p:cNvSpPr>
          <p:nvPr/>
        </p:nvSpPr>
        <p:spPr bwMode="auto">
          <a:xfrm>
            <a:off x="367748" y="381001"/>
            <a:ext cx="11430000" cy="573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Low-level clouds:</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Low-level clouds are not given a prefix, although their names are derived from "</a:t>
            </a:r>
            <a:r>
              <a:rPr kumimoji="0" lang="en-US" altLang="en-US" sz="2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strato</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or "</a:t>
            </a:r>
            <a:r>
              <a:rPr kumimoji="0" lang="en-US" altLang="en-US" sz="2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cumulo</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depending on their characteristics.</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Stratus, which develop horizontally, </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Stratus clouds are uniform and flat, producing a gray layer of cloud cover which may be precipitation-free or may cause periods of light precipitation or drizzle. </a:t>
            </a:r>
          </a:p>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Cumulus, which develop vertically. </a:t>
            </a:r>
          </a:p>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Low clouds normally consist of liquid water droplets or even super cooled droplets, except during cold winter storms when ice crystals (and snow) comprise much of the clouds. </a:t>
            </a:r>
          </a:p>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2C31FBE7-DC1E-AA2E-9FF3-4B76746CAA97}"/>
              </a:ext>
            </a:extLst>
          </p:cNvPr>
          <p:cNvSpPr txBox="1">
            <a:spLocks noChangeArrowheads="1"/>
          </p:cNvSpPr>
          <p:nvPr/>
        </p:nvSpPr>
        <p:spPr bwMode="auto">
          <a:xfrm>
            <a:off x="337930" y="533400"/>
            <a:ext cx="11430000" cy="288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Stratocumulus</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clouds are hybrids of layered stratus and cellular cumulus, i.e., individual cloud elements, characteristic of </a:t>
            </a:r>
            <a:r>
              <a:rPr kumimoji="0" lang="en-US" altLang="en-US" sz="2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cumulo</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type clouds, clumped together in a continuous distribution, characteristic of </a:t>
            </a:r>
            <a:r>
              <a:rPr kumimoji="0" lang="en-US" altLang="en-US" sz="2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strato</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type clouds. </a:t>
            </a:r>
          </a:p>
          <a:p>
            <a:pPr marL="0" marR="0" lvl="0" indent="0" algn="just" defTabSz="914400" rtl="0" eaLnBrk="1" fontAlgn="base" latinLnBrk="0" hangingPunct="1">
              <a:lnSpc>
                <a:spcPct val="12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Stratocumulus also can be thought of as a layer of cloud clumps with thick and thin areas. These clouds appear frequently in the atmosphere, either ahead of or behind a frontal system </a:t>
            </a:r>
          </a:p>
        </p:txBody>
      </p:sp>
      <p:pic>
        <p:nvPicPr>
          <p:cNvPr id="20483" name="Picture 6" descr="stratocumulus">
            <a:extLst>
              <a:ext uri="{FF2B5EF4-FFF2-40B4-BE49-F238E27FC236}">
                <a16:creationId xmlns:a16="http://schemas.microsoft.com/office/drawing/2014/main" id="{0EA10C2F-4D91-DCBF-9358-BD752A645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867" y="3421948"/>
            <a:ext cx="4309559" cy="300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stratocumulus">
            <a:extLst>
              <a:ext uri="{FF2B5EF4-FFF2-40B4-BE49-F238E27FC236}">
                <a16:creationId xmlns:a16="http://schemas.microsoft.com/office/drawing/2014/main" id="{5B350FA6-5D87-BB27-99B4-509E1D2F7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582" y="3436052"/>
            <a:ext cx="4642854" cy="312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F88512F6-DE46-52DA-62AE-9F1527A9F471}"/>
              </a:ext>
            </a:extLst>
          </p:cNvPr>
          <p:cNvSpPr txBox="1">
            <a:spLocks noChangeArrowheads="1"/>
          </p:cNvSpPr>
          <p:nvPr/>
        </p:nvSpPr>
        <p:spPr bwMode="auto">
          <a:xfrm>
            <a:off x="208721" y="221032"/>
            <a:ext cx="11549269" cy="314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5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Nimbostratus clouds </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is a formless cloud layer that is almost uniformly dark grey. "</a:t>
            </a:r>
            <a:r>
              <a:rPr kumimoji="0" lang="en-US" altLang="en-US" sz="2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Nimbo</a:t>
            </a: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is from the Latin word "nimbus", which denotes precipitation. </a:t>
            </a:r>
          </a:p>
          <a:p>
            <a:pPr marL="0" marR="0" lvl="0" indent="0" algn="just" defTabSz="914400" rtl="0" eaLnBrk="1" fontAlgn="base" latinLnBrk="0" hangingPunct="1">
              <a:lnSpc>
                <a:spcPct val="105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It is generally a stratification cloud of moderate vertical development that produces precipitation This cloud typically forms from altostratus in the middle altitude range then subsides into the low altitude range during precipitation. </a:t>
            </a:r>
          </a:p>
          <a:p>
            <a:pPr marL="0" marR="0" lvl="0" indent="0" algn="just" defTabSz="914400" rtl="0" eaLnBrk="1" fontAlgn="base" latinLnBrk="0" hangingPunct="1">
              <a:lnSpc>
                <a:spcPct val="105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Nimbostratus usually has a thickness of about 2000 m. Though found worldwide, nimbostratus is found more commonly in the middle latitudes</a:t>
            </a:r>
          </a:p>
        </p:txBody>
      </p:sp>
      <p:pic>
        <p:nvPicPr>
          <p:cNvPr id="21507" name="Picture 5" descr="nimbostratus12">
            <a:extLst>
              <a:ext uri="{FF2B5EF4-FFF2-40B4-BE49-F238E27FC236}">
                <a16:creationId xmlns:a16="http://schemas.microsoft.com/office/drawing/2014/main" id="{D8B1C72D-7572-3D4C-CBC8-364DBBDF9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392" y="3363495"/>
            <a:ext cx="4313737" cy="323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D9811CB0-E97E-C5AA-3106-1C6010E20A9D}"/>
              </a:ext>
            </a:extLst>
          </p:cNvPr>
          <p:cNvSpPr txBox="1">
            <a:spLocks noChangeArrowheads="1"/>
          </p:cNvSpPr>
          <p:nvPr/>
        </p:nvSpPr>
        <p:spPr bwMode="auto">
          <a:xfrm>
            <a:off x="417443" y="457201"/>
            <a:ext cx="11439940" cy="352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contrast to layered, horizontal stratus, cumulus clouds are more cellular (individual) in nature, have flat bottoms and rounded tops, and grow vertically.</a:t>
            </a:r>
          </a:p>
          <a:p>
            <a:pPr marL="0" marR="0" lvl="0" indent="0" algn="just" defTabSz="914400" rtl="0" eaLnBrk="1" fontAlgn="base" latinLnBrk="0" hangingPunct="1">
              <a:lnSpc>
                <a:spcPct val="12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 fact, their name depends on the degree of vertical development. </a:t>
            </a:r>
          </a:p>
          <a:p>
            <a:pPr marL="0" marR="0" lvl="0" indent="0" algn="just" defTabSz="914400" rtl="0" eaLnBrk="1" fontAlgn="base" latinLnBrk="0" hangingPunct="1">
              <a:lnSpc>
                <a:spcPct val="12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instance, scattered cumulus clouds showing little vertical growth on an otherwise sunny day used to be termed "</a:t>
            </a: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cumulus humilis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or "</a:t>
            </a: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fair weather cumulus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although normally they simply are referred to just as cumulus or flat cumulus.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mayfield_ky">
            <a:extLst>
              <a:ext uri="{FF2B5EF4-FFF2-40B4-BE49-F238E27FC236}">
                <a16:creationId xmlns:a16="http://schemas.microsoft.com/office/drawing/2014/main" id="{09FAFD52-E5A4-9300-3305-41958E767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88" y="809626"/>
            <a:ext cx="34909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june_2_09_glasgow_gary_bean_med">
            <a:extLst>
              <a:ext uri="{FF2B5EF4-FFF2-40B4-BE49-F238E27FC236}">
                <a16:creationId xmlns:a16="http://schemas.microsoft.com/office/drawing/2014/main" id="{78C937A8-148B-87A3-35A5-7150EFC88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762000"/>
            <a:ext cx="3576638"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6">
            <a:extLst>
              <a:ext uri="{FF2B5EF4-FFF2-40B4-BE49-F238E27FC236}">
                <a16:creationId xmlns:a16="http://schemas.microsoft.com/office/drawing/2014/main" id="{62E5024D-874D-5333-526E-19AA91BBD6C4}"/>
              </a:ext>
            </a:extLst>
          </p:cNvPr>
          <p:cNvSpPr txBox="1">
            <a:spLocks noChangeArrowheads="1"/>
          </p:cNvSpPr>
          <p:nvPr/>
        </p:nvSpPr>
        <p:spPr bwMode="auto">
          <a:xfrm>
            <a:off x="2743200" y="3725864"/>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Approaching Cumulus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4581" name="Text Box 7">
            <a:extLst>
              <a:ext uri="{FF2B5EF4-FFF2-40B4-BE49-F238E27FC236}">
                <a16:creationId xmlns:a16="http://schemas.microsoft.com/office/drawing/2014/main" id="{D35DE8B8-F572-B8BA-D2CC-63C8144DD5D3}"/>
              </a:ext>
            </a:extLst>
          </p:cNvPr>
          <p:cNvSpPr txBox="1">
            <a:spLocks noChangeArrowheads="1"/>
          </p:cNvSpPr>
          <p:nvPr/>
        </p:nvSpPr>
        <p:spPr bwMode="auto">
          <a:xfrm>
            <a:off x="7239000" y="3733801"/>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Mature cumulus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0F4E297A-7503-61EF-27B9-4004DEFCD500}"/>
              </a:ext>
            </a:extLst>
          </p:cNvPr>
          <p:cNvSpPr txBox="1">
            <a:spLocks noChangeArrowheads="1"/>
          </p:cNvSpPr>
          <p:nvPr/>
        </p:nvSpPr>
        <p:spPr bwMode="auto">
          <a:xfrm>
            <a:off x="347869" y="601664"/>
            <a:ext cx="11439939" cy="392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5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cumulus cloud</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that exhibits significant vertical development (but is not yet a thunderstorm) is called </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cumulus congestus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 </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towering cumulus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If enough atmospheric instability, moisture, and lift are present, then strong updrafts can develop in the cumulus cloud leading to a mature, deep </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cumulonimbus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cloud, i.e., a thunderstorm producing heavy rain. In addition, cloud electrification occurs within cumulonimbus clouds due to many collisions between charged water droplet, graupel (ice-water mix), and ice crystal particles, resulting in lightning and thunder. </a:t>
            </a:r>
          </a:p>
          <a:p>
            <a:pPr marL="0" marR="0" lvl="0" indent="0" algn="just" defTabSz="914400" rtl="0" eaLnBrk="1" fontAlgn="base" latinLnBrk="0" hangingPunct="1">
              <a:lnSpc>
                <a:spcPct val="125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Cumulus clouds are all capable of producing some serious storms!!!</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5AD01C-ABA8-5133-84AD-AB3A61D496CF}"/>
              </a:ext>
            </a:extLst>
          </p:cNvPr>
          <p:cNvSpPr txBox="1"/>
          <p:nvPr/>
        </p:nvSpPr>
        <p:spPr>
          <a:xfrm>
            <a:off x="337930" y="288235"/>
            <a:ext cx="11658600" cy="5016758"/>
          </a:xfrm>
          <a:prstGeom prst="rect">
            <a:avLst/>
          </a:prstGeom>
          <a:noFill/>
        </p:spPr>
        <p:txBody>
          <a:bodyPr wrap="square" rtlCol="0">
            <a:spAutoFit/>
          </a:bodyPr>
          <a:lstStyle/>
          <a:p>
            <a:pPr algn="just"/>
            <a:r>
              <a:rPr lang="en-US" sz="2800" dirty="0">
                <a:solidFill>
                  <a:srgbClr val="0000FF"/>
                </a:solidFill>
                <a:latin typeface="Tahoma" pitchFamily="34" charset="0"/>
                <a:ea typeface="Tahoma" pitchFamily="34" charset="0"/>
                <a:cs typeface="Tahoma" pitchFamily="34" charset="0"/>
              </a:rPr>
              <a:t>1) Ice-Crystal Theory of Bergeron (Tor Bergeron, 1933)</a:t>
            </a:r>
          </a:p>
          <a:p>
            <a:pPr marL="457200" indent="-457200" algn="just">
              <a:buAutoNum type="alphaLcParenR"/>
            </a:pPr>
            <a:endParaRPr lang="en-US" sz="2800" b="1" dirty="0">
              <a:solidFill>
                <a:srgbClr val="0000FF"/>
              </a:solidFill>
              <a:latin typeface="Tahoma" pitchFamily="34" charset="0"/>
              <a:ea typeface="Tahoma" pitchFamily="34" charset="0"/>
              <a:cs typeface="Tahoma" pitchFamily="34" charset="0"/>
            </a:endParaRPr>
          </a:p>
          <a:p>
            <a:pPr marL="342900" indent="-342900" algn="just">
              <a:spcBef>
                <a:spcPts val="1800"/>
              </a:spcBef>
              <a:buFont typeface="Arial" panose="020B0604020202020204" pitchFamily="34" charset="0"/>
              <a:buChar char="•"/>
            </a:pPr>
            <a:r>
              <a:rPr lang="en-US" sz="2400" dirty="0">
                <a:latin typeface="Tahoma" pitchFamily="34" charset="0"/>
                <a:ea typeface="Tahoma" pitchFamily="34" charset="0"/>
                <a:cs typeface="Tahoma" pitchFamily="34" charset="0"/>
              </a:rPr>
              <a:t>Clouds present at temperature below freezing point (-40 </a:t>
            </a:r>
            <a:r>
              <a:rPr lang="en-US" sz="2400" baseline="30000" dirty="0">
                <a:latin typeface="Tahoma" pitchFamily="34" charset="0"/>
                <a:ea typeface="Tahoma" pitchFamily="34" charset="0"/>
                <a:cs typeface="Tahoma" pitchFamily="34" charset="0"/>
              </a:rPr>
              <a:t>0</a:t>
            </a:r>
            <a:r>
              <a:rPr lang="en-US" sz="2400" dirty="0">
                <a:latin typeface="Tahoma" pitchFamily="34" charset="0"/>
                <a:ea typeface="Tahoma" pitchFamily="34" charset="0"/>
                <a:cs typeface="Tahoma" pitchFamily="34" charset="0"/>
              </a:rPr>
              <a:t>C), contains both ice crystal and super-cooled water droplets. </a:t>
            </a:r>
          </a:p>
          <a:p>
            <a:pPr marL="342900" indent="-342900" algn="just">
              <a:spcBef>
                <a:spcPts val="1800"/>
              </a:spcBef>
              <a:buFont typeface="Arial" panose="020B0604020202020204" pitchFamily="34" charset="0"/>
              <a:buChar char="•"/>
            </a:pPr>
            <a:r>
              <a:rPr lang="en-US" sz="2400" dirty="0">
                <a:latin typeface="Tahoma" pitchFamily="34" charset="0"/>
                <a:ea typeface="Tahoma" pitchFamily="34" charset="0"/>
                <a:cs typeface="Tahoma" pitchFamily="34" charset="0"/>
              </a:rPr>
              <a:t>Saturation </a:t>
            </a:r>
            <a:r>
              <a:rPr lang="en-US" sz="2400" dirty="0" err="1">
                <a:latin typeface="Tahoma" pitchFamily="34" charset="0"/>
                <a:ea typeface="Tahoma" pitchFamily="34" charset="0"/>
                <a:cs typeface="Tahoma" pitchFamily="34" charset="0"/>
              </a:rPr>
              <a:t>vapour</a:t>
            </a:r>
            <a:r>
              <a:rPr lang="en-US" sz="2400" dirty="0">
                <a:latin typeface="Tahoma" pitchFamily="34" charset="0"/>
                <a:ea typeface="Tahoma" pitchFamily="34" charset="0"/>
                <a:cs typeface="Tahoma" pitchFamily="34" charset="0"/>
              </a:rPr>
              <a:t> pressure over ice is smaller than that of over water. </a:t>
            </a:r>
          </a:p>
          <a:p>
            <a:pPr marL="342900" indent="-342900" algn="just">
              <a:spcBef>
                <a:spcPts val="1800"/>
              </a:spcBef>
              <a:buFont typeface="Arial" panose="020B0604020202020204" pitchFamily="34" charset="0"/>
              <a:buChar char="•"/>
            </a:pPr>
            <a:r>
              <a:rPr lang="en-US" sz="2400" dirty="0">
                <a:latin typeface="Tahoma" pitchFamily="34" charset="0"/>
                <a:ea typeface="Tahoma" pitchFamily="34" charset="0"/>
                <a:cs typeface="Tahoma" pitchFamily="34" charset="0"/>
              </a:rPr>
              <a:t>This caused direct transformation of water </a:t>
            </a:r>
            <a:r>
              <a:rPr lang="en-US" sz="2400" dirty="0" err="1">
                <a:latin typeface="Tahoma" pitchFamily="34" charset="0"/>
                <a:ea typeface="Tahoma" pitchFamily="34" charset="0"/>
                <a:cs typeface="Tahoma" pitchFamily="34" charset="0"/>
              </a:rPr>
              <a:t>vapour</a:t>
            </a:r>
            <a:r>
              <a:rPr lang="en-US" sz="2400" dirty="0">
                <a:latin typeface="Tahoma" pitchFamily="34" charset="0"/>
                <a:ea typeface="Tahoma" pitchFamily="34" charset="0"/>
                <a:cs typeface="Tahoma" pitchFamily="34" charset="0"/>
              </a:rPr>
              <a:t> into ice and thus the size of the ice crystal (act as the nuclei) increases and it fall down. </a:t>
            </a:r>
          </a:p>
          <a:p>
            <a:pPr marL="342900" indent="-342900" algn="just">
              <a:spcBef>
                <a:spcPts val="1800"/>
              </a:spcBef>
              <a:buFont typeface="Arial" panose="020B0604020202020204" pitchFamily="34" charset="0"/>
              <a:buChar char="•"/>
            </a:pPr>
            <a:r>
              <a:rPr lang="en-US" sz="2400" dirty="0">
                <a:latin typeface="Tahoma" pitchFamily="34" charset="0"/>
                <a:ea typeface="Tahoma" pitchFamily="34" charset="0"/>
                <a:cs typeface="Tahoma" pitchFamily="34" charset="0"/>
              </a:rPr>
              <a:t>While falling from the top region the ice breaks into pieces and  the fraction act as a new nuclei to form large ice particles. This is a chain process. </a:t>
            </a:r>
          </a:p>
          <a:p>
            <a:pPr algn="just"/>
            <a:endParaRPr lang="en-US" sz="1800" dirty="0">
              <a:latin typeface="Tahoma" pitchFamily="34" charset="0"/>
              <a:ea typeface="Tahoma" pitchFamily="34" charset="0"/>
              <a:cs typeface="Tahoma" pitchFamily="34" charset="0"/>
            </a:endParaRPr>
          </a:p>
          <a:p>
            <a:endParaRPr lang="en-IN" dirty="0"/>
          </a:p>
        </p:txBody>
      </p:sp>
    </p:spTree>
    <p:extLst>
      <p:ext uri="{BB962C8B-B14F-4D97-AF65-F5344CB8AC3E}">
        <p14:creationId xmlns:p14="http://schemas.microsoft.com/office/powerpoint/2010/main" val="76147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lide15">
            <a:extLst>
              <a:ext uri="{FF2B5EF4-FFF2-40B4-BE49-F238E27FC236}">
                <a16:creationId xmlns:a16="http://schemas.microsoft.com/office/drawing/2014/main" id="{7E1B4FC4-CFF7-9CC8-8FBB-2410255A5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26" y="304800"/>
            <a:ext cx="10923104"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9BDDD-6964-1312-2A39-B96247E87E51}"/>
              </a:ext>
            </a:extLst>
          </p:cNvPr>
          <p:cNvSpPr txBox="1"/>
          <p:nvPr/>
        </p:nvSpPr>
        <p:spPr>
          <a:xfrm>
            <a:off x="932622" y="2763078"/>
            <a:ext cx="10326756" cy="584775"/>
          </a:xfrm>
          <a:prstGeom prst="rect">
            <a:avLst/>
          </a:prstGeom>
          <a:noFill/>
        </p:spPr>
        <p:txBody>
          <a:bodyPr wrap="square" rtlCol="0">
            <a:spAutoFit/>
          </a:bodyPr>
          <a:lstStyle/>
          <a:p>
            <a:pPr algn="ctr"/>
            <a:r>
              <a:rPr lang="en-IN" sz="3200" b="1" dirty="0">
                <a:solidFill>
                  <a:srgbClr val="0000FF"/>
                </a:solidFill>
                <a:latin typeface="Tahoma" panose="020B0604030504040204" pitchFamily="34" charset="0"/>
                <a:ea typeface="Tahoma" panose="020B0604030504040204" pitchFamily="34" charset="0"/>
                <a:cs typeface="Tahoma" panose="020B0604030504040204" pitchFamily="34" charset="0"/>
              </a:rPr>
              <a:t>DEW</a:t>
            </a:r>
          </a:p>
        </p:txBody>
      </p:sp>
    </p:spTree>
    <p:extLst>
      <p:ext uri="{BB962C8B-B14F-4D97-AF65-F5344CB8AC3E}">
        <p14:creationId xmlns:p14="http://schemas.microsoft.com/office/powerpoint/2010/main" val="1024963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7AEB85-BEFF-A77B-7C8D-9598CE857D5D}"/>
              </a:ext>
            </a:extLst>
          </p:cNvPr>
          <p:cNvSpPr txBox="1"/>
          <p:nvPr/>
        </p:nvSpPr>
        <p:spPr>
          <a:xfrm>
            <a:off x="516835" y="357809"/>
            <a:ext cx="10992678" cy="5940088"/>
          </a:xfrm>
          <a:prstGeom prst="rect">
            <a:avLst/>
          </a:prstGeom>
          <a:noFill/>
        </p:spPr>
        <p:txBody>
          <a:bodyPr wrap="square" rtlCol="0">
            <a:spAutoFit/>
          </a:bodyPr>
          <a:lstStyle/>
          <a:p>
            <a:pPr algn="just"/>
            <a:r>
              <a:rPr lang="en-IN" sz="2400" b="1" dirty="0">
                <a:solidFill>
                  <a:srgbClr val="0033CC"/>
                </a:solidFill>
                <a:latin typeface="Tahoma" panose="020B0604030504040204" pitchFamily="34" charset="0"/>
                <a:ea typeface="Tahoma" panose="020B0604030504040204" pitchFamily="34" charset="0"/>
                <a:cs typeface="Tahoma" panose="020B0604030504040204" pitchFamily="34" charset="0"/>
              </a:rPr>
              <a:t>What is Dew?</a:t>
            </a:r>
          </a:p>
          <a:p>
            <a:pPr algn="just"/>
            <a:endParaRPr lang="en-US" sz="800" dirty="0">
              <a:latin typeface="Tahoma" panose="020B0604030504040204" pitchFamily="34" charset="0"/>
              <a:ea typeface="Tahoma" panose="020B0604030504040204" pitchFamily="34" charset="0"/>
              <a:cs typeface="Tahoma" panose="020B0604030504040204" pitchFamily="34" charset="0"/>
            </a:endParaRPr>
          </a:p>
          <a:p>
            <a:pPr algn="just"/>
            <a:r>
              <a:rPr lang="en-US" sz="2400" dirty="0">
                <a:latin typeface="Tahoma" panose="020B0604030504040204" pitchFamily="34" charset="0"/>
                <a:ea typeface="Tahoma" panose="020B0604030504040204" pitchFamily="34" charset="0"/>
                <a:cs typeface="Tahoma" panose="020B0604030504040204" pitchFamily="34" charset="0"/>
              </a:rPr>
              <a:t>Dew is the deposit of waterdrops formed at night by the condensation of water vapor from the air onto the surfaces of objects freely exposed to the sky. </a:t>
            </a:r>
          </a:p>
          <a:p>
            <a:pPr algn="just"/>
            <a:endParaRPr lang="en-IN" sz="800" dirty="0">
              <a:latin typeface="Tahoma" panose="020B0604030504040204" pitchFamily="34" charset="0"/>
              <a:ea typeface="Tahoma" panose="020B0604030504040204" pitchFamily="34" charset="0"/>
              <a:cs typeface="Tahoma" panose="020B0604030504040204" pitchFamily="34" charset="0"/>
            </a:endParaRPr>
          </a:p>
          <a:p>
            <a:pPr algn="just"/>
            <a:r>
              <a:rPr lang="en-US" sz="2400" i="0" dirty="0">
                <a:latin typeface="Tahoma" panose="020B0604030504040204" pitchFamily="34" charset="0"/>
                <a:ea typeface="Tahoma" panose="020B0604030504040204" pitchFamily="34" charset="0"/>
                <a:cs typeface="Tahoma" panose="020B0604030504040204" pitchFamily="34" charset="0"/>
              </a:rPr>
              <a:t>Dew is water in the form of droplets that appears on thin, exposed objects in the morning or evening due to condensation.</a:t>
            </a:r>
          </a:p>
          <a:p>
            <a:pPr algn="just"/>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Formation mechanism:</a:t>
            </a:r>
            <a:r>
              <a:rPr lang="en-US" sz="2400" dirty="0">
                <a:latin typeface="Tahoma" panose="020B0604030504040204" pitchFamily="34" charset="0"/>
                <a:ea typeface="Tahoma" panose="020B0604030504040204" pitchFamily="34" charset="0"/>
                <a:cs typeface="Tahoma" panose="020B0604030504040204" pitchFamily="34" charset="0"/>
              </a:rPr>
              <a:t> On clear nights, a</a:t>
            </a:r>
            <a:r>
              <a:rPr lang="en-US" sz="2400" b="0" i="0" dirty="0">
                <a:solidFill>
                  <a:srgbClr val="202122"/>
                </a:solidFill>
                <a:effectLst/>
                <a:latin typeface="Arial" panose="020B0604020202020204" pitchFamily="34" charset="0"/>
              </a:rPr>
              <a:t>dequate cooling of the surface typically takes place when it loses more energy by infrared radiation than the radiation it receives from the sun.</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n-US" sz="2400" b="0" i="0" dirty="0">
                <a:effectLst/>
                <a:latin typeface="Arial" panose="020B0604020202020204" pitchFamily="34" charset="0"/>
              </a:rPr>
              <a:t>Then atmospheric moisture condenses at a rate greater than that at which it can </a:t>
            </a:r>
            <a:r>
              <a:rPr lang="en-US" sz="2400" b="0" i="0" u="none" strike="noStrike" dirty="0">
                <a:effectLst/>
                <a:latin typeface="Arial" panose="020B0604020202020204" pitchFamily="34" charset="0"/>
              </a:rPr>
              <a:t>evaporate,</a:t>
            </a:r>
            <a:r>
              <a:rPr lang="en-US" sz="2400" b="0" i="0" dirty="0">
                <a:effectLst/>
                <a:latin typeface="Arial" panose="020B0604020202020204" pitchFamily="34" charset="0"/>
              </a:rPr>
              <a:t> resulting in the formation of water droplets. </a:t>
            </a:r>
            <a:r>
              <a:rPr lang="en-US" sz="2400" b="0" i="0" dirty="0">
                <a:solidFill>
                  <a:srgbClr val="202122"/>
                </a:solidFill>
                <a:effectLst/>
                <a:latin typeface="Arial" panose="020B0604020202020204" pitchFamily="34" charset="0"/>
              </a:rPr>
              <a:t>Water vapor will condense into droplets depending on the temperature. </a:t>
            </a:r>
          </a:p>
          <a:p>
            <a:pPr algn="just"/>
            <a:endParaRPr lang="en-US" sz="2400" dirty="0">
              <a:solidFill>
                <a:srgbClr val="202122"/>
              </a:solidFill>
              <a:latin typeface="Arial" panose="020B0604020202020204" pitchFamily="34" charset="0"/>
            </a:endParaRPr>
          </a:p>
          <a:p>
            <a:pPr algn="just"/>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Most objects, including grass blades, leaves, and petals, are much better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reradiators</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than air and, as a result, are usually </a:t>
            </a:r>
            <a:r>
              <a:rPr lang="en-US" sz="2400" dirty="0">
                <a:latin typeface="Tahoma" panose="020B0604030504040204" pitchFamily="34" charset="0"/>
                <a:ea typeface="Tahoma" panose="020B0604030504040204" pitchFamily="34" charset="0"/>
                <a:cs typeface="Tahoma" panose="020B0604030504040204" pitchFamily="34" charset="0"/>
              </a:rPr>
              <a:t>colder at night than is the air. </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522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234CD64D-94B9-0A60-FAA9-FE2236E89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973" y="1548019"/>
            <a:ext cx="5290931" cy="3968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a:extLst>
              <a:ext uri="{FF2B5EF4-FFF2-40B4-BE49-F238E27FC236}">
                <a16:creationId xmlns:a16="http://schemas.microsoft.com/office/drawing/2014/main" id="{E5C5E1F9-225D-034A-B5D2-8969913B8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381" y="1607654"/>
            <a:ext cx="2961452" cy="396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344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7A076-7411-D79C-75B6-5EC2A1116FF7}"/>
              </a:ext>
            </a:extLst>
          </p:cNvPr>
          <p:cNvSpPr txBox="1"/>
          <p:nvPr/>
        </p:nvSpPr>
        <p:spPr>
          <a:xfrm>
            <a:off x="385969" y="318052"/>
            <a:ext cx="11420061" cy="6186309"/>
          </a:xfrm>
          <a:prstGeom prst="rect">
            <a:avLst/>
          </a:prstGeom>
          <a:noFill/>
        </p:spPr>
        <p:txBody>
          <a:bodyPr wrap="square" rtlCol="0">
            <a:spAutoFit/>
          </a:bodyPr>
          <a:lstStyle/>
          <a:p>
            <a:r>
              <a:rPr lang="en-IN" sz="2800" dirty="0">
                <a:solidFill>
                  <a:srgbClr val="0033CC"/>
                </a:solidFill>
                <a:latin typeface="Tahoma" panose="020B0604030504040204" pitchFamily="34" charset="0"/>
                <a:ea typeface="Tahoma" panose="020B0604030504040204" pitchFamily="34" charset="0"/>
                <a:cs typeface="Tahoma" panose="020B0604030504040204" pitchFamily="34" charset="0"/>
              </a:rPr>
              <a:t>Favourable environment: </a:t>
            </a:r>
          </a:p>
          <a:p>
            <a:pPr marL="342900" indent="-342900" algn="just">
              <a:spcBef>
                <a:spcPts val="120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Dew forms on clear nights, because on such nights reradiation of heat from freely exposed surfaces takes place at a faster rate. </a:t>
            </a:r>
          </a:p>
          <a:p>
            <a:pPr marL="342900" indent="-342900" algn="just">
              <a:spcBef>
                <a:spcPts val="120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Calm or low wind flow enhance the process.</a:t>
            </a:r>
          </a:p>
          <a:p>
            <a:pPr algn="just">
              <a:spcBef>
                <a:spcPts val="1200"/>
              </a:spcBef>
            </a:pPr>
            <a:r>
              <a:rPr lang="en-US" sz="2400" b="0" i="0" dirty="0">
                <a:solidFill>
                  <a:srgbClr val="C00000"/>
                </a:solidFill>
                <a:effectLst/>
                <a:latin typeface="Arial" panose="020B0604020202020204" pitchFamily="34" charset="0"/>
              </a:rPr>
              <a:t>Dew Point Temperature: </a:t>
            </a:r>
            <a:r>
              <a:rPr lang="en-US" sz="2400" b="0" i="0" dirty="0">
                <a:solidFill>
                  <a:srgbClr val="202122"/>
                </a:solidFill>
                <a:effectLst/>
                <a:latin typeface="Arial" panose="020B0604020202020204" pitchFamily="34" charset="0"/>
              </a:rPr>
              <a:t>The temperature at which droplets are formed is called the dew point temperature. </a:t>
            </a:r>
          </a:p>
          <a:p>
            <a:pPr marL="342900" indent="-342900" algn="just">
              <a:spcBef>
                <a:spcPts val="120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Above this temperature the moisture will stay in the air.</a:t>
            </a:r>
          </a:p>
          <a:p>
            <a:pPr marL="342900" indent="-342900" algn="just">
              <a:spcBef>
                <a:spcPts val="120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If the dew point temperature is close to the air temperature, the relative humidity is high</a:t>
            </a:r>
          </a:p>
          <a:p>
            <a:pPr marL="342900" indent="-342900" algn="just">
              <a:spcBef>
                <a:spcPts val="1200"/>
              </a:spcBef>
              <a:buFont typeface="Arial" panose="020B0604020202020204" pitchFamily="34" charset="0"/>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If the dew point is well below the air temperature, the relative humidity is low.</a:t>
            </a:r>
          </a:p>
          <a:p>
            <a:pPr algn="just">
              <a:spcBef>
                <a:spcPts val="1200"/>
              </a:spcBef>
            </a:pPr>
            <a:r>
              <a:rPr lang="en-US" sz="2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Why land surfaces get less dew than grass and leaves? </a:t>
            </a:r>
          </a:p>
          <a:p>
            <a:pPr algn="just">
              <a:spcBef>
                <a:spcPts val="1200"/>
              </a:spcBef>
            </a:pPr>
            <a:r>
              <a:rPr lang="en-US" sz="2400" dirty="0">
                <a:latin typeface="Tahoma" panose="020B0604030504040204" pitchFamily="34" charset="0"/>
                <a:ea typeface="Tahoma" panose="020B0604030504040204" pitchFamily="34" charset="0"/>
                <a:cs typeface="Tahoma" panose="020B0604030504040204" pitchFamily="34" charset="0"/>
              </a:rPr>
              <a:t>Glossy vegetative surface with higher thermal conductivity are better infrared radiator over soil having rough surface and poor thermal conductivity.</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3580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9BC002-EB83-A80B-8513-37B0513221AA}"/>
              </a:ext>
            </a:extLst>
          </p:cNvPr>
          <p:cNvSpPr txBox="1"/>
          <p:nvPr/>
        </p:nvSpPr>
        <p:spPr>
          <a:xfrm>
            <a:off x="457200" y="367748"/>
            <a:ext cx="11459817" cy="5647700"/>
          </a:xfrm>
          <a:prstGeom prst="rect">
            <a:avLst/>
          </a:prstGeom>
          <a:noFill/>
        </p:spPr>
        <p:txBody>
          <a:bodyPr wrap="square" rtlCol="0">
            <a:spAutoFit/>
          </a:bodyPr>
          <a:lstStyle/>
          <a:p>
            <a:r>
              <a:rPr lang="en-IN" sz="2400" dirty="0">
                <a:solidFill>
                  <a:srgbClr val="C00000"/>
                </a:solidFill>
                <a:latin typeface="Tahoma" panose="020B0604030504040204" pitchFamily="34" charset="0"/>
                <a:ea typeface="Tahoma" panose="020B0604030504040204" pitchFamily="34" charset="0"/>
                <a:cs typeface="Tahoma" panose="020B0604030504040204" pitchFamily="34" charset="0"/>
              </a:rPr>
              <a:t>Measurement:</a:t>
            </a:r>
          </a:p>
          <a:p>
            <a:pPr marL="342900" indent="-342900" algn="just">
              <a:spcBef>
                <a:spcPts val="6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Drosometer is a classical device for dew measurement. This instrument consists a small, (artificial) condenser surface, which is suspended from an arm attached to a pointer that records the weight changes of the condenser on a drum. </a:t>
            </a:r>
          </a:p>
          <a:p>
            <a:pPr marL="342900" indent="-342900" algn="just">
              <a:spcBef>
                <a:spcPts val="6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Besides being very wind sensitive, this device, only provides a measure of the meteorological potential for dew formation. </a:t>
            </a:r>
          </a:p>
          <a:p>
            <a:pPr marL="342900" indent="-342900" algn="just">
              <a:spcBef>
                <a:spcPts val="6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The actual amount of dew in a specific place is strongly dependent on surface properties.</a:t>
            </a:r>
          </a:p>
          <a:p>
            <a:pPr marL="342900" indent="-342900" algn="just">
              <a:spcBef>
                <a:spcPts val="6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For its measurement, plants, leaves, or whole soil columns are placed on a balance with their surface at the same height and in the same surroundings as would occur naturally. Thus providing a small </a:t>
            </a:r>
            <a:r>
              <a:rPr lang="en-US" sz="2400" b="0" i="0" u="none" strike="noStrike" dirty="0">
                <a:solidFill>
                  <a:srgbClr val="3366CC"/>
                </a:solidFill>
                <a:effectLst/>
                <a:latin typeface="Tahoma" panose="020B0604030504040204" pitchFamily="34" charset="0"/>
                <a:ea typeface="Tahoma" panose="020B0604030504040204" pitchFamily="34" charset="0"/>
                <a:cs typeface="Tahoma" panose="020B0604030504040204" pitchFamily="34" charset="0"/>
                <a:hlinkClick r:id="rId2" tooltip="Lysimeter"/>
              </a:rPr>
              <a:t>lysimeter</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6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Further methods include estimation by means of comparing the droplets to standardized photographs, or volumetric measurement of the amount of water wiped from the surface. </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7219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lent D - Silent D Poem by Douglas Scotney">
            <a:extLst>
              <a:ext uri="{FF2B5EF4-FFF2-40B4-BE49-F238E27FC236}">
                <a16:creationId xmlns:a16="http://schemas.microsoft.com/office/drawing/2014/main" id="{C996D22D-985D-9B86-900D-E5EED410F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66" y="847311"/>
            <a:ext cx="7484165" cy="561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780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09B0B7-9C39-A7D9-CECE-73B532647F27}"/>
              </a:ext>
            </a:extLst>
          </p:cNvPr>
          <p:cNvSpPr txBox="1"/>
          <p:nvPr/>
        </p:nvSpPr>
        <p:spPr>
          <a:xfrm>
            <a:off x="407504" y="298174"/>
            <a:ext cx="11430000" cy="6235553"/>
          </a:xfrm>
          <a:prstGeom prst="rect">
            <a:avLst/>
          </a:prstGeom>
          <a:noFill/>
        </p:spPr>
        <p:txBody>
          <a:bodyPr wrap="square" rtlCol="0">
            <a:spAutoFit/>
          </a:bodyPr>
          <a:lstStyle/>
          <a:p>
            <a:pPr algn="just">
              <a:lnSpc>
                <a:spcPct val="115000"/>
              </a:lnSpc>
              <a:spcAft>
                <a:spcPts val="1000"/>
              </a:spcAft>
            </a:pPr>
            <a:r>
              <a:rPr lang="en-US" sz="2400" dirty="0">
                <a:solidFill>
                  <a:srgbClr val="C00000"/>
                </a:solidFill>
                <a:effectLst/>
                <a:latin typeface="Tahoma" panose="020B0604030504040204" pitchFamily="34" charset="0"/>
                <a:ea typeface="Tahoma" panose="020B0604030504040204" pitchFamily="34" charset="0"/>
                <a:cs typeface="Tahoma" panose="020B0604030504040204" pitchFamily="34" charset="0"/>
              </a:rPr>
              <a:t>Beneficial effects of Dew in relation to Agriculture</a:t>
            </a:r>
            <a:endParaRPr lang="en-IN" sz="24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Aft>
                <a:spcPts val="1000"/>
              </a:spcAft>
              <a:buFont typeface="Arial" panose="020B0604020202020204" pitchFamily="34" charset="0"/>
              <a:buChar char="•"/>
            </a:pPr>
            <a:r>
              <a:rPr lang="en-US" sz="2400" dirty="0">
                <a:solidFill>
                  <a:srgbClr val="111111"/>
                </a:solidFill>
                <a:effectLst/>
                <a:latin typeface="Tahoma" panose="020B0604030504040204" pitchFamily="34" charset="0"/>
                <a:ea typeface="Tahoma" panose="020B0604030504040204" pitchFamily="34" charset="0"/>
                <a:cs typeface="Tahoma" panose="020B0604030504040204" pitchFamily="34" charset="0"/>
              </a:rPr>
              <a:t>In the arid and semiarid regions or in the dry season</a:t>
            </a: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 because of its higher frequency dew </a:t>
            </a:r>
            <a:r>
              <a:rPr lang="en-US" sz="2400" dirty="0">
                <a:solidFill>
                  <a:srgbClr val="111111"/>
                </a:solidFill>
                <a:effectLst/>
                <a:latin typeface="Tahoma" panose="020B0604030504040204" pitchFamily="34" charset="0"/>
                <a:ea typeface="Tahoma" panose="020B0604030504040204" pitchFamily="34" charset="0"/>
                <a:cs typeface="Tahoma" panose="020B0604030504040204" pitchFamily="34" charset="0"/>
              </a:rPr>
              <a:t>acts as a notable water resource. This, accelerates the increase of biomass in plants. </a:t>
            </a:r>
            <a:endParaRPr lang="en-IN" sz="24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Aft>
                <a:spcPts val="1000"/>
              </a:spcAft>
              <a:buFont typeface="Arial" panose="020B0604020202020204" pitchFamily="34" charset="0"/>
              <a:buChar char="•"/>
            </a:pP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During desiccation and rehydration dew enhance the photosynthetic activity. It regulates</a:t>
            </a:r>
            <a:r>
              <a:rPr lang="en-US" sz="2400" dirty="0">
                <a:solidFill>
                  <a:srgbClr val="111111"/>
                </a:solidFill>
                <a:effectLst/>
                <a:latin typeface="Tahoma" panose="020B0604030504040204" pitchFamily="34" charset="0"/>
                <a:ea typeface="Tahoma" panose="020B0604030504040204" pitchFamily="34" charset="0"/>
                <a:cs typeface="Tahoma" panose="020B0604030504040204" pitchFamily="34" charset="0"/>
              </a:rPr>
              <a:t> the transpiration pressure and thus helping the wilting plant to restore the appropriate </a:t>
            </a:r>
            <a:r>
              <a:rPr lang="en-US" sz="2400" dirty="0" err="1">
                <a:solidFill>
                  <a:srgbClr val="111111"/>
                </a:solidFill>
                <a:effectLst/>
                <a:latin typeface="Tahoma" panose="020B0604030504040204" pitchFamily="34" charset="0"/>
                <a:ea typeface="Tahoma" panose="020B0604030504040204" pitchFamily="34" charset="0"/>
                <a:cs typeface="Tahoma" panose="020B0604030504040204" pitchFamily="34" charset="0"/>
              </a:rPr>
              <a:t>turger</a:t>
            </a:r>
            <a:r>
              <a:rPr lang="en-US" sz="2400" dirty="0">
                <a:solidFill>
                  <a:srgbClr val="111111"/>
                </a:solidFill>
                <a:effectLst/>
                <a:latin typeface="Tahoma" panose="020B0604030504040204" pitchFamily="34" charset="0"/>
                <a:ea typeface="Tahoma" panose="020B0604030504040204" pitchFamily="34" charset="0"/>
                <a:cs typeface="Tahoma" panose="020B0604030504040204" pitchFamily="34" charset="0"/>
              </a:rPr>
              <a:t> pressure of cell.</a:t>
            </a: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 </a:t>
            </a:r>
          </a:p>
          <a:p>
            <a:pPr marL="342900" indent="-342900" algn="just">
              <a:lnSpc>
                <a:spcPct val="115000"/>
              </a:lnSpc>
              <a:spcAft>
                <a:spcPts val="1000"/>
              </a:spcAft>
              <a:buFont typeface="Arial" panose="020B0604020202020204" pitchFamily="34" charset="0"/>
              <a:buChar char="•"/>
            </a:pP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Dew provide  a moist environment in repairing the DNA of embryo, thus maintain viability of seed under harsh desert conditions; </a:t>
            </a:r>
            <a:endParaRPr lang="en-IN"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Aft>
                <a:spcPts val="1000"/>
              </a:spcAft>
              <a:buFont typeface="Arial" panose="020B0604020202020204" pitchFamily="34" charset="0"/>
              <a:buChar char="•"/>
            </a:pPr>
            <a:r>
              <a:rPr lang="en-US" sz="2400" dirty="0">
                <a:solidFill>
                  <a:srgbClr val="111111"/>
                </a:solidFill>
                <a:effectLst/>
                <a:latin typeface="Tahoma" panose="020B0604030504040204" pitchFamily="34" charset="0"/>
                <a:ea typeface="Tahoma" panose="020B0604030504040204" pitchFamily="34" charset="0"/>
                <a:cs typeface="Tahoma" panose="020B0604030504040204" pitchFamily="34" charset="0"/>
              </a:rPr>
              <a:t>Improving water content of surface soil and there by mitigating </a:t>
            </a: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soil water stress partially.</a:t>
            </a:r>
          </a:p>
          <a:p>
            <a:pPr marL="342900" indent="-342900" algn="just">
              <a:lnSpc>
                <a:spcPct val="115000"/>
              </a:lnSpc>
              <a:spcAft>
                <a:spcPts val="1000"/>
              </a:spcAft>
              <a:buFont typeface="Arial" panose="020B0604020202020204" pitchFamily="34" charset="0"/>
              <a:buChar char="•"/>
            </a:pPr>
            <a:r>
              <a:rPr lang="en-US" sz="2400" dirty="0">
                <a:solidFill>
                  <a:srgbClr val="111111"/>
                </a:solidFill>
                <a:effectLst/>
                <a:latin typeface="Tahoma" panose="020B0604030504040204" pitchFamily="34" charset="0"/>
                <a:ea typeface="Tahoma" panose="020B0604030504040204" pitchFamily="34" charset="0"/>
                <a:cs typeface="Tahoma" panose="020B0604030504040204" pitchFamily="34" charset="0"/>
              </a:rPr>
              <a:t>Regulating growing environment of forest plants. </a:t>
            </a:r>
          </a:p>
          <a:p>
            <a:endParaRPr lang="en-IN" dirty="0"/>
          </a:p>
        </p:txBody>
      </p:sp>
    </p:spTree>
    <p:extLst>
      <p:ext uri="{BB962C8B-B14F-4D97-AF65-F5344CB8AC3E}">
        <p14:creationId xmlns:p14="http://schemas.microsoft.com/office/powerpoint/2010/main" val="3561866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75B885-3AE4-D625-C304-4C307A45192C}"/>
              </a:ext>
            </a:extLst>
          </p:cNvPr>
          <p:cNvSpPr txBox="1"/>
          <p:nvPr/>
        </p:nvSpPr>
        <p:spPr>
          <a:xfrm>
            <a:off x="457200" y="268357"/>
            <a:ext cx="11469757" cy="5089598"/>
          </a:xfrm>
          <a:prstGeom prst="rect">
            <a:avLst/>
          </a:prstGeom>
          <a:noFill/>
        </p:spPr>
        <p:txBody>
          <a:bodyPr wrap="square" rtlCol="0">
            <a:spAutoFit/>
          </a:bodyPr>
          <a:lstStyle/>
          <a:p>
            <a:pPr marL="342900" indent="-342900" algn="just">
              <a:lnSpc>
                <a:spcPct val="115000"/>
              </a:lnSpc>
              <a:spcAft>
                <a:spcPts val="1000"/>
              </a:spcAft>
              <a:buFont typeface="Arial" panose="020B0604020202020204" pitchFamily="34" charset="0"/>
              <a:buChar char="•"/>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H</a:t>
            </a:r>
            <a:r>
              <a:rPr lang="en-US" sz="24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armful effects of Dew: </a:t>
            </a:r>
            <a:endParaRPr lang="en-IN" sz="24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Aft>
                <a:spcPts val="1000"/>
              </a:spcAft>
              <a:buFont typeface="Arial" panose="020B0604020202020204" pitchFamily="34" charset="0"/>
              <a:buChar char="•"/>
            </a:pP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Creation of moist environment due to dew increases pest and disease attack.</a:t>
            </a:r>
          </a:p>
          <a:p>
            <a:pPr marL="342900" indent="-342900" algn="just">
              <a:lnSpc>
                <a:spcPct val="115000"/>
              </a:lnSpc>
              <a:spcAft>
                <a:spcPts val="1000"/>
              </a:spcAft>
              <a:buFont typeface="Arial" panose="020B0604020202020204" pitchFamily="34" charset="0"/>
              <a:buChar char="•"/>
            </a:pPr>
            <a:r>
              <a:rPr lang="en-US" sz="2400" dirty="0">
                <a:solidFill>
                  <a:srgbClr val="111111"/>
                </a:solidFill>
                <a:effectLst/>
                <a:latin typeface="Tahoma" panose="020B0604030504040204" pitchFamily="34" charset="0"/>
                <a:ea typeface="Tahoma" panose="020B0604030504040204" pitchFamily="34" charset="0"/>
                <a:cs typeface="Tahoma" panose="020B0604030504040204" pitchFamily="34" charset="0"/>
              </a:rPr>
              <a:t>Dew inhibits the plant stomata movement</a:t>
            </a:r>
          </a:p>
          <a:p>
            <a:pPr marL="342900" indent="-342900" algn="just">
              <a:lnSpc>
                <a:spcPct val="115000"/>
              </a:lnSpc>
              <a:spcAft>
                <a:spcPts val="1000"/>
              </a:spcAft>
              <a:buFont typeface="Arial" panose="020B0604020202020204" pitchFamily="34" charset="0"/>
              <a:buChar char="•"/>
            </a:pP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When the quantity and sustaining time of dew is high it discourage the route of pollen diffusing. </a:t>
            </a:r>
          </a:p>
          <a:p>
            <a:pPr marL="342900" indent="-342900" algn="just">
              <a:lnSpc>
                <a:spcPct val="115000"/>
              </a:lnSpc>
              <a:spcAft>
                <a:spcPts val="1000"/>
              </a:spcAft>
              <a:buFont typeface="Arial" panose="020B0604020202020204" pitchFamily="34" charset="0"/>
              <a:buChar char="•"/>
            </a:pP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Acid dew could lead to a degradation of vegetation for the decreasing of CO2 assimilation efficiency.</a:t>
            </a:r>
          </a:p>
          <a:p>
            <a:pPr marL="342900" indent="-342900" algn="just">
              <a:lnSpc>
                <a:spcPct val="115000"/>
              </a:lnSpc>
              <a:spcAft>
                <a:spcPts val="1000"/>
              </a:spcAft>
              <a:buFont typeface="Arial" panose="020B0604020202020204" pitchFamily="34" charset="0"/>
              <a:buChar char="•"/>
            </a:pP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Black spot disease of fruit could be induced by dew. </a:t>
            </a:r>
          </a:p>
          <a:p>
            <a:pPr marL="342900" indent="-342900" algn="just">
              <a:lnSpc>
                <a:spcPct val="115000"/>
              </a:lnSpc>
              <a:spcAft>
                <a:spcPts val="1000"/>
              </a:spcAft>
              <a:buFont typeface="Arial" panose="020B0604020202020204" pitchFamily="34" charset="0"/>
              <a:buChar char="•"/>
            </a:pPr>
            <a:r>
              <a:rPr lang="en-US" sz="2400" dirty="0">
                <a:solidFill>
                  <a:srgbClr val="111111"/>
                </a:solidFill>
                <a:latin typeface="Tahoma" panose="020B0604030504040204" pitchFamily="34" charset="0"/>
                <a:ea typeface="Tahoma" panose="020B0604030504040204" pitchFamily="34" charset="0"/>
                <a:cs typeface="Tahoma" panose="020B0604030504040204" pitchFamily="34" charset="0"/>
              </a:rPr>
              <a:t>Some times it deteriorated the quality of vegetables, Fruits.</a:t>
            </a:r>
          </a:p>
          <a:p>
            <a:endParaRPr lang="en-IN" dirty="0"/>
          </a:p>
        </p:txBody>
      </p:sp>
    </p:spTree>
    <p:extLst>
      <p:ext uri="{BB962C8B-B14F-4D97-AF65-F5344CB8AC3E}">
        <p14:creationId xmlns:p14="http://schemas.microsoft.com/office/powerpoint/2010/main" val="2043522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65CB0F1F-C308-CC09-36DF-2733383C9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365" y="176419"/>
            <a:ext cx="6215269" cy="46614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B256A7-E715-3D3E-EDA9-0D8844AAD96D}"/>
              </a:ext>
            </a:extLst>
          </p:cNvPr>
          <p:cNvSpPr txBox="1"/>
          <p:nvPr/>
        </p:nvSpPr>
        <p:spPr>
          <a:xfrm>
            <a:off x="298174" y="4949687"/>
            <a:ext cx="11499574" cy="461665"/>
          </a:xfrm>
          <a:prstGeom prst="rect">
            <a:avLst/>
          </a:prstGeom>
          <a:noFill/>
        </p:spPr>
        <p:txBody>
          <a:bodyPr wrap="square" rtlCol="0">
            <a:spAutoFit/>
          </a:bodyPr>
          <a:lstStyle/>
          <a:p>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Under cold temp., dew may freeze and form a layer of ice over plants and objects</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35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5334000"/>
            <a:ext cx="8229600" cy="707886"/>
          </a:xfrm>
          <a:prstGeom prst="rect">
            <a:avLst/>
          </a:prstGeom>
          <a:noFill/>
        </p:spPr>
        <p:txBody>
          <a:bodyPr wrap="square" rtlCol="0">
            <a:spAutoFit/>
          </a:bodyPr>
          <a:lstStyle/>
          <a:p>
            <a:pPr algn="just"/>
            <a:r>
              <a:rPr lang="en-IN" sz="2000" dirty="0">
                <a:solidFill>
                  <a:prstClr val="black"/>
                </a:solidFill>
                <a:latin typeface="Tahoma" pitchFamily="34" charset="0"/>
                <a:ea typeface="Tahoma" pitchFamily="34" charset="0"/>
                <a:cs typeface="Tahoma" pitchFamily="34" charset="0"/>
              </a:rPr>
              <a:t>Vapour deposition onto the ice crystal results in a shrinking of the liquid water droplets and a growing of the ice crystal.</a:t>
            </a:r>
            <a:endParaRPr lang="en-US" sz="2000" dirty="0">
              <a:solidFill>
                <a:prstClr val="black"/>
              </a:solidFill>
              <a:latin typeface="Calibri"/>
            </a:endParaRPr>
          </a:p>
        </p:txBody>
      </p:sp>
      <p:pic>
        <p:nvPicPr>
          <p:cNvPr id="5" name="Picture 4" descr="The Bergeron Process"/>
          <p:cNvPicPr/>
          <p:nvPr/>
        </p:nvPicPr>
        <p:blipFill>
          <a:blip r:embed="rId2"/>
          <a:srcRect/>
          <a:stretch>
            <a:fillRect/>
          </a:stretch>
        </p:blipFill>
        <p:spPr bwMode="auto">
          <a:xfrm>
            <a:off x="3886200" y="914401"/>
            <a:ext cx="4286250" cy="41052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27E34E-9CE9-D1D1-3420-689FCC261520}"/>
              </a:ext>
            </a:extLst>
          </p:cNvPr>
          <p:cNvSpPr txBox="1"/>
          <p:nvPr/>
        </p:nvSpPr>
        <p:spPr>
          <a:xfrm>
            <a:off x="337930" y="437322"/>
            <a:ext cx="11430000" cy="5478423"/>
          </a:xfrm>
          <a:prstGeom prst="rect">
            <a:avLst/>
          </a:prstGeom>
          <a:noFill/>
        </p:spPr>
        <p:txBody>
          <a:bodyPr wrap="square" rtlCol="0">
            <a:spAutoFit/>
          </a:bodyPr>
          <a:lstStyle/>
          <a:p>
            <a:r>
              <a:rPr lang="en-IN" sz="2800" dirty="0">
                <a:solidFill>
                  <a:srgbClr val="C00000"/>
                </a:solidFill>
                <a:latin typeface="Tahoma" panose="020B0604030504040204" pitchFamily="34" charset="0"/>
                <a:ea typeface="Tahoma" panose="020B0604030504040204" pitchFamily="34" charset="0"/>
                <a:cs typeface="Tahoma" panose="020B0604030504040204" pitchFamily="34" charset="0"/>
              </a:rPr>
              <a:t>What is Frost</a:t>
            </a:r>
          </a:p>
          <a:p>
            <a:endParaRPr lang="en-IN" sz="2400" dirty="0">
              <a:latin typeface="Tahoma" panose="020B0604030504040204" pitchFamily="34" charset="0"/>
              <a:ea typeface="Tahoma" panose="020B0604030504040204" pitchFamily="34" charset="0"/>
              <a:cs typeface="Tahoma" panose="020B0604030504040204" pitchFamily="34" charset="0"/>
            </a:endParaRPr>
          </a:p>
          <a:p>
            <a:pPr algn="just"/>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Due to reradiation temperature on surface of objects may reach below the freezing point. Under that situation, water </a:t>
            </a:r>
            <a:r>
              <a:rPr lang="en-US" sz="2400" i="0" dirty="0" err="1">
                <a:solidFill>
                  <a:srgbClr val="202122"/>
                </a:solidFill>
                <a:effectLst/>
                <a:latin typeface="Tahoma" panose="020B0604030504040204" pitchFamily="34" charset="0"/>
                <a:ea typeface="Tahoma" panose="020B0604030504040204" pitchFamily="34" charset="0"/>
                <a:cs typeface="Tahoma" panose="020B0604030504040204" pitchFamily="34" charset="0"/>
              </a:rPr>
              <a:t>vapour</a:t>
            </a: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directly condensed to tiny ice crystal. These ice crystals are called frost.</a:t>
            </a:r>
          </a:p>
          <a:p>
            <a:pPr algn="just"/>
            <a:endParaRPr lang="en-US" b="1" i="0" dirty="0">
              <a:solidFill>
                <a:srgbClr val="202122"/>
              </a:solidFill>
              <a:effectLst/>
              <a:latin typeface="Arial" panose="020B0604020202020204" pitchFamily="34" charset="0"/>
            </a:endParaRPr>
          </a:p>
          <a:p>
            <a:pPr algn="just"/>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Frost</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is a thin layer of ice on the solid surface, which forms from water </a:t>
            </a:r>
            <a:r>
              <a:rPr lang="en-US" sz="2400" b="0" i="0" dirty="0" err="1">
                <a:solidFill>
                  <a:srgbClr val="202122"/>
                </a:solidFill>
                <a:effectLst/>
                <a:latin typeface="Tahoma" panose="020B0604030504040204" pitchFamily="34" charset="0"/>
                <a:ea typeface="Tahoma" panose="020B0604030504040204" pitchFamily="34" charset="0"/>
                <a:cs typeface="Tahoma" panose="020B0604030504040204" pitchFamily="34" charset="0"/>
              </a:rPr>
              <a:t>vapour</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in an above- freezing atmosphere coming in contact with a solid surface whose temperature is below freezing, and resulting in a phase change from water vapor (a gas) to ice (a solid).</a:t>
            </a:r>
          </a:p>
          <a:p>
            <a:pPr algn="just"/>
            <a:endParaRPr lang="en-US" sz="2400" dirty="0">
              <a:solidFill>
                <a:srgbClr val="202122"/>
              </a:solidFill>
              <a:latin typeface="Tahoma" panose="020B0604030504040204" pitchFamily="34" charset="0"/>
              <a:ea typeface="Tahoma" panose="020B0604030504040204" pitchFamily="34" charset="0"/>
              <a:cs typeface="Tahoma" panose="020B0604030504040204" pitchFamily="34" charset="0"/>
            </a:endParaRPr>
          </a:p>
          <a:p>
            <a:pPr algn="just"/>
            <a:r>
              <a:rPr lang="en-US" sz="2400" b="0" i="0">
                <a:solidFill>
                  <a:srgbClr val="202122"/>
                </a:solidFill>
                <a:effectLst/>
                <a:latin typeface="Tahoma" panose="020B0604030504040204" pitchFamily="34" charset="0"/>
                <a:ea typeface="Tahoma" panose="020B0604030504040204" pitchFamily="34" charset="0"/>
                <a:cs typeface="Tahoma" panose="020B0604030504040204" pitchFamily="34" charset="0"/>
              </a:rPr>
              <a:t>In temperate </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climates, it most commonly appears on surfaces near the ground as fragile white crystals with variety of forms.</a:t>
            </a:r>
            <a:endParaRPr lang="en-US" sz="2400" b="0" i="0" baseline="30000" dirty="0">
              <a:solidFill>
                <a:srgbClr val="3366CC"/>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en-US" sz="2400" baseline="30000" dirty="0">
              <a:solidFill>
                <a:srgbClr val="3366CC"/>
              </a:solidFill>
              <a:latin typeface="Tahoma" panose="020B0604030504040204" pitchFamily="34" charset="0"/>
              <a:ea typeface="Tahoma" panose="020B0604030504040204" pitchFamily="34" charset="0"/>
              <a:cs typeface="Tahoma" panose="020B0604030504040204" pitchFamily="34" charset="0"/>
            </a:endParaRPr>
          </a:p>
          <a:p>
            <a:pPr algn="just"/>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The propagation of crystal formation occurs by the process of nucleation.</a:t>
            </a:r>
            <a:endParaRPr lang="en-IN" dirty="0"/>
          </a:p>
        </p:txBody>
      </p:sp>
    </p:spTree>
    <p:extLst>
      <p:ext uri="{BB962C8B-B14F-4D97-AF65-F5344CB8AC3E}">
        <p14:creationId xmlns:p14="http://schemas.microsoft.com/office/powerpoint/2010/main" val="493424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photo of a flower with advection frost on the tips of its petals.">
            <a:extLst>
              <a:ext uri="{FF2B5EF4-FFF2-40B4-BE49-F238E27FC236}">
                <a16:creationId xmlns:a16="http://schemas.microsoft.com/office/drawing/2014/main" id="{6D5A0CB3-6360-E09C-BF79-EA8E01C59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03" y="954157"/>
            <a:ext cx="4958522" cy="39756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BAE861-2732-513E-3CF5-B8FB762B038B}"/>
              </a:ext>
            </a:extLst>
          </p:cNvPr>
          <p:cNvSpPr txBox="1"/>
          <p:nvPr/>
        </p:nvSpPr>
        <p:spPr>
          <a:xfrm>
            <a:off x="775252" y="5118652"/>
            <a:ext cx="4989444" cy="830997"/>
          </a:xfrm>
          <a:prstGeom prst="rect">
            <a:avLst/>
          </a:prstGeom>
          <a:noFill/>
        </p:spPr>
        <p:txBody>
          <a:bodyPr wrap="square" rtlCol="0">
            <a:spAutoFit/>
          </a:bodyPr>
          <a:lstStyle/>
          <a:p>
            <a:pPr algn="just"/>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A flower with advection frost on the edges of its petals</a:t>
            </a:r>
            <a:endParaRPr lang="en-IN" sz="2400" dirty="0">
              <a:latin typeface="Tahoma" panose="020B0604030504040204" pitchFamily="34" charset="0"/>
              <a:ea typeface="Tahoma" panose="020B0604030504040204" pitchFamily="34" charset="0"/>
              <a:cs typeface="Tahoma" panose="020B0604030504040204" pitchFamily="34" charset="0"/>
            </a:endParaRPr>
          </a:p>
        </p:txBody>
      </p:sp>
      <p:pic>
        <p:nvPicPr>
          <p:cNvPr id="4100" name="Picture 4" descr="frost">
            <a:extLst>
              <a:ext uri="{FF2B5EF4-FFF2-40B4-BE49-F238E27FC236}">
                <a16:creationId xmlns:a16="http://schemas.microsoft.com/office/drawing/2014/main" id="{E71804D4-B323-525B-2BED-4B46F3104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835" y="932158"/>
            <a:ext cx="5267876" cy="395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52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2A23F8-7C9E-739B-E93F-4E386670C7C4}"/>
              </a:ext>
            </a:extLst>
          </p:cNvPr>
          <p:cNvSpPr txBox="1"/>
          <p:nvPr/>
        </p:nvSpPr>
        <p:spPr>
          <a:xfrm>
            <a:off x="311426" y="268356"/>
            <a:ext cx="11569147" cy="5447645"/>
          </a:xfrm>
          <a:prstGeom prst="rect">
            <a:avLst/>
          </a:prstGeom>
          <a:noFill/>
        </p:spPr>
        <p:txBody>
          <a:bodyPr wrap="square" rtlCol="0">
            <a:spAutoFit/>
          </a:bodyPr>
          <a:lstStyle/>
          <a:p>
            <a:pPr algn="l"/>
            <a:r>
              <a:rPr lang="en-US" sz="2400" b="1"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Type of Frost</a:t>
            </a:r>
          </a:p>
          <a:p>
            <a:pPr algn="l"/>
            <a:endParaRPr lang="en-US" sz="1000" b="1" i="0" dirty="0">
              <a:solidFill>
                <a:srgbClr val="202122"/>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1200"/>
              </a:spcBef>
              <a:buFont typeface="Arial" panose="020B0604020202020204" pitchFamily="34" charset="0"/>
              <a:buChar char="•"/>
            </a:pP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Hoar frost (Radiation frost): Refers to white ice crystals deposited on the ground or exposed objects, such as wires or leaves. </a:t>
            </a:r>
          </a:p>
          <a:p>
            <a:pPr marL="342900" indent="-342900" algn="just">
              <a:spcBef>
                <a:spcPts val="1200"/>
              </a:spcBef>
              <a:buFont typeface="Arial" panose="020B0604020202020204" pitchFamily="34" charset="0"/>
              <a:buChar char="•"/>
            </a:pP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The word "hoar" means "showing signs of old age". </a:t>
            </a:r>
          </a:p>
          <a:p>
            <a:pPr marL="342900" indent="-342900" algn="just">
              <a:spcBef>
                <a:spcPts val="1200"/>
              </a:spcBef>
              <a:buFont typeface="Arial" panose="020B0604020202020204" pitchFamily="34" charset="0"/>
              <a:buChar char="•"/>
            </a:pPr>
            <a:r>
              <a:rPr lang="en-US" sz="2400" dirty="0">
                <a:solidFill>
                  <a:srgbClr val="202122"/>
                </a:solidFill>
                <a:latin typeface="Tahoma" panose="020B0604030504040204" pitchFamily="34" charset="0"/>
                <a:ea typeface="Tahoma" panose="020B0604030504040204" pitchFamily="34" charset="0"/>
                <a:cs typeface="Tahoma" panose="020B0604030504040204" pitchFamily="34" charset="0"/>
              </a:rPr>
              <a:t>Hoar frost f</a:t>
            </a: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ormed on cold, clear nights when conditions are such that heat radiates into outer space faster than it can be replaced from nearby warm objects or brought in by the wind. Under this circumstances, objects cool to below the frost point of the surrounding air. </a:t>
            </a:r>
          </a:p>
          <a:p>
            <a:pPr marL="342900" indent="-342900" algn="just">
              <a:spcBef>
                <a:spcPts val="1200"/>
              </a:spcBef>
              <a:buFont typeface="Arial" panose="020B0604020202020204" pitchFamily="34" charset="0"/>
              <a:buChar char="•"/>
            </a:pP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Hoar frost may freeze in such low-lying cold air even when the air temperature a few feet above ground is well above freezing.</a:t>
            </a:r>
          </a:p>
          <a:p>
            <a:pPr marL="342900" indent="-342900" algn="just">
              <a:spcBef>
                <a:spcPts val="1200"/>
              </a:spcBef>
              <a:buFont typeface="Arial" panose="020B0604020202020204" pitchFamily="34" charset="0"/>
              <a:buChar char="•"/>
            </a:pP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In this context, it refers to the frost that makes trees and bushes look like white hair.</a:t>
            </a:r>
          </a:p>
        </p:txBody>
      </p:sp>
    </p:spTree>
    <p:extLst>
      <p:ext uri="{BB962C8B-B14F-4D97-AF65-F5344CB8AC3E}">
        <p14:creationId xmlns:p14="http://schemas.microsoft.com/office/powerpoint/2010/main" val="3800471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504288-A7DA-C447-4283-F4BCBFF62BA4}"/>
              </a:ext>
            </a:extLst>
          </p:cNvPr>
          <p:cNvSpPr txBox="1"/>
          <p:nvPr/>
        </p:nvSpPr>
        <p:spPr>
          <a:xfrm>
            <a:off x="387626" y="417443"/>
            <a:ext cx="11489635" cy="5909310"/>
          </a:xfrm>
          <a:prstGeom prst="rect">
            <a:avLst/>
          </a:prstGeom>
          <a:noFill/>
        </p:spPr>
        <p:txBody>
          <a:bodyPr wrap="square" rtlCol="0">
            <a:spAutoFit/>
          </a:bodyPr>
          <a:lstStyle/>
          <a:p>
            <a:pPr algn="l"/>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Hoar frost may have different names depending on where it forms:</a:t>
            </a:r>
          </a:p>
          <a:p>
            <a:pPr algn="l"/>
            <a:endPar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400" b="1"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Air hoar</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is a deposit of hoar frost on objects above the surface, such as tree branches, plant stems, and wires.</a:t>
            </a:r>
          </a:p>
          <a:p>
            <a:pPr algn="just"/>
            <a:endPar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400" b="1"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Surface hoar</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refers to fern-like ice crystals directly deposited on snow, ice, or already frozen surfaces.</a:t>
            </a:r>
          </a:p>
          <a:p>
            <a:pPr algn="just"/>
            <a:endPar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400" b="1"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Crevasse hoar</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consists of crystals that form in glacial crevasses where water </a:t>
            </a:r>
            <a:r>
              <a:rPr lang="en-US" sz="2400" b="0" i="0" dirty="0" err="1">
                <a:solidFill>
                  <a:srgbClr val="202122"/>
                </a:solidFill>
                <a:effectLst/>
                <a:latin typeface="Tahoma" panose="020B0604030504040204" pitchFamily="34" charset="0"/>
                <a:ea typeface="Tahoma" panose="020B0604030504040204" pitchFamily="34" charset="0"/>
                <a:cs typeface="Tahoma" panose="020B0604030504040204" pitchFamily="34" charset="0"/>
              </a:rPr>
              <a:t>vapour</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can accumulate under calm weather conditions.</a:t>
            </a:r>
          </a:p>
          <a:p>
            <a:pPr algn="just"/>
            <a:endPar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400" b="1"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Depth </a:t>
            </a:r>
            <a:r>
              <a:rPr lang="en-US" sz="2400" b="1" dirty="0">
                <a:solidFill>
                  <a:srgbClr val="202122"/>
                </a:solidFill>
                <a:latin typeface="Tahoma" panose="020B0604030504040204" pitchFamily="34" charset="0"/>
                <a:ea typeface="Tahoma" panose="020B0604030504040204" pitchFamily="34" charset="0"/>
                <a:cs typeface="Tahoma" panose="020B0604030504040204" pitchFamily="34" charset="0"/>
              </a:rPr>
              <a:t>hoar </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refers to faceted crystals that have slowly grown large within cavities beneath the surface of banks of dry snow. Depth hoar crystals grow continuously at the expense of neighboring smaller crystals, so typically are visibly stepped and have faceted hollows.</a:t>
            </a:r>
          </a:p>
          <a:p>
            <a:endParaRPr lang="en-IN" dirty="0"/>
          </a:p>
        </p:txBody>
      </p:sp>
    </p:spTree>
    <p:extLst>
      <p:ext uri="{BB962C8B-B14F-4D97-AF65-F5344CB8AC3E}">
        <p14:creationId xmlns:p14="http://schemas.microsoft.com/office/powerpoint/2010/main" val="186650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8809AB-CACA-9CF6-D967-CFB4DD9536DD}"/>
              </a:ext>
            </a:extLst>
          </p:cNvPr>
          <p:cNvSpPr txBox="1"/>
          <p:nvPr/>
        </p:nvSpPr>
        <p:spPr>
          <a:xfrm>
            <a:off x="218661" y="327991"/>
            <a:ext cx="11738113" cy="4524315"/>
          </a:xfrm>
          <a:prstGeom prst="rect">
            <a:avLst/>
          </a:prstGeom>
          <a:noFill/>
        </p:spPr>
        <p:txBody>
          <a:bodyPr wrap="square" rtlCol="0">
            <a:spAutoFit/>
          </a:bodyPr>
          <a:lstStyle/>
          <a:p>
            <a:pPr algn="just"/>
            <a:r>
              <a:rPr lang="en-US" sz="2400" b="1"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Advection frost</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refers to tiny ice spikes that form when very cold wind is blowing over tree branches, poles, and other surfaces. It looks like rimming on the edges of flowers and leaves, and usually forms against the direction of the wind. It can occur at any hour, day or night.</a:t>
            </a:r>
          </a:p>
          <a:p>
            <a:pPr algn="just"/>
            <a:endParaRPr lang="en-US" sz="2400" b="1" i="0" dirty="0">
              <a:solidFill>
                <a:srgbClr val="202122"/>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400" b="1"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Window frost</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forms when a glass pane is exposed to very cold air on the outside and warmer, moderately moist air on the inside. If the pane is a bad insulator (for example, if it is a single-pane window), water </a:t>
            </a:r>
            <a:r>
              <a:rPr lang="en-US" sz="2400" b="0" i="0" dirty="0" err="1">
                <a:solidFill>
                  <a:srgbClr val="202122"/>
                </a:solidFill>
                <a:effectLst/>
                <a:latin typeface="Tahoma" panose="020B0604030504040204" pitchFamily="34" charset="0"/>
                <a:ea typeface="Tahoma" panose="020B0604030504040204" pitchFamily="34" charset="0"/>
                <a:cs typeface="Tahoma" panose="020B0604030504040204" pitchFamily="34" charset="0"/>
              </a:rPr>
              <a:t>vapour</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condenses on the glass, forming frost patterns. With very low temperatures outside, frost can appear on the bottom of the window even with double-pane energy-efficient windows because the air convection between two panes of glass ensures that the bottom part of the glazing unit is colder than the top part</a:t>
            </a:r>
            <a:endParaRPr lang="en-IN" dirty="0"/>
          </a:p>
        </p:txBody>
      </p:sp>
    </p:spTree>
    <p:extLst>
      <p:ext uri="{BB962C8B-B14F-4D97-AF65-F5344CB8AC3E}">
        <p14:creationId xmlns:p14="http://schemas.microsoft.com/office/powerpoint/2010/main" val="3911521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887EA-605E-90DD-CFA6-17B958BAF577}"/>
              </a:ext>
            </a:extLst>
          </p:cNvPr>
          <p:cNvSpPr txBox="1"/>
          <p:nvPr/>
        </p:nvSpPr>
        <p:spPr>
          <a:xfrm>
            <a:off x="198783" y="268357"/>
            <a:ext cx="11549269" cy="5262979"/>
          </a:xfrm>
          <a:prstGeom prst="rect">
            <a:avLst/>
          </a:prstGeom>
          <a:noFill/>
        </p:spPr>
        <p:txBody>
          <a:bodyPr wrap="square" rtlCol="0">
            <a:spAutoFit/>
          </a:bodyPr>
          <a:lstStyle/>
          <a:p>
            <a:pPr algn="just"/>
            <a:r>
              <a:rPr lang="en-US" sz="2400" b="1" i="0" dirty="0">
                <a:solidFill>
                  <a:srgbClr val="202122"/>
                </a:solidFill>
                <a:effectLst/>
                <a:latin typeface="Arial" panose="020B0604020202020204" pitchFamily="34" charset="0"/>
              </a:rPr>
              <a:t>White frost</a:t>
            </a:r>
            <a:r>
              <a:rPr lang="en-US" sz="2400" b="0" i="0" dirty="0">
                <a:solidFill>
                  <a:srgbClr val="202122"/>
                </a:solidFill>
                <a:effectLst/>
                <a:latin typeface="Arial" panose="020B0604020202020204" pitchFamily="34" charset="0"/>
              </a:rPr>
              <a:t> is a solid deposition of ice that forms directly from water vapor. </a:t>
            </a:r>
            <a:r>
              <a:rPr lang="en-US" sz="2400" dirty="0">
                <a:solidFill>
                  <a:srgbClr val="202122"/>
                </a:solidFill>
                <a:latin typeface="Arial" panose="020B0604020202020204" pitchFamily="34" charset="0"/>
              </a:rPr>
              <a:t>It</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forms when relative humidity is above 90%, air temperature below −8 °C, and it grows against the wind direction. White frost resembles a heavy coating of hoar frost with big, interlocking crystals, usually needle-shaped.</a:t>
            </a:r>
          </a:p>
          <a:p>
            <a:pPr algn="just"/>
            <a:endParaRPr lang="en-US" sz="2400" dirty="0">
              <a:solidFill>
                <a:srgbClr val="202122"/>
              </a:solidFill>
              <a:latin typeface="Tahoma" panose="020B0604030504040204" pitchFamily="34" charset="0"/>
              <a:ea typeface="Tahoma" panose="020B0604030504040204" pitchFamily="34" charset="0"/>
              <a:cs typeface="Tahoma" panose="020B0604030504040204" pitchFamily="34" charset="0"/>
            </a:endParaRPr>
          </a:p>
          <a:p>
            <a:pPr algn="just"/>
            <a:r>
              <a:rPr lang="en-US" sz="2400" b="1" i="0" dirty="0">
                <a:solidFill>
                  <a:srgbClr val="202122"/>
                </a:solidFill>
                <a:effectLst/>
                <a:latin typeface="Arial" panose="020B0604020202020204" pitchFamily="34" charset="0"/>
              </a:rPr>
              <a:t>Rime</a:t>
            </a:r>
            <a:r>
              <a:rPr lang="en-US" sz="2400" b="0" i="0" dirty="0">
                <a:solidFill>
                  <a:srgbClr val="202122"/>
                </a:solidFill>
                <a:effectLst/>
                <a:latin typeface="Arial" panose="020B0604020202020204" pitchFamily="34" charset="0"/>
              </a:rPr>
              <a:t> is a type of ice deposition that occurs quickly, often under heavily humid and windy conditions. Technically speaking, it is not a type of frost, since usually supercooled water drops are involved, in contrast to the formation of hoar frost, in which water </a:t>
            </a:r>
            <a:r>
              <a:rPr lang="en-US" sz="2400" b="0" i="0" dirty="0" err="1">
                <a:solidFill>
                  <a:srgbClr val="202122"/>
                </a:solidFill>
                <a:effectLst/>
                <a:latin typeface="Arial" panose="020B0604020202020204" pitchFamily="34" charset="0"/>
              </a:rPr>
              <a:t>vapour</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desublimates</a:t>
            </a:r>
            <a:r>
              <a:rPr lang="en-US" sz="2400" b="0" i="0" dirty="0">
                <a:solidFill>
                  <a:srgbClr val="202122"/>
                </a:solidFill>
                <a:effectLst/>
                <a:latin typeface="Arial" panose="020B0604020202020204" pitchFamily="34" charset="0"/>
              </a:rPr>
              <a:t> slowly and directly. Unlike hoar frost, which has a feathery appearance, rime generally has an icy, solid appearance.</a:t>
            </a:r>
          </a:p>
          <a:p>
            <a:pPr algn="just"/>
            <a:endParaRPr lang="en-US" sz="2400" dirty="0">
              <a:solidFill>
                <a:srgbClr val="202122"/>
              </a:solidFill>
              <a:latin typeface="Arial" panose="020B0604020202020204" pitchFamily="34" charset="0"/>
              <a:ea typeface="Tahoma" panose="020B0604030504040204" pitchFamily="34" charset="0"/>
              <a:cs typeface="Tahoma" panose="020B0604030504040204" pitchFamily="34" charset="0"/>
            </a:endParaRPr>
          </a:p>
          <a:p>
            <a:pPr algn="just"/>
            <a:r>
              <a:rPr lang="en-US" sz="2400" b="1" i="0" dirty="0">
                <a:solidFill>
                  <a:srgbClr val="202122"/>
                </a:solidFill>
                <a:effectLst/>
                <a:latin typeface="Arial" panose="020B0604020202020204" pitchFamily="34" charset="0"/>
              </a:rPr>
              <a:t>Black frost</a:t>
            </a:r>
            <a:r>
              <a:rPr lang="en-US" sz="2400" b="0" i="0" dirty="0">
                <a:solidFill>
                  <a:srgbClr val="202122"/>
                </a:solidFill>
                <a:effectLst/>
                <a:latin typeface="Arial" panose="020B0604020202020204" pitchFamily="34" charset="0"/>
              </a:rPr>
              <a:t> is not strictly speaking frost at all, because it is the condition seen in crops when the humidity is too low for frost to form, but the temperature falls so low that plant tissues freeze and die, becoming blackened, hence the term "black frost". </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7932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defined">
            <a:extLst>
              <a:ext uri="{FF2B5EF4-FFF2-40B4-BE49-F238E27FC236}">
                <a16:creationId xmlns:a16="http://schemas.microsoft.com/office/drawing/2014/main" id="{B53F3781-DCB2-65C4-D3FE-00B0D91B5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54" y="993912"/>
            <a:ext cx="2600765" cy="34687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ndefined">
            <a:extLst>
              <a:ext uri="{FF2B5EF4-FFF2-40B4-BE49-F238E27FC236}">
                <a16:creationId xmlns:a16="http://schemas.microsoft.com/office/drawing/2014/main" id="{78AFE525-E560-FD54-1B59-FCDE053FE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319" y="936762"/>
            <a:ext cx="4701209" cy="35259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5B36A764-FDEC-9BEC-DCE0-B9D91F0BE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3529" y="936762"/>
            <a:ext cx="4373976" cy="315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69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AF8576-CF37-BA59-6015-E06F01EEEACD}"/>
              </a:ext>
            </a:extLst>
          </p:cNvPr>
          <p:cNvSpPr txBox="1"/>
          <p:nvPr/>
        </p:nvSpPr>
        <p:spPr>
          <a:xfrm>
            <a:off x="427383" y="457200"/>
            <a:ext cx="11310730" cy="6186309"/>
          </a:xfrm>
          <a:prstGeom prst="rect">
            <a:avLst/>
          </a:prstGeom>
          <a:noFill/>
        </p:spPr>
        <p:txBody>
          <a:bodyPr wrap="square" rtlCol="0">
            <a:spAutoFit/>
          </a:bodyPr>
          <a:lstStyle/>
          <a:p>
            <a:r>
              <a:rPr lang="en-IN" sz="2800" dirty="0">
                <a:solidFill>
                  <a:srgbClr val="C00000"/>
                </a:solidFill>
                <a:latin typeface="Tahoma" panose="020B0604030504040204" pitchFamily="34" charset="0"/>
                <a:ea typeface="Tahoma" panose="020B0604030504040204" pitchFamily="34" charset="0"/>
                <a:cs typeface="Tahoma" panose="020B0604030504040204" pitchFamily="34" charset="0"/>
              </a:rPr>
              <a:t>Effects on Plants</a:t>
            </a:r>
          </a:p>
          <a:p>
            <a:pPr marL="342900" indent="-342900" algn="just">
              <a:spcBef>
                <a:spcPts val="12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Many plants can be damaged or killed by freezing temperatures or frost. </a:t>
            </a:r>
          </a:p>
          <a:p>
            <a:pPr marL="342900" indent="-342900" algn="just">
              <a:spcBef>
                <a:spcPts val="12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This varies with the type of plant, the tissue exposed, and how low temperatures get; a "light frost" of −2 to 0 °C damages fewer types of plants than a "hard frost" below −2 °C.</a:t>
            </a:r>
          </a:p>
          <a:p>
            <a:pPr marL="342900" indent="-342900" algn="just">
              <a:spcBef>
                <a:spcPts val="1200"/>
              </a:spcBef>
              <a:buFont typeface="Arial" panose="020B0604020202020204" pitchFamily="34" charset="0"/>
              <a:buChar char="•"/>
            </a:pPr>
            <a:r>
              <a:rPr lang="en-US" sz="2400" b="0" i="0" dirty="0">
                <a:solidFill>
                  <a:srgbClr val="202122"/>
                </a:solidFill>
                <a:effectLst/>
                <a:latin typeface="Arial" panose="020B0604020202020204" pitchFamily="34" charset="0"/>
              </a:rPr>
              <a:t>Plants likely to be damaged even by a light frost are: Beans, Grapes, Squashes, Melons, Tomatoes, Eggplants, and Peppers. </a:t>
            </a:r>
          </a:p>
          <a:p>
            <a:pPr marL="342900" indent="-342900" algn="just">
              <a:spcBef>
                <a:spcPts val="1200"/>
              </a:spcBef>
              <a:buFont typeface="Arial" panose="020B0604020202020204" pitchFamily="34" charset="0"/>
              <a:buChar char="•"/>
            </a:pPr>
            <a:r>
              <a:rPr lang="en-US" sz="2400" b="0" i="0" dirty="0">
                <a:solidFill>
                  <a:srgbClr val="202122"/>
                </a:solidFill>
                <a:effectLst/>
                <a:latin typeface="Arial" panose="020B0604020202020204" pitchFamily="34" charset="0"/>
              </a:rPr>
              <a:t>Plants that may tolerate (or even benefit from) frosts include:</a:t>
            </a:r>
          </a:p>
          <a:p>
            <a:pPr marL="342900" indent="-342900" algn="l">
              <a:spcBef>
                <a:spcPts val="1200"/>
              </a:spcBef>
              <a:buFont typeface="Arial" panose="020B0604020202020204" pitchFamily="34" charset="0"/>
              <a:buChar char="•"/>
            </a:pPr>
            <a:r>
              <a:rPr lang="en-IN" sz="2400" b="0" i="0" dirty="0">
                <a:solidFill>
                  <a:srgbClr val="202122"/>
                </a:solidFill>
                <a:effectLst/>
                <a:latin typeface="Arial" panose="020B0604020202020204" pitchFamily="34" charset="0"/>
              </a:rPr>
              <a:t>Root vegetables (</a:t>
            </a:r>
            <a:r>
              <a:rPr lang="en-IN" sz="2400" dirty="0">
                <a:solidFill>
                  <a:srgbClr val="202122"/>
                </a:solidFill>
                <a:latin typeface="Arial" panose="020B0604020202020204" pitchFamily="34" charset="0"/>
              </a:rPr>
              <a:t>B</a:t>
            </a:r>
            <a:r>
              <a:rPr lang="en-IN" sz="2400" b="0" i="0" dirty="0">
                <a:solidFill>
                  <a:srgbClr val="202122"/>
                </a:solidFill>
                <a:effectLst/>
                <a:latin typeface="Arial" panose="020B0604020202020204" pitchFamily="34" charset="0"/>
              </a:rPr>
              <a:t>eets, Carrots, Onions)</a:t>
            </a:r>
          </a:p>
          <a:p>
            <a:pPr marL="342900" indent="-342900" algn="l">
              <a:spcBef>
                <a:spcPts val="1200"/>
              </a:spcBef>
              <a:buFont typeface="Arial" panose="020B0604020202020204" pitchFamily="34" charset="0"/>
              <a:buChar char="•"/>
            </a:pPr>
            <a:r>
              <a:rPr lang="en-IN" sz="2400" dirty="0">
                <a:solidFill>
                  <a:srgbClr val="202122"/>
                </a:solidFill>
                <a:latin typeface="Arial" panose="020B0604020202020204" pitchFamily="34" charset="0"/>
              </a:rPr>
              <a:t>L</a:t>
            </a:r>
            <a:r>
              <a:rPr lang="en-IN" sz="2400" b="0" i="0" dirty="0">
                <a:solidFill>
                  <a:srgbClr val="202122"/>
                </a:solidFill>
                <a:effectLst/>
                <a:latin typeface="Arial" panose="020B0604020202020204" pitchFamily="34" charset="0"/>
              </a:rPr>
              <a:t>eafy greens (</a:t>
            </a:r>
            <a:r>
              <a:rPr lang="en-IN" sz="2400" dirty="0">
                <a:solidFill>
                  <a:srgbClr val="202122"/>
                </a:solidFill>
                <a:latin typeface="Arial" panose="020B0604020202020204" pitchFamily="34" charset="0"/>
              </a:rPr>
              <a:t>L</a:t>
            </a:r>
            <a:r>
              <a:rPr lang="en-IN" sz="2400" b="0" i="0" dirty="0">
                <a:solidFill>
                  <a:srgbClr val="202122"/>
                </a:solidFill>
                <a:effectLst/>
                <a:latin typeface="Arial" panose="020B0604020202020204" pitchFamily="34" charset="0"/>
              </a:rPr>
              <a:t>ettuces, Spinach, Cucumber)</a:t>
            </a:r>
          </a:p>
          <a:p>
            <a:pPr marL="342900" indent="-342900" algn="l">
              <a:spcBef>
                <a:spcPts val="1200"/>
              </a:spcBef>
              <a:buFont typeface="Arial" panose="020B0604020202020204" pitchFamily="34" charset="0"/>
              <a:buChar char="•"/>
            </a:pPr>
            <a:r>
              <a:rPr lang="en-IN" sz="2400" b="0" i="0" dirty="0">
                <a:solidFill>
                  <a:srgbClr val="202122"/>
                </a:solidFill>
                <a:effectLst/>
                <a:latin typeface="Arial" panose="020B0604020202020204" pitchFamily="34" charset="0"/>
              </a:rPr>
              <a:t>Cruciferous Vegetables (</a:t>
            </a:r>
            <a:r>
              <a:rPr lang="en-IN" sz="2400" dirty="0">
                <a:solidFill>
                  <a:srgbClr val="202122"/>
                </a:solidFill>
                <a:latin typeface="Arial" panose="020B0604020202020204" pitchFamily="34" charset="0"/>
              </a:rPr>
              <a:t>C</a:t>
            </a:r>
            <a:r>
              <a:rPr lang="en-IN" sz="2400" b="0" i="0" dirty="0">
                <a:solidFill>
                  <a:srgbClr val="202122"/>
                </a:solidFill>
                <a:effectLst/>
                <a:latin typeface="Arial" panose="020B0604020202020204" pitchFamily="34" charset="0"/>
              </a:rPr>
              <a:t>abbages, Cauliflower, Broccoli, Radishes)</a:t>
            </a:r>
          </a:p>
          <a:p>
            <a:pPr marL="342900" indent="-342900" algn="just">
              <a:spcBef>
                <a:spcPts val="1200"/>
              </a:spcBef>
              <a:buFont typeface="Arial" panose="020B0604020202020204" pitchFamily="34" charset="0"/>
              <a:buChar char="•"/>
            </a:pPr>
            <a:r>
              <a:rPr lang="en-US" sz="2400" b="0" i="0" dirty="0">
                <a:solidFill>
                  <a:srgbClr val="202122"/>
                </a:solidFill>
                <a:effectLst/>
                <a:latin typeface="Arial" panose="020B0604020202020204" pitchFamily="34" charset="0"/>
              </a:rPr>
              <a:t>These frost tolerate crops may be damaged once temperatures drop below −4°C</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2539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FADBD1-B841-313A-7AE7-F245FA750F0A}"/>
              </a:ext>
            </a:extLst>
          </p:cNvPr>
          <p:cNvSpPr txBox="1"/>
          <p:nvPr/>
        </p:nvSpPr>
        <p:spPr>
          <a:xfrm>
            <a:off x="735496" y="1083365"/>
            <a:ext cx="11251095" cy="707886"/>
          </a:xfrm>
          <a:prstGeom prst="rect">
            <a:avLst/>
          </a:prstGeom>
          <a:noFill/>
        </p:spPr>
        <p:txBody>
          <a:bodyPr wrap="square" rtlCol="0">
            <a:spAutoFit/>
          </a:bodyPr>
          <a:lstStyle/>
          <a:p>
            <a:pPr algn="ctr"/>
            <a:r>
              <a:rPr lang="en-IN" sz="4000" b="1" dirty="0">
                <a:solidFill>
                  <a:srgbClr val="0033CC"/>
                </a:solidFill>
                <a:latin typeface="Tahoma" panose="020B0604030504040204" pitchFamily="34" charset="0"/>
                <a:ea typeface="Tahoma" panose="020B0604030504040204" pitchFamily="34" charset="0"/>
                <a:cs typeface="Tahoma" panose="020B0604030504040204" pitchFamily="34" charset="0"/>
              </a:rPr>
              <a:t>FOG</a:t>
            </a:r>
          </a:p>
        </p:txBody>
      </p:sp>
    </p:spTree>
    <p:extLst>
      <p:ext uri="{BB962C8B-B14F-4D97-AF65-F5344CB8AC3E}">
        <p14:creationId xmlns:p14="http://schemas.microsoft.com/office/powerpoint/2010/main" val="2131636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C508E7-C940-A107-9661-33F516E09E57}"/>
              </a:ext>
            </a:extLst>
          </p:cNvPr>
          <p:cNvSpPr txBox="1"/>
          <p:nvPr/>
        </p:nvSpPr>
        <p:spPr>
          <a:xfrm>
            <a:off x="427383" y="407504"/>
            <a:ext cx="11539330" cy="5078313"/>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en-US" sz="2400" i="0" dirty="0">
                <a:solidFill>
                  <a:srgbClr val="0033CC"/>
                </a:solidFill>
                <a:effectLst/>
                <a:latin typeface="Tahoma" panose="020B0604030504040204" pitchFamily="34" charset="0"/>
                <a:ea typeface="Tahoma" panose="020B0604030504040204" pitchFamily="34" charset="0"/>
                <a:cs typeface="Tahoma" panose="020B0604030504040204" pitchFamily="34" charset="0"/>
              </a:rPr>
              <a:t>Fog</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is a visible aerosol consisting of tiny water droplets or ice crystals suspended in the air at or near the Earth’s surface.</a:t>
            </a:r>
          </a:p>
          <a:p>
            <a:pPr marL="342900" indent="-342900" algn="just">
              <a:spcBef>
                <a:spcPts val="12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Fog can be considered a type of low-lying cloud usually resembling stratus and is heavily influenced by nearby bodies of water, topography and wind conditions. </a:t>
            </a:r>
          </a:p>
          <a:p>
            <a:pPr marL="342900" indent="-342900" algn="just">
              <a:spcBef>
                <a:spcPts val="1200"/>
              </a:spcBef>
              <a:buFont typeface="Arial" panose="020B0604020202020204" pitchFamily="34" charset="0"/>
              <a:buChar char="•"/>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In turn, fog affects many human activities, such as shipping, travel and warfare.</a:t>
            </a:r>
          </a:p>
          <a:p>
            <a:pPr marL="342900" indent="-342900" algn="just">
              <a:spcBef>
                <a:spcPts val="1200"/>
              </a:spcBef>
              <a:buFont typeface="Arial" panose="020B0604020202020204" pitchFamily="34" charset="0"/>
              <a:buChar char="•"/>
            </a:pPr>
            <a:r>
              <a:rPr lang="en-US" sz="2400" b="0" i="0" dirty="0">
                <a:solidFill>
                  <a:srgbClr val="202122"/>
                </a:solidFill>
                <a:effectLst/>
                <a:latin typeface="Arial" panose="020B0604020202020204" pitchFamily="34" charset="0"/>
              </a:rPr>
              <a:t>The term </a:t>
            </a:r>
            <a:r>
              <a:rPr lang="en-US" sz="2400" b="0" i="1" dirty="0">
                <a:solidFill>
                  <a:srgbClr val="202122"/>
                </a:solidFill>
                <a:effectLst/>
                <a:latin typeface="Arial" panose="020B0604020202020204" pitchFamily="34" charset="0"/>
              </a:rPr>
              <a:t>fog</a:t>
            </a:r>
            <a:r>
              <a:rPr lang="en-US" sz="2400" b="0" i="0" dirty="0">
                <a:solidFill>
                  <a:srgbClr val="202122"/>
                </a:solidFill>
                <a:effectLst/>
                <a:latin typeface="Arial" panose="020B0604020202020204" pitchFamily="34" charset="0"/>
              </a:rPr>
              <a:t> is typically distinguished from the more generic term </a:t>
            </a:r>
            <a:r>
              <a:rPr lang="en-US" sz="2400" b="0" i="1" dirty="0">
                <a:solidFill>
                  <a:srgbClr val="202122"/>
                </a:solidFill>
                <a:effectLst/>
                <a:latin typeface="Arial" panose="020B0604020202020204" pitchFamily="34" charset="0"/>
              </a:rPr>
              <a:t>cloud</a:t>
            </a:r>
            <a:r>
              <a:rPr lang="en-US" sz="2400" b="0" i="0" dirty="0">
                <a:solidFill>
                  <a:srgbClr val="202122"/>
                </a:solidFill>
                <a:effectLst/>
                <a:latin typeface="Arial" panose="020B0604020202020204" pitchFamily="34" charset="0"/>
              </a:rPr>
              <a:t> in that fog is low-lying, and the moisture in the fog is often generated locally</a:t>
            </a:r>
            <a:endParaRPr lang="en-US" sz="2400" dirty="0">
              <a:solidFill>
                <a:srgbClr val="202122"/>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1200"/>
              </a:spcBef>
              <a:buFont typeface="Arial" panose="020B0604020202020204" pitchFamily="34" charset="0"/>
              <a:buChar char="•"/>
            </a:pPr>
            <a:r>
              <a:rPr lang="en-US" sz="2400" b="0" i="0" dirty="0">
                <a:solidFill>
                  <a:srgbClr val="202122"/>
                </a:solidFill>
                <a:effectLst/>
                <a:latin typeface="Arial" panose="020B0604020202020204" pitchFamily="34" charset="0"/>
              </a:rPr>
              <a:t>fog reduces visibility to less than 1 km., </a:t>
            </a:r>
            <a:r>
              <a:rPr lang="en-US" sz="2400" b="1" i="0" dirty="0">
                <a:solidFill>
                  <a:srgbClr val="FF0000"/>
                </a:solidFill>
                <a:effectLst/>
                <a:latin typeface="Arial" panose="020B0604020202020204" pitchFamily="34" charset="0"/>
              </a:rPr>
              <a:t>whereas </a:t>
            </a:r>
            <a:r>
              <a:rPr lang="en-US" sz="2400" b="1" i="0" u="none" strike="noStrike" dirty="0">
                <a:solidFill>
                  <a:srgbClr val="FF0000"/>
                </a:solidFill>
                <a:effectLst/>
                <a:latin typeface="Arial" panose="020B0604020202020204" pitchFamily="34" charset="0"/>
                <a:hlinkClick r:id="rId2" tooltip="Mist">
                  <a:extLst>
                    <a:ext uri="{A12FA001-AC4F-418D-AE19-62706E023703}">
                      <ahyp:hlinkClr xmlns:ahyp="http://schemas.microsoft.com/office/drawing/2018/hyperlinkcolor" val="tx"/>
                    </a:ext>
                  </a:extLst>
                </a:hlinkClick>
              </a:rPr>
              <a:t>mist</a:t>
            </a:r>
            <a:r>
              <a:rPr lang="en-US" sz="2400" b="1" i="0" dirty="0">
                <a:solidFill>
                  <a:srgbClr val="FF0000"/>
                </a:solidFill>
                <a:effectLst/>
                <a:latin typeface="Arial" panose="020B0604020202020204" pitchFamily="34" charset="0"/>
              </a:rPr>
              <a:t> causes lesser impairment of visibility.</a:t>
            </a:r>
          </a:p>
          <a:p>
            <a:pPr marL="342900" indent="-342900" algn="just">
              <a:spcBef>
                <a:spcPts val="1200"/>
              </a:spcBef>
              <a:buFont typeface="Arial" panose="020B0604020202020204" pitchFamily="34" charset="0"/>
              <a:buChar char="•"/>
            </a:pPr>
            <a:endParaRPr lang="en-US" sz="2400" b="1" dirty="0">
              <a:solidFill>
                <a:srgbClr val="FF0000"/>
              </a:solidFill>
              <a:latin typeface="Arial" panose="020B0604020202020204" pitchFamily="34" charset="0"/>
              <a:ea typeface="Tahoma" panose="020B0604030504040204" pitchFamily="34" charset="0"/>
              <a:cs typeface="Tahoma" panose="020B0604030504040204" pitchFamily="34" charset="0"/>
            </a:endParaRPr>
          </a:p>
          <a:p>
            <a:pPr marL="342900" indent="-342900" algn="just">
              <a:spcBef>
                <a:spcPts val="1200"/>
              </a:spcBef>
              <a:buFont typeface="Arial" panose="020B0604020202020204" pitchFamily="34" charset="0"/>
              <a:buChar char="•"/>
            </a:pPr>
            <a:endParaRPr lang="en-IN"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undefined">
            <a:extLst>
              <a:ext uri="{FF2B5EF4-FFF2-40B4-BE49-F238E27FC236}">
                <a16:creationId xmlns:a16="http://schemas.microsoft.com/office/drawing/2014/main" id="{1F923004-6879-5E1D-63BF-E3AF6E239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060" y="4323522"/>
            <a:ext cx="4406348" cy="171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2010.atmos.uiuc.edu/guides/mtr/cld/prcp/zr/prcs/gifs/ice1.gif"/>
          <p:cNvPicPr/>
          <p:nvPr/>
        </p:nvPicPr>
        <p:blipFill>
          <a:blip r:embed="rId2"/>
          <a:srcRect/>
          <a:stretch>
            <a:fillRect/>
          </a:stretch>
        </p:blipFill>
        <p:spPr bwMode="auto">
          <a:xfrm>
            <a:off x="1828800" y="304800"/>
            <a:ext cx="2971800" cy="2133600"/>
          </a:xfrm>
          <a:prstGeom prst="rect">
            <a:avLst/>
          </a:prstGeom>
          <a:noFill/>
          <a:ln w="9525">
            <a:noFill/>
            <a:miter lim="800000"/>
            <a:headEnd/>
            <a:tailEnd/>
          </a:ln>
        </p:spPr>
      </p:pic>
      <p:pic>
        <p:nvPicPr>
          <p:cNvPr id="4" name="Picture 3" descr="http://ww2010.atmos.uiuc.edu/guides/mtr/cld/prcp/zr/prcs/gifs/ice2.gif"/>
          <p:cNvPicPr/>
          <p:nvPr/>
        </p:nvPicPr>
        <p:blipFill>
          <a:blip r:embed="rId3"/>
          <a:srcRect/>
          <a:stretch>
            <a:fillRect/>
          </a:stretch>
        </p:blipFill>
        <p:spPr bwMode="auto">
          <a:xfrm>
            <a:off x="1981200" y="2514601"/>
            <a:ext cx="2895600" cy="2057399"/>
          </a:xfrm>
          <a:prstGeom prst="rect">
            <a:avLst/>
          </a:prstGeom>
          <a:noFill/>
          <a:ln w="9525">
            <a:noFill/>
            <a:miter lim="800000"/>
            <a:headEnd/>
            <a:tailEnd/>
          </a:ln>
        </p:spPr>
      </p:pic>
      <p:pic>
        <p:nvPicPr>
          <p:cNvPr id="5" name="Picture 4" descr="http://ww2010.atmos.uiuc.edu/guides/mtr/cld/prcp/zr/prcs/gifs/ice3.gif"/>
          <p:cNvPicPr/>
          <p:nvPr/>
        </p:nvPicPr>
        <p:blipFill>
          <a:blip r:embed="rId4"/>
          <a:srcRect/>
          <a:stretch>
            <a:fillRect/>
          </a:stretch>
        </p:blipFill>
        <p:spPr bwMode="auto">
          <a:xfrm>
            <a:off x="1981200" y="4419600"/>
            <a:ext cx="2819400" cy="2057400"/>
          </a:xfrm>
          <a:prstGeom prst="rect">
            <a:avLst/>
          </a:prstGeom>
          <a:noFill/>
          <a:ln w="9525">
            <a:noFill/>
            <a:miter lim="800000"/>
            <a:headEnd/>
            <a:tailEnd/>
          </a:ln>
        </p:spPr>
      </p:pic>
      <p:sp>
        <p:nvSpPr>
          <p:cNvPr id="6" name="TextBox 5"/>
          <p:cNvSpPr txBox="1"/>
          <p:nvPr/>
        </p:nvSpPr>
        <p:spPr>
          <a:xfrm>
            <a:off x="5029200" y="381001"/>
            <a:ext cx="5257800" cy="6217087"/>
          </a:xfrm>
          <a:prstGeom prst="rect">
            <a:avLst/>
          </a:prstGeom>
          <a:noFill/>
        </p:spPr>
        <p:txBody>
          <a:bodyPr wrap="square" rtlCol="0">
            <a:spAutoFit/>
          </a:bodyPr>
          <a:lstStyle/>
          <a:p>
            <a:pPr algn="just"/>
            <a:r>
              <a:rPr lang="en-IN" sz="2000" dirty="0">
                <a:solidFill>
                  <a:prstClr val="black"/>
                </a:solidFill>
                <a:latin typeface="Tahoma" pitchFamily="34" charset="0"/>
                <a:ea typeface="Tahoma" pitchFamily="34" charset="0"/>
                <a:cs typeface="Tahoma" pitchFamily="34" charset="0"/>
              </a:rPr>
              <a:t>In the figures, blue line represents the temp. of the atmosphere and the black line represents the </a:t>
            </a:r>
            <a:r>
              <a:rPr lang="en-IN" sz="2000" baseline="30000" dirty="0">
                <a:solidFill>
                  <a:srgbClr val="0000FF"/>
                </a:solidFill>
                <a:latin typeface="Tahoma" pitchFamily="34" charset="0"/>
                <a:ea typeface="Tahoma" pitchFamily="34" charset="0"/>
                <a:cs typeface="Tahoma" pitchFamily="34" charset="0"/>
              </a:rPr>
              <a:t>0</a:t>
            </a:r>
            <a:r>
              <a:rPr lang="en-IN" sz="2000" dirty="0">
                <a:solidFill>
                  <a:srgbClr val="0000FF"/>
                </a:solidFill>
                <a:latin typeface="Tahoma" pitchFamily="34" charset="0"/>
                <a:ea typeface="Tahoma" pitchFamily="34" charset="0"/>
                <a:cs typeface="Tahoma" pitchFamily="34" charset="0"/>
              </a:rPr>
              <a:t>C isotherm </a:t>
            </a:r>
            <a:r>
              <a:rPr lang="en-IN" sz="2000" dirty="0">
                <a:solidFill>
                  <a:prstClr val="black"/>
                </a:solidFill>
                <a:latin typeface="Tahoma" pitchFamily="34" charset="0"/>
                <a:ea typeface="Tahoma" pitchFamily="34" charset="0"/>
                <a:cs typeface="Tahoma" pitchFamily="34" charset="0"/>
              </a:rPr>
              <a:t>(a line of equal temperature). When the blue line is to the right of the black line, the atmosphere is warmer than </a:t>
            </a:r>
            <a:r>
              <a:rPr lang="en-IN" sz="2000" baseline="30000" dirty="0">
                <a:solidFill>
                  <a:prstClr val="black"/>
                </a:solidFill>
                <a:latin typeface="Tahoma" pitchFamily="34" charset="0"/>
                <a:ea typeface="Tahoma" pitchFamily="34" charset="0"/>
                <a:cs typeface="Tahoma" pitchFamily="34" charset="0"/>
              </a:rPr>
              <a:t>0</a:t>
            </a:r>
            <a:r>
              <a:rPr lang="en-IN" sz="2000" dirty="0">
                <a:solidFill>
                  <a:prstClr val="black"/>
                </a:solidFill>
                <a:latin typeface="Tahoma" pitchFamily="34" charset="0"/>
                <a:ea typeface="Tahoma" pitchFamily="34" charset="0"/>
                <a:cs typeface="Tahoma" pitchFamily="34" charset="0"/>
              </a:rPr>
              <a:t>C and when the blue line is to the left, the atmosphere is colder than </a:t>
            </a:r>
            <a:r>
              <a:rPr lang="en-IN" sz="2000" baseline="30000" dirty="0">
                <a:solidFill>
                  <a:prstClr val="black"/>
                </a:solidFill>
                <a:latin typeface="Tahoma" pitchFamily="34" charset="0"/>
                <a:ea typeface="Tahoma" pitchFamily="34" charset="0"/>
                <a:cs typeface="Tahoma" pitchFamily="34" charset="0"/>
              </a:rPr>
              <a:t>0</a:t>
            </a:r>
            <a:r>
              <a:rPr lang="en-IN" sz="2000" dirty="0">
                <a:solidFill>
                  <a:prstClr val="black"/>
                </a:solidFill>
                <a:latin typeface="Tahoma" pitchFamily="34" charset="0"/>
                <a:ea typeface="Tahoma" pitchFamily="34" charset="0"/>
                <a:cs typeface="Tahoma" pitchFamily="34" charset="0"/>
              </a:rPr>
              <a:t>C.</a:t>
            </a:r>
          </a:p>
          <a:p>
            <a:pPr algn="just"/>
            <a:endParaRPr lang="en-IN" sz="2000" dirty="0">
              <a:solidFill>
                <a:prstClr val="black"/>
              </a:solidFill>
              <a:latin typeface="Tahoma" pitchFamily="34" charset="0"/>
              <a:ea typeface="Tahoma" pitchFamily="34" charset="0"/>
              <a:cs typeface="Tahoma" pitchFamily="34" charset="0"/>
            </a:endParaRPr>
          </a:p>
          <a:p>
            <a:pPr algn="just"/>
            <a:endParaRPr lang="en-IN" sz="2000" dirty="0">
              <a:solidFill>
                <a:prstClr val="black"/>
              </a:solidFill>
              <a:latin typeface="Tahoma" pitchFamily="34" charset="0"/>
              <a:ea typeface="Tahoma" pitchFamily="34" charset="0"/>
              <a:cs typeface="Tahoma" pitchFamily="34" charset="0"/>
            </a:endParaRPr>
          </a:p>
          <a:p>
            <a:pPr algn="just"/>
            <a:r>
              <a:rPr lang="en-IN" sz="2000" dirty="0">
                <a:solidFill>
                  <a:prstClr val="black"/>
                </a:solidFill>
                <a:latin typeface="Calibri"/>
              </a:rPr>
              <a:t>As the snow falls, it encounters a layer of warm air where snow and ice particles completely melt and collapse into raindrops.</a:t>
            </a:r>
          </a:p>
          <a:p>
            <a:pPr algn="just"/>
            <a:endParaRPr lang="en-IN" sz="2000">
              <a:solidFill>
                <a:prstClr val="black"/>
              </a:solidFill>
              <a:latin typeface="Calibri"/>
            </a:endParaRPr>
          </a:p>
          <a:p>
            <a:pPr algn="just"/>
            <a:endParaRPr lang="en-IN" sz="2000" dirty="0">
              <a:solidFill>
                <a:prstClr val="black"/>
              </a:solidFill>
              <a:latin typeface="Calibri"/>
            </a:endParaRPr>
          </a:p>
          <a:p>
            <a:pPr algn="just"/>
            <a:r>
              <a:rPr lang="en-IN" sz="2000" dirty="0">
                <a:solidFill>
                  <a:prstClr val="black"/>
                </a:solidFill>
                <a:latin typeface="Calibri"/>
              </a:rPr>
              <a:t>As the raindrops fall further, they encounter a layer of cold air (</a:t>
            </a:r>
            <a:r>
              <a:rPr lang="en-IN" sz="2000" baseline="30000" dirty="0">
                <a:solidFill>
                  <a:prstClr val="black"/>
                </a:solidFill>
                <a:latin typeface="Tahoma" pitchFamily="34" charset="0"/>
                <a:ea typeface="Tahoma" pitchFamily="34" charset="0"/>
                <a:cs typeface="Tahoma" pitchFamily="34" charset="0"/>
              </a:rPr>
              <a:t>0</a:t>
            </a:r>
            <a:r>
              <a:rPr lang="en-IN" sz="2000" dirty="0">
                <a:solidFill>
                  <a:prstClr val="black"/>
                </a:solidFill>
                <a:latin typeface="Tahoma" pitchFamily="34" charset="0"/>
                <a:ea typeface="Tahoma" pitchFamily="34" charset="0"/>
                <a:cs typeface="Tahoma" pitchFamily="34" charset="0"/>
              </a:rPr>
              <a:t>C)</a:t>
            </a:r>
            <a:r>
              <a:rPr lang="en-IN" sz="2000" dirty="0">
                <a:solidFill>
                  <a:prstClr val="black"/>
                </a:solidFill>
                <a:latin typeface="Calibri"/>
              </a:rPr>
              <a:t>, since the cold layer is so shallow, majority of the droplets transformed into super cooled raindrops. </a:t>
            </a:r>
            <a:endParaRPr lang="en-US" sz="2000" dirty="0">
              <a:solidFill>
                <a:prstClr val="black"/>
              </a:solidFill>
              <a:latin typeface="Calibri"/>
            </a:endParaRPr>
          </a:p>
          <a:p>
            <a:pPr algn="just"/>
            <a:endParaRPr lang="en-US" sz="2000" dirty="0">
              <a:solidFill>
                <a:prstClr val="black"/>
              </a:solidFill>
              <a:latin typeface="Tahoma" pitchFamily="34" charset="0"/>
              <a:ea typeface="Tahoma" pitchFamily="34" charset="0"/>
              <a:cs typeface="Tahoma" pitchFamily="34" charset="0"/>
            </a:endParaRPr>
          </a:p>
          <a:p>
            <a:endParaRPr lang="en-US" dirty="0">
              <a:solidFill>
                <a:prstClr val="black"/>
              </a:solidFill>
              <a:latin typeface="Calibri"/>
            </a:endParaRPr>
          </a:p>
        </p:txBody>
      </p:sp>
      <p:sp>
        <p:nvSpPr>
          <p:cNvPr id="7" name="TextBox 6"/>
          <p:cNvSpPr txBox="1"/>
          <p:nvPr/>
        </p:nvSpPr>
        <p:spPr>
          <a:xfrm>
            <a:off x="2590800" y="1676400"/>
            <a:ext cx="762000" cy="369332"/>
          </a:xfrm>
          <a:prstGeom prst="rect">
            <a:avLst/>
          </a:prstGeom>
          <a:noFill/>
        </p:spPr>
        <p:txBody>
          <a:bodyPr wrap="square" rtlCol="0">
            <a:spAutoFit/>
          </a:bodyPr>
          <a:lstStyle/>
          <a:p>
            <a:r>
              <a:rPr lang="en-US" b="1" dirty="0">
                <a:solidFill>
                  <a:prstClr val="black"/>
                </a:solidFill>
                <a:latin typeface="Calibri"/>
              </a:rPr>
              <a:t>(a)</a:t>
            </a:r>
          </a:p>
        </p:txBody>
      </p:sp>
      <p:sp>
        <p:nvSpPr>
          <p:cNvPr id="8" name="TextBox 7"/>
          <p:cNvSpPr txBox="1"/>
          <p:nvPr/>
        </p:nvSpPr>
        <p:spPr>
          <a:xfrm>
            <a:off x="3124200" y="3733800"/>
            <a:ext cx="457200" cy="369332"/>
          </a:xfrm>
          <a:prstGeom prst="rect">
            <a:avLst/>
          </a:prstGeom>
          <a:noFill/>
        </p:spPr>
        <p:txBody>
          <a:bodyPr wrap="square" rtlCol="0">
            <a:spAutoFit/>
          </a:bodyPr>
          <a:lstStyle/>
          <a:p>
            <a:r>
              <a:rPr lang="en-US" b="1" dirty="0">
                <a:solidFill>
                  <a:prstClr val="black"/>
                </a:solidFill>
                <a:latin typeface="Calibri"/>
              </a:rPr>
              <a:t>(b)</a:t>
            </a:r>
          </a:p>
        </p:txBody>
      </p:sp>
      <p:sp>
        <p:nvSpPr>
          <p:cNvPr id="9" name="TextBox 8"/>
          <p:cNvSpPr txBox="1"/>
          <p:nvPr/>
        </p:nvSpPr>
        <p:spPr>
          <a:xfrm>
            <a:off x="3124200" y="5638800"/>
            <a:ext cx="533400" cy="369332"/>
          </a:xfrm>
          <a:prstGeom prst="rect">
            <a:avLst/>
          </a:prstGeom>
          <a:noFill/>
        </p:spPr>
        <p:txBody>
          <a:bodyPr wrap="square" rtlCol="0">
            <a:spAutoFit/>
          </a:bodyPr>
          <a:lstStyle/>
          <a:p>
            <a:r>
              <a:rPr lang="en-US" b="1" dirty="0">
                <a:solidFill>
                  <a:prstClr val="black"/>
                </a:solidFill>
                <a:latin typeface="Calibri"/>
              </a:rPr>
              <a:t>(c)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1F30F-91DD-CEDC-1462-ACA7F68F3095}"/>
              </a:ext>
            </a:extLst>
          </p:cNvPr>
          <p:cNvSpPr txBox="1"/>
          <p:nvPr/>
        </p:nvSpPr>
        <p:spPr>
          <a:xfrm>
            <a:off x="109330" y="320456"/>
            <a:ext cx="11598966" cy="6135013"/>
          </a:xfrm>
          <a:prstGeom prst="rect">
            <a:avLst/>
          </a:prstGeom>
          <a:noFill/>
        </p:spPr>
        <p:txBody>
          <a:bodyPr wrap="square" rtlCol="0">
            <a:spAutoFit/>
          </a:bodyPr>
          <a:lstStyle/>
          <a:p>
            <a:r>
              <a:rPr lang="en-IN" sz="2400" dirty="0">
                <a:solidFill>
                  <a:srgbClr val="0033CC"/>
                </a:solidFill>
                <a:latin typeface="Tahoma" panose="020B0604030504040204" pitchFamily="34" charset="0"/>
                <a:ea typeface="Tahoma" panose="020B0604030504040204" pitchFamily="34" charset="0"/>
                <a:cs typeface="Tahoma" panose="020B0604030504040204" pitchFamily="34" charset="0"/>
              </a:rPr>
              <a:t>Formation of Fog</a:t>
            </a:r>
          </a:p>
          <a:p>
            <a:endParaRPr lang="en-IN" sz="1000" dirty="0"/>
          </a:p>
          <a:p>
            <a:pPr algn="just">
              <a:spcBef>
                <a:spcPts val="800"/>
              </a:spcBef>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Fog forms when the difference between air temp. and dew point is less than 2.5.</a:t>
            </a:r>
          </a:p>
          <a:p>
            <a:pPr algn="just">
              <a:spcBef>
                <a:spcPts val="800"/>
              </a:spcBef>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Addition of water vapor  by wind convergence into areas of upward wind motion.</a:t>
            </a:r>
          </a:p>
          <a:p>
            <a:pPr algn="just">
              <a:spcBef>
                <a:spcPts val="800"/>
              </a:spcBef>
            </a:pPr>
            <a:r>
              <a:rPr lang="en-US" sz="2400" dirty="0">
                <a:solidFill>
                  <a:srgbClr val="202122"/>
                </a:solidFill>
                <a:latin typeface="Tahoma" panose="020B0604030504040204" pitchFamily="34" charset="0"/>
                <a:ea typeface="Tahoma" panose="020B0604030504040204" pitchFamily="34" charset="0"/>
                <a:cs typeface="Tahoma" panose="020B0604030504040204" pitchFamily="34" charset="0"/>
              </a:rPr>
              <a:t>Intense precipitation.</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a:t>
            </a:r>
          </a:p>
          <a:p>
            <a:pPr algn="just">
              <a:spcBef>
                <a:spcPts val="800"/>
              </a:spcBef>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Evaporation from the surface of oceans/  water bodies/ wet land due to daytime heating.</a:t>
            </a:r>
          </a:p>
          <a:p>
            <a:pPr algn="just">
              <a:spcBef>
                <a:spcPts val="800"/>
              </a:spcBef>
            </a:pPr>
            <a:r>
              <a:rPr lang="en-US" sz="2400" dirty="0">
                <a:solidFill>
                  <a:srgbClr val="202122"/>
                </a:solidFill>
                <a:latin typeface="Tahoma" panose="020B0604030504040204" pitchFamily="34" charset="0"/>
                <a:ea typeface="Tahoma" panose="020B0604030504040204" pitchFamily="34" charset="0"/>
                <a:cs typeface="Tahoma" panose="020B0604030504040204" pitchFamily="34" charset="0"/>
              </a:rPr>
              <a:t>C</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ool or dry air moving over warmer </a:t>
            </a:r>
            <a:r>
              <a:rPr lang="en-US" sz="2400" b="0" i="0" dirty="0" err="1">
                <a:solidFill>
                  <a:srgbClr val="202122"/>
                </a:solidFill>
                <a:effectLst/>
                <a:latin typeface="Tahoma" panose="020B0604030504040204" pitchFamily="34" charset="0"/>
                <a:ea typeface="Tahoma" panose="020B0604030504040204" pitchFamily="34" charset="0"/>
                <a:cs typeface="Tahoma" panose="020B0604030504040204" pitchFamily="34" charset="0"/>
              </a:rPr>
              <a:t>water.lifting</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air over mountains</a:t>
            </a:r>
          </a:p>
          <a:p>
            <a:pPr algn="just">
              <a:spcBef>
                <a:spcPts val="800"/>
              </a:spcBef>
            </a:pPr>
            <a:r>
              <a:rPr lang="en-US" sz="2400" dirty="0">
                <a:solidFill>
                  <a:srgbClr val="202122"/>
                </a:solidFill>
                <a:latin typeface="Tahoma" panose="020B0604030504040204" pitchFamily="34" charset="0"/>
                <a:ea typeface="Tahoma" panose="020B0604030504040204" pitchFamily="34" charset="0"/>
                <a:cs typeface="Tahoma" panose="020B0604030504040204" pitchFamily="34" charset="0"/>
              </a:rPr>
              <a:t>When, at 100% RH, the minute water droplets begin to coalesce into larger droplets, fog </a:t>
            </a: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produces precipitation in the form of drizzle or very light snow, This can occur when the fog layer is lifted and cooled sufficiently, or when it is forcibly compressed from above by descending air. </a:t>
            </a:r>
          </a:p>
          <a:p>
            <a:pPr algn="just">
              <a:spcBef>
                <a:spcPts val="800"/>
              </a:spcBef>
            </a:pPr>
            <a:r>
              <a:rPr lang="en-US" sz="2400" b="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The thickness of a fog layer is largely determined by the height of the inversion boundary, which in oceanic locales is also the top of the marine layer, above which the air mass is warmer and drier. </a:t>
            </a:r>
          </a:p>
        </p:txBody>
      </p:sp>
    </p:spTree>
    <p:extLst>
      <p:ext uri="{BB962C8B-B14F-4D97-AF65-F5344CB8AC3E}">
        <p14:creationId xmlns:p14="http://schemas.microsoft.com/office/powerpoint/2010/main" val="1113909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234" y="337932"/>
            <a:ext cx="11439939" cy="5187639"/>
          </a:xfrm>
          <a:prstGeom prst="rect">
            <a:avLst/>
          </a:prstGeom>
          <a:noFill/>
        </p:spPr>
        <p:txBody>
          <a:bodyPr wrap="square" rtlCol="0">
            <a:spAutoFit/>
          </a:bodyPr>
          <a:lstStyle/>
          <a:p>
            <a:pPr algn="just"/>
            <a:r>
              <a:rPr lang="en-US" sz="2400" b="1" dirty="0">
                <a:solidFill>
                  <a:prstClr val="black"/>
                </a:solidFill>
                <a:latin typeface="Tahoma" pitchFamily="34" charset="0"/>
                <a:ea typeface="Tahoma" pitchFamily="34" charset="0"/>
                <a:cs typeface="Tahoma" pitchFamily="34" charset="0"/>
              </a:rPr>
              <a:t>Fog is classified according to the way it is produced. </a:t>
            </a:r>
          </a:p>
          <a:p>
            <a:pPr algn="just"/>
            <a:endParaRPr lang="en-US" sz="2400" dirty="0">
              <a:solidFill>
                <a:prstClr val="black"/>
              </a:solidFill>
              <a:latin typeface="Tahoma" pitchFamily="34" charset="0"/>
              <a:ea typeface="Tahoma" pitchFamily="34" charset="0"/>
              <a:cs typeface="Tahoma" pitchFamily="34" charset="0"/>
            </a:endParaRPr>
          </a:p>
          <a:p>
            <a:pPr algn="just">
              <a:lnSpc>
                <a:spcPct val="150000"/>
              </a:lnSpc>
            </a:pPr>
            <a:r>
              <a:rPr lang="en-US" sz="2400" dirty="0">
                <a:solidFill>
                  <a:srgbClr val="0000FF"/>
                </a:solidFill>
                <a:latin typeface="Tahoma" pitchFamily="34" charset="0"/>
                <a:ea typeface="Tahoma" pitchFamily="34" charset="0"/>
                <a:cs typeface="Tahoma" pitchFamily="34" charset="0"/>
              </a:rPr>
              <a:t>A. Fogs resulting from evaporation.    </a:t>
            </a:r>
          </a:p>
          <a:p>
            <a:pPr marL="457200" indent="-457200" algn="just">
              <a:lnSpc>
                <a:spcPct val="150000"/>
              </a:lnSpc>
              <a:buFont typeface="+mj-lt"/>
              <a:buAutoNum type="alphaLcParenR"/>
            </a:pPr>
            <a:r>
              <a:rPr lang="en-US" sz="2400" dirty="0">
                <a:solidFill>
                  <a:srgbClr val="C00000"/>
                </a:solidFill>
                <a:latin typeface="Tahoma" pitchFamily="34" charset="0"/>
                <a:ea typeface="Tahoma" pitchFamily="34" charset="0"/>
                <a:cs typeface="Tahoma" pitchFamily="34" charset="0"/>
              </a:rPr>
              <a:t>Steam fog </a:t>
            </a:r>
            <a:r>
              <a:rPr lang="en-US" sz="2400" dirty="0">
                <a:solidFill>
                  <a:prstClr val="black"/>
                </a:solidFill>
                <a:latin typeface="Tahoma" pitchFamily="34" charset="0"/>
                <a:ea typeface="Tahoma" pitchFamily="34" charset="0"/>
                <a:cs typeface="Tahoma" pitchFamily="34" charset="0"/>
              </a:rPr>
              <a:t>is the fog that is produced by intense evaporation of water into relatively cold air. Saturation occurs, then condensation, then fog. Steam fog is observed over water bodies in mid- and high latitudes. Sometimes it occurs over warm, wet land immediately after a rain. </a:t>
            </a:r>
          </a:p>
          <a:p>
            <a:pPr marL="457200" indent="-457200" algn="just">
              <a:lnSpc>
                <a:spcPct val="150000"/>
              </a:lnSpc>
              <a:buFont typeface="+mj-lt"/>
              <a:buAutoNum type="alphaLcParenR"/>
            </a:pPr>
            <a:r>
              <a:rPr lang="en-US" sz="2400" dirty="0">
                <a:solidFill>
                  <a:srgbClr val="C00000"/>
                </a:solidFill>
                <a:latin typeface="Tahoma" pitchFamily="34" charset="0"/>
                <a:ea typeface="Tahoma" pitchFamily="34" charset="0"/>
                <a:cs typeface="Tahoma" pitchFamily="34" charset="0"/>
              </a:rPr>
              <a:t>Frontal fog </a:t>
            </a:r>
            <a:r>
              <a:rPr lang="en-US" sz="2400" dirty="0">
                <a:solidFill>
                  <a:prstClr val="black"/>
                </a:solidFill>
                <a:latin typeface="Tahoma" pitchFamily="34" charset="0"/>
                <a:ea typeface="Tahoma" pitchFamily="34" charset="0"/>
                <a:cs typeface="Tahoma" pitchFamily="34" charset="0"/>
              </a:rPr>
              <a:t>is the fog found along the boundary of two air masses. Evaporation from warm rain falling through the drier air below may be followed by saturation and condensation in cooler layers to form frontal fog.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m Fog - Photo examples">
            <a:extLst>
              <a:ext uri="{FF2B5EF4-FFF2-40B4-BE49-F238E27FC236}">
                <a16:creationId xmlns:a16="http://schemas.microsoft.com/office/drawing/2014/main" id="{C1BBFA8D-F3D0-C9D7-14F7-D82484A20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08652"/>
            <a:ext cx="4363278" cy="290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218 Radiation Fog Images, Stock Photos &amp; Vectors ...">
            <a:extLst>
              <a:ext uri="{FF2B5EF4-FFF2-40B4-BE49-F238E27FC236}">
                <a16:creationId xmlns:a16="http://schemas.microsoft.com/office/drawing/2014/main" id="{DAA4F03D-AE8B-6EBD-91D5-A24BA3417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822" y="808652"/>
            <a:ext cx="4933951" cy="3111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81F9C5-E5C1-C973-14ED-D9284977C425}"/>
              </a:ext>
            </a:extLst>
          </p:cNvPr>
          <p:cNvSpPr txBox="1"/>
          <p:nvPr/>
        </p:nvSpPr>
        <p:spPr>
          <a:xfrm>
            <a:off x="606287" y="4025348"/>
            <a:ext cx="4442791" cy="461665"/>
          </a:xfrm>
          <a:prstGeom prst="rect">
            <a:avLst/>
          </a:prstGeom>
          <a:noFill/>
        </p:spPr>
        <p:txBody>
          <a:bodyPr wrap="square" rtlCol="0">
            <a:spAutoFit/>
          </a:bodyPr>
          <a:lstStyle/>
          <a:p>
            <a:pPr algn="ctr"/>
            <a:r>
              <a:rPr lang="en-IN" sz="2400" dirty="0">
                <a:latin typeface="Arial" panose="020B0604020202020204" pitchFamily="34" charset="0"/>
                <a:cs typeface="Arial" panose="020B0604020202020204" pitchFamily="34" charset="0"/>
              </a:rPr>
              <a:t>Steam Fog</a:t>
            </a:r>
          </a:p>
        </p:txBody>
      </p:sp>
      <p:sp>
        <p:nvSpPr>
          <p:cNvPr id="3" name="TextBox 2">
            <a:extLst>
              <a:ext uri="{FF2B5EF4-FFF2-40B4-BE49-F238E27FC236}">
                <a16:creationId xmlns:a16="http://schemas.microsoft.com/office/drawing/2014/main" id="{73259E44-DD28-5AD0-4350-0EDD01DCC797}"/>
              </a:ext>
            </a:extLst>
          </p:cNvPr>
          <p:cNvSpPr txBox="1"/>
          <p:nvPr/>
        </p:nvSpPr>
        <p:spPr>
          <a:xfrm>
            <a:off x="5879822" y="4025348"/>
            <a:ext cx="4933951" cy="461665"/>
          </a:xfrm>
          <a:prstGeom prst="rect">
            <a:avLst/>
          </a:prstGeom>
          <a:noFill/>
        </p:spPr>
        <p:txBody>
          <a:bodyPr wrap="square" rtlCol="0">
            <a:spAutoFit/>
          </a:bodyPr>
          <a:lstStyle/>
          <a:p>
            <a:pPr algn="ctr"/>
            <a:r>
              <a:rPr lang="en-IN" sz="2400" dirty="0">
                <a:latin typeface="Arial" panose="020B0604020202020204" pitchFamily="34" charset="0"/>
                <a:cs typeface="Arial" panose="020B0604020202020204" pitchFamily="34" charset="0"/>
              </a:rPr>
              <a:t>Frontal Fog</a:t>
            </a:r>
          </a:p>
        </p:txBody>
      </p:sp>
    </p:spTree>
    <p:extLst>
      <p:ext uri="{BB962C8B-B14F-4D97-AF65-F5344CB8AC3E}">
        <p14:creationId xmlns:p14="http://schemas.microsoft.com/office/powerpoint/2010/main" val="257663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457201"/>
            <a:ext cx="11191461" cy="5864747"/>
          </a:xfrm>
          <a:prstGeom prst="rect">
            <a:avLst/>
          </a:prstGeom>
          <a:noFill/>
        </p:spPr>
        <p:txBody>
          <a:bodyPr wrap="square" rtlCol="0">
            <a:spAutoFit/>
          </a:bodyPr>
          <a:lstStyle/>
          <a:p>
            <a:pPr algn="just"/>
            <a:r>
              <a:rPr lang="en-US" sz="2000" b="1" dirty="0">
                <a:solidFill>
                  <a:prstClr val="black"/>
                </a:solidFill>
                <a:latin typeface="Tahoma" pitchFamily="34" charset="0"/>
                <a:ea typeface="Tahoma" pitchFamily="34" charset="0"/>
                <a:cs typeface="Tahoma" pitchFamily="34" charset="0"/>
              </a:rPr>
              <a:t> </a:t>
            </a:r>
            <a:r>
              <a:rPr lang="en-US" sz="2400" b="1" dirty="0">
                <a:solidFill>
                  <a:prstClr val="black"/>
                </a:solidFill>
                <a:latin typeface="Tahoma" pitchFamily="34" charset="0"/>
                <a:ea typeface="Tahoma" pitchFamily="34" charset="0"/>
                <a:cs typeface="Tahoma" pitchFamily="34" charset="0"/>
              </a:rPr>
              <a:t>B. Fogs resulting from cooling.</a:t>
            </a:r>
          </a:p>
          <a:p>
            <a:pPr algn="just"/>
            <a:endParaRPr lang="en-US" sz="800" dirty="0">
              <a:solidFill>
                <a:prstClr val="black"/>
              </a:solidFill>
              <a:latin typeface="Tahoma" pitchFamily="34" charset="0"/>
              <a:ea typeface="Tahoma" pitchFamily="34" charset="0"/>
              <a:cs typeface="Tahoma" pitchFamily="34" charset="0"/>
            </a:endParaRPr>
          </a:p>
          <a:p>
            <a:pPr marL="342900" indent="-342900" algn="just">
              <a:lnSpc>
                <a:spcPct val="150000"/>
              </a:lnSpc>
              <a:buFontTx/>
              <a:buAutoNum type="alphaLcParenR"/>
            </a:pPr>
            <a:r>
              <a:rPr lang="en-US" sz="2400" b="1" dirty="0">
                <a:solidFill>
                  <a:srgbClr val="0000FF"/>
                </a:solidFill>
                <a:latin typeface="Tahoma" pitchFamily="34" charset="0"/>
                <a:ea typeface="Tahoma" pitchFamily="34" charset="0"/>
                <a:cs typeface="Tahoma" pitchFamily="34" charset="0"/>
              </a:rPr>
              <a:t>Radiation Fog </a:t>
            </a:r>
            <a:r>
              <a:rPr lang="en-US" sz="2400" dirty="0">
                <a:solidFill>
                  <a:prstClr val="black"/>
                </a:solidFill>
                <a:latin typeface="Tahoma" pitchFamily="34" charset="0"/>
                <a:ea typeface="Tahoma" pitchFamily="34" charset="0"/>
                <a:cs typeface="Tahoma" pitchFamily="34" charset="0"/>
              </a:rPr>
              <a:t>is produced when fairly calm moist air, which is in contact with the ground, is cooled to saturation and then condensation by night time reradiation. </a:t>
            </a:r>
            <a:r>
              <a:rPr lang="en-US" sz="2400" dirty="0">
                <a:solidFill>
                  <a:srgbClr val="C00000"/>
                </a:solidFill>
                <a:latin typeface="Tahoma" pitchFamily="34" charset="0"/>
                <a:ea typeface="Tahoma" pitchFamily="34" charset="0"/>
                <a:cs typeface="Tahoma" pitchFamily="34" charset="0"/>
              </a:rPr>
              <a:t>If air is completely calm only dew or frost will form.</a:t>
            </a:r>
            <a:r>
              <a:rPr lang="en-US" sz="2400" dirty="0">
                <a:solidFill>
                  <a:prstClr val="black"/>
                </a:solidFill>
                <a:latin typeface="Tahoma" pitchFamily="34" charset="0"/>
                <a:ea typeface="Tahoma" pitchFamily="34" charset="0"/>
                <a:cs typeface="Tahoma" pitchFamily="34" charset="0"/>
              </a:rPr>
              <a:t> Slight turbulence increases the depth of the fog, but if it is violent enough it will prevent or dissipate the fog. </a:t>
            </a:r>
          </a:p>
          <a:p>
            <a:pPr marL="342900" indent="-342900" algn="just">
              <a:lnSpc>
                <a:spcPct val="150000"/>
              </a:lnSpc>
            </a:pPr>
            <a:endParaRPr lang="en-US" sz="800" dirty="0">
              <a:solidFill>
                <a:prstClr val="black"/>
              </a:solidFill>
              <a:latin typeface="Tahoma" pitchFamily="34" charset="0"/>
              <a:ea typeface="Tahoma" pitchFamily="34" charset="0"/>
              <a:cs typeface="Tahoma" pitchFamily="34" charset="0"/>
            </a:endParaRPr>
          </a:p>
          <a:p>
            <a:pPr algn="just">
              <a:lnSpc>
                <a:spcPct val="150000"/>
              </a:lnSpc>
            </a:pPr>
            <a:r>
              <a:rPr lang="en-US" sz="2400" dirty="0">
                <a:solidFill>
                  <a:prstClr val="black"/>
                </a:solidFill>
                <a:latin typeface="Tahoma" pitchFamily="34" charset="0"/>
                <a:ea typeface="Tahoma" pitchFamily="34" charset="0"/>
                <a:cs typeface="Tahoma" pitchFamily="34" charset="0"/>
              </a:rPr>
              <a:t>Valleys are particularly susceptible to radiation fog or frost. In polar regions fogs are composed of ice crystals and are called </a:t>
            </a:r>
            <a:r>
              <a:rPr lang="en-US" sz="2400" dirty="0">
                <a:solidFill>
                  <a:srgbClr val="C00000"/>
                </a:solidFill>
                <a:latin typeface="Tahoma" pitchFamily="34" charset="0"/>
                <a:ea typeface="Tahoma" pitchFamily="34" charset="0"/>
                <a:cs typeface="Tahoma" pitchFamily="34" charset="0"/>
              </a:rPr>
              <a:t>ice fog</a:t>
            </a:r>
            <a:r>
              <a:rPr lang="en-US" sz="2400" dirty="0">
                <a:solidFill>
                  <a:prstClr val="black"/>
                </a:solidFill>
                <a:latin typeface="Tahoma" pitchFamily="34" charset="0"/>
                <a:ea typeface="Tahoma" pitchFamily="34" charset="0"/>
                <a:cs typeface="Tahoma" pitchFamily="34" charset="0"/>
              </a:rPr>
              <a:t>. </a:t>
            </a:r>
          </a:p>
          <a:p>
            <a:pPr algn="just">
              <a:lnSpc>
                <a:spcPct val="150000"/>
              </a:lnSpc>
            </a:pPr>
            <a:endParaRPr lang="en-US" sz="800" dirty="0">
              <a:solidFill>
                <a:prstClr val="black"/>
              </a:solidFill>
              <a:latin typeface="Tahoma" pitchFamily="34" charset="0"/>
              <a:ea typeface="Tahoma" pitchFamily="34" charset="0"/>
              <a:cs typeface="Tahoma" pitchFamily="34" charset="0"/>
            </a:endParaRPr>
          </a:p>
          <a:p>
            <a:pPr algn="just">
              <a:lnSpc>
                <a:spcPct val="150000"/>
              </a:lnSpc>
            </a:pPr>
            <a:r>
              <a:rPr lang="en-US" sz="2400" dirty="0">
                <a:solidFill>
                  <a:prstClr val="black"/>
                </a:solidFill>
                <a:latin typeface="Tahoma" pitchFamily="34" charset="0"/>
                <a:ea typeface="Tahoma" pitchFamily="34" charset="0"/>
                <a:cs typeface="Tahoma" pitchFamily="34" charset="0"/>
              </a:rPr>
              <a:t>The process of formation of fog by radiation is called a </a:t>
            </a:r>
            <a:r>
              <a:rPr lang="en-US" sz="2400" dirty="0" err="1">
                <a:solidFill>
                  <a:prstClr val="black"/>
                </a:solidFill>
                <a:latin typeface="Tahoma" pitchFamily="34" charset="0"/>
                <a:ea typeface="Tahoma" pitchFamily="34" charset="0"/>
                <a:cs typeface="Tahoma" pitchFamily="34" charset="0"/>
              </a:rPr>
              <a:t>diabatic</a:t>
            </a:r>
            <a:r>
              <a:rPr lang="en-US" sz="2400" dirty="0">
                <a:solidFill>
                  <a:prstClr val="black"/>
                </a:solidFill>
                <a:latin typeface="Tahoma" pitchFamily="34" charset="0"/>
                <a:ea typeface="Tahoma" pitchFamily="34" charset="0"/>
                <a:cs typeface="Tahoma" pitchFamily="34" charset="0"/>
              </a:rPr>
              <a:t> process. The cooling occurs by taking heat energy away from the air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adiationfog"/>
          <p:cNvPicPr>
            <a:picLocks noChangeAspect="1" noChangeArrowheads="1"/>
          </p:cNvPicPr>
          <p:nvPr/>
        </p:nvPicPr>
        <p:blipFill>
          <a:blip r:embed="rId2"/>
          <a:srcRect/>
          <a:stretch>
            <a:fillRect/>
          </a:stretch>
        </p:blipFill>
        <p:spPr bwMode="auto">
          <a:xfrm>
            <a:off x="1524000" y="0"/>
            <a:ext cx="5143500" cy="3429000"/>
          </a:xfrm>
          <a:prstGeom prst="rect">
            <a:avLst/>
          </a:prstGeom>
          <a:noFill/>
          <a:ln w="9525">
            <a:noFill/>
            <a:miter lim="800000"/>
            <a:headEnd/>
            <a:tailEnd/>
          </a:ln>
        </p:spPr>
      </p:pic>
      <p:pic>
        <p:nvPicPr>
          <p:cNvPr id="3" name="Picture 5" descr="radfog"/>
          <p:cNvPicPr>
            <a:picLocks noChangeAspect="1" noChangeArrowheads="1"/>
          </p:cNvPicPr>
          <p:nvPr/>
        </p:nvPicPr>
        <p:blipFill>
          <a:blip r:embed="rId3"/>
          <a:srcRect/>
          <a:stretch>
            <a:fillRect/>
          </a:stretch>
        </p:blipFill>
        <p:spPr bwMode="auto">
          <a:xfrm>
            <a:off x="5414648" y="3505200"/>
            <a:ext cx="5253353" cy="33528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1430000" cy="5372305"/>
          </a:xfrm>
          <a:prstGeom prst="rect">
            <a:avLst/>
          </a:prstGeom>
          <a:noFill/>
        </p:spPr>
        <p:txBody>
          <a:bodyPr wrap="square" rtlCol="0">
            <a:spAutoFit/>
          </a:bodyPr>
          <a:lstStyle/>
          <a:p>
            <a:pPr algn="just">
              <a:lnSpc>
                <a:spcPct val="150000"/>
              </a:lnSpc>
            </a:pPr>
            <a:r>
              <a:rPr lang="en-US" sz="2400" b="1" dirty="0">
                <a:solidFill>
                  <a:srgbClr val="C00000"/>
                </a:solidFill>
                <a:latin typeface="Tahoma" pitchFamily="34" charset="0"/>
                <a:ea typeface="Tahoma" pitchFamily="34" charset="0"/>
                <a:cs typeface="Tahoma" pitchFamily="34" charset="0"/>
              </a:rPr>
              <a:t>b) Advection fog </a:t>
            </a:r>
            <a:r>
              <a:rPr lang="en-US" sz="2400" dirty="0">
                <a:solidFill>
                  <a:prstClr val="black"/>
                </a:solidFill>
                <a:latin typeface="Tahoma" pitchFamily="34" charset="0"/>
                <a:ea typeface="Tahoma" pitchFamily="34" charset="0"/>
                <a:cs typeface="Tahoma" pitchFamily="34" charset="0"/>
              </a:rPr>
              <a:t>is formed when moist air is transported over a cold surface. The cold surface causes the air in contact with it to cool. Cooling causes the air close to the surface to also become saturated, and the motion of the air causes a mixing of the air and causes the condensation to occur at higher levels above the surface until the fog covers the entire area. </a:t>
            </a:r>
          </a:p>
          <a:p>
            <a:pPr algn="just">
              <a:lnSpc>
                <a:spcPct val="150000"/>
              </a:lnSpc>
            </a:pPr>
            <a:endParaRPr lang="en-US" sz="800" dirty="0">
              <a:solidFill>
                <a:prstClr val="black"/>
              </a:solidFill>
              <a:latin typeface="Tahoma" pitchFamily="34" charset="0"/>
              <a:ea typeface="Tahoma" pitchFamily="34" charset="0"/>
              <a:cs typeface="Tahoma" pitchFamily="34" charset="0"/>
            </a:endParaRPr>
          </a:p>
          <a:p>
            <a:pPr algn="just">
              <a:lnSpc>
                <a:spcPct val="150000"/>
              </a:lnSpc>
            </a:pPr>
            <a:r>
              <a:rPr lang="en-US" sz="2400" dirty="0">
                <a:solidFill>
                  <a:prstClr val="black"/>
                </a:solidFill>
                <a:latin typeface="Tahoma" pitchFamily="34" charset="0"/>
                <a:ea typeface="Tahoma" pitchFamily="34" charset="0"/>
                <a:cs typeface="Tahoma" pitchFamily="34" charset="0"/>
              </a:rPr>
              <a:t>Advection fog is especially common at sea.   Winds blowing onshore tend to carry the fog inland. </a:t>
            </a:r>
          </a:p>
          <a:p>
            <a:pPr algn="just">
              <a:lnSpc>
                <a:spcPct val="150000"/>
              </a:lnSpc>
            </a:pPr>
            <a:endParaRPr lang="en-US" sz="800" dirty="0">
              <a:solidFill>
                <a:prstClr val="black"/>
              </a:solidFill>
              <a:latin typeface="Tahoma" pitchFamily="34" charset="0"/>
              <a:ea typeface="Tahoma" pitchFamily="34" charset="0"/>
              <a:cs typeface="Tahoma" pitchFamily="34" charset="0"/>
            </a:endParaRPr>
          </a:p>
          <a:p>
            <a:pPr algn="just">
              <a:lnSpc>
                <a:spcPct val="150000"/>
              </a:lnSpc>
            </a:pPr>
            <a:r>
              <a:rPr lang="en-US" sz="2400" dirty="0">
                <a:solidFill>
                  <a:prstClr val="black"/>
                </a:solidFill>
                <a:latin typeface="Tahoma" pitchFamily="34" charset="0"/>
                <a:ea typeface="Tahoma" pitchFamily="34" charset="0"/>
                <a:cs typeface="Tahoma" pitchFamily="34" charset="0"/>
              </a:rPr>
              <a:t>The fog also occurs over land when warm moist air is transported over snowy surfaces.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dvectionfog"/>
          <p:cNvPicPr>
            <a:picLocks noChangeAspect="1" noChangeArrowheads="1"/>
          </p:cNvPicPr>
          <p:nvPr/>
        </p:nvPicPr>
        <p:blipFill>
          <a:blip r:embed="rId2"/>
          <a:srcRect/>
          <a:stretch>
            <a:fillRect/>
          </a:stretch>
        </p:blipFill>
        <p:spPr bwMode="auto">
          <a:xfrm>
            <a:off x="1524000" y="1"/>
            <a:ext cx="5791200" cy="3603625"/>
          </a:xfrm>
          <a:prstGeom prst="rect">
            <a:avLst/>
          </a:prstGeom>
          <a:noFill/>
          <a:ln w="9525">
            <a:noFill/>
            <a:miter lim="800000"/>
            <a:headEnd/>
            <a:tailEnd/>
          </a:ln>
        </p:spPr>
      </p:pic>
      <p:pic>
        <p:nvPicPr>
          <p:cNvPr id="3" name="Picture 4" descr="advecfog_san_francisco"/>
          <p:cNvPicPr>
            <a:picLocks noChangeAspect="1" noChangeArrowheads="1"/>
          </p:cNvPicPr>
          <p:nvPr/>
        </p:nvPicPr>
        <p:blipFill>
          <a:blip r:embed="rId3"/>
          <a:srcRect/>
          <a:stretch>
            <a:fillRect/>
          </a:stretch>
        </p:blipFill>
        <p:spPr bwMode="auto">
          <a:xfrm>
            <a:off x="6400800" y="3657600"/>
            <a:ext cx="4267200" cy="32004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830" y="430696"/>
            <a:ext cx="11439939" cy="1200329"/>
          </a:xfrm>
          <a:prstGeom prst="rect">
            <a:avLst/>
          </a:prstGeom>
          <a:noFill/>
        </p:spPr>
        <p:txBody>
          <a:bodyPr wrap="square" rtlCol="0">
            <a:spAutoFit/>
          </a:bodyPr>
          <a:lstStyle/>
          <a:p>
            <a:pPr algn="just"/>
            <a:r>
              <a:rPr lang="en-US" sz="2400" b="1" dirty="0">
                <a:solidFill>
                  <a:srgbClr val="C00000"/>
                </a:solidFill>
                <a:latin typeface="Tahoma" pitchFamily="34" charset="0"/>
                <a:ea typeface="Tahoma" pitchFamily="34" charset="0"/>
                <a:cs typeface="Tahoma" pitchFamily="34" charset="0"/>
              </a:rPr>
              <a:t>c) Upslope fog </a:t>
            </a:r>
            <a:r>
              <a:rPr lang="en-US" sz="2400" dirty="0">
                <a:solidFill>
                  <a:prstClr val="black"/>
                </a:solidFill>
                <a:latin typeface="Tahoma" pitchFamily="34" charset="0"/>
                <a:ea typeface="Tahoma" pitchFamily="34" charset="0"/>
                <a:cs typeface="Tahoma" pitchFamily="34" charset="0"/>
              </a:rPr>
              <a:t>is forms when there is a gradual </a:t>
            </a:r>
            <a:r>
              <a:rPr lang="en-US" sz="2400" dirty="0" err="1">
                <a:solidFill>
                  <a:prstClr val="black"/>
                </a:solidFill>
                <a:latin typeface="Tahoma" pitchFamily="34" charset="0"/>
                <a:ea typeface="Tahoma" pitchFamily="34" charset="0"/>
                <a:cs typeface="Tahoma" pitchFamily="34" charset="0"/>
              </a:rPr>
              <a:t>orographic</a:t>
            </a:r>
            <a:r>
              <a:rPr lang="en-US" sz="2400" dirty="0">
                <a:solidFill>
                  <a:prstClr val="black"/>
                </a:solidFill>
                <a:latin typeface="Tahoma" pitchFamily="34" charset="0"/>
                <a:ea typeface="Tahoma" pitchFamily="34" charset="0"/>
                <a:cs typeface="Tahoma" pitchFamily="34" charset="0"/>
              </a:rPr>
              <a:t> ascension of moist air up a sloping plain or hilly region. The moist air will cool adiabatically to form upslope fog providing the air is already close to saturation. </a:t>
            </a:r>
            <a:endParaRPr lang="en-US" sz="2000" dirty="0">
              <a:solidFill>
                <a:prstClr val="black"/>
              </a:solidFill>
              <a:latin typeface="Tahoma" pitchFamily="34" charset="0"/>
              <a:ea typeface="Tahoma" pitchFamily="34" charset="0"/>
              <a:cs typeface="Tahoma" pitchFamily="34" charset="0"/>
            </a:endParaRPr>
          </a:p>
        </p:txBody>
      </p:sp>
      <p:pic>
        <p:nvPicPr>
          <p:cNvPr id="3" name="Picture 3" descr="slopefog"/>
          <p:cNvPicPr>
            <a:picLocks noChangeAspect="1" noChangeArrowheads="1"/>
          </p:cNvPicPr>
          <p:nvPr/>
        </p:nvPicPr>
        <p:blipFill>
          <a:blip r:embed="rId2"/>
          <a:srcRect/>
          <a:stretch>
            <a:fillRect/>
          </a:stretch>
        </p:blipFill>
        <p:spPr bwMode="auto">
          <a:xfrm>
            <a:off x="2516257" y="1838738"/>
            <a:ext cx="7015370" cy="467691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alleyfog"/>
          <p:cNvPicPr>
            <a:picLocks noChangeAspect="1" noChangeArrowheads="1"/>
          </p:cNvPicPr>
          <p:nvPr/>
        </p:nvPicPr>
        <p:blipFill>
          <a:blip r:embed="rId2"/>
          <a:srcRect/>
          <a:stretch>
            <a:fillRect/>
          </a:stretch>
        </p:blipFill>
        <p:spPr bwMode="auto">
          <a:xfrm>
            <a:off x="1524000" y="0"/>
            <a:ext cx="5143500" cy="3429000"/>
          </a:xfrm>
          <a:prstGeom prst="rect">
            <a:avLst/>
          </a:prstGeom>
          <a:noFill/>
          <a:ln w="9525">
            <a:noFill/>
            <a:miter lim="800000"/>
            <a:headEnd/>
            <a:tailEnd/>
          </a:ln>
        </p:spPr>
      </p:pic>
      <p:pic>
        <p:nvPicPr>
          <p:cNvPr id="3" name="Picture 5" descr="valfog"/>
          <p:cNvPicPr>
            <a:picLocks noChangeAspect="1" noChangeArrowheads="1"/>
          </p:cNvPicPr>
          <p:nvPr/>
        </p:nvPicPr>
        <p:blipFill>
          <a:blip r:embed="rId3"/>
          <a:srcRect/>
          <a:stretch>
            <a:fillRect/>
          </a:stretch>
        </p:blipFill>
        <p:spPr bwMode="auto">
          <a:xfrm>
            <a:off x="5715000" y="3429000"/>
            <a:ext cx="4722470" cy="3200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869" y="457201"/>
            <a:ext cx="11340547" cy="2954655"/>
          </a:xfrm>
          <a:prstGeom prst="rect">
            <a:avLst/>
          </a:prstGeom>
          <a:noFill/>
        </p:spPr>
        <p:txBody>
          <a:bodyPr wrap="square" rtlCol="0">
            <a:spAutoFit/>
          </a:bodyPr>
          <a:lstStyle/>
          <a:p>
            <a:pPr algn="just"/>
            <a:r>
              <a:rPr lang="en-US" sz="2400" b="1" dirty="0">
                <a:solidFill>
                  <a:srgbClr val="C00000"/>
                </a:solidFill>
                <a:latin typeface="Tahoma" pitchFamily="34" charset="0"/>
                <a:ea typeface="Tahoma" pitchFamily="34" charset="0"/>
                <a:cs typeface="Tahoma" pitchFamily="34" charset="0"/>
              </a:rPr>
              <a:t>d) Mixing fog</a:t>
            </a:r>
            <a:r>
              <a:rPr lang="en-US" sz="2400" dirty="0">
                <a:solidFill>
                  <a:prstClr val="black"/>
                </a:solidFill>
                <a:latin typeface="Tahoma" pitchFamily="34" charset="0"/>
                <a:ea typeface="Tahoma" pitchFamily="34" charset="0"/>
                <a:cs typeface="Tahoma" pitchFamily="34" charset="0"/>
              </a:rPr>
              <a:t> occurs when warm moist air comes in contact with cool moist air. The mixture may have a temperature low enough to produce saturation and condensation, producing the mixing fog. </a:t>
            </a:r>
          </a:p>
          <a:p>
            <a:pPr algn="just"/>
            <a:endParaRPr lang="en-US" sz="2400" dirty="0">
              <a:solidFill>
                <a:prstClr val="black"/>
              </a:solidFill>
              <a:latin typeface="Tahoma" pitchFamily="34" charset="0"/>
              <a:ea typeface="Tahoma" pitchFamily="34" charset="0"/>
              <a:cs typeface="Tahoma" pitchFamily="34" charset="0"/>
            </a:endParaRPr>
          </a:p>
          <a:p>
            <a:pPr algn="just"/>
            <a:r>
              <a:rPr lang="en-US" sz="2400" dirty="0">
                <a:solidFill>
                  <a:prstClr val="black"/>
                </a:solidFill>
                <a:latin typeface="Tahoma" pitchFamily="34" charset="0"/>
                <a:ea typeface="Tahoma" pitchFamily="34" charset="0"/>
                <a:cs typeface="Tahoma" pitchFamily="34" charset="0"/>
              </a:rPr>
              <a:t>Mixing fog occurs at fronts between air masses of maritime origin. This process doesn’t last long because the mixed air mixes with even more drier air until the air is no longer saturated and the water droplets from your breath quickly evaporate. </a:t>
            </a:r>
          </a:p>
          <a:p>
            <a:endParaRPr lang="en-US" dirty="0">
              <a:solidFill>
                <a:prstClr val="black"/>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529" y="533400"/>
            <a:ext cx="11121887" cy="4695196"/>
          </a:xfrm>
          <a:prstGeom prst="rect">
            <a:avLst/>
          </a:prstGeom>
          <a:noFill/>
        </p:spPr>
        <p:txBody>
          <a:bodyPr wrap="square" rtlCol="0">
            <a:spAutoFit/>
          </a:bodyPr>
          <a:lstStyle/>
          <a:p>
            <a:pPr algn="just"/>
            <a:r>
              <a:rPr lang="en-US" sz="2800" dirty="0">
                <a:solidFill>
                  <a:srgbClr val="0000FF"/>
                </a:solidFill>
                <a:latin typeface="Tahoma" pitchFamily="34" charset="0"/>
                <a:ea typeface="Tahoma" pitchFamily="34" charset="0"/>
                <a:cs typeface="Tahoma" pitchFamily="34" charset="0"/>
              </a:rPr>
              <a:t>2) Collision-Coalescence Theory (E.G. </a:t>
            </a:r>
            <a:r>
              <a:rPr lang="en-US" sz="2800" dirty="0" err="1">
                <a:solidFill>
                  <a:srgbClr val="0000FF"/>
                </a:solidFill>
                <a:latin typeface="Tahoma" pitchFamily="34" charset="0"/>
                <a:ea typeface="Tahoma" pitchFamily="34" charset="0"/>
                <a:cs typeface="Tahoma" pitchFamily="34" charset="0"/>
              </a:rPr>
              <a:t>Boven</a:t>
            </a:r>
            <a:r>
              <a:rPr lang="en-US" sz="2800" dirty="0">
                <a:solidFill>
                  <a:srgbClr val="0000FF"/>
                </a:solidFill>
                <a:latin typeface="Tahoma" pitchFamily="34" charset="0"/>
                <a:ea typeface="Tahoma" pitchFamily="34" charset="0"/>
                <a:cs typeface="Tahoma" pitchFamily="34" charset="0"/>
              </a:rPr>
              <a:t>, 1940)</a:t>
            </a:r>
          </a:p>
          <a:p>
            <a:pPr algn="just"/>
            <a:endParaRPr lang="en-US" sz="2400" dirty="0">
              <a:solidFill>
                <a:prstClr val="black"/>
              </a:solidFill>
              <a:latin typeface="Tahoma" pitchFamily="34" charset="0"/>
              <a:ea typeface="Tahoma" pitchFamily="34" charset="0"/>
              <a:cs typeface="Tahoma" pitchFamily="34" charset="0"/>
            </a:endParaRPr>
          </a:p>
          <a:p>
            <a:pPr algn="just">
              <a:lnSpc>
                <a:spcPct val="150000"/>
              </a:lnSpc>
            </a:pPr>
            <a:r>
              <a:rPr lang="en-US" sz="2400" dirty="0">
                <a:solidFill>
                  <a:prstClr val="black"/>
                </a:solidFill>
                <a:latin typeface="Tahoma" pitchFamily="34" charset="0"/>
                <a:ea typeface="Tahoma" pitchFamily="34" charset="0"/>
                <a:cs typeface="Tahoma" pitchFamily="34" charset="0"/>
              </a:rPr>
              <a:t>Clouds formed in thermal environment of &gt;</a:t>
            </a:r>
            <a:r>
              <a:rPr lang="en-US" sz="2400" baseline="30000" dirty="0">
                <a:solidFill>
                  <a:prstClr val="black"/>
                </a:solidFill>
                <a:latin typeface="Tahoma" pitchFamily="34" charset="0"/>
                <a:ea typeface="Tahoma" pitchFamily="34" charset="0"/>
                <a:cs typeface="Tahoma" pitchFamily="34" charset="0"/>
              </a:rPr>
              <a:t>0</a:t>
            </a:r>
            <a:r>
              <a:rPr lang="en-US" sz="2400" dirty="0">
                <a:solidFill>
                  <a:prstClr val="black"/>
                </a:solidFill>
                <a:latin typeface="Tahoma" pitchFamily="34" charset="0"/>
                <a:ea typeface="Tahoma" pitchFamily="34" charset="0"/>
                <a:cs typeface="Tahoma" pitchFamily="34" charset="0"/>
              </a:rPr>
              <a:t>C, are made up exclusively of liquid droplets. A giant condensation nuclei is needed for </a:t>
            </a:r>
            <a:r>
              <a:rPr lang="en-US" sz="2400" dirty="0" err="1">
                <a:solidFill>
                  <a:prstClr val="black"/>
                </a:solidFill>
                <a:latin typeface="Tahoma" pitchFamily="34" charset="0"/>
                <a:ea typeface="Tahoma" pitchFamily="34" charset="0"/>
                <a:cs typeface="Tahoma" pitchFamily="34" charset="0"/>
              </a:rPr>
              <a:t>for</a:t>
            </a:r>
            <a:r>
              <a:rPr lang="en-US" sz="2400" dirty="0">
                <a:solidFill>
                  <a:prstClr val="black"/>
                </a:solidFill>
                <a:latin typeface="Tahoma" pitchFamily="34" charset="0"/>
                <a:ea typeface="Tahoma" pitchFamily="34" charset="0"/>
                <a:cs typeface="Tahoma" pitchFamily="34" charset="0"/>
              </a:rPr>
              <a:t> the formation of large droplets (&gt;20 </a:t>
            </a:r>
            <a:r>
              <a:rPr lang="el-GR" sz="2400" dirty="0">
                <a:solidFill>
                  <a:prstClr val="black"/>
                </a:solidFill>
                <a:latin typeface="Tahoma" pitchFamily="34" charset="0"/>
                <a:ea typeface="Tahoma" pitchFamily="34" charset="0"/>
                <a:cs typeface="Tahoma" pitchFamily="34" charset="0"/>
              </a:rPr>
              <a:t>μ</a:t>
            </a:r>
            <a:r>
              <a:rPr lang="en-US" sz="2400" dirty="0">
                <a:solidFill>
                  <a:prstClr val="black"/>
                </a:solidFill>
                <a:latin typeface="Tahoma" pitchFamily="34" charset="0"/>
                <a:ea typeface="Tahoma" pitchFamily="34" charset="0"/>
                <a:cs typeface="Tahoma" pitchFamily="34" charset="0"/>
              </a:rPr>
              <a:t>m).These nuclei are provided by sea salts with hygroscopic nature. Condensation on these hygroscopic nuclei starts even before the air reaches saturation point. Since the rate of fall is size dependent, the larger drops fall faster than the smaller. As such they collide with the smaller droplets and coalesce.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are the different types of fog? - Met Office">
            <a:extLst>
              <a:ext uri="{FF2B5EF4-FFF2-40B4-BE49-F238E27FC236}">
                <a16:creationId xmlns:a16="http://schemas.microsoft.com/office/drawing/2014/main" id="{66429447-ADD8-DB52-00BB-3CB10AF5D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0" y="1191037"/>
            <a:ext cx="4727713" cy="2953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g | Definition, Formation, Types, &amp; Facts | Britannica">
            <a:extLst>
              <a:ext uri="{FF2B5EF4-FFF2-40B4-BE49-F238E27FC236}">
                <a16:creationId xmlns:a16="http://schemas.microsoft.com/office/drawing/2014/main" id="{1ABE6274-29A1-DC22-CC35-C665B74B7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817" y="1191037"/>
            <a:ext cx="5363818" cy="30171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882E31-94AD-7D71-388A-487385C49469}"/>
              </a:ext>
            </a:extLst>
          </p:cNvPr>
          <p:cNvSpPr txBox="1"/>
          <p:nvPr/>
        </p:nvSpPr>
        <p:spPr>
          <a:xfrm>
            <a:off x="894521" y="4601817"/>
            <a:ext cx="9432235" cy="523220"/>
          </a:xfrm>
          <a:prstGeom prst="rect">
            <a:avLst/>
          </a:prstGeom>
          <a:noFill/>
        </p:spPr>
        <p:txBody>
          <a:bodyPr wrap="square" rtlCol="0">
            <a:spAutoFit/>
          </a:bodyPr>
          <a:lstStyle/>
          <a:p>
            <a:pPr algn="ctr"/>
            <a:r>
              <a:rPr lang="en-IN" sz="2800" dirty="0">
                <a:latin typeface="Tahoma" panose="020B0604030504040204" pitchFamily="34" charset="0"/>
                <a:ea typeface="Tahoma" panose="020B0604030504040204" pitchFamily="34" charset="0"/>
                <a:cs typeface="Tahoma" panose="020B0604030504040204" pitchFamily="34" charset="0"/>
              </a:rPr>
              <a:t>Mixing Fog</a:t>
            </a:r>
          </a:p>
        </p:txBody>
      </p:sp>
    </p:spTree>
    <p:extLst>
      <p:ext uri="{BB962C8B-B14F-4D97-AF65-F5344CB8AC3E}">
        <p14:creationId xmlns:p14="http://schemas.microsoft.com/office/powerpoint/2010/main" val="2071486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443D00-2769-B4C0-FD5E-84C6B9F8C902}"/>
              </a:ext>
            </a:extLst>
          </p:cNvPr>
          <p:cNvSpPr txBox="1"/>
          <p:nvPr/>
        </p:nvSpPr>
        <p:spPr>
          <a:xfrm>
            <a:off x="1948070" y="2425148"/>
            <a:ext cx="88160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MIST</a:t>
            </a:r>
          </a:p>
        </p:txBody>
      </p:sp>
    </p:spTree>
    <p:extLst>
      <p:ext uri="{BB962C8B-B14F-4D97-AF65-F5344CB8AC3E}">
        <p14:creationId xmlns:p14="http://schemas.microsoft.com/office/powerpoint/2010/main" val="2913620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656B7A-84B4-7D6E-25D0-50B0C51F31B4}"/>
              </a:ext>
            </a:extLst>
          </p:cNvPr>
          <p:cNvSpPr txBox="1"/>
          <p:nvPr/>
        </p:nvSpPr>
        <p:spPr>
          <a:xfrm>
            <a:off x="417443" y="487017"/>
            <a:ext cx="11241157" cy="455509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srgbClr val="202122"/>
                </a:solidFill>
                <a:effectLst/>
                <a:uLnTx/>
                <a:uFillTx/>
                <a:latin typeface="Tahoma" panose="020B0604030504040204" pitchFamily="34" charset="0"/>
                <a:ea typeface="Tahoma" panose="020B0604030504040204" pitchFamily="34" charset="0"/>
                <a:cs typeface="Tahoma" panose="020B0604030504040204" pitchFamily="34" charset="0"/>
              </a:rPr>
              <a:t>Mist</a:t>
            </a:r>
            <a:r>
              <a:rPr kumimoji="0" lang="en-US" sz="2400" b="0" i="0" u="none" strike="noStrike" kern="1200" cap="none" spc="0" normalizeH="0" baseline="0" noProof="0" dirty="0">
                <a:ln>
                  <a:noFill/>
                </a:ln>
                <a:solidFill>
                  <a:srgbClr val="202122"/>
                </a:solidFill>
                <a:effectLst/>
                <a:uLnTx/>
                <a:uFillTx/>
                <a:latin typeface="Tahoma" panose="020B0604030504040204" pitchFamily="34" charset="0"/>
                <a:ea typeface="Tahoma" panose="020B0604030504040204" pitchFamily="34" charset="0"/>
                <a:cs typeface="Tahoma" panose="020B0604030504040204" pitchFamily="34" charset="0"/>
              </a:rPr>
              <a:t> is a phenomenon caused by the formation of tiny droplets of water due to condensation and suspended in the cold air.</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202122"/>
                </a:solidFill>
                <a:effectLst/>
                <a:uLnTx/>
                <a:uFillTx/>
                <a:latin typeface="Tahoma" panose="020B0604030504040204" pitchFamily="34" charset="0"/>
                <a:ea typeface="Tahoma" panose="020B0604030504040204" pitchFamily="34" charset="0"/>
                <a:cs typeface="Tahoma" panose="020B0604030504040204" pitchFamily="34" charset="0"/>
              </a:rPr>
              <a:t>Physically, it is an example of a dispersion.</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202122"/>
                </a:solidFill>
                <a:effectLst/>
                <a:uLnTx/>
                <a:uFillTx/>
                <a:latin typeface="Tahoma" panose="020B0604030504040204" pitchFamily="34" charset="0"/>
                <a:ea typeface="Tahoma" panose="020B0604030504040204" pitchFamily="34" charset="0"/>
                <a:cs typeface="Tahoma" panose="020B0604030504040204" pitchFamily="34" charset="0"/>
              </a:rPr>
              <a:t>It is most commonly seen where water vapor in warm, moist air meets sudden cooling, such as in exhaled air in the winter. </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202122"/>
                </a:solidFill>
                <a:effectLst/>
                <a:uLnTx/>
                <a:uFillTx/>
                <a:latin typeface="Tahoma" panose="020B0604030504040204" pitchFamily="34" charset="0"/>
                <a:ea typeface="Tahoma" panose="020B0604030504040204" pitchFamily="34" charset="0"/>
                <a:cs typeface="Tahoma" panose="020B0604030504040204" pitchFamily="34" charset="0"/>
              </a:rPr>
              <a:t>It occurs, when humid air cools rapidly, notably when the air comes into contact with surfaces that are much cooler than the air (e.g. mountains).</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a:rPr>
              <a:t>Mist is commonly confused with fog. Fog is denser, more opaque, and generally lasts a longer time, while mist is thinner and more transparent.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202122"/>
                </a:solidFill>
                <a:effectLst/>
                <a:uLnTx/>
                <a:uFillTx/>
                <a:latin typeface="Tahoma" panose="020B0604030504040204" pitchFamily="34" charset="0"/>
                <a:ea typeface="Tahoma" panose="020B0604030504040204" pitchFamily="34" charset="0"/>
                <a:cs typeface="Tahoma" panose="020B0604030504040204" pitchFamily="34" charset="0"/>
              </a:rPr>
              <a:t>The phenomenon is called fog if the visibility is 1 km or less.</a:t>
            </a:r>
          </a:p>
        </p:txBody>
      </p:sp>
    </p:spTree>
    <p:extLst>
      <p:ext uri="{BB962C8B-B14F-4D97-AF65-F5344CB8AC3E}">
        <p14:creationId xmlns:p14="http://schemas.microsoft.com/office/powerpoint/2010/main" val="4248895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6C44E77B-EFF0-5050-93E6-1BEE1EDFC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98" y="665922"/>
            <a:ext cx="4146536" cy="27630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fined">
            <a:extLst>
              <a:ext uri="{FF2B5EF4-FFF2-40B4-BE49-F238E27FC236}">
                <a16:creationId xmlns:a16="http://schemas.microsoft.com/office/drawing/2014/main" id="{4A132B66-1340-BA17-C002-EEC07EE89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148" y="665922"/>
            <a:ext cx="4146536" cy="27763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585A34-C3AF-00BE-DB0A-FD86E2B12930}"/>
              </a:ext>
            </a:extLst>
          </p:cNvPr>
          <p:cNvSpPr txBox="1"/>
          <p:nvPr/>
        </p:nvSpPr>
        <p:spPr>
          <a:xfrm>
            <a:off x="4383157" y="3906079"/>
            <a:ext cx="21866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MIST</a:t>
            </a:r>
          </a:p>
        </p:txBody>
      </p:sp>
    </p:spTree>
    <p:extLst>
      <p:ext uri="{BB962C8B-B14F-4D97-AF65-F5344CB8AC3E}">
        <p14:creationId xmlns:p14="http://schemas.microsoft.com/office/powerpoint/2010/main" val="54532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84917" y="995762"/>
            <a:ext cx="3970047" cy="4937899"/>
          </a:xfrm>
          <a:prstGeom prst="rect">
            <a:avLst/>
          </a:prstGeom>
          <a:noFill/>
          <a:ln w="9525">
            <a:noFill/>
            <a:miter lim="800000"/>
            <a:headEnd/>
            <a:tailEnd/>
          </a:ln>
          <a:effectLst/>
        </p:spPr>
      </p:pic>
      <p:sp>
        <p:nvSpPr>
          <p:cNvPr id="3" name="TextBox 2"/>
          <p:cNvSpPr txBox="1">
            <a:spLocks noChangeArrowheads="1"/>
          </p:cNvSpPr>
          <p:nvPr/>
        </p:nvSpPr>
        <p:spPr bwMode="auto">
          <a:xfrm>
            <a:off x="584917" y="357167"/>
            <a:ext cx="11292344" cy="523220"/>
          </a:xfrm>
          <a:prstGeom prst="rect">
            <a:avLst/>
          </a:prstGeom>
          <a:solidFill>
            <a:schemeClr val="bg1"/>
          </a:solidFill>
          <a:ln w="9525">
            <a:solidFill>
              <a:schemeClr val="bg1"/>
            </a:solidFill>
            <a:miter lim="800000"/>
            <a:headEnd/>
            <a:tailEnd/>
          </a:ln>
        </p:spPr>
        <p:txBody>
          <a:bodyPr wrap="square">
            <a:spAutoFit/>
          </a:bodyPr>
          <a:lstStyle/>
          <a:p>
            <a:pPr algn="ctr"/>
            <a:r>
              <a:rPr lang="en-US" sz="2800" dirty="0">
                <a:solidFill>
                  <a:srgbClr val="C00000"/>
                </a:solidFill>
                <a:latin typeface="Tahoma" pitchFamily="34" charset="0"/>
                <a:cs typeface="Tahoma" pitchFamily="34" charset="0"/>
              </a:rPr>
              <a:t>Collision/coalescence process of precipitation</a:t>
            </a:r>
          </a:p>
        </p:txBody>
      </p:sp>
      <p:sp>
        <p:nvSpPr>
          <p:cNvPr id="4" name="TextBox 3"/>
          <p:cNvSpPr txBox="1"/>
          <p:nvPr/>
        </p:nvSpPr>
        <p:spPr>
          <a:xfrm>
            <a:off x="4691270" y="1071546"/>
            <a:ext cx="7106478" cy="5078313"/>
          </a:xfrm>
          <a:prstGeom prst="rect">
            <a:avLst/>
          </a:prstGeom>
          <a:solidFill>
            <a:schemeClr val="accent6">
              <a:lumMod val="20000"/>
              <a:lumOff val="80000"/>
            </a:schemeClr>
          </a:solidFill>
        </p:spPr>
        <p:txBody>
          <a:bodyPr wrap="square">
            <a:spAutoFit/>
          </a:bodyPr>
          <a:lstStyle/>
          <a:p>
            <a:pPr algn="just">
              <a:spcBef>
                <a:spcPts val="1200"/>
              </a:spcBef>
              <a:spcAft>
                <a:spcPts val="600"/>
              </a:spcAft>
              <a:defRPr/>
            </a:pPr>
            <a:r>
              <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Conditions needed for precipitation under this theory</a:t>
            </a:r>
          </a:p>
          <a:p>
            <a:pPr marL="342900" indent="-342900" algn="just">
              <a:spcBef>
                <a:spcPts val="1200"/>
              </a:spcBef>
              <a:spcAft>
                <a:spcPts val="600"/>
              </a:spcAft>
              <a:buFont typeface="Arial" pitchFamily="34" charset="0"/>
              <a:buChar char="•"/>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There must be a high liquid water content within the cloud.</a:t>
            </a:r>
          </a:p>
          <a:p>
            <a:pPr marL="342900" indent="-342900" algn="just">
              <a:spcBef>
                <a:spcPts val="1200"/>
              </a:spcBef>
              <a:spcAft>
                <a:spcPts val="600"/>
              </a:spcAft>
              <a:buFont typeface="Arial" pitchFamily="34" charset="0"/>
              <a:buChar char="•"/>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There must be sufficiently strong and consistent upward drafts within the cloud.</a:t>
            </a:r>
          </a:p>
          <a:p>
            <a:pPr marL="342900" indent="-342900" algn="just">
              <a:spcBef>
                <a:spcPts val="1200"/>
              </a:spcBef>
              <a:spcAft>
                <a:spcPts val="600"/>
              </a:spcAft>
              <a:buFont typeface="Arial" pitchFamily="34" charset="0"/>
              <a:buChar char="•"/>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 wide range of cloud droplet sizes is very helpful.</a:t>
            </a:r>
          </a:p>
          <a:p>
            <a:pPr marL="342900" indent="-342900" algn="just">
              <a:spcBef>
                <a:spcPts val="1200"/>
              </a:spcBef>
              <a:spcAft>
                <a:spcPts val="600"/>
              </a:spcAft>
              <a:buFont typeface="Arial" pitchFamily="34" charset="0"/>
              <a:buChar char="•"/>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The cloud must be thick enough so that the cloud droplets have enough time to gather surrounding smaller droplets.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E3DA6-2AAC-4E97-4819-398E7766EAC6}"/>
              </a:ext>
            </a:extLst>
          </p:cNvPr>
          <p:cNvSpPr txBox="1"/>
          <p:nvPr/>
        </p:nvSpPr>
        <p:spPr>
          <a:xfrm>
            <a:off x="278295" y="2902227"/>
            <a:ext cx="113902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Cloud</a:t>
            </a:r>
          </a:p>
        </p:txBody>
      </p:sp>
    </p:spTree>
    <p:extLst>
      <p:ext uri="{BB962C8B-B14F-4D97-AF65-F5344CB8AC3E}">
        <p14:creationId xmlns:p14="http://schemas.microsoft.com/office/powerpoint/2010/main" val="13603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2CA73-E0CC-A993-EB81-F96FA3A71FFC}"/>
              </a:ext>
            </a:extLst>
          </p:cNvPr>
          <p:cNvSpPr txBox="1"/>
          <p:nvPr/>
        </p:nvSpPr>
        <p:spPr>
          <a:xfrm>
            <a:off x="407503" y="457200"/>
            <a:ext cx="11489635" cy="2308324"/>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33CC"/>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Clouds c</a:t>
            </a: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an be defined as a visible aggregation of minute water droplets and / or ice particles suspended in the atmosphere caused by condensation.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Clouds can take on all sorts of shapes and sizes, ranging from thin wispy clouds (cirrus) to large, dark menacing clouds (cumulonimbus).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4196</Words>
  <Application>Microsoft Office PowerPoint</Application>
  <PresentationFormat>Widescreen</PresentationFormat>
  <Paragraphs>256</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pc.supradip@outlook.com</dc:creator>
  <cp:lastModifiedBy>pc.supradip@outlook.com</cp:lastModifiedBy>
  <cp:revision>3</cp:revision>
  <dcterms:created xsi:type="dcterms:W3CDTF">2023-07-06T05:34:40Z</dcterms:created>
  <dcterms:modified xsi:type="dcterms:W3CDTF">2023-07-06T06:02:07Z</dcterms:modified>
</cp:coreProperties>
</file>