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80" r:id="rId3"/>
    <p:sldId id="275" r:id="rId4"/>
    <p:sldId id="276" r:id="rId5"/>
    <p:sldId id="277" r:id="rId6"/>
    <p:sldId id="278" r:id="rId7"/>
    <p:sldId id="279" r:id="rId8"/>
    <p:sldId id="283" r:id="rId9"/>
    <p:sldId id="284" r:id="rId10"/>
    <p:sldId id="285" r:id="rId11"/>
    <p:sldId id="260" r:id="rId12"/>
    <p:sldId id="286" r:id="rId13"/>
    <p:sldId id="289" r:id="rId14"/>
    <p:sldId id="287" r:id="rId15"/>
    <p:sldId id="288" r:id="rId16"/>
    <p:sldId id="338" r:id="rId17"/>
    <p:sldId id="273" r:id="rId18"/>
    <p:sldId id="274" r:id="rId19"/>
    <p:sldId id="332" r:id="rId20"/>
    <p:sldId id="333" r:id="rId21"/>
    <p:sldId id="334" r:id="rId22"/>
    <p:sldId id="335" r:id="rId23"/>
    <p:sldId id="336" r:id="rId24"/>
    <p:sldId id="337"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03F90-E674-407D-8DD9-7F47582BFB2D}" type="datetimeFigureOut">
              <a:rPr lang="en-IN" smtClean="0"/>
              <a:t>06-07-2023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BC5D5-AD7A-4F9C-888B-83DAD9142D6E}" type="slidenum">
              <a:rPr lang="en-IN" smtClean="0"/>
              <a:t>‹#›</a:t>
            </a:fld>
            <a:endParaRPr lang="en-IN"/>
          </a:p>
        </p:txBody>
      </p:sp>
    </p:spTree>
    <p:extLst>
      <p:ext uri="{BB962C8B-B14F-4D97-AF65-F5344CB8AC3E}">
        <p14:creationId xmlns:p14="http://schemas.microsoft.com/office/powerpoint/2010/main" val="53603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738137A-E607-46F7-B27A-C1FDA90A6C17}" type="slidenum">
              <a:rPr lang="en-IN" smtClean="0"/>
              <a:t>3</a:t>
            </a:fld>
            <a:endParaRPr lang="en-IN"/>
          </a:p>
        </p:txBody>
      </p:sp>
    </p:spTree>
    <p:extLst>
      <p:ext uri="{BB962C8B-B14F-4D97-AF65-F5344CB8AC3E}">
        <p14:creationId xmlns:p14="http://schemas.microsoft.com/office/powerpoint/2010/main" val="242959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96523-527C-8599-F9DA-66E7068FD2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5892D28-EBAE-E075-43E1-6B167F0BA6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3879654-4737-0B64-E4A0-7ACE3A734242}"/>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5" name="Footer Placeholder 4">
            <a:extLst>
              <a:ext uri="{FF2B5EF4-FFF2-40B4-BE49-F238E27FC236}">
                <a16:creationId xmlns:a16="http://schemas.microsoft.com/office/drawing/2014/main" id="{82F1D3DD-DAA7-108B-D332-4A961DAFBA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32423D-1936-356C-4553-47C405B9C072}"/>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296372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2F5C-DF81-DFEC-E098-8C0E15D2AE9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1A22C76-3C6C-67BB-174A-EEE6B0A2FD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AF92BC-D10A-85D4-DD18-142BBCF5FD51}"/>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5" name="Footer Placeholder 4">
            <a:extLst>
              <a:ext uri="{FF2B5EF4-FFF2-40B4-BE49-F238E27FC236}">
                <a16:creationId xmlns:a16="http://schemas.microsoft.com/office/drawing/2014/main" id="{56A1749A-122B-2E20-1AA1-F750C55083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C4F467-F99B-4E05-FBDC-98B68C9D8CFF}"/>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54439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1C9C92-8B63-1045-E8C2-6497BA50EE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BC91F90-6002-8E11-2B66-0D281BD45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D25E09-CA3B-5AF9-976D-73107684705A}"/>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5" name="Footer Placeholder 4">
            <a:extLst>
              <a:ext uri="{FF2B5EF4-FFF2-40B4-BE49-F238E27FC236}">
                <a16:creationId xmlns:a16="http://schemas.microsoft.com/office/drawing/2014/main" id="{6FDB5D1E-758E-61C4-8445-AB8A030801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8FF4B7B-A157-1050-5D64-87C8C6E9F680}"/>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187987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7BBE-A827-DD5D-ABF1-787BF5164F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FE0D309-7089-6F13-4737-0080CA4960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888A02-B1F0-99A4-A804-BA09C7E575B1}"/>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5" name="Footer Placeholder 4">
            <a:extLst>
              <a:ext uri="{FF2B5EF4-FFF2-40B4-BE49-F238E27FC236}">
                <a16:creationId xmlns:a16="http://schemas.microsoft.com/office/drawing/2014/main" id="{3AC0B737-FED6-37FE-A6ED-8EA5FFF86DB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FA18FD-41FD-4494-3784-75E85D2A70F5}"/>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40538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1E72-C069-E85D-6773-CEF1FA92D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6FAAD3E-07FF-FA27-45B2-F5B17826E3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645C9C-807C-E0BB-4DE0-F67450BF2DC9}"/>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5" name="Footer Placeholder 4">
            <a:extLst>
              <a:ext uri="{FF2B5EF4-FFF2-40B4-BE49-F238E27FC236}">
                <a16:creationId xmlns:a16="http://schemas.microsoft.com/office/drawing/2014/main" id="{91E6A599-B117-4642-CD01-05883C02CF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09C511-54C7-B876-1AD8-A500D02EFAB8}"/>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170333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89CA-6AA3-1C88-7B33-1CE9DBD6868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1C2AF22-98A7-AA9C-3165-F6B27B970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4247441-FBCC-928E-AC4A-5808464D64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3EF564F-6F3B-49AC-88FB-23305A49514F}"/>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6" name="Footer Placeholder 5">
            <a:extLst>
              <a:ext uri="{FF2B5EF4-FFF2-40B4-BE49-F238E27FC236}">
                <a16:creationId xmlns:a16="http://schemas.microsoft.com/office/drawing/2014/main" id="{3DC8FC49-8BFB-51B0-3F16-21BB16ACF9E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5B24A8F-5006-F30C-9E7E-670D18AD269C}"/>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55804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39870-332D-EFFF-FF62-C78F3ECDB04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BFA2E04-273F-71D4-5EB4-AD12569BEF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0E2D9D-2C08-A047-4010-703E1C527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1E3810E-BE2E-7492-95B5-C588AD3766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C4868F-4F1D-E3F9-FA52-E0F3B836A3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44E35AD-F646-4422-CC1A-653BB6A0F5D3}"/>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8" name="Footer Placeholder 7">
            <a:extLst>
              <a:ext uri="{FF2B5EF4-FFF2-40B4-BE49-F238E27FC236}">
                <a16:creationId xmlns:a16="http://schemas.microsoft.com/office/drawing/2014/main" id="{A9822482-D323-CB5E-CB62-30F7ADC91E9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AAC02BF-2D0F-D66C-4467-B1C463488461}"/>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413964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B1C6B-7DCD-DDA5-33E9-CA8D5A60C74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64A1C21-D897-0696-83BE-C6B1F71EA041}"/>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4" name="Footer Placeholder 3">
            <a:extLst>
              <a:ext uri="{FF2B5EF4-FFF2-40B4-BE49-F238E27FC236}">
                <a16:creationId xmlns:a16="http://schemas.microsoft.com/office/drawing/2014/main" id="{8CB473C8-7FAD-CA5C-147F-8205234D0C9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6C0C1D8-C7F2-8CA9-6A68-5525F656E319}"/>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251958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8161F8-C838-24C0-FBFE-7C608BDC3240}"/>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3" name="Footer Placeholder 2">
            <a:extLst>
              <a:ext uri="{FF2B5EF4-FFF2-40B4-BE49-F238E27FC236}">
                <a16:creationId xmlns:a16="http://schemas.microsoft.com/office/drawing/2014/main" id="{DB1BD83E-7C8F-6091-AD4C-FDE3A33EFF7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46F7E80-A907-F820-76E4-ECBE0578FADA}"/>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1516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AF912-2E0C-B462-B6BE-4A6E129A7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4A8BBDC-1135-64A7-2CDC-74CAD30FC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58CE27E-5089-0A48-1781-FCD8DCC2F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E1CDF-3A2C-E599-C03A-8DACCDCA6DF7}"/>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6" name="Footer Placeholder 5">
            <a:extLst>
              <a:ext uri="{FF2B5EF4-FFF2-40B4-BE49-F238E27FC236}">
                <a16:creationId xmlns:a16="http://schemas.microsoft.com/office/drawing/2014/main" id="{F8C5065E-D0CC-017F-08BD-331D58D59D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30D6625-8363-D915-461B-906A672024B4}"/>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242520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9215-7008-66B8-B5F2-8E4E958E1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0ECE88F-C302-272D-D3AB-E33BEAEA59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EC822BD-5CEC-1585-69CC-8732D9FC1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5955A-6FB3-3C73-7DB0-C68E1FB5A5FC}"/>
              </a:ext>
            </a:extLst>
          </p:cNvPr>
          <p:cNvSpPr>
            <a:spLocks noGrp="1"/>
          </p:cNvSpPr>
          <p:nvPr>
            <p:ph type="dt" sz="half" idx="10"/>
          </p:nvPr>
        </p:nvSpPr>
        <p:spPr/>
        <p:txBody>
          <a:bodyPr/>
          <a:lstStyle/>
          <a:p>
            <a:fld id="{1BCC9E15-1C7B-4B0D-9F01-359174145A7F}" type="datetimeFigureOut">
              <a:rPr lang="en-IN" smtClean="0"/>
              <a:t>06-07-2023</a:t>
            </a:fld>
            <a:endParaRPr lang="en-IN"/>
          </a:p>
        </p:txBody>
      </p:sp>
      <p:sp>
        <p:nvSpPr>
          <p:cNvPr id="6" name="Footer Placeholder 5">
            <a:extLst>
              <a:ext uri="{FF2B5EF4-FFF2-40B4-BE49-F238E27FC236}">
                <a16:creationId xmlns:a16="http://schemas.microsoft.com/office/drawing/2014/main" id="{829C8FFA-7315-77AD-CB71-31FCF8B865F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E48B50A-BDBD-8B8A-B155-ADFD16F8160A}"/>
              </a:ext>
            </a:extLst>
          </p:cNvPr>
          <p:cNvSpPr>
            <a:spLocks noGrp="1"/>
          </p:cNvSpPr>
          <p:nvPr>
            <p:ph type="sldNum" sz="quarter" idx="12"/>
          </p:nvPr>
        </p:nvSpPr>
        <p:spPr/>
        <p:txBody>
          <a:bodyPr/>
          <a:lstStyle/>
          <a:p>
            <a:fld id="{DF0E9A32-4B6B-4A27-9C62-A75607404337}" type="slidenum">
              <a:rPr lang="en-IN" smtClean="0"/>
              <a:t>‹#›</a:t>
            </a:fld>
            <a:endParaRPr lang="en-IN"/>
          </a:p>
        </p:txBody>
      </p:sp>
    </p:spTree>
    <p:extLst>
      <p:ext uri="{BB962C8B-B14F-4D97-AF65-F5344CB8AC3E}">
        <p14:creationId xmlns:p14="http://schemas.microsoft.com/office/powerpoint/2010/main" val="244114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C3B055-D8DD-8027-29FB-0B6BCFF47D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A1AFF01-4C4F-6882-F64E-AD9688A974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9687AFD-5EA4-468E-37A4-9F518B388D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C9E15-1C7B-4B0D-9F01-359174145A7F}" type="datetimeFigureOut">
              <a:rPr lang="en-IN" smtClean="0"/>
              <a:t>06-07-2023</a:t>
            </a:fld>
            <a:endParaRPr lang="en-IN"/>
          </a:p>
        </p:txBody>
      </p:sp>
      <p:sp>
        <p:nvSpPr>
          <p:cNvPr id="5" name="Footer Placeholder 4">
            <a:extLst>
              <a:ext uri="{FF2B5EF4-FFF2-40B4-BE49-F238E27FC236}">
                <a16:creationId xmlns:a16="http://schemas.microsoft.com/office/drawing/2014/main" id="{0838096A-5014-2B2C-576E-CDA5260A03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E3D6832-C401-2CC1-6A61-3952350EB4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E9A32-4B6B-4A27-9C62-A75607404337}" type="slidenum">
              <a:rPr lang="en-IN" smtClean="0"/>
              <a:t>‹#›</a:t>
            </a:fld>
            <a:endParaRPr lang="en-IN"/>
          </a:p>
        </p:txBody>
      </p:sp>
    </p:spTree>
    <p:extLst>
      <p:ext uri="{BB962C8B-B14F-4D97-AF65-F5344CB8AC3E}">
        <p14:creationId xmlns:p14="http://schemas.microsoft.com/office/powerpoint/2010/main" val="924883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Beijing"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F4D335-C0DD-5654-8FBF-E5E72A8C65A5}"/>
              </a:ext>
            </a:extLst>
          </p:cNvPr>
          <p:cNvSpPr txBox="1"/>
          <p:nvPr/>
        </p:nvSpPr>
        <p:spPr>
          <a:xfrm>
            <a:off x="397565" y="1252330"/>
            <a:ext cx="11340548" cy="954107"/>
          </a:xfrm>
          <a:prstGeom prst="rect">
            <a:avLst/>
          </a:prstGeom>
          <a:noFill/>
        </p:spPr>
        <p:txBody>
          <a:bodyPr wrap="square" rtlCol="0">
            <a:spAutoFit/>
          </a:bodyPr>
          <a:lstStyle/>
          <a:p>
            <a:pPr algn="just"/>
            <a:r>
              <a:rPr lang="en-US" sz="2800" dirty="0">
                <a:solidFill>
                  <a:srgbClr val="0000FF"/>
                </a:solidFill>
                <a:effectLst/>
                <a:latin typeface="Tahoma" panose="020B0604030504040204" pitchFamily="34" charset="0"/>
                <a:ea typeface="Tahoma" panose="020B0604030504040204" pitchFamily="34" charset="0"/>
                <a:cs typeface="Tahoma" panose="020B0604030504040204" pitchFamily="34" charset="0"/>
              </a:rPr>
              <a:t>Precipitation, process of precipitation, types of precipitation such as rain, snow, sleet, and hail.</a:t>
            </a:r>
            <a:r>
              <a:rPr lang="en-IN" sz="2800" dirty="0">
                <a:solidFill>
                  <a:srgbClr val="0000FF"/>
                </a:solidFill>
                <a:effectLst/>
                <a:latin typeface="Tahoma" panose="020B0604030504040204" pitchFamily="34" charset="0"/>
                <a:ea typeface="Tahoma" panose="020B0604030504040204" pitchFamily="34" charset="0"/>
                <a:cs typeface="Tahoma" panose="020B0604030504040204" pitchFamily="34" charset="0"/>
              </a:rPr>
              <a:t> Artificial rain making.</a:t>
            </a:r>
            <a:endParaRPr lang="en-IN" sz="2800" dirty="0">
              <a:solidFill>
                <a:srgbClr val="0000FF"/>
              </a:solidFill>
            </a:endParaRPr>
          </a:p>
        </p:txBody>
      </p:sp>
    </p:spTree>
    <p:extLst>
      <p:ext uri="{BB962C8B-B14F-4D97-AF65-F5344CB8AC3E}">
        <p14:creationId xmlns:p14="http://schemas.microsoft.com/office/powerpoint/2010/main" val="614861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957" y="381000"/>
            <a:ext cx="11290852" cy="3323987"/>
          </a:xfrm>
          <a:prstGeom prst="rect">
            <a:avLst/>
          </a:prstGeom>
          <a:noFill/>
        </p:spPr>
        <p:txBody>
          <a:bodyPr wrap="square" rtlCol="0">
            <a:spAutoFit/>
          </a:bodyPr>
          <a:lstStyle/>
          <a:p>
            <a:pPr algn="just"/>
            <a:r>
              <a:rPr lang="en-IN" sz="2400" dirty="0">
                <a:solidFill>
                  <a:srgbClr val="0000FF"/>
                </a:solidFill>
                <a:latin typeface="Tahoma" pitchFamily="34" charset="0"/>
                <a:ea typeface="Tahoma" pitchFamily="34" charset="0"/>
                <a:cs typeface="Tahoma" pitchFamily="34" charset="0"/>
              </a:rPr>
              <a:t>Sleet</a:t>
            </a:r>
            <a:r>
              <a:rPr lang="en-IN" sz="2400" dirty="0">
                <a:solidFill>
                  <a:prstClr val="black"/>
                </a:solidFill>
                <a:latin typeface="Tahoma" pitchFamily="34" charset="0"/>
                <a:ea typeface="Tahoma" pitchFamily="34" charset="0"/>
                <a:cs typeface="Tahoma" pitchFamily="34" charset="0"/>
              </a:rPr>
              <a:t> is most uncommon of the four basic types of precipitation. Sleet is a combination of snow, rain, and ice. For sleet to form, it must go through a warm-up and cool-down phase (sometimes more than once) from the time it leaves the clouds to the time it hits the ground.  It normally starts out as snow when it falls from the cloud, but hits a warmer air current that melt the snowflakes into a normal raindrops. However, before the water droplets hit the ground, the meet another colder air current which refreezes the droplets, turning many to ice pellets. </a:t>
            </a:r>
          </a:p>
          <a:p>
            <a:endParaRPr lang="en-IN" dirty="0">
              <a:solidFill>
                <a:prstClr val="black"/>
              </a:solidFill>
              <a:latin typeface="Calibri"/>
            </a:endParaRPr>
          </a:p>
        </p:txBody>
      </p:sp>
      <p:pic>
        <p:nvPicPr>
          <p:cNvPr id="3074" name="Picture 2" descr="story_635"/>
          <p:cNvPicPr>
            <a:picLocks noChangeAspect="1" noChangeArrowheads="1"/>
          </p:cNvPicPr>
          <p:nvPr/>
        </p:nvPicPr>
        <p:blipFill>
          <a:blip r:embed="rId2"/>
          <a:srcRect/>
          <a:stretch>
            <a:fillRect/>
          </a:stretch>
        </p:blipFill>
        <p:spPr bwMode="auto">
          <a:xfrm>
            <a:off x="3061252" y="3429000"/>
            <a:ext cx="6506966" cy="2895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113" y="291548"/>
            <a:ext cx="11340547" cy="1938992"/>
          </a:xfrm>
          <a:prstGeom prst="rect">
            <a:avLst/>
          </a:prstGeom>
          <a:noFill/>
        </p:spPr>
        <p:txBody>
          <a:bodyPr wrap="square" rtlCol="0">
            <a:spAutoFit/>
          </a:bodyPr>
          <a:lstStyle/>
          <a:p>
            <a:pPr algn="just"/>
            <a:r>
              <a:rPr lang="en-IN" sz="2400" dirty="0">
                <a:solidFill>
                  <a:srgbClr val="0000FF"/>
                </a:solidFill>
                <a:latin typeface="Tahoma" pitchFamily="34" charset="0"/>
                <a:ea typeface="Tahoma" pitchFamily="34" charset="0"/>
                <a:cs typeface="Tahoma" pitchFamily="34" charset="0"/>
              </a:rPr>
              <a:t>Hail</a:t>
            </a:r>
            <a:r>
              <a:rPr lang="en-IN" sz="2400" dirty="0">
                <a:solidFill>
                  <a:prstClr val="black"/>
                </a:solidFill>
                <a:latin typeface="Tahoma" pitchFamily="34" charset="0"/>
                <a:ea typeface="Tahoma" pitchFamily="34" charset="0"/>
                <a:cs typeface="Tahoma" pitchFamily="34" charset="0"/>
              </a:rPr>
              <a:t> is the most damaging form of precipitation. Hail if formed when a water droplet gets picked up by an air current and carried to a higher elevation where it freezes and condenses into pieces of ice. The resulting hail is too dense for the air to keep it afloat and it will then fall to the ground without melting. When hail is the only form of precipitation falling, it is referred to as a hailstorm</a:t>
            </a:r>
          </a:p>
        </p:txBody>
      </p:sp>
      <p:pic>
        <p:nvPicPr>
          <p:cNvPr id="4098" name="Picture 2" descr="PennyDimeSizedHail_big"/>
          <p:cNvPicPr>
            <a:picLocks noChangeAspect="1" noChangeArrowheads="1"/>
          </p:cNvPicPr>
          <p:nvPr/>
        </p:nvPicPr>
        <p:blipFill>
          <a:blip r:embed="rId2"/>
          <a:srcRect/>
          <a:stretch>
            <a:fillRect/>
          </a:stretch>
        </p:blipFill>
        <p:spPr bwMode="auto">
          <a:xfrm>
            <a:off x="3657600" y="2819400"/>
            <a:ext cx="4419600" cy="33147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469" y="381000"/>
            <a:ext cx="11211339" cy="5324535"/>
          </a:xfrm>
          <a:prstGeom prst="rect">
            <a:avLst/>
          </a:prstGeom>
          <a:noFill/>
        </p:spPr>
        <p:txBody>
          <a:bodyPr wrap="square" rtlCol="0">
            <a:spAutoFit/>
          </a:bodyPr>
          <a:lstStyle/>
          <a:p>
            <a:r>
              <a:rPr lang="en-IN" sz="2800" dirty="0">
                <a:solidFill>
                  <a:srgbClr val="C00000"/>
                </a:solidFill>
                <a:latin typeface="Calibri"/>
              </a:rPr>
              <a:t>Rainfall – Crop production relationship:</a:t>
            </a:r>
          </a:p>
          <a:p>
            <a:pPr algn="just"/>
            <a:endParaRPr lang="en-IN" sz="2400" dirty="0">
              <a:solidFill>
                <a:srgbClr val="0000FF"/>
              </a:solidFill>
              <a:latin typeface="Tahoma" pitchFamily="34" charset="0"/>
              <a:ea typeface="Tahoma" pitchFamily="34" charset="0"/>
              <a:cs typeface="Tahoma" pitchFamily="34" charset="0"/>
            </a:endParaRPr>
          </a:p>
          <a:p>
            <a:pPr algn="just"/>
            <a:r>
              <a:rPr lang="en-IN" sz="2400" dirty="0">
                <a:solidFill>
                  <a:srgbClr val="0000FF"/>
                </a:solidFill>
                <a:latin typeface="Tahoma" pitchFamily="34" charset="0"/>
                <a:ea typeface="Tahoma" pitchFamily="34" charset="0"/>
                <a:cs typeface="Tahoma" pitchFamily="34" charset="0"/>
              </a:rPr>
              <a:t>The type, timing, and amount of precipitation </a:t>
            </a:r>
            <a:r>
              <a:rPr lang="en-IN" sz="2400" dirty="0">
                <a:solidFill>
                  <a:prstClr val="black"/>
                </a:solidFill>
                <a:latin typeface="Tahoma" pitchFamily="34" charset="0"/>
                <a:ea typeface="Tahoma" pitchFamily="34" charset="0"/>
                <a:cs typeface="Tahoma" pitchFamily="34" charset="0"/>
              </a:rPr>
              <a:t>received during the year play critical roles in crop productivity. </a:t>
            </a:r>
          </a:p>
          <a:p>
            <a:pPr algn="just"/>
            <a:r>
              <a:rPr lang="en-IN" sz="2400" dirty="0">
                <a:solidFill>
                  <a:prstClr val="black"/>
                </a:solidFill>
                <a:latin typeface="Tahoma" pitchFamily="34" charset="0"/>
                <a:ea typeface="Tahoma" pitchFamily="34" charset="0"/>
                <a:cs typeface="Tahoma" pitchFamily="34" charset="0"/>
              </a:rPr>
              <a:t>Precipitation types include unfrozen (rain) and frozen (snow, sleet, and hail). Snow and sleet occur in the winter and hail in the warmer seasons. In the winter, frozen precipitation is less efficient than unfrozen in recharging the soil profile. </a:t>
            </a:r>
          </a:p>
          <a:p>
            <a:pPr algn="just"/>
            <a:endParaRPr lang="en-IN" sz="2400" dirty="0">
              <a:solidFill>
                <a:prstClr val="black"/>
              </a:solidFill>
              <a:latin typeface="Tahoma" pitchFamily="34" charset="0"/>
              <a:ea typeface="Tahoma" pitchFamily="34" charset="0"/>
              <a:cs typeface="Tahoma" pitchFamily="34" charset="0"/>
            </a:endParaRPr>
          </a:p>
          <a:p>
            <a:pPr algn="just"/>
            <a:r>
              <a:rPr lang="en-IN" sz="2400" dirty="0">
                <a:solidFill>
                  <a:prstClr val="black"/>
                </a:solidFill>
                <a:latin typeface="Tahoma" pitchFamily="34" charset="0"/>
                <a:ea typeface="Tahoma" pitchFamily="34" charset="0"/>
                <a:cs typeface="Tahoma" pitchFamily="34" charset="0"/>
              </a:rPr>
              <a:t>The </a:t>
            </a:r>
            <a:r>
              <a:rPr lang="en-IN" sz="2400" dirty="0">
                <a:solidFill>
                  <a:srgbClr val="0000FF"/>
                </a:solidFill>
                <a:latin typeface="Tahoma" pitchFamily="34" charset="0"/>
                <a:ea typeface="Tahoma" pitchFamily="34" charset="0"/>
                <a:cs typeface="Tahoma" pitchFamily="34" charset="0"/>
              </a:rPr>
              <a:t>efficiency of rain </a:t>
            </a:r>
            <a:r>
              <a:rPr lang="en-IN" sz="2400" dirty="0">
                <a:solidFill>
                  <a:prstClr val="black"/>
                </a:solidFill>
                <a:latin typeface="Tahoma" pitchFamily="34" charset="0"/>
                <a:ea typeface="Tahoma" pitchFamily="34" charset="0"/>
                <a:cs typeface="Tahoma" pitchFamily="34" charset="0"/>
              </a:rPr>
              <a:t>in recharging the soil depends on the </a:t>
            </a:r>
            <a:r>
              <a:rPr lang="en-IN" sz="2400" dirty="0">
                <a:solidFill>
                  <a:srgbClr val="0000FF"/>
                </a:solidFill>
                <a:latin typeface="Tahoma" pitchFamily="34" charset="0"/>
                <a:ea typeface="Tahoma" pitchFamily="34" charset="0"/>
                <a:cs typeface="Tahoma" pitchFamily="34" charset="0"/>
              </a:rPr>
              <a:t>rate or intensity </a:t>
            </a:r>
            <a:r>
              <a:rPr lang="en-IN" sz="2400" dirty="0">
                <a:solidFill>
                  <a:prstClr val="black"/>
                </a:solidFill>
                <a:latin typeface="Tahoma" pitchFamily="34" charset="0"/>
                <a:ea typeface="Tahoma" pitchFamily="34" charset="0"/>
                <a:cs typeface="Tahoma" pitchFamily="34" charset="0"/>
              </a:rPr>
              <a:t>with which the rain falls. Rain showers or storms that fall at rates greater than </a:t>
            </a:r>
            <a:r>
              <a:rPr lang="en-IN" sz="2400" dirty="0">
                <a:solidFill>
                  <a:srgbClr val="0000FF"/>
                </a:solidFill>
                <a:latin typeface="Tahoma" pitchFamily="34" charset="0"/>
                <a:ea typeface="Tahoma" pitchFamily="34" charset="0"/>
                <a:cs typeface="Tahoma" pitchFamily="34" charset="0"/>
              </a:rPr>
              <a:t>12.7 cm/hr</a:t>
            </a:r>
            <a:r>
              <a:rPr lang="en-IN" sz="2400" dirty="0">
                <a:solidFill>
                  <a:prstClr val="black"/>
                </a:solidFill>
                <a:latin typeface="Tahoma" pitchFamily="34" charset="0"/>
                <a:ea typeface="Tahoma" pitchFamily="34" charset="0"/>
                <a:cs typeface="Tahoma" pitchFamily="34" charset="0"/>
              </a:rPr>
              <a:t>) are less efficient than lighter showers because the water forms ponds on the surface and runs off the fields into ditches and rivers, carrying along precious topsoil. </a:t>
            </a:r>
          </a:p>
          <a:p>
            <a:pPr algn="just"/>
            <a:endParaRPr lang="en-IN" sz="2400" dirty="0">
              <a:solidFill>
                <a:prstClr val="black"/>
              </a:solidFill>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78E987-700A-AC54-7F5E-C47D6F3CAE58}"/>
              </a:ext>
            </a:extLst>
          </p:cNvPr>
          <p:cNvSpPr txBox="1"/>
          <p:nvPr/>
        </p:nvSpPr>
        <p:spPr>
          <a:xfrm>
            <a:off x="258417" y="308113"/>
            <a:ext cx="11628783" cy="2215991"/>
          </a:xfrm>
          <a:prstGeom prst="rect">
            <a:avLst/>
          </a:prstGeom>
          <a:noFill/>
        </p:spPr>
        <p:txBody>
          <a:bodyPr wrap="square" rtlCol="0">
            <a:spAutoFit/>
          </a:bodyPr>
          <a:lstStyle/>
          <a:p>
            <a:pPr algn="just"/>
            <a:r>
              <a:rPr lang="en-IN" sz="2400" dirty="0">
                <a:solidFill>
                  <a:srgbClr val="0000FF"/>
                </a:solidFill>
                <a:latin typeface="Tahoma" panose="020B0604030504040204" pitchFamily="34" charset="0"/>
                <a:ea typeface="Tahoma" panose="020B0604030504040204" pitchFamily="34" charset="0"/>
                <a:cs typeface="Tahoma" panose="020B0604030504040204" pitchFamily="34" charset="0"/>
              </a:rPr>
              <a:t>The timing of precipitation is critical to crop growth.</a:t>
            </a:r>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 In the period from harvest to planting, referred to as the fallow season, recharge of the soil profile occurs. If the soil profile is not sufficiently recharged during the fallow season, the possibility of drought during the upcoming growing season increases because of a greater likelihood of a soil water deficit during critical crop growth stages.</a:t>
            </a:r>
          </a:p>
          <a:p>
            <a:endParaRPr lang="en-IN" dirty="0"/>
          </a:p>
        </p:txBody>
      </p:sp>
    </p:spTree>
    <p:extLst>
      <p:ext uri="{BB962C8B-B14F-4D97-AF65-F5344CB8AC3E}">
        <p14:creationId xmlns:p14="http://schemas.microsoft.com/office/powerpoint/2010/main" val="2681381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261" y="381000"/>
            <a:ext cx="11340548" cy="5632311"/>
          </a:xfrm>
          <a:prstGeom prst="rect">
            <a:avLst/>
          </a:prstGeom>
          <a:noFill/>
        </p:spPr>
        <p:txBody>
          <a:bodyPr wrap="square" rtlCol="0">
            <a:spAutoFit/>
          </a:bodyPr>
          <a:lstStyle/>
          <a:p>
            <a:pPr algn="just"/>
            <a:r>
              <a:rPr lang="en-IN" sz="2400" dirty="0">
                <a:solidFill>
                  <a:srgbClr val="0000FF"/>
                </a:solidFill>
                <a:latin typeface="Tahoma" pitchFamily="34" charset="0"/>
                <a:ea typeface="Tahoma" pitchFamily="34" charset="0"/>
                <a:cs typeface="Tahoma" pitchFamily="34" charset="0"/>
              </a:rPr>
              <a:t>Timing of precipitation</a:t>
            </a:r>
            <a:r>
              <a:rPr lang="en-IN" sz="2400" b="1" dirty="0">
                <a:solidFill>
                  <a:prstClr val="black"/>
                </a:solidFill>
                <a:latin typeface="Tahoma" pitchFamily="34" charset="0"/>
                <a:ea typeface="Tahoma" pitchFamily="34" charset="0"/>
                <a:cs typeface="Tahoma" pitchFamily="34" charset="0"/>
              </a:rPr>
              <a:t>. </a:t>
            </a:r>
            <a:r>
              <a:rPr lang="en-IN" sz="2400" dirty="0">
                <a:solidFill>
                  <a:prstClr val="black"/>
                </a:solidFill>
                <a:latin typeface="Tahoma" pitchFamily="34" charset="0"/>
                <a:ea typeface="Tahoma" pitchFamily="34" charset="0"/>
                <a:cs typeface="Tahoma" pitchFamily="34" charset="0"/>
              </a:rPr>
              <a:t>The timing of rainfall while crops are growing is critical. During seed germination and stand establishment, either too much or too little rain can influence yields. </a:t>
            </a:r>
          </a:p>
          <a:p>
            <a:pPr algn="just"/>
            <a:endParaRPr lang="en-IN" sz="2400" dirty="0">
              <a:solidFill>
                <a:prstClr val="black"/>
              </a:solidFill>
              <a:latin typeface="Tahoma" pitchFamily="34" charset="0"/>
              <a:ea typeface="Tahoma" pitchFamily="34" charset="0"/>
              <a:cs typeface="Tahoma" pitchFamily="34" charset="0"/>
            </a:endParaRPr>
          </a:p>
          <a:p>
            <a:pPr algn="just"/>
            <a:r>
              <a:rPr lang="en-IN" sz="2400" dirty="0">
                <a:solidFill>
                  <a:prstClr val="black"/>
                </a:solidFill>
                <a:latin typeface="Tahoma" pitchFamily="34" charset="0"/>
                <a:ea typeface="Tahoma" pitchFamily="34" charset="0"/>
                <a:cs typeface="Tahoma" pitchFamily="34" charset="0"/>
              </a:rPr>
              <a:t>Too much rain, especially with low temperatures, can result in seed diseases, causing poor stands, or can saturate the soil, causing poor soil aeration and poor germination and stands.</a:t>
            </a:r>
          </a:p>
          <a:p>
            <a:pPr algn="just"/>
            <a:r>
              <a:rPr lang="en-IN" sz="2400" dirty="0">
                <a:solidFill>
                  <a:prstClr val="black"/>
                </a:solidFill>
                <a:latin typeface="Tahoma" pitchFamily="34" charset="0"/>
                <a:ea typeface="Tahoma" pitchFamily="34" charset="0"/>
                <a:cs typeface="Tahoma" pitchFamily="34" charset="0"/>
              </a:rPr>
              <a:t> </a:t>
            </a:r>
          </a:p>
          <a:p>
            <a:pPr algn="just"/>
            <a:r>
              <a:rPr lang="en-IN" sz="2400" dirty="0">
                <a:solidFill>
                  <a:prstClr val="black"/>
                </a:solidFill>
                <a:latin typeface="Tahoma" pitchFamily="34" charset="0"/>
                <a:ea typeface="Tahoma" pitchFamily="34" charset="0"/>
                <a:cs typeface="Tahoma" pitchFamily="34" charset="0"/>
              </a:rPr>
              <a:t>Dry soils during germination and stand establishment can result in either poor seed germination or weak and small plants that may not withstand dry weather during the early growth of the crop, causing smaller plant leaf area. </a:t>
            </a:r>
          </a:p>
          <a:p>
            <a:pPr algn="just"/>
            <a:endParaRPr lang="en-IN" sz="2400" dirty="0">
              <a:solidFill>
                <a:prstClr val="black"/>
              </a:solidFill>
              <a:latin typeface="Tahoma" pitchFamily="34" charset="0"/>
              <a:ea typeface="Tahoma" pitchFamily="34" charset="0"/>
              <a:cs typeface="Tahoma" pitchFamily="34" charset="0"/>
            </a:endParaRPr>
          </a:p>
          <a:p>
            <a:pPr algn="just"/>
            <a:r>
              <a:rPr lang="en-IN" sz="2400" dirty="0">
                <a:solidFill>
                  <a:prstClr val="black"/>
                </a:solidFill>
                <a:latin typeface="Tahoma" pitchFamily="34" charset="0"/>
                <a:ea typeface="Tahoma" pitchFamily="34" charset="0"/>
                <a:cs typeface="Tahoma" pitchFamily="34" charset="0"/>
              </a:rPr>
              <a:t>During the rapid vegetative growth stage, too much rain can result in a smaller shoot-to-root ratio and the establishment of shallow roots. When this happens, the crop is more susceptible to dry spells.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661" y="210026"/>
            <a:ext cx="11569148" cy="5786199"/>
          </a:xfrm>
          <a:prstGeom prst="rect">
            <a:avLst/>
          </a:prstGeom>
          <a:noFill/>
        </p:spPr>
        <p:txBody>
          <a:bodyPr wrap="square" rtlCol="0">
            <a:spAutoFit/>
          </a:bodyPr>
          <a:lstStyle/>
          <a:p>
            <a:r>
              <a:rPr lang="en-IN" sz="2400" dirty="0">
                <a:solidFill>
                  <a:srgbClr val="0000FF"/>
                </a:solidFill>
                <a:latin typeface="Tahoma" panose="020B0604030504040204" pitchFamily="34" charset="0"/>
                <a:ea typeface="Tahoma" panose="020B0604030504040204" pitchFamily="34" charset="0"/>
                <a:cs typeface="Tahoma" panose="020B0604030504040204" pitchFamily="34" charset="0"/>
              </a:rPr>
              <a:t>Rainfall based crop production potential:</a:t>
            </a:r>
          </a:p>
          <a:p>
            <a:pPr algn="just"/>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Rain-fed agriculture is practiced on 80 % of the world’s agricultural land area, and generates 65-70 % of the world’s staple foods. </a:t>
            </a:r>
          </a:p>
          <a:p>
            <a:pPr algn="just"/>
            <a:endParaRPr lang="en-IN"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The low and variable productivity of these lands is the major cause of poverty for 70 % of the world’s poor inhabiting these lands. </a:t>
            </a:r>
          </a:p>
          <a:p>
            <a:pPr algn="just"/>
            <a:endParaRPr lang="en-IN"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The distinct feature of rain-fed agriculture in these developing countries is that both productivity improvement and expansion has been slower relative to irrigated agriculture. </a:t>
            </a:r>
          </a:p>
          <a:p>
            <a:pPr algn="just"/>
            <a:endParaRPr lang="en-IN"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However, there is a 100 % yield increase potential in rain-fed agriculture in the developing countries, compared to only 10 % for irrigated crops. </a:t>
            </a:r>
          </a:p>
          <a:p>
            <a:pPr algn="just"/>
            <a:endParaRPr lang="en-IN"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This calls for increased efforts to upgrade rain-fed systems globally and, especially in developing countries to provide sufficient and affordable food and nutrition to the vast populations.</a:t>
            </a:r>
          </a:p>
          <a:p>
            <a:endParaRPr lang="en-IN" dirty="0">
              <a:solidFill>
                <a:prstClr val="black"/>
              </a:solidFill>
              <a:latin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994AB8-573A-2C83-EEF2-ACFB0938FEED}"/>
              </a:ext>
            </a:extLst>
          </p:cNvPr>
          <p:cNvSpPr txBox="1"/>
          <p:nvPr/>
        </p:nvSpPr>
        <p:spPr>
          <a:xfrm>
            <a:off x="805070" y="3051313"/>
            <a:ext cx="11191461" cy="523220"/>
          </a:xfrm>
          <a:prstGeom prst="rect">
            <a:avLst/>
          </a:prstGeom>
          <a:noFill/>
        </p:spPr>
        <p:txBody>
          <a:bodyPr wrap="square" rtlCol="0">
            <a:spAutoFit/>
          </a:bodyPr>
          <a:lstStyle/>
          <a:p>
            <a:pPr algn="ctr"/>
            <a:r>
              <a:rPr lang="en-IN" sz="2800" dirty="0">
                <a:solidFill>
                  <a:srgbClr val="0000FF"/>
                </a:solidFill>
                <a:effectLst/>
                <a:latin typeface="Tahoma" panose="020B0604030504040204" pitchFamily="34" charset="0"/>
                <a:ea typeface="Tahoma" panose="020B0604030504040204" pitchFamily="34" charset="0"/>
                <a:cs typeface="Tahoma" panose="020B0604030504040204" pitchFamily="34" charset="0"/>
              </a:rPr>
              <a:t>Artificial rain making</a:t>
            </a:r>
            <a:endParaRPr lang="en-IN" sz="2800" dirty="0"/>
          </a:p>
        </p:txBody>
      </p:sp>
    </p:spTree>
    <p:extLst>
      <p:ext uri="{BB962C8B-B14F-4D97-AF65-F5344CB8AC3E}">
        <p14:creationId xmlns:p14="http://schemas.microsoft.com/office/powerpoint/2010/main" val="309672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
            <a:extLst>
              <a:ext uri="{FF2B5EF4-FFF2-40B4-BE49-F238E27FC236}">
                <a16:creationId xmlns:a16="http://schemas.microsoft.com/office/drawing/2014/main" id="{E2B78B46-3717-BA80-9142-A94313CF91C3}"/>
              </a:ext>
            </a:extLst>
          </p:cNvPr>
          <p:cNvSpPr txBox="1">
            <a:spLocks noChangeArrowheads="1"/>
          </p:cNvSpPr>
          <p:nvPr/>
        </p:nvSpPr>
        <p:spPr bwMode="auto">
          <a:xfrm>
            <a:off x="569167" y="457201"/>
            <a:ext cx="9641633"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en-US" altLang="en-US" sz="2800" dirty="0">
                <a:solidFill>
                  <a:srgbClr val="C00000"/>
                </a:solidFill>
                <a:latin typeface="Tahoma" panose="020B0604030504040204" pitchFamily="34" charset="0"/>
                <a:cs typeface="Tahoma" panose="020B0604030504040204" pitchFamily="34" charset="0"/>
              </a:rPr>
              <a:t>Cloud seeding </a:t>
            </a:r>
          </a:p>
          <a:p>
            <a:pPr algn="just"/>
            <a:r>
              <a:rPr lang="en-US" altLang="en-US" sz="2400" dirty="0">
                <a:latin typeface="Tahoma" panose="020B0604030504040204" pitchFamily="34" charset="0"/>
                <a:cs typeface="Tahoma" panose="020B0604030504040204" pitchFamily="34" charset="0"/>
              </a:rPr>
              <a:t>is the process of spreading chemicals into the upper part of clouds to stimulate the precipitation process and form rain from clouds. </a:t>
            </a:r>
          </a:p>
          <a:p>
            <a:pPr algn="just"/>
            <a:endParaRPr lang="en-US" altLang="en-US" sz="2200" dirty="0">
              <a:latin typeface="Tahoma" panose="020B0604030504040204" pitchFamily="34" charset="0"/>
              <a:cs typeface="Tahoma" panose="020B0604030504040204" pitchFamily="34" charset="0"/>
            </a:endParaRPr>
          </a:p>
          <a:p>
            <a:pPr algn="just"/>
            <a:r>
              <a:rPr lang="en-US" altLang="en-US" sz="2400" dirty="0">
                <a:latin typeface="Tahoma" panose="020B0604030504040204" pitchFamily="34" charset="0"/>
                <a:cs typeface="Tahoma" panose="020B0604030504040204" pitchFamily="34" charset="0"/>
              </a:rPr>
              <a:t>The usual intent of cloud seeding is to increase precipitation (rain or snow), but </a:t>
            </a:r>
            <a:r>
              <a:rPr lang="en-US" altLang="en-US" sz="2400" dirty="0">
                <a:solidFill>
                  <a:srgbClr val="0000FF"/>
                </a:solidFill>
                <a:latin typeface="Tahoma" panose="020B0604030504040204" pitchFamily="34" charset="0"/>
                <a:cs typeface="Tahoma" panose="020B0604030504040204" pitchFamily="34" charset="0"/>
              </a:rPr>
              <a:t>hail</a:t>
            </a:r>
            <a:r>
              <a:rPr lang="en-US" altLang="en-US" sz="2400" dirty="0">
                <a:latin typeface="Tahoma" panose="020B0604030504040204" pitchFamily="34" charset="0"/>
                <a:cs typeface="Tahoma" panose="020B0604030504040204" pitchFamily="34" charset="0"/>
              </a:rPr>
              <a:t> and </a:t>
            </a:r>
            <a:r>
              <a:rPr lang="en-US" altLang="en-US" sz="2400" dirty="0">
                <a:solidFill>
                  <a:srgbClr val="0000FF"/>
                </a:solidFill>
                <a:latin typeface="Tahoma" panose="020B0604030504040204" pitchFamily="34" charset="0"/>
                <a:cs typeface="Tahoma" panose="020B0604030504040204" pitchFamily="34" charset="0"/>
              </a:rPr>
              <a:t>fog</a:t>
            </a:r>
            <a:r>
              <a:rPr lang="en-US" altLang="en-US" sz="2400" dirty="0">
                <a:latin typeface="Tahoma" panose="020B0604030504040204" pitchFamily="34" charset="0"/>
                <a:cs typeface="Tahoma" panose="020B0604030504040204" pitchFamily="34" charset="0"/>
              </a:rPr>
              <a:t> suppression are also widely practiced in airports</a:t>
            </a:r>
            <a:r>
              <a:rPr lang="en-US" altLang="en-US" sz="2200" dirty="0">
                <a:latin typeface="Tahoma" panose="020B0604030504040204" pitchFamily="34" charset="0"/>
                <a:cs typeface="Tahoma" panose="020B0604030504040204" pitchFamily="34" charset="0"/>
              </a:rPr>
              <a:t>.</a:t>
            </a:r>
          </a:p>
          <a:p>
            <a:pPr algn="just"/>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8B466A-384F-11A9-C768-D9E2C0AA2122}"/>
              </a:ext>
            </a:extLst>
          </p:cNvPr>
          <p:cNvSpPr txBox="1"/>
          <p:nvPr/>
        </p:nvSpPr>
        <p:spPr>
          <a:xfrm>
            <a:off x="587829" y="304801"/>
            <a:ext cx="10963469" cy="4955203"/>
          </a:xfrm>
          <a:prstGeom prst="rect">
            <a:avLst/>
          </a:prstGeom>
          <a:noFill/>
        </p:spPr>
        <p:txBody>
          <a:bodyPr wrap="square">
            <a:spAutoFit/>
          </a:bodyPr>
          <a:lstStyle/>
          <a:p>
            <a:pPr>
              <a:defRPr/>
            </a:pPr>
            <a:r>
              <a:rPr lang="en-US" sz="2800" dirty="0">
                <a:solidFill>
                  <a:srgbClr val="C00000"/>
                </a:solidFill>
                <a:latin typeface="Tahoma" pitchFamily="34" charset="0"/>
                <a:ea typeface="Tahoma" pitchFamily="34" charset="0"/>
                <a:cs typeface="Tahoma" pitchFamily="34" charset="0"/>
              </a:rPr>
              <a:t>Methodology:</a:t>
            </a:r>
          </a:p>
          <a:p>
            <a:pPr>
              <a:defRPr/>
            </a:pPr>
            <a:r>
              <a:rPr lang="en-US" sz="2400" dirty="0">
                <a:latin typeface="Tahoma" pitchFamily="34" charset="0"/>
                <a:ea typeface="Tahoma" pitchFamily="34" charset="0"/>
                <a:cs typeface="Tahoma" pitchFamily="34" charset="0"/>
              </a:rPr>
              <a:t>Chemicals used for cloud seeding are:</a:t>
            </a:r>
          </a:p>
          <a:p>
            <a:pPr marL="514350" indent="-514350">
              <a:buFontTx/>
              <a:buAutoNum type="romanLcParenR"/>
              <a:defRPr/>
            </a:pPr>
            <a:r>
              <a:rPr lang="en-US" sz="2400" dirty="0">
                <a:latin typeface="Tahoma" pitchFamily="34" charset="0"/>
                <a:ea typeface="Tahoma" pitchFamily="34" charset="0"/>
                <a:cs typeface="Tahoma" pitchFamily="34" charset="0"/>
              </a:rPr>
              <a:t>Silver iodide, ii) dry ice, iii) Liquid propane, &amp;  iv) Table salt.</a:t>
            </a:r>
          </a:p>
          <a:p>
            <a:pPr marL="514350" indent="-514350">
              <a:defRPr/>
            </a:pPr>
            <a:endParaRPr lang="en-US" sz="2400" dirty="0">
              <a:latin typeface="Tahoma" pitchFamily="34" charset="0"/>
              <a:ea typeface="Tahoma" pitchFamily="34" charset="0"/>
              <a:cs typeface="Tahoma" pitchFamily="34" charset="0"/>
            </a:endParaRPr>
          </a:p>
          <a:p>
            <a:pPr algn="just">
              <a:defRPr/>
            </a:pPr>
            <a:r>
              <a:rPr lang="en-US" sz="2400" dirty="0">
                <a:solidFill>
                  <a:srgbClr val="0000FF"/>
                </a:solidFill>
                <a:latin typeface="Tahoma" pitchFamily="34" charset="0"/>
                <a:ea typeface="Tahoma" pitchFamily="34" charset="0"/>
                <a:cs typeface="Tahoma" pitchFamily="34" charset="0"/>
              </a:rPr>
              <a:t>Silver iodide</a:t>
            </a:r>
            <a:r>
              <a:rPr lang="en-US" sz="2400" dirty="0">
                <a:latin typeface="Tahoma" pitchFamily="34" charset="0"/>
                <a:ea typeface="Tahoma" pitchFamily="34" charset="0"/>
                <a:cs typeface="Tahoma" pitchFamily="34" charset="0"/>
              </a:rPr>
              <a:t> has a crystalline structure similar to that of ice. Since most rainfall starts through the growth of ice crystals from super-cooled cloud droplets in the upper parts of clouds. Silver iodide particles encourage the growth of new ice particles, thus induced freezing nucleation.</a:t>
            </a:r>
          </a:p>
          <a:p>
            <a:pPr marL="514350" indent="-514350">
              <a:defRPr/>
            </a:pPr>
            <a:endParaRPr lang="en-US" sz="2400" dirty="0">
              <a:latin typeface="Tahoma" pitchFamily="34" charset="0"/>
              <a:ea typeface="Tahoma" pitchFamily="34" charset="0"/>
              <a:cs typeface="Tahoma" pitchFamily="34" charset="0"/>
            </a:endParaRPr>
          </a:p>
          <a:p>
            <a:pPr algn="just">
              <a:defRPr/>
            </a:pPr>
            <a:r>
              <a:rPr lang="en-US" sz="2400" dirty="0">
                <a:latin typeface="Tahoma" pitchFamily="34" charset="0"/>
                <a:ea typeface="Tahoma" pitchFamily="34" charset="0"/>
                <a:cs typeface="Tahoma" pitchFamily="34" charset="0"/>
              </a:rPr>
              <a:t>Dry ice or Liquid Propane, which expands into a gas and cools the air to such an extent that ice crystals can nucleate spontaneously from the water vapor.</a:t>
            </a:r>
          </a:p>
          <a:p>
            <a:pPr algn="just">
              <a:defRPr/>
            </a:pPr>
            <a:endParaRPr lang="en-US" sz="2400" dirty="0">
              <a:latin typeface="Tahoma" pitchFamily="34" charset="0"/>
              <a:ea typeface="Tahoma" pitchFamily="34" charset="0"/>
              <a:cs typeface="Tahoma" pitchFamily="34" charset="0"/>
            </a:endParaRPr>
          </a:p>
          <a:p>
            <a:pPr algn="just">
              <a:defRPr/>
            </a:pPr>
            <a:r>
              <a:rPr lang="en-US" sz="2400" dirty="0">
                <a:latin typeface="Tahoma" pitchFamily="34" charset="0"/>
                <a:ea typeface="Tahoma" pitchFamily="34" charset="0"/>
                <a:cs typeface="Tahoma" pitchFamily="34" charset="0"/>
              </a:rPr>
              <a:t>These agents can produce ice crystals at higher temperatures than silver iodide.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a:extLst>
              <a:ext uri="{FF2B5EF4-FFF2-40B4-BE49-F238E27FC236}">
                <a16:creationId xmlns:a16="http://schemas.microsoft.com/office/drawing/2014/main" id="{8E42FDE5-B10D-28CF-8821-27111E35B31B}"/>
              </a:ext>
            </a:extLst>
          </p:cNvPr>
          <p:cNvSpPr txBox="1">
            <a:spLocks noChangeArrowheads="1"/>
          </p:cNvSpPr>
          <p:nvPr/>
        </p:nvSpPr>
        <p:spPr bwMode="auto">
          <a:xfrm>
            <a:off x="531845" y="533401"/>
            <a:ext cx="11215396" cy="2193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pPr>
            <a:r>
              <a:rPr lang="en-US" altLang="en-US" sz="2400" dirty="0">
                <a:latin typeface="Tahoma" panose="020B0604030504040204" pitchFamily="34" charset="0"/>
                <a:cs typeface="Tahoma" panose="020B0604030504040204" pitchFamily="34" charset="0"/>
              </a:rPr>
              <a:t>In 2010 an attempt was made where </a:t>
            </a:r>
            <a:r>
              <a:rPr lang="en-US" altLang="en-US" sz="2400" dirty="0">
                <a:solidFill>
                  <a:srgbClr val="C00000"/>
                </a:solidFill>
                <a:latin typeface="Tahoma" panose="020B0604030504040204" pitchFamily="34" charset="0"/>
                <a:cs typeface="Tahoma" panose="020B0604030504040204" pitchFamily="34" charset="0"/>
              </a:rPr>
              <a:t>infrared lesser pulses </a:t>
            </a:r>
            <a:r>
              <a:rPr lang="en-US" altLang="en-US" sz="2400" dirty="0">
                <a:latin typeface="Tahoma" panose="020B0604030504040204" pitchFamily="34" charset="0"/>
                <a:cs typeface="Tahoma" panose="020B0604030504040204" pitchFamily="34" charset="0"/>
              </a:rPr>
              <a:t>were directed to the air. The pulses encouraged atmospheric </a:t>
            </a:r>
            <a:r>
              <a:rPr lang="en-US" altLang="en-US" sz="2400" dirty="0">
                <a:solidFill>
                  <a:srgbClr val="0000FF"/>
                </a:solidFill>
                <a:latin typeface="Tahoma" panose="020B0604030504040204" pitchFamily="34" charset="0"/>
                <a:cs typeface="Tahoma" panose="020B0604030504040204" pitchFamily="34" charset="0"/>
              </a:rPr>
              <a:t>sulfur dioxide </a:t>
            </a:r>
            <a:r>
              <a:rPr lang="en-US" altLang="en-US" sz="2400" dirty="0">
                <a:latin typeface="Tahoma" panose="020B0604030504040204" pitchFamily="34" charset="0"/>
                <a:cs typeface="Tahoma" panose="020B0604030504040204" pitchFamily="34" charset="0"/>
              </a:rPr>
              <a:t>and </a:t>
            </a:r>
            <a:r>
              <a:rPr lang="en-US" altLang="en-US" sz="2400" dirty="0">
                <a:solidFill>
                  <a:srgbClr val="0000FF"/>
                </a:solidFill>
                <a:latin typeface="Tahoma" panose="020B0604030504040204" pitchFamily="34" charset="0"/>
                <a:cs typeface="Tahoma" panose="020B0604030504040204" pitchFamily="34" charset="0"/>
              </a:rPr>
              <a:t>nitrogen dioxide </a:t>
            </a:r>
            <a:r>
              <a:rPr lang="en-US" altLang="en-US" sz="2400" dirty="0">
                <a:latin typeface="Tahoma" panose="020B0604030504040204" pitchFamily="34" charset="0"/>
                <a:cs typeface="Tahoma" panose="020B0604030504040204" pitchFamily="34" charset="0"/>
              </a:rPr>
              <a:t>to form particles that would act as seeds.</a:t>
            </a:r>
          </a:p>
          <a:p>
            <a:pPr algn="just">
              <a:lnSpc>
                <a:spcPct val="150000"/>
              </a:lnSpc>
            </a:pPr>
            <a:endParaRPr lang="en-US" altLang="en-US" sz="2200" dirty="0">
              <a:latin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964" y="152174"/>
            <a:ext cx="11598965" cy="6432530"/>
          </a:xfrm>
          <a:prstGeom prst="rect">
            <a:avLst/>
          </a:prstGeom>
          <a:noFill/>
        </p:spPr>
        <p:txBody>
          <a:bodyPr wrap="square" rtlCol="0">
            <a:spAutoFit/>
          </a:bodyPr>
          <a:lstStyle/>
          <a:p>
            <a:pPr fontAlgn="base"/>
            <a:r>
              <a:rPr lang="en-US" sz="2800" dirty="0">
                <a:latin typeface="Tahoma" panose="020B0604030504040204" pitchFamily="34" charset="0"/>
                <a:ea typeface="Tahoma" panose="020B0604030504040204" pitchFamily="34" charset="0"/>
                <a:cs typeface="Tahoma" panose="020B0604030504040204" pitchFamily="34" charset="0"/>
              </a:rPr>
              <a:t>Process of Precipitation:</a:t>
            </a:r>
          </a:p>
          <a:p>
            <a:pPr fontAlgn="base"/>
            <a:endParaRPr lang="en-US" sz="2800" dirty="0">
              <a:latin typeface="Tahoma" panose="020B0604030504040204" pitchFamily="34" charset="0"/>
              <a:ea typeface="Tahoma" panose="020B0604030504040204" pitchFamily="34" charset="0"/>
              <a:cs typeface="Tahoma" panose="020B0604030504040204" pitchFamily="34" charset="0"/>
            </a:endParaRPr>
          </a:p>
          <a:p>
            <a:pPr algn="just" fontAlgn="base">
              <a:buClr>
                <a:srgbClr val="FF0000"/>
              </a:buClr>
              <a:buSzPct val="120000"/>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Precipitation is caused by condensation of water </a:t>
            </a:r>
            <a:r>
              <a:rPr lang="en-US" sz="2400" dirty="0" err="1">
                <a:solidFill>
                  <a:prstClr val="black"/>
                </a:solidFill>
                <a:latin typeface="Tahoma" panose="020B0604030504040204" pitchFamily="34" charset="0"/>
                <a:ea typeface="Tahoma" panose="020B0604030504040204" pitchFamily="34" charset="0"/>
                <a:cs typeface="Tahoma" panose="020B0604030504040204" pitchFamily="34" charset="0"/>
              </a:rPr>
              <a:t>vapours</a:t>
            </a: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of the air mass. </a:t>
            </a:r>
          </a:p>
          <a:p>
            <a:pPr algn="just" fontAlgn="base">
              <a:buClr>
                <a:srgbClr val="FF0000"/>
              </a:buClr>
              <a:buSzPct val="120000"/>
            </a:pP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fontAlgn="base">
              <a:buClr>
                <a:srgbClr val="FF0000"/>
              </a:buClr>
              <a:buSzPct val="120000"/>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The ascending air mass with sufficient amount of water </a:t>
            </a:r>
            <a:r>
              <a:rPr lang="en-US" sz="2400" dirty="0" err="1">
                <a:solidFill>
                  <a:prstClr val="black"/>
                </a:solidFill>
                <a:latin typeface="Tahoma" panose="020B0604030504040204" pitchFamily="34" charset="0"/>
                <a:ea typeface="Tahoma" panose="020B0604030504040204" pitchFamily="34" charset="0"/>
                <a:cs typeface="Tahoma" panose="020B0604030504040204" pitchFamily="34" charset="0"/>
              </a:rPr>
              <a:t>vapours</a:t>
            </a: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becomes saturated due to adiabatic cooling. Condensation of water </a:t>
            </a:r>
            <a:r>
              <a:rPr lang="en-US" sz="2400" dirty="0" err="1">
                <a:solidFill>
                  <a:prstClr val="black"/>
                </a:solidFill>
                <a:latin typeface="Tahoma" panose="020B0604030504040204" pitchFamily="34" charset="0"/>
                <a:ea typeface="Tahoma" panose="020B0604030504040204" pitchFamily="34" charset="0"/>
                <a:cs typeface="Tahoma" panose="020B0604030504040204" pitchFamily="34" charset="0"/>
              </a:rPr>
              <a:t>vapours</a:t>
            </a: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leads to the formation of clouds. </a:t>
            </a:r>
          </a:p>
          <a:p>
            <a:pPr algn="just" fontAlgn="base">
              <a:buClr>
                <a:srgbClr val="FF0000"/>
              </a:buClr>
              <a:buSzPct val="120000"/>
              <a:buFont typeface="Wingdings" pitchFamily="2" charset="2"/>
              <a:buChar char="v"/>
            </a:pP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fontAlgn="base">
              <a:buClr>
                <a:srgbClr val="FF0000"/>
              </a:buClr>
              <a:buSzPct val="120000"/>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Every cloud contains updraft and downdraft. The development and height of the clouds depend upon the updraft. Stronger the updraft, greater is the height of the cloud. When the liquid water increases, the strength of the updraft decreases and downdraft starts increasing. As a result, precipitation is produced.</a:t>
            </a:r>
          </a:p>
          <a:p>
            <a:pPr algn="just" fontAlgn="base">
              <a:buClr>
                <a:srgbClr val="FF0000"/>
              </a:buClr>
              <a:buSzPct val="120000"/>
              <a:buFont typeface="Wingdings" pitchFamily="2" charset="2"/>
              <a:buChar char="v"/>
            </a:pP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fontAlgn="base">
              <a:buClr>
                <a:srgbClr val="FF0000"/>
              </a:buClr>
              <a:buSzPct val="120000"/>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Even though all clouds contain water, but some produce precipitation while others do not. In certain cases precipitated moisture falls from the clouds, but it gets evaporated from the atmosphere before reaching the earth surface.</a:t>
            </a:r>
          </a:p>
          <a:p>
            <a:endParaRPr lang="en-US" sz="2000" dirty="0">
              <a:solidFill>
                <a:prstClr val="black"/>
              </a:solidFill>
              <a:latin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a:extLst>
              <a:ext uri="{FF2B5EF4-FFF2-40B4-BE49-F238E27FC236}">
                <a16:creationId xmlns:a16="http://schemas.microsoft.com/office/drawing/2014/main" id="{19B98065-0907-7252-EB76-17690196577C}"/>
              </a:ext>
            </a:extLst>
          </p:cNvPr>
          <p:cNvSpPr txBox="1">
            <a:spLocks noChangeArrowheads="1"/>
          </p:cNvSpPr>
          <p:nvPr/>
        </p:nvSpPr>
        <p:spPr bwMode="auto">
          <a:xfrm>
            <a:off x="419878" y="457201"/>
            <a:ext cx="11131420" cy="3447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pPr>
            <a:r>
              <a:rPr lang="en-US" altLang="en-US" sz="2800" dirty="0">
                <a:solidFill>
                  <a:srgbClr val="C00000"/>
                </a:solidFill>
                <a:latin typeface="Tahoma" panose="020B0604030504040204" pitchFamily="34" charset="0"/>
                <a:cs typeface="Tahoma" panose="020B0604030504040204" pitchFamily="34" charset="0"/>
              </a:rPr>
              <a:t>Static seeding: </a:t>
            </a:r>
          </a:p>
          <a:p>
            <a:pPr algn="just">
              <a:lnSpc>
                <a:spcPct val="150000"/>
              </a:lnSpc>
            </a:pPr>
            <a:r>
              <a:rPr lang="en-US" altLang="en-US" sz="2400" dirty="0">
                <a:latin typeface="Tahoma" panose="020B0604030504040204" pitchFamily="34" charset="0"/>
                <a:cs typeface="Tahoma" panose="020B0604030504040204" pitchFamily="34" charset="0"/>
              </a:rPr>
              <a:t>The saturated vapor pressure over ice is higher  than over water. Due to this ice particles grow at the expense of liquid droplets. If sufficient growth takes place, the particles become heavy enough to fall as precipitation from clouds that otherwise would produce no precipitation. This process occurs in mid-latitude clouds and known as "static" seeding.</a:t>
            </a:r>
            <a:endParaRPr lang="en-US"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a:extLst>
              <a:ext uri="{FF2B5EF4-FFF2-40B4-BE49-F238E27FC236}">
                <a16:creationId xmlns:a16="http://schemas.microsoft.com/office/drawing/2014/main" id="{FDB85FC2-246F-A119-0475-611A8FA1DDD0}"/>
              </a:ext>
            </a:extLst>
          </p:cNvPr>
          <p:cNvSpPr txBox="1">
            <a:spLocks noChangeArrowheads="1"/>
          </p:cNvSpPr>
          <p:nvPr/>
        </p:nvSpPr>
        <p:spPr bwMode="auto">
          <a:xfrm>
            <a:off x="475861" y="381000"/>
            <a:ext cx="11075437" cy="280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pPr>
            <a:r>
              <a:rPr lang="en-US" altLang="en-US" sz="2400" dirty="0">
                <a:latin typeface="Tahoma" panose="020B0604030504040204" pitchFamily="34" charset="0"/>
                <a:cs typeface="Tahoma" panose="020B0604030504040204" pitchFamily="34" charset="0"/>
              </a:rPr>
              <a:t>Dynamic seeding: Seeding of </a:t>
            </a:r>
            <a:r>
              <a:rPr lang="en-US" altLang="en-US" sz="2400" dirty="0">
                <a:solidFill>
                  <a:srgbClr val="0000FF"/>
                </a:solidFill>
                <a:latin typeface="Tahoma" panose="020B0604030504040204" pitchFamily="34" charset="0"/>
                <a:cs typeface="Tahoma" panose="020B0604030504040204" pitchFamily="34" charset="0"/>
              </a:rPr>
              <a:t>warm-season</a:t>
            </a:r>
            <a:r>
              <a:rPr lang="en-US" altLang="en-US" sz="2400" dirty="0">
                <a:latin typeface="Tahoma" panose="020B0604030504040204" pitchFamily="34" charset="0"/>
                <a:cs typeface="Tahoma" panose="020B0604030504040204" pitchFamily="34" charset="0"/>
              </a:rPr>
              <a:t> or </a:t>
            </a:r>
            <a:r>
              <a:rPr lang="en-US" altLang="en-US" sz="2400" dirty="0">
                <a:solidFill>
                  <a:srgbClr val="C00000"/>
                </a:solidFill>
                <a:latin typeface="Tahoma" panose="020B0604030504040204" pitchFamily="34" charset="0"/>
                <a:cs typeface="Tahoma" panose="020B0604030504040204" pitchFamily="34" charset="0"/>
              </a:rPr>
              <a:t>tropical cumulonimbus</a:t>
            </a:r>
            <a:r>
              <a:rPr lang="en-US" altLang="en-US" sz="2400" dirty="0">
                <a:latin typeface="Tahoma" panose="020B0604030504040204" pitchFamily="34" charset="0"/>
                <a:cs typeface="Tahoma" panose="020B0604030504040204" pitchFamily="34" charset="0"/>
              </a:rPr>
              <a:t> (convective) clouds seeks to exploit the latent heat released by freezing. The additional latent heat adds buoyancy, strengthens updrafts, ensures more low-level convergence, and ultimately causes rapid growth of properly selected clouds. </a:t>
            </a: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a:extLst>
              <a:ext uri="{FF2B5EF4-FFF2-40B4-BE49-F238E27FC236}">
                <a16:creationId xmlns:a16="http://schemas.microsoft.com/office/drawing/2014/main" id="{559D12B3-EF0B-D806-DA97-E274BEDF905D}"/>
              </a:ext>
            </a:extLst>
          </p:cNvPr>
          <p:cNvSpPr txBox="1">
            <a:spLocks noChangeArrowheads="1"/>
          </p:cNvSpPr>
          <p:nvPr/>
        </p:nvSpPr>
        <p:spPr bwMode="auto">
          <a:xfrm>
            <a:off x="438539" y="304800"/>
            <a:ext cx="1117807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50000"/>
              </a:lnSpc>
            </a:pPr>
            <a:r>
              <a:rPr lang="en-US" altLang="en-US" sz="2800" dirty="0">
                <a:latin typeface="Tahoma" panose="020B0604030504040204" pitchFamily="34" charset="0"/>
                <a:cs typeface="Tahoma" panose="020B0604030504040204" pitchFamily="34" charset="0"/>
              </a:rPr>
              <a:t>Impact on environment and health</a:t>
            </a:r>
          </a:p>
          <a:p>
            <a:pPr algn="just">
              <a:lnSpc>
                <a:spcPct val="150000"/>
              </a:lnSpc>
            </a:pPr>
            <a:r>
              <a:rPr lang="en-US" altLang="en-US" sz="2400" dirty="0">
                <a:latin typeface="Tahoma" panose="020B0604030504040204" pitchFamily="34" charset="0"/>
                <a:cs typeface="Tahoma" panose="020B0604030504040204" pitchFamily="34" charset="0"/>
              </a:rPr>
              <a:t>With an NFPA 704 rating of Blue 2, silver iodide can cause temporary incapacitation or possible residual injury to humans and mammals.</a:t>
            </a:r>
          </a:p>
          <a:p>
            <a:pPr algn="just">
              <a:lnSpc>
                <a:spcPct val="150000"/>
              </a:lnSpc>
            </a:pPr>
            <a:r>
              <a:rPr lang="en-US" altLang="en-US" sz="2400" dirty="0">
                <a:latin typeface="Tahoma" panose="020B0604030504040204" pitchFamily="34" charset="0"/>
                <a:cs typeface="Tahoma" panose="020B0604030504040204" pitchFamily="34" charset="0"/>
              </a:rPr>
              <a:t>However, there have been several detailed ecological studies that showed negligible environmental and health impacts. Accumulations in the soil, vegetation, and surface runoff have not been large enough to measure above natural background.</a:t>
            </a:r>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a:extLst>
              <a:ext uri="{FF2B5EF4-FFF2-40B4-BE49-F238E27FC236}">
                <a16:creationId xmlns:a16="http://schemas.microsoft.com/office/drawing/2014/main" id="{870BE947-8C48-DA60-25DC-327B0D97D1FD}"/>
              </a:ext>
            </a:extLst>
          </p:cNvPr>
          <p:cNvSpPr txBox="1">
            <a:spLocks noChangeArrowheads="1"/>
          </p:cNvSpPr>
          <p:nvPr/>
        </p:nvSpPr>
        <p:spPr bwMode="auto">
          <a:xfrm>
            <a:off x="419878" y="304800"/>
            <a:ext cx="11318032"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en-US" altLang="en-US" sz="2800" dirty="0">
                <a:latin typeface="Tahoma" panose="020B0604030504040204" pitchFamily="34" charset="0"/>
                <a:cs typeface="Tahoma" panose="020B0604030504040204" pitchFamily="34" charset="0"/>
              </a:rPr>
              <a:t>Use in Asia :</a:t>
            </a:r>
          </a:p>
          <a:p>
            <a:pPr algn="just"/>
            <a:endParaRPr lang="en-US" altLang="en-US" sz="800" b="1" dirty="0">
              <a:latin typeface="Tahoma" panose="020B0604030504040204" pitchFamily="34" charset="0"/>
              <a:cs typeface="Tahoma" panose="020B0604030504040204" pitchFamily="34" charset="0"/>
            </a:endParaRPr>
          </a:p>
          <a:p>
            <a:pPr algn="just"/>
            <a:r>
              <a:rPr lang="en-US" altLang="en-US" sz="2400" dirty="0">
                <a:latin typeface="Tahoma" panose="020B0604030504040204" pitchFamily="34" charset="0"/>
                <a:cs typeface="Tahoma" panose="020B0604030504040204" pitchFamily="34" charset="0"/>
              </a:rPr>
              <a:t>About 24 countries currently practice weather modification operationally.</a:t>
            </a:r>
          </a:p>
          <a:p>
            <a:pPr algn="just"/>
            <a:endParaRPr lang="en-US" altLang="en-US" sz="2400" dirty="0">
              <a:latin typeface="Tahoma" panose="020B0604030504040204" pitchFamily="34" charset="0"/>
              <a:cs typeface="Tahoma" panose="020B0604030504040204" pitchFamily="34" charset="0"/>
            </a:endParaRPr>
          </a:p>
          <a:p>
            <a:pPr algn="just"/>
            <a:r>
              <a:rPr lang="en-US" altLang="en-US" sz="2400" dirty="0">
                <a:latin typeface="Tahoma" panose="020B0604030504040204" pitchFamily="34" charset="0"/>
                <a:cs typeface="Tahoma" panose="020B0604030504040204" pitchFamily="34" charset="0"/>
              </a:rPr>
              <a:t>The largest cloud seeding system in the world is in People's Republic of China, which believes that it increases the amount of rain over several increasingly arid regions, including its capital city, </a:t>
            </a:r>
            <a:r>
              <a:rPr lang="en-US" altLang="en-US" sz="2400" dirty="0">
                <a:latin typeface="Tahoma" panose="020B0604030504040204" pitchFamily="34" charset="0"/>
                <a:cs typeface="Tahoma" panose="020B0604030504040204" pitchFamily="34" charset="0"/>
                <a:hlinkClick r:id="rId2" tooltip="Beijing"/>
              </a:rPr>
              <a:t>Beijing</a:t>
            </a:r>
            <a:r>
              <a:rPr lang="en-US" altLang="en-US" sz="2400" dirty="0">
                <a:latin typeface="Tahoma" panose="020B0604030504040204" pitchFamily="34" charset="0"/>
                <a:cs typeface="Tahoma" panose="020B0604030504040204" pitchFamily="34" charset="0"/>
              </a:rPr>
              <a:t>, by firing silver iodide rockets into the sky where rain is desired. </a:t>
            </a:r>
          </a:p>
          <a:p>
            <a:pPr algn="just"/>
            <a:endParaRPr lang="en-US" altLang="en-US" sz="2400" dirty="0">
              <a:latin typeface="Tahoma" panose="020B0604030504040204" pitchFamily="34" charset="0"/>
              <a:cs typeface="Tahoma" panose="020B0604030504040204" pitchFamily="34" charset="0"/>
            </a:endParaRPr>
          </a:p>
          <a:p>
            <a:pPr algn="just"/>
            <a:r>
              <a:rPr lang="en-US" altLang="en-US" sz="2400" dirty="0">
                <a:latin typeface="Tahoma" panose="020B0604030504040204" pitchFamily="34" charset="0"/>
                <a:cs typeface="Tahoma" panose="020B0604030504040204" pitchFamily="34" charset="0"/>
              </a:rPr>
              <a:t>China used cloud seeding in </a:t>
            </a:r>
            <a:r>
              <a:rPr lang="en-US" altLang="en-US" sz="2400" dirty="0">
                <a:latin typeface="Tahoma" panose="020B0604030504040204" pitchFamily="34" charset="0"/>
                <a:cs typeface="Tahoma" panose="020B0604030504040204" pitchFamily="34" charset="0"/>
                <a:hlinkClick r:id="rId2" tooltip="Beijing"/>
              </a:rPr>
              <a:t>Beijing</a:t>
            </a:r>
            <a:r>
              <a:rPr lang="en-US" altLang="en-US" sz="2400" dirty="0">
                <a:latin typeface="Tahoma" panose="020B0604030504040204" pitchFamily="34" charset="0"/>
                <a:cs typeface="Tahoma" panose="020B0604030504040204" pitchFamily="34" charset="0"/>
              </a:rPr>
              <a:t> just before the 2008 Olympic Games in order to clear the air of pollution. </a:t>
            </a:r>
          </a:p>
          <a:p>
            <a:pPr algn="just"/>
            <a:endParaRPr lang="en-US" altLang="en-US" sz="2400" dirty="0">
              <a:latin typeface="Tahoma" panose="020B0604030504040204" pitchFamily="34" charset="0"/>
              <a:cs typeface="Tahoma" panose="020B0604030504040204" pitchFamily="34" charset="0"/>
            </a:endParaRPr>
          </a:p>
          <a:p>
            <a:pPr algn="just"/>
            <a:r>
              <a:rPr lang="en-US" altLang="en-US" sz="2400" dirty="0">
                <a:latin typeface="Tahoma" panose="020B0604030504040204" pitchFamily="34" charset="0"/>
                <a:cs typeface="Tahoma" panose="020B0604030504040204" pitchFamily="34" charset="0"/>
              </a:rPr>
              <a:t>In February 2009, China also blasted iodide sticks over Beijing to artificially induce snowfall after four months of drought. The snowfall in Beijing lasted for approximately three days and led to the closure of 12 main roads around Beijing.</a:t>
            </a:r>
            <a:endParaRPr lang="en-US"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a:extLst>
              <a:ext uri="{FF2B5EF4-FFF2-40B4-BE49-F238E27FC236}">
                <a16:creationId xmlns:a16="http://schemas.microsoft.com/office/drawing/2014/main" id="{D4790E1F-3D4E-3532-7473-140EAE267B7C}"/>
              </a:ext>
            </a:extLst>
          </p:cNvPr>
          <p:cNvSpPr txBox="1">
            <a:spLocks noChangeArrowheads="1"/>
          </p:cNvSpPr>
          <p:nvPr/>
        </p:nvSpPr>
        <p:spPr bwMode="auto">
          <a:xfrm>
            <a:off x="438539" y="381001"/>
            <a:ext cx="11140751"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Bef>
                <a:spcPts val="1800"/>
              </a:spcBef>
            </a:pPr>
            <a:r>
              <a:rPr lang="en-US" altLang="en-US" sz="2800" dirty="0">
                <a:latin typeface="Tahoma" panose="020B0604030504040204" pitchFamily="34" charset="0"/>
                <a:cs typeface="Tahoma" panose="020B0604030504040204" pitchFamily="34" charset="0"/>
              </a:rPr>
              <a:t>Cloud seeding in India</a:t>
            </a:r>
          </a:p>
          <a:p>
            <a:pPr algn="just">
              <a:spcBef>
                <a:spcPts val="1800"/>
              </a:spcBef>
            </a:pPr>
            <a:r>
              <a:rPr lang="en-US" altLang="en-US" sz="2400" dirty="0">
                <a:latin typeface="Tahoma" panose="020B0604030504040204" pitchFamily="34" charset="0"/>
                <a:cs typeface="Tahoma" panose="020B0604030504040204" pitchFamily="34" charset="0"/>
              </a:rPr>
              <a:t>In India, cloud seeding operations were conducted during the years 1983, 1984–87,1993-94 by Tamil Nadu Govt. due to severe drought. </a:t>
            </a:r>
          </a:p>
          <a:p>
            <a:pPr algn="just">
              <a:spcBef>
                <a:spcPts val="1800"/>
              </a:spcBef>
            </a:pPr>
            <a:r>
              <a:rPr lang="en-US" altLang="en-US" sz="2400" dirty="0">
                <a:latin typeface="Tahoma" panose="020B0604030504040204" pitchFamily="34" charset="0"/>
                <a:cs typeface="Tahoma" panose="020B0604030504040204" pitchFamily="34" charset="0"/>
              </a:rPr>
              <a:t>In the years 2003 and 2004 Karnataka government initiated cloud seeding.</a:t>
            </a:r>
          </a:p>
          <a:p>
            <a:pPr algn="just">
              <a:spcBef>
                <a:spcPts val="1800"/>
              </a:spcBef>
            </a:pPr>
            <a:r>
              <a:rPr lang="en-US" altLang="en-US" sz="2400" dirty="0">
                <a:latin typeface="Tahoma" panose="020B0604030504040204" pitchFamily="34" charset="0"/>
                <a:cs typeface="Tahoma" panose="020B0604030504040204" pitchFamily="34" charset="0"/>
              </a:rPr>
              <a:t>Cloud seeding operations was also conducted in the same year in the state of Maharashtra. </a:t>
            </a:r>
          </a:p>
          <a:p>
            <a:pPr algn="just">
              <a:spcBef>
                <a:spcPts val="1800"/>
              </a:spcBef>
            </a:pPr>
            <a:r>
              <a:rPr lang="en-US" altLang="en-US" sz="2400" dirty="0">
                <a:latin typeface="Tahoma" panose="020B0604030504040204" pitchFamily="34" charset="0"/>
                <a:cs typeface="Tahoma" panose="020B0604030504040204" pitchFamily="34" charset="0"/>
              </a:rPr>
              <a:t>In 2008, there are plans for 12 districts of state of Andhra Pradesh. </a:t>
            </a:r>
          </a:p>
          <a:p>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loud_seeding">
            <a:extLst>
              <a:ext uri="{FF2B5EF4-FFF2-40B4-BE49-F238E27FC236}">
                <a16:creationId xmlns:a16="http://schemas.microsoft.com/office/drawing/2014/main" id="{F33FA9E5-0965-AE7F-56F6-1F0D45CC2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81000"/>
            <a:ext cx="7924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6225" y="457201"/>
            <a:ext cx="10843591" cy="954107"/>
          </a:xfrm>
          <a:prstGeom prst="rect">
            <a:avLst/>
          </a:prstGeom>
          <a:noFill/>
        </p:spPr>
        <p:txBody>
          <a:bodyPr wrap="square" rtlCol="0">
            <a:spAutoFit/>
          </a:bodyPr>
          <a:lstStyle/>
          <a:p>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Forms of Precipitation:</a:t>
            </a:r>
          </a:p>
          <a:p>
            <a:r>
              <a:rPr lang="en-US" sz="2800" dirty="0">
                <a:solidFill>
                  <a:prstClr val="black"/>
                </a:solidFill>
                <a:latin typeface="Tahoma" panose="020B0604030504040204" pitchFamily="34" charset="0"/>
                <a:ea typeface="Tahoma" panose="020B0604030504040204" pitchFamily="34" charset="0"/>
                <a:cs typeface="Tahoma" panose="020B0604030504040204" pitchFamily="34" charset="0"/>
              </a:rPr>
              <a:t>a</a:t>
            </a: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Convectional,</a:t>
            </a: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b) </a:t>
            </a:r>
            <a:r>
              <a:rPr lang="en-IN" sz="2400" dirty="0" err="1">
                <a:solidFill>
                  <a:prstClr val="black"/>
                </a:solidFill>
                <a:latin typeface="Tahoma" panose="020B0604030504040204" pitchFamily="34" charset="0"/>
                <a:ea typeface="Tahoma" panose="020B0604030504040204" pitchFamily="34" charset="0"/>
                <a:cs typeface="Tahoma" panose="020B0604030504040204" pitchFamily="34" charset="0"/>
              </a:rPr>
              <a:t>Orographic</a:t>
            </a:r>
            <a:r>
              <a:rPr lang="en-IN" sz="2400" dirty="0">
                <a:solidFill>
                  <a:prstClr val="black"/>
                </a:solidFill>
                <a:latin typeface="Tahoma" panose="020B0604030504040204" pitchFamily="34" charset="0"/>
                <a:ea typeface="Tahoma" panose="020B0604030504040204" pitchFamily="34" charset="0"/>
                <a:cs typeface="Tahoma" panose="020B0604030504040204" pitchFamily="34" charset="0"/>
              </a:rPr>
              <a:t> and c) Frontal or Cyclonic</a:t>
            </a: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540026" y="1665046"/>
            <a:ext cx="5555974" cy="4524315"/>
          </a:xfrm>
          <a:prstGeom prst="rect">
            <a:avLst/>
          </a:prstGeom>
          <a:noFill/>
        </p:spPr>
        <p:txBody>
          <a:bodyPr wrap="square" rtlCol="0">
            <a:spAutoFit/>
          </a:bodyPr>
          <a:lstStyle/>
          <a:p>
            <a:pPr algn="just"/>
            <a:r>
              <a:rPr lang="en-IN" sz="2400" dirty="0">
                <a:solidFill>
                  <a:srgbClr val="0000FF"/>
                </a:solidFill>
                <a:latin typeface="Tahoma" pitchFamily="34" charset="0"/>
                <a:ea typeface="Tahoma" pitchFamily="34" charset="0"/>
                <a:cs typeface="Tahoma" pitchFamily="34" charset="0"/>
              </a:rPr>
              <a:t>Convectional Precipitation </a:t>
            </a:r>
            <a:r>
              <a:rPr lang="en-IN" sz="2400" dirty="0">
                <a:solidFill>
                  <a:prstClr val="black"/>
                </a:solidFill>
                <a:latin typeface="Tahoma" pitchFamily="34" charset="0"/>
                <a:ea typeface="Tahoma" pitchFamily="34" charset="0"/>
                <a:cs typeface="Tahoma" pitchFamily="34" charset="0"/>
              </a:rPr>
              <a:t>results from the heating of the earth's surface. The warm ground heats the air over it. As the air warms, the air molecules begin to move further apart. With increased distance between molecules, the molecules are less densely packed. Thus, the air becomes “lighter” and rises rapidly into the atmosphere. As the air rises, it cools. Water vapour in the air condenses into clouds and precipitation</a:t>
            </a:r>
            <a:r>
              <a:rPr lang="en-IN" sz="2000" dirty="0">
                <a:solidFill>
                  <a:prstClr val="black"/>
                </a:solidFill>
                <a:latin typeface="Tahoma" pitchFamily="34" charset="0"/>
                <a:ea typeface="Tahoma" pitchFamily="34" charset="0"/>
                <a:cs typeface="Tahoma" pitchFamily="34" charset="0"/>
              </a:rPr>
              <a:t>. </a:t>
            </a:r>
            <a:endParaRPr lang="en-US" dirty="0">
              <a:solidFill>
                <a:prstClr val="black"/>
              </a:solidFill>
              <a:latin typeface="Calibri"/>
            </a:endParaRPr>
          </a:p>
        </p:txBody>
      </p:sp>
      <p:pic>
        <p:nvPicPr>
          <p:cNvPr id="6" name="Picture 2"/>
          <p:cNvPicPr>
            <a:picLocks noChangeAspect="1" noChangeArrowheads="1"/>
          </p:cNvPicPr>
          <p:nvPr/>
        </p:nvPicPr>
        <p:blipFill>
          <a:blip r:embed="rId3"/>
          <a:srcRect/>
          <a:stretch>
            <a:fillRect/>
          </a:stretch>
        </p:blipFill>
        <p:spPr bwMode="auto">
          <a:xfrm>
            <a:off x="6347790" y="1792357"/>
            <a:ext cx="5420139" cy="399378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748" y="533401"/>
            <a:ext cx="5804452" cy="5909310"/>
          </a:xfrm>
          <a:prstGeom prst="rect">
            <a:avLst/>
          </a:prstGeom>
          <a:noFill/>
        </p:spPr>
        <p:txBody>
          <a:bodyPr wrap="square" rtlCol="0">
            <a:spAutoFit/>
          </a:bodyPr>
          <a:lstStyle/>
          <a:p>
            <a:pPr algn="just"/>
            <a:r>
              <a:rPr lang="en-IN" sz="2400" dirty="0" err="1">
                <a:solidFill>
                  <a:srgbClr val="0000FF"/>
                </a:solidFill>
                <a:latin typeface="Tahoma" pitchFamily="34" charset="0"/>
                <a:ea typeface="Tahoma" pitchFamily="34" charset="0"/>
                <a:cs typeface="Tahoma" pitchFamily="34" charset="0"/>
              </a:rPr>
              <a:t>Orographic</a:t>
            </a:r>
            <a:r>
              <a:rPr lang="en-IN" sz="2400" dirty="0">
                <a:solidFill>
                  <a:srgbClr val="0000FF"/>
                </a:solidFill>
                <a:latin typeface="Tahoma" pitchFamily="34" charset="0"/>
                <a:ea typeface="Tahoma" pitchFamily="34" charset="0"/>
                <a:cs typeface="Tahoma" pitchFamily="34" charset="0"/>
              </a:rPr>
              <a:t> Precipitation </a:t>
            </a:r>
            <a:r>
              <a:rPr lang="en-IN" sz="2400" dirty="0">
                <a:solidFill>
                  <a:prstClr val="black"/>
                </a:solidFill>
                <a:latin typeface="Tahoma" pitchFamily="34" charset="0"/>
                <a:ea typeface="Tahoma" pitchFamily="34" charset="0"/>
                <a:cs typeface="Tahoma" pitchFamily="34" charset="0"/>
              </a:rPr>
              <a:t>results when warm moist air moving across the ocean is forced to rise by large mountains. As the air rises, it cools. Cold air cannot hold as much moisture as warm air. As air cools, the water vapour in the air condenses, cloud forms and precipitation (rain or snow) occurs on the windward side of the mountain. The air is now dry and rises over top the mountain. As the air moves back down the mountain, it collects moisture from the ground via evaporation. This side of the mountain is called the leeward side. It receives very little precipitate.</a:t>
            </a:r>
          </a:p>
          <a:p>
            <a:endParaRPr lang="en-US" dirty="0">
              <a:solidFill>
                <a:prstClr val="black"/>
              </a:solidFill>
              <a:latin typeface="Calibri"/>
            </a:endParaRPr>
          </a:p>
        </p:txBody>
      </p:sp>
      <p:pic>
        <p:nvPicPr>
          <p:cNvPr id="3" name="Picture 2"/>
          <p:cNvPicPr>
            <a:picLocks noChangeAspect="1" noChangeArrowheads="1"/>
          </p:cNvPicPr>
          <p:nvPr/>
        </p:nvPicPr>
        <p:blipFill>
          <a:blip r:embed="rId2"/>
          <a:srcRect/>
          <a:stretch>
            <a:fillRect/>
          </a:stretch>
        </p:blipFill>
        <p:spPr bwMode="auto">
          <a:xfrm>
            <a:off x="8061877" y="781879"/>
            <a:ext cx="3762375" cy="27813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053" y="210026"/>
            <a:ext cx="11022495" cy="6217087"/>
          </a:xfrm>
          <a:prstGeom prst="rect">
            <a:avLst/>
          </a:prstGeom>
          <a:noFill/>
        </p:spPr>
        <p:txBody>
          <a:bodyPr wrap="square" rtlCol="0">
            <a:spAutoFit/>
          </a:bodyPr>
          <a:lstStyle/>
          <a:p>
            <a:pPr algn="just"/>
            <a:r>
              <a:rPr lang="en-IN" sz="2400" dirty="0">
                <a:solidFill>
                  <a:srgbClr val="0000FF"/>
                </a:solidFill>
                <a:latin typeface="Tahoma" pitchFamily="34" charset="0"/>
                <a:ea typeface="Tahoma" pitchFamily="34" charset="0"/>
                <a:cs typeface="Tahoma" pitchFamily="34" charset="0"/>
              </a:rPr>
              <a:t>Frontal or Cyclonic precipitation </a:t>
            </a:r>
            <a:r>
              <a:rPr lang="en-IN" sz="2400" dirty="0">
                <a:solidFill>
                  <a:prstClr val="black"/>
                </a:solidFill>
                <a:latin typeface="Tahoma" pitchFamily="34" charset="0"/>
                <a:ea typeface="Tahoma" pitchFamily="34" charset="0"/>
                <a:cs typeface="Tahoma" pitchFamily="34" charset="0"/>
              </a:rPr>
              <a:t>results when the leading edge of a warm, moist air mass (warm front) meets a cool and dry air mass (cold front). The molecules in the cold air are more tightly packed together (i.e., more dense), and thus, the cold air is heavier than the warm air. The warmer air mass is forced up over the cool air. As it rises, the warm air cools, the water vapour in the air condenses, and clouds and precipitation result.</a:t>
            </a:r>
          </a:p>
          <a:p>
            <a:pPr algn="just"/>
            <a:endParaRPr lang="en-IN" sz="1000" dirty="0">
              <a:solidFill>
                <a:prstClr val="black"/>
              </a:solidFill>
              <a:latin typeface="Tahoma" pitchFamily="34" charset="0"/>
              <a:ea typeface="Tahoma" pitchFamily="34" charset="0"/>
              <a:cs typeface="Tahoma" pitchFamily="34" charset="0"/>
            </a:endParaRPr>
          </a:p>
          <a:p>
            <a:pPr algn="just"/>
            <a:r>
              <a:rPr lang="en-IN" sz="2400" dirty="0">
                <a:solidFill>
                  <a:prstClr val="black"/>
                </a:solidFill>
                <a:latin typeface="Tahoma" pitchFamily="34" charset="0"/>
                <a:ea typeface="Tahoma" pitchFamily="34" charset="0"/>
                <a:cs typeface="Tahoma" pitchFamily="34" charset="0"/>
              </a:rPr>
              <a:t>This precipitation is common in Atlantic Canada.</a:t>
            </a:r>
          </a:p>
          <a:p>
            <a:pPr algn="just"/>
            <a:endParaRPr lang="en-IN" sz="1000" dirty="0">
              <a:solidFill>
                <a:prstClr val="black"/>
              </a:solidFill>
              <a:latin typeface="Tahoma" pitchFamily="34" charset="0"/>
              <a:ea typeface="Tahoma" pitchFamily="34" charset="0"/>
              <a:cs typeface="Tahoma" pitchFamily="34" charset="0"/>
            </a:endParaRPr>
          </a:p>
          <a:p>
            <a:pPr algn="just"/>
            <a:r>
              <a:rPr lang="en-IN" sz="2400" dirty="0">
                <a:solidFill>
                  <a:prstClr val="black"/>
                </a:solidFill>
                <a:latin typeface="Tahoma" pitchFamily="34" charset="0"/>
                <a:ea typeface="Tahoma" pitchFamily="34" charset="0"/>
                <a:cs typeface="Tahoma" pitchFamily="34" charset="0"/>
              </a:rPr>
              <a:t>This type of system is called Frontal Precipitation because the moisture tends to occur along the front of the air mass.</a:t>
            </a:r>
          </a:p>
          <a:p>
            <a:pPr algn="just"/>
            <a:endParaRPr lang="en-IN" sz="1000" dirty="0">
              <a:solidFill>
                <a:prstClr val="black"/>
              </a:solidFill>
              <a:latin typeface="Tahoma" pitchFamily="34" charset="0"/>
              <a:ea typeface="Tahoma" pitchFamily="34" charset="0"/>
              <a:cs typeface="Tahoma" pitchFamily="34" charset="0"/>
            </a:endParaRPr>
          </a:p>
          <a:p>
            <a:pPr algn="just"/>
            <a:r>
              <a:rPr lang="en-IN" sz="2400" dirty="0">
                <a:solidFill>
                  <a:prstClr val="black"/>
                </a:solidFill>
                <a:latin typeface="Tahoma" pitchFamily="34" charset="0"/>
                <a:ea typeface="Tahoma" pitchFamily="34" charset="0"/>
                <a:cs typeface="Tahoma" pitchFamily="34" charset="0"/>
              </a:rPr>
              <a:t>A cyclonic storm is a large, low pressure system that forms when a warm air mass and a cold air mass collide. This collision often occurs under the polar-front jet stream which spreads cold, dry arctic air near warm, moist tropical air. The rotation of the earth causes the air to circulate in a counter clockwise direction around an area of low pressure.</a:t>
            </a:r>
          </a:p>
          <a:p>
            <a:endParaRPr lang="en-US" dirty="0">
              <a:solidFill>
                <a:prstClr val="black"/>
              </a:solidFill>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286000" y="533400"/>
            <a:ext cx="7620000" cy="582481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3529014" y="1647825"/>
            <a:ext cx="5133975" cy="356235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7503" y="304800"/>
            <a:ext cx="11310731" cy="3847207"/>
          </a:xfrm>
          <a:prstGeom prst="rect">
            <a:avLst/>
          </a:prstGeom>
          <a:noFill/>
        </p:spPr>
        <p:txBody>
          <a:bodyPr wrap="square" rtlCol="0">
            <a:spAutoFit/>
          </a:bodyPr>
          <a:lstStyle/>
          <a:p>
            <a:pPr algn="just"/>
            <a:r>
              <a:rPr lang="en-IN" sz="2800" dirty="0">
                <a:solidFill>
                  <a:srgbClr val="0000FF"/>
                </a:solidFill>
                <a:latin typeface="Tahoma" pitchFamily="34" charset="0"/>
                <a:ea typeface="Tahoma" pitchFamily="34" charset="0"/>
                <a:cs typeface="Tahoma" pitchFamily="34" charset="0"/>
              </a:rPr>
              <a:t>Type of precipitation</a:t>
            </a:r>
          </a:p>
          <a:p>
            <a:pPr algn="just"/>
            <a:r>
              <a:rPr lang="en-IN" sz="2400" dirty="0">
                <a:solidFill>
                  <a:srgbClr val="C00000"/>
                </a:solidFill>
                <a:latin typeface="Tahoma" pitchFamily="34" charset="0"/>
                <a:ea typeface="Tahoma" pitchFamily="34" charset="0"/>
                <a:cs typeface="Tahoma" pitchFamily="34" charset="0"/>
              </a:rPr>
              <a:t>Rain</a:t>
            </a:r>
            <a:r>
              <a:rPr lang="en-IN" sz="2400" dirty="0">
                <a:solidFill>
                  <a:prstClr val="black"/>
                </a:solidFill>
                <a:latin typeface="Tahoma" pitchFamily="34" charset="0"/>
                <a:ea typeface="Tahoma" pitchFamily="34" charset="0"/>
                <a:cs typeface="Tahoma" pitchFamily="34" charset="0"/>
              </a:rPr>
              <a:t> is formed when the sun warms a body of water and the water begins to evaporate. Most of this evaporation comes from the oceans, although lakes and rivers also account for a portion of the water evaporated. The warmed water rises into the air as a virtually invisible </a:t>
            </a:r>
            <a:r>
              <a:rPr lang="en-IN" sz="2400" dirty="0" err="1">
                <a:solidFill>
                  <a:prstClr val="black"/>
                </a:solidFill>
                <a:latin typeface="Tahoma" pitchFamily="34" charset="0"/>
                <a:ea typeface="Tahoma" pitchFamily="34" charset="0"/>
                <a:cs typeface="Tahoma" pitchFamily="34" charset="0"/>
              </a:rPr>
              <a:t>vapor</a:t>
            </a:r>
            <a:r>
              <a:rPr lang="en-IN" sz="2400" dirty="0">
                <a:solidFill>
                  <a:prstClr val="black"/>
                </a:solidFill>
                <a:latin typeface="Tahoma" pitchFamily="34" charset="0"/>
                <a:ea typeface="Tahoma" pitchFamily="34" charset="0"/>
                <a:cs typeface="Tahoma" pitchFamily="34" charset="0"/>
              </a:rPr>
              <a:t>. Once the </a:t>
            </a:r>
            <a:r>
              <a:rPr lang="en-IN" sz="2400" dirty="0" err="1">
                <a:solidFill>
                  <a:prstClr val="black"/>
                </a:solidFill>
                <a:latin typeface="Tahoma" pitchFamily="34" charset="0"/>
                <a:ea typeface="Tahoma" pitchFamily="34" charset="0"/>
                <a:cs typeface="Tahoma" pitchFamily="34" charset="0"/>
              </a:rPr>
              <a:t>vapor</a:t>
            </a:r>
            <a:r>
              <a:rPr lang="en-IN" sz="2400" dirty="0">
                <a:solidFill>
                  <a:prstClr val="black"/>
                </a:solidFill>
                <a:latin typeface="Tahoma" pitchFamily="34" charset="0"/>
                <a:ea typeface="Tahoma" pitchFamily="34" charset="0"/>
                <a:cs typeface="Tahoma" pitchFamily="34" charset="0"/>
              </a:rPr>
              <a:t> reaches a certain level, it cools and begins to condense. This condensing causes the water </a:t>
            </a:r>
            <a:r>
              <a:rPr lang="en-IN" sz="2400" dirty="0" err="1">
                <a:solidFill>
                  <a:prstClr val="black"/>
                </a:solidFill>
                <a:latin typeface="Tahoma" pitchFamily="34" charset="0"/>
                <a:ea typeface="Tahoma" pitchFamily="34" charset="0"/>
                <a:cs typeface="Tahoma" pitchFamily="34" charset="0"/>
              </a:rPr>
              <a:t>vapor</a:t>
            </a:r>
            <a:r>
              <a:rPr lang="en-IN" sz="2400" dirty="0">
                <a:solidFill>
                  <a:prstClr val="black"/>
                </a:solidFill>
                <a:latin typeface="Tahoma" pitchFamily="34" charset="0"/>
                <a:ea typeface="Tahoma" pitchFamily="34" charset="0"/>
                <a:cs typeface="Tahoma" pitchFamily="34" charset="0"/>
              </a:rPr>
              <a:t> to turn first into clouds and then progresses into water. The </a:t>
            </a:r>
            <a:r>
              <a:rPr lang="en-IN" sz="2400" dirty="0" err="1">
                <a:solidFill>
                  <a:prstClr val="black"/>
                </a:solidFill>
                <a:latin typeface="Tahoma" pitchFamily="34" charset="0"/>
                <a:ea typeface="Tahoma" pitchFamily="34" charset="0"/>
                <a:cs typeface="Tahoma" pitchFamily="34" charset="0"/>
              </a:rPr>
              <a:t>vapor</a:t>
            </a:r>
            <a:r>
              <a:rPr lang="en-IN" sz="2400" dirty="0">
                <a:solidFill>
                  <a:prstClr val="black"/>
                </a:solidFill>
                <a:latin typeface="Tahoma" pitchFamily="34" charset="0"/>
                <a:ea typeface="Tahoma" pitchFamily="34" charset="0"/>
                <a:cs typeface="Tahoma" pitchFamily="34" charset="0"/>
              </a:rPr>
              <a:t> continues to collect and compress into its liquid form, eventually becoming too heavy for a cloud to contain the water anymore any more. When clouds reach this point, the water falls back to the earth as rain.</a:t>
            </a:r>
          </a:p>
        </p:txBody>
      </p:sp>
      <p:pic>
        <p:nvPicPr>
          <p:cNvPr id="1026" name="Picture 2" descr="rain"/>
          <p:cNvPicPr>
            <a:picLocks noChangeAspect="1" noChangeArrowheads="1"/>
          </p:cNvPicPr>
          <p:nvPr/>
        </p:nvPicPr>
        <p:blipFill>
          <a:blip r:embed="rId2"/>
          <a:srcRect/>
          <a:stretch>
            <a:fillRect/>
          </a:stretch>
        </p:blipFill>
        <p:spPr bwMode="auto">
          <a:xfrm>
            <a:off x="4061792" y="4029456"/>
            <a:ext cx="3657600" cy="252374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930" y="304801"/>
            <a:ext cx="11439940" cy="2585323"/>
          </a:xfrm>
          <a:prstGeom prst="rect">
            <a:avLst/>
          </a:prstGeom>
          <a:noFill/>
        </p:spPr>
        <p:txBody>
          <a:bodyPr wrap="square" rtlCol="0">
            <a:spAutoFit/>
          </a:bodyPr>
          <a:lstStyle/>
          <a:p>
            <a:pPr algn="just"/>
            <a:r>
              <a:rPr lang="en-IN" sz="2400" dirty="0">
                <a:solidFill>
                  <a:srgbClr val="0000FF"/>
                </a:solidFill>
                <a:latin typeface="Tahoma" pitchFamily="34" charset="0"/>
                <a:ea typeface="Tahoma" pitchFamily="34" charset="0"/>
                <a:cs typeface="Tahoma" pitchFamily="34" charset="0"/>
              </a:rPr>
              <a:t>Snow</a:t>
            </a:r>
            <a:r>
              <a:rPr lang="en-IN" sz="2400" dirty="0">
                <a:solidFill>
                  <a:prstClr val="black"/>
                </a:solidFill>
                <a:latin typeface="Tahoma" pitchFamily="34" charset="0"/>
                <a:ea typeface="Tahoma" pitchFamily="34" charset="0"/>
                <a:cs typeface="Tahoma" pitchFamily="34" charset="0"/>
              </a:rPr>
              <a:t> is essentially rain that has cooled to the point where it forms into small water crystals. These water crystals form into snowflakes that fall to the earth just like rain does. Each snowflake has its own unique and different shape and size. Depending on a variety of factors such as location, climate, and other prevailing weather conditions among others, snowflakes will vary in the amount of water they contain. </a:t>
            </a:r>
          </a:p>
          <a:p>
            <a:endParaRPr lang="en-IN" dirty="0">
              <a:solidFill>
                <a:prstClr val="black"/>
              </a:solidFill>
              <a:latin typeface="Calibri"/>
            </a:endParaRPr>
          </a:p>
        </p:txBody>
      </p:sp>
      <p:pic>
        <p:nvPicPr>
          <p:cNvPr id="2050" name="Picture 2" descr="snowstorm"/>
          <p:cNvPicPr>
            <a:picLocks noChangeAspect="1" noChangeArrowheads="1"/>
          </p:cNvPicPr>
          <p:nvPr/>
        </p:nvPicPr>
        <p:blipFill>
          <a:blip r:embed="rId2"/>
          <a:srcRect/>
          <a:stretch>
            <a:fillRect/>
          </a:stretch>
        </p:blipFill>
        <p:spPr bwMode="auto">
          <a:xfrm>
            <a:off x="3810000" y="2875721"/>
            <a:ext cx="4648200" cy="34861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2055</Words>
  <Application>Microsoft Office PowerPoint</Application>
  <PresentationFormat>Widescreen</PresentationFormat>
  <Paragraphs>86</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pc.supradip@outlook.com</dc:creator>
  <cp:lastModifiedBy>pc.supradip@outlook.com</cp:lastModifiedBy>
  <cp:revision>7</cp:revision>
  <dcterms:created xsi:type="dcterms:W3CDTF">2023-07-06T05:39:34Z</dcterms:created>
  <dcterms:modified xsi:type="dcterms:W3CDTF">2023-07-06T06:03:53Z</dcterms:modified>
</cp:coreProperties>
</file>