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676775"/>
            <a:ext cx="9144000" cy="218122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752082"/>
            <a:ext cx="9144000" cy="2106295"/>
          </a:xfrm>
          <a:custGeom>
            <a:avLst/>
            <a:gdLst/>
            <a:ahLst/>
            <a:cxnLst/>
            <a:rect l="l" t="t" r="r" b="b"/>
            <a:pathLst>
              <a:path w="9144000" h="2106295">
                <a:moveTo>
                  <a:pt x="0" y="1692319"/>
                </a:moveTo>
                <a:lnTo>
                  <a:pt x="0" y="2105917"/>
                </a:lnTo>
                <a:lnTo>
                  <a:pt x="9143999" y="2105917"/>
                </a:lnTo>
                <a:lnTo>
                  <a:pt x="9143999" y="1750937"/>
                </a:lnTo>
                <a:lnTo>
                  <a:pt x="2266833" y="1750937"/>
                </a:lnTo>
                <a:lnTo>
                  <a:pt x="1613558" y="1743521"/>
                </a:lnTo>
                <a:lnTo>
                  <a:pt x="0" y="1692319"/>
                </a:lnTo>
                <a:close/>
              </a:path>
              <a:path w="9144000" h="2106295">
                <a:moveTo>
                  <a:pt x="9143999" y="0"/>
                </a:moveTo>
                <a:lnTo>
                  <a:pt x="8953853" y="89658"/>
                </a:lnTo>
                <a:lnTo>
                  <a:pt x="8464390" y="314256"/>
                </a:lnTo>
                <a:lnTo>
                  <a:pt x="8055838" y="494040"/>
                </a:lnTo>
                <a:lnTo>
                  <a:pt x="7664252" y="658833"/>
                </a:lnTo>
                <a:lnTo>
                  <a:pt x="7341066" y="788609"/>
                </a:lnTo>
                <a:lnTo>
                  <a:pt x="7028465" y="908194"/>
                </a:lnTo>
                <a:lnTo>
                  <a:pt x="6775421" y="1000337"/>
                </a:lnTo>
                <a:lnTo>
                  <a:pt x="6528622" y="1085886"/>
                </a:lnTo>
                <a:lnTo>
                  <a:pt x="6287564" y="1165061"/>
                </a:lnTo>
                <a:lnTo>
                  <a:pt x="6051746" y="1238082"/>
                </a:lnTo>
                <a:lnTo>
                  <a:pt x="5820663" y="1305169"/>
                </a:lnTo>
                <a:lnTo>
                  <a:pt x="5593814" y="1366540"/>
                </a:lnTo>
                <a:lnTo>
                  <a:pt x="5415046" y="1411670"/>
                </a:lnTo>
                <a:lnTo>
                  <a:pt x="5238408" y="1453396"/>
                </a:lnTo>
                <a:lnTo>
                  <a:pt x="5063643" y="1491830"/>
                </a:lnTo>
                <a:lnTo>
                  <a:pt x="4890493" y="1527085"/>
                </a:lnTo>
                <a:lnTo>
                  <a:pt x="4718703" y="1559272"/>
                </a:lnTo>
                <a:lnTo>
                  <a:pt x="4548013" y="1588506"/>
                </a:lnTo>
                <a:lnTo>
                  <a:pt x="4335808" y="1621065"/>
                </a:lnTo>
                <a:lnTo>
                  <a:pt x="4124418" y="1649403"/>
                </a:lnTo>
                <a:lnTo>
                  <a:pt x="3913342" y="1673740"/>
                </a:lnTo>
                <a:lnTo>
                  <a:pt x="3702076" y="1694296"/>
                </a:lnTo>
                <a:lnTo>
                  <a:pt x="3490118" y="1711291"/>
                </a:lnTo>
                <a:lnTo>
                  <a:pt x="3234147" y="1727294"/>
                </a:lnTo>
                <a:lnTo>
                  <a:pt x="2975587" y="1738864"/>
                </a:lnTo>
                <a:lnTo>
                  <a:pt x="2669504" y="1747267"/>
                </a:lnTo>
                <a:lnTo>
                  <a:pt x="2266833" y="1750937"/>
                </a:lnTo>
                <a:lnTo>
                  <a:pt x="9143999" y="1750937"/>
                </a:lnTo>
                <a:lnTo>
                  <a:pt x="9143999" y="0"/>
                </a:lnTo>
                <a:close/>
              </a:path>
            </a:pathLst>
          </a:custGeom>
          <a:solidFill>
            <a:srgbClr val="FFFFFF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00900" y="0"/>
            <a:ext cx="1943100" cy="685799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9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2" y="262903"/>
                </a:lnTo>
                <a:lnTo>
                  <a:pt x="216174" y="315573"/>
                </a:lnTo>
                <a:lnTo>
                  <a:pt x="249920" y="368268"/>
                </a:lnTo>
                <a:lnTo>
                  <a:pt x="283024" y="420982"/>
                </a:lnTo>
                <a:lnTo>
                  <a:pt x="315489" y="473714"/>
                </a:lnTo>
                <a:lnTo>
                  <a:pt x="347320" y="526461"/>
                </a:lnTo>
                <a:lnTo>
                  <a:pt x="378521" y="579219"/>
                </a:lnTo>
                <a:lnTo>
                  <a:pt x="409094" y="631986"/>
                </a:lnTo>
                <a:lnTo>
                  <a:pt x="439045" y="684758"/>
                </a:lnTo>
                <a:lnTo>
                  <a:pt x="468377" y="737534"/>
                </a:lnTo>
                <a:lnTo>
                  <a:pt x="497093" y="790309"/>
                </a:lnTo>
                <a:lnTo>
                  <a:pt x="525198" y="843081"/>
                </a:lnTo>
                <a:lnTo>
                  <a:pt x="552695" y="895847"/>
                </a:lnTo>
                <a:lnTo>
                  <a:pt x="579589" y="948604"/>
                </a:lnTo>
                <a:lnTo>
                  <a:pt x="605882" y="1001349"/>
                </a:lnTo>
                <a:lnTo>
                  <a:pt x="631580" y="1054079"/>
                </a:lnTo>
                <a:lnTo>
                  <a:pt x="656685" y="1106792"/>
                </a:lnTo>
                <a:lnTo>
                  <a:pt x="681202" y="1159484"/>
                </a:lnTo>
                <a:lnTo>
                  <a:pt x="705134" y="1212152"/>
                </a:lnTo>
                <a:lnTo>
                  <a:pt x="728485" y="1264794"/>
                </a:lnTo>
                <a:lnTo>
                  <a:pt x="751259" y="1317407"/>
                </a:lnTo>
                <a:lnTo>
                  <a:pt x="773460" y="1369987"/>
                </a:lnTo>
                <a:lnTo>
                  <a:pt x="795092" y="1422531"/>
                </a:lnTo>
                <a:lnTo>
                  <a:pt x="816158" y="1475038"/>
                </a:lnTo>
                <a:lnTo>
                  <a:pt x="836663" y="1527503"/>
                </a:lnTo>
                <a:lnTo>
                  <a:pt x="856610" y="1579924"/>
                </a:lnTo>
                <a:lnTo>
                  <a:pt x="876003" y="1632299"/>
                </a:lnTo>
                <a:lnTo>
                  <a:pt x="894845" y="1684623"/>
                </a:lnTo>
                <a:lnTo>
                  <a:pt x="913142" y="1736894"/>
                </a:lnTo>
                <a:lnTo>
                  <a:pt x="930895" y="1789110"/>
                </a:lnTo>
                <a:lnTo>
                  <a:pt x="948111" y="1841266"/>
                </a:lnTo>
                <a:lnTo>
                  <a:pt x="964791" y="1893361"/>
                </a:lnTo>
                <a:lnTo>
                  <a:pt x="980940" y="1945392"/>
                </a:lnTo>
                <a:lnTo>
                  <a:pt x="996563" y="1997355"/>
                </a:lnTo>
                <a:lnTo>
                  <a:pt x="1011662" y="2049247"/>
                </a:lnTo>
                <a:lnTo>
                  <a:pt x="1026241" y="2101066"/>
                </a:lnTo>
                <a:lnTo>
                  <a:pt x="1040305" y="2152809"/>
                </a:lnTo>
                <a:lnTo>
                  <a:pt x="1053856" y="2204472"/>
                </a:lnTo>
                <a:lnTo>
                  <a:pt x="1066900" y="2256053"/>
                </a:lnTo>
                <a:lnTo>
                  <a:pt x="1079440" y="2307549"/>
                </a:lnTo>
                <a:lnTo>
                  <a:pt x="1091479" y="2358957"/>
                </a:lnTo>
                <a:lnTo>
                  <a:pt x="1103022" y="2410274"/>
                </a:lnTo>
                <a:lnTo>
                  <a:pt x="1114072" y="2461498"/>
                </a:lnTo>
                <a:lnTo>
                  <a:pt x="1124634" y="2512624"/>
                </a:lnTo>
                <a:lnTo>
                  <a:pt x="1134710" y="2563650"/>
                </a:lnTo>
                <a:lnTo>
                  <a:pt x="1144305" y="2614574"/>
                </a:lnTo>
                <a:lnTo>
                  <a:pt x="1153422" y="2665392"/>
                </a:lnTo>
                <a:lnTo>
                  <a:pt x="1162067" y="2716102"/>
                </a:lnTo>
                <a:lnTo>
                  <a:pt x="1170241" y="2766700"/>
                </a:lnTo>
                <a:lnTo>
                  <a:pt x="1177950" y="2817184"/>
                </a:lnTo>
                <a:lnTo>
                  <a:pt x="1185196" y="2867550"/>
                </a:lnTo>
                <a:lnTo>
                  <a:pt x="1191985" y="2917796"/>
                </a:lnTo>
                <a:lnTo>
                  <a:pt x="1198319" y="2967919"/>
                </a:lnTo>
                <a:lnTo>
                  <a:pt x="1204202" y="3017915"/>
                </a:lnTo>
                <a:lnTo>
                  <a:pt x="1209639" y="3067783"/>
                </a:lnTo>
                <a:lnTo>
                  <a:pt x="1214633" y="3117518"/>
                </a:lnTo>
                <a:lnTo>
                  <a:pt x="1219187" y="3167119"/>
                </a:lnTo>
                <a:lnTo>
                  <a:pt x="1223307" y="3216582"/>
                </a:lnTo>
                <a:lnTo>
                  <a:pt x="1226995" y="3265904"/>
                </a:lnTo>
                <a:lnTo>
                  <a:pt x="1230256" y="3315082"/>
                </a:lnTo>
                <a:lnTo>
                  <a:pt x="1233093" y="3364113"/>
                </a:lnTo>
                <a:lnTo>
                  <a:pt x="1235510" y="3412995"/>
                </a:lnTo>
                <a:lnTo>
                  <a:pt x="1237511" y="3461725"/>
                </a:lnTo>
                <a:lnTo>
                  <a:pt x="1239099" y="3510299"/>
                </a:lnTo>
                <a:lnTo>
                  <a:pt x="1240280" y="3558714"/>
                </a:lnTo>
                <a:lnTo>
                  <a:pt x="1241055" y="3606969"/>
                </a:lnTo>
                <a:lnTo>
                  <a:pt x="1241430" y="3655059"/>
                </a:lnTo>
                <a:lnTo>
                  <a:pt x="1241409" y="3702982"/>
                </a:lnTo>
                <a:lnTo>
                  <a:pt x="1240994" y="3750734"/>
                </a:lnTo>
                <a:lnTo>
                  <a:pt x="1240189" y="3798314"/>
                </a:lnTo>
                <a:lnTo>
                  <a:pt x="1239000" y="3845718"/>
                </a:lnTo>
                <a:lnTo>
                  <a:pt x="1237429" y="3892943"/>
                </a:lnTo>
                <a:lnTo>
                  <a:pt x="1235480" y="3939986"/>
                </a:lnTo>
                <a:lnTo>
                  <a:pt x="1233157" y="3986844"/>
                </a:lnTo>
                <a:lnTo>
                  <a:pt x="1230464" y="4033515"/>
                </a:lnTo>
                <a:lnTo>
                  <a:pt x="1227405" y="4079995"/>
                </a:lnTo>
                <a:lnTo>
                  <a:pt x="1223983" y="4126281"/>
                </a:lnTo>
                <a:lnTo>
                  <a:pt x="1220203" y="4172371"/>
                </a:lnTo>
                <a:lnTo>
                  <a:pt x="1216068" y="4218262"/>
                </a:lnTo>
                <a:lnTo>
                  <a:pt x="1211582" y="4263950"/>
                </a:lnTo>
                <a:lnTo>
                  <a:pt x="1206749" y="4309433"/>
                </a:lnTo>
                <a:lnTo>
                  <a:pt x="1201573" y="4354708"/>
                </a:lnTo>
                <a:lnTo>
                  <a:pt x="1196057" y="4399772"/>
                </a:lnTo>
                <a:lnTo>
                  <a:pt x="1190205" y="4444621"/>
                </a:lnTo>
                <a:lnTo>
                  <a:pt x="1184022" y="4489254"/>
                </a:lnTo>
                <a:lnTo>
                  <a:pt x="1177511" y="4533667"/>
                </a:lnTo>
                <a:lnTo>
                  <a:pt x="1170676" y="4577857"/>
                </a:lnTo>
                <a:lnTo>
                  <a:pt x="1163521" y="4621821"/>
                </a:lnTo>
                <a:lnTo>
                  <a:pt x="1156049" y="4665556"/>
                </a:lnTo>
                <a:lnTo>
                  <a:pt x="1148264" y="4709060"/>
                </a:lnTo>
                <a:lnTo>
                  <a:pt x="1140171" y="4752329"/>
                </a:lnTo>
                <a:lnTo>
                  <a:pt x="1131773" y="4795361"/>
                </a:lnTo>
                <a:lnTo>
                  <a:pt x="1123073" y="4838152"/>
                </a:lnTo>
                <a:lnTo>
                  <a:pt x="1114077" y="4880700"/>
                </a:lnTo>
                <a:lnTo>
                  <a:pt x="1104787" y="4923002"/>
                </a:lnTo>
                <a:lnTo>
                  <a:pt x="1095207" y="4965054"/>
                </a:lnTo>
                <a:lnTo>
                  <a:pt x="1085341" y="5006854"/>
                </a:lnTo>
                <a:lnTo>
                  <a:pt x="1075194" y="5048400"/>
                </a:lnTo>
                <a:lnTo>
                  <a:pt x="1064768" y="5089687"/>
                </a:lnTo>
                <a:lnTo>
                  <a:pt x="1054068" y="5130713"/>
                </a:lnTo>
                <a:lnTo>
                  <a:pt x="1043098" y="5171475"/>
                </a:lnTo>
                <a:lnTo>
                  <a:pt x="1031861" y="5211971"/>
                </a:lnTo>
                <a:lnTo>
                  <a:pt x="1020361" y="5252197"/>
                </a:lnTo>
                <a:lnTo>
                  <a:pt x="1008602" y="5292150"/>
                </a:lnTo>
                <a:lnTo>
                  <a:pt x="996588" y="5331828"/>
                </a:lnTo>
                <a:lnTo>
                  <a:pt x="984322" y="5371227"/>
                </a:lnTo>
                <a:lnTo>
                  <a:pt x="971810" y="5410345"/>
                </a:lnTo>
                <a:lnTo>
                  <a:pt x="959053" y="5449178"/>
                </a:lnTo>
                <a:lnTo>
                  <a:pt x="946057" y="5487724"/>
                </a:lnTo>
                <a:lnTo>
                  <a:pt x="932824" y="5525980"/>
                </a:lnTo>
                <a:lnTo>
                  <a:pt x="919360" y="5563942"/>
                </a:lnTo>
                <a:lnTo>
                  <a:pt x="905667" y="5601609"/>
                </a:lnTo>
                <a:lnTo>
                  <a:pt x="891750" y="5638976"/>
                </a:lnTo>
                <a:lnTo>
                  <a:pt x="877612" y="5676042"/>
                </a:lnTo>
                <a:lnTo>
                  <a:pt x="863257" y="5712802"/>
                </a:lnTo>
                <a:lnTo>
                  <a:pt x="848689" y="5749255"/>
                </a:lnTo>
                <a:lnTo>
                  <a:pt x="833912" y="5785397"/>
                </a:lnTo>
                <a:lnTo>
                  <a:pt x="818930" y="5821225"/>
                </a:lnTo>
                <a:lnTo>
                  <a:pt x="803746" y="5856737"/>
                </a:lnTo>
                <a:lnTo>
                  <a:pt x="788364" y="5891929"/>
                </a:lnTo>
                <a:lnTo>
                  <a:pt x="772789" y="5926799"/>
                </a:lnTo>
                <a:lnTo>
                  <a:pt x="741072" y="5995559"/>
                </a:lnTo>
                <a:lnTo>
                  <a:pt x="708626" y="6062995"/>
                </a:lnTo>
                <a:lnTo>
                  <a:pt x="675480" y="6129082"/>
                </a:lnTo>
                <a:lnTo>
                  <a:pt x="641667" y="6193796"/>
                </a:lnTo>
                <a:lnTo>
                  <a:pt x="607216" y="6257116"/>
                </a:lnTo>
                <a:lnTo>
                  <a:pt x="572159" y="6319017"/>
                </a:lnTo>
                <a:lnTo>
                  <a:pt x="536525" y="6379475"/>
                </a:lnTo>
                <a:lnTo>
                  <a:pt x="500345" y="6438468"/>
                </a:lnTo>
                <a:lnTo>
                  <a:pt x="463651" y="6495972"/>
                </a:lnTo>
                <a:lnTo>
                  <a:pt x="426473" y="6551963"/>
                </a:lnTo>
                <a:lnTo>
                  <a:pt x="388841" y="6606418"/>
                </a:lnTo>
                <a:lnTo>
                  <a:pt x="350786" y="6659313"/>
                </a:lnTo>
                <a:lnTo>
                  <a:pt x="312338" y="6710626"/>
                </a:lnTo>
                <a:lnTo>
                  <a:pt x="273530" y="6760332"/>
                </a:lnTo>
                <a:lnTo>
                  <a:pt x="234390" y="6808409"/>
                </a:lnTo>
                <a:lnTo>
                  <a:pt x="194950" y="6854832"/>
                </a:lnTo>
                <a:lnTo>
                  <a:pt x="1828799" y="6857999"/>
                </a:lnTo>
                <a:lnTo>
                  <a:pt x="1828799" y="142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41472" y="394647"/>
            <a:ext cx="4861055" cy="4260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676775"/>
            <a:ext cx="9144000" cy="2181225"/>
            <a:chOff x="0" y="4676775"/>
            <a:chExt cx="9144000" cy="2181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676775"/>
              <a:ext cx="9144000" cy="21812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752082"/>
              <a:ext cx="9144000" cy="2106295"/>
            </a:xfrm>
            <a:custGeom>
              <a:avLst/>
              <a:gdLst/>
              <a:ahLst/>
              <a:cxnLst/>
              <a:rect l="l" t="t" r="r" b="b"/>
              <a:pathLst>
                <a:path w="9144000" h="2106295">
                  <a:moveTo>
                    <a:pt x="0" y="1692319"/>
                  </a:moveTo>
                  <a:lnTo>
                    <a:pt x="0" y="2105917"/>
                  </a:lnTo>
                  <a:lnTo>
                    <a:pt x="9143999" y="2105917"/>
                  </a:lnTo>
                  <a:lnTo>
                    <a:pt x="9143999" y="1750937"/>
                  </a:lnTo>
                  <a:lnTo>
                    <a:pt x="2266833" y="1750937"/>
                  </a:lnTo>
                  <a:lnTo>
                    <a:pt x="1613558" y="1743521"/>
                  </a:lnTo>
                  <a:lnTo>
                    <a:pt x="0" y="1692319"/>
                  </a:lnTo>
                  <a:close/>
                </a:path>
                <a:path w="9144000" h="2106295">
                  <a:moveTo>
                    <a:pt x="9143999" y="0"/>
                  </a:moveTo>
                  <a:lnTo>
                    <a:pt x="8953853" y="89658"/>
                  </a:lnTo>
                  <a:lnTo>
                    <a:pt x="8464390" y="314256"/>
                  </a:lnTo>
                  <a:lnTo>
                    <a:pt x="8055838" y="494040"/>
                  </a:lnTo>
                  <a:lnTo>
                    <a:pt x="7664252" y="658833"/>
                  </a:lnTo>
                  <a:lnTo>
                    <a:pt x="7341066" y="788609"/>
                  </a:lnTo>
                  <a:lnTo>
                    <a:pt x="7028465" y="908194"/>
                  </a:lnTo>
                  <a:lnTo>
                    <a:pt x="6775421" y="1000337"/>
                  </a:lnTo>
                  <a:lnTo>
                    <a:pt x="6528622" y="1085886"/>
                  </a:lnTo>
                  <a:lnTo>
                    <a:pt x="6287564" y="1165061"/>
                  </a:lnTo>
                  <a:lnTo>
                    <a:pt x="6051746" y="1238082"/>
                  </a:lnTo>
                  <a:lnTo>
                    <a:pt x="5820663" y="1305169"/>
                  </a:lnTo>
                  <a:lnTo>
                    <a:pt x="5593814" y="1366540"/>
                  </a:lnTo>
                  <a:lnTo>
                    <a:pt x="5415046" y="1411670"/>
                  </a:lnTo>
                  <a:lnTo>
                    <a:pt x="5238408" y="1453396"/>
                  </a:lnTo>
                  <a:lnTo>
                    <a:pt x="5063643" y="1491830"/>
                  </a:lnTo>
                  <a:lnTo>
                    <a:pt x="4890493" y="1527085"/>
                  </a:lnTo>
                  <a:lnTo>
                    <a:pt x="4718703" y="1559272"/>
                  </a:lnTo>
                  <a:lnTo>
                    <a:pt x="4548013" y="1588506"/>
                  </a:lnTo>
                  <a:lnTo>
                    <a:pt x="4335808" y="1621065"/>
                  </a:lnTo>
                  <a:lnTo>
                    <a:pt x="4124418" y="1649403"/>
                  </a:lnTo>
                  <a:lnTo>
                    <a:pt x="3913342" y="1673740"/>
                  </a:lnTo>
                  <a:lnTo>
                    <a:pt x="3702076" y="1694296"/>
                  </a:lnTo>
                  <a:lnTo>
                    <a:pt x="3490118" y="1711291"/>
                  </a:lnTo>
                  <a:lnTo>
                    <a:pt x="3234147" y="1727294"/>
                  </a:lnTo>
                  <a:lnTo>
                    <a:pt x="2975587" y="1738864"/>
                  </a:lnTo>
                  <a:lnTo>
                    <a:pt x="2669504" y="1747267"/>
                  </a:lnTo>
                  <a:lnTo>
                    <a:pt x="2266833" y="1750937"/>
                  </a:lnTo>
                  <a:lnTo>
                    <a:pt x="9143999" y="1750937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04825" y="0"/>
            <a:ext cx="8639190" cy="6858000"/>
            <a:chOff x="504825" y="0"/>
            <a:chExt cx="8639190" cy="6858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1209" y="0"/>
              <a:ext cx="3152790" cy="68579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05540" y="0"/>
              <a:ext cx="3038475" cy="6858000"/>
            </a:xfrm>
            <a:custGeom>
              <a:avLst/>
              <a:gdLst/>
              <a:ahLst/>
              <a:cxnLst/>
              <a:rect l="l" t="t" r="r" b="b"/>
              <a:pathLst>
                <a:path w="3038475" h="6858000">
                  <a:moveTo>
                    <a:pt x="0" y="0"/>
                  </a:moveTo>
                  <a:lnTo>
                    <a:pt x="43709" y="43491"/>
                  </a:lnTo>
                  <a:lnTo>
                    <a:pt x="86813" y="87103"/>
                  </a:lnTo>
                  <a:lnTo>
                    <a:pt x="129316" y="130832"/>
                  </a:lnTo>
                  <a:lnTo>
                    <a:pt x="171218" y="174677"/>
                  </a:lnTo>
                  <a:lnTo>
                    <a:pt x="212522" y="218633"/>
                  </a:lnTo>
                  <a:lnTo>
                    <a:pt x="253230" y="262699"/>
                  </a:lnTo>
                  <a:lnTo>
                    <a:pt x="293344" y="306871"/>
                  </a:lnTo>
                  <a:lnTo>
                    <a:pt x="332866" y="351145"/>
                  </a:lnTo>
                  <a:lnTo>
                    <a:pt x="371798" y="395520"/>
                  </a:lnTo>
                  <a:lnTo>
                    <a:pt x="410143" y="439993"/>
                  </a:lnTo>
                  <a:lnTo>
                    <a:pt x="447902" y="484559"/>
                  </a:lnTo>
                  <a:lnTo>
                    <a:pt x="485078" y="529217"/>
                  </a:lnTo>
                  <a:lnTo>
                    <a:pt x="521673" y="573964"/>
                  </a:lnTo>
                  <a:lnTo>
                    <a:pt x="557688" y="618796"/>
                  </a:lnTo>
                  <a:lnTo>
                    <a:pt x="593126" y="663711"/>
                  </a:lnTo>
                  <a:lnTo>
                    <a:pt x="627989" y="708705"/>
                  </a:lnTo>
                  <a:lnTo>
                    <a:pt x="662280" y="753776"/>
                  </a:lnTo>
                  <a:lnTo>
                    <a:pt x="695999" y="798921"/>
                  </a:lnTo>
                  <a:lnTo>
                    <a:pt x="729150" y="844137"/>
                  </a:lnTo>
                  <a:lnTo>
                    <a:pt x="761735" y="889421"/>
                  </a:lnTo>
                  <a:lnTo>
                    <a:pt x="793755" y="934770"/>
                  </a:lnTo>
                  <a:lnTo>
                    <a:pt x="825212" y="980181"/>
                  </a:lnTo>
                  <a:lnTo>
                    <a:pt x="856109" y="1025652"/>
                  </a:lnTo>
                  <a:lnTo>
                    <a:pt x="886448" y="1071178"/>
                  </a:lnTo>
                  <a:lnTo>
                    <a:pt x="916232" y="1116758"/>
                  </a:lnTo>
                  <a:lnTo>
                    <a:pt x="945461" y="1162388"/>
                  </a:lnTo>
                  <a:lnTo>
                    <a:pt x="974138" y="1208066"/>
                  </a:lnTo>
                  <a:lnTo>
                    <a:pt x="1002265" y="1253788"/>
                  </a:lnTo>
                  <a:lnTo>
                    <a:pt x="1029845" y="1299552"/>
                  </a:lnTo>
                  <a:lnTo>
                    <a:pt x="1056880" y="1345354"/>
                  </a:lnTo>
                  <a:lnTo>
                    <a:pt x="1083371" y="1391192"/>
                  </a:lnTo>
                  <a:lnTo>
                    <a:pt x="1109320" y="1437063"/>
                  </a:lnTo>
                  <a:lnTo>
                    <a:pt x="1134731" y="1482964"/>
                  </a:lnTo>
                  <a:lnTo>
                    <a:pt x="1159604" y="1528892"/>
                  </a:lnTo>
                  <a:lnTo>
                    <a:pt x="1183942" y="1574843"/>
                  </a:lnTo>
                  <a:lnTo>
                    <a:pt x="1207748" y="1620816"/>
                  </a:lnTo>
                  <a:lnTo>
                    <a:pt x="1231022" y="1666807"/>
                  </a:lnTo>
                  <a:lnTo>
                    <a:pt x="1253768" y="1712813"/>
                  </a:lnTo>
                  <a:lnTo>
                    <a:pt x="1275988" y="1758831"/>
                  </a:lnTo>
                  <a:lnTo>
                    <a:pt x="1297682" y="1804859"/>
                  </a:lnTo>
                  <a:lnTo>
                    <a:pt x="1318855" y="1850893"/>
                  </a:lnTo>
                  <a:lnTo>
                    <a:pt x="1339507" y="1896930"/>
                  </a:lnTo>
                  <a:lnTo>
                    <a:pt x="1359641" y="1942969"/>
                  </a:lnTo>
                  <a:lnTo>
                    <a:pt x="1379259" y="1989004"/>
                  </a:lnTo>
                  <a:lnTo>
                    <a:pt x="1398363" y="2035035"/>
                  </a:lnTo>
                  <a:lnTo>
                    <a:pt x="1416955" y="2081057"/>
                  </a:lnTo>
                  <a:lnTo>
                    <a:pt x="1435038" y="2127068"/>
                  </a:lnTo>
                  <a:lnTo>
                    <a:pt x="1452612" y="2173064"/>
                  </a:lnTo>
                  <a:lnTo>
                    <a:pt x="1469682" y="2219044"/>
                  </a:lnTo>
                  <a:lnTo>
                    <a:pt x="1486247" y="2265004"/>
                  </a:lnTo>
                  <a:lnTo>
                    <a:pt x="1502312" y="2310941"/>
                  </a:lnTo>
                  <a:lnTo>
                    <a:pt x="1517877" y="2356852"/>
                  </a:lnTo>
                  <a:lnTo>
                    <a:pt x="1532945" y="2402734"/>
                  </a:lnTo>
                  <a:lnTo>
                    <a:pt x="1547518" y="2448584"/>
                  </a:lnTo>
                  <a:lnTo>
                    <a:pt x="1561599" y="2494400"/>
                  </a:lnTo>
                  <a:lnTo>
                    <a:pt x="1575188" y="2540179"/>
                  </a:lnTo>
                  <a:lnTo>
                    <a:pt x="1588289" y="2585916"/>
                  </a:lnTo>
                  <a:lnTo>
                    <a:pt x="1600903" y="2631611"/>
                  </a:lnTo>
                  <a:lnTo>
                    <a:pt x="1613032" y="2677259"/>
                  </a:lnTo>
                  <a:lnTo>
                    <a:pt x="1624680" y="2722857"/>
                  </a:lnTo>
                  <a:lnTo>
                    <a:pt x="1635846" y="2768404"/>
                  </a:lnTo>
                  <a:lnTo>
                    <a:pt x="1646535" y="2813895"/>
                  </a:lnTo>
                  <a:lnTo>
                    <a:pt x="1656748" y="2859328"/>
                  </a:lnTo>
                  <a:lnTo>
                    <a:pt x="1666487" y="2904700"/>
                  </a:lnTo>
                  <a:lnTo>
                    <a:pt x="1675753" y="2950009"/>
                  </a:lnTo>
                  <a:lnTo>
                    <a:pt x="1684551" y="2995250"/>
                  </a:lnTo>
                  <a:lnTo>
                    <a:pt x="1692880" y="3040421"/>
                  </a:lnTo>
                  <a:lnTo>
                    <a:pt x="1700744" y="3085520"/>
                  </a:lnTo>
                  <a:lnTo>
                    <a:pt x="1708144" y="3130543"/>
                  </a:lnTo>
                  <a:lnTo>
                    <a:pt x="1715083" y="3175487"/>
                  </a:lnTo>
                  <a:lnTo>
                    <a:pt x="1721563" y="3220350"/>
                  </a:lnTo>
                  <a:lnTo>
                    <a:pt x="1727586" y="3265129"/>
                  </a:lnTo>
                  <a:lnTo>
                    <a:pt x="1733154" y="3309820"/>
                  </a:lnTo>
                  <a:lnTo>
                    <a:pt x="1738268" y="3354420"/>
                  </a:lnTo>
                  <a:lnTo>
                    <a:pt x="1742932" y="3398927"/>
                  </a:lnTo>
                  <a:lnTo>
                    <a:pt x="1747148" y="3443339"/>
                  </a:lnTo>
                  <a:lnTo>
                    <a:pt x="1750916" y="3487651"/>
                  </a:lnTo>
                  <a:lnTo>
                    <a:pt x="1754240" y="3531860"/>
                  </a:lnTo>
                  <a:lnTo>
                    <a:pt x="1757122" y="3575965"/>
                  </a:lnTo>
                  <a:lnTo>
                    <a:pt x="1759563" y="3619962"/>
                  </a:lnTo>
                  <a:lnTo>
                    <a:pt x="1761567" y="3663848"/>
                  </a:lnTo>
                  <a:lnTo>
                    <a:pt x="1763134" y="3707621"/>
                  </a:lnTo>
                  <a:lnTo>
                    <a:pt x="1764267" y="3751276"/>
                  </a:lnTo>
                  <a:lnTo>
                    <a:pt x="1764968" y="3794812"/>
                  </a:lnTo>
                  <a:lnTo>
                    <a:pt x="1765240" y="3838225"/>
                  </a:lnTo>
                  <a:lnTo>
                    <a:pt x="1765084" y="3881513"/>
                  </a:lnTo>
                  <a:lnTo>
                    <a:pt x="1764502" y="3924672"/>
                  </a:lnTo>
                  <a:lnTo>
                    <a:pt x="1763497" y="3967700"/>
                  </a:lnTo>
                  <a:lnTo>
                    <a:pt x="1762070" y="4010594"/>
                  </a:lnTo>
                  <a:lnTo>
                    <a:pt x="1760224" y="4053350"/>
                  </a:lnTo>
                  <a:lnTo>
                    <a:pt x="1757962" y="4095966"/>
                  </a:lnTo>
                  <a:lnTo>
                    <a:pt x="1755284" y="4138439"/>
                  </a:lnTo>
                  <a:lnTo>
                    <a:pt x="1752193" y="4180766"/>
                  </a:lnTo>
                  <a:lnTo>
                    <a:pt x="1748691" y="4222944"/>
                  </a:lnTo>
                  <a:lnTo>
                    <a:pt x="1744780" y="4264970"/>
                  </a:lnTo>
                  <a:lnTo>
                    <a:pt x="1740463" y="4306841"/>
                  </a:lnTo>
                  <a:lnTo>
                    <a:pt x="1735742" y="4348555"/>
                  </a:lnTo>
                  <a:lnTo>
                    <a:pt x="1730618" y="4390108"/>
                  </a:lnTo>
                  <a:lnTo>
                    <a:pt x="1725094" y="4431497"/>
                  </a:lnTo>
                  <a:lnTo>
                    <a:pt x="1719171" y="4472719"/>
                  </a:lnTo>
                  <a:lnTo>
                    <a:pt x="1712852" y="4513772"/>
                  </a:lnTo>
                  <a:lnTo>
                    <a:pt x="1706140" y="4554653"/>
                  </a:lnTo>
                  <a:lnTo>
                    <a:pt x="1699035" y="4595358"/>
                  </a:lnTo>
                  <a:lnTo>
                    <a:pt x="1691541" y="4635885"/>
                  </a:lnTo>
                  <a:lnTo>
                    <a:pt x="1683659" y="4676230"/>
                  </a:lnTo>
                  <a:lnTo>
                    <a:pt x="1675392" y="4716392"/>
                  </a:lnTo>
                  <a:lnTo>
                    <a:pt x="1666741" y="4756366"/>
                  </a:lnTo>
                  <a:lnTo>
                    <a:pt x="1657708" y="4796151"/>
                  </a:lnTo>
                  <a:lnTo>
                    <a:pt x="1648297" y="4835742"/>
                  </a:lnTo>
                  <a:lnTo>
                    <a:pt x="1638508" y="4875138"/>
                  </a:lnTo>
                  <a:lnTo>
                    <a:pt x="1628344" y="4914334"/>
                  </a:lnTo>
                  <a:lnTo>
                    <a:pt x="1617807" y="4953329"/>
                  </a:lnTo>
                  <a:lnTo>
                    <a:pt x="1606900" y="4992119"/>
                  </a:lnTo>
                  <a:lnTo>
                    <a:pt x="1595623" y="5030702"/>
                  </a:lnTo>
                  <a:lnTo>
                    <a:pt x="1583980" y="5069074"/>
                  </a:lnTo>
                  <a:lnTo>
                    <a:pt x="1571973" y="5107233"/>
                  </a:lnTo>
                  <a:lnTo>
                    <a:pt x="1559603" y="5145175"/>
                  </a:lnTo>
                  <a:lnTo>
                    <a:pt x="1546873" y="5182898"/>
                  </a:lnTo>
                  <a:lnTo>
                    <a:pt x="1533784" y="5220398"/>
                  </a:lnTo>
                  <a:lnTo>
                    <a:pt x="1520339" y="5257673"/>
                  </a:lnTo>
                  <a:lnTo>
                    <a:pt x="1506541" y="5294721"/>
                  </a:lnTo>
                  <a:lnTo>
                    <a:pt x="1492390" y="5331537"/>
                  </a:lnTo>
                  <a:lnTo>
                    <a:pt x="1477890" y="5368119"/>
                  </a:lnTo>
                  <a:lnTo>
                    <a:pt x="1463042" y="5404464"/>
                  </a:lnTo>
                  <a:lnTo>
                    <a:pt x="1447849" y="5440569"/>
                  </a:lnTo>
                  <a:lnTo>
                    <a:pt x="1432312" y="5476432"/>
                  </a:lnTo>
                  <a:lnTo>
                    <a:pt x="1416433" y="5512049"/>
                  </a:lnTo>
                  <a:lnTo>
                    <a:pt x="1400215" y="5547417"/>
                  </a:lnTo>
                  <a:lnTo>
                    <a:pt x="1383661" y="5582533"/>
                  </a:lnTo>
                  <a:lnTo>
                    <a:pt x="1366771" y="5617395"/>
                  </a:lnTo>
                  <a:lnTo>
                    <a:pt x="1349548" y="5652000"/>
                  </a:lnTo>
                  <a:lnTo>
                    <a:pt x="1331994" y="5686344"/>
                  </a:lnTo>
                  <a:lnTo>
                    <a:pt x="1314111" y="5720424"/>
                  </a:lnTo>
                  <a:lnTo>
                    <a:pt x="1295902" y="5754239"/>
                  </a:lnTo>
                  <a:lnTo>
                    <a:pt x="1277369" y="5787784"/>
                  </a:lnTo>
                  <a:lnTo>
                    <a:pt x="1258513" y="5821058"/>
                  </a:lnTo>
                  <a:lnTo>
                    <a:pt x="1239336" y="5854056"/>
                  </a:lnTo>
                  <a:lnTo>
                    <a:pt x="1200031" y="5919215"/>
                  </a:lnTo>
                  <a:lnTo>
                    <a:pt x="1159469" y="5983239"/>
                  </a:lnTo>
                  <a:lnTo>
                    <a:pt x="1117668" y="6046104"/>
                  </a:lnTo>
                  <a:lnTo>
                    <a:pt x="1074645" y="6107787"/>
                  </a:lnTo>
                  <a:lnTo>
                    <a:pt x="1030417" y="6168264"/>
                  </a:lnTo>
                  <a:lnTo>
                    <a:pt x="984999" y="6227512"/>
                  </a:lnTo>
                  <a:lnTo>
                    <a:pt x="938410" y="6285508"/>
                  </a:lnTo>
                  <a:lnTo>
                    <a:pt x="890665" y="6342227"/>
                  </a:lnTo>
                  <a:lnTo>
                    <a:pt x="841783" y="6397646"/>
                  </a:lnTo>
                  <a:lnTo>
                    <a:pt x="791779" y="6451743"/>
                  </a:lnTo>
                  <a:lnTo>
                    <a:pt x="740671" y="6504493"/>
                  </a:lnTo>
                  <a:lnTo>
                    <a:pt x="688474" y="6555873"/>
                  </a:lnTo>
                  <a:lnTo>
                    <a:pt x="635207" y="6605860"/>
                  </a:lnTo>
                  <a:lnTo>
                    <a:pt x="580886" y="6654430"/>
                  </a:lnTo>
                  <a:lnTo>
                    <a:pt x="525528" y="6701560"/>
                  </a:lnTo>
                  <a:lnTo>
                    <a:pt x="469149" y="6747225"/>
                  </a:lnTo>
                  <a:lnTo>
                    <a:pt x="411767" y="6791404"/>
                  </a:lnTo>
                  <a:lnTo>
                    <a:pt x="353399" y="6834072"/>
                  </a:lnTo>
                  <a:lnTo>
                    <a:pt x="323849" y="6854832"/>
                  </a:lnTo>
                  <a:lnTo>
                    <a:pt x="3038459" y="6857999"/>
                  </a:lnTo>
                  <a:lnTo>
                    <a:pt x="3038459" y="14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825" y="1295399"/>
              <a:ext cx="8305800" cy="7048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6850" y="2124074"/>
              <a:ext cx="6219809" cy="6953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9987" y="855603"/>
              <a:ext cx="7260412" cy="4754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238871" y="892058"/>
              <a:ext cx="1294765" cy="403860"/>
            </a:xfrm>
            <a:custGeom>
              <a:avLst/>
              <a:gdLst/>
              <a:ahLst/>
              <a:cxnLst/>
              <a:rect l="l" t="t" r="r" b="b"/>
              <a:pathLst>
                <a:path w="1294765" h="403859">
                  <a:moveTo>
                    <a:pt x="69616" y="117835"/>
                  </a:moveTo>
                  <a:lnTo>
                    <a:pt x="0" y="274319"/>
                  </a:lnTo>
                  <a:lnTo>
                    <a:pt x="137281" y="274319"/>
                  </a:lnTo>
                  <a:lnTo>
                    <a:pt x="69616" y="117835"/>
                  </a:lnTo>
                  <a:close/>
                </a:path>
                <a:path w="1294765" h="403859">
                  <a:moveTo>
                    <a:pt x="1131326" y="0"/>
                  </a:moveTo>
                  <a:lnTo>
                    <a:pt x="1131326" y="354329"/>
                  </a:lnTo>
                  <a:lnTo>
                    <a:pt x="1131491" y="366984"/>
                  </a:lnTo>
                  <a:lnTo>
                    <a:pt x="1154151" y="402229"/>
                  </a:lnTo>
                  <a:lnTo>
                    <a:pt x="1169182" y="403463"/>
                  </a:lnTo>
                  <a:lnTo>
                    <a:pt x="1195519" y="401081"/>
                  </a:lnTo>
                  <a:lnTo>
                    <a:pt x="1238238" y="382028"/>
                  </a:lnTo>
                  <a:lnTo>
                    <a:pt x="1272218" y="336003"/>
                  </a:lnTo>
                  <a:lnTo>
                    <a:pt x="1284751" y="299534"/>
                  </a:lnTo>
                  <a:lnTo>
                    <a:pt x="1292260" y="255944"/>
                  </a:lnTo>
                  <a:lnTo>
                    <a:pt x="1294759" y="205221"/>
                  </a:lnTo>
                  <a:lnTo>
                    <a:pt x="1293045" y="163770"/>
                  </a:lnTo>
                  <a:lnTo>
                    <a:pt x="1279329" y="93955"/>
                  </a:lnTo>
                  <a:lnTo>
                    <a:pt x="1255687" y="46816"/>
                  </a:lnTo>
                  <a:lnTo>
                    <a:pt x="1227744" y="19006"/>
                  </a:lnTo>
                  <a:lnTo>
                    <a:pt x="1179347" y="2339"/>
                  </a:lnTo>
                  <a:lnTo>
                    <a:pt x="1131326" y="0"/>
                  </a:lnTo>
                  <a:close/>
                </a:path>
              </a:pathLst>
            </a:custGeom>
            <a:ln w="9534">
              <a:solidFill>
                <a:srgbClr val="536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60730" y="885889"/>
              <a:ext cx="147822" cy="20853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39987" y="855604"/>
              <a:ext cx="7260590" cy="475615"/>
            </a:xfrm>
            <a:custGeom>
              <a:avLst/>
              <a:gdLst/>
              <a:ahLst/>
              <a:cxnLst/>
              <a:rect l="l" t="t" r="r" b="b"/>
              <a:pathLst>
                <a:path w="7260590" h="475615">
                  <a:moveTo>
                    <a:pt x="754450" y="25786"/>
                  </a:moveTo>
                  <a:lnTo>
                    <a:pt x="699645" y="41681"/>
                  </a:lnTo>
                  <a:lnTo>
                    <a:pt x="659699" y="89397"/>
                  </a:lnTo>
                  <a:lnTo>
                    <a:pt x="639879" y="153009"/>
                  </a:lnTo>
                  <a:lnTo>
                    <a:pt x="634937" y="193356"/>
                  </a:lnTo>
                  <a:lnTo>
                    <a:pt x="633292" y="239389"/>
                  </a:lnTo>
                  <a:lnTo>
                    <a:pt x="635839" y="293710"/>
                  </a:lnTo>
                  <a:lnTo>
                    <a:pt x="643482" y="340453"/>
                  </a:lnTo>
                  <a:lnTo>
                    <a:pt x="656221" y="379618"/>
                  </a:lnTo>
                  <a:lnTo>
                    <a:pt x="689752" y="428137"/>
                  </a:lnTo>
                  <a:lnTo>
                    <a:pt x="729614" y="447518"/>
                  </a:lnTo>
                  <a:lnTo>
                    <a:pt x="753806" y="449945"/>
                  </a:lnTo>
                  <a:lnTo>
                    <a:pt x="770337" y="448901"/>
                  </a:lnTo>
                  <a:lnTo>
                    <a:pt x="811469" y="433303"/>
                  </a:lnTo>
                  <a:lnTo>
                    <a:pt x="837631" y="405414"/>
                  </a:lnTo>
                  <a:lnTo>
                    <a:pt x="857320" y="364723"/>
                  </a:lnTo>
                  <a:lnTo>
                    <a:pt x="869605" y="310537"/>
                  </a:lnTo>
                  <a:lnTo>
                    <a:pt x="873703" y="242041"/>
                  </a:lnTo>
                  <a:lnTo>
                    <a:pt x="872654" y="199838"/>
                  </a:lnTo>
                  <a:lnTo>
                    <a:pt x="864269" y="132463"/>
                  </a:lnTo>
                  <a:lnTo>
                    <a:pt x="847982" y="86569"/>
                  </a:lnTo>
                  <a:lnTo>
                    <a:pt x="826645" y="55002"/>
                  </a:lnTo>
                  <a:lnTo>
                    <a:pt x="786354" y="30373"/>
                  </a:lnTo>
                  <a:lnTo>
                    <a:pt x="754450" y="25786"/>
                  </a:lnTo>
                  <a:close/>
                </a:path>
                <a:path w="7260590" h="475615">
                  <a:moveTo>
                    <a:pt x="6254815" y="10667"/>
                  </a:moveTo>
                  <a:lnTo>
                    <a:pt x="6489146" y="10667"/>
                  </a:lnTo>
                  <a:lnTo>
                    <a:pt x="6489146" y="23103"/>
                  </a:lnTo>
                  <a:lnTo>
                    <a:pt x="6477441" y="23103"/>
                  </a:lnTo>
                  <a:lnTo>
                    <a:pt x="6465250" y="23437"/>
                  </a:lnTo>
                  <a:lnTo>
                    <a:pt x="6427027" y="43799"/>
                  </a:lnTo>
                  <a:lnTo>
                    <a:pt x="6422852" y="92323"/>
                  </a:lnTo>
                  <a:lnTo>
                    <a:pt x="6422852" y="314705"/>
                  </a:lnTo>
                  <a:lnTo>
                    <a:pt x="6425153" y="365367"/>
                  </a:lnTo>
                  <a:lnTo>
                    <a:pt x="6437446" y="404879"/>
                  </a:lnTo>
                  <a:lnTo>
                    <a:pt x="6473594" y="433977"/>
                  </a:lnTo>
                  <a:lnTo>
                    <a:pt x="6515663" y="441319"/>
                  </a:lnTo>
                  <a:lnTo>
                    <a:pt x="6533390" y="440275"/>
                  </a:lnTo>
                  <a:lnTo>
                    <a:pt x="6578422" y="424677"/>
                  </a:lnTo>
                  <a:lnTo>
                    <a:pt x="6609985" y="392753"/>
                  </a:lnTo>
                  <a:lnTo>
                    <a:pt x="6626889" y="339036"/>
                  </a:lnTo>
                  <a:lnTo>
                    <a:pt x="6630116" y="277489"/>
                  </a:lnTo>
                  <a:lnTo>
                    <a:pt x="6630116" y="92323"/>
                  </a:lnTo>
                  <a:lnTo>
                    <a:pt x="6623745" y="48889"/>
                  </a:lnTo>
                  <a:lnTo>
                    <a:pt x="6589566" y="25005"/>
                  </a:lnTo>
                  <a:lnTo>
                    <a:pt x="6565193" y="23103"/>
                  </a:lnTo>
                  <a:lnTo>
                    <a:pt x="6565193" y="10667"/>
                  </a:lnTo>
                  <a:lnTo>
                    <a:pt x="6722165" y="10667"/>
                  </a:lnTo>
                  <a:lnTo>
                    <a:pt x="6722165" y="23103"/>
                  </a:lnTo>
                  <a:lnTo>
                    <a:pt x="6712899" y="23103"/>
                  </a:lnTo>
                  <a:lnTo>
                    <a:pt x="6703704" y="23578"/>
                  </a:lnTo>
                  <a:lnTo>
                    <a:pt x="6665895" y="46617"/>
                  </a:lnTo>
                  <a:lnTo>
                    <a:pt x="6658310" y="92323"/>
                  </a:lnTo>
                  <a:lnTo>
                    <a:pt x="6658310" y="264779"/>
                  </a:lnTo>
                  <a:lnTo>
                    <a:pt x="6657643" y="302020"/>
                  </a:lnTo>
                  <a:lnTo>
                    <a:pt x="6652356" y="359835"/>
                  </a:lnTo>
                  <a:lnTo>
                    <a:pt x="6640539" y="397740"/>
                  </a:lnTo>
                  <a:lnTo>
                    <a:pt x="6614819" y="430410"/>
                  </a:lnTo>
                  <a:lnTo>
                    <a:pt x="6574061" y="458720"/>
                  </a:lnTo>
                  <a:lnTo>
                    <a:pt x="6518299" y="473628"/>
                  </a:lnTo>
                  <a:lnTo>
                    <a:pt x="6484817" y="475487"/>
                  </a:lnTo>
                  <a:lnTo>
                    <a:pt x="6457047" y="474491"/>
                  </a:lnTo>
                  <a:lnTo>
                    <a:pt x="6411518" y="466589"/>
                  </a:lnTo>
                  <a:lnTo>
                    <a:pt x="6373440" y="448223"/>
                  </a:lnTo>
                  <a:lnTo>
                    <a:pt x="6342445" y="420742"/>
                  </a:lnTo>
                  <a:lnTo>
                    <a:pt x="6323866" y="386603"/>
                  </a:lnTo>
                  <a:lnTo>
                    <a:pt x="6314855" y="341556"/>
                  </a:lnTo>
                  <a:lnTo>
                    <a:pt x="6313733" y="314705"/>
                  </a:lnTo>
                  <a:lnTo>
                    <a:pt x="6313733" y="92323"/>
                  </a:lnTo>
                  <a:lnTo>
                    <a:pt x="6313450" y="74633"/>
                  </a:lnTo>
                  <a:lnTo>
                    <a:pt x="6301419" y="32247"/>
                  </a:lnTo>
                  <a:lnTo>
                    <a:pt x="6254815" y="23103"/>
                  </a:lnTo>
                  <a:lnTo>
                    <a:pt x="6254815" y="10667"/>
                  </a:lnTo>
                  <a:close/>
                </a:path>
                <a:path w="7260590" h="475615">
                  <a:moveTo>
                    <a:pt x="5756102" y="10667"/>
                  </a:moveTo>
                  <a:lnTo>
                    <a:pt x="5967023" y="10667"/>
                  </a:lnTo>
                  <a:lnTo>
                    <a:pt x="6005496" y="11382"/>
                  </a:lnTo>
                  <a:lnTo>
                    <a:pt x="6065800" y="17097"/>
                  </a:lnTo>
                  <a:lnTo>
                    <a:pt x="6105858" y="28952"/>
                  </a:lnTo>
                  <a:lnTo>
                    <a:pt x="6149903" y="64129"/>
                  </a:lnTo>
                  <a:lnTo>
                    <a:pt x="6172543" y="115954"/>
                  </a:lnTo>
                  <a:lnTo>
                    <a:pt x="6174043" y="135879"/>
                  </a:lnTo>
                  <a:lnTo>
                    <a:pt x="6171781" y="159929"/>
                  </a:lnTo>
                  <a:lnTo>
                    <a:pt x="6153688" y="201455"/>
                  </a:lnTo>
                  <a:lnTo>
                    <a:pt x="6125161" y="228673"/>
                  </a:lnTo>
                  <a:lnTo>
                    <a:pt x="6073216" y="250057"/>
                  </a:lnTo>
                  <a:lnTo>
                    <a:pt x="6182425" y="403859"/>
                  </a:lnTo>
                  <a:lnTo>
                    <a:pt x="6207573" y="435886"/>
                  </a:lnTo>
                  <a:lnTo>
                    <a:pt x="6244666" y="452353"/>
                  </a:lnTo>
                  <a:lnTo>
                    <a:pt x="6244666" y="464698"/>
                  </a:lnTo>
                  <a:lnTo>
                    <a:pt x="6101653" y="464698"/>
                  </a:lnTo>
                  <a:lnTo>
                    <a:pt x="5955349" y="257799"/>
                  </a:lnTo>
                  <a:lnTo>
                    <a:pt x="5925509" y="257799"/>
                  </a:lnTo>
                  <a:lnTo>
                    <a:pt x="5925509" y="385053"/>
                  </a:lnTo>
                  <a:lnTo>
                    <a:pt x="5925795" y="401744"/>
                  </a:lnTo>
                  <a:lnTo>
                    <a:pt x="5938342" y="442843"/>
                  </a:lnTo>
                  <a:lnTo>
                    <a:pt x="5988512" y="452353"/>
                  </a:lnTo>
                  <a:lnTo>
                    <a:pt x="5988512" y="464698"/>
                  </a:lnTo>
                  <a:lnTo>
                    <a:pt x="5756102" y="464698"/>
                  </a:lnTo>
                  <a:lnTo>
                    <a:pt x="5756102" y="452353"/>
                  </a:lnTo>
                  <a:lnTo>
                    <a:pt x="5770549" y="451979"/>
                  </a:lnTo>
                  <a:lnTo>
                    <a:pt x="5782478" y="450871"/>
                  </a:lnTo>
                  <a:lnTo>
                    <a:pt x="5816502" y="424890"/>
                  </a:lnTo>
                  <a:lnTo>
                    <a:pt x="5819073" y="385053"/>
                  </a:lnTo>
                  <a:lnTo>
                    <a:pt x="5819073" y="90403"/>
                  </a:lnTo>
                  <a:lnTo>
                    <a:pt x="5816502" y="50408"/>
                  </a:lnTo>
                  <a:lnTo>
                    <a:pt x="5782311" y="24521"/>
                  </a:lnTo>
                  <a:lnTo>
                    <a:pt x="5756102" y="23103"/>
                  </a:lnTo>
                  <a:lnTo>
                    <a:pt x="5756102" y="10667"/>
                  </a:lnTo>
                  <a:close/>
                </a:path>
                <a:path w="7260590" h="475615">
                  <a:moveTo>
                    <a:pt x="5257114" y="10667"/>
                  </a:moveTo>
                  <a:lnTo>
                    <a:pt x="5460446" y="10667"/>
                  </a:lnTo>
                  <a:lnTo>
                    <a:pt x="5499117" y="12046"/>
                  </a:lnTo>
                  <a:lnTo>
                    <a:pt x="5564550" y="23089"/>
                  </a:lnTo>
                  <a:lnTo>
                    <a:pt x="5619817" y="48037"/>
                  </a:lnTo>
                  <a:lnTo>
                    <a:pt x="5665741" y="89074"/>
                  </a:lnTo>
                  <a:lnTo>
                    <a:pt x="5696928" y="143127"/>
                  </a:lnTo>
                  <a:lnTo>
                    <a:pt x="5712601" y="205236"/>
                  </a:lnTo>
                  <a:lnTo>
                    <a:pt x="5714557" y="238993"/>
                  </a:lnTo>
                  <a:lnTo>
                    <a:pt x="5713602" y="262502"/>
                  </a:lnTo>
                  <a:lnTo>
                    <a:pt x="5705929" y="306617"/>
                  </a:lnTo>
                  <a:lnTo>
                    <a:pt x="5690904" y="346586"/>
                  </a:lnTo>
                  <a:lnTo>
                    <a:pt x="5670962" y="379928"/>
                  </a:lnTo>
                  <a:lnTo>
                    <a:pt x="5632974" y="417602"/>
                  </a:lnTo>
                  <a:lnTo>
                    <a:pt x="5586051" y="443586"/>
                  </a:lnTo>
                  <a:lnTo>
                    <a:pt x="5546936" y="455914"/>
                  </a:lnTo>
                  <a:lnTo>
                    <a:pt x="5498424" y="463722"/>
                  </a:lnTo>
                  <a:lnTo>
                    <a:pt x="5460446" y="464698"/>
                  </a:lnTo>
                  <a:lnTo>
                    <a:pt x="5257114" y="464698"/>
                  </a:lnTo>
                  <a:lnTo>
                    <a:pt x="5257114" y="452353"/>
                  </a:lnTo>
                  <a:lnTo>
                    <a:pt x="5272232" y="452353"/>
                  </a:lnTo>
                  <a:lnTo>
                    <a:pt x="5281538" y="451973"/>
                  </a:lnTo>
                  <a:lnTo>
                    <a:pt x="5318074" y="429249"/>
                  </a:lnTo>
                  <a:lnTo>
                    <a:pt x="5321122" y="387095"/>
                  </a:lnTo>
                  <a:lnTo>
                    <a:pt x="5321122" y="88391"/>
                  </a:lnTo>
                  <a:lnTo>
                    <a:pt x="5317434" y="44836"/>
                  </a:lnTo>
                  <a:lnTo>
                    <a:pt x="5281268" y="23509"/>
                  </a:lnTo>
                  <a:lnTo>
                    <a:pt x="5272232" y="23103"/>
                  </a:lnTo>
                  <a:lnTo>
                    <a:pt x="5257114" y="23103"/>
                  </a:lnTo>
                  <a:lnTo>
                    <a:pt x="5257114" y="10667"/>
                  </a:lnTo>
                  <a:close/>
                </a:path>
                <a:path w="7260590" h="475615">
                  <a:moveTo>
                    <a:pt x="4670252" y="10667"/>
                  </a:moveTo>
                  <a:lnTo>
                    <a:pt x="4912415" y="10667"/>
                  </a:lnTo>
                  <a:lnTo>
                    <a:pt x="4912415" y="23103"/>
                  </a:lnTo>
                  <a:lnTo>
                    <a:pt x="4892603" y="23103"/>
                  </a:lnTo>
                  <a:lnTo>
                    <a:pt x="4883199" y="23534"/>
                  </a:lnTo>
                  <a:lnTo>
                    <a:pt x="4847036" y="46207"/>
                  </a:lnTo>
                  <a:lnTo>
                    <a:pt x="4843348" y="88391"/>
                  </a:lnTo>
                  <a:lnTo>
                    <a:pt x="4843348" y="377677"/>
                  </a:lnTo>
                  <a:lnTo>
                    <a:pt x="4847401" y="422026"/>
                  </a:lnTo>
                  <a:lnTo>
                    <a:pt x="4889070" y="439088"/>
                  </a:lnTo>
                  <a:lnTo>
                    <a:pt x="4903668" y="439277"/>
                  </a:lnTo>
                  <a:lnTo>
                    <a:pt x="4941524" y="439277"/>
                  </a:lnTo>
                  <a:lnTo>
                    <a:pt x="4989007" y="432166"/>
                  </a:lnTo>
                  <a:lnTo>
                    <a:pt x="5024284" y="410169"/>
                  </a:lnTo>
                  <a:lnTo>
                    <a:pt x="5052152" y="370991"/>
                  </a:lnTo>
                  <a:lnTo>
                    <a:pt x="5068811" y="330488"/>
                  </a:lnTo>
                  <a:lnTo>
                    <a:pt x="5076763" y="305287"/>
                  </a:lnTo>
                  <a:lnTo>
                    <a:pt x="5090479" y="305287"/>
                  </a:lnTo>
                  <a:lnTo>
                    <a:pt x="5073472" y="464698"/>
                  </a:lnTo>
                  <a:lnTo>
                    <a:pt x="4670252" y="464698"/>
                  </a:lnTo>
                  <a:lnTo>
                    <a:pt x="4670252" y="452353"/>
                  </a:lnTo>
                  <a:lnTo>
                    <a:pt x="4685339" y="452353"/>
                  </a:lnTo>
                  <a:lnTo>
                    <a:pt x="4694760" y="451904"/>
                  </a:lnTo>
                  <a:lnTo>
                    <a:pt x="4730572" y="429249"/>
                  </a:lnTo>
                  <a:lnTo>
                    <a:pt x="4734260" y="387095"/>
                  </a:lnTo>
                  <a:lnTo>
                    <a:pt x="4734260" y="88391"/>
                  </a:lnTo>
                  <a:lnTo>
                    <a:pt x="4730572" y="44836"/>
                  </a:lnTo>
                  <a:lnTo>
                    <a:pt x="4694389" y="23509"/>
                  </a:lnTo>
                  <a:lnTo>
                    <a:pt x="4685339" y="23103"/>
                  </a:lnTo>
                  <a:lnTo>
                    <a:pt x="4670252" y="23103"/>
                  </a:lnTo>
                  <a:lnTo>
                    <a:pt x="4670252" y="10667"/>
                  </a:lnTo>
                  <a:close/>
                </a:path>
                <a:path w="7260590" h="475615">
                  <a:moveTo>
                    <a:pt x="3413958" y="10667"/>
                  </a:moveTo>
                  <a:lnTo>
                    <a:pt x="3651458" y="10667"/>
                  </a:lnTo>
                  <a:lnTo>
                    <a:pt x="3651458" y="23103"/>
                  </a:lnTo>
                  <a:lnTo>
                    <a:pt x="3636340" y="23103"/>
                  </a:lnTo>
                  <a:lnTo>
                    <a:pt x="3626922" y="23534"/>
                  </a:lnTo>
                  <a:lnTo>
                    <a:pt x="3590742" y="46207"/>
                  </a:lnTo>
                  <a:lnTo>
                    <a:pt x="3587053" y="88391"/>
                  </a:lnTo>
                  <a:lnTo>
                    <a:pt x="3587053" y="387095"/>
                  </a:lnTo>
                  <a:lnTo>
                    <a:pt x="3590985" y="430529"/>
                  </a:lnTo>
                  <a:lnTo>
                    <a:pt x="3627288" y="451950"/>
                  </a:lnTo>
                  <a:lnTo>
                    <a:pt x="3636340" y="452353"/>
                  </a:lnTo>
                  <a:lnTo>
                    <a:pt x="3651458" y="452353"/>
                  </a:lnTo>
                  <a:lnTo>
                    <a:pt x="3651458" y="464698"/>
                  </a:lnTo>
                  <a:lnTo>
                    <a:pt x="3413958" y="464698"/>
                  </a:lnTo>
                  <a:lnTo>
                    <a:pt x="3413958" y="452353"/>
                  </a:lnTo>
                  <a:lnTo>
                    <a:pt x="3429076" y="452353"/>
                  </a:lnTo>
                  <a:lnTo>
                    <a:pt x="3438427" y="451904"/>
                  </a:lnTo>
                  <a:lnTo>
                    <a:pt x="3474277" y="429249"/>
                  </a:lnTo>
                  <a:lnTo>
                    <a:pt x="3477966" y="387095"/>
                  </a:lnTo>
                  <a:lnTo>
                    <a:pt x="3477966" y="88391"/>
                  </a:lnTo>
                  <a:lnTo>
                    <a:pt x="3474277" y="44836"/>
                  </a:lnTo>
                  <a:lnTo>
                    <a:pt x="3438112" y="23509"/>
                  </a:lnTo>
                  <a:lnTo>
                    <a:pt x="3429076" y="23103"/>
                  </a:lnTo>
                  <a:lnTo>
                    <a:pt x="3413958" y="23103"/>
                  </a:lnTo>
                  <a:lnTo>
                    <a:pt x="3413958" y="10667"/>
                  </a:lnTo>
                  <a:close/>
                </a:path>
                <a:path w="7260590" h="475615">
                  <a:moveTo>
                    <a:pt x="2914604" y="10667"/>
                  </a:moveTo>
                  <a:lnTo>
                    <a:pt x="3075751" y="10667"/>
                  </a:lnTo>
                  <a:lnTo>
                    <a:pt x="3299779" y="292333"/>
                  </a:lnTo>
                  <a:lnTo>
                    <a:pt x="3299779" y="97017"/>
                  </a:lnTo>
                  <a:lnTo>
                    <a:pt x="3293144" y="50657"/>
                  </a:lnTo>
                  <a:lnTo>
                    <a:pt x="3251701" y="23982"/>
                  </a:lnTo>
                  <a:lnTo>
                    <a:pt x="3234126" y="23103"/>
                  </a:lnTo>
                  <a:lnTo>
                    <a:pt x="3234126" y="10667"/>
                  </a:lnTo>
                  <a:lnTo>
                    <a:pt x="3384118" y="10667"/>
                  </a:lnTo>
                  <a:lnTo>
                    <a:pt x="3384118" y="23103"/>
                  </a:lnTo>
                  <a:lnTo>
                    <a:pt x="3370908" y="25053"/>
                  </a:lnTo>
                  <a:lnTo>
                    <a:pt x="3360054" y="27291"/>
                  </a:lnTo>
                  <a:lnTo>
                    <a:pt x="3330016" y="51694"/>
                  </a:lnTo>
                  <a:lnTo>
                    <a:pt x="3324560" y="97017"/>
                  </a:lnTo>
                  <a:lnTo>
                    <a:pt x="3324560" y="475091"/>
                  </a:lnTo>
                  <a:lnTo>
                    <a:pt x="3313130" y="475091"/>
                  </a:lnTo>
                  <a:lnTo>
                    <a:pt x="3006044" y="97017"/>
                  </a:lnTo>
                  <a:lnTo>
                    <a:pt x="3006044" y="385693"/>
                  </a:lnTo>
                  <a:lnTo>
                    <a:pt x="3016099" y="430185"/>
                  </a:lnTo>
                  <a:lnTo>
                    <a:pt x="3053751" y="451496"/>
                  </a:lnTo>
                  <a:lnTo>
                    <a:pt x="3075751" y="452353"/>
                  </a:lnTo>
                  <a:lnTo>
                    <a:pt x="3075751" y="464698"/>
                  </a:lnTo>
                  <a:lnTo>
                    <a:pt x="2914604" y="464698"/>
                  </a:lnTo>
                  <a:lnTo>
                    <a:pt x="2914604" y="452353"/>
                  </a:lnTo>
                  <a:lnTo>
                    <a:pt x="2931927" y="451260"/>
                  </a:lnTo>
                  <a:lnTo>
                    <a:pt x="2946413" y="448341"/>
                  </a:lnTo>
                  <a:lnTo>
                    <a:pt x="2977953" y="416589"/>
                  </a:lnTo>
                  <a:lnTo>
                    <a:pt x="2981660" y="385693"/>
                  </a:lnTo>
                  <a:lnTo>
                    <a:pt x="2981660" y="65257"/>
                  </a:lnTo>
                  <a:lnTo>
                    <a:pt x="2952197" y="33068"/>
                  </a:lnTo>
                  <a:lnTo>
                    <a:pt x="2914604" y="23103"/>
                  </a:lnTo>
                  <a:lnTo>
                    <a:pt x="2914604" y="10667"/>
                  </a:lnTo>
                  <a:close/>
                </a:path>
                <a:path w="7260590" h="475615">
                  <a:moveTo>
                    <a:pt x="2651958" y="10667"/>
                  </a:moveTo>
                  <a:lnTo>
                    <a:pt x="2889458" y="10667"/>
                  </a:lnTo>
                  <a:lnTo>
                    <a:pt x="2889458" y="23103"/>
                  </a:lnTo>
                  <a:lnTo>
                    <a:pt x="2874340" y="23103"/>
                  </a:lnTo>
                  <a:lnTo>
                    <a:pt x="2864922" y="23534"/>
                  </a:lnTo>
                  <a:lnTo>
                    <a:pt x="2828742" y="46207"/>
                  </a:lnTo>
                  <a:lnTo>
                    <a:pt x="2825053" y="88391"/>
                  </a:lnTo>
                  <a:lnTo>
                    <a:pt x="2825053" y="387095"/>
                  </a:lnTo>
                  <a:lnTo>
                    <a:pt x="2828985" y="430529"/>
                  </a:lnTo>
                  <a:lnTo>
                    <a:pt x="2865289" y="451950"/>
                  </a:lnTo>
                  <a:lnTo>
                    <a:pt x="2874340" y="452353"/>
                  </a:lnTo>
                  <a:lnTo>
                    <a:pt x="2889458" y="452353"/>
                  </a:lnTo>
                  <a:lnTo>
                    <a:pt x="2889458" y="464698"/>
                  </a:lnTo>
                  <a:lnTo>
                    <a:pt x="2651958" y="464698"/>
                  </a:lnTo>
                  <a:lnTo>
                    <a:pt x="2651958" y="452353"/>
                  </a:lnTo>
                  <a:lnTo>
                    <a:pt x="2667076" y="452353"/>
                  </a:lnTo>
                  <a:lnTo>
                    <a:pt x="2676427" y="451904"/>
                  </a:lnTo>
                  <a:lnTo>
                    <a:pt x="2712277" y="429249"/>
                  </a:lnTo>
                  <a:lnTo>
                    <a:pt x="2715966" y="387095"/>
                  </a:lnTo>
                  <a:lnTo>
                    <a:pt x="2715966" y="88391"/>
                  </a:lnTo>
                  <a:lnTo>
                    <a:pt x="2712277" y="44836"/>
                  </a:lnTo>
                  <a:lnTo>
                    <a:pt x="2676112" y="23509"/>
                  </a:lnTo>
                  <a:lnTo>
                    <a:pt x="2667076" y="23103"/>
                  </a:lnTo>
                  <a:lnTo>
                    <a:pt x="2651958" y="23103"/>
                  </a:lnTo>
                  <a:lnTo>
                    <a:pt x="2651958" y="10667"/>
                  </a:lnTo>
                  <a:close/>
                </a:path>
                <a:path w="7260590" h="475615">
                  <a:moveTo>
                    <a:pt x="2193752" y="10667"/>
                  </a:moveTo>
                  <a:lnTo>
                    <a:pt x="2435915" y="10667"/>
                  </a:lnTo>
                  <a:lnTo>
                    <a:pt x="2435915" y="23103"/>
                  </a:lnTo>
                  <a:lnTo>
                    <a:pt x="2416103" y="23103"/>
                  </a:lnTo>
                  <a:lnTo>
                    <a:pt x="2406699" y="23534"/>
                  </a:lnTo>
                  <a:lnTo>
                    <a:pt x="2370536" y="46207"/>
                  </a:lnTo>
                  <a:lnTo>
                    <a:pt x="2366848" y="88391"/>
                  </a:lnTo>
                  <a:lnTo>
                    <a:pt x="2366848" y="377677"/>
                  </a:lnTo>
                  <a:lnTo>
                    <a:pt x="2370901" y="422026"/>
                  </a:lnTo>
                  <a:lnTo>
                    <a:pt x="2412570" y="439088"/>
                  </a:lnTo>
                  <a:lnTo>
                    <a:pt x="2427168" y="439277"/>
                  </a:lnTo>
                  <a:lnTo>
                    <a:pt x="2465024" y="439277"/>
                  </a:lnTo>
                  <a:lnTo>
                    <a:pt x="2512507" y="432166"/>
                  </a:lnTo>
                  <a:lnTo>
                    <a:pt x="2547785" y="410169"/>
                  </a:lnTo>
                  <a:lnTo>
                    <a:pt x="2575652" y="370991"/>
                  </a:lnTo>
                  <a:lnTo>
                    <a:pt x="2592311" y="330488"/>
                  </a:lnTo>
                  <a:lnTo>
                    <a:pt x="2600263" y="305287"/>
                  </a:lnTo>
                  <a:lnTo>
                    <a:pt x="2613979" y="305287"/>
                  </a:lnTo>
                  <a:lnTo>
                    <a:pt x="2596972" y="464698"/>
                  </a:lnTo>
                  <a:lnTo>
                    <a:pt x="2193752" y="464698"/>
                  </a:lnTo>
                  <a:lnTo>
                    <a:pt x="2193752" y="452353"/>
                  </a:lnTo>
                  <a:lnTo>
                    <a:pt x="2208839" y="452353"/>
                  </a:lnTo>
                  <a:lnTo>
                    <a:pt x="2218260" y="451904"/>
                  </a:lnTo>
                  <a:lnTo>
                    <a:pt x="2254072" y="429249"/>
                  </a:lnTo>
                  <a:lnTo>
                    <a:pt x="2257760" y="387095"/>
                  </a:lnTo>
                  <a:lnTo>
                    <a:pt x="2257760" y="88391"/>
                  </a:lnTo>
                  <a:lnTo>
                    <a:pt x="2254072" y="44836"/>
                  </a:lnTo>
                  <a:lnTo>
                    <a:pt x="2217889" y="23509"/>
                  </a:lnTo>
                  <a:lnTo>
                    <a:pt x="2208839" y="23103"/>
                  </a:lnTo>
                  <a:lnTo>
                    <a:pt x="2193752" y="23103"/>
                  </a:lnTo>
                  <a:lnTo>
                    <a:pt x="2193752" y="10667"/>
                  </a:lnTo>
                  <a:close/>
                </a:path>
                <a:path w="7260590" h="475615">
                  <a:moveTo>
                    <a:pt x="1028639" y="10667"/>
                  </a:moveTo>
                  <a:lnTo>
                    <a:pt x="1189802" y="10667"/>
                  </a:lnTo>
                  <a:lnTo>
                    <a:pt x="1413830" y="292333"/>
                  </a:lnTo>
                  <a:lnTo>
                    <a:pt x="1413830" y="97017"/>
                  </a:lnTo>
                  <a:lnTo>
                    <a:pt x="1407184" y="50657"/>
                  </a:lnTo>
                  <a:lnTo>
                    <a:pt x="1365744" y="23982"/>
                  </a:lnTo>
                  <a:lnTo>
                    <a:pt x="1348166" y="23103"/>
                  </a:lnTo>
                  <a:lnTo>
                    <a:pt x="1348166" y="10667"/>
                  </a:lnTo>
                  <a:lnTo>
                    <a:pt x="1498162" y="10667"/>
                  </a:lnTo>
                  <a:lnTo>
                    <a:pt x="1498162" y="23103"/>
                  </a:lnTo>
                  <a:lnTo>
                    <a:pt x="1484947" y="25053"/>
                  </a:lnTo>
                  <a:lnTo>
                    <a:pt x="1474092" y="27291"/>
                  </a:lnTo>
                  <a:lnTo>
                    <a:pt x="1444060" y="51694"/>
                  </a:lnTo>
                  <a:lnTo>
                    <a:pt x="1438595" y="97017"/>
                  </a:lnTo>
                  <a:lnTo>
                    <a:pt x="1438595" y="475091"/>
                  </a:lnTo>
                  <a:lnTo>
                    <a:pt x="1427165" y="475091"/>
                  </a:lnTo>
                  <a:lnTo>
                    <a:pt x="1120079" y="97017"/>
                  </a:lnTo>
                  <a:lnTo>
                    <a:pt x="1120079" y="385693"/>
                  </a:lnTo>
                  <a:lnTo>
                    <a:pt x="1130149" y="430185"/>
                  </a:lnTo>
                  <a:lnTo>
                    <a:pt x="1167793" y="451496"/>
                  </a:lnTo>
                  <a:lnTo>
                    <a:pt x="1189802" y="452353"/>
                  </a:lnTo>
                  <a:lnTo>
                    <a:pt x="1189802" y="464698"/>
                  </a:lnTo>
                  <a:lnTo>
                    <a:pt x="1028639" y="464698"/>
                  </a:lnTo>
                  <a:lnTo>
                    <a:pt x="1028639" y="452353"/>
                  </a:lnTo>
                  <a:lnTo>
                    <a:pt x="1045975" y="451260"/>
                  </a:lnTo>
                  <a:lnTo>
                    <a:pt x="1060468" y="448341"/>
                  </a:lnTo>
                  <a:lnTo>
                    <a:pt x="1091996" y="416589"/>
                  </a:lnTo>
                  <a:lnTo>
                    <a:pt x="1095695" y="385693"/>
                  </a:lnTo>
                  <a:lnTo>
                    <a:pt x="1095695" y="65257"/>
                  </a:lnTo>
                  <a:lnTo>
                    <a:pt x="1066251" y="33068"/>
                  </a:lnTo>
                  <a:lnTo>
                    <a:pt x="1028639" y="23103"/>
                  </a:lnTo>
                  <a:lnTo>
                    <a:pt x="1028639" y="10667"/>
                  </a:lnTo>
                  <a:close/>
                </a:path>
                <a:path w="7260590" h="475615">
                  <a:moveTo>
                    <a:pt x="0" y="10667"/>
                  </a:moveTo>
                  <a:lnTo>
                    <a:pt x="161065" y="10667"/>
                  </a:lnTo>
                  <a:lnTo>
                    <a:pt x="385130" y="292333"/>
                  </a:lnTo>
                  <a:lnTo>
                    <a:pt x="385130" y="97017"/>
                  </a:lnTo>
                  <a:lnTo>
                    <a:pt x="378484" y="50657"/>
                  </a:lnTo>
                  <a:lnTo>
                    <a:pt x="337039" y="23982"/>
                  </a:lnTo>
                  <a:lnTo>
                    <a:pt x="319454" y="23103"/>
                  </a:lnTo>
                  <a:lnTo>
                    <a:pt x="319454" y="10667"/>
                  </a:lnTo>
                  <a:lnTo>
                    <a:pt x="469462" y="10667"/>
                  </a:lnTo>
                  <a:lnTo>
                    <a:pt x="469462" y="23103"/>
                  </a:lnTo>
                  <a:lnTo>
                    <a:pt x="456247" y="25053"/>
                  </a:lnTo>
                  <a:lnTo>
                    <a:pt x="445392" y="27291"/>
                  </a:lnTo>
                  <a:lnTo>
                    <a:pt x="415360" y="51694"/>
                  </a:lnTo>
                  <a:lnTo>
                    <a:pt x="409895" y="97017"/>
                  </a:lnTo>
                  <a:lnTo>
                    <a:pt x="409895" y="475091"/>
                  </a:lnTo>
                  <a:lnTo>
                    <a:pt x="398465" y="475091"/>
                  </a:lnTo>
                  <a:lnTo>
                    <a:pt x="91415" y="97017"/>
                  </a:lnTo>
                  <a:lnTo>
                    <a:pt x="91415" y="385693"/>
                  </a:lnTo>
                  <a:lnTo>
                    <a:pt x="101496" y="430185"/>
                  </a:lnTo>
                  <a:lnTo>
                    <a:pt x="139132" y="451496"/>
                  </a:lnTo>
                  <a:lnTo>
                    <a:pt x="161065" y="452353"/>
                  </a:lnTo>
                  <a:lnTo>
                    <a:pt x="161065" y="464698"/>
                  </a:lnTo>
                  <a:lnTo>
                    <a:pt x="0" y="464698"/>
                  </a:lnTo>
                  <a:lnTo>
                    <a:pt x="0" y="452353"/>
                  </a:lnTo>
                  <a:lnTo>
                    <a:pt x="17329" y="451260"/>
                  </a:lnTo>
                  <a:lnTo>
                    <a:pt x="31814" y="448341"/>
                  </a:lnTo>
                  <a:lnTo>
                    <a:pt x="63286" y="416589"/>
                  </a:lnTo>
                  <a:lnTo>
                    <a:pt x="66970" y="385693"/>
                  </a:lnTo>
                  <a:lnTo>
                    <a:pt x="66970" y="65257"/>
                  </a:lnTo>
                  <a:lnTo>
                    <a:pt x="37549" y="33068"/>
                  </a:lnTo>
                  <a:lnTo>
                    <a:pt x="0" y="23103"/>
                  </a:lnTo>
                  <a:lnTo>
                    <a:pt x="0" y="10667"/>
                  </a:lnTo>
                  <a:close/>
                </a:path>
                <a:path w="7260590" h="475615">
                  <a:moveTo>
                    <a:pt x="750509" y="4297"/>
                  </a:moveTo>
                  <a:lnTo>
                    <a:pt x="802178" y="6760"/>
                  </a:lnTo>
                  <a:lnTo>
                    <a:pt x="848789" y="18124"/>
                  </a:lnTo>
                  <a:lnTo>
                    <a:pt x="890327" y="38386"/>
                  </a:lnTo>
                  <a:lnTo>
                    <a:pt x="926780" y="67543"/>
                  </a:lnTo>
                  <a:lnTo>
                    <a:pt x="956454" y="103361"/>
                  </a:lnTo>
                  <a:lnTo>
                    <a:pt x="977647" y="143385"/>
                  </a:lnTo>
                  <a:lnTo>
                    <a:pt x="990361" y="187627"/>
                  </a:lnTo>
                  <a:lnTo>
                    <a:pt x="994598" y="236098"/>
                  </a:lnTo>
                  <a:lnTo>
                    <a:pt x="991435" y="277953"/>
                  </a:lnTo>
                  <a:lnTo>
                    <a:pt x="981950" y="317243"/>
                  </a:lnTo>
                  <a:lnTo>
                    <a:pt x="966154" y="353961"/>
                  </a:lnTo>
                  <a:lnTo>
                    <a:pt x="944057" y="388101"/>
                  </a:lnTo>
                  <a:lnTo>
                    <a:pt x="907094" y="426177"/>
                  </a:lnTo>
                  <a:lnTo>
                    <a:pt x="863253" y="453359"/>
                  </a:lnTo>
                  <a:lnTo>
                    <a:pt x="812507" y="469660"/>
                  </a:lnTo>
                  <a:lnTo>
                    <a:pt x="754831" y="475091"/>
                  </a:lnTo>
                  <a:lnTo>
                    <a:pt x="697039" y="469902"/>
                  </a:lnTo>
                  <a:lnTo>
                    <a:pt x="646179" y="454331"/>
                  </a:lnTo>
                  <a:lnTo>
                    <a:pt x="602272" y="428375"/>
                  </a:lnTo>
                  <a:lnTo>
                    <a:pt x="565343" y="392033"/>
                  </a:lnTo>
                  <a:lnTo>
                    <a:pt x="542175" y="357728"/>
                  </a:lnTo>
                  <a:lnTo>
                    <a:pt x="525625" y="320337"/>
                  </a:lnTo>
                  <a:lnTo>
                    <a:pt x="515694" y="279871"/>
                  </a:lnTo>
                  <a:lnTo>
                    <a:pt x="512384" y="236341"/>
                  </a:lnTo>
                  <a:lnTo>
                    <a:pt x="516692" y="187875"/>
                  </a:lnTo>
                  <a:lnTo>
                    <a:pt x="529609" y="143644"/>
                  </a:lnTo>
                  <a:lnTo>
                    <a:pt x="551121" y="103631"/>
                  </a:lnTo>
                  <a:lnTo>
                    <a:pt x="581213" y="67817"/>
                  </a:lnTo>
                  <a:lnTo>
                    <a:pt x="617579" y="38501"/>
                  </a:lnTo>
                  <a:lnTo>
                    <a:pt x="657909" y="18158"/>
                  </a:lnTo>
                  <a:lnTo>
                    <a:pt x="702215" y="6764"/>
                  </a:lnTo>
                  <a:lnTo>
                    <a:pt x="750509" y="4297"/>
                  </a:lnTo>
                  <a:close/>
                </a:path>
                <a:path w="7260590" h="475615">
                  <a:moveTo>
                    <a:pt x="4409008" y="1249"/>
                  </a:moveTo>
                  <a:lnTo>
                    <a:pt x="4415347" y="1249"/>
                  </a:lnTo>
                  <a:lnTo>
                    <a:pt x="4579177" y="373623"/>
                  </a:lnTo>
                  <a:lnTo>
                    <a:pt x="4590375" y="397648"/>
                  </a:lnTo>
                  <a:lnTo>
                    <a:pt x="4609614" y="430999"/>
                  </a:lnTo>
                  <a:lnTo>
                    <a:pt x="4649800" y="452353"/>
                  </a:lnTo>
                  <a:lnTo>
                    <a:pt x="4649800" y="464698"/>
                  </a:lnTo>
                  <a:lnTo>
                    <a:pt x="4430069" y="464698"/>
                  </a:lnTo>
                  <a:lnTo>
                    <a:pt x="4430069" y="452353"/>
                  </a:lnTo>
                  <a:lnTo>
                    <a:pt x="4439213" y="452353"/>
                  </a:lnTo>
                  <a:lnTo>
                    <a:pt x="4451404" y="451900"/>
                  </a:lnTo>
                  <a:lnTo>
                    <a:pt x="4483684" y="436229"/>
                  </a:lnTo>
                  <a:lnTo>
                    <a:pt x="4483684" y="429646"/>
                  </a:lnTo>
                  <a:lnTo>
                    <a:pt x="4483684" y="425561"/>
                  </a:lnTo>
                  <a:lnTo>
                    <a:pt x="4483044" y="421385"/>
                  </a:lnTo>
                  <a:lnTo>
                    <a:pt x="4481641" y="417179"/>
                  </a:lnTo>
                  <a:lnTo>
                    <a:pt x="4480812" y="414476"/>
                  </a:lnTo>
                  <a:lnTo>
                    <a:pt x="4478868" y="409384"/>
                  </a:lnTo>
                  <a:lnTo>
                    <a:pt x="4475804" y="401903"/>
                  </a:lnTo>
                  <a:lnTo>
                    <a:pt x="4471614" y="392033"/>
                  </a:lnTo>
                  <a:lnTo>
                    <a:pt x="4447473" y="335523"/>
                  </a:lnTo>
                  <a:lnTo>
                    <a:pt x="4287210" y="335523"/>
                  </a:lnTo>
                  <a:lnTo>
                    <a:pt x="4268038" y="379719"/>
                  </a:lnTo>
                  <a:lnTo>
                    <a:pt x="4258619" y="416173"/>
                  </a:lnTo>
                  <a:lnTo>
                    <a:pt x="4259595" y="425084"/>
                  </a:lnTo>
                  <a:lnTo>
                    <a:pt x="4289736" y="449035"/>
                  </a:lnTo>
                  <a:lnTo>
                    <a:pt x="4318573" y="452353"/>
                  </a:lnTo>
                  <a:lnTo>
                    <a:pt x="4318573" y="464698"/>
                  </a:lnTo>
                  <a:lnTo>
                    <a:pt x="4167576" y="464698"/>
                  </a:lnTo>
                  <a:lnTo>
                    <a:pt x="4167576" y="452353"/>
                  </a:lnTo>
                  <a:lnTo>
                    <a:pt x="4179289" y="449717"/>
                  </a:lnTo>
                  <a:lnTo>
                    <a:pt x="4189891" y="445438"/>
                  </a:lnTo>
                  <a:lnTo>
                    <a:pt x="4225335" y="406671"/>
                  </a:lnTo>
                  <a:lnTo>
                    <a:pt x="4246580" y="363595"/>
                  </a:lnTo>
                  <a:lnTo>
                    <a:pt x="4409008" y="1249"/>
                  </a:lnTo>
                  <a:close/>
                </a:path>
                <a:path w="7260590" h="475615">
                  <a:moveTo>
                    <a:pt x="3942542" y="243"/>
                  </a:moveTo>
                  <a:lnTo>
                    <a:pt x="3991740" y="5463"/>
                  </a:lnTo>
                  <a:lnTo>
                    <a:pt x="4043613" y="21061"/>
                  </a:lnTo>
                  <a:lnTo>
                    <a:pt x="4057638" y="26329"/>
                  </a:lnTo>
                  <a:lnTo>
                    <a:pt x="4068855" y="30102"/>
                  </a:lnTo>
                  <a:lnTo>
                    <a:pt x="4077265" y="32373"/>
                  </a:lnTo>
                  <a:lnTo>
                    <a:pt x="4082872" y="33131"/>
                  </a:lnTo>
                  <a:lnTo>
                    <a:pt x="4089973" y="33131"/>
                  </a:lnTo>
                  <a:lnTo>
                    <a:pt x="4111706" y="243"/>
                  </a:lnTo>
                  <a:lnTo>
                    <a:pt x="4124660" y="243"/>
                  </a:lnTo>
                  <a:lnTo>
                    <a:pt x="4124660" y="157733"/>
                  </a:lnTo>
                  <a:lnTo>
                    <a:pt x="4111706" y="157733"/>
                  </a:lnTo>
                  <a:lnTo>
                    <a:pt x="4102702" y="128679"/>
                  </a:lnTo>
                  <a:lnTo>
                    <a:pt x="4090541" y="103243"/>
                  </a:lnTo>
                  <a:lnTo>
                    <a:pt x="4056689" y="63245"/>
                  </a:lnTo>
                  <a:lnTo>
                    <a:pt x="4013831" y="38667"/>
                  </a:lnTo>
                  <a:lnTo>
                    <a:pt x="3965646" y="30479"/>
                  </a:lnTo>
                  <a:lnTo>
                    <a:pt x="3944839" y="32001"/>
                  </a:lnTo>
                  <a:lnTo>
                    <a:pt x="3905844" y="44187"/>
                  </a:lnTo>
                  <a:lnTo>
                    <a:pt x="3871067" y="68002"/>
                  </a:lnTo>
                  <a:lnTo>
                    <a:pt x="3845102" y="100006"/>
                  </a:lnTo>
                  <a:lnTo>
                    <a:pt x="3826478" y="144825"/>
                  </a:lnTo>
                  <a:lnTo>
                    <a:pt x="3815958" y="201065"/>
                  </a:lnTo>
                  <a:lnTo>
                    <a:pt x="3814648" y="231373"/>
                  </a:lnTo>
                  <a:lnTo>
                    <a:pt x="3815599" y="261174"/>
                  </a:lnTo>
                  <a:lnTo>
                    <a:pt x="3823263" y="316661"/>
                  </a:lnTo>
                  <a:lnTo>
                    <a:pt x="3838813" y="365840"/>
                  </a:lnTo>
                  <a:lnTo>
                    <a:pt x="3862958" y="403692"/>
                  </a:lnTo>
                  <a:lnTo>
                    <a:pt x="3895864" y="429242"/>
                  </a:lnTo>
                  <a:lnTo>
                    <a:pt x="3938400" y="442010"/>
                  </a:lnTo>
                  <a:lnTo>
                    <a:pt x="3963360" y="443605"/>
                  </a:lnTo>
                  <a:lnTo>
                    <a:pt x="3984333" y="442439"/>
                  </a:lnTo>
                  <a:lnTo>
                    <a:pt x="4023581" y="433100"/>
                  </a:lnTo>
                  <a:lnTo>
                    <a:pt x="4059895" y="413830"/>
                  </a:lnTo>
                  <a:lnTo>
                    <a:pt x="4097481" y="381544"/>
                  </a:lnTo>
                  <a:lnTo>
                    <a:pt x="4117040" y="360304"/>
                  </a:lnTo>
                  <a:lnTo>
                    <a:pt x="4117040" y="399409"/>
                  </a:lnTo>
                  <a:lnTo>
                    <a:pt x="4078033" y="433779"/>
                  </a:lnTo>
                  <a:lnTo>
                    <a:pt x="4037517" y="457199"/>
                  </a:lnTo>
                  <a:lnTo>
                    <a:pt x="3992632" y="470614"/>
                  </a:lnTo>
                  <a:lnTo>
                    <a:pt x="3940865" y="475091"/>
                  </a:lnTo>
                  <a:lnTo>
                    <a:pt x="3905530" y="473282"/>
                  </a:lnTo>
                  <a:lnTo>
                    <a:pt x="3840987" y="458761"/>
                  </a:lnTo>
                  <a:lnTo>
                    <a:pt x="3785151" y="429854"/>
                  </a:lnTo>
                  <a:lnTo>
                    <a:pt x="3741667" y="387990"/>
                  </a:lnTo>
                  <a:lnTo>
                    <a:pt x="3711322" y="334551"/>
                  </a:lnTo>
                  <a:lnTo>
                    <a:pt x="3696035" y="276462"/>
                  </a:lnTo>
                  <a:lnTo>
                    <a:pt x="3694130" y="246125"/>
                  </a:lnTo>
                  <a:lnTo>
                    <a:pt x="3696245" y="214049"/>
                  </a:lnTo>
                  <a:lnTo>
                    <a:pt x="3713186" y="152377"/>
                  </a:lnTo>
                  <a:lnTo>
                    <a:pt x="3746535" y="95296"/>
                  </a:lnTo>
                  <a:lnTo>
                    <a:pt x="3792416" y="50087"/>
                  </a:lnTo>
                  <a:lnTo>
                    <a:pt x="3849166" y="18348"/>
                  </a:lnTo>
                  <a:lnTo>
                    <a:pt x="3910510" y="2263"/>
                  </a:lnTo>
                  <a:lnTo>
                    <a:pt x="3942542" y="243"/>
                  </a:lnTo>
                  <a:close/>
                </a:path>
                <a:path w="7260590" h="475615">
                  <a:moveTo>
                    <a:pt x="1961326" y="243"/>
                  </a:moveTo>
                  <a:lnTo>
                    <a:pt x="2010540" y="5463"/>
                  </a:lnTo>
                  <a:lnTo>
                    <a:pt x="2062423" y="21061"/>
                  </a:lnTo>
                  <a:lnTo>
                    <a:pt x="2076447" y="26329"/>
                  </a:lnTo>
                  <a:lnTo>
                    <a:pt x="2087661" y="30102"/>
                  </a:lnTo>
                  <a:lnTo>
                    <a:pt x="2096066" y="32373"/>
                  </a:lnTo>
                  <a:lnTo>
                    <a:pt x="2101666" y="33131"/>
                  </a:lnTo>
                  <a:lnTo>
                    <a:pt x="2108773" y="33131"/>
                  </a:lnTo>
                  <a:lnTo>
                    <a:pt x="2130506" y="243"/>
                  </a:lnTo>
                  <a:lnTo>
                    <a:pt x="2143460" y="243"/>
                  </a:lnTo>
                  <a:lnTo>
                    <a:pt x="2143460" y="157733"/>
                  </a:lnTo>
                  <a:lnTo>
                    <a:pt x="2130506" y="157733"/>
                  </a:lnTo>
                  <a:lnTo>
                    <a:pt x="2121500" y="128679"/>
                  </a:lnTo>
                  <a:lnTo>
                    <a:pt x="2109336" y="103243"/>
                  </a:lnTo>
                  <a:lnTo>
                    <a:pt x="2075495" y="63245"/>
                  </a:lnTo>
                  <a:lnTo>
                    <a:pt x="2032636" y="38667"/>
                  </a:lnTo>
                  <a:lnTo>
                    <a:pt x="1984436" y="30479"/>
                  </a:lnTo>
                  <a:lnTo>
                    <a:pt x="1963630" y="32001"/>
                  </a:lnTo>
                  <a:lnTo>
                    <a:pt x="1924630" y="44187"/>
                  </a:lnTo>
                  <a:lnTo>
                    <a:pt x="1889862" y="68002"/>
                  </a:lnTo>
                  <a:lnTo>
                    <a:pt x="1863903" y="100006"/>
                  </a:lnTo>
                  <a:lnTo>
                    <a:pt x="1845275" y="144825"/>
                  </a:lnTo>
                  <a:lnTo>
                    <a:pt x="1834752" y="201065"/>
                  </a:lnTo>
                  <a:lnTo>
                    <a:pt x="1833442" y="231373"/>
                  </a:lnTo>
                  <a:lnTo>
                    <a:pt x="1834395" y="261174"/>
                  </a:lnTo>
                  <a:lnTo>
                    <a:pt x="1842061" y="316661"/>
                  </a:lnTo>
                  <a:lnTo>
                    <a:pt x="1857610" y="365840"/>
                  </a:lnTo>
                  <a:lnTo>
                    <a:pt x="1881756" y="403692"/>
                  </a:lnTo>
                  <a:lnTo>
                    <a:pt x="1914664" y="429242"/>
                  </a:lnTo>
                  <a:lnTo>
                    <a:pt x="1957195" y="442010"/>
                  </a:lnTo>
                  <a:lnTo>
                    <a:pt x="1982150" y="443605"/>
                  </a:lnTo>
                  <a:lnTo>
                    <a:pt x="2003130" y="442439"/>
                  </a:lnTo>
                  <a:lnTo>
                    <a:pt x="2042376" y="433100"/>
                  </a:lnTo>
                  <a:lnTo>
                    <a:pt x="2078692" y="413830"/>
                  </a:lnTo>
                  <a:lnTo>
                    <a:pt x="2116281" y="381544"/>
                  </a:lnTo>
                  <a:lnTo>
                    <a:pt x="2135840" y="360304"/>
                  </a:lnTo>
                  <a:lnTo>
                    <a:pt x="2135840" y="399409"/>
                  </a:lnTo>
                  <a:lnTo>
                    <a:pt x="2096836" y="433779"/>
                  </a:lnTo>
                  <a:lnTo>
                    <a:pt x="2056327" y="457199"/>
                  </a:lnTo>
                  <a:lnTo>
                    <a:pt x="2011428" y="470614"/>
                  </a:lnTo>
                  <a:lnTo>
                    <a:pt x="1959671" y="475091"/>
                  </a:lnTo>
                  <a:lnTo>
                    <a:pt x="1924331" y="473282"/>
                  </a:lnTo>
                  <a:lnTo>
                    <a:pt x="1859785" y="458761"/>
                  </a:lnTo>
                  <a:lnTo>
                    <a:pt x="1803938" y="429854"/>
                  </a:lnTo>
                  <a:lnTo>
                    <a:pt x="1760456" y="387990"/>
                  </a:lnTo>
                  <a:lnTo>
                    <a:pt x="1730113" y="334551"/>
                  </a:lnTo>
                  <a:lnTo>
                    <a:pt x="1714821" y="276462"/>
                  </a:lnTo>
                  <a:lnTo>
                    <a:pt x="1712915" y="246125"/>
                  </a:lnTo>
                  <a:lnTo>
                    <a:pt x="1715033" y="214049"/>
                  </a:lnTo>
                  <a:lnTo>
                    <a:pt x="1731987" y="152377"/>
                  </a:lnTo>
                  <a:lnTo>
                    <a:pt x="1765329" y="95296"/>
                  </a:lnTo>
                  <a:lnTo>
                    <a:pt x="1811204" y="50087"/>
                  </a:lnTo>
                  <a:lnTo>
                    <a:pt x="1867958" y="18348"/>
                  </a:lnTo>
                  <a:lnTo>
                    <a:pt x="1929300" y="2263"/>
                  </a:lnTo>
                  <a:lnTo>
                    <a:pt x="1961326" y="243"/>
                  </a:lnTo>
                  <a:close/>
                </a:path>
                <a:path w="7260590" h="475615">
                  <a:moveTo>
                    <a:pt x="7014926" y="0"/>
                  </a:moveTo>
                  <a:lnTo>
                    <a:pt x="7061924" y="2996"/>
                  </a:lnTo>
                  <a:lnTo>
                    <a:pt x="7108260" y="14905"/>
                  </a:lnTo>
                  <a:lnTo>
                    <a:pt x="7138410" y="26072"/>
                  </a:lnTo>
                  <a:lnTo>
                    <a:pt x="7149830" y="29996"/>
                  </a:lnTo>
                  <a:lnTo>
                    <a:pt x="7157890" y="32348"/>
                  </a:lnTo>
                  <a:lnTo>
                    <a:pt x="7162601" y="33131"/>
                  </a:lnTo>
                  <a:lnTo>
                    <a:pt x="7168850" y="33131"/>
                  </a:lnTo>
                  <a:lnTo>
                    <a:pt x="7194758" y="243"/>
                  </a:lnTo>
                  <a:lnTo>
                    <a:pt x="7207193" y="243"/>
                  </a:lnTo>
                  <a:lnTo>
                    <a:pt x="7207193" y="160385"/>
                  </a:lnTo>
                  <a:lnTo>
                    <a:pt x="7194758" y="160385"/>
                  </a:lnTo>
                  <a:lnTo>
                    <a:pt x="7182128" y="129508"/>
                  </a:lnTo>
                  <a:lnTo>
                    <a:pt x="7166716" y="102576"/>
                  </a:lnTo>
                  <a:lnTo>
                    <a:pt x="7127427" y="60563"/>
                  </a:lnTo>
                  <a:lnTo>
                    <a:pt x="7080507" y="34952"/>
                  </a:lnTo>
                  <a:lnTo>
                    <a:pt x="7029404" y="26395"/>
                  </a:lnTo>
                  <a:lnTo>
                    <a:pt x="7004964" y="28183"/>
                  </a:lnTo>
                  <a:lnTo>
                    <a:pt x="6962611" y="42481"/>
                  </a:lnTo>
                  <a:lnTo>
                    <a:pt x="6928964" y="70751"/>
                  </a:lnTo>
                  <a:lnTo>
                    <a:pt x="6904961" y="110672"/>
                  </a:lnTo>
                  <a:lnTo>
                    <a:pt x="6890573" y="160665"/>
                  </a:lnTo>
                  <a:lnTo>
                    <a:pt x="6883582" y="213243"/>
                  </a:lnTo>
                  <a:lnTo>
                    <a:pt x="6882703" y="240029"/>
                  </a:lnTo>
                  <a:lnTo>
                    <a:pt x="6883659" y="271694"/>
                  </a:lnTo>
                  <a:lnTo>
                    <a:pt x="6891332" y="328978"/>
                  </a:lnTo>
                  <a:lnTo>
                    <a:pt x="6906957" y="377528"/>
                  </a:lnTo>
                  <a:lnTo>
                    <a:pt x="6931828" y="413676"/>
                  </a:lnTo>
                  <a:lnTo>
                    <a:pt x="6965821" y="436984"/>
                  </a:lnTo>
                  <a:lnTo>
                    <a:pt x="7006583" y="448513"/>
                  </a:lnTo>
                  <a:lnTo>
                    <a:pt x="7029404" y="449945"/>
                  </a:lnTo>
                  <a:lnTo>
                    <a:pt x="7037640" y="449733"/>
                  </a:lnTo>
                  <a:lnTo>
                    <a:pt x="7080461" y="442146"/>
                  </a:lnTo>
                  <a:lnTo>
                    <a:pt x="7098349" y="341863"/>
                  </a:lnTo>
                  <a:lnTo>
                    <a:pt x="7092131" y="301995"/>
                  </a:lnTo>
                  <a:lnTo>
                    <a:pt x="7051502" y="286633"/>
                  </a:lnTo>
                  <a:lnTo>
                    <a:pt x="7039675" y="286633"/>
                  </a:lnTo>
                  <a:lnTo>
                    <a:pt x="7039675" y="274198"/>
                  </a:lnTo>
                  <a:lnTo>
                    <a:pt x="7260412" y="274198"/>
                  </a:lnTo>
                  <a:lnTo>
                    <a:pt x="7260412" y="286633"/>
                  </a:lnTo>
                  <a:lnTo>
                    <a:pt x="7248788" y="287628"/>
                  </a:lnTo>
                  <a:lnTo>
                    <a:pt x="7239068" y="289102"/>
                  </a:lnTo>
                  <a:lnTo>
                    <a:pt x="7208852" y="315074"/>
                  </a:lnTo>
                  <a:lnTo>
                    <a:pt x="7207193" y="341863"/>
                  </a:lnTo>
                  <a:lnTo>
                    <a:pt x="7207193" y="436229"/>
                  </a:lnTo>
                  <a:lnTo>
                    <a:pt x="7185168" y="445350"/>
                  </a:lnTo>
                  <a:lnTo>
                    <a:pt x="7139826" y="460027"/>
                  </a:lnTo>
                  <a:lnTo>
                    <a:pt x="7092776" y="469907"/>
                  </a:lnTo>
                  <a:lnTo>
                    <a:pt x="7044005" y="474866"/>
                  </a:lnTo>
                  <a:lnTo>
                    <a:pt x="7018979" y="475487"/>
                  </a:lnTo>
                  <a:lnTo>
                    <a:pt x="6988040" y="474389"/>
                  </a:lnTo>
                  <a:lnTo>
                    <a:pt x="6934369" y="465573"/>
                  </a:lnTo>
                  <a:lnTo>
                    <a:pt x="6890950" y="448373"/>
                  </a:lnTo>
                  <a:lnTo>
                    <a:pt x="6853281" y="425268"/>
                  </a:lnTo>
                  <a:lnTo>
                    <a:pt x="6820872" y="396862"/>
                  </a:lnTo>
                  <a:lnTo>
                    <a:pt x="6795290" y="364663"/>
                  </a:lnTo>
                  <a:lnTo>
                    <a:pt x="6774931" y="323390"/>
                  </a:lnTo>
                  <a:lnTo>
                    <a:pt x="6763248" y="271673"/>
                  </a:lnTo>
                  <a:lnTo>
                    <a:pt x="6761789" y="243718"/>
                  </a:lnTo>
                  <a:lnTo>
                    <a:pt x="6766292" y="194464"/>
                  </a:lnTo>
                  <a:lnTo>
                    <a:pt x="6779799" y="149199"/>
                  </a:lnTo>
                  <a:lnTo>
                    <a:pt x="6802307" y="107912"/>
                  </a:lnTo>
                  <a:lnTo>
                    <a:pt x="6833813" y="70591"/>
                  </a:lnTo>
                  <a:lnTo>
                    <a:pt x="6872129" y="39694"/>
                  </a:lnTo>
                  <a:lnTo>
                    <a:pt x="6915077" y="17636"/>
                  </a:lnTo>
                  <a:lnTo>
                    <a:pt x="6962671" y="4407"/>
                  </a:lnTo>
                  <a:lnTo>
                    <a:pt x="7014926" y="0"/>
                  </a:lnTo>
                  <a:close/>
                </a:path>
              </a:pathLst>
            </a:custGeom>
            <a:ln w="9534">
              <a:solidFill>
                <a:srgbClr val="536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1321" y="1679051"/>
              <a:ext cx="5329053" cy="47079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68288" y="1706806"/>
              <a:ext cx="111398" cy="20637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01321" y="1679051"/>
              <a:ext cx="5329555" cy="471170"/>
            </a:xfrm>
            <a:custGeom>
              <a:avLst/>
              <a:gdLst/>
              <a:ahLst/>
              <a:cxnLst/>
              <a:rect l="l" t="t" r="r" b="b"/>
              <a:pathLst>
                <a:path w="5329555" h="471169">
                  <a:moveTo>
                    <a:pt x="173092" y="32156"/>
                  </a:moveTo>
                  <a:lnTo>
                    <a:pt x="173092" y="386486"/>
                  </a:lnTo>
                  <a:lnTo>
                    <a:pt x="173260" y="399141"/>
                  </a:lnTo>
                  <a:lnTo>
                    <a:pt x="195927" y="434385"/>
                  </a:lnTo>
                  <a:lnTo>
                    <a:pt x="210942" y="435620"/>
                  </a:lnTo>
                  <a:lnTo>
                    <a:pt x="237281" y="433237"/>
                  </a:lnTo>
                  <a:lnTo>
                    <a:pt x="280005" y="414184"/>
                  </a:lnTo>
                  <a:lnTo>
                    <a:pt x="313988" y="368160"/>
                  </a:lnTo>
                  <a:lnTo>
                    <a:pt x="326525" y="331690"/>
                  </a:lnTo>
                  <a:lnTo>
                    <a:pt x="334039" y="288100"/>
                  </a:lnTo>
                  <a:lnTo>
                    <a:pt x="336541" y="237378"/>
                  </a:lnTo>
                  <a:lnTo>
                    <a:pt x="334827" y="195926"/>
                  </a:lnTo>
                  <a:lnTo>
                    <a:pt x="321111" y="126111"/>
                  </a:lnTo>
                  <a:lnTo>
                    <a:pt x="297467" y="78973"/>
                  </a:lnTo>
                  <a:lnTo>
                    <a:pt x="269517" y="51163"/>
                  </a:lnTo>
                  <a:lnTo>
                    <a:pt x="221115" y="34495"/>
                  </a:lnTo>
                  <a:lnTo>
                    <a:pt x="173092" y="32156"/>
                  </a:lnTo>
                  <a:close/>
                </a:path>
                <a:path w="5329555" h="471169">
                  <a:moveTo>
                    <a:pt x="2622032" y="21488"/>
                  </a:moveTo>
                  <a:lnTo>
                    <a:pt x="2567237" y="37383"/>
                  </a:lnTo>
                  <a:lnTo>
                    <a:pt x="2527300" y="85100"/>
                  </a:lnTo>
                  <a:lnTo>
                    <a:pt x="2507469" y="148711"/>
                  </a:lnTo>
                  <a:lnTo>
                    <a:pt x="2502522" y="189058"/>
                  </a:lnTo>
                  <a:lnTo>
                    <a:pt x="2500874" y="235092"/>
                  </a:lnTo>
                  <a:lnTo>
                    <a:pt x="2503423" y="289413"/>
                  </a:lnTo>
                  <a:lnTo>
                    <a:pt x="2511070" y="336156"/>
                  </a:lnTo>
                  <a:lnTo>
                    <a:pt x="2523814" y="375321"/>
                  </a:lnTo>
                  <a:lnTo>
                    <a:pt x="2557351" y="423839"/>
                  </a:lnTo>
                  <a:lnTo>
                    <a:pt x="2597211" y="443221"/>
                  </a:lnTo>
                  <a:lnTo>
                    <a:pt x="2621392" y="445648"/>
                  </a:lnTo>
                  <a:lnTo>
                    <a:pt x="2637934" y="444603"/>
                  </a:lnTo>
                  <a:lnTo>
                    <a:pt x="2679060" y="429005"/>
                  </a:lnTo>
                  <a:lnTo>
                    <a:pt x="2705227" y="401116"/>
                  </a:lnTo>
                  <a:lnTo>
                    <a:pt x="2724902" y="360425"/>
                  </a:lnTo>
                  <a:lnTo>
                    <a:pt x="2737205" y="306240"/>
                  </a:lnTo>
                  <a:lnTo>
                    <a:pt x="2741301" y="237743"/>
                  </a:lnTo>
                  <a:lnTo>
                    <a:pt x="2740250" y="195541"/>
                  </a:lnTo>
                  <a:lnTo>
                    <a:pt x="2731862" y="128166"/>
                  </a:lnTo>
                  <a:lnTo>
                    <a:pt x="2715576" y="82272"/>
                  </a:lnTo>
                  <a:lnTo>
                    <a:pt x="2694237" y="50704"/>
                  </a:lnTo>
                  <a:lnTo>
                    <a:pt x="2653949" y="26075"/>
                  </a:lnTo>
                  <a:lnTo>
                    <a:pt x="2622032" y="21488"/>
                  </a:lnTo>
                  <a:close/>
                </a:path>
                <a:path w="5329555" h="471169">
                  <a:moveTo>
                    <a:pt x="4921108" y="6370"/>
                  </a:moveTo>
                  <a:lnTo>
                    <a:pt x="5329052" y="6370"/>
                  </a:lnTo>
                  <a:lnTo>
                    <a:pt x="5329052" y="129296"/>
                  </a:lnTo>
                  <a:lnTo>
                    <a:pt x="5316982" y="129296"/>
                  </a:lnTo>
                  <a:lnTo>
                    <a:pt x="5311425" y="109484"/>
                  </a:lnTo>
                  <a:lnTo>
                    <a:pt x="5305625" y="92693"/>
                  </a:lnTo>
                  <a:lnTo>
                    <a:pt x="5286063" y="59310"/>
                  </a:lnTo>
                  <a:lnTo>
                    <a:pt x="5249801" y="35904"/>
                  </a:lnTo>
                  <a:lnTo>
                    <a:pt x="5212832" y="32522"/>
                  </a:lnTo>
                  <a:lnTo>
                    <a:pt x="5178938" y="32522"/>
                  </a:lnTo>
                  <a:lnTo>
                    <a:pt x="5178938" y="382798"/>
                  </a:lnTo>
                  <a:lnTo>
                    <a:pt x="5179197" y="398577"/>
                  </a:lnTo>
                  <a:lnTo>
                    <a:pt x="5190368" y="437144"/>
                  </a:lnTo>
                  <a:lnTo>
                    <a:pt x="5228590" y="448055"/>
                  </a:lnTo>
                  <a:lnTo>
                    <a:pt x="5243587" y="448055"/>
                  </a:lnTo>
                  <a:lnTo>
                    <a:pt x="5243587" y="460400"/>
                  </a:lnTo>
                  <a:lnTo>
                    <a:pt x="5005843" y="460400"/>
                  </a:lnTo>
                  <a:lnTo>
                    <a:pt x="5005843" y="448055"/>
                  </a:lnTo>
                  <a:lnTo>
                    <a:pt x="5020930" y="448055"/>
                  </a:lnTo>
                  <a:lnTo>
                    <a:pt x="5030350" y="447606"/>
                  </a:lnTo>
                  <a:lnTo>
                    <a:pt x="5066406" y="424952"/>
                  </a:lnTo>
                  <a:lnTo>
                    <a:pt x="5070094" y="382798"/>
                  </a:lnTo>
                  <a:lnTo>
                    <a:pt x="5070094" y="32522"/>
                  </a:lnTo>
                  <a:lnTo>
                    <a:pt x="5037328" y="32522"/>
                  </a:lnTo>
                  <a:lnTo>
                    <a:pt x="5015948" y="33738"/>
                  </a:lnTo>
                  <a:lnTo>
                    <a:pt x="4970638" y="51968"/>
                  </a:lnTo>
                  <a:lnTo>
                    <a:pt x="4946902" y="84814"/>
                  </a:lnTo>
                  <a:lnTo>
                    <a:pt x="4933818" y="129296"/>
                  </a:lnTo>
                  <a:lnTo>
                    <a:pt x="4921108" y="129296"/>
                  </a:lnTo>
                  <a:lnTo>
                    <a:pt x="4921108" y="6370"/>
                  </a:lnTo>
                  <a:close/>
                </a:path>
                <a:path w="5329555" h="471169">
                  <a:moveTo>
                    <a:pt x="4410721" y="6370"/>
                  </a:moveTo>
                  <a:lnTo>
                    <a:pt x="4571868" y="6370"/>
                  </a:lnTo>
                  <a:lnTo>
                    <a:pt x="4795896" y="287914"/>
                  </a:lnTo>
                  <a:lnTo>
                    <a:pt x="4795896" y="92720"/>
                  </a:lnTo>
                  <a:lnTo>
                    <a:pt x="4789261" y="46360"/>
                  </a:lnTo>
                  <a:lnTo>
                    <a:pt x="4747817" y="19685"/>
                  </a:lnTo>
                  <a:lnTo>
                    <a:pt x="4730242" y="18806"/>
                  </a:lnTo>
                  <a:lnTo>
                    <a:pt x="4730242" y="6370"/>
                  </a:lnTo>
                  <a:lnTo>
                    <a:pt x="4880234" y="6370"/>
                  </a:lnTo>
                  <a:lnTo>
                    <a:pt x="4880234" y="18806"/>
                  </a:lnTo>
                  <a:lnTo>
                    <a:pt x="4867025" y="20755"/>
                  </a:lnTo>
                  <a:lnTo>
                    <a:pt x="4856171" y="22993"/>
                  </a:lnTo>
                  <a:lnTo>
                    <a:pt x="4826132" y="47396"/>
                  </a:lnTo>
                  <a:lnTo>
                    <a:pt x="4820677" y="92720"/>
                  </a:lnTo>
                  <a:lnTo>
                    <a:pt x="4820677" y="470794"/>
                  </a:lnTo>
                  <a:lnTo>
                    <a:pt x="4809247" y="470794"/>
                  </a:lnTo>
                  <a:lnTo>
                    <a:pt x="4502161" y="92720"/>
                  </a:lnTo>
                  <a:lnTo>
                    <a:pt x="4502161" y="381396"/>
                  </a:lnTo>
                  <a:lnTo>
                    <a:pt x="4512216" y="425887"/>
                  </a:lnTo>
                  <a:lnTo>
                    <a:pt x="4549867" y="447198"/>
                  </a:lnTo>
                  <a:lnTo>
                    <a:pt x="4571868" y="448055"/>
                  </a:lnTo>
                  <a:lnTo>
                    <a:pt x="4571868" y="460400"/>
                  </a:lnTo>
                  <a:lnTo>
                    <a:pt x="4410721" y="460400"/>
                  </a:lnTo>
                  <a:lnTo>
                    <a:pt x="4410721" y="448055"/>
                  </a:lnTo>
                  <a:lnTo>
                    <a:pt x="4428044" y="446962"/>
                  </a:lnTo>
                  <a:lnTo>
                    <a:pt x="4442530" y="444044"/>
                  </a:lnTo>
                  <a:lnTo>
                    <a:pt x="4474069" y="412291"/>
                  </a:lnTo>
                  <a:lnTo>
                    <a:pt x="4477777" y="381396"/>
                  </a:lnTo>
                  <a:lnTo>
                    <a:pt x="4477777" y="60959"/>
                  </a:lnTo>
                  <a:lnTo>
                    <a:pt x="4448314" y="28770"/>
                  </a:lnTo>
                  <a:lnTo>
                    <a:pt x="4410721" y="18806"/>
                  </a:lnTo>
                  <a:lnTo>
                    <a:pt x="4410721" y="6370"/>
                  </a:lnTo>
                  <a:close/>
                </a:path>
                <a:path w="5329555" h="471169">
                  <a:moveTo>
                    <a:pt x="3957574" y="6370"/>
                  </a:moveTo>
                  <a:lnTo>
                    <a:pt x="4337690" y="6370"/>
                  </a:lnTo>
                  <a:lnTo>
                    <a:pt x="4337690" y="140604"/>
                  </a:lnTo>
                  <a:lnTo>
                    <a:pt x="4324980" y="140604"/>
                  </a:lnTo>
                  <a:lnTo>
                    <a:pt x="4319633" y="117748"/>
                  </a:lnTo>
                  <a:lnTo>
                    <a:pt x="4313291" y="98343"/>
                  </a:lnTo>
                  <a:lnTo>
                    <a:pt x="4287934" y="59953"/>
                  </a:lnTo>
                  <a:lnTo>
                    <a:pt x="4247896" y="38496"/>
                  </a:lnTo>
                  <a:lnTo>
                    <a:pt x="4201309" y="32902"/>
                  </a:lnTo>
                  <a:lnTo>
                    <a:pt x="4177549" y="32522"/>
                  </a:lnTo>
                  <a:lnTo>
                    <a:pt x="4130670" y="32522"/>
                  </a:lnTo>
                  <a:lnTo>
                    <a:pt x="4130670" y="217322"/>
                  </a:lnTo>
                  <a:lnTo>
                    <a:pt x="4139692" y="217322"/>
                  </a:lnTo>
                  <a:lnTo>
                    <a:pt x="4191209" y="202097"/>
                  </a:lnTo>
                  <a:lnTo>
                    <a:pt x="4218331" y="156613"/>
                  </a:lnTo>
                  <a:lnTo>
                    <a:pt x="4227201" y="110124"/>
                  </a:lnTo>
                  <a:lnTo>
                    <a:pt x="4239880" y="110124"/>
                  </a:lnTo>
                  <a:lnTo>
                    <a:pt x="4239880" y="347868"/>
                  </a:lnTo>
                  <a:lnTo>
                    <a:pt x="4227201" y="347868"/>
                  </a:lnTo>
                  <a:lnTo>
                    <a:pt x="4224626" y="329385"/>
                  </a:lnTo>
                  <a:lnTo>
                    <a:pt x="4220941" y="312618"/>
                  </a:lnTo>
                  <a:lnTo>
                    <a:pt x="4203567" y="272875"/>
                  </a:lnTo>
                  <a:lnTo>
                    <a:pt x="4170798" y="247226"/>
                  </a:lnTo>
                  <a:lnTo>
                    <a:pt x="4130670" y="242468"/>
                  </a:lnTo>
                  <a:lnTo>
                    <a:pt x="4130670" y="370331"/>
                  </a:lnTo>
                  <a:lnTo>
                    <a:pt x="4132496" y="410189"/>
                  </a:lnTo>
                  <a:lnTo>
                    <a:pt x="4164832" y="435038"/>
                  </a:lnTo>
                  <a:lnTo>
                    <a:pt x="4173861" y="435376"/>
                  </a:lnTo>
                  <a:lnTo>
                    <a:pt x="4201018" y="435376"/>
                  </a:lnTo>
                  <a:lnTo>
                    <a:pt x="4258355" y="427977"/>
                  </a:lnTo>
                  <a:lnTo>
                    <a:pt x="4303004" y="405902"/>
                  </a:lnTo>
                  <a:lnTo>
                    <a:pt x="4335957" y="368674"/>
                  </a:lnTo>
                  <a:lnTo>
                    <a:pt x="4358143" y="316108"/>
                  </a:lnTo>
                  <a:lnTo>
                    <a:pt x="4370456" y="316108"/>
                  </a:lnTo>
                  <a:lnTo>
                    <a:pt x="4350004" y="460400"/>
                  </a:lnTo>
                  <a:lnTo>
                    <a:pt x="3957574" y="460400"/>
                  </a:lnTo>
                  <a:lnTo>
                    <a:pt x="3957574" y="448055"/>
                  </a:lnTo>
                  <a:lnTo>
                    <a:pt x="3972693" y="448055"/>
                  </a:lnTo>
                  <a:lnTo>
                    <a:pt x="3982044" y="447606"/>
                  </a:lnTo>
                  <a:lnTo>
                    <a:pt x="4017894" y="424952"/>
                  </a:lnTo>
                  <a:lnTo>
                    <a:pt x="4021582" y="382798"/>
                  </a:lnTo>
                  <a:lnTo>
                    <a:pt x="4021582" y="84094"/>
                  </a:lnTo>
                  <a:lnTo>
                    <a:pt x="4017651" y="38374"/>
                  </a:lnTo>
                  <a:lnTo>
                    <a:pt x="3983141" y="19379"/>
                  </a:lnTo>
                  <a:lnTo>
                    <a:pt x="3972693" y="18806"/>
                  </a:lnTo>
                  <a:lnTo>
                    <a:pt x="3957574" y="18806"/>
                  </a:lnTo>
                  <a:lnTo>
                    <a:pt x="3957574" y="6370"/>
                  </a:lnTo>
                  <a:close/>
                </a:path>
                <a:path w="5329555" h="471169">
                  <a:moveTo>
                    <a:pt x="3309874" y="6370"/>
                  </a:moveTo>
                  <a:lnTo>
                    <a:pt x="3495406" y="6370"/>
                  </a:lnTo>
                  <a:lnTo>
                    <a:pt x="3622935" y="305714"/>
                  </a:lnTo>
                  <a:lnTo>
                    <a:pt x="3746257" y="6370"/>
                  </a:lnTo>
                  <a:lnTo>
                    <a:pt x="3931026" y="6370"/>
                  </a:lnTo>
                  <a:lnTo>
                    <a:pt x="3931026" y="18806"/>
                  </a:lnTo>
                  <a:lnTo>
                    <a:pt x="3916305" y="18806"/>
                  </a:lnTo>
                  <a:lnTo>
                    <a:pt x="3906776" y="19236"/>
                  </a:lnTo>
                  <a:lnTo>
                    <a:pt x="3870828" y="41544"/>
                  </a:lnTo>
                  <a:lnTo>
                    <a:pt x="3867140" y="83332"/>
                  </a:lnTo>
                  <a:lnTo>
                    <a:pt x="3867140" y="382798"/>
                  </a:lnTo>
                  <a:lnTo>
                    <a:pt x="3870828" y="426232"/>
                  </a:lnTo>
                  <a:lnTo>
                    <a:pt x="3907251" y="447653"/>
                  </a:lnTo>
                  <a:lnTo>
                    <a:pt x="3916305" y="448055"/>
                  </a:lnTo>
                  <a:lnTo>
                    <a:pt x="3931026" y="448055"/>
                  </a:lnTo>
                  <a:lnTo>
                    <a:pt x="3931026" y="460400"/>
                  </a:lnTo>
                  <a:lnTo>
                    <a:pt x="3693922" y="460400"/>
                  </a:lnTo>
                  <a:lnTo>
                    <a:pt x="3693922" y="448055"/>
                  </a:lnTo>
                  <a:lnTo>
                    <a:pt x="3708644" y="448055"/>
                  </a:lnTo>
                  <a:lnTo>
                    <a:pt x="3718227" y="447606"/>
                  </a:lnTo>
                  <a:lnTo>
                    <a:pt x="3754242" y="424952"/>
                  </a:lnTo>
                  <a:lnTo>
                    <a:pt x="3757930" y="382798"/>
                  </a:lnTo>
                  <a:lnTo>
                    <a:pt x="3757930" y="46238"/>
                  </a:lnTo>
                  <a:lnTo>
                    <a:pt x="3583798" y="460400"/>
                  </a:lnTo>
                  <a:lnTo>
                    <a:pt x="3575812" y="460400"/>
                  </a:lnTo>
                  <a:lnTo>
                    <a:pt x="3398907" y="49286"/>
                  </a:lnTo>
                  <a:lnTo>
                    <a:pt x="3398907" y="369082"/>
                  </a:lnTo>
                  <a:lnTo>
                    <a:pt x="3400674" y="410230"/>
                  </a:lnTo>
                  <a:lnTo>
                    <a:pt x="3427895" y="442128"/>
                  </a:lnTo>
                  <a:lnTo>
                    <a:pt x="3465322" y="448055"/>
                  </a:lnTo>
                  <a:lnTo>
                    <a:pt x="3465322" y="460400"/>
                  </a:lnTo>
                  <a:lnTo>
                    <a:pt x="3309874" y="460400"/>
                  </a:lnTo>
                  <a:lnTo>
                    <a:pt x="3309874" y="448055"/>
                  </a:lnTo>
                  <a:lnTo>
                    <a:pt x="3314568" y="448055"/>
                  </a:lnTo>
                  <a:lnTo>
                    <a:pt x="3321974" y="447903"/>
                  </a:lnTo>
                  <a:lnTo>
                    <a:pt x="3358002" y="435101"/>
                  </a:lnTo>
                  <a:lnTo>
                    <a:pt x="3373319" y="394475"/>
                  </a:lnTo>
                  <a:lnTo>
                    <a:pt x="3373486" y="370728"/>
                  </a:lnTo>
                  <a:lnTo>
                    <a:pt x="3373486" y="83332"/>
                  </a:lnTo>
                  <a:lnTo>
                    <a:pt x="3369829" y="40385"/>
                  </a:lnTo>
                  <a:lnTo>
                    <a:pt x="3333352" y="19211"/>
                  </a:lnTo>
                  <a:lnTo>
                    <a:pt x="3324231" y="18806"/>
                  </a:lnTo>
                  <a:lnTo>
                    <a:pt x="3309874" y="18806"/>
                  </a:lnTo>
                  <a:lnTo>
                    <a:pt x="3309874" y="6370"/>
                  </a:lnTo>
                  <a:close/>
                </a:path>
                <a:path w="5329555" h="471169">
                  <a:moveTo>
                    <a:pt x="2903972" y="6370"/>
                  </a:moveTo>
                  <a:lnTo>
                    <a:pt x="3101848" y="6370"/>
                  </a:lnTo>
                  <a:lnTo>
                    <a:pt x="3147337" y="8538"/>
                  </a:lnTo>
                  <a:lnTo>
                    <a:pt x="3185878" y="15049"/>
                  </a:lnTo>
                  <a:lnTo>
                    <a:pt x="3242178" y="41147"/>
                  </a:lnTo>
                  <a:lnTo>
                    <a:pt x="3274072" y="80387"/>
                  </a:lnTo>
                  <a:lnTo>
                    <a:pt x="3284728" y="128290"/>
                  </a:lnTo>
                  <a:lnTo>
                    <a:pt x="3283014" y="149571"/>
                  </a:lnTo>
                  <a:lnTo>
                    <a:pt x="3269298" y="187389"/>
                  </a:lnTo>
                  <a:lnTo>
                    <a:pt x="3242274" y="218433"/>
                  </a:lnTo>
                  <a:lnTo>
                    <a:pt x="3204421" y="239813"/>
                  </a:lnTo>
                  <a:lnTo>
                    <a:pt x="3162530" y="250268"/>
                  </a:lnTo>
                  <a:lnTo>
                    <a:pt x="3107604" y="254279"/>
                  </a:lnTo>
                  <a:lnTo>
                    <a:pt x="3071734" y="254782"/>
                  </a:lnTo>
                  <a:lnTo>
                    <a:pt x="3071734" y="380756"/>
                  </a:lnTo>
                  <a:lnTo>
                    <a:pt x="3074306" y="420643"/>
                  </a:lnTo>
                  <a:lnTo>
                    <a:pt x="3108722" y="446634"/>
                  </a:lnTo>
                  <a:lnTo>
                    <a:pt x="3134736" y="448055"/>
                  </a:lnTo>
                  <a:lnTo>
                    <a:pt x="3134736" y="460400"/>
                  </a:lnTo>
                  <a:lnTo>
                    <a:pt x="2903972" y="460400"/>
                  </a:lnTo>
                  <a:lnTo>
                    <a:pt x="2903972" y="448055"/>
                  </a:lnTo>
                  <a:lnTo>
                    <a:pt x="2918432" y="447682"/>
                  </a:lnTo>
                  <a:lnTo>
                    <a:pt x="2930360" y="446573"/>
                  </a:lnTo>
                  <a:lnTo>
                    <a:pt x="2964403" y="420592"/>
                  </a:lnTo>
                  <a:lnTo>
                    <a:pt x="2966974" y="380756"/>
                  </a:lnTo>
                  <a:lnTo>
                    <a:pt x="2966974" y="86105"/>
                  </a:lnTo>
                  <a:lnTo>
                    <a:pt x="2964403" y="46111"/>
                  </a:lnTo>
                  <a:lnTo>
                    <a:pt x="2930208" y="20223"/>
                  </a:lnTo>
                  <a:lnTo>
                    <a:pt x="2903972" y="18806"/>
                  </a:lnTo>
                  <a:lnTo>
                    <a:pt x="2903972" y="6370"/>
                  </a:lnTo>
                  <a:close/>
                </a:path>
                <a:path w="5329555" h="471169">
                  <a:moveTo>
                    <a:pt x="1908678" y="6370"/>
                  </a:moveTo>
                  <a:lnTo>
                    <a:pt x="2150872" y="6370"/>
                  </a:lnTo>
                  <a:lnTo>
                    <a:pt x="2150872" y="18806"/>
                  </a:lnTo>
                  <a:lnTo>
                    <a:pt x="2131060" y="18806"/>
                  </a:lnTo>
                  <a:lnTo>
                    <a:pt x="2121655" y="19236"/>
                  </a:lnTo>
                  <a:lnTo>
                    <a:pt x="2085462" y="41909"/>
                  </a:lnTo>
                  <a:lnTo>
                    <a:pt x="2081774" y="84094"/>
                  </a:lnTo>
                  <a:lnTo>
                    <a:pt x="2081774" y="373379"/>
                  </a:lnTo>
                  <a:lnTo>
                    <a:pt x="2085859" y="417728"/>
                  </a:lnTo>
                  <a:lnTo>
                    <a:pt x="2127501" y="434790"/>
                  </a:lnTo>
                  <a:lnTo>
                    <a:pt x="2142094" y="434980"/>
                  </a:lnTo>
                  <a:lnTo>
                    <a:pt x="2179950" y="434980"/>
                  </a:lnTo>
                  <a:lnTo>
                    <a:pt x="2227438" y="427869"/>
                  </a:lnTo>
                  <a:lnTo>
                    <a:pt x="2262726" y="405871"/>
                  </a:lnTo>
                  <a:lnTo>
                    <a:pt x="2290596" y="366693"/>
                  </a:lnTo>
                  <a:lnTo>
                    <a:pt x="2307264" y="326190"/>
                  </a:lnTo>
                  <a:lnTo>
                    <a:pt x="2315221" y="300989"/>
                  </a:lnTo>
                  <a:lnTo>
                    <a:pt x="2328937" y="300989"/>
                  </a:lnTo>
                  <a:lnTo>
                    <a:pt x="2311898" y="460400"/>
                  </a:lnTo>
                  <a:lnTo>
                    <a:pt x="1908678" y="460400"/>
                  </a:lnTo>
                  <a:lnTo>
                    <a:pt x="1908678" y="448055"/>
                  </a:lnTo>
                  <a:lnTo>
                    <a:pt x="1923796" y="448055"/>
                  </a:lnTo>
                  <a:lnTo>
                    <a:pt x="1933200" y="447606"/>
                  </a:lnTo>
                  <a:lnTo>
                    <a:pt x="1968998" y="424952"/>
                  </a:lnTo>
                  <a:lnTo>
                    <a:pt x="1972686" y="382798"/>
                  </a:lnTo>
                  <a:lnTo>
                    <a:pt x="1972686" y="84094"/>
                  </a:lnTo>
                  <a:lnTo>
                    <a:pt x="1968998" y="40538"/>
                  </a:lnTo>
                  <a:lnTo>
                    <a:pt x="1932846" y="19211"/>
                  </a:lnTo>
                  <a:lnTo>
                    <a:pt x="1923796" y="18806"/>
                  </a:lnTo>
                  <a:lnTo>
                    <a:pt x="1908678" y="18806"/>
                  </a:lnTo>
                  <a:lnTo>
                    <a:pt x="1908678" y="6370"/>
                  </a:lnTo>
                  <a:close/>
                </a:path>
                <a:path w="5329555" h="471169">
                  <a:moveTo>
                    <a:pt x="1452484" y="6370"/>
                  </a:moveTo>
                  <a:lnTo>
                    <a:pt x="1832600" y="6370"/>
                  </a:lnTo>
                  <a:lnTo>
                    <a:pt x="1832600" y="140604"/>
                  </a:lnTo>
                  <a:lnTo>
                    <a:pt x="1819921" y="140604"/>
                  </a:lnTo>
                  <a:lnTo>
                    <a:pt x="1814556" y="117748"/>
                  </a:lnTo>
                  <a:lnTo>
                    <a:pt x="1808209" y="98343"/>
                  </a:lnTo>
                  <a:lnTo>
                    <a:pt x="1782861" y="59953"/>
                  </a:lnTo>
                  <a:lnTo>
                    <a:pt x="1742806" y="38496"/>
                  </a:lnTo>
                  <a:lnTo>
                    <a:pt x="1696219" y="32902"/>
                  </a:lnTo>
                  <a:lnTo>
                    <a:pt x="1672458" y="32522"/>
                  </a:lnTo>
                  <a:lnTo>
                    <a:pt x="1625611" y="32522"/>
                  </a:lnTo>
                  <a:lnTo>
                    <a:pt x="1625611" y="217322"/>
                  </a:lnTo>
                  <a:lnTo>
                    <a:pt x="1634602" y="217322"/>
                  </a:lnTo>
                  <a:lnTo>
                    <a:pt x="1686144" y="202097"/>
                  </a:lnTo>
                  <a:lnTo>
                    <a:pt x="1713267" y="156613"/>
                  </a:lnTo>
                  <a:lnTo>
                    <a:pt x="1722110" y="110124"/>
                  </a:lnTo>
                  <a:lnTo>
                    <a:pt x="1734820" y="110124"/>
                  </a:lnTo>
                  <a:lnTo>
                    <a:pt x="1734820" y="347868"/>
                  </a:lnTo>
                  <a:lnTo>
                    <a:pt x="1722110" y="347868"/>
                  </a:lnTo>
                  <a:lnTo>
                    <a:pt x="1719549" y="329385"/>
                  </a:lnTo>
                  <a:lnTo>
                    <a:pt x="1715862" y="312618"/>
                  </a:lnTo>
                  <a:lnTo>
                    <a:pt x="1698494" y="272875"/>
                  </a:lnTo>
                  <a:lnTo>
                    <a:pt x="1665734" y="247226"/>
                  </a:lnTo>
                  <a:lnTo>
                    <a:pt x="1625611" y="242468"/>
                  </a:lnTo>
                  <a:lnTo>
                    <a:pt x="1625611" y="370331"/>
                  </a:lnTo>
                  <a:lnTo>
                    <a:pt x="1627424" y="410189"/>
                  </a:lnTo>
                  <a:lnTo>
                    <a:pt x="1659742" y="435038"/>
                  </a:lnTo>
                  <a:lnTo>
                    <a:pt x="1668770" y="435376"/>
                  </a:lnTo>
                  <a:lnTo>
                    <a:pt x="1695958" y="435376"/>
                  </a:lnTo>
                  <a:lnTo>
                    <a:pt x="1753284" y="427977"/>
                  </a:lnTo>
                  <a:lnTo>
                    <a:pt x="1797945" y="405902"/>
                  </a:lnTo>
                  <a:lnTo>
                    <a:pt x="1830871" y="368674"/>
                  </a:lnTo>
                  <a:lnTo>
                    <a:pt x="1853052" y="316108"/>
                  </a:lnTo>
                  <a:lnTo>
                    <a:pt x="1865366" y="316108"/>
                  </a:lnTo>
                  <a:lnTo>
                    <a:pt x="1844914" y="460400"/>
                  </a:lnTo>
                  <a:lnTo>
                    <a:pt x="1452484" y="460400"/>
                  </a:lnTo>
                  <a:lnTo>
                    <a:pt x="1452484" y="448055"/>
                  </a:lnTo>
                  <a:lnTo>
                    <a:pt x="1467602" y="448055"/>
                  </a:lnTo>
                  <a:lnTo>
                    <a:pt x="1476954" y="447606"/>
                  </a:lnTo>
                  <a:lnTo>
                    <a:pt x="1512835" y="424952"/>
                  </a:lnTo>
                  <a:lnTo>
                    <a:pt x="1516492" y="382798"/>
                  </a:lnTo>
                  <a:lnTo>
                    <a:pt x="1516492" y="84094"/>
                  </a:lnTo>
                  <a:lnTo>
                    <a:pt x="1512560" y="38374"/>
                  </a:lnTo>
                  <a:lnTo>
                    <a:pt x="1478069" y="19379"/>
                  </a:lnTo>
                  <a:lnTo>
                    <a:pt x="1467602" y="18806"/>
                  </a:lnTo>
                  <a:lnTo>
                    <a:pt x="1452484" y="18806"/>
                  </a:lnTo>
                  <a:lnTo>
                    <a:pt x="1452484" y="6370"/>
                  </a:lnTo>
                  <a:close/>
                </a:path>
                <a:path w="5329555" h="471169">
                  <a:moveTo>
                    <a:pt x="948808" y="6370"/>
                  </a:moveTo>
                  <a:lnTo>
                    <a:pt x="1166490" y="6370"/>
                  </a:lnTo>
                  <a:lnTo>
                    <a:pt x="1166490" y="18806"/>
                  </a:lnTo>
                  <a:lnTo>
                    <a:pt x="1159114" y="18806"/>
                  </a:lnTo>
                  <a:lnTo>
                    <a:pt x="1145545" y="19260"/>
                  </a:lnTo>
                  <a:lnTo>
                    <a:pt x="1111245" y="34442"/>
                  </a:lnTo>
                  <a:lnTo>
                    <a:pt x="1111245" y="40904"/>
                  </a:lnTo>
                  <a:lnTo>
                    <a:pt x="1111245" y="44836"/>
                  </a:lnTo>
                  <a:lnTo>
                    <a:pt x="1125092" y="82896"/>
                  </a:lnTo>
                  <a:lnTo>
                    <a:pt x="1228731" y="325130"/>
                  </a:lnTo>
                  <a:lnTo>
                    <a:pt x="1318525" y="123962"/>
                  </a:lnTo>
                  <a:lnTo>
                    <a:pt x="1335678" y="82767"/>
                  </a:lnTo>
                  <a:lnTo>
                    <a:pt x="1341994" y="59710"/>
                  </a:lnTo>
                  <a:lnTo>
                    <a:pt x="1341994" y="53858"/>
                  </a:lnTo>
                  <a:lnTo>
                    <a:pt x="1341994" y="47243"/>
                  </a:lnTo>
                  <a:lnTo>
                    <a:pt x="1313113" y="21969"/>
                  </a:lnTo>
                  <a:lnTo>
                    <a:pt x="1282711" y="18806"/>
                  </a:lnTo>
                  <a:lnTo>
                    <a:pt x="1282711" y="6370"/>
                  </a:lnTo>
                  <a:lnTo>
                    <a:pt x="1431666" y="6370"/>
                  </a:lnTo>
                  <a:lnTo>
                    <a:pt x="1431666" y="18806"/>
                  </a:lnTo>
                  <a:lnTo>
                    <a:pt x="1419613" y="21957"/>
                  </a:lnTo>
                  <a:lnTo>
                    <a:pt x="1408231" y="27401"/>
                  </a:lnTo>
                  <a:lnTo>
                    <a:pt x="1379591" y="56419"/>
                  </a:lnTo>
                  <a:lnTo>
                    <a:pt x="1358723" y="95767"/>
                  </a:lnTo>
                  <a:lnTo>
                    <a:pt x="1189228" y="470794"/>
                  </a:lnTo>
                  <a:lnTo>
                    <a:pt x="1178164" y="470794"/>
                  </a:lnTo>
                  <a:lnTo>
                    <a:pt x="1022472" y="109880"/>
                  </a:lnTo>
                  <a:lnTo>
                    <a:pt x="999057" y="58033"/>
                  </a:lnTo>
                  <a:lnTo>
                    <a:pt x="971084" y="23846"/>
                  </a:lnTo>
                  <a:lnTo>
                    <a:pt x="948808" y="18806"/>
                  </a:lnTo>
                  <a:lnTo>
                    <a:pt x="948808" y="6370"/>
                  </a:lnTo>
                  <a:close/>
                </a:path>
                <a:path w="5329555" h="471169">
                  <a:moveTo>
                    <a:pt x="499990" y="6370"/>
                  </a:moveTo>
                  <a:lnTo>
                    <a:pt x="880109" y="6370"/>
                  </a:lnTo>
                  <a:lnTo>
                    <a:pt x="880109" y="140604"/>
                  </a:lnTo>
                  <a:lnTo>
                    <a:pt x="867405" y="140604"/>
                  </a:lnTo>
                  <a:lnTo>
                    <a:pt x="862050" y="117748"/>
                  </a:lnTo>
                  <a:lnTo>
                    <a:pt x="855706" y="98343"/>
                  </a:lnTo>
                  <a:lnTo>
                    <a:pt x="830361" y="59953"/>
                  </a:lnTo>
                  <a:lnTo>
                    <a:pt x="790312" y="38496"/>
                  </a:lnTo>
                  <a:lnTo>
                    <a:pt x="743723" y="32902"/>
                  </a:lnTo>
                  <a:lnTo>
                    <a:pt x="719958" y="32522"/>
                  </a:lnTo>
                  <a:lnTo>
                    <a:pt x="673095" y="32522"/>
                  </a:lnTo>
                  <a:lnTo>
                    <a:pt x="673095" y="217322"/>
                  </a:lnTo>
                  <a:lnTo>
                    <a:pt x="682108" y="217322"/>
                  </a:lnTo>
                  <a:lnTo>
                    <a:pt x="733641" y="202097"/>
                  </a:lnTo>
                  <a:lnTo>
                    <a:pt x="760760" y="156613"/>
                  </a:lnTo>
                  <a:lnTo>
                    <a:pt x="769619" y="110124"/>
                  </a:lnTo>
                  <a:lnTo>
                    <a:pt x="782311" y="110124"/>
                  </a:lnTo>
                  <a:lnTo>
                    <a:pt x="782311" y="347868"/>
                  </a:lnTo>
                  <a:lnTo>
                    <a:pt x="769619" y="347868"/>
                  </a:lnTo>
                  <a:lnTo>
                    <a:pt x="767052" y="329385"/>
                  </a:lnTo>
                  <a:lnTo>
                    <a:pt x="763364" y="312618"/>
                  </a:lnTo>
                  <a:lnTo>
                    <a:pt x="745989" y="272875"/>
                  </a:lnTo>
                  <a:lnTo>
                    <a:pt x="713229" y="247226"/>
                  </a:lnTo>
                  <a:lnTo>
                    <a:pt x="673095" y="242468"/>
                  </a:lnTo>
                  <a:lnTo>
                    <a:pt x="673095" y="370331"/>
                  </a:lnTo>
                  <a:lnTo>
                    <a:pt x="674919" y="410189"/>
                  </a:lnTo>
                  <a:lnTo>
                    <a:pt x="707250" y="435038"/>
                  </a:lnTo>
                  <a:lnTo>
                    <a:pt x="716279" y="435376"/>
                  </a:lnTo>
                  <a:lnTo>
                    <a:pt x="743449" y="435376"/>
                  </a:lnTo>
                  <a:lnTo>
                    <a:pt x="800780" y="427977"/>
                  </a:lnTo>
                  <a:lnTo>
                    <a:pt x="845438" y="405902"/>
                  </a:lnTo>
                  <a:lnTo>
                    <a:pt x="878376" y="368674"/>
                  </a:lnTo>
                  <a:lnTo>
                    <a:pt x="900552" y="316108"/>
                  </a:lnTo>
                  <a:lnTo>
                    <a:pt x="912875" y="316108"/>
                  </a:lnTo>
                  <a:lnTo>
                    <a:pt x="892420" y="460400"/>
                  </a:lnTo>
                  <a:lnTo>
                    <a:pt x="499990" y="460400"/>
                  </a:lnTo>
                  <a:lnTo>
                    <a:pt x="499990" y="448055"/>
                  </a:lnTo>
                  <a:lnTo>
                    <a:pt x="515111" y="448055"/>
                  </a:lnTo>
                  <a:lnTo>
                    <a:pt x="524461" y="447606"/>
                  </a:lnTo>
                  <a:lnTo>
                    <a:pt x="560319" y="424952"/>
                  </a:lnTo>
                  <a:lnTo>
                    <a:pt x="563998" y="382798"/>
                  </a:lnTo>
                  <a:lnTo>
                    <a:pt x="563998" y="84094"/>
                  </a:lnTo>
                  <a:lnTo>
                    <a:pt x="560069" y="38374"/>
                  </a:lnTo>
                  <a:lnTo>
                    <a:pt x="525565" y="19379"/>
                  </a:lnTo>
                  <a:lnTo>
                    <a:pt x="515111" y="18806"/>
                  </a:lnTo>
                  <a:lnTo>
                    <a:pt x="499990" y="18806"/>
                  </a:lnTo>
                  <a:lnTo>
                    <a:pt x="499990" y="6370"/>
                  </a:lnTo>
                  <a:close/>
                </a:path>
                <a:path w="5329555" h="471169">
                  <a:moveTo>
                    <a:pt x="0" y="6370"/>
                  </a:moveTo>
                  <a:lnTo>
                    <a:pt x="203322" y="6370"/>
                  </a:lnTo>
                  <a:lnTo>
                    <a:pt x="241999" y="7748"/>
                  </a:lnTo>
                  <a:lnTo>
                    <a:pt x="307440" y="18791"/>
                  </a:lnTo>
                  <a:lnTo>
                    <a:pt x="362712" y="43740"/>
                  </a:lnTo>
                  <a:lnTo>
                    <a:pt x="408624" y="84776"/>
                  </a:lnTo>
                  <a:lnTo>
                    <a:pt x="439819" y="138829"/>
                  </a:lnTo>
                  <a:lnTo>
                    <a:pt x="455494" y="200938"/>
                  </a:lnTo>
                  <a:lnTo>
                    <a:pt x="457449" y="234695"/>
                  </a:lnTo>
                  <a:lnTo>
                    <a:pt x="456494" y="258205"/>
                  </a:lnTo>
                  <a:lnTo>
                    <a:pt x="448820" y="302320"/>
                  </a:lnTo>
                  <a:lnTo>
                    <a:pt x="433794" y="342288"/>
                  </a:lnTo>
                  <a:lnTo>
                    <a:pt x="413844" y="375631"/>
                  </a:lnTo>
                  <a:lnTo>
                    <a:pt x="375868" y="413304"/>
                  </a:lnTo>
                  <a:lnTo>
                    <a:pt x="328931" y="439288"/>
                  </a:lnTo>
                  <a:lnTo>
                    <a:pt x="289824" y="451616"/>
                  </a:lnTo>
                  <a:lnTo>
                    <a:pt x="241309" y="459425"/>
                  </a:lnTo>
                  <a:lnTo>
                    <a:pt x="203322" y="460400"/>
                  </a:lnTo>
                  <a:lnTo>
                    <a:pt x="0" y="460400"/>
                  </a:lnTo>
                  <a:lnTo>
                    <a:pt x="0" y="448055"/>
                  </a:lnTo>
                  <a:lnTo>
                    <a:pt x="15108" y="448055"/>
                  </a:lnTo>
                  <a:lnTo>
                    <a:pt x="24419" y="447675"/>
                  </a:lnTo>
                  <a:lnTo>
                    <a:pt x="60959" y="424952"/>
                  </a:lnTo>
                  <a:lnTo>
                    <a:pt x="64007" y="382798"/>
                  </a:lnTo>
                  <a:lnTo>
                    <a:pt x="64007" y="84094"/>
                  </a:lnTo>
                  <a:lnTo>
                    <a:pt x="60316" y="40538"/>
                  </a:lnTo>
                  <a:lnTo>
                    <a:pt x="24155" y="19211"/>
                  </a:lnTo>
                  <a:lnTo>
                    <a:pt x="15108" y="18806"/>
                  </a:lnTo>
                  <a:lnTo>
                    <a:pt x="0" y="18806"/>
                  </a:lnTo>
                  <a:lnTo>
                    <a:pt x="0" y="6370"/>
                  </a:lnTo>
                  <a:close/>
                </a:path>
                <a:path w="5329555" h="471169">
                  <a:moveTo>
                    <a:pt x="2618100" y="0"/>
                  </a:moveTo>
                  <a:lnTo>
                    <a:pt x="2669774" y="2462"/>
                  </a:lnTo>
                  <a:lnTo>
                    <a:pt x="2716383" y="13826"/>
                  </a:lnTo>
                  <a:lnTo>
                    <a:pt x="2757918" y="34088"/>
                  </a:lnTo>
                  <a:lnTo>
                    <a:pt x="2794366" y="63245"/>
                  </a:lnTo>
                  <a:lnTo>
                    <a:pt x="2824045" y="99063"/>
                  </a:lnTo>
                  <a:lnTo>
                    <a:pt x="2845237" y="139087"/>
                  </a:lnTo>
                  <a:lnTo>
                    <a:pt x="2857948" y="183329"/>
                  </a:lnTo>
                  <a:lnTo>
                    <a:pt x="2862184" y="231800"/>
                  </a:lnTo>
                  <a:lnTo>
                    <a:pt x="2859020" y="273656"/>
                  </a:lnTo>
                  <a:lnTo>
                    <a:pt x="2849535" y="312945"/>
                  </a:lnTo>
                  <a:lnTo>
                    <a:pt x="2833741" y="349663"/>
                  </a:lnTo>
                  <a:lnTo>
                    <a:pt x="2811648" y="383804"/>
                  </a:lnTo>
                  <a:lnTo>
                    <a:pt x="2774685" y="421879"/>
                  </a:lnTo>
                  <a:lnTo>
                    <a:pt x="2730846" y="449061"/>
                  </a:lnTo>
                  <a:lnTo>
                    <a:pt x="2680103" y="465362"/>
                  </a:lnTo>
                  <a:lnTo>
                    <a:pt x="2622429" y="470794"/>
                  </a:lnTo>
                  <a:lnTo>
                    <a:pt x="2564642" y="465604"/>
                  </a:lnTo>
                  <a:lnTo>
                    <a:pt x="2513783" y="450033"/>
                  </a:lnTo>
                  <a:lnTo>
                    <a:pt x="2469872" y="424078"/>
                  </a:lnTo>
                  <a:lnTo>
                    <a:pt x="2432934" y="387736"/>
                  </a:lnTo>
                  <a:lnTo>
                    <a:pt x="2409771" y="353430"/>
                  </a:lnTo>
                  <a:lnTo>
                    <a:pt x="2393227" y="316039"/>
                  </a:lnTo>
                  <a:lnTo>
                    <a:pt x="2383300" y="275573"/>
                  </a:lnTo>
                  <a:lnTo>
                    <a:pt x="2379991" y="232044"/>
                  </a:lnTo>
                  <a:lnTo>
                    <a:pt x="2384298" y="183578"/>
                  </a:lnTo>
                  <a:lnTo>
                    <a:pt x="2397212" y="139346"/>
                  </a:lnTo>
                  <a:lnTo>
                    <a:pt x="2418721" y="99333"/>
                  </a:lnTo>
                  <a:lnTo>
                    <a:pt x="2448814" y="63520"/>
                  </a:lnTo>
                  <a:lnTo>
                    <a:pt x="2485175" y="34204"/>
                  </a:lnTo>
                  <a:lnTo>
                    <a:pt x="2525502" y="13860"/>
                  </a:lnTo>
                  <a:lnTo>
                    <a:pt x="2569807" y="2466"/>
                  </a:lnTo>
                  <a:lnTo>
                    <a:pt x="2618100" y="0"/>
                  </a:lnTo>
                  <a:close/>
                </a:path>
              </a:pathLst>
            </a:custGeom>
            <a:ln w="9534">
              <a:solidFill>
                <a:srgbClr val="536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51" y="0"/>
            <a:ext cx="8395970" cy="6625590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570"/>
              </a:spcBef>
            </a:pPr>
            <a:r>
              <a:rPr sz="2400" b="1" spc="-5" dirty="0">
                <a:latin typeface="Times New Roman"/>
                <a:cs typeface="Times New Roman"/>
              </a:rPr>
              <a:t>TYPES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135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latin typeface="Times New Roman"/>
                <a:cs typeface="Times New Roman"/>
              </a:rPr>
              <a:t>INDs</a:t>
            </a:r>
            <a:endParaRPr sz="2400">
              <a:latin typeface="Times New Roman"/>
              <a:cs typeface="Times New Roman"/>
            </a:endParaRPr>
          </a:p>
          <a:p>
            <a:pPr marL="384810" indent="-372110">
              <a:lnSpc>
                <a:spcPct val="100000"/>
              </a:lnSpc>
              <a:spcBef>
                <a:spcPts val="1475"/>
              </a:spcBef>
              <a:buAutoNum type="alphaUcPeriod"/>
              <a:tabLst>
                <a:tab pos="384810" algn="l"/>
              </a:tabLst>
            </a:pPr>
            <a:r>
              <a:rPr sz="2400" spc="-20" dirty="0">
                <a:latin typeface="Times New Roman"/>
                <a:cs typeface="Times New Roman"/>
              </a:rPr>
              <a:t>COMMERCIAL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INDs</a:t>
            </a:r>
            <a:endParaRPr sz="2400">
              <a:latin typeface="Times New Roman"/>
              <a:cs typeface="Times New Roman"/>
            </a:endParaRPr>
          </a:p>
          <a:p>
            <a:pPr marL="577850" lvl="1" indent="-107950">
              <a:lnSpc>
                <a:spcPct val="100000"/>
              </a:lnSpc>
              <a:spcBef>
                <a:spcPts val="1400"/>
              </a:spcBef>
              <a:buSzPct val="95833"/>
              <a:buFont typeface="Arial"/>
              <a:buChar char="•"/>
              <a:tabLst>
                <a:tab pos="578485" algn="l"/>
                <a:tab pos="1471295" algn="l"/>
                <a:tab pos="2014855" algn="l"/>
                <a:tab pos="3654425" algn="l"/>
                <a:tab pos="4284345" algn="l"/>
                <a:tab pos="4837430" algn="l"/>
                <a:tab pos="6200140" algn="l"/>
                <a:tab pos="7506970" algn="l"/>
                <a:tab pos="7983855" algn="l"/>
              </a:tabLst>
            </a:pPr>
            <a:r>
              <a:rPr sz="2400" spc="-20" dirty="0">
                <a:latin typeface="Times New Roman"/>
                <a:cs typeface="Times New Roman"/>
              </a:rPr>
              <a:t>These	</a:t>
            </a:r>
            <a:r>
              <a:rPr sz="2400" dirty="0">
                <a:latin typeface="Times New Roman"/>
                <a:cs typeface="Times New Roman"/>
              </a:rPr>
              <a:t>are	</a:t>
            </a:r>
            <a:r>
              <a:rPr sz="2400" spc="-5" dirty="0">
                <a:latin typeface="Times New Roman"/>
                <a:cs typeface="Times New Roman"/>
              </a:rPr>
              <a:t>applications	that	</a:t>
            </a:r>
            <a:r>
              <a:rPr sz="2400" dirty="0">
                <a:latin typeface="Times New Roman"/>
                <a:cs typeface="Times New Roman"/>
              </a:rPr>
              <a:t>are	</a:t>
            </a:r>
            <a:r>
              <a:rPr sz="2400" spc="-15" dirty="0">
                <a:latin typeface="Times New Roman"/>
                <a:cs typeface="Times New Roman"/>
              </a:rPr>
              <a:t>submitted	</a:t>
            </a:r>
            <a:r>
              <a:rPr sz="2400" spc="5" dirty="0">
                <a:latin typeface="Times New Roman"/>
                <a:cs typeface="Times New Roman"/>
              </a:rPr>
              <a:t>primarily	</a:t>
            </a:r>
            <a:r>
              <a:rPr sz="2400" spc="35" dirty="0">
                <a:latin typeface="Times New Roman"/>
                <a:cs typeface="Times New Roman"/>
              </a:rPr>
              <a:t>by	</a:t>
            </a:r>
            <a:r>
              <a:rPr sz="2400" spc="25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470534">
              <a:lnSpc>
                <a:spcPct val="100000"/>
              </a:lnSpc>
              <a:spcBef>
                <a:spcPts val="1475"/>
              </a:spcBef>
            </a:pPr>
            <a:r>
              <a:rPr sz="2400" spc="-30" dirty="0">
                <a:latin typeface="Times New Roman"/>
                <a:cs typeface="Times New Roman"/>
              </a:rPr>
              <a:t>companies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obtain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marketing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approval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for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new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product.</a:t>
            </a:r>
            <a:endParaRPr sz="2400">
              <a:latin typeface="Times New Roman"/>
              <a:cs typeface="Times New Roman"/>
            </a:endParaRPr>
          </a:p>
          <a:p>
            <a:pPr marL="365125" indent="-353060">
              <a:lnSpc>
                <a:spcPct val="100000"/>
              </a:lnSpc>
              <a:spcBef>
                <a:spcPts val="1475"/>
              </a:spcBef>
              <a:buAutoNum type="alphaUcPeriod" startAt="2"/>
              <a:tabLst>
                <a:tab pos="365760" algn="l"/>
              </a:tabLst>
            </a:pPr>
            <a:r>
              <a:rPr sz="2400" spc="-15" dirty="0">
                <a:latin typeface="Times New Roman"/>
                <a:cs typeface="Times New Roman"/>
              </a:rPr>
              <a:t>NONCOMMERCIAL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(Research)INDs</a:t>
            </a:r>
            <a:endParaRPr sz="2400">
              <a:latin typeface="Times New Roman"/>
              <a:cs typeface="Times New Roman"/>
            </a:endParaRPr>
          </a:p>
          <a:p>
            <a:pPr marL="577850" lvl="1" indent="-107950">
              <a:lnSpc>
                <a:spcPct val="100000"/>
              </a:lnSpc>
              <a:spcBef>
                <a:spcPts val="1405"/>
              </a:spcBef>
              <a:buSzPct val="95833"/>
              <a:buFont typeface="Arial"/>
              <a:buChar char="•"/>
              <a:tabLst>
                <a:tab pos="578485" algn="l"/>
              </a:tabLst>
            </a:pPr>
            <a:r>
              <a:rPr sz="2400" spc="-50" dirty="0">
                <a:latin typeface="Times New Roman"/>
                <a:cs typeface="Times New Roman"/>
              </a:rPr>
              <a:t>These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INDs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filed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for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noncommercial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research.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475"/>
              </a:spcBef>
            </a:pPr>
            <a:r>
              <a:rPr sz="2400" spc="-50" dirty="0">
                <a:latin typeface="Times New Roman"/>
                <a:cs typeface="Times New Roman"/>
              </a:rPr>
              <a:t>These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400"/>
              </a:spcBef>
            </a:pPr>
            <a:r>
              <a:rPr sz="2400" b="1" dirty="0">
                <a:latin typeface="Times New Roman"/>
                <a:cs typeface="Times New Roman"/>
              </a:rPr>
              <a:t>1)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Investigator’s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latin typeface="Times New Roman"/>
                <a:cs typeface="Times New Roman"/>
              </a:rPr>
              <a:t>IND-</a:t>
            </a:r>
            <a:r>
              <a:rPr sz="2400" b="1" spc="100" dirty="0">
                <a:latin typeface="Times New Roman"/>
                <a:cs typeface="Times New Roman"/>
              </a:rPr>
              <a:t> </a:t>
            </a:r>
            <a:r>
              <a:rPr sz="2400" b="1" spc="-55" dirty="0">
                <a:latin typeface="Times New Roman"/>
                <a:cs typeface="Times New Roman"/>
              </a:rPr>
              <a:t>It</a:t>
            </a:r>
            <a:r>
              <a:rPr sz="2400" b="1" spc="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is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submitted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by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physician</a:t>
            </a:r>
            <a:r>
              <a:rPr sz="2400" b="1" spc="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who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400"/>
              </a:lnSpc>
              <a:spcBef>
                <a:spcPts val="25"/>
              </a:spcBef>
            </a:pPr>
            <a:r>
              <a:rPr sz="2400" dirty="0">
                <a:latin typeface="Times New Roman"/>
                <a:cs typeface="Times New Roman"/>
              </a:rPr>
              <a:t>both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initiates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and</a:t>
            </a:r>
            <a:r>
              <a:rPr sz="2400" i="1" spc="5" dirty="0">
                <a:latin typeface="Times New Roman"/>
                <a:cs typeface="Times New Roman"/>
              </a:rPr>
              <a:t> conducts</a:t>
            </a:r>
            <a:r>
              <a:rPr sz="2400" i="1" spc="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an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investigation</a:t>
            </a:r>
            <a:r>
              <a:rPr sz="2400" i="1" dirty="0">
                <a:latin typeface="Times New Roman"/>
                <a:cs typeface="Times New Roman"/>
              </a:rPr>
              <a:t> and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35" dirty="0">
                <a:latin typeface="Times New Roman"/>
                <a:cs typeface="Times New Roman"/>
              </a:rPr>
              <a:t>who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10" dirty="0">
                <a:latin typeface="Times New Roman"/>
                <a:cs typeface="Times New Roman"/>
              </a:rPr>
              <a:t>also </a:t>
            </a:r>
            <a:r>
              <a:rPr sz="2400" i="1" spc="1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administers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and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dispenses</a:t>
            </a:r>
            <a:r>
              <a:rPr sz="2400" i="1" dirty="0">
                <a:latin typeface="Times New Roman"/>
                <a:cs typeface="Times New Roman"/>
              </a:rPr>
              <a:t> the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105" dirty="0">
                <a:latin typeface="Times New Roman"/>
                <a:cs typeface="Times New Roman"/>
              </a:rPr>
              <a:t>IP.</a:t>
            </a:r>
            <a:r>
              <a:rPr sz="2400" i="1" spc="-10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physician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might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submit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research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IND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propose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studying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30" dirty="0">
                <a:latin typeface="Times New Roman"/>
                <a:cs typeface="Times New Roman"/>
              </a:rPr>
              <a:t>an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unapproved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drug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an 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approved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drug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for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new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indications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30" dirty="0">
                <a:latin typeface="Times New Roman"/>
                <a:cs typeface="Times New Roman"/>
              </a:rPr>
              <a:t>new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patient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population.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66" y="561906"/>
            <a:ext cx="8014334" cy="53632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125"/>
              </a:spcBef>
              <a:buAutoNum type="arabicParenR" startAt="2"/>
              <a:tabLst>
                <a:tab pos="356235" algn="l"/>
              </a:tabLst>
            </a:pPr>
            <a:r>
              <a:rPr sz="2450" b="1" spc="15" dirty="0">
                <a:latin typeface="Times New Roman"/>
                <a:cs typeface="Times New Roman"/>
              </a:rPr>
              <a:t>Emergency</a:t>
            </a:r>
            <a:r>
              <a:rPr sz="2450" b="1" spc="105" dirty="0">
                <a:latin typeface="Times New Roman"/>
                <a:cs typeface="Times New Roman"/>
              </a:rPr>
              <a:t> </a:t>
            </a:r>
            <a:r>
              <a:rPr sz="2450" b="1" spc="15" dirty="0">
                <a:latin typeface="Times New Roman"/>
                <a:cs typeface="Times New Roman"/>
              </a:rPr>
              <a:t>Use</a:t>
            </a:r>
            <a:r>
              <a:rPr sz="2450" b="1" dirty="0">
                <a:latin typeface="Times New Roman"/>
                <a:cs typeface="Times New Roman"/>
              </a:rPr>
              <a:t> </a:t>
            </a:r>
            <a:r>
              <a:rPr sz="2450" b="1" spc="20" dirty="0">
                <a:latin typeface="Times New Roman"/>
                <a:cs typeface="Times New Roman"/>
              </a:rPr>
              <a:t>IND</a:t>
            </a:r>
            <a:endParaRPr sz="2450">
              <a:latin typeface="Times New Roman"/>
              <a:cs typeface="Times New Roman"/>
            </a:endParaRPr>
          </a:p>
          <a:p>
            <a:pPr marL="12700" marR="5080" indent="915035" algn="just">
              <a:lnSpc>
                <a:spcPct val="102200"/>
              </a:lnSpc>
            </a:pPr>
            <a:r>
              <a:rPr sz="2450" spc="10" dirty="0">
                <a:latin typeface="Times New Roman"/>
                <a:cs typeface="Times New Roman"/>
              </a:rPr>
              <a:t>This</a:t>
            </a:r>
            <a:r>
              <a:rPr sz="2450" spc="635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IND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allows</a:t>
            </a:r>
            <a:r>
              <a:rPr sz="2450" spc="30" dirty="0">
                <a:latin typeface="Times New Roman"/>
                <a:cs typeface="Times New Roman"/>
              </a:rPr>
              <a:t> </a:t>
            </a:r>
            <a:r>
              <a:rPr sz="2450" spc="35" dirty="0">
                <a:latin typeface="Times New Roman"/>
                <a:cs typeface="Times New Roman"/>
              </a:rPr>
              <a:t>FDA</a:t>
            </a:r>
            <a:r>
              <a:rPr sz="2450" spc="40" dirty="0">
                <a:latin typeface="Times New Roman"/>
                <a:cs typeface="Times New Roman"/>
              </a:rPr>
              <a:t> to</a:t>
            </a:r>
            <a:r>
              <a:rPr sz="2450" spc="45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allow</a:t>
            </a:r>
            <a:r>
              <a:rPr sz="2450" spc="35" dirty="0">
                <a:latin typeface="Times New Roman"/>
                <a:cs typeface="Times New Roman"/>
              </a:rPr>
              <a:t> the</a:t>
            </a:r>
            <a:r>
              <a:rPr sz="2450" spc="40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use</a:t>
            </a:r>
            <a:r>
              <a:rPr sz="2450" spc="25" dirty="0">
                <a:latin typeface="Times New Roman"/>
                <a:cs typeface="Times New Roman"/>
              </a:rPr>
              <a:t> of</a:t>
            </a:r>
            <a:r>
              <a:rPr sz="2450" spc="30" dirty="0">
                <a:latin typeface="Times New Roman"/>
                <a:cs typeface="Times New Roman"/>
              </a:rPr>
              <a:t> </a:t>
            </a:r>
            <a:r>
              <a:rPr sz="2450" spc="110" dirty="0">
                <a:latin typeface="Times New Roman"/>
                <a:cs typeface="Times New Roman"/>
              </a:rPr>
              <a:t>an </a:t>
            </a:r>
            <a:r>
              <a:rPr sz="2450" spc="114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experimental</a:t>
            </a:r>
            <a:r>
              <a:rPr sz="2450" spc="15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drug </a:t>
            </a:r>
            <a:r>
              <a:rPr sz="2450" spc="40" dirty="0">
                <a:latin typeface="Times New Roman"/>
                <a:cs typeface="Times New Roman"/>
              </a:rPr>
              <a:t>in </a:t>
            </a:r>
            <a:r>
              <a:rPr sz="2450" spc="20" dirty="0">
                <a:latin typeface="Times New Roman"/>
                <a:cs typeface="Times New Roman"/>
              </a:rPr>
              <a:t>an</a:t>
            </a:r>
            <a:r>
              <a:rPr sz="2450" spc="2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emergency</a:t>
            </a:r>
            <a:r>
              <a:rPr sz="2450" spc="1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situation</a:t>
            </a:r>
            <a:r>
              <a:rPr sz="2450" spc="15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that </a:t>
            </a:r>
            <a:r>
              <a:rPr sz="2450" spc="30" dirty="0">
                <a:latin typeface="Times New Roman"/>
                <a:cs typeface="Times New Roman"/>
              </a:rPr>
              <a:t>does </a:t>
            </a:r>
            <a:r>
              <a:rPr sz="2450" spc="5" dirty="0">
                <a:latin typeface="Times New Roman"/>
                <a:cs typeface="Times New Roman"/>
              </a:rPr>
              <a:t>not </a:t>
            </a:r>
            <a:r>
              <a:rPr sz="2450" spc="1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allow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submission</a:t>
            </a:r>
            <a:r>
              <a:rPr sz="2450" spc="15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of</a:t>
            </a:r>
            <a:r>
              <a:rPr sz="2450" spc="30" dirty="0">
                <a:latin typeface="Times New Roman"/>
                <a:cs typeface="Times New Roman"/>
              </a:rPr>
              <a:t> </a:t>
            </a:r>
            <a:r>
              <a:rPr sz="2450" spc="60" dirty="0">
                <a:latin typeface="Times New Roman"/>
                <a:cs typeface="Times New Roman"/>
              </a:rPr>
              <a:t>an</a:t>
            </a:r>
            <a:r>
              <a:rPr sz="2450" spc="65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IND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Times New Roman"/>
                <a:cs typeface="Times New Roman"/>
              </a:rPr>
              <a:t>in</a:t>
            </a:r>
            <a:r>
              <a:rPr sz="2450" spc="45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accordance</a:t>
            </a:r>
            <a:r>
              <a:rPr sz="2450" spc="3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with</a:t>
            </a:r>
            <a:r>
              <a:rPr sz="2450" spc="10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21</a:t>
            </a:r>
            <a:r>
              <a:rPr sz="2450" spc="35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CFR </a:t>
            </a:r>
            <a:r>
              <a:rPr sz="2450" spc="3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Sec312.23</a:t>
            </a:r>
            <a:r>
              <a:rPr sz="2450" spc="9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or</a:t>
            </a:r>
            <a:r>
              <a:rPr sz="2450" spc="65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Sec</a:t>
            </a:r>
            <a:r>
              <a:rPr sz="2450" spc="160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312.34.</a:t>
            </a:r>
            <a:endParaRPr sz="2450">
              <a:latin typeface="Times New Roman"/>
              <a:cs typeface="Times New Roman"/>
            </a:endParaRPr>
          </a:p>
          <a:p>
            <a:pPr marL="12700" marR="16510" indent="915035" algn="just">
              <a:lnSpc>
                <a:spcPct val="102200"/>
              </a:lnSpc>
              <a:spcBef>
                <a:spcPts val="5"/>
              </a:spcBef>
            </a:pPr>
            <a:r>
              <a:rPr sz="2450" spc="5" dirty="0">
                <a:latin typeface="Times New Roman"/>
                <a:cs typeface="Times New Roman"/>
              </a:rPr>
              <a:t>It </a:t>
            </a:r>
            <a:r>
              <a:rPr sz="2450" dirty="0">
                <a:latin typeface="Times New Roman"/>
                <a:cs typeface="Times New Roman"/>
              </a:rPr>
              <a:t>can </a:t>
            </a:r>
            <a:r>
              <a:rPr sz="2450" spc="30" dirty="0">
                <a:latin typeface="Times New Roman"/>
                <a:cs typeface="Times New Roman"/>
              </a:rPr>
              <a:t>also be </a:t>
            </a:r>
            <a:r>
              <a:rPr sz="2450" spc="25" dirty="0">
                <a:latin typeface="Times New Roman"/>
                <a:cs typeface="Times New Roman"/>
              </a:rPr>
              <a:t>used </a:t>
            </a:r>
            <a:r>
              <a:rPr sz="2450" spc="-5" dirty="0">
                <a:latin typeface="Times New Roman"/>
                <a:cs typeface="Times New Roman"/>
              </a:rPr>
              <a:t>for </a:t>
            </a:r>
            <a:r>
              <a:rPr sz="2450" spc="15" dirty="0">
                <a:latin typeface="Times New Roman"/>
                <a:cs typeface="Times New Roman"/>
              </a:rPr>
              <a:t>patients </a:t>
            </a:r>
            <a:r>
              <a:rPr sz="2450" spc="5" dirty="0">
                <a:latin typeface="Times New Roman"/>
                <a:cs typeface="Times New Roman"/>
              </a:rPr>
              <a:t>who </a:t>
            </a:r>
            <a:r>
              <a:rPr sz="2450" spc="30" dirty="0">
                <a:latin typeface="Times New Roman"/>
                <a:cs typeface="Times New Roman"/>
              </a:rPr>
              <a:t>do </a:t>
            </a:r>
            <a:r>
              <a:rPr sz="2450" spc="5" dirty="0">
                <a:latin typeface="Times New Roman"/>
                <a:cs typeface="Times New Roman"/>
              </a:rPr>
              <a:t>not </a:t>
            </a:r>
            <a:r>
              <a:rPr sz="2450" spc="10" dirty="0">
                <a:latin typeface="Times New Roman"/>
                <a:cs typeface="Times New Roman"/>
              </a:rPr>
              <a:t>meet </a:t>
            </a:r>
            <a:r>
              <a:rPr sz="2450" spc="40" dirty="0">
                <a:latin typeface="Times New Roman"/>
                <a:cs typeface="Times New Roman"/>
              </a:rPr>
              <a:t>the </a:t>
            </a:r>
            <a:r>
              <a:rPr sz="2450" spc="45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criteria </a:t>
            </a:r>
            <a:r>
              <a:rPr sz="2450" spc="25" dirty="0">
                <a:latin typeface="Times New Roman"/>
                <a:cs typeface="Times New Roman"/>
              </a:rPr>
              <a:t>of an </a:t>
            </a:r>
            <a:r>
              <a:rPr sz="2450" spc="15" dirty="0">
                <a:latin typeface="Times New Roman"/>
                <a:cs typeface="Times New Roman"/>
              </a:rPr>
              <a:t>existing </a:t>
            </a:r>
            <a:r>
              <a:rPr sz="2450" spc="5" dirty="0">
                <a:latin typeface="Times New Roman"/>
                <a:cs typeface="Times New Roman"/>
              </a:rPr>
              <a:t>study </a:t>
            </a:r>
            <a:r>
              <a:rPr sz="2450" spc="15" dirty="0">
                <a:latin typeface="Times New Roman"/>
                <a:cs typeface="Times New Roman"/>
              </a:rPr>
              <a:t>protocol </a:t>
            </a:r>
            <a:r>
              <a:rPr sz="2450" spc="-10" dirty="0">
                <a:latin typeface="Times New Roman"/>
                <a:cs typeface="Times New Roman"/>
              </a:rPr>
              <a:t>or </a:t>
            </a:r>
            <a:r>
              <a:rPr sz="2450" spc="35" dirty="0">
                <a:latin typeface="Times New Roman"/>
                <a:cs typeface="Times New Roman"/>
              </a:rPr>
              <a:t>if </a:t>
            </a:r>
            <a:r>
              <a:rPr sz="2450" spc="60" dirty="0">
                <a:latin typeface="Times New Roman"/>
                <a:cs typeface="Times New Roman"/>
              </a:rPr>
              <a:t>an </a:t>
            </a:r>
            <a:r>
              <a:rPr sz="2450" spc="30" dirty="0">
                <a:latin typeface="Times New Roman"/>
                <a:cs typeface="Times New Roman"/>
              </a:rPr>
              <a:t>approved </a:t>
            </a:r>
            <a:r>
              <a:rPr sz="2450" spc="20" dirty="0">
                <a:latin typeface="Times New Roman"/>
                <a:cs typeface="Times New Roman"/>
              </a:rPr>
              <a:t>study </a:t>
            </a:r>
            <a:r>
              <a:rPr sz="2450" spc="25" dirty="0">
                <a:latin typeface="Times New Roman"/>
                <a:cs typeface="Times New Roman"/>
              </a:rPr>
              <a:t> </a:t>
            </a:r>
            <a:r>
              <a:rPr sz="2450" spc="-20" dirty="0">
                <a:latin typeface="Times New Roman"/>
                <a:cs typeface="Times New Roman"/>
              </a:rPr>
              <a:t>protocol</a:t>
            </a:r>
            <a:r>
              <a:rPr sz="2450" spc="360" dirty="0">
                <a:latin typeface="Times New Roman"/>
                <a:cs typeface="Times New Roman"/>
              </a:rPr>
              <a:t> </a:t>
            </a:r>
            <a:r>
              <a:rPr sz="2450" spc="-20" dirty="0">
                <a:latin typeface="Times New Roman"/>
                <a:cs typeface="Times New Roman"/>
              </a:rPr>
              <a:t>does</a:t>
            </a:r>
            <a:r>
              <a:rPr sz="2450" spc="150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not</a:t>
            </a:r>
            <a:r>
              <a:rPr sz="2450" spc="125" dirty="0">
                <a:latin typeface="Times New Roman"/>
                <a:cs typeface="Times New Roman"/>
              </a:rPr>
              <a:t> </a:t>
            </a:r>
            <a:r>
              <a:rPr sz="2450" spc="-25" dirty="0">
                <a:latin typeface="Times New Roman"/>
                <a:cs typeface="Times New Roman"/>
              </a:rPr>
              <a:t>exist.</a:t>
            </a:r>
            <a:endParaRPr sz="2450">
              <a:latin typeface="Times New Roman"/>
              <a:cs typeface="Times New Roman"/>
            </a:endParaRPr>
          </a:p>
          <a:p>
            <a:pPr marL="355600" indent="-343535" algn="just">
              <a:lnSpc>
                <a:spcPct val="100000"/>
              </a:lnSpc>
              <a:spcBef>
                <a:spcPts val="60"/>
              </a:spcBef>
              <a:buAutoNum type="arabicParenR" startAt="3"/>
              <a:tabLst>
                <a:tab pos="356235" algn="l"/>
              </a:tabLst>
            </a:pPr>
            <a:r>
              <a:rPr sz="2450" b="1" spc="-20" dirty="0">
                <a:latin typeface="Times New Roman"/>
                <a:cs typeface="Times New Roman"/>
              </a:rPr>
              <a:t>Treatment</a:t>
            </a:r>
            <a:r>
              <a:rPr sz="2450" b="1" spc="150" dirty="0">
                <a:latin typeface="Times New Roman"/>
                <a:cs typeface="Times New Roman"/>
              </a:rPr>
              <a:t> </a:t>
            </a:r>
            <a:r>
              <a:rPr sz="2450" b="1" spc="20" dirty="0">
                <a:latin typeface="Times New Roman"/>
                <a:cs typeface="Times New Roman"/>
              </a:rPr>
              <a:t>IND-</a:t>
            </a:r>
            <a:r>
              <a:rPr sz="2450" b="1" spc="-165" dirty="0">
                <a:latin typeface="Times New Roman"/>
                <a:cs typeface="Times New Roman"/>
              </a:rPr>
              <a:t> </a:t>
            </a:r>
            <a:r>
              <a:rPr sz="2450" b="1" spc="-5" dirty="0">
                <a:latin typeface="Times New Roman"/>
                <a:cs typeface="Times New Roman"/>
              </a:rPr>
              <a:t>Also</a:t>
            </a:r>
            <a:r>
              <a:rPr sz="2450" b="1" spc="175" dirty="0">
                <a:latin typeface="Times New Roman"/>
                <a:cs typeface="Times New Roman"/>
              </a:rPr>
              <a:t> </a:t>
            </a:r>
            <a:r>
              <a:rPr sz="2450" b="1" spc="5" dirty="0">
                <a:latin typeface="Times New Roman"/>
                <a:cs typeface="Times New Roman"/>
              </a:rPr>
              <a:t>called</a:t>
            </a:r>
            <a:r>
              <a:rPr sz="2450" b="1" spc="120" dirty="0">
                <a:latin typeface="Times New Roman"/>
                <a:cs typeface="Times New Roman"/>
              </a:rPr>
              <a:t> </a:t>
            </a:r>
            <a:r>
              <a:rPr sz="2450" b="1" spc="-5" dirty="0">
                <a:latin typeface="Times New Roman"/>
                <a:cs typeface="Times New Roman"/>
              </a:rPr>
              <a:t>Expanded</a:t>
            </a:r>
            <a:r>
              <a:rPr sz="2450" b="1" spc="45" dirty="0">
                <a:latin typeface="Times New Roman"/>
                <a:cs typeface="Times New Roman"/>
              </a:rPr>
              <a:t> </a:t>
            </a:r>
            <a:r>
              <a:rPr sz="2450" b="1" spc="10" dirty="0">
                <a:latin typeface="Times New Roman"/>
                <a:cs typeface="Times New Roman"/>
              </a:rPr>
              <a:t>Access</a:t>
            </a:r>
            <a:r>
              <a:rPr sz="2450" b="1" spc="85" dirty="0">
                <a:latin typeface="Times New Roman"/>
                <a:cs typeface="Times New Roman"/>
              </a:rPr>
              <a:t> </a:t>
            </a:r>
            <a:r>
              <a:rPr sz="2450" b="1" spc="20" dirty="0">
                <a:latin typeface="Times New Roman"/>
                <a:cs typeface="Times New Roman"/>
              </a:rPr>
              <a:t>IND</a:t>
            </a:r>
            <a:endParaRPr sz="2450">
              <a:latin typeface="Times New Roman"/>
              <a:cs typeface="Times New Roman"/>
            </a:endParaRPr>
          </a:p>
          <a:p>
            <a:pPr marL="12700" indent="915035" algn="just">
              <a:lnSpc>
                <a:spcPct val="100000"/>
              </a:lnSpc>
              <a:spcBef>
                <a:spcPts val="65"/>
              </a:spcBef>
            </a:pPr>
            <a:r>
              <a:rPr sz="2450" spc="10" dirty="0">
                <a:latin typeface="Times New Roman"/>
                <a:cs typeface="Times New Roman"/>
              </a:rPr>
              <a:t>This</a:t>
            </a:r>
            <a:r>
              <a:rPr sz="2450" spc="61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IND </a:t>
            </a:r>
            <a:r>
              <a:rPr sz="2450" spc="5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may </a:t>
            </a:r>
            <a:r>
              <a:rPr sz="2450" spc="15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be</a:t>
            </a:r>
            <a:r>
              <a:rPr sz="2450" spc="615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submitted </a:t>
            </a:r>
            <a:r>
              <a:rPr sz="2450" spc="9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for</a:t>
            </a:r>
            <a:r>
              <a:rPr sz="2450" spc="67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experimental </a:t>
            </a:r>
            <a:r>
              <a:rPr sz="2450" spc="50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drugs</a:t>
            </a:r>
            <a:endParaRPr sz="2450">
              <a:latin typeface="Times New Roman"/>
              <a:cs typeface="Times New Roman"/>
            </a:endParaRPr>
          </a:p>
          <a:p>
            <a:pPr marL="12700" marR="13335" algn="just">
              <a:lnSpc>
                <a:spcPct val="102200"/>
              </a:lnSpc>
            </a:pPr>
            <a:r>
              <a:rPr sz="2450" spc="15" dirty="0">
                <a:latin typeface="Times New Roman"/>
                <a:cs typeface="Times New Roman"/>
              </a:rPr>
              <a:t>showing</a:t>
            </a:r>
            <a:r>
              <a:rPr sz="2450" spc="20" dirty="0">
                <a:latin typeface="Times New Roman"/>
                <a:cs typeface="Times New Roman"/>
              </a:rPr>
              <a:t> promise</a:t>
            </a:r>
            <a:r>
              <a:rPr sz="2450" spc="25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Times New Roman"/>
                <a:cs typeface="Times New Roman"/>
              </a:rPr>
              <a:t>in</a:t>
            </a:r>
            <a:r>
              <a:rPr sz="2450" spc="45" dirty="0">
                <a:latin typeface="Times New Roman"/>
                <a:cs typeface="Times New Roman"/>
              </a:rPr>
              <a:t> </a:t>
            </a:r>
            <a:r>
              <a:rPr sz="2450" i="1" spc="25" dirty="0">
                <a:latin typeface="Times New Roman"/>
                <a:cs typeface="Times New Roman"/>
              </a:rPr>
              <a:t>clinical</a:t>
            </a:r>
            <a:r>
              <a:rPr sz="2450" i="1" spc="30" dirty="0">
                <a:latin typeface="Times New Roman"/>
                <a:cs typeface="Times New Roman"/>
              </a:rPr>
              <a:t> </a:t>
            </a:r>
            <a:r>
              <a:rPr sz="2450" i="1" spc="10" dirty="0">
                <a:latin typeface="Times New Roman"/>
                <a:cs typeface="Times New Roman"/>
              </a:rPr>
              <a:t>testing</a:t>
            </a:r>
            <a:r>
              <a:rPr sz="2450" i="1" spc="15" dirty="0">
                <a:latin typeface="Times New Roman"/>
                <a:cs typeface="Times New Roman"/>
              </a:rPr>
              <a:t> </a:t>
            </a:r>
            <a:r>
              <a:rPr sz="2450" i="1" spc="25" dirty="0">
                <a:latin typeface="Times New Roman"/>
                <a:cs typeface="Times New Roman"/>
              </a:rPr>
              <a:t>of </a:t>
            </a:r>
            <a:r>
              <a:rPr sz="2450" i="1" spc="30" dirty="0">
                <a:latin typeface="Times New Roman"/>
                <a:cs typeface="Times New Roman"/>
              </a:rPr>
              <a:t> </a:t>
            </a:r>
            <a:r>
              <a:rPr sz="2450" i="1" spc="20" dirty="0">
                <a:latin typeface="Times New Roman"/>
                <a:cs typeface="Times New Roman"/>
              </a:rPr>
              <a:t>serious </a:t>
            </a:r>
            <a:r>
              <a:rPr sz="2450" i="1" spc="25" dirty="0">
                <a:latin typeface="Times New Roman"/>
                <a:cs typeface="Times New Roman"/>
              </a:rPr>
              <a:t> </a:t>
            </a:r>
            <a:r>
              <a:rPr sz="2450" i="1" spc="45" dirty="0">
                <a:latin typeface="Times New Roman"/>
                <a:cs typeface="Times New Roman"/>
              </a:rPr>
              <a:t>and </a:t>
            </a:r>
            <a:r>
              <a:rPr sz="2450" i="1" spc="50" dirty="0">
                <a:latin typeface="Times New Roman"/>
                <a:cs typeface="Times New Roman"/>
              </a:rPr>
              <a:t> </a:t>
            </a:r>
            <a:r>
              <a:rPr sz="2450" i="1" spc="15" dirty="0">
                <a:latin typeface="Times New Roman"/>
                <a:cs typeface="Times New Roman"/>
              </a:rPr>
              <a:t>immediately life threatening </a:t>
            </a:r>
            <a:r>
              <a:rPr sz="2450" i="1" spc="20" dirty="0">
                <a:latin typeface="Times New Roman"/>
                <a:cs typeface="Times New Roman"/>
              </a:rPr>
              <a:t>conditions </a:t>
            </a:r>
            <a:r>
              <a:rPr sz="2450" i="1" spc="-5" dirty="0">
                <a:latin typeface="Times New Roman"/>
                <a:cs typeface="Times New Roman"/>
              </a:rPr>
              <a:t>while </a:t>
            </a:r>
            <a:r>
              <a:rPr sz="2450" i="1" spc="15" dirty="0">
                <a:latin typeface="Times New Roman"/>
                <a:cs typeface="Times New Roman"/>
              </a:rPr>
              <a:t>the final </a:t>
            </a:r>
            <a:r>
              <a:rPr sz="2450" spc="15" dirty="0">
                <a:latin typeface="Times New Roman"/>
                <a:cs typeface="Times New Roman"/>
              </a:rPr>
              <a:t>clinical 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work </a:t>
            </a:r>
            <a:r>
              <a:rPr sz="2450" spc="35" dirty="0">
                <a:latin typeface="Times New Roman"/>
                <a:cs typeface="Times New Roman"/>
              </a:rPr>
              <a:t>is </a:t>
            </a:r>
            <a:r>
              <a:rPr sz="2450" spc="20" dirty="0">
                <a:latin typeface="Times New Roman"/>
                <a:cs typeface="Times New Roman"/>
              </a:rPr>
              <a:t>conducted </a:t>
            </a:r>
            <a:r>
              <a:rPr sz="2450" spc="30" dirty="0">
                <a:latin typeface="Times New Roman"/>
                <a:cs typeface="Times New Roman"/>
              </a:rPr>
              <a:t>and </a:t>
            </a:r>
            <a:r>
              <a:rPr sz="2450" spc="15" dirty="0">
                <a:latin typeface="Times New Roman"/>
                <a:cs typeface="Times New Roman"/>
              </a:rPr>
              <a:t>the </a:t>
            </a:r>
            <a:r>
              <a:rPr sz="2450" spc="35" dirty="0">
                <a:latin typeface="Times New Roman"/>
                <a:cs typeface="Times New Roman"/>
              </a:rPr>
              <a:t>FDA </a:t>
            </a:r>
            <a:r>
              <a:rPr sz="2450" spc="30" dirty="0">
                <a:latin typeface="Times New Roman"/>
                <a:cs typeface="Times New Roman"/>
              </a:rPr>
              <a:t>review </a:t>
            </a:r>
            <a:r>
              <a:rPr sz="2450" spc="35" dirty="0">
                <a:latin typeface="Times New Roman"/>
                <a:cs typeface="Times New Roman"/>
              </a:rPr>
              <a:t>takes </a:t>
            </a:r>
            <a:r>
              <a:rPr sz="2450" spc="20" dirty="0">
                <a:latin typeface="Times New Roman"/>
                <a:cs typeface="Times New Roman"/>
              </a:rPr>
              <a:t>place (21 </a:t>
            </a:r>
            <a:r>
              <a:rPr sz="2450" spc="30" dirty="0">
                <a:latin typeface="Times New Roman"/>
                <a:cs typeface="Times New Roman"/>
              </a:rPr>
              <a:t>CFR </a:t>
            </a:r>
            <a:r>
              <a:rPr sz="2450" spc="35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312.34).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489" y="491166"/>
            <a:ext cx="7703820" cy="5376545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sz="2600" b="1" spc="5" dirty="0">
                <a:latin typeface="Times New Roman"/>
                <a:cs typeface="Times New Roman"/>
              </a:rPr>
              <a:t>Criteria</a:t>
            </a:r>
            <a:r>
              <a:rPr sz="2600" b="1" spc="-90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for</a:t>
            </a:r>
            <a:r>
              <a:rPr sz="2600" b="1" spc="-105" dirty="0">
                <a:latin typeface="Times New Roman"/>
                <a:cs typeface="Times New Roman"/>
              </a:rPr>
              <a:t> </a:t>
            </a:r>
            <a:r>
              <a:rPr sz="2600" b="1" spc="15" dirty="0">
                <a:latin typeface="Times New Roman"/>
                <a:cs typeface="Times New Roman"/>
              </a:rPr>
              <a:t>IND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application</a:t>
            </a:r>
            <a:endParaRPr sz="2600">
              <a:latin typeface="Times New Roman"/>
              <a:cs typeface="Times New Roman"/>
            </a:endParaRPr>
          </a:p>
          <a:p>
            <a:pPr marL="193675" indent="-180975">
              <a:lnSpc>
                <a:spcPct val="100000"/>
              </a:lnSpc>
              <a:spcBef>
                <a:spcPts val="1540"/>
              </a:spcBef>
              <a:buChar char="•"/>
              <a:tabLst>
                <a:tab pos="193675" algn="l"/>
              </a:tabLst>
            </a:pPr>
            <a:r>
              <a:rPr sz="2600" spc="20" dirty="0">
                <a:latin typeface="Times New Roman"/>
                <a:cs typeface="Times New Roman"/>
              </a:rPr>
              <a:t>A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n</a:t>
            </a:r>
            <a:r>
              <a:rPr sz="2600" spc="-35" dirty="0">
                <a:latin typeface="Times New Roman"/>
                <a:cs typeface="Times New Roman"/>
              </a:rPr>
              <a:t>e</a:t>
            </a:r>
            <a:r>
              <a:rPr sz="2600" spc="20" dirty="0">
                <a:latin typeface="Times New Roman"/>
                <a:cs typeface="Times New Roman"/>
              </a:rPr>
              <a:t>w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45" dirty="0">
                <a:latin typeface="Times New Roman"/>
                <a:cs typeface="Times New Roman"/>
              </a:rPr>
              <a:t>nd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-35" dirty="0">
                <a:latin typeface="Times New Roman"/>
                <a:cs typeface="Times New Roman"/>
              </a:rPr>
              <a:t>c</a:t>
            </a:r>
            <a:r>
              <a:rPr sz="2600" spc="35" dirty="0">
                <a:latin typeface="Times New Roman"/>
                <a:cs typeface="Times New Roman"/>
              </a:rPr>
              <a:t>a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-25" dirty="0">
                <a:latin typeface="Times New Roman"/>
                <a:cs typeface="Times New Roman"/>
              </a:rPr>
              <a:t>o</a:t>
            </a:r>
            <a:r>
              <a:rPr sz="2600" spc="15" dirty="0">
                <a:latin typeface="Times New Roman"/>
                <a:cs typeface="Times New Roman"/>
              </a:rPr>
              <a:t>n</a:t>
            </a:r>
            <a:endParaRPr sz="2600">
              <a:latin typeface="Times New Roman"/>
              <a:cs typeface="Times New Roman"/>
            </a:endParaRPr>
          </a:p>
          <a:p>
            <a:pPr marL="12700" marR="6350">
              <a:lnSpc>
                <a:spcPct val="149200"/>
              </a:lnSpc>
              <a:spcBef>
                <a:spcPts val="75"/>
              </a:spcBef>
              <a:buChar char="•"/>
              <a:tabLst>
                <a:tab pos="317500" algn="l"/>
                <a:tab pos="318135" algn="l"/>
                <a:tab pos="1518920" algn="l"/>
                <a:tab pos="1967230" algn="l"/>
                <a:tab pos="2558415" algn="l"/>
                <a:tab pos="3978910" algn="l"/>
                <a:tab pos="4855845" algn="l"/>
                <a:tab pos="5313680" algn="l"/>
                <a:tab pos="7421245" algn="l"/>
              </a:tabLst>
            </a:pPr>
            <a:r>
              <a:rPr sz="2600" spc="-15" dirty="0">
                <a:latin typeface="Times New Roman"/>
                <a:cs typeface="Times New Roman"/>
              </a:rPr>
              <a:t>C</a:t>
            </a:r>
            <a:r>
              <a:rPr sz="2600" spc="40" dirty="0">
                <a:latin typeface="Times New Roman"/>
                <a:cs typeface="Times New Roman"/>
              </a:rPr>
              <a:t>h</a:t>
            </a:r>
            <a:r>
              <a:rPr sz="2600" spc="-35" dirty="0">
                <a:latin typeface="Times New Roman"/>
                <a:cs typeface="Times New Roman"/>
              </a:rPr>
              <a:t>a</a:t>
            </a:r>
            <a:r>
              <a:rPr sz="2600" spc="40" dirty="0">
                <a:latin typeface="Times New Roman"/>
                <a:cs typeface="Times New Roman"/>
              </a:rPr>
              <a:t>n</a:t>
            </a:r>
            <a:r>
              <a:rPr sz="2600" spc="-30" dirty="0">
                <a:latin typeface="Times New Roman"/>
                <a:cs typeface="Times New Roman"/>
              </a:rPr>
              <a:t>g</a:t>
            </a:r>
            <a:r>
              <a:rPr sz="2600" spc="1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40" dirty="0">
                <a:latin typeface="Times New Roman"/>
                <a:cs typeface="Times New Roman"/>
              </a:rPr>
              <a:t>h</a:t>
            </a:r>
            <a:r>
              <a:rPr sz="2600" spc="1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40" dirty="0">
                <a:latin typeface="Times New Roman"/>
                <a:cs typeface="Times New Roman"/>
              </a:rPr>
              <a:t>a</a:t>
            </a:r>
            <a:r>
              <a:rPr sz="2600" spc="-30" dirty="0">
                <a:latin typeface="Times New Roman"/>
                <a:cs typeface="Times New Roman"/>
              </a:rPr>
              <a:t>p</a:t>
            </a:r>
            <a:r>
              <a:rPr sz="2600" spc="40" dirty="0">
                <a:latin typeface="Times New Roman"/>
                <a:cs typeface="Times New Roman"/>
              </a:rPr>
              <a:t>p</a:t>
            </a:r>
            <a:r>
              <a:rPr sz="2600" spc="25" dirty="0">
                <a:latin typeface="Times New Roman"/>
                <a:cs typeface="Times New Roman"/>
              </a:rPr>
              <a:t>r</a:t>
            </a:r>
            <a:r>
              <a:rPr sz="2600" spc="-30" dirty="0">
                <a:latin typeface="Times New Roman"/>
                <a:cs typeface="Times New Roman"/>
              </a:rPr>
              <a:t>o</a:t>
            </a:r>
            <a:r>
              <a:rPr sz="2600" spc="-105" dirty="0">
                <a:latin typeface="Times New Roman"/>
                <a:cs typeface="Times New Roman"/>
              </a:rPr>
              <a:t>v</a:t>
            </a:r>
            <a:r>
              <a:rPr sz="2600" spc="-35" dirty="0">
                <a:latin typeface="Times New Roman"/>
                <a:cs typeface="Times New Roman"/>
              </a:rPr>
              <a:t>e</a:t>
            </a:r>
            <a:r>
              <a:rPr sz="2600" spc="10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25" dirty="0">
                <a:latin typeface="Times New Roman"/>
                <a:cs typeface="Times New Roman"/>
              </a:rPr>
              <a:t>r</a:t>
            </a:r>
            <a:r>
              <a:rPr sz="2600" spc="-30" dirty="0">
                <a:latin typeface="Times New Roman"/>
                <a:cs typeface="Times New Roman"/>
              </a:rPr>
              <a:t>o</a:t>
            </a:r>
            <a:r>
              <a:rPr sz="2600" spc="40" dirty="0">
                <a:latin typeface="Times New Roman"/>
                <a:cs typeface="Times New Roman"/>
              </a:rPr>
              <a:t>u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1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30" dirty="0">
                <a:latin typeface="Times New Roman"/>
                <a:cs typeface="Times New Roman"/>
              </a:rPr>
              <a:t>o</a:t>
            </a:r>
            <a:r>
              <a:rPr sz="2600" spc="5" dirty="0">
                <a:latin typeface="Times New Roman"/>
                <a:cs typeface="Times New Roman"/>
              </a:rPr>
              <a:t>f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35" dirty="0">
                <a:latin typeface="Times New Roman"/>
                <a:cs typeface="Times New Roman"/>
              </a:rPr>
              <a:t>a</a:t>
            </a:r>
            <a:r>
              <a:rPr sz="2600" spc="40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m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40" dirty="0">
                <a:latin typeface="Times New Roman"/>
                <a:cs typeface="Times New Roman"/>
              </a:rPr>
              <a:t>n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35" dirty="0">
                <a:latin typeface="Times New Roman"/>
                <a:cs typeface="Times New Roman"/>
              </a:rPr>
              <a:t>s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45" dirty="0">
                <a:latin typeface="Times New Roman"/>
                <a:cs typeface="Times New Roman"/>
              </a:rPr>
              <a:t>r</a:t>
            </a:r>
            <a:r>
              <a:rPr sz="2600" spc="40" dirty="0">
                <a:latin typeface="Times New Roman"/>
                <a:cs typeface="Times New Roman"/>
              </a:rPr>
              <a:t>a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-30" dirty="0">
                <a:latin typeface="Times New Roman"/>
                <a:cs typeface="Times New Roman"/>
              </a:rPr>
              <a:t>o</a:t>
            </a:r>
            <a:r>
              <a:rPr sz="2600" spc="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35" dirty="0">
                <a:latin typeface="Times New Roman"/>
                <a:cs typeface="Times New Roman"/>
              </a:rPr>
              <a:t>or  </a:t>
            </a:r>
            <a:r>
              <a:rPr sz="2600" spc="10" dirty="0">
                <a:latin typeface="Times New Roman"/>
                <a:cs typeface="Times New Roman"/>
              </a:rPr>
              <a:t>dosage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level.</a:t>
            </a:r>
            <a:endParaRPr sz="2600">
              <a:latin typeface="Times New Roman"/>
              <a:cs typeface="Times New Roman"/>
            </a:endParaRPr>
          </a:p>
          <a:p>
            <a:pPr marL="250825" indent="-238125">
              <a:lnSpc>
                <a:spcPct val="100000"/>
              </a:lnSpc>
              <a:spcBef>
                <a:spcPts val="1540"/>
              </a:spcBef>
              <a:buChar char="•"/>
              <a:tabLst>
                <a:tab pos="250825" algn="l"/>
                <a:tab pos="3625850" algn="l"/>
              </a:tabLst>
            </a:pPr>
            <a:r>
              <a:rPr sz="2600" spc="5" dirty="0">
                <a:latin typeface="Times New Roman"/>
                <a:cs typeface="Times New Roman"/>
              </a:rPr>
              <a:t>Change</a:t>
            </a:r>
            <a:r>
              <a:rPr sz="2600" spc="3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in</a:t>
            </a:r>
            <a:r>
              <a:rPr sz="2600" spc="29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the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approved	</a:t>
            </a:r>
            <a:r>
              <a:rPr sz="2600" dirty="0">
                <a:latin typeface="Times New Roman"/>
                <a:cs typeface="Times New Roman"/>
              </a:rPr>
              <a:t>patient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population</a:t>
            </a:r>
            <a:r>
              <a:rPr sz="2600" spc="2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(vulnerable</a:t>
            </a:r>
            <a:endParaRPr sz="2600">
              <a:latin typeface="Times New Roman"/>
              <a:cs typeface="Times New Roman"/>
            </a:endParaRPr>
          </a:p>
          <a:p>
            <a:pPr marL="12700" marR="19685">
              <a:lnSpc>
                <a:spcPct val="149300"/>
              </a:lnSpc>
              <a:spcBef>
                <a:spcPts val="70"/>
              </a:spcBef>
              <a:tabLst>
                <a:tab pos="1604645" algn="l"/>
                <a:tab pos="2606040" algn="l"/>
                <a:tab pos="4503420" algn="l"/>
                <a:tab pos="6000115" algn="l"/>
                <a:tab pos="7096759" algn="l"/>
              </a:tabLst>
            </a:pPr>
            <a:r>
              <a:rPr sz="2600" spc="30" dirty="0">
                <a:latin typeface="Times New Roman"/>
                <a:cs typeface="Times New Roman"/>
              </a:rPr>
              <a:t>s</a:t>
            </a:r>
            <a:r>
              <a:rPr sz="2600" spc="-25" dirty="0">
                <a:latin typeface="Times New Roman"/>
                <a:cs typeface="Times New Roman"/>
              </a:rPr>
              <a:t>u</a:t>
            </a:r>
            <a:r>
              <a:rPr sz="2600" spc="45" dirty="0">
                <a:latin typeface="Times New Roman"/>
                <a:cs typeface="Times New Roman"/>
              </a:rPr>
              <a:t>b</a:t>
            </a:r>
            <a:r>
              <a:rPr sz="2600" spc="-55" dirty="0">
                <a:latin typeface="Times New Roman"/>
                <a:cs typeface="Times New Roman"/>
              </a:rPr>
              <a:t>j</a:t>
            </a:r>
            <a:r>
              <a:rPr sz="2600" spc="-35" dirty="0">
                <a:latin typeface="Times New Roman"/>
                <a:cs typeface="Times New Roman"/>
              </a:rPr>
              <a:t>ec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10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35" dirty="0">
                <a:latin typeface="Times New Roman"/>
                <a:cs typeface="Times New Roman"/>
              </a:rPr>
              <a:t>e</a:t>
            </a:r>
            <a:r>
              <a:rPr sz="2600" spc="20" dirty="0">
                <a:latin typeface="Times New Roman"/>
                <a:cs typeface="Times New Roman"/>
              </a:rPr>
              <a:t>.</a:t>
            </a:r>
            <a:r>
              <a:rPr sz="2600" spc="-25" dirty="0">
                <a:latin typeface="Times New Roman"/>
                <a:cs typeface="Times New Roman"/>
              </a:rPr>
              <a:t>g</a:t>
            </a:r>
            <a:r>
              <a:rPr sz="2600" spc="5" dirty="0">
                <a:latin typeface="Times New Roman"/>
                <a:cs typeface="Times New Roman"/>
              </a:rPr>
              <a:t>.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45" dirty="0">
                <a:latin typeface="Times New Roman"/>
                <a:cs typeface="Times New Roman"/>
              </a:rPr>
              <a:t>p</a:t>
            </a:r>
            <a:r>
              <a:rPr sz="2600" spc="-35" dirty="0">
                <a:latin typeface="Times New Roman"/>
                <a:cs typeface="Times New Roman"/>
              </a:rPr>
              <a:t>e</a:t>
            </a:r>
            <a:r>
              <a:rPr sz="2600" spc="45" dirty="0">
                <a:latin typeface="Times New Roman"/>
                <a:cs typeface="Times New Roman"/>
              </a:rPr>
              <a:t>d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-35" dirty="0">
                <a:latin typeface="Times New Roman"/>
                <a:cs typeface="Times New Roman"/>
              </a:rPr>
              <a:t>a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-35" dirty="0">
                <a:latin typeface="Times New Roman"/>
                <a:cs typeface="Times New Roman"/>
              </a:rPr>
              <a:t>c</a:t>
            </a:r>
            <a:r>
              <a:rPr sz="2600" spc="30" dirty="0">
                <a:latin typeface="Times New Roman"/>
                <a:cs typeface="Times New Roman"/>
              </a:rPr>
              <a:t>s</a:t>
            </a:r>
            <a:r>
              <a:rPr sz="2600" spc="5" dirty="0">
                <a:latin typeface="Times New Roman"/>
                <a:cs typeface="Times New Roman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35" dirty="0">
                <a:latin typeface="Times New Roman"/>
                <a:cs typeface="Times New Roman"/>
              </a:rPr>
              <a:t>e</a:t>
            </a:r>
            <a:r>
              <a:rPr sz="2600" spc="-55" dirty="0">
                <a:latin typeface="Times New Roman"/>
                <a:cs typeface="Times New Roman"/>
              </a:rPr>
              <a:t>l</a:t>
            </a:r>
            <a:r>
              <a:rPr sz="2600" spc="45" dirty="0">
                <a:latin typeface="Times New Roman"/>
                <a:cs typeface="Times New Roman"/>
              </a:rPr>
              <a:t>d</a:t>
            </a:r>
            <a:r>
              <a:rPr sz="2600" spc="-35" dirty="0">
                <a:latin typeface="Times New Roman"/>
                <a:cs typeface="Times New Roman"/>
              </a:rPr>
              <a:t>e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55" dirty="0">
                <a:latin typeface="Times New Roman"/>
                <a:cs typeface="Times New Roman"/>
              </a:rPr>
              <a:t>l</a:t>
            </a:r>
            <a:r>
              <a:rPr sz="2600" spc="-175" dirty="0">
                <a:latin typeface="Times New Roman"/>
                <a:cs typeface="Times New Roman"/>
              </a:rPr>
              <a:t>y</a:t>
            </a:r>
            <a:r>
              <a:rPr sz="2600" spc="5" dirty="0">
                <a:latin typeface="Times New Roman"/>
                <a:cs typeface="Times New Roman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Times New Roman"/>
                <a:cs typeface="Times New Roman"/>
              </a:rPr>
              <a:t>H</a:t>
            </a:r>
            <a:r>
              <a:rPr sz="2600" spc="-40" dirty="0">
                <a:latin typeface="Times New Roman"/>
                <a:cs typeface="Times New Roman"/>
              </a:rPr>
              <a:t>I</a:t>
            </a:r>
            <a:r>
              <a:rPr sz="2600" spc="20" dirty="0">
                <a:latin typeface="Times New Roman"/>
                <a:cs typeface="Times New Roman"/>
              </a:rPr>
              <a:t>V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05" dirty="0">
                <a:latin typeface="Times New Roman"/>
                <a:cs typeface="Times New Roman"/>
              </a:rPr>
              <a:t>+</a:t>
            </a:r>
            <a:r>
              <a:rPr sz="2600" spc="-100" dirty="0">
                <a:latin typeface="Times New Roman"/>
                <a:cs typeface="Times New Roman"/>
              </a:rPr>
              <a:t>v</a:t>
            </a:r>
            <a:r>
              <a:rPr sz="2600" spc="-30" dirty="0">
                <a:latin typeface="Times New Roman"/>
                <a:cs typeface="Times New Roman"/>
              </a:rPr>
              <a:t>e</a:t>
            </a:r>
            <a:r>
              <a:rPr sz="2600" spc="5" dirty="0">
                <a:latin typeface="Times New Roman"/>
                <a:cs typeface="Times New Roman"/>
              </a:rPr>
              <a:t>,  </a:t>
            </a:r>
            <a:r>
              <a:rPr sz="2600" dirty="0">
                <a:latin typeface="Times New Roman"/>
                <a:cs typeface="Times New Roman"/>
              </a:rPr>
              <a:t>immunocompromised)</a:t>
            </a:r>
            <a:endParaRPr sz="2600">
              <a:latin typeface="Times New Roman"/>
              <a:cs typeface="Times New Roman"/>
            </a:endParaRPr>
          </a:p>
          <a:p>
            <a:pPr marL="12700" marR="23495">
              <a:lnSpc>
                <a:spcPct val="149200"/>
              </a:lnSpc>
              <a:spcBef>
                <a:spcPts val="75"/>
              </a:spcBef>
              <a:buChar char="•"/>
              <a:tabLst>
                <a:tab pos="297815" algn="l"/>
                <a:tab pos="298450" algn="l"/>
                <a:tab pos="1919605" algn="l"/>
                <a:tab pos="3015615" algn="l"/>
                <a:tab pos="3435350" algn="l"/>
                <a:tab pos="3997960" algn="l"/>
                <a:tab pos="5552440" algn="l"/>
                <a:tab pos="5981065" algn="l"/>
                <a:tab pos="6457950" algn="l"/>
              </a:tabLst>
            </a:pPr>
            <a:r>
              <a:rPr sz="2600" spc="-30" dirty="0">
                <a:latin typeface="Times New Roman"/>
                <a:cs typeface="Times New Roman"/>
              </a:rPr>
              <a:t>S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-30" dirty="0">
                <a:latin typeface="Times New Roman"/>
                <a:cs typeface="Times New Roman"/>
              </a:rPr>
              <a:t>g</a:t>
            </a:r>
            <a:r>
              <a:rPr sz="2600" spc="40" dirty="0">
                <a:latin typeface="Times New Roman"/>
                <a:cs typeface="Times New Roman"/>
              </a:rPr>
              <a:t>n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25" dirty="0">
                <a:latin typeface="Times New Roman"/>
                <a:cs typeface="Times New Roman"/>
              </a:rPr>
              <a:t>f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-35" dirty="0">
                <a:latin typeface="Times New Roman"/>
                <a:cs typeface="Times New Roman"/>
              </a:rPr>
              <a:t>c</a:t>
            </a:r>
            <a:r>
              <a:rPr sz="2600" spc="40" dirty="0">
                <a:latin typeface="Times New Roman"/>
                <a:cs typeface="Times New Roman"/>
              </a:rPr>
              <a:t>an</a:t>
            </a:r>
            <a:r>
              <a:rPr sz="2600" spc="5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35" dirty="0">
                <a:latin typeface="Times New Roman"/>
                <a:cs typeface="Times New Roman"/>
              </a:rPr>
              <a:t>c</a:t>
            </a:r>
            <a:r>
              <a:rPr sz="2600" spc="-30" dirty="0">
                <a:latin typeface="Times New Roman"/>
                <a:cs typeface="Times New Roman"/>
              </a:rPr>
              <a:t>h</a:t>
            </a:r>
            <a:r>
              <a:rPr sz="2600" spc="-35" dirty="0">
                <a:latin typeface="Times New Roman"/>
                <a:cs typeface="Times New Roman"/>
              </a:rPr>
              <a:t>a</a:t>
            </a:r>
            <a:r>
              <a:rPr sz="2600" spc="40" dirty="0">
                <a:latin typeface="Times New Roman"/>
                <a:cs typeface="Times New Roman"/>
              </a:rPr>
              <a:t>n</a:t>
            </a:r>
            <a:r>
              <a:rPr sz="2600" spc="-30" dirty="0">
                <a:latin typeface="Times New Roman"/>
                <a:cs typeface="Times New Roman"/>
              </a:rPr>
              <a:t>g</a:t>
            </a:r>
            <a:r>
              <a:rPr sz="2600" spc="1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5" dirty="0">
                <a:latin typeface="Times New Roman"/>
                <a:cs typeface="Times New Roman"/>
              </a:rPr>
              <a:t>t</a:t>
            </a:r>
            <a:r>
              <a:rPr sz="2600" spc="40" dirty="0">
                <a:latin typeface="Times New Roman"/>
                <a:cs typeface="Times New Roman"/>
              </a:rPr>
              <a:t>h</a:t>
            </a:r>
            <a:r>
              <a:rPr sz="2600" spc="1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40" dirty="0">
                <a:latin typeface="Times New Roman"/>
                <a:cs typeface="Times New Roman"/>
              </a:rPr>
              <a:t>p</a:t>
            </a:r>
            <a:r>
              <a:rPr sz="2600" spc="25" dirty="0">
                <a:latin typeface="Times New Roman"/>
                <a:cs typeface="Times New Roman"/>
              </a:rPr>
              <a:t>r</a:t>
            </a:r>
            <a:r>
              <a:rPr sz="2600" spc="-30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m</a:t>
            </a:r>
            <a:r>
              <a:rPr sz="2600" spc="-30" dirty="0">
                <a:latin typeface="Times New Roman"/>
                <a:cs typeface="Times New Roman"/>
              </a:rPr>
              <a:t>o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-30" dirty="0">
                <a:latin typeface="Times New Roman"/>
                <a:cs typeface="Times New Roman"/>
              </a:rPr>
              <a:t>o</a:t>
            </a:r>
            <a:r>
              <a:rPr sz="2600" spc="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30" dirty="0">
                <a:latin typeface="Times New Roman"/>
                <a:cs typeface="Times New Roman"/>
              </a:rPr>
              <a:t>o</a:t>
            </a:r>
            <a:r>
              <a:rPr sz="2600" spc="5" dirty="0">
                <a:latin typeface="Times New Roman"/>
                <a:cs typeface="Times New Roman"/>
              </a:rPr>
              <a:t>f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40" dirty="0">
                <a:latin typeface="Times New Roman"/>
                <a:cs typeface="Times New Roman"/>
              </a:rPr>
              <a:t>a</a:t>
            </a:r>
            <a:r>
              <a:rPr sz="2600" spc="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35" dirty="0">
                <a:latin typeface="Times New Roman"/>
                <a:cs typeface="Times New Roman"/>
              </a:rPr>
              <a:t>a</a:t>
            </a:r>
            <a:r>
              <a:rPr sz="2600" spc="40" dirty="0">
                <a:latin typeface="Times New Roman"/>
                <a:cs typeface="Times New Roman"/>
              </a:rPr>
              <a:t>p</a:t>
            </a:r>
            <a:r>
              <a:rPr sz="2600" spc="-30" dirty="0">
                <a:latin typeface="Times New Roman"/>
                <a:cs typeface="Times New Roman"/>
              </a:rPr>
              <a:t>p</a:t>
            </a:r>
            <a:r>
              <a:rPr sz="2600" spc="25" dirty="0">
                <a:latin typeface="Times New Roman"/>
                <a:cs typeface="Times New Roman"/>
              </a:rPr>
              <a:t>r</a:t>
            </a:r>
            <a:r>
              <a:rPr sz="2600" spc="-30" dirty="0">
                <a:latin typeface="Times New Roman"/>
                <a:cs typeface="Times New Roman"/>
              </a:rPr>
              <a:t>o</a:t>
            </a:r>
            <a:r>
              <a:rPr sz="2600" spc="-105" dirty="0">
                <a:latin typeface="Times New Roman"/>
                <a:cs typeface="Times New Roman"/>
              </a:rPr>
              <a:t>v</a:t>
            </a:r>
            <a:r>
              <a:rPr sz="2600" spc="-35" dirty="0">
                <a:latin typeface="Times New Roman"/>
                <a:cs typeface="Times New Roman"/>
              </a:rPr>
              <a:t>e</a:t>
            </a:r>
            <a:r>
              <a:rPr sz="2600" spc="5" dirty="0">
                <a:latin typeface="Times New Roman"/>
                <a:cs typeface="Times New Roman"/>
              </a:rPr>
              <a:t>d  </a:t>
            </a:r>
            <a:r>
              <a:rPr sz="2600" spc="10" dirty="0">
                <a:latin typeface="Times New Roman"/>
                <a:cs typeface="Times New Roman"/>
              </a:rPr>
              <a:t>Drug.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014465"/>
            <a:ext cx="7086600" cy="50053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1673" y="242818"/>
            <a:ext cx="3757295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IND</a:t>
            </a:r>
            <a:r>
              <a:rPr spc="-90" dirty="0"/>
              <a:t> </a:t>
            </a:r>
            <a:r>
              <a:rPr spc="5" dirty="0"/>
              <a:t>PROCESS</a:t>
            </a:r>
            <a:r>
              <a:rPr spc="-35" dirty="0"/>
              <a:t> </a:t>
            </a:r>
            <a:r>
              <a:rPr spc="25" dirty="0"/>
              <a:t>IN</a:t>
            </a:r>
            <a:r>
              <a:rPr spc="-90" dirty="0"/>
              <a:t> </a:t>
            </a:r>
            <a:r>
              <a:rPr spc="15" dirty="0"/>
              <a:t>INDIA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52" y="0"/>
            <a:ext cx="8089900" cy="656844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625"/>
              </a:spcBef>
            </a:pPr>
            <a:r>
              <a:rPr sz="2600" b="1" spc="-10" dirty="0">
                <a:latin typeface="Times New Roman"/>
                <a:cs typeface="Times New Roman"/>
              </a:rPr>
              <a:t>N</a:t>
            </a:r>
            <a:r>
              <a:rPr sz="2600" b="1" spc="-15" dirty="0">
                <a:latin typeface="Times New Roman"/>
                <a:cs typeface="Times New Roman"/>
              </a:rPr>
              <a:t>E</a:t>
            </a:r>
            <a:r>
              <a:rPr sz="2600" b="1" spc="25" dirty="0">
                <a:latin typeface="Times New Roman"/>
                <a:cs typeface="Times New Roman"/>
              </a:rPr>
              <a:t>W</a:t>
            </a:r>
            <a:r>
              <a:rPr sz="2600" b="1" spc="-5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DRU</a:t>
            </a:r>
            <a:r>
              <a:rPr sz="2600" b="1" spc="20" dirty="0">
                <a:latin typeface="Times New Roman"/>
                <a:cs typeface="Times New Roman"/>
              </a:rPr>
              <a:t>G</a:t>
            </a:r>
            <a:r>
              <a:rPr sz="2600" b="1" spc="-13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A</a:t>
            </a:r>
            <a:r>
              <a:rPr sz="2600" b="1" spc="55" dirty="0">
                <a:latin typeface="Times New Roman"/>
                <a:cs typeface="Times New Roman"/>
              </a:rPr>
              <a:t>PP</a:t>
            </a:r>
            <a:r>
              <a:rPr sz="2600" b="1" spc="-15" dirty="0">
                <a:latin typeface="Times New Roman"/>
                <a:cs typeface="Times New Roman"/>
              </a:rPr>
              <a:t>L</a:t>
            </a:r>
            <a:r>
              <a:rPr sz="2600" b="1" spc="35" dirty="0">
                <a:latin typeface="Times New Roman"/>
                <a:cs typeface="Times New Roman"/>
              </a:rPr>
              <a:t>I</a:t>
            </a:r>
            <a:r>
              <a:rPr sz="2600" b="1" spc="-10" dirty="0">
                <a:latin typeface="Times New Roman"/>
                <a:cs typeface="Times New Roman"/>
              </a:rPr>
              <a:t>C</a:t>
            </a:r>
            <a:r>
              <a:rPr sz="2600" b="1" spc="-235" dirty="0">
                <a:latin typeface="Times New Roman"/>
                <a:cs typeface="Times New Roman"/>
              </a:rPr>
              <a:t>A</a:t>
            </a:r>
            <a:r>
              <a:rPr sz="2600" b="1" spc="-15" dirty="0">
                <a:latin typeface="Times New Roman"/>
                <a:cs typeface="Times New Roman"/>
              </a:rPr>
              <a:t>T</a:t>
            </a:r>
            <a:r>
              <a:rPr sz="2600" b="1" spc="35" dirty="0">
                <a:latin typeface="Times New Roman"/>
                <a:cs typeface="Times New Roman"/>
              </a:rPr>
              <a:t>I</a:t>
            </a:r>
            <a:r>
              <a:rPr sz="2600" b="1" dirty="0">
                <a:latin typeface="Times New Roman"/>
                <a:cs typeface="Times New Roman"/>
              </a:rPr>
              <a:t>O</a:t>
            </a:r>
            <a:r>
              <a:rPr sz="2600" b="1" spc="15" dirty="0">
                <a:latin typeface="Times New Roman"/>
                <a:cs typeface="Times New Roman"/>
              </a:rPr>
              <a:t>N</a:t>
            </a:r>
            <a:r>
              <a:rPr sz="2600" b="1" spc="-204" dirty="0">
                <a:latin typeface="Times New Roman"/>
                <a:cs typeface="Times New Roman"/>
              </a:rPr>
              <a:t> </a:t>
            </a:r>
            <a:r>
              <a:rPr sz="2600" b="1" spc="25" dirty="0">
                <a:latin typeface="Times New Roman"/>
                <a:cs typeface="Times New Roman"/>
              </a:rPr>
              <a:t>(</a:t>
            </a:r>
            <a:r>
              <a:rPr sz="2600" b="1" spc="-10" dirty="0">
                <a:latin typeface="Times New Roman"/>
                <a:cs typeface="Times New Roman"/>
              </a:rPr>
              <a:t>ND</a:t>
            </a:r>
            <a:r>
              <a:rPr sz="2600" b="1" spc="-5" dirty="0">
                <a:latin typeface="Times New Roman"/>
                <a:cs typeface="Times New Roman"/>
              </a:rPr>
              <a:t>A</a:t>
            </a:r>
            <a:r>
              <a:rPr sz="2600" b="1" spc="5" dirty="0"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  <a:p>
            <a:pPr marL="260350" indent="-248285" algn="just">
              <a:lnSpc>
                <a:spcPct val="100000"/>
              </a:lnSpc>
              <a:spcBef>
                <a:spcPts val="1540"/>
              </a:spcBef>
              <a:buChar char="•"/>
              <a:tabLst>
                <a:tab pos="260985" algn="l"/>
              </a:tabLst>
            </a:pPr>
            <a:r>
              <a:rPr sz="2600" spc="10" dirty="0">
                <a:latin typeface="Times New Roman"/>
                <a:cs typeface="Times New Roman"/>
              </a:rPr>
              <a:t>The</a:t>
            </a:r>
            <a:r>
              <a:rPr sz="2600" spc="3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New</a:t>
            </a:r>
            <a:r>
              <a:rPr sz="2600" spc="3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Drug</a:t>
            </a:r>
            <a:r>
              <a:rPr sz="2600" spc="37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Application</a:t>
            </a:r>
            <a:r>
              <a:rPr sz="2600" spc="459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is</a:t>
            </a:r>
            <a:r>
              <a:rPr sz="2600" spc="35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the</a:t>
            </a:r>
            <a:r>
              <a:rPr sz="2600" spc="29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vehicle</a:t>
            </a:r>
            <a:r>
              <a:rPr sz="2600" spc="37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through</a:t>
            </a:r>
            <a:r>
              <a:rPr sz="2600" spc="38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which</a:t>
            </a:r>
            <a:endParaRPr sz="2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9200"/>
              </a:lnSpc>
              <a:spcBef>
                <a:spcPts val="75"/>
              </a:spcBef>
            </a:pPr>
            <a:r>
              <a:rPr sz="2600" spc="25" dirty="0">
                <a:latin typeface="Times New Roman"/>
                <a:cs typeface="Times New Roman"/>
              </a:rPr>
              <a:t>the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drug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sponsors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formally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propose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FDA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or</a:t>
            </a:r>
            <a:r>
              <a:rPr sz="2600" spc="-5" dirty="0">
                <a:latin typeface="Times New Roman"/>
                <a:cs typeface="Times New Roman"/>
              </a:rPr>
              <a:t> DCGI</a:t>
            </a:r>
            <a:r>
              <a:rPr sz="2600" spc="64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to 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approve </a:t>
            </a:r>
            <a:r>
              <a:rPr sz="2600" spc="10" dirty="0">
                <a:latin typeface="Times New Roman"/>
                <a:cs typeface="Times New Roman"/>
              </a:rPr>
              <a:t>a new </a:t>
            </a:r>
            <a:r>
              <a:rPr sz="2600" spc="-10" dirty="0">
                <a:latin typeface="Times New Roman"/>
                <a:cs typeface="Times New Roman"/>
              </a:rPr>
              <a:t>investigational </a:t>
            </a:r>
            <a:r>
              <a:rPr sz="2600" spc="15" dirty="0">
                <a:latin typeface="Times New Roman"/>
                <a:cs typeface="Times New Roman"/>
              </a:rPr>
              <a:t>drug </a:t>
            </a:r>
            <a:r>
              <a:rPr sz="2600" spc="-20" dirty="0">
                <a:latin typeface="Times New Roman"/>
                <a:cs typeface="Times New Roman"/>
              </a:rPr>
              <a:t>for </a:t>
            </a:r>
            <a:r>
              <a:rPr sz="2600" spc="-10" dirty="0">
                <a:latin typeface="Times New Roman"/>
                <a:cs typeface="Times New Roman"/>
              </a:rPr>
              <a:t>sale </a:t>
            </a:r>
            <a:r>
              <a:rPr sz="2600" spc="5" dirty="0">
                <a:latin typeface="Times New Roman"/>
                <a:cs typeface="Times New Roman"/>
              </a:rPr>
              <a:t>and </a:t>
            </a:r>
            <a:r>
              <a:rPr sz="2600" spc="-5" dirty="0">
                <a:latin typeface="Times New Roman"/>
                <a:cs typeface="Times New Roman"/>
              </a:rPr>
              <a:t>marketing 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a</a:t>
            </a:r>
            <a:r>
              <a:rPr sz="2600" spc="-45" dirty="0">
                <a:latin typeface="Times New Roman"/>
                <a:cs typeface="Times New Roman"/>
              </a:rPr>
              <a:t>f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35" dirty="0">
                <a:latin typeface="Times New Roman"/>
                <a:cs typeface="Times New Roman"/>
              </a:rPr>
              <a:t>e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P</a:t>
            </a:r>
            <a:r>
              <a:rPr sz="2600" spc="40" dirty="0">
                <a:latin typeface="Times New Roman"/>
                <a:cs typeface="Times New Roman"/>
              </a:rPr>
              <a:t>ha</a:t>
            </a:r>
            <a:r>
              <a:rPr sz="2600" spc="35" dirty="0">
                <a:latin typeface="Times New Roman"/>
                <a:cs typeface="Times New Roman"/>
              </a:rPr>
              <a:t>s</a:t>
            </a:r>
            <a:r>
              <a:rPr sz="2600" spc="10" dirty="0">
                <a:latin typeface="Times New Roman"/>
                <a:cs typeface="Times New Roman"/>
              </a:rPr>
              <a:t>e</a:t>
            </a:r>
            <a:r>
              <a:rPr sz="2600" spc="-229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III</a:t>
            </a:r>
            <a:r>
              <a:rPr sz="2600" spc="15" dirty="0">
                <a:latin typeface="Times New Roman"/>
                <a:cs typeface="Times New Roman"/>
              </a:rPr>
              <a:t>A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P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-105" dirty="0">
                <a:latin typeface="Times New Roman"/>
                <a:cs typeface="Times New Roman"/>
              </a:rPr>
              <a:t>v</a:t>
            </a:r>
            <a:r>
              <a:rPr sz="2600" spc="-30" dirty="0">
                <a:latin typeface="Times New Roman"/>
                <a:cs typeface="Times New Roman"/>
              </a:rPr>
              <a:t>o</a:t>
            </a:r>
            <a:r>
              <a:rPr sz="2600" spc="5" dirty="0">
                <a:latin typeface="Times New Roman"/>
                <a:cs typeface="Times New Roman"/>
              </a:rPr>
              <a:t>t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25" dirty="0">
                <a:latin typeface="Times New Roman"/>
                <a:cs typeface="Times New Roman"/>
              </a:rPr>
              <a:t>r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40" dirty="0">
                <a:latin typeface="Times New Roman"/>
                <a:cs typeface="Times New Roman"/>
              </a:rPr>
              <a:t>a</a:t>
            </a:r>
            <a:r>
              <a:rPr sz="2600" spc="-55" dirty="0">
                <a:latin typeface="Times New Roman"/>
                <a:cs typeface="Times New Roman"/>
              </a:rPr>
              <a:t>l</a:t>
            </a:r>
            <a:r>
              <a:rPr sz="2600" spc="45" dirty="0">
                <a:latin typeface="Times New Roman"/>
                <a:cs typeface="Times New Roman"/>
              </a:rPr>
              <a:t>s</a:t>
            </a:r>
            <a:r>
              <a:rPr sz="2600" spc="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12700" marR="10795" algn="just">
              <a:lnSpc>
                <a:spcPct val="149300"/>
              </a:lnSpc>
              <a:spcBef>
                <a:spcPts val="70"/>
              </a:spcBef>
              <a:buChar char="•"/>
              <a:tabLst>
                <a:tab pos="270510" algn="l"/>
              </a:tabLst>
            </a:pPr>
            <a:r>
              <a:rPr sz="2600" spc="10" dirty="0">
                <a:latin typeface="Times New Roman"/>
                <a:cs typeface="Times New Roman"/>
              </a:rPr>
              <a:t>The </a:t>
            </a:r>
            <a:r>
              <a:rPr sz="2600" spc="-30" dirty="0">
                <a:latin typeface="Times New Roman"/>
                <a:cs typeface="Times New Roman"/>
              </a:rPr>
              <a:t>official </a:t>
            </a:r>
            <a:r>
              <a:rPr sz="2600" spc="-5" dirty="0">
                <a:latin typeface="Times New Roman"/>
                <a:cs typeface="Times New Roman"/>
              </a:rPr>
              <a:t>definition </a:t>
            </a:r>
            <a:r>
              <a:rPr sz="2600" spc="-1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New </a:t>
            </a:r>
            <a:r>
              <a:rPr sz="2600" dirty="0">
                <a:latin typeface="Times New Roman"/>
                <a:cs typeface="Times New Roman"/>
              </a:rPr>
              <a:t>Drug </a:t>
            </a:r>
            <a:r>
              <a:rPr sz="2600" spc="-20" dirty="0">
                <a:latin typeface="Times New Roman"/>
                <a:cs typeface="Times New Roman"/>
              </a:rPr>
              <a:t>is in </a:t>
            </a:r>
            <a:r>
              <a:rPr sz="2600" spc="-15" dirty="0">
                <a:latin typeface="Times New Roman"/>
                <a:cs typeface="Times New Roman"/>
              </a:rPr>
              <a:t>Sec </a:t>
            </a:r>
            <a:r>
              <a:rPr sz="2600" dirty="0">
                <a:latin typeface="Times New Roman"/>
                <a:cs typeface="Times New Roman"/>
              </a:rPr>
              <a:t>201(p) </a:t>
            </a:r>
            <a:r>
              <a:rPr sz="2600" spc="-30" dirty="0">
                <a:latin typeface="Times New Roman"/>
                <a:cs typeface="Times New Roman"/>
              </a:rPr>
              <a:t>of 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Federal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Drug,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Food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Cosmetics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Act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as;</a:t>
            </a:r>
            <a:endParaRPr sz="2600">
              <a:latin typeface="Times New Roman"/>
              <a:cs typeface="Times New Roman"/>
            </a:endParaRPr>
          </a:p>
          <a:p>
            <a:pPr marL="12700" marR="9525" algn="just">
              <a:lnSpc>
                <a:spcPct val="150000"/>
              </a:lnSpc>
              <a:spcBef>
                <a:spcPts val="55"/>
              </a:spcBef>
              <a:buChar char="•"/>
              <a:tabLst>
                <a:tab pos="130175" algn="l"/>
              </a:tabLst>
            </a:pPr>
            <a:r>
              <a:rPr sz="2600" spc="-10" dirty="0">
                <a:latin typeface="Times New Roman"/>
                <a:cs typeface="Times New Roman"/>
              </a:rPr>
              <a:t>Any </a:t>
            </a:r>
            <a:r>
              <a:rPr sz="2600" spc="10" dirty="0">
                <a:latin typeface="Times New Roman"/>
                <a:cs typeface="Times New Roman"/>
              </a:rPr>
              <a:t>new </a:t>
            </a:r>
            <a:r>
              <a:rPr sz="2600" spc="15" dirty="0">
                <a:latin typeface="Times New Roman"/>
                <a:cs typeface="Times New Roman"/>
              </a:rPr>
              <a:t>drug </a:t>
            </a:r>
            <a:r>
              <a:rPr sz="2600" spc="5" dirty="0">
                <a:latin typeface="Times New Roman"/>
                <a:cs typeface="Times New Roman"/>
              </a:rPr>
              <a:t>,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10" dirty="0">
                <a:latin typeface="Times New Roman"/>
                <a:cs typeface="Times New Roman"/>
              </a:rPr>
              <a:t>composition of </a:t>
            </a:r>
            <a:r>
              <a:rPr sz="2600" spc="-25" dirty="0">
                <a:latin typeface="Times New Roman"/>
                <a:cs typeface="Times New Roman"/>
              </a:rPr>
              <a:t>which is </a:t>
            </a:r>
            <a:r>
              <a:rPr sz="2600" spc="-5" dirty="0">
                <a:latin typeface="Times New Roman"/>
                <a:cs typeface="Times New Roman"/>
              </a:rPr>
              <a:t>such </a:t>
            </a:r>
            <a:r>
              <a:rPr sz="2600" spc="10" dirty="0">
                <a:latin typeface="Times New Roman"/>
                <a:cs typeface="Times New Roman"/>
              </a:rPr>
              <a:t>that </a:t>
            </a:r>
            <a:r>
              <a:rPr sz="2600" spc="-25" dirty="0">
                <a:latin typeface="Times New Roman"/>
                <a:cs typeface="Times New Roman"/>
              </a:rPr>
              <a:t>it </a:t>
            </a:r>
            <a:r>
              <a:rPr sz="2600" spc="-55" dirty="0">
                <a:latin typeface="Times New Roman"/>
                <a:cs typeface="Times New Roman"/>
              </a:rPr>
              <a:t>is 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not </a:t>
            </a:r>
            <a:r>
              <a:rPr sz="2600" spc="-15" dirty="0">
                <a:latin typeface="Times New Roman"/>
                <a:cs typeface="Times New Roman"/>
              </a:rPr>
              <a:t>recognized </a:t>
            </a:r>
            <a:r>
              <a:rPr sz="2600" spc="10" dirty="0">
                <a:latin typeface="Times New Roman"/>
                <a:cs typeface="Times New Roman"/>
              </a:rPr>
              <a:t>among </a:t>
            </a:r>
            <a:r>
              <a:rPr sz="2600" spc="-10" dirty="0">
                <a:latin typeface="Times New Roman"/>
                <a:cs typeface="Times New Roman"/>
              </a:rPr>
              <a:t>experts </a:t>
            </a:r>
            <a:r>
              <a:rPr sz="2600" spc="-30" dirty="0">
                <a:latin typeface="Times New Roman"/>
                <a:cs typeface="Times New Roman"/>
              </a:rPr>
              <a:t>qualified </a:t>
            </a:r>
            <a:r>
              <a:rPr sz="2600" spc="30" dirty="0">
                <a:latin typeface="Times New Roman"/>
                <a:cs typeface="Times New Roman"/>
              </a:rPr>
              <a:t>by </a:t>
            </a:r>
            <a:r>
              <a:rPr sz="2600" spc="-10" dirty="0">
                <a:latin typeface="Times New Roman"/>
                <a:cs typeface="Times New Roman"/>
              </a:rPr>
              <a:t>scientific </a:t>
            </a:r>
            <a:r>
              <a:rPr sz="2600" spc="10" dirty="0">
                <a:latin typeface="Times New Roman"/>
                <a:cs typeface="Times New Roman"/>
              </a:rPr>
              <a:t>training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as </a:t>
            </a:r>
            <a:r>
              <a:rPr sz="2600" spc="-10" dirty="0">
                <a:latin typeface="Times New Roman"/>
                <a:cs typeface="Times New Roman"/>
              </a:rPr>
              <a:t>safe </a:t>
            </a:r>
            <a:r>
              <a:rPr sz="2600" spc="-15" dirty="0">
                <a:latin typeface="Times New Roman"/>
                <a:cs typeface="Times New Roman"/>
              </a:rPr>
              <a:t>and </a:t>
            </a:r>
            <a:r>
              <a:rPr sz="2600" spc="-30" dirty="0">
                <a:latin typeface="Times New Roman"/>
                <a:cs typeface="Times New Roman"/>
              </a:rPr>
              <a:t>effective </a:t>
            </a:r>
            <a:r>
              <a:rPr sz="2600" spc="-20" dirty="0">
                <a:latin typeface="Times New Roman"/>
                <a:cs typeface="Times New Roman"/>
              </a:rPr>
              <a:t>for </a:t>
            </a:r>
            <a:r>
              <a:rPr sz="2600" spc="30" dirty="0">
                <a:latin typeface="Times New Roman"/>
                <a:cs typeface="Times New Roman"/>
              </a:rPr>
              <a:t>use </a:t>
            </a:r>
            <a:r>
              <a:rPr sz="2600" spc="5" dirty="0">
                <a:latin typeface="Times New Roman"/>
                <a:cs typeface="Times New Roman"/>
              </a:rPr>
              <a:t>under </a:t>
            </a:r>
            <a:r>
              <a:rPr sz="2600" spc="-10" dirty="0">
                <a:latin typeface="Times New Roman"/>
                <a:cs typeface="Times New Roman"/>
              </a:rPr>
              <a:t>prescribed, </a:t>
            </a:r>
            <a:r>
              <a:rPr sz="2600" spc="-5" dirty="0">
                <a:latin typeface="Times New Roman"/>
                <a:cs typeface="Times New Roman"/>
              </a:rPr>
              <a:t>recommended 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or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suggested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conditions.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756" y="258948"/>
            <a:ext cx="8011795" cy="596836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70"/>
              </a:spcBef>
              <a:buChar char="•"/>
              <a:tabLst>
                <a:tab pos="270510" algn="l"/>
              </a:tabLst>
            </a:pPr>
            <a:r>
              <a:rPr sz="2600" spc="-10" dirty="0">
                <a:latin typeface="Times New Roman"/>
                <a:cs typeface="Times New Roman"/>
              </a:rPr>
              <a:t>Any </a:t>
            </a:r>
            <a:r>
              <a:rPr sz="2600" spc="15" dirty="0">
                <a:latin typeface="Times New Roman"/>
                <a:cs typeface="Times New Roman"/>
              </a:rPr>
              <a:t>drug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10" dirty="0">
                <a:latin typeface="Times New Roman"/>
                <a:cs typeface="Times New Roman"/>
              </a:rPr>
              <a:t>composition of </a:t>
            </a:r>
            <a:r>
              <a:rPr sz="2600" spc="-20" dirty="0">
                <a:latin typeface="Times New Roman"/>
                <a:cs typeface="Times New Roman"/>
              </a:rPr>
              <a:t>which is </a:t>
            </a:r>
            <a:r>
              <a:rPr sz="2600" spc="-5" dirty="0">
                <a:latin typeface="Times New Roman"/>
                <a:cs typeface="Times New Roman"/>
              </a:rPr>
              <a:t>such </a:t>
            </a:r>
            <a:r>
              <a:rPr sz="2600" spc="-10" dirty="0">
                <a:latin typeface="Times New Roman"/>
                <a:cs typeface="Times New Roman"/>
              </a:rPr>
              <a:t>that </a:t>
            </a:r>
            <a:r>
              <a:rPr sz="2600" spc="-25" dirty="0">
                <a:latin typeface="Times New Roman"/>
                <a:cs typeface="Times New Roman"/>
              </a:rPr>
              <a:t>it </a:t>
            </a:r>
            <a:r>
              <a:rPr sz="2600" spc="-10" dirty="0">
                <a:latin typeface="Times New Roman"/>
                <a:cs typeface="Times New Roman"/>
              </a:rPr>
              <a:t>as </a:t>
            </a:r>
            <a:r>
              <a:rPr sz="2600" spc="10" dirty="0">
                <a:latin typeface="Times New Roman"/>
                <a:cs typeface="Times New Roman"/>
              </a:rPr>
              <a:t>a 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result </a:t>
            </a:r>
            <a:r>
              <a:rPr sz="2600" spc="-1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investigations </a:t>
            </a:r>
            <a:r>
              <a:rPr sz="2600" spc="15" dirty="0">
                <a:latin typeface="Times New Roman"/>
                <a:cs typeface="Times New Roman"/>
              </a:rPr>
              <a:t>to </a:t>
            </a:r>
            <a:r>
              <a:rPr sz="2600" spc="5" dirty="0">
                <a:latin typeface="Times New Roman"/>
                <a:cs typeface="Times New Roman"/>
              </a:rPr>
              <a:t>determine </a:t>
            </a:r>
            <a:r>
              <a:rPr sz="2600" spc="-5" dirty="0">
                <a:latin typeface="Times New Roman"/>
                <a:cs typeface="Times New Roman"/>
              </a:rPr>
              <a:t>safety </a:t>
            </a:r>
            <a:r>
              <a:rPr sz="2600" spc="10" dirty="0">
                <a:latin typeface="Times New Roman"/>
                <a:cs typeface="Times New Roman"/>
              </a:rPr>
              <a:t>and </a:t>
            </a:r>
            <a:r>
              <a:rPr sz="2600" spc="-25" dirty="0">
                <a:latin typeface="Times New Roman"/>
                <a:cs typeface="Times New Roman"/>
              </a:rPr>
              <a:t>efficacy </a:t>
            </a:r>
            <a:r>
              <a:rPr sz="2600" spc="-20" dirty="0">
                <a:latin typeface="Times New Roman"/>
                <a:cs typeface="Times New Roman"/>
              </a:rPr>
              <a:t>for 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use </a:t>
            </a:r>
            <a:r>
              <a:rPr sz="2600" spc="10" dirty="0">
                <a:latin typeface="Times New Roman"/>
                <a:cs typeface="Times New Roman"/>
              </a:rPr>
              <a:t>has </a:t>
            </a:r>
            <a:r>
              <a:rPr sz="2600" spc="-5" dirty="0">
                <a:latin typeface="Times New Roman"/>
                <a:cs typeface="Times New Roman"/>
              </a:rPr>
              <a:t>become </a:t>
            </a:r>
            <a:r>
              <a:rPr sz="2600" spc="-10" dirty="0">
                <a:latin typeface="Times New Roman"/>
                <a:cs typeface="Times New Roman"/>
              </a:rPr>
              <a:t>recognized, </a:t>
            </a:r>
            <a:r>
              <a:rPr sz="2600" spc="5" dirty="0">
                <a:latin typeface="Times New Roman"/>
                <a:cs typeface="Times New Roman"/>
              </a:rPr>
              <a:t>but </a:t>
            </a:r>
            <a:r>
              <a:rPr sz="2600" spc="-20" dirty="0">
                <a:latin typeface="Times New Roman"/>
                <a:cs typeface="Times New Roman"/>
              </a:rPr>
              <a:t>which </a:t>
            </a:r>
            <a:r>
              <a:rPr sz="2600" spc="10" dirty="0">
                <a:latin typeface="Times New Roman"/>
                <a:cs typeface="Times New Roman"/>
              </a:rPr>
              <a:t>has not, </a:t>
            </a:r>
            <a:r>
              <a:rPr sz="2600" dirty="0">
                <a:latin typeface="Times New Roman"/>
                <a:cs typeface="Times New Roman"/>
              </a:rPr>
              <a:t>otherwise </a:t>
            </a:r>
            <a:r>
              <a:rPr sz="2600" spc="-50" dirty="0">
                <a:latin typeface="Times New Roman"/>
                <a:cs typeface="Times New Roman"/>
              </a:rPr>
              <a:t>in 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such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investigations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been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used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to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a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material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extent.</a:t>
            </a:r>
            <a:endParaRPr sz="2600">
              <a:latin typeface="Times New Roman"/>
              <a:cs typeface="Times New Roman"/>
            </a:endParaRPr>
          </a:p>
          <a:p>
            <a:pPr marL="12700" marR="247015">
              <a:lnSpc>
                <a:spcPts val="4730"/>
              </a:lnSpc>
              <a:spcBef>
                <a:spcPts val="355"/>
              </a:spcBef>
              <a:buChar char="•"/>
              <a:tabLst>
                <a:tab pos="203835" algn="l"/>
              </a:tabLst>
            </a:pPr>
            <a:r>
              <a:rPr sz="2600" spc="15" dirty="0">
                <a:latin typeface="Times New Roman"/>
                <a:cs typeface="Times New Roman"/>
              </a:rPr>
              <a:t>The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following</a:t>
            </a:r>
            <a:r>
              <a:rPr sz="2600" spc="1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letter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codes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describe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the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review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priority </a:t>
            </a:r>
            <a:r>
              <a:rPr sz="2600" spc="-30" dirty="0">
                <a:latin typeface="Times New Roman"/>
                <a:cs typeface="Times New Roman"/>
              </a:rPr>
              <a:t>of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the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drug;</a:t>
            </a:r>
            <a:endParaRPr sz="2600">
              <a:latin typeface="Times New Roman"/>
              <a:cs typeface="Times New Roman"/>
            </a:endParaRPr>
          </a:p>
          <a:p>
            <a:pPr marL="393700" indent="-381635">
              <a:lnSpc>
                <a:spcPct val="100000"/>
              </a:lnSpc>
              <a:spcBef>
                <a:spcPts val="1110"/>
              </a:spcBef>
              <a:buChar char="•"/>
              <a:tabLst>
                <a:tab pos="393700" algn="l"/>
                <a:tab pos="394335" algn="l"/>
                <a:tab pos="2129155" algn="l"/>
                <a:tab pos="3368675" algn="l"/>
                <a:tab pos="4093210" algn="l"/>
                <a:tab pos="5104130" algn="l"/>
                <a:tab pos="6286500" algn="l"/>
                <a:tab pos="6810375" algn="l"/>
              </a:tabLst>
            </a:pPr>
            <a:r>
              <a:rPr sz="2600" dirty="0">
                <a:latin typeface="Times New Roman"/>
                <a:cs typeface="Times New Roman"/>
              </a:rPr>
              <a:t>S-Standard	</a:t>
            </a:r>
            <a:r>
              <a:rPr sz="2600" spc="-15" dirty="0">
                <a:latin typeface="Times New Roman"/>
                <a:cs typeface="Times New Roman"/>
              </a:rPr>
              <a:t>review:	For	</a:t>
            </a:r>
            <a:r>
              <a:rPr sz="2600" spc="20" dirty="0">
                <a:latin typeface="Times New Roman"/>
                <a:cs typeface="Times New Roman"/>
              </a:rPr>
              <a:t>drugs	</a:t>
            </a:r>
            <a:r>
              <a:rPr sz="2600" spc="-10" dirty="0">
                <a:latin typeface="Times New Roman"/>
                <a:cs typeface="Times New Roman"/>
              </a:rPr>
              <a:t>similar	</a:t>
            </a:r>
            <a:r>
              <a:rPr sz="2600" spc="15" dirty="0">
                <a:latin typeface="Times New Roman"/>
                <a:cs typeface="Times New Roman"/>
              </a:rPr>
              <a:t>to	</a:t>
            </a:r>
            <a:r>
              <a:rPr sz="2600" spc="-10" dirty="0">
                <a:latin typeface="Times New Roman"/>
                <a:cs typeface="Times New Roman"/>
              </a:rPr>
              <a:t>currently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2600" spc="-10" dirty="0">
                <a:latin typeface="Times New Roman"/>
                <a:cs typeface="Times New Roman"/>
              </a:rPr>
              <a:t>available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drugs</a:t>
            </a:r>
            <a:endParaRPr sz="2600">
              <a:latin typeface="Times New Roman"/>
              <a:cs typeface="Times New Roman"/>
            </a:endParaRPr>
          </a:p>
          <a:p>
            <a:pPr marL="12700" marR="13335" algn="just">
              <a:lnSpc>
                <a:spcPct val="149200"/>
              </a:lnSpc>
              <a:spcBef>
                <a:spcPts val="5"/>
              </a:spcBef>
              <a:buChar char="•"/>
              <a:tabLst>
                <a:tab pos="308610" algn="l"/>
              </a:tabLst>
            </a:pPr>
            <a:r>
              <a:rPr sz="2600" dirty="0">
                <a:latin typeface="Times New Roman"/>
                <a:cs typeface="Times New Roman"/>
              </a:rPr>
              <a:t>P-Priority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review: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For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drugs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that</a:t>
            </a:r>
            <a:r>
              <a:rPr sz="2600" spc="-5" dirty="0">
                <a:latin typeface="Times New Roman"/>
                <a:cs typeface="Times New Roman"/>
              </a:rPr>
              <a:t> represent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significant 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advances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over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existing </a:t>
            </a:r>
            <a:r>
              <a:rPr sz="2600" spc="15" dirty="0">
                <a:latin typeface="Times New Roman"/>
                <a:cs typeface="Times New Roman"/>
              </a:rPr>
              <a:t>treatments.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966" y="498469"/>
            <a:ext cx="7933690" cy="57448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"/>
              </a:spcBef>
            </a:pPr>
            <a:r>
              <a:rPr sz="2450" b="1" spc="5" dirty="0">
                <a:latin typeface="Times New Roman"/>
                <a:cs typeface="Times New Roman"/>
              </a:rPr>
              <a:t>Classification</a:t>
            </a:r>
            <a:r>
              <a:rPr sz="2450" b="1" spc="165" dirty="0">
                <a:latin typeface="Times New Roman"/>
                <a:cs typeface="Times New Roman"/>
              </a:rPr>
              <a:t> </a:t>
            </a:r>
            <a:r>
              <a:rPr sz="2450" b="1" spc="30" dirty="0">
                <a:latin typeface="Times New Roman"/>
                <a:cs typeface="Times New Roman"/>
              </a:rPr>
              <a:t>of</a:t>
            </a:r>
            <a:r>
              <a:rPr sz="2450" b="1" spc="-20" dirty="0">
                <a:latin typeface="Times New Roman"/>
                <a:cs typeface="Times New Roman"/>
              </a:rPr>
              <a:t> </a:t>
            </a:r>
            <a:r>
              <a:rPr sz="2450" b="1" spc="10" dirty="0">
                <a:latin typeface="Times New Roman"/>
                <a:cs typeface="Times New Roman"/>
              </a:rPr>
              <a:t>drugs</a:t>
            </a:r>
            <a:r>
              <a:rPr sz="2450" b="1" spc="60" dirty="0">
                <a:latin typeface="Times New Roman"/>
                <a:cs typeface="Times New Roman"/>
              </a:rPr>
              <a:t> </a:t>
            </a:r>
            <a:r>
              <a:rPr sz="2450" b="1" spc="5" dirty="0">
                <a:latin typeface="Times New Roman"/>
                <a:cs typeface="Times New Roman"/>
              </a:rPr>
              <a:t>in</a:t>
            </a:r>
            <a:r>
              <a:rPr sz="2450" b="1" spc="30" dirty="0">
                <a:latin typeface="Times New Roman"/>
                <a:cs typeface="Times New Roman"/>
              </a:rPr>
              <a:t> NDA</a:t>
            </a:r>
            <a:endParaRPr sz="2450">
              <a:latin typeface="Times New Roman"/>
              <a:cs typeface="Times New Roman"/>
            </a:endParaRPr>
          </a:p>
          <a:p>
            <a:pPr marL="12700" marR="13335" algn="just">
              <a:lnSpc>
                <a:spcPts val="3000"/>
              </a:lnSpc>
              <a:spcBef>
                <a:spcPts val="110"/>
              </a:spcBef>
              <a:buFont typeface="Times New Roman"/>
              <a:buChar char="•"/>
              <a:tabLst>
                <a:tab pos="394970" algn="l"/>
              </a:tabLst>
            </a:pPr>
            <a:r>
              <a:rPr sz="2450" b="1" spc="15" dirty="0">
                <a:latin typeface="Times New Roman"/>
                <a:cs typeface="Times New Roman"/>
              </a:rPr>
              <a:t>Center</a:t>
            </a:r>
            <a:r>
              <a:rPr sz="2450" b="1" spc="20" dirty="0">
                <a:latin typeface="Times New Roman"/>
                <a:cs typeface="Times New Roman"/>
              </a:rPr>
              <a:t> </a:t>
            </a:r>
            <a:r>
              <a:rPr sz="2450" b="1" spc="25" dirty="0">
                <a:latin typeface="Times New Roman"/>
                <a:cs typeface="Times New Roman"/>
              </a:rPr>
              <a:t>of</a:t>
            </a:r>
            <a:r>
              <a:rPr sz="2450" b="1" spc="30" dirty="0">
                <a:latin typeface="Times New Roman"/>
                <a:cs typeface="Times New Roman"/>
              </a:rPr>
              <a:t> </a:t>
            </a:r>
            <a:r>
              <a:rPr sz="2450" b="1" spc="25" dirty="0">
                <a:latin typeface="Times New Roman"/>
                <a:cs typeface="Times New Roman"/>
              </a:rPr>
              <a:t>drug</a:t>
            </a:r>
            <a:r>
              <a:rPr sz="2450" b="1" spc="30" dirty="0">
                <a:latin typeface="Times New Roman"/>
                <a:cs typeface="Times New Roman"/>
              </a:rPr>
              <a:t> </a:t>
            </a:r>
            <a:r>
              <a:rPr sz="2450" b="1" spc="20" dirty="0">
                <a:latin typeface="Times New Roman"/>
                <a:cs typeface="Times New Roman"/>
              </a:rPr>
              <a:t>evaluation</a:t>
            </a:r>
            <a:r>
              <a:rPr sz="2450" b="1" spc="25" dirty="0">
                <a:latin typeface="Times New Roman"/>
                <a:cs typeface="Times New Roman"/>
              </a:rPr>
              <a:t> </a:t>
            </a:r>
            <a:r>
              <a:rPr sz="2450" b="1" spc="15" dirty="0">
                <a:latin typeface="Times New Roman"/>
                <a:cs typeface="Times New Roman"/>
              </a:rPr>
              <a:t>and</a:t>
            </a:r>
            <a:r>
              <a:rPr sz="2450" b="1" spc="20" dirty="0">
                <a:latin typeface="Times New Roman"/>
                <a:cs typeface="Times New Roman"/>
              </a:rPr>
              <a:t> Research(CDER) </a:t>
            </a:r>
            <a:r>
              <a:rPr sz="2450" b="1" spc="25" dirty="0">
                <a:latin typeface="Times New Roman"/>
                <a:cs typeface="Times New Roman"/>
              </a:rPr>
              <a:t> </a:t>
            </a:r>
            <a:r>
              <a:rPr sz="2450" b="1" spc="10" dirty="0">
                <a:latin typeface="Times New Roman"/>
                <a:cs typeface="Times New Roman"/>
              </a:rPr>
              <a:t>classifies </a:t>
            </a:r>
            <a:r>
              <a:rPr sz="2450" spc="30" dirty="0">
                <a:latin typeface="Times New Roman"/>
                <a:cs typeface="Times New Roman"/>
              </a:rPr>
              <a:t>new </a:t>
            </a:r>
            <a:r>
              <a:rPr sz="2450" spc="10" dirty="0">
                <a:latin typeface="Times New Roman"/>
                <a:cs typeface="Times New Roman"/>
              </a:rPr>
              <a:t>drug </a:t>
            </a:r>
            <a:r>
              <a:rPr sz="2450" spc="25" dirty="0">
                <a:latin typeface="Times New Roman"/>
                <a:cs typeface="Times New Roman"/>
              </a:rPr>
              <a:t>applications </a:t>
            </a:r>
            <a:r>
              <a:rPr sz="2450" spc="20" dirty="0">
                <a:latin typeface="Times New Roman"/>
                <a:cs typeface="Times New Roman"/>
              </a:rPr>
              <a:t>according </a:t>
            </a:r>
            <a:r>
              <a:rPr sz="2450" dirty="0">
                <a:latin typeface="Times New Roman"/>
                <a:cs typeface="Times New Roman"/>
              </a:rPr>
              <a:t>to </a:t>
            </a:r>
            <a:r>
              <a:rPr sz="2450" spc="15" dirty="0">
                <a:latin typeface="Times New Roman"/>
                <a:cs typeface="Times New Roman"/>
              </a:rPr>
              <a:t>the </a:t>
            </a:r>
            <a:r>
              <a:rPr sz="2450" spc="40" dirty="0">
                <a:latin typeface="Times New Roman"/>
                <a:cs typeface="Times New Roman"/>
              </a:rPr>
              <a:t>type </a:t>
            </a:r>
            <a:r>
              <a:rPr sz="2450" spc="25" dirty="0">
                <a:latin typeface="Times New Roman"/>
                <a:cs typeface="Times New Roman"/>
              </a:rPr>
              <a:t>of </a:t>
            </a:r>
            <a:r>
              <a:rPr sz="2450" spc="30" dirty="0">
                <a:latin typeface="Times New Roman"/>
                <a:cs typeface="Times New Roman"/>
              </a:rPr>
              <a:t>drug </a:t>
            </a:r>
            <a:r>
              <a:rPr sz="2450" spc="-600" dirty="0">
                <a:latin typeface="Times New Roman"/>
                <a:cs typeface="Times New Roman"/>
              </a:rPr>
              <a:t> </a:t>
            </a:r>
            <a:r>
              <a:rPr sz="2450" spc="-20" dirty="0">
                <a:latin typeface="Times New Roman"/>
                <a:cs typeface="Times New Roman"/>
              </a:rPr>
              <a:t>being</a:t>
            </a:r>
            <a:r>
              <a:rPr sz="2450" spc="170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submitted</a:t>
            </a:r>
            <a:r>
              <a:rPr sz="2450" spc="39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and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its</a:t>
            </a:r>
            <a:r>
              <a:rPr sz="2450" spc="65" dirty="0">
                <a:latin typeface="Times New Roman"/>
                <a:cs typeface="Times New Roman"/>
              </a:rPr>
              <a:t> </a:t>
            </a:r>
            <a:r>
              <a:rPr sz="2450" spc="-20" dirty="0">
                <a:latin typeface="Times New Roman"/>
                <a:cs typeface="Times New Roman"/>
              </a:rPr>
              <a:t>intended</a:t>
            </a:r>
            <a:r>
              <a:rPr sz="2450" spc="315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use:</a:t>
            </a:r>
            <a:endParaRPr sz="2450">
              <a:latin typeface="Times New Roman"/>
              <a:cs typeface="Times New Roman"/>
            </a:endParaRPr>
          </a:p>
          <a:p>
            <a:pPr marL="1223645" lvl="1" indent="-296545">
              <a:lnSpc>
                <a:spcPts val="2900"/>
              </a:lnSpc>
              <a:buAutoNum type="alphaLcPeriod"/>
              <a:tabLst>
                <a:tab pos="1224280" algn="l"/>
              </a:tabLst>
            </a:pPr>
            <a:r>
              <a:rPr sz="2450" dirty="0">
                <a:latin typeface="Times New Roman"/>
                <a:cs typeface="Times New Roman"/>
              </a:rPr>
              <a:t>New</a:t>
            </a:r>
            <a:r>
              <a:rPr sz="2450" spc="13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molecular</a:t>
            </a:r>
            <a:r>
              <a:rPr sz="2450" spc="270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entity</a:t>
            </a:r>
            <a:endParaRPr sz="2450">
              <a:latin typeface="Times New Roman"/>
              <a:cs typeface="Times New Roman"/>
            </a:endParaRPr>
          </a:p>
          <a:p>
            <a:pPr marL="1242695" lvl="1" indent="-315595">
              <a:lnSpc>
                <a:spcPct val="100000"/>
              </a:lnSpc>
              <a:spcBef>
                <a:spcPts val="65"/>
              </a:spcBef>
              <a:buAutoNum type="alphaLcPeriod"/>
              <a:tabLst>
                <a:tab pos="1243330" algn="l"/>
                <a:tab pos="4217035" algn="l"/>
              </a:tabLst>
            </a:pPr>
            <a:r>
              <a:rPr sz="2450" dirty="0">
                <a:latin typeface="Times New Roman"/>
                <a:cs typeface="Times New Roman"/>
              </a:rPr>
              <a:t>New</a:t>
            </a:r>
            <a:r>
              <a:rPr sz="2450" spc="9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salt</a:t>
            </a:r>
            <a:r>
              <a:rPr sz="2450" spc="140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of</a:t>
            </a:r>
            <a:r>
              <a:rPr sz="2450" spc="85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previously	approved</a:t>
            </a:r>
            <a:r>
              <a:rPr sz="2450" spc="21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drug</a:t>
            </a:r>
            <a:endParaRPr sz="2450">
              <a:latin typeface="Times New Roman"/>
              <a:cs typeface="Times New Roman"/>
            </a:endParaRPr>
          </a:p>
          <a:p>
            <a:pPr marL="1223645" lvl="1" indent="-296545">
              <a:lnSpc>
                <a:spcPct val="100000"/>
              </a:lnSpc>
              <a:spcBef>
                <a:spcPts val="65"/>
              </a:spcBef>
              <a:buAutoNum type="alphaLcPeriod"/>
              <a:tabLst>
                <a:tab pos="1224280" algn="l"/>
              </a:tabLst>
            </a:pPr>
            <a:r>
              <a:rPr sz="2450" dirty="0">
                <a:latin typeface="Times New Roman"/>
                <a:cs typeface="Times New Roman"/>
              </a:rPr>
              <a:t>New</a:t>
            </a:r>
            <a:r>
              <a:rPr sz="2450" spc="14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formulation</a:t>
            </a:r>
            <a:r>
              <a:rPr sz="2450" spc="32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of</a:t>
            </a:r>
            <a:r>
              <a:rPr sz="2450" spc="65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previously</a:t>
            </a:r>
            <a:r>
              <a:rPr sz="2450" spc="310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approved</a:t>
            </a:r>
            <a:r>
              <a:rPr sz="2450" spc="32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drug</a:t>
            </a:r>
            <a:endParaRPr sz="2450">
              <a:latin typeface="Times New Roman"/>
              <a:cs typeface="Times New Roman"/>
            </a:endParaRPr>
          </a:p>
          <a:p>
            <a:pPr marL="1242695" lvl="1" indent="-315595">
              <a:lnSpc>
                <a:spcPct val="100000"/>
              </a:lnSpc>
              <a:spcBef>
                <a:spcPts val="65"/>
              </a:spcBef>
              <a:buAutoNum type="alphaLcPeriod"/>
              <a:tabLst>
                <a:tab pos="1243330" algn="l"/>
                <a:tab pos="3597275" algn="l"/>
              </a:tabLst>
            </a:pPr>
            <a:r>
              <a:rPr sz="2450" dirty="0">
                <a:latin typeface="Times New Roman"/>
                <a:cs typeface="Times New Roman"/>
              </a:rPr>
              <a:t>New</a:t>
            </a:r>
            <a:r>
              <a:rPr sz="2450" spc="114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combination	of</a:t>
            </a:r>
            <a:r>
              <a:rPr sz="2450" spc="50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two</a:t>
            </a:r>
            <a:r>
              <a:rPr sz="2450" spc="8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or</a:t>
            </a:r>
            <a:r>
              <a:rPr sz="2450" spc="50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more</a:t>
            </a:r>
            <a:r>
              <a:rPr sz="2450" spc="14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drugs</a:t>
            </a:r>
            <a:endParaRPr sz="2450">
              <a:latin typeface="Times New Roman"/>
              <a:cs typeface="Times New Roman"/>
            </a:endParaRPr>
          </a:p>
          <a:p>
            <a:pPr marL="12700" marR="15240" lvl="1" indent="915035" algn="just">
              <a:lnSpc>
                <a:spcPct val="102099"/>
              </a:lnSpc>
              <a:buAutoNum type="alphaLcPeriod"/>
              <a:tabLst>
                <a:tab pos="1281430" algn="l"/>
              </a:tabLst>
            </a:pPr>
            <a:r>
              <a:rPr sz="2450" spc="20" dirty="0">
                <a:latin typeface="Times New Roman"/>
                <a:cs typeface="Times New Roman"/>
              </a:rPr>
              <a:t>Already </a:t>
            </a:r>
            <a:r>
              <a:rPr sz="2450" spc="15" dirty="0">
                <a:latin typeface="Times New Roman"/>
                <a:cs typeface="Times New Roman"/>
              </a:rPr>
              <a:t>marketed </a:t>
            </a:r>
            <a:r>
              <a:rPr sz="2450" spc="30" dirty="0">
                <a:latin typeface="Times New Roman"/>
                <a:cs typeface="Times New Roman"/>
              </a:rPr>
              <a:t>drug </a:t>
            </a:r>
            <a:r>
              <a:rPr sz="2450" spc="20" dirty="0">
                <a:latin typeface="Times New Roman"/>
                <a:cs typeface="Times New Roman"/>
              </a:rPr>
              <a:t>product- </a:t>
            </a:r>
            <a:r>
              <a:rPr sz="2450" spc="25" dirty="0">
                <a:latin typeface="Times New Roman"/>
                <a:cs typeface="Times New Roman"/>
              </a:rPr>
              <a:t>Duplication (i.e., </a:t>
            </a:r>
            <a:r>
              <a:rPr sz="2450" spc="30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new</a:t>
            </a:r>
            <a:r>
              <a:rPr sz="2450" spc="140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manufacturer)</a:t>
            </a:r>
            <a:endParaRPr sz="2450">
              <a:latin typeface="Times New Roman"/>
              <a:cs typeface="Times New Roman"/>
            </a:endParaRPr>
          </a:p>
          <a:p>
            <a:pPr marL="12700" marR="5080" lvl="1" indent="915035" algn="just">
              <a:lnSpc>
                <a:spcPct val="102200"/>
              </a:lnSpc>
              <a:buAutoNum type="alphaLcPeriod"/>
              <a:tabLst>
                <a:tab pos="1233805" algn="l"/>
              </a:tabLst>
            </a:pPr>
            <a:r>
              <a:rPr sz="2450" spc="50" dirty="0">
                <a:latin typeface="Times New Roman"/>
                <a:cs typeface="Times New Roman"/>
              </a:rPr>
              <a:t>New </a:t>
            </a:r>
            <a:r>
              <a:rPr sz="2450" spc="25" dirty="0">
                <a:latin typeface="Times New Roman"/>
                <a:cs typeface="Times New Roman"/>
              </a:rPr>
              <a:t>indication </a:t>
            </a:r>
            <a:r>
              <a:rPr sz="2450" spc="15" dirty="0">
                <a:latin typeface="Times New Roman"/>
                <a:cs typeface="Times New Roman"/>
              </a:rPr>
              <a:t>(claim) </a:t>
            </a:r>
            <a:r>
              <a:rPr sz="2450" spc="-5" dirty="0">
                <a:latin typeface="Times New Roman"/>
                <a:cs typeface="Times New Roman"/>
              </a:rPr>
              <a:t>for </a:t>
            </a:r>
            <a:r>
              <a:rPr sz="2450" spc="20" dirty="0">
                <a:latin typeface="Times New Roman"/>
                <a:cs typeface="Times New Roman"/>
              </a:rPr>
              <a:t>already </a:t>
            </a:r>
            <a:r>
              <a:rPr sz="2450" spc="25" dirty="0">
                <a:latin typeface="Times New Roman"/>
                <a:cs typeface="Times New Roman"/>
              </a:rPr>
              <a:t>marketed </a:t>
            </a:r>
            <a:r>
              <a:rPr sz="2450" spc="30" dirty="0">
                <a:latin typeface="Times New Roman"/>
                <a:cs typeface="Times New Roman"/>
              </a:rPr>
              <a:t>drug </a:t>
            </a:r>
            <a:r>
              <a:rPr sz="2450" spc="35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(includes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switching</a:t>
            </a:r>
            <a:r>
              <a:rPr sz="2450" spc="20" dirty="0">
                <a:latin typeface="Times New Roman"/>
                <a:cs typeface="Times New Roman"/>
              </a:rPr>
              <a:t> marketing</a:t>
            </a:r>
            <a:r>
              <a:rPr sz="2450" spc="25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status</a:t>
            </a:r>
            <a:r>
              <a:rPr sz="2450" spc="20" dirty="0">
                <a:latin typeface="Times New Roman"/>
                <a:cs typeface="Times New Roman"/>
              </a:rPr>
              <a:t> from</a:t>
            </a:r>
            <a:r>
              <a:rPr sz="2450" spc="25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prescription</a:t>
            </a:r>
            <a:r>
              <a:rPr sz="2450" spc="25" dirty="0">
                <a:latin typeface="Times New Roman"/>
                <a:cs typeface="Times New Roman"/>
              </a:rPr>
              <a:t> </a:t>
            </a:r>
            <a:r>
              <a:rPr sz="2450" spc="70" dirty="0">
                <a:latin typeface="Times New Roman"/>
                <a:cs typeface="Times New Roman"/>
              </a:rPr>
              <a:t>to </a:t>
            </a:r>
            <a:r>
              <a:rPr sz="2450" spc="75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OTC)</a:t>
            </a:r>
            <a:endParaRPr sz="2450">
              <a:latin typeface="Times New Roman"/>
              <a:cs typeface="Times New Roman"/>
            </a:endParaRPr>
          </a:p>
          <a:p>
            <a:pPr marL="1376045" lvl="1" indent="-448945">
              <a:lnSpc>
                <a:spcPct val="100000"/>
              </a:lnSpc>
              <a:spcBef>
                <a:spcPts val="70"/>
              </a:spcBef>
              <a:buAutoNum type="alphaLcPeriod"/>
              <a:tabLst>
                <a:tab pos="1376045" algn="l"/>
                <a:tab pos="1376680" algn="l"/>
                <a:tab pos="2606040" algn="l"/>
                <a:tab pos="3997960" algn="l"/>
                <a:tab pos="4789170" algn="l"/>
                <a:tab pos="5971540" algn="l"/>
                <a:tab pos="6286500" algn="l"/>
                <a:tab pos="6810375" algn="l"/>
              </a:tabLst>
            </a:pPr>
            <a:r>
              <a:rPr sz="2450" spc="10" dirty="0">
                <a:latin typeface="Times New Roman"/>
                <a:cs typeface="Times New Roman"/>
              </a:rPr>
              <a:t>Already	</a:t>
            </a:r>
            <a:r>
              <a:rPr sz="2450" spc="25" dirty="0">
                <a:latin typeface="Times New Roman"/>
                <a:cs typeface="Times New Roman"/>
              </a:rPr>
              <a:t>marketed	</a:t>
            </a:r>
            <a:r>
              <a:rPr sz="2450" spc="30" dirty="0">
                <a:latin typeface="Times New Roman"/>
                <a:cs typeface="Times New Roman"/>
              </a:rPr>
              <a:t>drug	</a:t>
            </a:r>
            <a:r>
              <a:rPr sz="2450" spc="20" dirty="0">
                <a:latin typeface="Times New Roman"/>
                <a:cs typeface="Times New Roman"/>
              </a:rPr>
              <a:t>product	</a:t>
            </a:r>
            <a:r>
              <a:rPr sz="2450" spc="5" dirty="0">
                <a:latin typeface="Times New Roman"/>
                <a:cs typeface="Times New Roman"/>
              </a:rPr>
              <a:t>(	</a:t>
            </a:r>
            <a:r>
              <a:rPr sz="2450" spc="30" dirty="0">
                <a:latin typeface="Times New Roman"/>
                <a:cs typeface="Times New Roman"/>
              </a:rPr>
              <a:t>no	</a:t>
            </a:r>
            <a:r>
              <a:rPr sz="2450" spc="25" dirty="0">
                <a:latin typeface="Times New Roman"/>
                <a:cs typeface="Times New Roman"/>
              </a:rPr>
              <a:t>previous</a:t>
            </a:r>
            <a:endParaRPr sz="2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5"/>
              </a:spcBef>
            </a:pPr>
            <a:r>
              <a:rPr sz="2450" spc="-10" dirty="0">
                <a:latin typeface="Times New Roman"/>
                <a:cs typeface="Times New Roman"/>
              </a:rPr>
              <a:t>approved</a:t>
            </a:r>
            <a:r>
              <a:rPr sz="2450" spc="21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NDA)</a:t>
            </a:r>
            <a:r>
              <a:rPr sz="2450" spc="11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S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4095" y="0"/>
            <a:ext cx="8089900" cy="6858000"/>
            <a:chOff x="1054095" y="0"/>
            <a:chExt cx="80899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3474" y="676275"/>
              <a:ext cx="6972300" cy="59626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4087" y="596899"/>
              <a:ext cx="7131684" cy="6121400"/>
            </a:xfrm>
            <a:custGeom>
              <a:avLst/>
              <a:gdLst/>
              <a:ahLst/>
              <a:cxnLst/>
              <a:rect l="l" t="t" r="r" b="b"/>
              <a:pathLst>
                <a:path w="7131684" h="6121400">
                  <a:moveTo>
                    <a:pt x="7059917" y="71120"/>
                  </a:moveTo>
                  <a:lnTo>
                    <a:pt x="7042163" y="71120"/>
                  </a:lnTo>
                  <a:lnTo>
                    <a:pt x="7042163" y="88900"/>
                  </a:lnTo>
                  <a:lnTo>
                    <a:pt x="7042163" y="6032500"/>
                  </a:lnTo>
                  <a:lnTo>
                    <a:pt x="88912" y="6032500"/>
                  </a:lnTo>
                  <a:lnTo>
                    <a:pt x="88912" y="88900"/>
                  </a:lnTo>
                  <a:lnTo>
                    <a:pt x="7042163" y="88900"/>
                  </a:lnTo>
                  <a:lnTo>
                    <a:pt x="7042163" y="71120"/>
                  </a:lnTo>
                  <a:lnTo>
                    <a:pt x="71132" y="71120"/>
                  </a:lnTo>
                  <a:lnTo>
                    <a:pt x="71132" y="88900"/>
                  </a:lnTo>
                  <a:lnTo>
                    <a:pt x="71132" y="6032500"/>
                  </a:lnTo>
                  <a:lnTo>
                    <a:pt x="71132" y="6050280"/>
                  </a:lnTo>
                  <a:lnTo>
                    <a:pt x="7059917" y="6050280"/>
                  </a:lnTo>
                  <a:lnTo>
                    <a:pt x="7059917" y="6032500"/>
                  </a:lnTo>
                  <a:lnTo>
                    <a:pt x="7059917" y="88900"/>
                  </a:lnTo>
                  <a:lnTo>
                    <a:pt x="7059917" y="71120"/>
                  </a:lnTo>
                  <a:close/>
                </a:path>
                <a:path w="7131684" h="6121400">
                  <a:moveTo>
                    <a:pt x="7131075" y="0"/>
                  </a:moveTo>
                  <a:lnTo>
                    <a:pt x="7077735" y="0"/>
                  </a:lnTo>
                  <a:lnTo>
                    <a:pt x="7077735" y="53340"/>
                  </a:lnTo>
                  <a:lnTo>
                    <a:pt x="7077735" y="6068060"/>
                  </a:lnTo>
                  <a:lnTo>
                    <a:pt x="53340" y="6068060"/>
                  </a:lnTo>
                  <a:lnTo>
                    <a:pt x="53340" y="53340"/>
                  </a:lnTo>
                  <a:lnTo>
                    <a:pt x="7077735" y="53340"/>
                  </a:lnTo>
                  <a:lnTo>
                    <a:pt x="7077735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6068060"/>
                  </a:lnTo>
                  <a:lnTo>
                    <a:pt x="0" y="6121400"/>
                  </a:lnTo>
                  <a:lnTo>
                    <a:pt x="7131075" y="6121400"/>
                  </a:lnTo>
                  <a:lnTo>
                    <a:pt x="7131075" y="6068072"/>
                  </a:lnTo>
                  <a:lnTo>
                    <a:pt x="7131075" y="53340"/>
                  </a:lnTo>
                  <a:lnTo>
                    <a:pt x="71310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6712" y="166682"/>
            <a:ext cx="2878455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55" dirty="0"/>
              <a:t>P</a:t>
            </a:r>
            <a:r>
              <a:rPr spc="-5" dirty="0"/>
              <a:t>R</a:t>
            </a:r>
            <a:r>
              <a:rPr dirty="0"/>
              <a:t>O</a:t>
            </a:r>
            <a:r>
              <a:rPr spc="-5" dirty="0"/>
              <a:t>C</a:t>
            </a:r>
            <a:r>
              <a:rPr spc="-15" dirty="0"/>
              <a:t>E</a:t>
            </a:r>
            <a:r>
              <a:rPr spc="-30" dirty="0"/>
              <a:t>S</a:t>
            </a:r>
            <a:r>
              <a:rPr spc="10" dirty="0"/>
              <a:t>S</a:t>
            </a:r>
            <a:r>
              <a:rPr spc="-15" dirty="0"/>
              <a:t> </a:t>
            </a:r>
            <a:r>
              <a:rPr dirty="0"/>
              <a:t>O</a:t>
            </a:r>
            <a:r>
              <a:rPr spc="15" dirty="0"/>
              <a:t>F</a:t>
            </a:r>
            <a:r>
              <a:rPr spc="-160" dirty="0"/>
              <a:t> </a:t>
            </a:r>
            <a:r>
              <a:rPr spc="-5" dirty="0"/>
              <a:t>ND</a:t>
            </a:r>
            <a:r>
              <a:rPr spc="15" dirty="0"/>
              <a:t>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662" y="557842"/>
            <a:ext cx="8467090" cy="53632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25"/>
              </a:spcBef>
            </a:pPr>
            <a:r>
              <a:rPr sz="2450" b="1" spc="-15" dirty="0">
                <a:latin typeface="Times New Roman"/>
                <a:cs typeface="Times New Roman"/>
              </a:rPr>
              <a:t>ABBREVIATED</a:t>
            </a:r>
            <a:r>
              <a:rPr sz="2450" b="1" spc="290" dirty="0">
                <a:latin typeface="Times New Roman"/>
                <a:cs typeface="Times New Roman"/>
              </a:rPr>
              <a:t> </a:t>
            </a:r>
            <a:r>
              <a:rPr sz="2450" b="1" spc="25" dirty="0">
                <a:latin typeface="Times New Roman"/>
                <a:cs typeface="Times New Roman"/>
              </a:rPr>
              <a:t>NEW</a:t>
            </a:r>
            <a:r>
              <a:rPr sz="2450" b="1" spc="-25" dirty="0">
                <a:latin typeface="Times New Roman"/>
                <a:cs typeface="Times New Roman"/>
              </a:rPr>
              <a:t> </a:t>
            </a:r>
            <a:r>
              <a:rPr sz="2450" b="1" spc="25" dirty="0">
                <a:latin typeface="Times New Roman"/>
                <a:cs typeface="Times New Roman"/>
              </a:rPr>
              <a:t>DRUG</a:t>
            </a:r>
            <a:r>
              <a:rPr sz="2450" b="1" spc="-140" dirty="0">
                <a:latin typeface="Times New Roman"/>
                <a:cs typeface="Times New Roman"/>
              </a:rPr>
              <a:t> </a:t>
            </a:r>
            <a:r>
              <a:rPr sz="2450" b="1" spc="-10" dirty="0">
                <a:latin typeface="Times New Roman"/>
                <a:cs typeface="Times New Roman"/>
              </a:rPr>
              <a:t>APPLICATION</a:t>
            </a:r>
            <a:r>
              <a:rPr sz="2450" b="1" spc="215" dirty="0">
                <a:latin typeface="Times New Roman"/>
                <a:cs typeface="Times New Roman"/>
              </a:rPr>
              <a:t> </a:t>
            </a:r>
            <a:r>
              <a:rPr sz="2450" b="1" dirty="0">
                <a:latin typeface="Times New Roman"/>
                <a:cs typeface="Times New Roman"/>
              </a:rPr>
              <a:t>(ANDA)</a:t>
            </a:r>
            <a:endParaRPr sz="2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9525" algn="just">
              <a:lnSpc>
                <a:spcPct val="102200"/>
              </a:lnSpc>
              <a:buChar char="•"/>
              <a:tabLst>
                <a:tab pos="260985" algn="l"/>
              </a:tabLst>
            </a:pPr>
            <a:r>
              <a:rPr sz="2450" spc="5" dirty="0">
                <a:latin typeface="Times New Roman"/>
                <a:cs typeface="Times New Roman"/>
              </a:rPr>
              <a:t>. </a:t>
            </a:r>
            <a:r>
              <a:rPr sz="2450" spc="30" dirty="0">
                <a:latin typeface="Times New Roman"/>
                <a:cs typeface="Times New Roman"/>
              </a:rPr>
              <a:t>Generic </a:t>
            </a:r>
            <a:r>
              <a:rPr sz="2450" spc="10" dirty="0">
                <a:latin typeface="Times New Roman"/>
                <a:cs typeface="Times New Roman"/>
              </a:rPr>
              <a:t>drug </a:t>
            </a:r>
            <a:r>
              <a:rPr sz="2450" spc="25" dirty="0">
                <a:latin typeface="Times New Roman"/>
                <a:cs typeface="Times New Roman"/>
              </a:rPr>
              <a:t>applications </a:t>
            </a:r>
            <a:r>
              <a:rPr sz="2450" spc="40" dirty="0">
                <a:latin typeface="Times New Roman"/>
                <a:cs typeface="Times New Roman"/>
              </a:rPr>
              <a:t>are </a:t>
            </a:r>
            <a:r>
              <a:rPr sz="2450" spc="25" dirty="0">
                <a:latin typeface="Times New Roman"/>
                <a:cs typeface="Times New Roman"/>
              </a:rPr>
              <a:t>referred </a:t>
            </a:r>
            <a:r>
              <a:rPr sz="2450" spc="40" dirty="0">
                <a:latin typeface="Times New Roman"/>
                <a:cs typeface="Times New Roman"/>
              </a:rPr>
              <a:t>to </a:t>
            </a:r>
            <a:r>
              <a:rPr sz="2450" spc="15" dirty="0">
                <a:latin typeface="Times New Roman"/>
                <a:cs typeface="Times New Roman"/>
              </a:rPr>
              <a:t>Abbreviated </a:t>
            </a:r>
            <a:r>
              <a:rPr sz="2450" spc="50" dirty="0">
                <a:latin typeface="Times New Roman"/>
                <a:cs typeface="Times New Roman"/>
              </a:rPr>
              <a:t>New </a:t>
            </a:r>
            <a:r>
              <a:rPr sz="2450" spc="55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Drug</a:t>
            </a:r>
            <a:r>
              <a:rPr sz="2450" spc="-130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Application.</a:t>
            </a:r>
            <a:endParaRPr sz="2450">
              <a:latin typeface="Times New Roman"/>
              <a:cs typeface="Times New Roman"/>
            </a:endParaRPr>
          </a:p>
          <a:p>
            <a:pPr marL="12700" marR="5080" algn="just">
              <a:lnSpc>
                <a:spcPts val="3000"/>
              </a:lnSpc>
              <a:spcBef>
                <a:spcPts val="110"/>
              </a:spcBef>
              <a:buChar char="•"/>
              <a:tabLst>
                <a:tab pos="299085" algn="l"/>
              </a:tabLst>
            </a:pPr>
            <a:r>
              <a:rPr sz="2450" spc="15" dirty="0">
                <a:latin typeface="Times New Roman"/>
                <a:cs typeface="Times New Roman"/>
              </a:rPr>
              <a:t>Pharmaceutical</a:t>
            </a:r>
            <a:r>
              <a:rPr sz="2450" spc="20" dirty="0">
                <a:latin typeface="Times New Roman"/>
                <a:cs typeface="Times New Roman"/>
              </a:rPr>
              <a:t> companies</a:t>
            </a:r>
            <a:r>
              <a:rPr sz="2450" spc="2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must</a:t>
            </a:r>
            <a:r>
              <a:rPr sz="2450" spc="15" dirty="0">
                <a:latin typeface="Times New Roman"/>
                <a:cs typeface="Times New Roman"/>
              </a:rPr>
              <a:t> </a:t>
            </a:r>
            <a:r>
              <a:rPr sz="2450" spc="35" dirty="0">
                <a:latin typeface="Times New Roman"/>
                <a:cs typeface="Times New Roman"/>
              </a:rPr>
              <a:t>admit</a:t>
            </a:r>
            <a:r>
              <a:rPr sz="2450" spc="40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ANDAs</a:t>
            </a:r>
            <a:r>
              <a:rPr sz="2450" spc="30" dirty="0">
                <a:latin typeface="Times New Roman"/>
                <a:cs typeface="Times New Roman"/>
              </a:rPr>
              <a:t> and</a:t>
            </a:r>
            <a:r>
              <a:rPr sz="2450" spc="35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receive </a:t>
            </a:r>
            <a:r>
              <a:rPr sz="2450" spc="35" dirty="0">
                <a:latin typeface="Times New Roman"/>
                <a:cs typeface="Times New Roman"/>
              </a:rPr>
              <a:t> </a:t>
            </a:r>
            <a:r>
              <a:rPr sz="2450" spc="-65" dirty="0">
                <a:latin typeface="Times New Roman"/>
                <a:cs typeface="Times New Roman"/>
              </a:rPr>
              <a:t>FDA’s </a:t>
            </a:r>
            <a:r>
              <a:rPr sz="2450" spc="15" dirty="0">
                <a:latin typeface="Times New Roman"/>
                <a:cs typeface="Times New Roman"/>
              </a:rPr>
              <a:t>approval </a:t>
            </a:r>
            <a:r>
              <a:rPr sz="2450" spc="10" dirty="0">
                <a:latin typeface="Times New Roman"/>
                <a:cs typeface="Times New Roman"/>
              </a:rPr>
              <a:t>before </a:t>
            </a:r>
            <a:r>
              <a:rPr sz="2450" spc="15" dirty="0">
                <a:latin typeface="Times New Roman"/>
                <a:cs typeface="Times New Roman"/>
              </a:rPr>
              <a:t>marketing </a:t>
            </a:r>
            <a:r>
              <a:rPr sz="2450" spc="5" dirty="0">
                <a:latin typeface="Times New Roman"/>
                <a:cs typeface="Times New Roman"/>
              </a:rPr>
              <a:t>new </a:t>
            </a:r>
            <a:r>
              <a:rPr sz="2450" spc="10" dirty="0">
                <a:latin typeface="Times New Roman"/>
                <a:cs typeface="Times New Roman"/>
              </a:rPr>
              <a:t>generic </a:t>
            </a:r>
            <a:r>
              <a:rPr sz="2450" spc="30" dirty="0">
                <a:latin typeface="Times New Roman"/>
                <a:cs typeface="Times New Roman"/>
              </a:rPr>
              <a:t>drugs </a:t>
            </a:r>
            <a:r>
              <a:rPr sz="2450" spc="25" dirty="0">
                <a:latin typeface="Times New Roman"/>
                <a:cs typeface="Times New Roman"/>
              </a:rPr>
              <a:t>according </a:t>
            </a:r>
            <a:r>
              <a:rPr sz="2450" spc="70" dirty="0">
                <a:latin typeface="Times New Roman"/>
                <a:cs typeface="Times New Roman"/>
              </a:rPr>
              <a:t>to </a:t>
            </a:r>
            <a:r>
              <a:rPr sz="2450" spc="75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21CFR</a:t>
            </a:r>
            <a:r>
              <a:rPr sz="2450" spc="-25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314.105(d).</a:t>
            </a:r>
            <a:endParaRPr sz="2450">
              <a:latin typeface="Times New Roman"/>
              <a:cs typeface="Times New Roman"/>
            </a:endParaRPr>
          </a:p>
          <a:p>
            <a:pPr marL="12700" marR="12700" algn="just">
              <a:lnSpc>
                <a:spcPts val="3010"/>
              </a:lnSpc>
              <a:spcBef>
                <a:spcPts val="5"/>
              </a:spcBef>
              <a:buChar char="•"/>
              <a:tabLst>
                <a:tab pos="260985" algn="l"/>
              </a:tabLst>
            </a:pPr>
            <a:r>
              <a:rPr sz="2450" spc="30" dirty="0">
                <a:latin typeface="Times New Roman"/>
                <a:cs typeface="Times New Roman"/>
              </a:rPr>
              <a:t>Once </a:t>
            </a:r>
            <a:r>
              <a:rPr sz="2450" spc="25" dirty="0">
                <a:latin typeface="Times New Roman"/>
                <a:cs typeface="Times New Roman"/>
              </a:rPr>
              <a:t>ANDA </a:t>
            </a:r>
            <a:r>
              <a:rPr sz="2450" spc="35" dirty="0">
                <a:latin typeface="Times New Roman"/>
                <a:cs typeface="Times New Roman"/>
              </a:rPr>
              <a:t>is </a:t>
            </a:r>
            <a:r>
              <a:rPr sz="2450" spc="15" dirty="0">
                <a:latin typeface="Times New Roman"/>
                <a:cs typeface="Times New Roman"/>
              </a:rPr>
              <a:t>approved, </a:t>
            </a:r>
            <a:r>
              <a:rPr sz="2450" spc="25" dirty="0">
                <a:latin typeface="Times New Roman"/>
                <a:cs typeface="Times New Roman"/>
              </a:rPr>
              <a:t>an </a:t>
            </a:r>
            <a:r>
              <a:rPr sz="2450" spc="15" dirty="0">
                <a:latin typeface="Times New Roman"/>
                <a:cs typeface="Times New Roman"/>
              </a:rPr>
              <a:t>applicant </a:t>
            </a:r>
            <a:r>
              <a:rPr sz="2450" spc="25" dirty="0">
                <a:latin typeface="Times New Roman"/>
                <a:cs typeface="Times New Roman"/>
              </a:rPr>
              <a:t>can </a:t>
            </a:r>
            <a:r>
              <a:rPr sz="2450" spc="20" dirty="0">
                <a:latin typeface="Times New Roman"/>
                <a:cs typeface="Times New Roman"/>
              </a:rPr>
              <a:t>manufacture </a:t>
            </a:r>
            <a:r>
              <a:rPr sz="2450" spc="55" dirty="0">
                <a:latin typeface="Times New Roman"/>
                <a:cs typeface="Times New Roman"/>
              </a:rPr>
              <a:t>and </a:t>
            </a:r>
            <a:r>
              <a:rPr sz="2450" spc="6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market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generic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drug</a:t>
            </a:r>
            <a:r>
              <a:rPr sz="2450" spc="3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to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provide</a:t>
            </a:r>
            <a:r>
              <a:rPr sz="2450" spc="3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safe,</a:t>
            </a:r>
            <a:r>
              <a:rPr sz="2450" spc="1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effective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and</a:t>
            </a:r>
            <a:r>
              <a:rPr sz="2450" spc="35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Times New Roman"/>
                <a:cs typeface="Times New Roman"/>
              </a:rPr>
              <a:t>low</a:t>
            </a:r>
            <a:r>
              <a:rPr sz="2450" spc="45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cost </a:t>
            </a:r>
            <a:r>
              <a:rPr sz="2450" spc="10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alternative</a:t>
            </a:r>
            <a:r>
              <a:rPr sz="2450" spc="240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of</a:t>
            </a:r>
            <a:r>
              <a:rPr sz="2450" spc="135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innovator</a:t>
            </a:r>
            <a:r>
              <a:rPr sz="2450" spc="28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drug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product</a:t>
            </a:r>
            <a:r>
              <a:rPr sz="2450" spc="27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to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the</a:t>
            </a:r>
            <a:r>
              <a:rPr sz="2450" spc="90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public.</a:t>
            </a:r>
            <a:endParaRPr sz="2450">
              <a:latin typeface="Times New Roman"/>
              <a:cs typeface="Times New Roman"/>
            </a:endParaRPr>
          </a:p>
          <a:p>
            <a:pPr marL="212725" indent="-200660" algn="just">
              <a:lnSpc>
                <a:spcPts val="2880"/>
              </a:lnSpc>
              <a:buChar char="•"/>
              <a:tabLst>
                <a:tab pos="213360" algn="l"/>
              </a:tabLst>
            </a:pPr>
            <a:r>
              <a:rPr sz="2450" spc="30" dirty="0">
                <a:latin typeface="Times New Roman"/>
                <a:cs typeface="Times New Roman"/>
              </a:rPr>
              <a:t>Generic</a:t>
            </a:r>
            <a:r>
              <a:rPr sz="2450" spc="165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drugs</a:t>
            </a:r>
            <a:r>
              <a:rPr sz="2450" spc="15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are</a:t>
            </a:r>
            <a:r>
              <a:rPr sz="2450" spc="165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termed</a:t>
            </a:r>
            <a:r>
              <a:rPr sz="2450" spc="110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‘abbreviated’</a:t>
            </a:r>
            <a:r>
              <a:rPr sz="2450" dirty="0">
                <a:latin typeface="Times New Roman"/>
                <a:cs typeface="Times New Roman"/>
              </a:rPr>
              <a:t> </a:t>
            </a:r>
            <a:r>
              <a:rPr sz="2450" spc="60" dirty="0">
                <a:latin typeface="Times New Roman"/>
                <a:cs typeface="Times New Roman"/>
              </a:rPr>
              <a:t>as</a:t>
            </a:r>
            <a:r>
              <a:rPr sz="2450" spc="140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they</a:t>
            </a:r>
            <a:r>
              <a:rPr sz="2450" spc="100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Times New Roman"/>
                <a:cs typeface="Times New Roman"/>
              </a:rPr>
              <a:t>are</a:t>
            </a:r>
            <a:r>
              <a:rPr sz="2450" spc="16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not</a:t>
            </a:r>
            <a:r>
              <a:rPr sz="2450" spc="125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required</a:t>
            </a:r>
            <a:endParaRPr sz="24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2200"/>
              </a:lnSpc>
            </a:pPr>
            <a:r>
              <a:rPr sz="2450" dirty="0">
                <a:latin typeface="Times New Roman"/>
                <a:cs typeface="Times New Roman"/>
              </a:rPr>
              <a:t>to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include </a:t>
            </a:r>
            <a:r>
              <a:rPr sz="2450" spc="15" dirty="0">
                <a:latin typeface="Times New Roman"/>
                <a:cs typeface="Times New Roman"/>
              </a:rPr>
              <a:t>preclinical </a:t>
            </a:r>
            <a:r>
              <a:rPr sz="2450" spc="30" dirty="0">
                <a:latin typeface="Times New Roman"/>
                <a:cs typeface="Times New Roman"/>
              </a:rPr>
              <a:t>and </a:t>
            </a:r>
            <a:r>
              <a:rPr sz="2450" spc="15" dirty="0">
                <a:latin typeface="Times New Roman"/>
                <a:cs typeface="Times New Roman"/>
              </a:rPr>
              <a:t>clinical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data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Times New Roman"/>
                <a:cs typeface="Times New Roman"/>
              </a:rPr>
              <a:t>to </a:t>
            </a:r>
            <a:r>
              <a:rPr sz="2450" spc="15" dirty="0">
                <a:latin typeface="Times New Roman"/>
                <a:cs typeface="Times New Roman"/>
              </a:rPr>
              <a:t>establish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safety </a:t>
            </a:r>
            <a:r>
              <a:rPr sz="2450" spc="55" dirty="0">
                <a:latin typeface="Times New Roman"/>
                <a:cs typeface="Times New Roman"/>
              </a:rPr>
              <a:t>and </a:t>
            </a:r>
            <a:r>
              <a:rPr sz="2450" spc="60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efficacy. </a:t>
            </a:r>
            <a:r>
              <a:rPr sz="2450" spc="20" dirty="0">
                <a:latin typeface="Times New Roman"/>
                <a:cs typeface="Times New Roman"/>
              </a:rPr>
              <a:t>They </a:t>
            </a:r>
            <a:r>
              <a:rPr sz="2450" spc="10" dirty="0">
                <a:latin typeface="Times New Roman"/>
                <a:cs typeface="Times New Roman"/>
              </a:rPr>
              <a:t>must </a:t>
            </a:r>
            <a:r>
              <a:rPr sz="2450" spc="15" dirty="0">
                <a:latin typeface="Times New Roman"/>
                <a:cs typeface="Times New Roman"/>
              </a:rPr>
              <a:t>scientifically demonstrate </a:t>
            </a:r>
            <a:r>
              <a:rPr sz="2450" spc="20" dirty="0">
                <a:latin typeface="Times New Roman"/>
                <a:cs typeface="Times New Roman"/>
              </a:rPr>
              <a:t>Bioequivalence </a:t>
            </a:r>
            <a:r>
              <a:rPr sz="2450" spc="70" dirty="0">
                <a:latin typeface="Times New Roman"/>
                <a:cs typeface="Times New Roman"/>
              </a:rPr>
              <a:t>to </a:t>
            </a:r>
            <a:r>
              <a:rPr sz="2450" spc="7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Innovator</a:t>
            </a:r>
            <a:r>
              <a:rPr sz="2450" spc="28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(brand</a:t>
            </a:r>
            <a:r>
              <a:rPr sz="2450" spc="17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name)</a:t>
            </a:r>
            <a:r>
              <a:rPr sz="2450" spc="14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drug.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61" y="179441"/>
            <a:ext cx="8388350" cy="6073140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174625" indent="-162560" algn="just">
              <a:lnSpc>
                <a:spcPct val="100000"/>
              </a:lnSpc>
              <a:spcBef>
                <a:spcPts val="1580"/>
              </a:spcBef>
              <a:buChar char="•"/>
              <a:tabLst>
                <a:tab pos="175260" algn="l"/>
              </a:tabLst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generic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drug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comparable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Innovator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drug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dosage</a:t>
            </a:r>
            <a:endParaRPr sz="2400">
              <a:latin typeface="Times New Roman"/>
              <a:cs typeface="Times New Roman"/>
            </a:endParaRPr>
          </a:p>
          <a:p>
            <a:pPr marL="12700" marR="14604" algn="just">
              <a:lnSpc>
                <a:spcPct val="148700"/>
              </a:lnSpc>
              <a:spcBef>
                <a:spcPts val="70"/>
              </a:spcBef>
            </a:pPr>
            <a:r>
              <a:rPr sz="2400" spc="-20" dirty="0">
                <a:latin typeface="Times New Roman"/>
                <a:cs typeface="Times New Roman"/>
              </a:rPr>
              <a:t>form,</a:t>
            </a:r>
            <a:r>
              <a:rPr sz="2400" spc="-15" dirty="0">
                <a:latin typeface="Times New Roman"/>
                <a:cs typeface="Times New Roman"/>
              </a:rPr>
              <a:t> strength,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route </a:t>
            </a:r>
            <a:r>
              <a:rPr sz="2400" spc="35" dirty="0">
                <a:latin typeface="Times New Roman"/>
                <a:cs typeface="Times New Roman"/>
              </a:rPr>
              <a:t>of </a:t>
            </a:r>
            <a:r>
              <a:rPr sz="2400" spc="-10" dirty="0">
                <a:latin typeface="Times New Roman"/>
                <a:cs typeface="Times New Roman"/>
              </a:rPr>
              <a:t>administration, </a:t>
            </a:r>
            <a:r>
              <a:rPr sz="2400" spc="-20" dirty="0">
                <a:latin typeface="Times New Roman"/>
                <a:cs typeface="Times New Roman"/>
              </a:rPr>
              <a:t>quality,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performance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intended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use.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400"/>
              </a:lnSpc>
              <a:spcBef>
                <a:spcPts val="25"/>
              </a:spcBef>
              <a:buChar char="•"/>
              <a:tabLst>
                <a:tab pos="213360" algn="l"/>
              </a:tabLst>
            </a:pPr>
            <a:r>
              <a:rPr sz="2400" spc="-5" dirty="0">
                <a:latin typeface="Times New Roman"/>
                <a:cs typeface="Times New Roman"/>
              </a:rPr>
              <a:t>One </a:t>
            </a:r>
            <a:r>
              <a:rPr sz="2400" spc="3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10" dirty="0">
                <a:latin typeface="Times New Roman"/>
                <a:cs typeface="Times New Roman"/>
              </a:rPr>
              <a:t>ways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5" dirty="0">
                <a:latin typeface="Times New Roman"/>
                <a:cs typeface="Times New Roman"/>
              </a:rPr>
              <a:t>demonstrate </a:t>
            </a:r>
            <a:r>
              <a:rPr sz="2400" spc="-5" dirty="0">
                <a:latin typeface="Times New Roman"/>
                <a:cs typeface="Times New Roman"/>
              </a:rPr>
              <a:t>bioequivalence </a:t>
            </a:r>
            <a:r>
              <a:rPr sz="2400" spc="40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15" dirty="0">
                <a:latin typeface="Times New Roman"/>
                <a:cs typeface="Times New Roman"/>
              </a:rPr>
              <a:t>measure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time </a:t>
            </a:r>
            <a:r>
              <a:rPr sz="2400" spc="10" dirty="0">
                <a:latin typeface="Times New Roman"/>
                <a:cs typeface="Times New Roman"/>
              </a:rPr>
              <a:t>taken </a:t>
            </a:r>
            <a:r>
              <a:rPr sz="2400" spc="35" dirty="0">
                <a:latin typeface="Times New Roman"/>
                <a:cs typeface="Times New Roman"/>
              </a:rPr>
              <a:t>by </a:t>
            </a:r>
            <a:r>
              <a:rPr sz="2400" spc="-15" dirty="0">
                <a:latin typeface="Times New Roman"/>
                <a:cs typeface="Times New Roman"/>
              </a:rPr>
              <a:t>generic </a:t>
            </a:r>
            <a:r>
              <a:rPr sz="2400" spc="25" dirty="0">
                <a:latin typeface="Times New Roman"/>
                <a:cs typeface="Times New Roman"/>
              </a:rPr>
              <a:t>drug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10" dirty="0">
                <a:latin typeface="Times New Roman"/>
                <a:cs typeface="Times New Roman"/>
              </a:rPr>
              <a:t>reach </a:t>
            </a:r>
            <a:r>
              <a:rPr sz="2400" dirty="0">
                <a:latin typeface="Times New Roman"/>
                <a:cs typeface="Times New Roman"/>
              </a:rPr>
              <a:t>bloodstream </a:t>
            </a:r>
            <a:r>
              <a:rPr sz="2400" spc="40" dirty="0">
                <a:latin typeface="Times New Roman"/>
                <a:cs typeface="Times New Roman"/>
              </a:rPr>
              <a:t>in </a:t>
            </a:r>
            <a:r>
              <a:rPr sz="2400" spc="5" dirty="0">
                <a:latin typeface="Times New Roman"/>
                <a:cs typeface="Times New Roman"/>
              </a:rPr>
              <a:t>24-36 </a:t>
            </a:r>
            <a:r>
              <a:rPr sz="2400" spc="-5" dirty="0">
                <a:latin typeface="Times New Roman"/>
                <a:cs typeface="Times New Roman"/>
              </a:rPr>
              <a:t>healthy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voluanteers.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time</a:t>
            </a:r>
            <a:r>
              <a:rPr sz="2400" spc="-10" dirty="0">
                <a:latin typeface="Times New Roman"/>
                <a:cs typeface="Times New Roman"/>
              </a:rPr>
              <a:t> and</a:t>
            </a:r>
            <a:r>
              <a:rPr sz="2400" spc="-5" dirty="0">
                <a:latin typeface="Times New Roman"/>
                <a:cs typeface="Times New Roman"/>
              </a:rPr>
              <a:t> amount</a:t>
            </a:r>
            <a:r>
              <a:rPr sz="2400" dirty="0">
                <a:latin typeface="Times New Roman"/>
                <a:cs typeface="Times New Roman"/>
              </a:rPr>
              <a:t> 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active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ingredientsa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in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bloodstream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should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15" dirty="0">
                <a:latin typeface="Times New Roman"/>
                <a:cs typeface="Times New Roman"/>
              </a:rPr>
              <a:t> comparable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those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Innovator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drug.</a:t>
            </a:r>
            <a:endParaRPr sz="2400">
              <a:latin typeface="Times New Roman"/>
              <a:cs typeface="Times New Roman"/>
            </a:endParaRPr>
          </a:p>
          <a:p>
            <a:pPr marL="203200" indent="-191135" algn="just">
              <a:lnSpc>
                <a:spcPct val="100000"/>
              </a:lnSpc>
              <a:spcBef>
                <a:spcPts val="1400"/>
              </a:spcBef>
              <a:buChar char="•"/>
              <a:tabLst>
                <a:tab pos="203835" algn="l"/>
              </a:tabLst>
            </a:pPr>
            <a:r>
              <a:rPr sz="2400" spc="-40" dirty="0">
                <a:latin typeface="Times New Roman"/>
                <a:cs typeface="Times New Roman"/>
              </a:rPr>
              <a:t>Use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of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bioequivalence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30" dirty="0">
                <a:latin typeface="Times New Roman"/>
                <a:cs typeface="Times New Roman"/>
              </a:rPr>
              <a:t>as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base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for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approving generic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drug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products</a:t>
            </a:r>
            <a:endParaRPr sz="2400">
              <a:latin typeface="Times New Roman"/>
              <a:cs typeface="Times New Roman"/>
            </a:endParaRPr>
          </a:p>
          <a:p>
            <a:pPr marL="12700" marR="14604" algn="just">
              <a:lnSpc>
                <a:spcPct val="150000"/>
              </a:lnSpc>
              <a:spcBef>
                <a:spcPts val="40"/>
              </a:spcBef>
            </a:pPr>
            <a:r>
              <a:rPr sz="2400" spc="15" dirty="0">
                <a:latin typeface="Times New Roman"/>
                <a:cs typeface="Times New Roman"/>
              </a:rPr>
              <a:t>was </a:t>
            </a:r>
            <a:r>
              <a:rPr sz="2400" spc="-5" dirty="0">
                <a:latin typeface="Times New Roman"/>
                <a:cs typeface="Times New Roman"/>
              </a:rPr>
              <a:t>established </a:t>
            </a:r>
            <a:r>
              <a:rPr sz="2400" spc="40" dirty="0">
                <a:latin typeface="Times New Roman"/>
                <a:cs typeface="Times New Roman"/>
              </a:rPr>
              <a:t>in </a:t>
            </a:r>
            <a:r>
              <a:rPr sz="2400" dirty="0">
                <a:latin typeface="Times New Roman"/>
                <a:cs typeface="Times New Roman"/>
              </a:rPr>
              <a:t>1984, </a:t>
            </a:r>
            <a:r>
              <a:rPr sz="2400" spc="-10" dirty="0">
                <a:latin typeface="Times New Roman"/>
                <a:cs typeface="Times New Roman"/>
              </a:rPr>
              <a:t>also </a:t>
            </a:r>
            <a:r>
              <a:rPr sz="2400" spc="10" dirty="0">
                <a:latin typeface="Times New Roman"/>
                <a:cs typeface="Times New Roman"/>
              </a:rPr>
              <a:t>known </a:t>
            </a:r>
            <a:r>
              <a:rPr sz="2400" spc="25" dirty="0">
                <a:latin typeface="Times New Roman"/>
                <a:cs typeface="Times New Roman"/>
              </a:rPr>
              <a:t>as </a:t>
            </a:r>
            <a:r>
              <a:rPr sz="2400" spc="-50" dirty="0">
                <a:latin typeface="Times New Roman"/>
                <a:cs typeface="Times New Roman"/>
              </a:rPr>
              <a:t>WAXMAN-HATCH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ACT. 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It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because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this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act</a:t>
            </a:r>
            <a:r>
              <a:rPr sz="2400" spc="-5" dirty="0">
                <a:latin typeface="Times New Roman"/>
                <a:cs typeface="Times New Roman"/>
              </a:rPr>
              <a:t> that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generic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drugs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cheaper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without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conducting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costly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and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duplicative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clinical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trials.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8471" y="605149"/>
            <a:ext cx="7825740" cy="44710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spc="10" dirty="0">
                <a:latin typeface="Times New Roman"/>
                <a:cs typeface="Times New Roman"/>
              </a:rPr>
              <a:t>Contents:</a:t>
            </a:r>
            <a:endParaRPr sz="2600">
              <a:latin typeface="Times New Roman"/>
              <a:cs typeface="Times New Roman"/>
            </a:endParaRPr>
          </a:p>
          <a:p>
            <a:pPr marL="859790" indent="-333375">
              <a:lnSpc>
                <a:spcPct val="100000"/>
              </a:lnSpc>
              <a:spcBef>
                <a:spcPts val="2210"/>
              </a:spcBef>
              <a:buAutoNum type="arabicPeriod"/>
              <a:tabLst>
                <a:tab pos="860425" algn="l"/>
              </a:tabLst>
            </a:pPr>
            <a:r>
              <a:rPr sz="2600" dirty="0">
                <a:latin typeface="Times New Roman"/>
                <a:cs typeface="Times New Roman"/>
              </a:rPr>
              <a:t>Introduction</a:t>
            </a:r>
            <a:endParaRPr sz="2600">
              <a:latin typeface="Times New Roman"/>
              <a:cs typeface="Times New Roman"/>
            </a:endParaRPr>
          </a:p>
          <a:p>
            <a:pPr marL="861060" indent="-334645">
              <a:lnSpc>
                <a:spcPct val="100000"/>
              </a:lnSpc>
              <a:spcBef>
                <a:spcPts val="2140"/>
              </a:spcBef>
              <a:buAutoNum type="arabicPeriod"/>
              <a:tabLst>
                <a:tab pos="861694" algn="l"/>
              </a:tabLst>
            </a:pPr>
            <a:r>
              <a:rPr sz="2600" spc="-5" dirty="0">
                <a:latin typeface="Times New Roman"/>
                <a:cs typeface="Times New Roman"/>
              </a:rPr>
              <a:t>Investigational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New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Drug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(IND)</a:t>
            </a:r>
            <a:endParaRPr sz="2600">
              <a:latin typeface="Times New Roman"/>
              <a:cs typeface="Times New Roman"/>
            </a:endParaRPr>
          </a:p>
          <a:p>
            <a:pPr marL="859790" indent="-333375">
              <a:lnSpc>
                <a:spcPct val="100000"/>
              </a:lnSpc>
              <a:spcBef>
                <a:spcPts val="2210"/>
              </a:spcBef>
              <a:buAutoNum type="arabicPeriod"/>
              <a:tabLst>
                <a:tab pos="860425" algn="l"/>
              </a:tabLst>
            </a:pPr>
            <a:r>
              <a:rPr sz="2600" spc="-10" dirty="0">
                <a:latin typeface="Times New Roman"/>
                <a:cs typeface="Times New Roman"/>
              </a:rPr>
              <a:t>N</a:t>
            </a:r>
            <a:r>
              <a:rPr sz="2600" spc="-35" dirty="0">
                <a:latin typeface="Times New Roman"/>
                <a:cs typeface="Times New Roman"/>
              </a:rPr>
              <a:t>e</a:t>
            </a:r>
            <a:r>
              <a:rPr sz="2600" spc="15" dirty="0">
                <a:latin typeface="Times New Roman"/>
                <a:cs typeface="Times New Roman"/>
              </a:rPr>
              <a:t>w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D</a:t>
            </a:r>
            <a:r>
              <a:rPr sz="2600" spc="25" dirty="0">
                <a:latin typeface="Times New Roman"/>
                <a:cs typeface="Times New Roman"/>
              </a:rPr>
              <a:t>r</a:t>
            </a:r>
            <a:r>
              <a:rPr sz="2600" spc="40" dirty="0">
                <a:latin typeface="Times New Roman"/>
                <a:cs typeface="Times New Roman"/>
              </a:rPr>
              <a:t>u</a:t>
            </a:r>
            <a:r>
              <a:rPr sz="2600" spc="10" dirty="0">
                <a:latin typeface="Times New Roman"/>
                <a:cs typeface="Times New Roman"/>
              </a:rPr>
              <a:t>g</a:t>
            </a:r>
            <a:r>
              <a:rPr sz="2600" spc="-24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A</a:t>
            </a:r>
            <a:r>
              <a:rPr sz="2600" spc="40" dirty="0">
                <a:latin typeface="Times New Roman"/>
                <a:cs typeface="Times New Roman"/>
              </a:rPr>
              <a:t>pp</a:t>
            </a:r>
            <a:r>
              <a:rPr sz="2600" spc="-55" dirty="0">
                <a:latin typeface="Times New Roman"/>
                <a:cs typeface="Times New Roman"/>
              </a:rPr>
              <a:t>li</a:t>
            </a:r>
            <a:r>
              <a:rPr sz="2600" spc="-35" dirty="0">
                <a:latin typeface="Times New Roman"/>
                <a:cs typeface="Times New Roman"/>
              </a:rPr>
              <a:t>c</a:t>
            </a:r>
            <a:r>
              <a:rPr sz="2600" spc="40" dirty="0">
                <a:latin typeface="Times New Roman"/>
                <a:cs typeface="Times New Roman"/>
              </a:rPr>
              <a:t>a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-30" dirty="0">
                <a:latin typeface="Times New Roman"/>
                <a:cs typeface="Times New Roman"/>
              </a:rPr>
              <a:t>o</a:t>
            </a:r>
            <a:r>
              <a:rPr sz="2600" spc="10" dirty="0">
                <a:latin typeface="Times New Roman"/>
                <a:cs typeface="Times New Roman"/>
              </a:rPr>
              <a:t>n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(</a:t>
            </a:r>
            <a:r>
              <a:rPr sz="2600" spc="-10" dirty="0">
                <a:latin typeface="Times New Roman"/>
                <a:cs typeface="Times New Roman"/>
              </a:rPr>
              <a:t>ND</a:t>
            </a:r>
            <a:r>
              <a:rPr sz="2600" spc="-85" dirty="0">
                <a:latin typeface="Times New Roman"/>
                <a:cs typeface="Times New Roman"/>
              </a:rPr>
              <a:t>A</a:t>
            </a:r>
            <a:r>
              <a:rPr sz="2600" spc="5" dirty="0"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  <a:p>
            <a:pPr marL="840740" indent="-314325">
              <a:lnSpc>
                <a:spcPct val="100000"/>
              </a:lnSpc>
              <a:spcBef>
                <a:spcPts val="2215"/>
              </a:spcBef>
              <a:buAutoNum type="arabicPeriod"/>
              <a:tabLst>
                <a:tab pos="841375" algn="l"/>
              </a:tabLst>
            </a:pPr>
            <a:r>
              <a:rPr sz="2600" spc="-85" dirty="0">
                <a:latin typeface="Times New Roman"/>
                <a:cs typeface="Times New Roman"/>
              </a:rPr>
              <a:t>A</a:t>
            </a:r>
            <a:r>
              <a:rPr sz="2600" spc="40" dirty="0">
                <a:latin typeface="Times New Roman"/>
                <a:cs typeface="Times New Roman"/>
              </a:rPr>
              <a:t>bb</a:t>
            </a:r>
            <a:r>
              <a:rPr sz="2600" spc="25" dirty="0">
                <a:latin typeface="Times New Roman"/>
                <a:cs typeface="Times New Roman"/>
              </a:rPr>
              <a:t>r</a:t>
            </a:r>
            <a:r>
              <a:rPr sz="2600" spc="-35" dirty="0">
                <a:latin typeface="Times New Roman"/>
                <a:cs typeface="Times New Roman"/>
              </a:rPr>
              <a:t>e</a:t>
            </a:r>
            <a:r>
              <a:rPr sz="2600" spc="-105" dirty="0">
                <a:latin typeface="Times New Roman"/>
                <a:cs typeface="Times New Roman"/>
              </a:rPr>
              <a:t>v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40" dirty="0">
                <a:latin typeface="Times New Roman"/>
                <a:cs typeface="Times New Roman"/>
              </a:rPr>
              <a:t>a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35" dirty="0">
                <a:latin typeface="Times New Roman"/>
                <a:cs typeface="Times New Roman"/>
              </a:rPr>
              <a:t>e</a:t>
            </a:r>
            <a:r>
              <a:rPr sz="2600" spc="10" dirty="0">
                <a:latin typeface="Times New Roman"/>
                <a:cs typeface="Times New Roman"/>
              </a:rPr>
              <a:t>d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N</a:t>
            </a:r>
            <a:r>
              <a:rPr sz="2600" spc="-35" dirty="0">
                <a:latin typeface="Times New Roman"/>
                <a:cs typeface="Times New Roman"/>
              </a:rPr>
              <a:t>e</a:t>
            </a:r>
            <a:r>
              <a:rPr sz="2600" spc="15" dirty="0">
                <a:latin typeface="Times New Roman"/>
                <a:cs typeface="Times New Roman"/>
              </a:rPr>
              <a:t>w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D</a:t>
            </a:r>
            <a:r>
              <a:rPr sz="2600" spc="25" dirty="0">
                <a:latin typeface="Times New Roman"/>
                <a:cs typeface="Times New Roman"/>
              </a:rPr>
              <a:t>r</a:t>
            </a:r>
            <a:r>
              <a:rPr sz="2600" spc="40" dirty="0">
                <a:latin typeface="Times New Roman"/>
                <a:cs typeface="Times New Roman"/>
              </a:rPr>
              <a:t>u</a:t>
            </a:r>
            <a:r>
              <a:rPr sz="2600" spc="10" dirty="0">
                <a:latin typeface="Times New Roman"/>
                <a:cs typeface="Times New Roman"/>
              </a:rPr>
              <a:t>g</a:t>
            </a:r>
            <a:r>
              <a:rPr sz="2600" spc="-24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A</a:t>
            </a:r>
            <a:r>
              <a:rPr sz="2600" spc="40" dirty="0">
                <a:latin typeface="Times New Roman"/>
                <a:cs typeface="Times New Roman"/>
              </a:rPr>
              <a:t>pp</a:t>
            </a:r>
            <a:r>
              <a:rPr sz="2600" spc="-55" dirty="0">
                <a:latin typeface="Times New Roman"/>
                <a:cs typeface="Times New Roman"/>
              </a:rPr>
              <a:t>li</a:t>
            </a:r>
            <a:r>
              <a:rPr sz="2600" spc="-35" dirty="0">
                <a:latin typeface="Times New Roman"/>
                <a:cs typeface="Times New Roman"/>
              </a:rPr>
              <a:t>c</a:t>
            </a:r>
            <a:r>
              <a:rPr sz="2600" spc="40" dirty="0">
                <a:latin typeface="Times New Roman"/>
                <a:cs typeface="Times New Roman"/>
              </a:rPr>
              <a:t>a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-30" dirty="0">
                <a:latin typeface="Times New Roman"/>
                <a:cs typeface="Times New Roman"/>
              </a:rPr>
              <a:t>o</a:t>
            </a:r>
            <a:r>
              <a:rPr sz="2600" spc="10" dirty="0">
                <a:latin typeface="Times New Roman"/>
                <a:cs typeface="Times New Roman"/>
              </a:rPr>
              <a:t>n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(</a:t>
            </a:r>
            <a:r>
              <a:rPr sz="2600" spc="-85" dirty="0">
                <a:latin typeface="Times New Roman"/>
                <a:cs typeface="Times New Roman"/>
              </a:rPr>
              <a:t>A</a:t>
            </a:r>
            <a:r>
              <a:rPr sz="2600" spc="-10" dirty="0">
                <a:latin typeface="Times New Roman"/>
                <a:cs typeface="Times New Roman"/>
              </a:rPr>
              <a:t>ND</a:t>
            </a:r>
            <a:r>
              <a:rPr sz="2600" spc="-85" dirty="0">
                <a:latin typeface="Times New Roman"/>
                <a:cs typeface="Times New Roman"/>
              </a:rPr>
              <a:t>A</a:t>
            </a:r>
            <a:r>
              <a:rPr sz="2600" spc="5" dirty="0"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  <a:p>
            <a:pPr marL="859790" indent="-333375">
              <a:lnSpc>
                <a:spcPct val="100000"/>
              </a:lnSpc>
              <a:spcBef>
                <a:spcPts val="2135"/>
              </a:spcBef>
              <a:buAutoNum type="arabicPeriod"/>
              <a:tabLst>
                <a:tab pos="860425" algn="l"/>
              </a:tabLst>
            </a:pPr>
            <a:r>
              <a:rPr sz="2600" spc="-15" dirty="0">
                <a:latin typeface="Times New Roman"/>
                <a:cs typeface="Times New Roman"/>
              </a:rPr>
              <a:t>Investigation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of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Medicinal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Products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Dossier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(IMPD)</a:t>
            </a:r>
            <a:endParaRPr sz="2600">
              <a:latin typeface="Times New Roman"/>
              <a:cs typeface="Times New Roman"/>
            </a:endParaRPr>
          </a:p>
          <a:p>
            <a:pPr marL="859790" indent="-333375">
              <a:lnSpc>
                <a:spcPct val="100000"/>
              </a:lnSpc>
              <a:spcBef>
                <a:spcPts val="2215"/>
              </a:spcBef>
              <a:buAutoNum type="arabicPeriod"/>
              <a:tabLst>
                <a:tab pos="860425" algn="l"/>
              </a:tabLst>
            </a:pPr>
            <a:r>
              <a:rPr sz="2600" spc="-15" dirty="0">
                <a:latin typeface="Times New Roman"/>
                <a:cs typeface="Times New Roman"/>
              </a:rPr>
              <a:t>Investigator’s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Brochure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(IB)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59" y="762000"/>
            <a:ext cx="8321039" cy="5943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5777" y="166682"/>
            <a:ext cx="310007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55" dirty="0"/>
              <a:t>P</a:t>
            </a:r>
            <a:r>
              <a:rPr spc="-5" dirty="0"/>
              <a:t>R</a:t>
            </a:r>
            <a:r>
              <a:rPr dirty="0"/>
              <a:t>O</a:t>
            </a:r>
            <a:r>
              <a:rPr spc="-5" dirty="0"/>
              <a:t>C</a:t>
            </a:r>
            <a:r>
              <a:rPr spc="-15" dirty="0"/>
              <a:t>E</a:t>
            </a:r>
            <a:r>
              <a:rPr spc="-25" dirty="0"/>
              <a:t>S</a:t>
            </a:r>
            <a:r>
              <a:rPr spc="10" dirty="0"/>
              <a:t>S</a:t>
            </a:r>
            <a:r>
              <a:rPr spc="-10" dirty="0"/>
              <a:t> </a:t>
            </a:r>
            <a:r>
              <a:rPr dirty="0"/>
              <a:t>O</a:t>
            </a:r>
            <a:r>
              <a:rPr spc="15" dirty="0"/>
              <a:t>F</a:t>
            </a:r>
            <a:r>
              <a:rPr spc="-305" dirty="0"/>
              <a:t> </a:t>
            </a:r>
            <a:r>
              <a:rPr spc="-5" dirty="0"/>
              <a:t>AND</a:t>
            </a:r>
            <a:r>
              <a:rPr spc="15" dirty="0"/>
              <a:t>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58" y="114985"/>
            <a:ext cx="8325484" cy="6072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5535" marR="176530" indent="-3489960">
              <a:lnSpc>
                <a:spcPct val="151200"/>
              </a:lnSpc>
              <a:spcBef>
                <a:spcPts val="100"/>
              </a:spcBef>
            </a:pPr>
            <a:r>
              <a:rPr sz="2400" b="1" spc="-45" dirty="0">
                <a:latin typeface="Times New Roman"/>
                <a:cs typeface="Times New Roman"/>
              </a:rPr>
              <a:t>INVESTIGATION</a:t>
            </a:r>
            <a:r>
              <a:rPr sz="2400" b="1" spc="3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12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MEDICINAL</a:t>
            </a:r>
            <a:r>
              <a:rPr sz="2400" b="1" spc="1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PRODUCTS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DOSSIER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(IMPD)</a:t>
            </a:r>
            <a:endParaRPr sz="2400">
              <a:latin typeface="Times New Roman"/>
              <a:cs typeface="Times New Roman"/>
            </a:endParaRPr>
          </a:p>
          <a:p>
            <a:pPr marL="12700" marR="26670" algn="just">
              <a:lnSpc>
                <a:spcPts val="4360"/>
              </a:lnSpc>
              <a:spcBef>
                <a:spcPts val="31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15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IMPD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is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basis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approval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of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clinical</a:t>
            </a:r>
            <a:r>
              <a:rPr sz="2400" dirty="0">
                <a:latin typeface="Times New Roman"/>
                <a:cs typeface="Times New Roman"/>
              </a:rPr>
              <a:t> trials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by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the 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competent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25" dirty="0">
                <a:latin typeface="Times New Roman"/>
                <a:cs typeface="Times New Roman"/>
              </a:rPr>
              <a:t>the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EU.</a:t>
            </a:r>
            <a:endParaRPr sz="2400">
              <a:latin typeface="Times New Roman"/>
              <a:cs typeface="Times New Roman"/>
            </a:endParaRPr>
          </a:p>
          <a:p>
            <a:pPr marL="120014" indent="-107950" algn="just">
              <a:lnSpc>
                <a:spcPct val="100000"/>
              </a:lnSpc>
              <a:spcBef>
                <a:spcPts val="108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15" dirty="0">
                <a:latin typeface="Times New Roman"/>
                <a:cs typeface="Times New Roman"/>
              </a:rPr>
              <a:t>The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Clinical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Trial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Directive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came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in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force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harmonizing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laws,</a:t>
            </a:r>
            <a:endParaRPr sz="2400">
              <a:latin typeface="Times New Roman"/>
              <a:cs typeface="Times New Roman"/>
            </a:endParaRPr>
          </a:p>
          <a:p>
            <a:pPr marL="12700" marR="25400" algn="just">
              <a:lnSpc>
                <a:spcPts val="4360"/>
              </a:lnSpc>
              <a:spcBef>
                <a:spcPts val="315"/>
              </a:spcBef>
            </a:pPr>
            <a:r>
              <a:rPr sz="2400" spc="-10" dirty="0">
                <a:latin typeface="Times New Roman"/>
                <a:cs typeface="Times New Roman"/>
              </a:rPr>
              <a:t>regulations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administrative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provisions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of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Member</a:t>
            </a:r>
            <a:r>
              <a:rPr sz="2400" spc="-10" dirty="0">
                <a:latin typeface="Times New Roman"/>
                <a:cs typeface="Times New Roman"/>
              </a:rPr>
              <a:t> states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relating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3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implementation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of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GCP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in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conduct</a:t>
            </a:r>
            <a:r>
              <a:rPr sz="2400" spc="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4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clinical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5"/>
              </a:spcBef>
            </a:pPr>
            <a:r>
              <a:rPr sz="2400" dirty="0">
                <a:latin typeface="Times New Roman"/>
                <a:cs typeface="Times New Roman"/>
              </a:rPr>
              <a:t>trials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medicinal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products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for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human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use.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9900"/>
              </a:lnSpc>
              <a:spcBef>
                <a:spcPts val="4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15" dirty="0">
                <a:latin typeface="Times New Roman"/>
                <a:cs typeface="Times New Roman"/>
              </a:rPr>
              <a:t>The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directive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introduced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harmonized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procedure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authorization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15" dirty="0">
                <a:latin typeface="Times New Roman"/>
                <a:cs typeface="Times New Roman"/>
              </a:rPr>
              <a:t>perform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clinical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study </a:t>
            </a:r>
            <a:r>
              <a:rPr sz="2400" spc="40" dirty="0">
                <a:latin typeface="Times New Roman"/>
                <a:cs typeface="Times New Roman"/>
              </a:rPr>
              <a:t>in </a:t>
            </a:r>
            <a:r>
              <a:rPr sz="2400" spc="15" dirty="0">
                <a:latin typeface="Times New Roman"/>
                <a:cs typeface="Times New Roman"/>
              </a:rPr>
              <a:t>any </a:t>
            </a:r>
            <a:r>
              <a:rPr sz="2400" spc="-5" dirty="0">
                <a:latin typeface="Times New Roman"/>
                <a:cs typeface="Times New Roman"/>
              </a:rPr>
              <a:t>one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the </a:t>
            </a:r>
            <a:r>
              <a:rPr sz="2400" spc="105" dirty="0">
                <a:latin typeface="Times New Roman"/>
                <a:cs typeface="Times New Roman"/>
              </a:rPr>
              <a:t>EU 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Member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States.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62" y="414590"/>
            <a:ext cx="8121650" cy="5749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3300"/>
              </a:lnSpc>
              <a:spcBef>
                <a:spcPts val="95"/>
              </a:spcBef>
              <a:buSzPct val="95918"/>
              <a:buFont typeface="Arial"/>
              <a:buChar char="•"/>
              <a:tabLst>
                <a:tab pos="127635" algn="l"/>
              </a:tabLst>
            </a:pPr>
            <a:r>
              <a:rPr sz="2450" spc="10" dirty="0">
                <a:latin typeface="Times New Roman"/>
                <a:cs typeface="Times New Roman"/>
              </a:rPr>
              <a:t>In </a:t>
            </a:r>
            <a:r>
              <a:rPr sz="2450" spc="-10" dirty="0">
                <a:latin typeface="Times New Roman"/>
                <a:cs typeface="Times New Roman"/>
              </a:rPr>
              <a:t>addition,</a:t>
            </a:r>
            <a:r>
              <a:rPr sz="2450" spc="-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it </a:t>
            </a:r>
            <a:r>
              <a:rPr sz="2450" spc="-20" dirty="0">
                <a:latin typeface="Times New Roman"/>
                <a:cs typeface="Times New Roman"/>
              </a:rPr>
              <a:t>defines</a:t>
            </a:r>
            <a:r>
              <a:rPr sz="2450" spc="-1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the </a:t>
            </a:r>
            <a:r>
              <a:rPr sz="2450" dirty="0">
                <a:latin typeface="Times New Roman"/>
                <a:cs typeface="Times New Roman"/>
              </a:rPr>
              <a:t>documentation</a:t>
            </a:r>
            <a:r>
              <a:rPr sz="2450" spc="61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to </a:t>
            </a:r>
            <a:r>
              <a:rPr sz="2450" spc="-10" dirty="0">
                <a:latin typeface="Times New Roman"/>
                <a:cs typeface="Times New Roman"/>
              </a:rPr>
              <a:t>the documentation </a:t>
            </a:r>
            <a:r>
              <a:rPr sz="2450" spc="-60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to</a:t>
            </a:r>
            <a:r>
              <a:rPr sz="2450" spc="1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be</a:t>
            </a:r>
            <a:r>
              <a:rPr sz="2450" spc="90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submitted</a:t>
            </a:r>
            <a:r>
              <a:rPr sz="2450" spc="32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to</a:t>
            </a:r>
            <a:r>
              <a:rPr sz="2450" spc="9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the</a:t>
            </a:r>
            <a:r>
              <a:rPr sz="2450" spc="90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Ethics</a:t>
            </a:r>
            <a:r>
              <a:rPr sz="2450" spc="220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Committee</a:t>
            </a:r>
            <a:r>
              <a:rPr sz="2450" spc="315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as</a:t>
            </a:r>
            <a:r>
              <a:rPr sz="2450" spc="75" dirty="0">
                <a:latin typeface="Times New Roman"/>
                <a:cs typeface="Times New Roman"/>
              </a:rPr>
              <a:t> </a:t>
            </a:r>
            <a:r>
              <a:rPr sz="2450" spc="-25" dirty="0">
                <a:latin typeface="Times New Roman"/>
                <a:cs typeface="Times New Roman"/>
              </a:rPr>
              <a:t>well</a:t>
            </a:r>
            <a:r>
              <a:rPr sz="2450" spc="120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as</a:t>
            </a:r>
            <a:r>
              <a:rPr sz="2450" spc="7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the</a:t>
            </a:r>
            <a:r>
              <a:rPr sz="2450" spc="9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IMPD</a:t>
            </a:r>
            <a:r>
              <a:rPr sz="2450" spc="7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to </a:t>
            </a:r>
            <a:r>
              <a:rPr sz="2450" spc="-600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be</a:t>
            </a:r>
            <a:r>
              <a:rPr sz="2450" spc="85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submitted</a:t>
            </a:r>
            <a:r>
              <a:rPr sz="2450" spc="31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to</a:t>
            </a:r>
            <a:r>
              <a:rPr sz="2450" spc="1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the</a:t>
            </a:r>
            <a:r>
              <a:rPr sz="2450" spc="8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competent</a:t>
            </a:r>
            <a:r>
              <a:rPr sz="2450" spc="34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authority</a:t>
            </a:r>
            <a:r>
              <a:rPr sz="2450" spc="170" dirty="0">
                <a:latin typeface="Times New Roman"/>
                <a:cs typeface="Times New Roman"/>
              </a:rPr>
              <a:t> </a:t>
            </a:r>
            <a:r>
              <a:rPr sz="2450" spc="-30" dirty="0">
                <a:latin typeface="Times New Roman"/>
                <a:cs typeface="Times New Roman"/>
              </a:rPr>
              <a:t>for</a:t>
            </a:r>
            <a:r>
              <a:rPr sz="2450" spc="13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approval.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450" b="1" spc="20" dirty="0">
                <a:latin typeface="Times New Roman"/>
                <a:cs typeface="Times New Roman"/>
              </a:rPr>
              <a:t>Dossier;</a:t>
            </a:r>
            <a:endParaRPr sz="2450">
              <a:latin typeface="Times New Roman"/>
              <a:cs typeface="Times New Roman"/>
            </a:endParaRPr>
          </a:p>
          <a:p>
            <a:pPr marL="12700" marR="568960" indent="915035">
              <a:lnSpc>
                <a:spcPts val="4510"/>
              </a:lnSpc>
              <a:spcBef>
                <a:spcPts val="409"/>
              </a:spcBef>
              <a:tabLst>
                <a:tab pos="2555240" algn="l"/>
              </a:tabLst>
            </a:pPr>
            <a:r>
              <a:rPr sz="2450" spc="15" dirty="0">
                <a:latin typeface="Times New Roman"/>
                <a:cs typeface="Times New Roman"/>
              </a:rPr>
              <a:t>A</a:t>
            </a:r>
            <a:r>
              <a:rPr sz="2450" spc="-145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collection	</a:t>
            </a:r>
            <a:r>
              <a:rPr sz="2450" spc="-10" dirty="0">
                <a:latin typeface="Times New Roman"/>
                <a:cs typeface="Times New Roman"/>
              </a:rPr>
              <a:t>of</a:t>
            </a:r>
            <a:r>
              <a:rPr sz="2450" spc="60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documents</a:t>
            </a:r>
            <a:r>
              <a:rPr sz="2450" spc="36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about</a:t>
            </a:r>
            <a:r>
              <a:rPr sz="2450" spc="3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a</a:t>
            </a:r>
            <a:r>
              <a:rPr sz="2450" dirty="0">
                <a:latin typeface="Times New Roman"/>
                <a:cs typeface="Times New Roman"/>
              </a:rPr>
              <a:t> particular</a:t>
            </a:r>
            <a:r>
              <a:rPr sz="2450" spc="204" dirty="0">
                <a:latin typeface="Times New Roman"/>
                <a:cs typeface="Times New Roman"/>
              </a:rPr>
              <a:t> </a:t>
            </a:r>
            <a:r>
              <a:rPr sz="2450" spc="-25" dirty="0">
                <a:latin typeface="Times New Roman"/>
                <a:cs typeface="Times New Roman"/>
              </a:rPr>
              <a:t>person, </a:t>
            </a:r>
            <a:r>
              <a:rPr sz="2450" spc="-595" dirty="0">
                <a:latin typeface="Times New Roman"/>
                <a:cs typeface="Times New Roman"/>
              </a:rPr>
              <a:t> </a:t>
            </a:r>
            <a:r>
              <a:rPr sz="2450" spc="-25" dirty="0">
                <a:latin typeface="Times New Roman"/>
                <a:cs typeface="Times New Roman"/>
              </a:rPr>
              <a:t>event</a:t>
            </a:r>
            <a:r>
              <a:rPr sz="2450" spc="260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or</a:t>
            </a:r>
            <a:r>
              <a:rPr sz="2450" spc="55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subject.</a:t>
            </a:r>
            <a:endParaRPr sz="2450">
              <a:latin typeface="Times New Roman"/>
              <a:cs typeface="Times New Roman"/>
            </a:endParaRPr>
          </a:p>
          <a:p>
            <a:pPr marL="927735">
              <a:lnSpc>
                <a:spcPct val="100000"/>
              </a:lnSpc>
              <a:spcBef>
                <a:spcPts val="1150"/>
              </a:spcBef>
            </a:pPr>
            <a:r>
              <a:rPr sz="2450" spc="-10" dirty="0">
                <a:latin typeface="Times New Roman"/>
                <a:cs typeface="Times New Roman"/>
              </a:rPr>
              <a:t>E.g.</a:t>
            </a:r>
            <a:r>
              <a:rPr sz="2450" spc="105" dirty="0">
                <a:latin typeface="Times New Roman"/>
                <a:cs typeface="Times New Roman"/>
              </a:rPr>
              <a:t> </a:t>
            </a:r>
            <a:r>
              <a:rPr sz="2450" spc="-25" dirty="0">
                <a:latin typeface="Times New Roman"/>
                <a:cs typeface="Times New Roman"/>
              </a:rPr>
              <a:t>Patient’s</a:t>
            </a:r>
            <a:r>
              <a:rPr sz="2450" spc="204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medical</a:t>
            </a:r>
            <a:r>
              <a:rPr sz="2450" spc="330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record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450" b="1" spc="5" dirty="0">
                <a:latin typeface="Times New Roman"/>
                <a:cs typeface="Times New Roman"/>
              </a:rPr>
              <a:t>Medicinal</a:t>
            </a:r>
            <a:r>
              <a:rPr sz="2450" b="1" spc="105" dirty="0">
                <a:latin typeface="Times New Roman"/>
                <a:cs typeface="Times New Roman"/>
              </a:rPr>
              <a:t> </a:t>
            </a:r>
            <a:r>
              <a:rPr sz="2450" b="1" dirty="0">
                <a:latin typeface="Times New Roman"/>
                <a:cs typeface="Times New Roman"/>
              </a:rPr>
              <a:t>product</a:t>
            </a:r>
            <a:r>
              <a:rPr sz="2450" b="1" spc="120" dirty="0">
                <a:latin typeface="Times New Roman"/>
                <a:cs typeface="Times New Roman"/>
              </a:rPr>
              <a:t> </a:t>
            </a:r>
            <a:r>
              <a:rPr sz="2450" b="1" spc="15" dirty="0">
                <a:latin typeface="Times New Roman"/>
                <a:cs typeface="Times New Roman"/>
              </a:rPr>
              <a:t>dossier;</a:t>
            </a:r>
            <a:endParaRPr sz="2450">
              <a:latin typeface="Times New Roman"/>
              <a:cs typeface="Times New Roman"/>
            </a:endParaRPr>
          </a:p>
          <a:p>
            <a:pPr marL="927735">
              <a:lnSpc>
                <a:spcPct val="100000"/>
              </a:lnSpc>
              <a:spcBef>
                <a:spcPts val="1565"/>
              </a:spcBef>
              <a:tabLst>
                <a:tab pos="2926080" algn="l"/>
              </a:tabLst>
            </a:pPr>
            <a:r>
              <a:rPr sz="2450" spc="-5" dirty="0">
                <a:latin typeface="Times New Roman"/>
                <a:cs typeface="Times New Roman"/>
              </a:rPr>
              <a:t>File</a:t>
            </a:r>
            <a:r>
              <a:rPr sz="2450" spc="95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containing	</a:t>
            </a:r>
            <a:r>
              <a:rPr sz="2450" spc="-10" dirty="0">
                <a:latin typeface="Times New Roman"/>
                <a:cs typeface="Times New Roman"/>
              </a:rPr>
              <a:t>detailed</a:t>
            </a:r>
            <a:r>
              <a:rPr sz="2450" spc="240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records</a:t>
            </a:r>
            <a:r>
              <a:rPr sz="2450" spc="215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about</a:t>
            </a:r>
            <a:r>
              <a:rPr sz="2450" spc="114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a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particular</a:t>
            </a:r>
            <a:r>
              <a:rPr sz="2450" spc="20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drug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2450" spc="-10" dirty="0">
                <a:latin typeface="Times New Roman"/>
                <a:cs typeface="Times New Roman"/>
              </a:rPr>
              <a:t>product.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0" y="486857"/>
            <a:ext cx="8074659" cy="3459479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50" b="1" spc="20" dirty="0">
                <a:latin typeface="Times New Roman"/>
                <a:cs typeface="Times New Roman"/>
              </a:rPr>
              <a:t>Objectives:</a:t>
            </a:r>
            <a:endParaRPr sz="2450">
              <a:latin typeface="Times New Roman"/>
              <a:cs typeface="Times New Roman"/>
            </a:endParaRPr>
          </a:p>
          <a:p>
            <a:pPr marL="12700" marR="5080" indent="915035" algn="just">
              <a:lnSpc>
                <a:spcPct val="153300"/>
              </a:lnSpc>
            </a:pPr>
            <a:r>
              <a:rPr sz="2450" spc="10" dirty="0">
                <a:latin typeface="Times New Roman"/>
                <a:cs typeface="Times New Roman"/>
              </a:rPr>
              <a:t>Since</a:t>
            </a:r>
            <a:r>
              <a:rPr sz="2450" spc="15" dirty="0">
                <a:latin typeface="Times New Roman"/>
                <a:cs typeface="Times New Roman"/>
              </a:rPr>
              <a:t> clinical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trials</a:t>
            </a:r>
            <a:r>
              <a:rPr sz="2450" spc="3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will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often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be</a:t>
            </a:r>
            <a:r>
              <a:rPr sz="2450" spc="35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designed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60" dirty="0">
                <a:latin typeface="Times New Roman"/>
                <a:cs typeface="Times New Roman"/>
              </a:rPr>
              <a:t>as </a:t>
            </a:r>
            <a:r>
              <a:rPr sz="2450" spc="15" dirty="0">
                <a:latin typeface="Times New Roman"/>
                <a:cs typeface="Times New Roman"/>
              </a:rPr>
              <a:t>multi 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center</a:t>
            </a:r>
            <a:r>
              <a:rPr sz="2450" spc="38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studies,</a:t>
            </a:r>
            <a:r>
              <a:rPr sz="2450" spc="365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potentially</a:t>
            </a:r>
            <a:r>
              <a:rPr sz="2450" spc="355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involving</a:t>
            </a:r>
            <a:r>
              <a:rPr sz="2450" spc="35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different</a:t>
            </a:r>
            <a:r>
              <a:rPr sz="2450" spc="45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Member</a:t>
            </a:r>
            <a:r>
              <a:rPr sz="2450" spc="38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States, </a:t>
            </a:r>
            <a:r>
              <a:rPr sz="2450" spc="-60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it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spc="35" dirty="0">
                <a:latin typeface="Times New Roman"/>
                <a:cs typeface="Times New Roman"/>
              </a:rPr>
              <a:t>is</a:t>
            </a:r>
            <a:r>
              <a:rPr sz="2450" spc="685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the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35" dirty="0">
                <a:latin typeface="Times New Roman"/>
                <a:cs typeface="Times New Roman"/>
              </a:rPr>
              <a:t>aim</a:t>
            </a:r>
            <a:r>
              <a:rPr sz="2450" spc="685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of</a:t>
            </a:r>
            <a:r>
              <a:rPr sz="2450" spc="30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this</a:t>
            </a:r>
            <a:r>
              <a:rPr sz="2450" spc="30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guideline</a:t>
            </a:r>
            <a:r>
              <a:rPr sz="2450" spc="25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Times New Roman"/>
                <a:cs typeface="Times New Roman"/>
              </a:rPr>
              <a:t>to</a:t>
            </a:r>
            <a:r>
              <a:rPr sz="2450" spc="45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define</a:t>
            </a:r>
            <a:r>
              <a:rPr sz="2450" spc="25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harmonized </a:t>
            </a:r>
            <a:r>
              <a:rPr sz="2450" spc="25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requirements </a:t>
            </a:r>
            <a:r>
              <a:rPr sz="2450" spc="30" dirty="0">
                <a:latin typeface="Times New Roman"/>
                <a:cs typeface="Times New Roman"/>
              </a:rPr>
              <a:t>of </a:t>
            </a:r>
            <a:r>
              <a:rPr sz="2450" spc="15" dirty="0">
                <a:latin typeface="Times New Roman"/>
                <a:cs typeface="Times New Roman"/>
              </a:rPr>
              <a:t>the documentation </a:t>
            </a:r>
            <a:r>
              <a:rPr sz="2450" spc="40" dirty="0">
                <a:latin typeface="Times New Roman"/>
                <a:cs typeface="Times New Roman"/>
              </a:rPr>
              <a:t>to </a:t>
            </a:r>
            <a:r>
              <a:rPr sz="2450" spc="30" dirty="0">
                <a:latin typeface="Times New Roman"/>
                <a:cs typeface="Times New Roman"/>
              </a:rPr>
              <a:t>be </a:t>
            </a:r>
            <a:r>
              <a:rPr sz="2450" spc="15" dirty="0">
                <a:latin typeface="Times New Roman"/>
                <a:cs typeface="Times New Roman"/>
              </a:rPr>
              <a:t>submitted </a:t>
            </a:r>
            <a:r>
              <a:rPr sz="2450" spc="25" dirty="0">
                <a:latin typeface="Times New Roman"/>
                <a:cs typeface="Times New Roman"/>
              </a:rPr>
              <a:t>throughout </a:t>
            </a:r>
            <a:r>
              <a:rPr sz="2450" spc="30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the</a:t>
            </a:r>
            <a:r>
              <a:rPr sz="2450" spc="8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European</a:t>
            </a:r>
            <a:r>
              <a:rPr sz="2450" spc="190" dirty="0">
                <a:latin typeface="Times New Roman"/>
                <a:cs typeface="Times New Roman"/>
              </a:rPr>
              <a:t> </a:t>
            </a:r>
            <a:r>
              <a:rPr sz="2450" spc="-20" dirty="0">
                <a:latin typeface="Times New Roman"/>
                <a:cs typeface="Times New Roman"/>
              </a:rPr>
              <a:t>Country.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25"/>
              </a:spcBef>
            </a:pPr>
            <a:r>
              <a:rPr spc="-20" dirty="0"/>
              <a:t>INVESTIGATOR'S</a:t>
            </a:r>
            <a:r>
              <a:rPr spc="-60" dirty="0"/>
              <a:t> </a:t>
            </a:r>
            <a:r>
              <a:rPr spc="10" dirty="0"/>
              <a:t>BROCHURE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61" y="1195704"/>
            <a:ext cx="8086725" cy="493776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11430" indent="915035" algn="just">
              <a:lnSpc>
                <a:spcPct val="99500"/>
              </a:lnSpc>
              <a:spcBef>
                <a:spcPts val="145"/>
              </a:spcBef>
            </a:pPr>
            <a:r>
              <a:rPr sz="2600" spc="10" dirty="0">
                <a:latin typeface="Times New Roman"/>
                <a:cs typeface="Times New Roman"/>
              </a:rPr>
              <a:t>The </a:t>
            </a:r>
            <a:r>
              <a:rPr sz="2600" spc="-15" dirty="0">
                <a:latin typeface="Times New Roman"/>
                <a:cs typeface="Times New Roman"/>
              </a:rPr>
              <a:t>Investigator's </a:t>
            </a:r>
            <a:r>
              <a:rPr sz="2600" spc="10" dirty="0">
                <a:latin typeface="Times New Roman"/>
                <a:cs typeface="Times New Roman"/>
              </a:rPr>
              <a:t>Brochure </a:t>
            </a:r>
            <a:r>
              <a:rPr sz="2600" spc="-5" dirty="0">
                <a:latin typeface="Times New Roman"/>
                <a:cs typeface="Times New Roman"/>
              </a:rPr>
              <a:t>(IB) </a:t>
            </a:r>
            <a:r>
              <a:rPr sz="2600" spc="-20" dirty="0">
                <a:latin typeface="Times New Roman"/>
                <a:cs typeface="Times New Roman"/>
              </a:rPr>
              <a:t>is </a:t>
            </a:r>
            <a:r>
              <a:rPr sz="2600" spc="10" dirty="0">
                <a:latin typeface="Times New Roman"/>
                <a:cs typeface="Times New Roman"/>
              </a:rPr>
              <a:t>a </a:t>
            </a:r>
            <a:r>
              <a:rPr sz="2600" spc="-10" dirty="0">
                <a:latin typeface="Times New Roman"/>
                <a:cs typeface="Times New Roman"/>
              </a:rPr>
              <a:t>compilation </a:t>
            </a:r>
            <a:r>
              <a:rPr sz="2600" spc="-30" dirty="0">
                <a:latin typeface="Times New Roman"/>
                <a:cs typeface="Times New Roman"/>
              </a:rPr>
              <a:t>of 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the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clinical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and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nonclinical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data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on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the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investigational </a:t>
            </a:r>
            <a:r>
              <a:rPr sz="2600" spc="-5" dirty="0">
                <a:latin typeface="Times New Roman"/>
                <a:cs typeface="Times New Roman"/>
              </a:rPr>
              <a:t> product(s) </a:t>
            </a:r>
            <a:r>
              <a:rPr sz="2600" spc="-10" dirty="0">
                <a:latin typeface="Times New Roman"/>
                <a:cs typeface="Times New Roman"/>
              </a:rPr>
              <a:t>that </a:t>
            </a:r>
            <a:r>
              <a:rPr sz="2600" dirty="0">
                <a:latin typeface="Times New Roman"/>
                <a:cs typeface="Times New Roman"/>
              </a:rPr>
              <a:t>are </a:t>
            </a:r>
            <a:r>
              <a:rPr sz="2600" spc="-5" dirty="0">
                <a:latin typeface="Times New Roman"/>
                <a:cs typeface="Times New Roman"/>
              </a:rPr>
              <a:t>relevant </a:t>
            </a:r>
            <a:r>
              <a:rPr sz="2600" spc="15" dirty="0">
                <a:latin typeface="Times New Roman"/>
                <a:cs typeface="Times New Roman"/>
              </a:rPr>
              <a:t>to </a:t>
            </a:r>
            <a:r>
              <a:rPr sz="2600" spc="25" dirty="0">
                <a:latin typeface="Times New Roman"/>
                <a:cs typeface="Times New Roman"/>
              </a:rPr>
              <a:t>the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study </a:t>
            </a:r>
            <a:r>
              <a:rPr sz="2600" spc="-10" dirty="0">
                <a:latin typeface="Times New Roman"/>
                <a:cs typeface="Times New Roman"/>
              </a:rPr>
              <a:t>of </a:t>
            </a:r>
            <a:r>
              <a:rPr sz="2600" spc="25" dirty="0">
                <a:latin typeface="Times New Roman"/>
                <a:cs typeface="Times New Roman"/>
              </a:rPr>
              <a:t>the </a:t>
            </a:r>
            <a:r>
              <a:rPr sz="2600" spc="5" dirty="0">
                <a:latin typeface="Times New Roman"/>
                <a:cs typeface="Times New Roman"/>
              </a:rPr>
              <a:t>product(s) </a:t>
            </a:r>
            <a:r>
              <a:rPr sz="2600" spc="-50" dirty="0">
                <a:latin typeface="Times New Roman"/>
                <a:cs typeface="Times New Roman"/>
              </a:rPr>
              <a:t>in 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human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subjects.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2600" b="1" spc="25" dirty="0">
                <a:latin typeface="Times New Roman"/>
                <a:cs typeface="Times New Roman"/>
              </a:rPr>
              <a:t>Purpose:</a:t>
            </a:r>
            <a:endParaRPr sz="2600">
              <a:latin typeface="Times New Roman"/>
              <a:cs typeface="Times New Roman"/>
            </a:endParaRPr>
          </a:p>
          <a:p>
            <a:pPr marL="469900" marR="5080" algn="just">
              <a:lnSpc>
                <a:spcPct val="99500"/>
              </a:lnSpc>
              <a:spcBef>
                <a:spcPts val="50"/>
              </a:spcBef>
              <a:buSzPct val="96153"/>
              <a:buFont typeface="Arial"/>
              <a:buChar char="•"/>
              <a:tabLst>
                <a:tab pos="588010" algn="l"/>
              </a:tabLst>
            </a:pPr>
            <a:r>
              <a:rPr sz="2600" spc="-5" dirty="0">
                <a:latin typeface="Times New Roman"/>
                <a:cs typeface="Times New Roman"/>
              </a:rPr>
              <a:t>Its </a:t>
            </a:r>
            <a:r>
              <a:rPr sz="2600" spc="5" dirty="0">
                <a:latin typeface="Times New Roman"/>
                <a:cs typeface="Times New Roman"/>
              </a:rPr>
              <a:t>purpose </a:t>
            </a:r>
            <a:r>
              <a:rPr sz="2600" spc="-25" dirty="0">
                <a:latin typeface="Times New Roman"/>
                <a:cs typeface="Times New Roman"/>
              </a:rPr>
              <a:t>is </a:t>
            </a:r>
            <a:r>
              <a:rPr sz="2600" spc="15" dirty="0">
                <a:latin typeface="Times New Roman"/>
                <a:cs typeface="Times New Roman"/>
              </a:rPr>
              <a:t>to </a:t>
            </a:r>
            <a:r>
              <a:rPr sz="2600" spc="-10" dirty="0">
                <a:latin typeface="Times New Roman"/>
                <a:cs typeface="Times New Roman"/>
              </a:rPr>
              <a:t>provide </a:t>
            </a:r>
            <a:r>
              <a:rPr sz="2600" spc="-5" dirty="0">
                <a:latin typeface="Times New Roman"/>
                <a:cs typeface="Times New Roman"/>
              </a:rPr>
              <a:t>Information </a:t>
            </a:r>
            <a:r>
              <a:rPr sz="2600" spc="15" dirty="0">
                <a:latin typeface="Times New Roman"/>
                <a:cs typeface="Times New Roman"/>
              </a:rPr>
              <a:t>to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10" dirty="0">
                <a:latin typeface="Times New Roman"/>
                <a:cs typeface="Times New Roman"/>
              </a:rPr>
              <a:t>Investigators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and </a:t>
            </a:r>
            <a:r>
              <a:rPr sz="2600" spc="-20" dirty="0">
                <a:latin typeface="Times New Roman"/>
                <a:cs typeface="Times New Roman"/>
              </a:rPr>
              <a:t>others involved in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trial such </a:t>
            </a:r>
            <a:r>
              <a:rPr sz="2600" spc="-10" dirty="0">
                <a:latin typeface="Times New Roman"/>
                <a:cs typeface="Times New Roman"/>
              </a:rPr>
              <a:t>as </a:t>
            </a:r>
            <a:r>
              <a:rPr sz="2600" spc="25" dirty="0">
                <a:latin typeface="Times New Roman"/>
                <a:cs typeface="Times New Roman"/>
              </a:rPr>
              <a:t>the </a:t>
            </a:r>
            <a:r>
              <a:rPr sz="2600" spc="5" dirty="0">
                <a:latin typeface="Times New Roman"/>
                <a:cs typeface="Times New Roman"/>
              </a:rPr>
              <a:t>dose, </a:t>
            </a:r>
            <a:r>
              <a:rPr sz="2600" spc="15" dirty="0">
                <a:latin typeface="Times New Roman"/>
                <a:cs typeface="Times New Roman"/>
              </a:rPr>
              <a:t>dose 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frequency/interval, </a:t>
            </a:r>
            <a:r>
              <a:rPr sz="2600" spc="-5" dirty="0">
                <a:latin typeface="Times New Roman"/>
                <a:cs typeface="Times New Roman"/>
              </a:rPr>
              <a:t>methods </a:t>
            </a:r>
            <a:r>
              <a:rPr sz="2600" spc="-10" dirty="0">
                <a:latin typeface="Times New Roman"/>
                <a:cs typeface="Times New Roman"/>
              </a:rPr>
              <a:t>of </a:t>
            </a:r>
            <a:r>
              <a:rPr sz="2600" dirty="0">
                <a:latin typeface="Times New Roman"/>
                <a:cs typeface="Times New Roman"/>
              </a:rPr>
              <a:t>administration, </a:t>
            </a:r>
            <a:r>
              <a:rPr sz="2600" spc="5" dirty="0">
                <a:latin typeface="Times New Roman"/>
                <a:cs typeface="Times New Roman"/>
              </a:rPr>
              <a:t>and safety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monitoring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procedure.</a:t>
            </a:r>
            <a:endParaRPr sz="2600">
              <a:latin typeface="Times New Roman"/>
              <a:cs typeface="Times New Roman"/>
            </a:endParaRPr>
          </a:p>
          <a:p>
            <a:pPr marL="469900" marR="5080" algn="just">
              <a:lnSpc>
                <a:spcPct val="99900"/>
              </a:lnSpc>
              <a:spcBef>
                <a:spcPts val="35"/>
              </a:spcBef>
              <a:buSzPct val="96153"/>
              <a:buFont typeface="Arial"/>
              <a:buChar char="•"/>
              <a:tabLst>
                <a:tab pos="588010" algn="l"/>
              </a:tabLst>
            </a:pPr>
            <a:r>
              <a:rPr sz="2600" spc="10" dirty="0">
                <a:latin typeface="Times New Roman"/>
                <a:cs typeface="Times New Roman"/>
              </a:rPr>
              <a:t>The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IB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also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provides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insight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to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support</a:t>
            </a:r>
            <a:r>
              <a:rPr sz="2600" dirty="0">
                <a:latin typeface="Times New Roman"/>
                <a:cs typeface="Times New Roman"/>
              </a:rPr>
              <a:t> the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clinical 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management </a:t>
            </a:r>
            <a:r>
              <a:rPr sz="2600" spc="-10" dirty="0">
                <a:latin typeface="Times New Roman"/>
                <a:cs typeface="Times New Roman"/>
              </a:rPr>
              <a:t>of </a:t>
            </a:r>
            <a:r>
              <a:rPr sz="2600" spc="25" dirty="0">
                <a:latin typeface="Times New Roman"/>
                <a:cs typeface="Times New Roman"/>
              </a:rPr>
              <a:t>the </a:t>
            </a:r>
            <a:r>
              <a:rPr sz="2600" dirty="0">
                <a:latin typeface="Times New Roman"/>
                <a:cs typeface="Times New Roman"/>
              </a:rPr>
              <a:t>study </a:t>
            </a:r>
            <a:r>
              <a:rPr sz="2600" spc="-20" dirty="0">
                <a:latin typeface="Times New Roman"/>
                <a:cs typeface="Times New Roman"/>
              </a:rPr>
              <a:t>subject </a:t>
            </a:r>
            <a:r>
              <a:rPr sz="2600" spc="20" dirty="0">
                <a:latin typeface="Times New Roman"/>
                <a:cs typeface="Times New Roman"/>
              </a:rPr>
              <a:t>during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course </a:t>
            </a:r>
            <a:r>
              <a:rPr sz="2600" spc="-10" dirty="0">
                <a:latin typeface="Times New Roman"/>
                <a:cs typeface="Times New Roman"/>
              </a:rPr>
              <a:t>of </a:t>
            </a:r>
            <a:r>
              <a:rPr sz="2600" spc="25" dirty="0">
                <a:latin typeface="Times New Roman"/>
                <a:cs typeface="Times New Roman"/>
              </a:rPr>
              <a:t>the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clinical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trial.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493" y="1148834"/>
            <a:ext cx="7926070" cy="4032250"/>
          </a:xfrm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marL="127000" indent="-114300" algn="just">
              <a:lnSpc>
                <a:spcPct val="100000"/>
              </a:lnSpc>
              <a:spcBef>
                <a:spcPts val="1664"/>
              </a:spcBef>
              <a:buSzPct val="95918"/>
              <a:buFont typeface="Arial"/>
              <a:buChar char="•"/>
              <a:tabLst>
                <a:tab pos="127000" algn="l"/>
              </a:tabLst>
            </a:pPr>
            <a:r>
              <a:rPr sz="2450" spc="20" dirty="0">
                <a:latin typeface="Times New Roman"/>
                <a:cs typeface="Times New Roman"/>
              </a:rPr>
              <a:t>The</a:t>
            </a:r>
            <a:r>
              <a:rPr sz="2450" spc="10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information</a:t>
            </a:r>
            <a:r>
              <a:rPr sz="2450" spc="12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should</a:t>
            </a:r>
            <a:r>
              <a:rPr sz="2450" spc="35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be</a:t>
            </a:r>
            <a:r>
              <a:rPr sz="2450" spc="8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presented</a:t>
            </a:r>
            <a:r>
              <a:rPr sz="2450" spc="35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Times New Roman"/>
                <a:cs typeface="Times New Roman"/>
              </a:rPr>
              <a:t>in</a:t>
            </a:r>
            <a:r>
              <a:rPr sz="2450" spc="2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a</a:t>
            </a:r>
            <a:r>
              <a:rPr sz="2450" spc="80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concise</a:t>
            </a:r>
            <a:r>
              <a:rPr sz="2450" spc="30" dirty="0">
                <a:latin typeface="Times New Roman"/>
                <a:cs typeface="Times New Roman"/>
              </a:rPr>
              <a:t> and</a:t>
            </a:r>
            <a:r>
              <a:rPr sz="2450" spc="105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simple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450" spc="-35" dirty="0">
                <a:latin typeface="Times New Roman"/>
                <a:cs typeface="Times New Roman"/>
              </a:rPr>
              <a:t>manner.</a:t>
            </a:r>
            <a:endParaRPr sz="2450">
              <a:latin typeface="Times New Roman"/>
              <a:cs typeface="Times New Roman"/>
            </a:endParaRPr>
          </a:p>
          <a:p>
            <a:pPr marL="12700" indent="-635" algn="just">
              <a:lnSpc>
                <a:spcPct val="100000"/>
              </a:lnSpc>
              <a:spcBef>
                <a:spcPts val="1565"/>
              </a:spcBef>
              <a:buSzPct val="95918"/>
              <a:buFont typeface="Arial"/>
              <a:buChar char="•"/>
              <a:tabLst>
                <a:tab pos="127000" algn="l"/>
              </a:tabLst>
            </a:pPr>
            <a:r>
              <a:rPr sz="2450" spc="10" dirty="0">
                <a:latin typeface="Times New Roman"/>
                <a:cs typeface="Times New Roman"/>
              </a:rPr>
              <a:t>IB</a:t>
            </a:r>
            <a:r>
              <a:rPr sz="2450" spc="6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enables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a</a:t>
            </a:r>
            <a:r>
              <a:rPr sz="2450" spc="16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clinician</a:t>
            </a:r>
            <a:r>
              <a:rPr sz="2450" spc="120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or</a:t>
            </a:r>
            <a:r>
              <a:rPr sz="2450" spc="14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potential</a:t>
            </a:r>
            <a:r>
              <a:rPr sz="2450" spc="7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investigator,</a:t>
            </a:r>
            <a:r>
              <a:rPr sz="2450" spc="50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Times New Roman"/>
                <a:cs typeface="Times New Roman"/>
              </a:rPr>
              <a:t>to</a:t>
            </a:r>
            <a:r>
              <a:rPr sz="2450" spc="20" dirty="0">
                <a:latin typeface="Times New Roman"/>
                <a:cs typeface="Times New Roman"/>
              </a:rPr>
              <a:t> understand</a:t>
            </a:r>
            <a:endParaRPr sz="24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3300"/>
              </a:lnSpc>
              <a:spcBef>
                <a:spcPts val="5"/>
              </a:spcBef>
            </a:pPr>
            <a:r>
              <a:rPr sz="2450" dirty="0">
                <a:latin typeface="Times New Roman"/>
                <a:cs typeface="Times New Roman"/>
              </a:rPr>
              <a:t>it </a:t>
            </a:r>
            <a:r>
              <a:rPr sz="2450" spc="30" dirty="0">
                <a:latin typeface="Times New Roman"/>
                <a:cs typeface="Times New Roman"/>
              </a:rPr>
              <a:t>and </a:t>
            </a:r>
            <a:r>
              <a:rPr sz="2450" spc="10" dirty="0">
                <a:latin typeface="Times New Roman"/>
                <a:cs typeface="Times New Roman"/>
              </a:rPr>
              <a:t>make </a:t>
            </a:r>
            <a:r>
              <a:rPr sz="2450" spc="15" dirty="0">
                <a:latin typeface="Times New Roman"/>
                <a:cs typeface="Times New Roman"/>
              </a:rPr>
              <a:t>his/her </a:t>
            </a:r>
            <a:r>
              <a:rPr sz="2450" dirty="0">
                <a:latin typeface="Times New Roman"/>
                <a:cs typeface="Times New Roman"/>
              </a:rPr>
              <a:t>own </a:t>
            </a:r>
            <a:r>
              <a:rPr sz="2450" spc="15" dirty="0">
                <a:latin typeface="Times New Roman"/>
                <a:cs typeface="Times New Roman"/>
              </a:rPr>
              <a:t>unbiased </a:t>
            </a:r>
            <a:r>
              <a:rPr sz="2450" spc="5" dirty="0">
                <a:latin typeface="Times New Roman"/>
                <a:cs typeface="Times New Roman"/>
              </a:rPr>
              <a:t>risk </a:t>
            </a:r>
            <a:r>
              <a:rPr sz="2450" spc="10" dirty="0">
                <a:latin typeface="Times New Roman"/>
                <a:cs typeface="Times New Roman"/>
              </a:rPr>
              <a:t>benefit </a:t>
            </a:r>
            <a:r>
              <a:rPr sz="2450" spc="15" dirty="0">
                <a:latin typeface="Times New Roman"/>
                <a:cs typeface="Times New Roman"/>
              </a:rPr>
              <a:t>assessment </a:t>
            </a:r>
            <a:r>
              <a:rPr sz="2450" spc="45" dirty="0">
                <a:latin typeface="Times New Roman"/>
                <a:cs typeface="Times New Roman"/>
              </a:rPr>
              <a:t>of </a:t>
            </a:r>
            <a:r>
              <a:rPr sz="2450" spc="5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the </a:t>
            </a:r>
            <a:r>
              <a:rPr sz="2450" spc="25" dirty="0">
                <a:latin typeface="Times New Roman"/>
                <a:cs typeface="Times New Roman"/>
              </a:rPr>
              <a:t>appropriateness of </a:t>
            </a:r>
            <a:r>
              <a:rPr sz="2450" spc="15" dirty="0">
                <a:latin typeface="Times New Roman"/>
                <a:cs typeface="Times New Roman"/>
              </a:rPr>
              <a:t>the </a:t>
            </a:r>
            <a:r>
              <a:rPr sz="2450" spc="20" dirty="0">
                <a:latin typeface="Times New Roman"/>
                <a:cs typeface="Times New Roman"/>
              </a:rPr>
              <a:t>proposed </a:t>
            </a:r>
            <a:r>
              <a:rPr sz="2450" spc="15" dirty="0">
                <a:latin typeface="Times New Roman"/>
                <a:cs typeface="Times New Roman"/>
              </a:rPr>
              <a:t>trial. </a:t>
            </a:r>
            <a:r>
              <a:rPr sz="2450" spc="10" dirty="0">
                <a:latin typeface="Times New Roman"/>
                <a:cs typeface="Times New Roman"/>
              </a:rPr>
              <a:t>For </a:t>
            </a:r>
            <a:r>
              <a:rPr sz="2450" spc="25" dirty="0">
                <a:latin typeface="Times New Roman"/>
                <a:cs typeface="Times New Roman"/>
              </a:rPr>
              <a:t>this reason, </a:t>
            </a:r>
            <a:r>
              <a:rPr sz="2450" spc="10" dirty="0">
                <a:latin typeface="Times New Roman"/>
                <a:cs typeface="Times New Roman"/>
              </a:rPr>
              <a:t>a </a:t>
            </a:r>
            <a:r>
              <a:rPr sz="2450" spc="15" dirty="0">
                <a:latin typeface="Times New Roman"/>
                <a:cs typeface="Times New Roman"/>
              </a:rPr>
              <a:t> medically qualified </a:t>
            </a:r>
            <a:r>
              <a:rPr sz="2450" spc="10" dirty="0">
                <a:latin typeface="Times New Roman"/>
                <a:cs typeface="Times New Roman"/>
              </a:rPr>
              <a:t>person should </a:t>
            </a:r>
            <a:r>
              <a:rPr sz="2450" spc="20" dirty="0">
                <a:latin typeface="Times New Roman"/>
                <a:cs typeface="Times New Roman"/>
              </a:rPr>
              <a:t>generally </a:t>
            </a:r>
            <a:r>
              <a:rPr sz="2450" spc="15" dirty="0">
                <a:latin typeface="Times New Roman"/>
                <a:cs typeface="Times New Roman"/>
              </a:rPr>
              <a:t>participate </a:t>
            </a:r>
            <a:r>
              <a:rPr sz="2450" spc="40" dirty="0">
                <a:latin typeface="Times New Roman"/>
                <a:cs typeface="Times New Roman"/>
              </a:rPr>
              <a:t>in </a:t>
            </a:r>
            <a:r>
              <a:rPr sz="2450" spc="35" dirty="0">
                <a:latin typeface="Times New Roman"/>
                <a:cs typeface="Times New Roman"/>
              </a:rPr>
              <a:t>the </a:t>
            </a:r>
            <a:r>
              <a:rPr sz="2450" spc="40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editing</a:t>
            </a:r>
            <a:r>
              <a:rPr sz="2450" spc="254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of</a:t>
            </a:r>
            <a:r>
              <a:rPr sz="2450" spc="65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an </a:t>
            </a:r>
            <a:r>
              <a:rPr sz="2450" spc="10" dirty="0">
                <a:latin typeface="Times New Roman"/>
                <a:cs typeface="Times New Roman"/>
              </a:rPr>
              <a:t>IB.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676" y="611567"/>
            <a:ext cx="7620634" cy="5175885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50" b="1" spc="5" dirty="0">
                <a:latin typeface="Times New Roman"/>
                <a:cs typeface="Times New Roman"/>
              </a:rPr>
              <a:t>General</a:t>
            </a:r>
            <a:r>
              <a:rPr sz="2450" b="1" spc="105" dirty="0">
                <a:latin typeface="Times New Roman"/>
                <a:cs typeface="Times New Roman"/>
              </a:rPr>
              <a:t> </a:t>
            </a:r>
            <a:r>
              <a:rPr sz="2450" b="1" spc="10" dirty="0">
                <a:latin typeface="Times New Roman"/>
                <a:cs typeface="Times New Roman"/>
              </a:rPr>
              <a:t>Considerations: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450" b="1" spc="-15" dirty="0">
                <a:latin typeface="Times New Roman"/>
                <a:cs typeface="Times New Roman"/>
              </a:rPr>
              <a:t>Title</a:t>
            </a:r>
            <a:r>
              <a:rPr sz="2450" b="1" spc="130" dirty="0">
                <a:latin typeface="Times New Roman"/>
                <a:cs typeface="Times New Roman"/>
              </a:rPr>
              <a:t> </a:t>
            </a:r>
            <a:r>
              <a:rPr sz="2450" b="1" spc="5" dirty="0">
                <a:latin typeface="Times New Roman"/>
                <a:cs typeface="Times New Roman"/>
              </a:rPr>
              <a:t>Page</a:t>
            </a:r>
            <a:endParaRPr sz="2450">
              <a:latin typeface="Times New Roman"/>
              <a:cs typeface="Times New Roman"/>
            </a:endParaRPr>
          </a:p>
          <a:p>
            <a:pPr marL="327025" indent="-314960">
              <a:lnSpc>
                <a:spcPct val="100000"/>
              </a:lnSpc>
              <a:spcBef>
                <a:spcPts val="1565"/>
              </a:spcBef>
              <a:buAutoNum type="arabicPeriod"/>
              <a:tabLst>
                <a:tab pos="327660" algn="l"/>
              </a:tabLst>
            </a:pPr>
            <a:r>
              <a:rPr sz="2450" spc="-25" dirty="0">
                <a:latin typeface="Times New Roman"/>
                <a:cs typeface="Times New Roman"/>
              </a:rPr>
              <a:t>Sponsor</a:t>
            </a:r>
            <a:r>
              <a:rPr sz="2450" spc="32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name</a:t>
            </a:r>
            <a:endParaRPr sz="2450">
              <a:latin typeface="Times New Roman"/>
              <a:cs typeface="Times New Roman"/>
            </a:endParaRPr>
          </a:p>
          <a:p>
            <a:pPr marL="12700" marR="6350">
              <a:lnSpc>
                <a:spcPts val="4510"/>
              </a:lnSpc>
              <a:spcBef>
                <a:spcPts val="405"/>
              </a:spcBef>
              <a:buAutoNum type="arabicPeriod"/>
              <a:tabLst>
                <a:tab pos="479425" algn="l"/>
                <a:tab pos="480059" algn="l"/>
                <a:tab pos="1204595" algn="l"/>
                <a:tab pos="2406015" algn="l"/>
                <a:tab pos="2910840" algn="l"/>
                <a:tab pos="3712210" algn="l"/>
                <a:tab pos="5828665" algn="l"/>
                <a:tab pos="7020559" algn="l"/>
              </a:tabLst>
            </a:pPr>
            <a:r>
              <a:rPr sz="2450" spc="70" dirty="0">
                <a:latin typeface="Times New Roman"/>
                <a:cs typeface="Times New Roman"/>
              </a:rPr>
              <a:t>T</a:t>
            </a:r>
            <a:r>
              <a:rPr sz="2450" spc="-30" dirty="0">
                <a:latin typeface="Times New Roman"/>
                <a:cs typeface="Times New Roman"/>
              </a:rPr>
              <a:t>h</a:t>
            </a:r>
            <a:r>
              <a:rPr sz="2450" spc="10" dirty="0">
                <a:latin typeface="Times New Roman"/>
                <a:cs typeface="Times New Roman"/>
              </a:rPr>
              <a:t>e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10" dirty="0">
                <a:latin typeface="Times New Roman"/>
                <a:cs typeface="Times New Roman"/>
              </a:rPr>
              <a:t>i</a:t>
            </a:r>
            <a:r>
              <a:rPr sz="2450" spc="40" dirty="0">
                <a:latin typeface="Times New Roman"/>
                <a:cs typeface="Times New Roman"/>
              </a:rPr>
              <a:t>d</a:t>
            </a:r>
            <a:r>
              <a:rPr sz="2450" spc="30" dirty="0">
                <a:latin typeface="Times New Roman"/>
                <a:cs typeface="Times New Roman"/>
              </a:rPr>
              <a:t>e</a:t>
            </a:r>
            <a:r>
              <a:rPr sz="2450" spc="-30" dirty="0">
                <a:latin typeface="Times New Roman"/>
                <a:cs typeface="Times New Roman"/>
              </a:rPr>
              <a:t>n</a:t>
            </a:r>
            <a:r>
              <a:rPr sz="2450" spc="-10" dirty="0">
                <a:latin typeface="Times New Roman"/>
                <a:cs typeface="Times New Roman"/>
              </a:rPr>
              <a:t>t</a:t>
            </a:r>
            <a:r>
              <a:rPr sz="2450" spc="60" dirty="0">
                <a:latin typeface="Times New Roman"/>
                <a:cs typeface="Times New Roman"/>
              </a:rPr>
              <a:t>i</a:t>
            </a:r>
            <a:r>
              <a:rPr sz="2450" spc="-10" dirty="0">
                <a:latin typeface="Times New Roman"/>
                <a:cs typeface="Times New Roman"/>
              </a:rPr>
              <a:t>t</a:t>
            </a:r>
            <a:r>
              <a:rPr sz="2450" spc="10" dirty="0">
                <a:latin typeface="Times New Roman"/>
                <a:cs typeface="Times New Roman"/>
              </a:rPr>
              <a:t>y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45" dirty="0">
                <a:latin typeface="Times New Roman"/>
                <a:cs typeface="Times New Roman"/>
              </a:rPr>
              <a:t>o</a:t>
            </a:r>
            <a:r>
              <a:rPr sz="2450" spc="5" dirty="0">
                <a:latin typeface="Times New Roman"/>
                <a:cs typeface="Times New Roman"/>
              </a:rPr>
              <a:t>f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40" dirty="0">
                <a:latin typeface="Times New Roman"/>
                <a:cs typeface="Times New Roman"/>
              </a:rPr>
              <a:t>e</a:t>
            </a:r>
            <a:r>
              <a:rPr sz="2450" spc="30" dirty="0">
                <a:latin typeface="Times New Roman"/>
                <a:cs typeface="Times New Roman"/>
              </a:rPr>
              <a:t>ac</a:t>
            </a:r>
            <a:r>
              <a:rPr sz="2450" spc="10" dirty="0">
                <a:latin typeface="Times New Roman"/>
                <a:cs typeface="Times New Roman"/>
              </a:rPr>
              <a:t>h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60" dirty="0">
                <a:latin typeface="Times New Roman"/>
                <a:cs typeface="Times New Roman"/>
              </a:rPr>
              <a:t>i</a:t>
            </a:r>
            <a:r>
              <a:rPr sz="2450" spc="40" dirty="0">
                <a:latin typeface="Times New Roman"/>
                <a:cs typeface="Times New Roman"/>
              </a:rPr>
              <a:t>nv</a:t>
            </a:r>
            <a:r>
              <a:rPr sz="2450" spc="30" dirty="0">
                <a:latin typeface="Times New Roman"/>
                <a:cs typeface="Times New Roman"/>
              </a:rPr>
              <a:t>e</a:t>
            </a:r>
            <a:r>
              <a:rPr sz="2450" spc="-55" dirty="0">
                <a:latin typeface="Times New Roman"/>
                <a:cs typeface="Times New Roman"/>
              </a:rPr>
              <a:t>s</a:t>
            </a:r>
            <a:r>
              <a:rPr sz="2450" spc="-10" dirty="0">
                <a:latin typeface="Times New Roman"/>
                <a:cs typeface="Times New Roman"/>
              </a:rPr>
              <a:t>t</a:t>
            </a:r>
            <a:r>
              <a:rPr sz="2450" spc="60" dirty="0">
                <a:latin typeface="Times New Roman"/>
                <a:cs typeface="Times New Roman"/>
              </a:rPr>
              <a:t>i</a:t>
            </a:r>
            <a:r>
              <a:rPr sz="2450" spc="-30" dirty="0">
                <a:latin typeface="Times New Roman"/>
                <a:cs typeface="Times New Roman"/>
              </a:rPr>
              <a:t>g</a:t>
            </a:r>
            <a:r>
              <a:rPr sz="2450" spc="30" dirty="0">
                <a:latin typeface="Times New Roman"/>
                <a:cs typeface="Times New Roman"/>
              </a:rPr>
              <a:t>a</a:t>
            </a:r>
            <a:r>
              <a:rPr sz="2450" spc="-10" dirty="0">
                <a:latin typeface="Times New Roman"/>
                <a:cs typeface="Times New Roman"/>
              </a:rPr>
              <a:t>t</a:t>
            </a:r>
            <a:r>
              <a:rPr sz="2450" spc="60" dirty="0">
                <a:latin typeface="Times New Roman"/>
                <a:cs typeface="Times New Roman"/>
              </a:rPr>
              <a:t>i</a:t>
            </a:r>
            <a:r>
              <a:rPr sz="2450" spc="40" dirty="0">
                <a:latin typeface="Times New Roman"/>
                <a:cs typeface="Times New Roman"/>
              </a:rPr>
              <a:t>o</a:t>
            </a:r>
            <a:r>
              <a:rPr sz="2450" spc="-30" dirty="0">
                <a:latin typeface="Times New Roman"/>
                <a:cs typeface="Times New Roman"/>
              </a:rPr>
              <a:t>n</a:t>
            </a:r>
            <a:r>
              <a:rPr sz="2450" spc="30" dirty="0">
                <a:latin typeface="Times New Roman"/>
                <a:cs typeface="Times New Roman"/>
              </a:rPr>
              <a:t>a</a:t>
            </a:r>
            <a:r>
              <a:rPr sz="2450" spc="5" dirty="0">
                <a:latin typeface="Times New Roman"/>
                <a:cs typeface="Times New Roman"/>
              </a:rPr>
              <a:t>l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30" dirty="0">
                <a:latin typeface="Times New Roman"/>
                <a:cs typeface="Times New Roman"/>
              </a:rPr>
              <a:t>p</a:t>
            </a:r>
            <a:r>
              <a:rPr sz="2450" spc="75" dirty="0">
                <a:latin typeface="Times New Roman"/>
                <a:cs typeface="Times New Roman"/>
              </a:rPr>
              <a:t>r</a:t>
            </a:r>
            <a:r>
              <a:rPr sz="2450" spc="-30" dirty="0">
                <a:latin typeface="Times New Roman"/>
                <a:cs typeface="Times New Roman"/>
              </a:rPr>
              <a:t>od</a:t>
            </a:r>
            <a:r>
              <a:rPr sz="2450" spc="114" dirty="0">
                <a:latin typeface="Times New Roman"/>
                <a:cs typeface="Times New Roman"/>
              </a:rPr>
              <a:t>u</a:t>
            </a:r>
            <a:r>
              <a:rPr sz="2450" spc="-40" dirty="0">
                <a:latin typeface="Times New Roman"/>
                <a:cs typeface="Times New Roman"/>
              </a:rPr>
              <a:t>c</a:t>
            </a:r>
            <a:r>
              <a:rPr sz="2450" spc="5" dirty="0">
                <a:latin typeface="Times New Roman"/>
                <a:cs typeface="Times New Roman"/>
              </a:rPr>
              <a:t>t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80" dirty="0">
                <a:latin typeface="Times New Roman"/>
                <a:cs typeface="Times New Roman"/>
              </a:rPr>
              <a:t>(</a:t>
            </a:r>
            <a:r>
              <a:rPr sz="2450" spc="-10" dirty="0">
                <a:latin typeface="Times New Roman"/>
                <a:cs typeface="Times New Roman"/>
              </a:rPr>
              <a:t>i</a:t>
            </a:r>
            <a:r>
              <a:rPr sz="2450" spc="60" dirty="0">
                <a:latin typeface="Times New Roman"/>
                <a:cs typeface="Times New Roman"/>
              </a:rPr>
              <a:t>.</a:t>
            </a:r>
            <a:r>
              <a:rPr sz="2450" spc="-40" dirty="0">
                <a:latin typeface="Times New Roman"/>
                <a:cs typeface="Times New Roman"/>
              </a:rPr>
              <a:t>e</a:t>
            </a:r>
            <a:r>
              <a:rPr sz="2450" spc="60" dirty="0">
                <a:latin typeface="Times New Roman"/>
                <a:cs typeface="Times New Roman"/>
              </a:rPr>
              <a:t>.</a:t>
            </a:r>
            <a:r>
              <a:rPr sz="2450" spc="5" dirty="0">
                <a:latin typeface="Times New Roman"/>
                <a:cs typeface="Times New Roman"/>
              </a:rPr>
              <a:t>,  </a:t>
            </a:r>
            <a:r>
              <a:rPr sz="2450" spc="10" dirty="0">
                <a:latin typeface="Times New Roman"/>
                <a:cs typeface="Times New Roman"/>
              </a:rPr>
              <a:t>research</a:t>
            </a:r>
            <a:r>
              <a:rPr sz="2450" spc="27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number,</a:t>
            </a:r>
            <a:r>
              <a:rPr sz="2450" spc="28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chemical</a:t>
            </a:r>
            <a:r>
              <a:rPr sz="2450" spc="225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or</a:t>
            </a:r>
            <a:r>
              <a:rPr sz="2450" spc="220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approved</a:t>
            </a:r>
            <a:r>
              <a:rPr sz="2450" spc="200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generic</a:t>
            </a:r>
            <a:r>
              <a:rPr sz="2450" spc="26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name,</a:t>
            </a:r>
            <a:r>
              <a:rPr sz="2450" spc="210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and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450" spc="15" dirty="0">
                <a:latin typeface="Times New Roman"/>
                <a:cs typeface="Times New Roman"/>
              </a:rPr>
              <a:t>trade</a:t>
            </a:r>
            <a:r>
              <a:rPr sz="2450" spc="9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name(s)</a:t>
            </a:r>
            <a:r>
              <a:rPr sz="2450" spc="21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where</a:t>
            </a:r>
            <a:r>
              <a:rPr sz="2450" spc="95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legally</a:t>
            </a:r>
            <a:r>
              <a:rPr sz="2450" spc="11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permissible</a:t>
            </a:r>
            <a:r>
              <a:rPr sz="2450" spc="110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and</a:t>
            </a:r>
            <a:r>
              <a:rPr sz="2450" spc="100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desired</a:t>
            </a:r>
            <a:r>
              <a:rPr sz="2450" spc="190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by</a:t>
            </a:r>
            <a:r>
              <a:rPr sz="2450" spc="90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Times New Roman"/>
                <a:cs typeface="Times New Roman"/>
              </a:rPr>
              <a:t>the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450" spc="-20" dirty="0">
                <a:latin typeface="Times New Roman"/>
                <a:cs typeface="Times New Roman"/>
              </a:rPr>
              <a:t>sponsor).</a:t>
            </a:r>
            <a:endParaRPr sz="2450">
              <a:latin typeface="Times New Roman"/>
              <a:cs typeface="Times New Roman"/>
            </a:endParaRPr>
          </a:p>
          <a:p>
            <a:pPr marL="327025" indent="-314960">
              <a:lnSpc>
                <a:spcPct val="100000"/>
              </a:lnSpc>
              <a:spcBef>
                <a:spcPts val="1565"/>
              </a:spcBef>
              <a:buAutoNum type="arabicPeriod" startAt="3"/>
              <a:tabLst>
                <a:tab pos="327660" algn="l"/>
              </a:tabLst>
            </a:pPr>
            <a:r>
              <a:rPr sz="2450" spc="20" dirty="0">
                <a:latin typeface="Times New Roman"/>
                <a:cs typeface="Times New Roman"/>
              </a:rPr>
              <a:t>The</a:t>
            </a:r>
            <a:r>
              <a:rPr sz="2450" spc="-10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release</a:t>
            </a:r>
            <a:r>
              <a:rPr sz="2450" spc="220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date.</a:t>
            </a:r>
            <a:endParaRPr sz="2450">
              <a:latin typeface="Times New Roman"/>
              <a:cs typeface="Times New Roman"/>
            </a:endParaRPr>
          </a:p>
          <a:p>
            <a:pPr marL="327025" indent="-314960">
              <a:lnSpc>
                <a:spcPct val="100000"/>
              </a:lnSpc>
              <a:spcBef>
                <a:spcPts val="1570"/>
              </a:spcBef>
              <a:buAutoNum type="arabicPeriod" startAt="3"/>
              <a:tabLst>
                <a:tab pos="327660" algn="l"/>
                <a:tab pos="2005330" algn="l"/>
              </a:tabLst>
            </a:pPr>
            <a:r>
              <a:rPr sz="2450" spc="-10" dirty="0">
                <a:latin typeface="Times New Roman"/>
                <a:cs typeface="Times New Roman"/>
              </a:rPr>
              <a:t>Confidential	</a:t>
            </a:r>
            <a:r>
              <a:rPr sz="2450" spc="-20" dirty="0">
                <a:latin typeface="Times New Roman"/>
                <a:cs typeface="Times New Roman"/>
              </a:rPr>
              <a:t>statement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60" y="538224"/>
            <a:ext cx="7706359" cy="572071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55"/>
              </a:spcBef>
            </a:pPr>
            <a:r>
              <a:rPr sz="2600" b="1" spc="-10" dirty="0">
                <a:latin typeface="Times New Roman"/>
                <a:cs typeface="Times New Roman"/>
              </a:rPr>
              <a:t>Confidentiality</a:t>
            </a:r>
            <a:r>
              <a:rPr sz="2600" b="1" spc="2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Statement</a:t>
            </a:r>
            <a:endParaRPr sz="2600">
              <a:latin typeface="Times New Roman"/>
              <a:cs typeface="Times New Roman"/>
            </a:endParaRPr>
          </a:p>
          <a:p>
            <a:pPr marL="12700" marR="5080" indent="915035" algn="just">
              <a:lnSpc>
                <a:spcPct val="100299"/>
              </a:lnSpc>
              <a:spcBef>
                <a:spcPts val="550"/>
              </a:spcBef>
            </a:pPr>
            <a:r>
              <a:rPr sz="2600" spc="10" dirty="0">
                <a:latin typeface="Times New Roman"/>
                <a:cs typeface="Times New Roman"/>
              </a:rPr>
              <a:t>The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sponsor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may</a:t>
            </a:r>
            <a:r>
              <a:rPr sz="2600" spc="-5" dirty="0">
                <a:latin typeface="Times New Roman"/>
                <a:cs typeface="Times New Roman"/>
              </a:rPr>
              <a:t> wish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to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include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a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statement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instructing the </a:t>
            </a:r>
            <a:r>
              <a:rPr sz="2600" spc="-10" dirty="0">
                <a:latin typeface="Times New Roman"/>
                <a:cs typeface="Times New Roman"/>
              </a:rPr>
              <a:t>investigator/recipients </a:t>
            </a:r>
            <a:r>
              <a:rPr sz="2600" spc="15" dirty="0">
                <a:latin typeface="Times New Roman"/>
                <a:cs typeface="Times New Roman"/>
              </a:rPr>
              <a:t>to </a:t>
            </a:r>
            <a:r>
              <a:rPr sz="2600" spc="-5" dirty="0">
                <a:latin typeface="Times New Roman"/>
                <a:cs typeface="Times New Roman"/>
              </a:rPr>
              <a:t>treat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15" dirty="0">
                <a:latin typeface="Times New Roman"/>
                <a:cs typeface="Times New Roman"/>
              </a:rPr>
              <a:t>IB </a:t>
            </a:r>
            <a:r>
              <a:rPr sz="2600" spc="25" dirty="0">
                <a:latin typeface="Times New Roman"/>
                <a:cs typeface="Times New Roman"/>
              </a:rPr>
              <a:t>as </a:t>
            </a:r>
            <a:r>
              <a:rPr sz="2600" spc="10" dirty="0">
                <a:latin typeface="Times New Roman"/>
                <a:cs typeface="Times New Roman"/>
              </a:rPr>
              <a:t>a 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confidential </a:t>
            </a:r>
            <a:r>
              <a:rPr sz="2600" spc="5" dirty="0">
                <a:latin typeface="Times New Roman"/>
                <a:cs typeface="Times New Roman"/>
              </a:rPr>
              <a:t>document </a:t>
            </a:r>
            <a:r>
              <a:rPr sz="2600" spc="-20" dirty="0">
                <a:latin typeface="Times New Roman"/>
                <a:cs typeface="Times New Roman"/>
              </a:rPr>
              <a:t>for </a:t>
            </a:r>
            <a:r>
              <a:rPr sz="2600" spc="25" dirty="0">
                <a:latin typeface="Times New Roman"/>
                <a:cs typeface="Times New Roman"/>
              </a:rPr>
              <a:t>the </a:t>
            </a:r>
            <a:r>
              <a:rPr sz="2600" spc="-10" dirty="0">
                <a:latin typeface="Times New Roman"/>
                <a:cs typeface="Times New Roman"/>
              </a:rPr>
              <a:t>sole </a:t>
            </a:r>
            <a:r>
              <a:rPr sz="2600" spc="-5" dirty="0">
                <a:latin typeface="Times New Roman"/>
                <a:cs typeface="Times New Roman"/>
              </a:rPr>
              <a:t>information </a:t>
            </a:r>
            <a:r>
              <a:rPr sz="2600" spc="5" dirty="0">
                <a:latin typeface="Times New Roman"/>
                <a:cs typeface="Times New Roman"/>
              </a:rPr>
              <a:t>and use </a:t>
            </a:r>
            <a:r>
              <a:rPr sz="2600" spc="-30" dirty="0">
                <a:latin typeface="Times New Roman"/>
                <a:cs typeface="Times New Roman"/>
              </a:rPr>
              <a:t>of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the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investigator's</a:t>
            </a:r>
            <a:r>
              <a:rPr sz="2600" spc="15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team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the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IRB/IEC.</a:t>
            </a:r>
            <a:endParaRPr sz="2600">
              <a:latin typeface="Times New Roman"/>
              <a:cs typeface="Times New Roman"/>
            </a:endParaRPr>
          </a:p>
          <a:p>
            <a:pPr marL="12700" algn="just">
              <a:lnSpc>
                <a:spcPts val="3080"/>
              </a:lnSpc>
            </a:pPr>
            <a:r>
              <a:rPr sz="2600" i="1" spc="10" dirty="0">
                <a:latin typeface="Times New Roman"/>
                <a:cs typeface="Times New Roman"/>
              </a:rPr>
              <a:t>The</a:t>
            </a:r>
            <a:r>
              <a:rPr sz="2600" i="1" spc="-10" dirty="0">
                <a:latin typeface="Times New Roman"/>
                <a:cs typeface="Times New Roman"/>
              </a:rPr>
              <a:t> </a:t>
            </a:r>
            <a:r>
              <a:rPr sz="2600" i="1" spc="10" dirty="0">
                <a:latin typeface="Times New Roman"/>
                <a:cs typeface="Times New Roman"/>
              </a:rPr>
              <a:t>investigator</a:t>
            </a:r>
            <a:r>
              <a:rPr sz="2600" i="1" spc="-215" dirty="0">
                <a:latin typeface="Times New Roman"/>
                <a:cs typeface="Times New Roman"/>
              </a:rPr>
              <a:t> </a:t>
            </a:r>
            <a:r>
              <a:rPr sz="2600" i="1" dirty="0">
                <a:latin typeface="Times New Roman"/>
                <a:cs typeface="Times New Roman"/>
              </a:rPr>
              <a:t>brochure</a:t>
            </a:r>
            <a:r>
              <a:rPr sz="2600" i="1" spc="-225" dirty="0">
                <a:latin typeface="Times New Roman"/>
                <a:cs typeface="Times New Roman"/>
              </a:rPr>
              <a:t> </a:t>
            </a:r>
            <a:r>
              <a:rPr sz="2600" i="1" spc="30" dirty="0">
                <a:latin typeface="Times New Roman"/>
                <a:cs typeface="Times New Roman"/>
              </a:rPr>
              <a:t>should</a:t>
            </a:r>
            <a:r>
              <a:rPr sz="2600" i="1" spc="-220" dirty="0">
                <a:latin typeface="Times New Roman"/>
                <a:cs typeface="Times New Roman"/>
              </a:rPr>
              <a:t> </a:t>
            </a:r>
            <a:r>
              <a:rPr sz="2600" i="1" spc="25" dirty="0">
                <a:latin typeface="Times New Roman"/>
                <a:cs typeface="Times New Roman"/>
              </a:rPr>
              <a:t>include:</a:t>
            </a:r>
            <a:endParaRPr sz="2600">
              <a:latin typeface="Times New Roman"/>
              <a:cs typeface="Times New Roman"/>
            </a:endParaRPr>
          </a:p>
          <a:p>
            <a:pPr marL="927735" marR="3924300">
              <a:lnSpc>
                <a:spcPct val="99900"/>
              </a:lnSpc>
              <a:spcBef>
                <a:spcPts val="40"/>
              </a:spcBef>
            </a:pPr>
            <a:r>
              <a:rPr sz="2600" spc="45" dirty="0">
                <a:latin typeface="Times New Roman"/>
                <a:cs typeface="Times New Roman"/>
              </a:rPr>
              <a:t>1</a:t>
            </a:r>
            <a:r>
              <a:rPr sz="2600" spc="20" dirty="0">
                <a:latin typeface="Times New Roman"/>
                <a:cs typeface="Times New Roman"/>
              </a:rPr>
              <a:t>.</a:t>
            </a:r>
            <a:r>
              <a:rPr sz="2600" spc="-170" dirty="0">
                <a:latin typeface="Times New Roman"/>
                <a:cs typeface="Times New Roman"/>
              </a:rPr>
              <a:t>T</a:t>
            </a:r>
            <a:r>
              <a:rPr sz="2600" spc="35" dirty="0">
                <a:latin typeface="Times New Roman"/>
                <a:cs typeface="Times New Roman"/>
              </a:rPr>
              <a:t>a</a:t>
            </a:r>
            <a:r>
              <a:rPr sz="2600" spc="45" dirty="0">
                <a:latin typeface="Times New Roman"/>
                <a:cs typeface="Times New Roman"/>
              </a:rPr>
              <a:t>b</a:t>
            </a:r>
            <a:r>
              <a:rPr sz="2600" spc="-55" dirty="0">
                <a:latin typeface="Times New Roman"/>
                <a:cs typeface="Times New Roman"/>
              </a:rPr>
              <a:t>l</a:t>
            </a:r>
            <a:r>
              <a:rPr sz="2600" spc="10" dirty="0">
                <a:latin typeface="Times New Roman"/>
                <a:cs typeface="Times New Roman"/>
              </a:rPr>
              <a:t>e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o</a:t>
            </a:r>
            <a:r>
              <a:rPr sz="2600" spc="10" dirty="0">
                <a:latin typeface="Times New Roman"/>
                <a:cs typeface="Times New Roman"/>
              </a:rPr>
              <a:t>f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</a:t>
            </a:r>
            <a:r>
              <a:rPr sz="2600" spc="-25" dirty="0">
                <a:latin typeface="Times New Roman"/>
                <a:cs typeface="Times New Roman"/>
              </a:rPr>
              <a:t>o</a:t>
            </a:r>
            <a:r>
              <a:rPr sz="2600" spc="45" dirty="0">
                <a:latin typeface="Times New Roman"/>
                <a:cs typeface="Times New Roman"/>
              </a:rPr>
              <a:t>n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35" dirty="0">
                <a:latin typeface="Times New Roman"/>
                <a:cs typeface="Times New Roman"/>
              </a:rPr>
              <a:t>e</a:t>
            </a:r>
            <a:r>
              <a:rPr sz="2600" spc="45" dirty="0">
                <a:latin typeface="Times New Roman"/>
                <a:cs typeface="Times New Roman"/>
              </a:rPr>
              <a:t>n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5" dirty="0">
                <a:latin typeface="Times New Roman"/>
                <a:cs typeface="Times New Roman"/>
              </a:rPr>
              <a:t>s  </a:t>
            </a:r>
            <a:r>
              <a:rPr sz="2600" spc="20" dirty="0">
                <a:latin typeface="Times New Roman"/>
                <a:cs typeface="Times New Roman"/>
              </a:rPr>
              <a:t>2.Summary 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3.Introduction 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4.Description </a:t>
            </a:r>
            <a:r>
              <a:rPr sz="2600" spc="-10" dirty="0">
                <a:latin typeface="Times New Roman"/>
                <a:cs typeface="Times New Roman"/>
              </a:rPr>
              <a:t>of </a:t>
            </a:r>
            <a:r>
              <a:rPr sz="2600" spc="-15" dirty="0">
                <a:latin typeface="Times New Roman"/>
                <a:cs typeface="Times New Roman"/>
              </a:rPr>
              <a:t>IB 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5.Nonclinical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Studies</a:t>
            </a:r>
            <a:endParaRPr sz="2600">
              <a:latin typeface="Times New Roman"/>
              <a:cs typeface="Times New Roman"/>
            </a:endParaRPr>
          </a:p>
          <a:p>
            <a:pPr marL="1260475" indent="-333375">
              <a:lnSpc>
                <a:spcPts val="3100"/>
              </a:lnSpc>
              <a:spcBef>
                <a:spcPts val="30"/>
              </a:spcBef>
              <a:buAutoNum type="arabicPeriod" startAt="6"/>
              <a:tabLst>
                <a:tab pos="1261110" algn="l"/>
              </a:tabLst>
            </a:pPr>
            <a:r>
              <a:rPr sz="2600" spc="-35" dirty="0">
                <a:latin typeface="Times New Roman"/>
                <a:cs typeface="Times New Roman"/>
              </a:rPr>
              <a:t>Effects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in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Humans</a:t>
            </a:r>
            <a:endParaRPr sz="2600">
              <a:latin typeface="Times New Roman"/>
              <a:cs typeface="Times New Roman"/>
            </a:endParaRPr>
          </a:p>
          <a:p>
            <a:pPr marL="1261745" marR="1216660" indent="-334010">
              <a:lnSpc>
                <a:spcPts val="3150"/>
              </a:lnSpc>
              <a:spcBef>
                <a:spcPts val="60"/>
              </a:spcBef>
              <a:buAutoNum type="arabicPeriod" startAt="6"/>
              <a:tabLst>
                <a:tab pos="1261110" algn="l"/>
              </a:tabLst>
            </a:pPr>
            <a:r>
              <a:rPr sz="2600" spc="-30" dirty="0">
                <a:latin typeface="Times New Roman"/>
                <a:cs typeface="Times New Roman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mm</a:t>
            </a:r>
            <a:r>
              <a:rPr sz="2600" spc="40" dirty="0">
                <a:latin typeface="Times New Roman"/>
                <a:cs typeface="Times New Roman"/>
              </a:rPr>
              <a:t>a</a:t>
            </a:r>
            <a:r>
              <a:rPr sz="2600" spc="25" dirty="0">
                <a:latin typeface="Times New Roman"/>
                <a:cs typeface="Times New Roman"/>
              </a:rPr>
              <a:t>r</a:t>
            </a:r>
            <a:r>
              <a:rPr sz="2600" spc="10" dirty="0">
                <a:latin typeface="Times New Roman"/>
                <a:cs typeface="Times New Roman"/>
              </a:rPr>
              <a:t>y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o</a:t>
            </a:r>
            <a:r>
              <a:rPr sz="2600" spc="5" dirty="0">
                <a:latin typeface="Times New Roman"/>
                <a:cs typeface="Times New Roman"/>
              </a:rPr>
              <a:t>f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</a:t>
            </a:r>
            <a:r>
              <a:rPr sz="2600" spc="40" dirty="0">
                <a:latin typeface="Times New Roman"/>
                <a:cs typeface="Times New Roman"/>
              </a:rPr>
              <a:t>a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10" dirty="0">
                <a:latin typeface="Times New Roman"/>
                <a:cs typeface="Times New Roman"/>
              </a:rPr>
              <a:t>a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an</a:t>
            </a:r>
            <a:r>
              <a:rPr sz="2600" spc="10" dirty="0">
                <a:latin typeface="Times New Roman"/>
                <a:cs typeface="Times New Roman"/>
              </a:rPr>
              <a:t>d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G</a:t>
            </a:r>
            <a:r>
              <a:rPr sz="2600" spc="40" dirty="0">
                <a:latin typeface="Times New Roman"/>
                <a:cs typeface="Times New Roman"/>
              </a:rPr>
              <a:t>u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40" dirty="0">
                <a:latin typeface="Times New Roman"/>
                <a:cs typeface="Times New Roman"/>
              </a:rPr>
              <a:t>dan</a:t>
            </a:r>
            <a:r>
              <a:rPr sz="2600" spc="-35" dirty="0">
                <a:latin typeface="Times New Roman"/>
                <a:cs typeface="Times New Roman"/>
              </a:rPr>
              <a:t>c</a:t>
            </a:r>
            <a:r>
              <a:rPr sz="2600" spc="10" dirty="0">
                <a:latin typeface="Times New Roman"/>
                <a:cs typeface="Times New Roman"/>
              </a:rPr>
              <a:t>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f</a:t>
            </a:r>
            <a:r>
              <a:rPr sz="2600" spc="-30" dirty="0">
                <a:latin typeface="Times New Roman"/>
                <a:cs typeface="Times New Roman"/>
              </a:rPr>
              <a:t>o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40" dirty="0">
                <a:latin typeface="Times New Roman"/>
                <a:cs typeface="Times New Roman"/>
              </a:rPr>
              <a:t>h</a:t>
            </a:r>
            <a:r>
              <a:rPr sz="2600" spc="5" dirty="0">
                <a:latin typeface="Times New Roman"/>
                <a:cs typeface="Times New Roman"/>
              </a:rPr>
              <a:t>e  </a:t>
            </a:r>
            <a:r>
              <a:rPr sz="2600" spc="-20" dirty="0">
                <a:latin typeface="Times New Roman"/>
                <a:cs typeface="Times New Roman"/>
              </a:rPr>
              <a:t>Investigator.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838199"/>
            <a:ext cx="79248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766" y="855090"/>
            <a:ext cx="8087995" cy="492887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600" b="1" dirty="0">
                <a:latin typeface="Times New Roman"/>
                <a:cs typeface="Times New Roman"/>
              </a:rPr>
              <a:t>INTRODUCTION:</a:t>
            </a:r>
            <a:endParaRPr sz="2600">
              <a:latin typeface="Times New Roman"/>
              <a:cs typeface="Times New Roman"/>
            </a:endParaRPr>
          </a:p>
          <a:p>
            <a:pPr marL="12700" marR="5080" indent="915035" algn="just">
              <a:lnSpc>
                <a:spcPct val="99900"/>
              </a:lnSpc>
              <a:spcBef>
                <a:spcPts val="565"/>
              </a:spcBef>
            </a:pPr>
            <a:r>
              <a:rPr sz="2600" spc="15" dirty="0">
                <a:latin typeface="Times New Roman"/>
                <a:cs typeface="Times New Roman"/>
              </a:rPr>
              <a:t>The </a:t>
            </a:r>
            <a:r>
              <a:rPr sz="2600" spc="-10" dirty="0">
                <a:latin typeface="Times New Roman"/>
                <a:cs typeface="Times New Roman"/>
              </a:rPr>
              <a:t>non-clinical </a:t>
            </a:r>
            <a:r>
              <a:rPr sz="2600" dirty="0">
                <a:latin typeface="Times New Roman"/>
                <a:cs typeface="Times New Roman"/>
              </a:rPr>
              <a:t>(or </a:t>
            </a:r>
            <a:r>
              <a:rPr sz="2600" spc="-10" dirty="0">
                <a:latin typeface="Times New Roman"/>
                <a:cs typeface="Times New Roman"/>
              </a:rPr>
              <a:t>pre-clinical) </a:t>
            </a:r>
            <a:r>
              <a:rPr sz="2600" spc="-5" dirty="0">
                <a:latin typeface="Times New Roman"/>
                <a:cs typeface="Times New Roman"/>
              </a:rPr>
              <a:t>development </a:t>
            </a:r>
            <a:r>
              <a:rPr sz="2600" spc="5" dirty="0">
                <a:latin typeface="Times New Roman"/>
                <a:cs typeface="Times New Roman"/>
              </a:rPr>
              <a:t>phase 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primarily </a:t>
            </a:r>
            <a:r>
              <a:rPr sz="2600" dirty="0">
                <a:latin typeface="Times New Roman"/>
                <a:cs typeface="Times New Roman"/>
              </a:rPr>
              <a:t>aims </a:t>
            </a:r>
            <a:r>
              <a:rPr sz="2600" spc="15" dirty="0">
                <a:latin typeface="Times New Roman"/>
                <a:cs typeface="Times New Roman"/>
              </a:rPr>
              <a:t>to </a:t>
            </a:r>
            <a:r>
              <a:rPr sz="2600" spc="-15" dirty="0">
                <a:latin typeface="Times New Roman"/>
                <a:cs typeface="Times New Roman"/>
              </a:rPr>
              <a:t>identify </a:t>
            </a:r>
            <a:r>
              <a:rPr sz="2600" spc="-5" dirty="0">
                <a:latin typeface="Times New Roman"/>
                <a:cs typeface="Times New Roman"/>
              </a:rPr>
              <a:t>which candidate </a:t>
            </a:r>
            <a:r>
              <a:rPr sz="2600" spc="-10" dirty="0">
                <a:latin typeface="Times New Roman"/>
                <a:cs typeface="Times New Roman"/>
              </a:rPr>
              <a:t>therapy </a:t>
            </a:r>
            <a:r>
              <a:rPr sz="2600" spc="10" dirty="0">
                <a:latin typeface="Times New Roman"/>
                <a:cs typeface="Times New Roman"/>
              </a:rPr>
              <a:t>has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5" dirty="0">
                <a:latin typeface="Times New Roman"/>
                <a:cs typeface="Times New Roman"/>
              </a:rPr>
              <a:t> greatest </a:t>
            </a:r>
            <a:r>
              <a:rPr sz="2600" spc="-10" dirty="0">
                <a:latin typeface="Times New Roman"/>
                <a:cs typeface="Times New Roman"/>
              </a:rPr>
              <a:t>probability </a:t>
            </a:r>
            <a:r>
              <a:rPr sz="2600" spc="30" dirty="0">
                <a:latin typeface="Times New Roman"/>
                <a:cs typeface="Times New Roman"/>
              </a:rPr>
              <a:t>of </a:t>
            </a:r>
            <a:r>
              <a:rPr sz="2600" spc="5" dirty="0">
                <a:latin typeface="Times New Roman"/>
                <a:cs typeface="Times New Roman"/>
              </a:rPr>
              <a:t>success, assess </a:t>
            </a:r>
            <a:r>
              <a:rPr sz="2600" spc="-10" dirty="0">
                <a:latin typeface="Times New Roman"/>
                <a:cs typeface="Times New Roman"/>
              </a:rPr>
              <a:t>its </a:t>
            </a:r>
            <a:r>
              <a:rPr sz="2600" spc="-30" dirty="0">
                <a:latin typeface="Times New Roman"/>
                <a:cs typeface="Times New Roman"/>
              </a:rPr>
              <a:t>safety, </a:t>
            </a:r>
            <a:r>
              <a:rPr sz="2600" spc="10" dirty="0">
                <a:latin typeface="Times New Roman"/>
                <a:cs typeface="Times New Roman"/>
              </a:rPr>
              <a:t>and </a:t>
            </a:r>
            <a:r>
              <a:rPr sz="2600" spc="-15" dirty="0">
                <a:latin typeface="Times New Roman"/>
                <a:cs typeface="Times New Roman"/>
              </a:rPr>
              <a:t>build 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solid </a:t>
            </a:r>
            <a:r>
              <a:rPr sz="2600" spc="-10" dirty="0">
                <a:latin typeface="Times New Roman"/>
                <a:cs typeface="Times New Roman"/>
              </a:rPr>
              <a:t>scientific </a:t>
            </a:r>
            <a:r>
              <a:rPr sz="2600" spc="10" dirty="0">
                <a:latin typeface="Times New Roman"/>
                <a:cs typeface="Times New Roman"/>
              </a:rPr>
              <a:t>foundations </a:t>
            </a:r>
            <a:r>
              <a:rPr sz="2600" spc="-5" dirty="0">
                <a:latin typeface="Times New Roman"/>
                <a:cs typeface="Times New Roman"/>
              </a:rPr>
              <a:t>before </a:t>
            </a:r>
            <a:r>
              <a:rPr sz="2600" spc="-10" dirty="0">
                <a:latin typeface="Times New Roman"/>
                <a:cs typeface="Times New Roman"/>
              </a:rPr>
              <a:t>transition </a:t>
            </a:r>
            <a:r>
              <a:rPr sz="2600" spc="15" dirty="0">
                <a:latin typeface="Times New Roman"/>
                <a:cs typeface="Times New Roman"/>
              </a:rPr>
              <a:t>to </a:t>
            </a:r>
            <a:r>
              <a:rPr sz="2600" spc="25" dirty="0">
                <a:latin typeface="Times New Roman"/>
                <a:cs typeface="Times New Roman"/>
              </a:rPr>
              <a:t>the </a:t>
            </a:r>
            <a:r>
              <a:rPr sz="2600" spc="-15" dirty="0">
                <a:latin typeface="Times New Roman"/>
                <a:cs typeface="Times New Roman"/>
              </a:rPr>
              <a:t>clinical </a:t>
            </a:r>
            <a:r>
              <a:rPr sz="2600" spc="-10" dirty="0">
                <a:latin typeface="Times New Roman"/>
                <a:cs typeface="Times New Roman"/>
              </a:rPr>
              <a:t> development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phase.</a:t>
            </a:r>
            <a:endParaRPr sz="2600">
              <a:latin typeface="Times New Roman"/>
              <a:cs typeface="Times New Roman"/>
            </a:endParaRPr>
          </a:p>
          <a:p>
            <a:pPr marL="12700" marR="5080" indent="915035" algn="just">
              <a:lnSpc>
                <a:spcPct val="100099"/>
              </a:lnSpc>
              <a:spcBef>
                <a:spcPts val="30"/>
              </a:spcBef>
            </a:pPr>
            <a:r>
              <a:rPr sz="2600" spc="-10" dirty="0">
                <a:latin typeface="Times New Roman"/>
                <a:cs typeface="Times New Roman"/>
              </a:rPr>
              <a:t>Also, </a:t>
            </a:r>
            <a:r>
              <a:rPr sz="2600" spc="10" dirty="0">
                <a:latin typeface="Times New Roman"/>
                <a:cs typeface="Times New Roman"/>
              </a:rPr>
              <a:t>during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10" dirty="0">
                <a:latin typeface="Times New Roman"/>
                <a:cs typeface="Times New Roman"/>
              </a:rPr>
              <a:t>non-clinical </a:t>
            </a:r>
            <a:r>
              <a:rPr sz="2600" dirty="0">
                <a:latin typeface="Times New Roman"/>
                <a:cs typeface="Times New Roman"/>
              </a:rPr>
              <a:t>development phase, the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candidate compound </a:t>
            </a:r>
            <a:r>
              <a:rPr sz="2600" spc="-5" dirty="0">
                <a:latin typeface="Times New Roman"/>
                <a:cs typeface="Times New Roman"/>
              </a:rPr>
              <a:t>should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meet </a:t>
            </a:r>
            <a:r>
              <a:rPr sz="2600" dirty="0">
                <a:latin typeface="Times New Roman"/>
                <a:cs typeface="Times New Roman"/>
              </a:rPr>
              <a:t>non-medical </a:t>
            </a:r>
            <a:r>
              <a:rPr sz="2600" spc="-15" dirty="0">
                <a:latin typeface="Times New Roman"/>
                <a:cs typeface="Times New Roman"/>
              </a:rPr>
              <a:t>objectives, 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including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defining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the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intellectual</a:t>
            </a:r>
            <a:r>
              <a:rPr sz="2600" spc="5" dirty="0">
                <a:latin typeface="Times New Roman"/>
                <a:cs typeface="Times New Roman"/>
              </a:rPr>
              <a:t> property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rights</a:t>
            </a:r>
            <a:r>
              <a:rPr sz="2600" spc="10" dirty="0">
                <a:latin typeface="Times New Roman"/>
                <a:cs typeface="Times New Roman"/>
              </a:rPr>
              <a:t> and </a:t>
            </a:r>
            <a:r>
              <a:rPr sz="2600" spc="15" dirty="0">
                <a:latin typeface="Times New Roman"/>
                <a:cs typeface="Times New Roman"/>
              </a:rPr>
              <a:t> making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enough</a:t>
            </a:r>
            <a:r>
              <a:rPr sz="2600" spc="-5" dirty="0">
                <a:latin typeface="Times New Roman"/>
                <a:cs typeface="Times New Roman"/>
              </a:rPr>
              <a:t> medicinal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product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available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for</a:t>
            </a:r>
            <a:r>
              <a:rPr sz="2600" spc="6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clinical 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trials.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The</a:t>
            </a:r>
            <a:r>
              <a:rPr sz="2600" spc="-10" dirty="0">
                <a:latin typeface="Times New Roman"/>
                <a:cs typeface="Times New Roman"/>
              </a:rPr>
              <a:t> non-clinical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development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of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a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medicine</a:t>
            </a:r>
            <a:r>
              <a:rPr sz="2600" spc="63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is 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complex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and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regulatory-driven.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966" y="739135"/>
            <a:ext cx="7860665" cy="5100320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30"/>
              </a:spcBef>
            </a:pPr>
            <a:r>
              <a:rPr sz="2600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600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studies</a:t>
            </a:r>
            <a:r>
              <a:rPr sz="2600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2600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non-clinical</a:t>
            </a:r>
            <a:r>
              <a:rPr sz="2600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development</a:t>
            </a:r>
            <a:r>
              <a:rPr sz="2600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are</a:t>
            </a:r>
            <a:r>
              <a:rPr sz="2600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performed:</a:t>
            </a:r>
            <a:endParaRPr sz="2600">
              <a:latin typeface="Times New Roman"/>
              <a:cs typeface="Times New Roman"/>
            </a:endParaRPr>
          </a:p>
          <a:p>
            <a:pPr marL="527685" marR="5080" indent="-515620" algn="just">
              <a:lnSpc>
                <a:spcPct val="100299"/>
              </a:lnSpc>
              <a:spcBef>
                <a:spcPts val="1230"/>
              </a:spcBef>
              <a:buFont typeface="Wingdings"/>
              <a:buChar char=""/>
              <a:tabLst>
                <a:tab pos="528320" algn="l"/>
              </a:tabLst>
            </a:pPr>
            <a:r>
              <a:rPr sz="2600" i="1" spc="25" dirty="0">
                <a:latin typeface="Times New Roman"/>
                <a:cs typeface="Times New Roman"/>
              </a:rPr>
              <a:t>In</a:t>
            </a:r>
            <a:r>
              <a:rPr sz="2600" i="1" spc="30" dirty="0">
                <a:latin typeface="Times New Roman"/>
                <a:cs typeface="Times New Roman"/>
              </a:rPr>
              <a:t> </a:t>
            </a:r>
            <a:r>
              <a:rPr sz="2600" i="1" spc="10" dirty="0">
                <a:latin typeface="Times New Roman"/>
                <a:cs typeface="Times New Roman"/>
              </a:rPr>
              <a:t>silico</a:t>
            </a:r>
            <a:r>
              <a:rPr sz="2600" spc="10" dirty="0">
                <a:latin typeface="Times New Roman"/>
                <a:cs typeface="Times New Roman"/>
              </a:rPr>
              <a:t>: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‘performed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on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computer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or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via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computer 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simulation’, </a:t>
            </a:r>
            <a:r>
              <a:rPr sz="2600" spc="-10" dirty="0">
                <a:latin typeface="Times New Roman"/>
                <a:cs typeface="Times New Roman"/>
              </a:rPr>
              <a:t>e.g. </a:t>
            </a:r>
            <a:r>
              <a:rPr sz="2600" spc="-5" dirty="0">
                <a:latin typeface="Times New Roman"/>
                <a:cs typeface="Times New Roman"/>
              </a:rPr>
              <a:t>predicting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10" dirty="0">
                <a:latin typeface="Times New Roman"/>
                <a:cs typeface="Times New Roman"/>
              </a:rPr>
              <a:t>toxicology </a:t>
            </a:r>
            <a:r>
              <a:rPr sz="2600" dirty="0">
                <a:latin typeface="Times New Roman"/>
                <a:cs typeface="Times New Roman"/>
              </a:rPr>
              <a:t>profile </a:t>
            </a:r>
            <a:r>
              <a:rPr sz="2600" spc="30" dirty="0">
                <a:latin typeface="Times New Roman"/>
                <a:cs typeface="Times New Roman"/>
              </a:rPr>
              <a:t>of </a:t>
            </a:r>
            <a:r>
              <a:rPr sz="2600" spc="10" dirty="0">
                <a:latin typeface="Times New Roman"/>
                <a:cs typeface="Times New Roman"/>
              </a:rPr>
              <a:t>a 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product </a:t>
            </a:r>
            <a:r>
              <a:rPr sz="2600" spc="15" dirty="0">
                <a:latin typeface="Times New Roman"/>
                <a:cs typeface="Times New Roman"/>
              </a:rPr>
              <a:t>using </a:t>
            </a:r>
            <a:r>
              <a:rPr sz="2600" spc="-5" dirty="0">
                <a:latin typeface="Times New Roman"/>
                <a:cs typeface="Times New Roman"/>
              </a:rPr>
              <a:t>its chemical </a:t>
            </a:r>
            <a:r>
              <a:rPr sz="2600" spc="5" dirty="0">
                <a:latin typeface="Times New Roman"/>
                <a:cs typeface="Times New Roman"/>
              </a:rPr>
              <a:t>structure </a:t>
            </a:r>
            <a:r>
              <a:rPr sz="2600" spc="-5" dirty="0">
                <a:latin typeface="Times New Roman"/>
                <a:cs typeface="Times New Roman"/>
              </a:rPr>
              <a:t>from </a:t>
            </a:r>
            <a:r>
              <a:rPr sz="2600" dirty="0">
                <a:latin typeface="Times New Roman"/>
                <a:cs typeface="Times New Roman"/>
              </a:rPr>
              <a:t>data-based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approaches.</a:t>
            </a:r>
            <a:endParaRPr sz="2600">
              <a:latin typeface="Times New Roman"/>
              <a:cs typeface="Times New Roman"/>
            </a:endParaRPr>
          </a:p>
          <a:p>
            <a:pPr marL="527685" marR="6350" indent="-515620" algn="just">
              <a:lnSpc>
                <a:spcPts val="3150"/>
              </a:lnSpc>
              <a:spcBef>
                <a:spcPts val="40"/>
              </a:spcBef>
              <a:buFont typeface="Wingdings"/>
              <a:buChar char=""/>
              <a:tabLst>
                <a:tab pos="528320" algn="l"/>
              </a:tabLst>
            </a:pPr>
            <a:r>
              <a:rPr sz="2600" i="1" spc="25" dirty="0">
                <a:latin typeface="Times New Roman"/>
                <a:cs typeface="Times New Roman"/>
              </a:rPr>
              <a:t>In </a:t>
            </a:r>
            <a:r>
              <a:rPr sz="2600" i="1" spc="-15" dirty="0">
                <a:latin typeface="Times New Roman"/>
                <a:cs typeface="Times New Roman"/>
              </a:rPr>
              <a:t>vitro</a:t>
            </a:r>
            <a:r>
              <a:rPr sz="2600" i="1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(Latin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for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‘within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5" dirty="0">
                <a:latin typeface="Times New Roman"/>
                <a:cs typeface="Times New Roman"/>
              </a:rPr>
              <a:t>glass’): </a:t>
            </a:r>
            <a:r>
              <a:rPr sz="2600" dirty="0">
                <a:latin typeface="Times New Roman"/>
                <a:cs typeface="Times New Roman"/>
              </a:rPr>
              <a:t>performing </a:t>
            </a:r>
            <a:r>
              <a:rPr sz="2600" spc="10" dirty="0">
                <a:latin typeface="Times New Roman"/>
                <a:cs typeface="Times New Roman"/>
              </a:rPr>
              <a:t>a 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procedure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in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a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controlled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environment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outside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of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a</a:t>
            </a:r>
            <a:endParaRPr sz="2600">
              <a:latin typeface="Times New Roman"/>
              <a:cs typeface="Times New Roman"/>
            </a:endParaRPr>
          </a:p>
          <a:p>
            <a:pPr marL="527685" marR="16510" algn="just">
              <a:lnSpc>
                <a:spcPts val="3080"/>
              </a:lnSpc>
              <a:spcBef>
                <a:spcPts val="60"/>
              </a:spcBef>
            </a:pPr>
            <a:r>
              <a:rPr sz="2600" spc="-10" dirty="0">
                <a:latin typeface="Times New Roman"/>
                <a:cs typeface="Times New Roman"/>
              </a:rPr>
              <a:t>living </a:t>
            </a:r>
            <a:r>
              <a:rPr sz="2600" spc="5" dirty="0">
                <a:latin typeface="Times New Roman"/>
                <a:cs typeface="Times New Roman"/>
              </a:rPr>
              <a:t>organism, </a:t>
            </a:r>
            <a:r>
              <a:rPr sz="2600" spc="-10" dirty="0">
                <a:latin typeface="Times New Roman"/>
                <a:cs typeface="Times New Roman"/>
              </a:rPr>
              <a:t>e.g. </a:t>
            </a:r>
            <a:r>
              <a:rPr sz="2600" spc="5" dirty="0">
                <a:latin typeface="Times New Roman"/>
                <a:cs typeface="Times New Roman"/>
              </a:rPr>
              <a:t>use </a:t>
            </a:r>
            <a:r>
              <a:rPr sz="2600" spc="-10" dirty="0">
                <a:latin typeface="Times New Roman"/>
                <a:cs typeface="Times New Roman"/>
              </a:rPr>
              <a:t>of </a:t>
            </a:r>
            <a:r>
              <a:rPr sz="2600" spc="5" dirty="0">
                <a:latin typeface="Times New Roman"/>
                <a:cs typeface="Times New Roman"/>
              </a:rPr>
              <a:t>hepatocyte </a:t>
            </a:r>
            <a:r>
              <a:rPr sz="2600" spc="-20" dirty="0">
                <a:latin typeface="Times New Roman"/>
                <a:cs typeface="Times New Roman"/>
              </a:rPr>
              <a:t>(cells </a:t>
            </a:r>
            <a:r>
              <a:rPr sz="2600" spc="-5" dirty="0">
                <a:latin typeface="Times New Roman"/>
                <a:cs typeface="Times New Roman"/>
              </a:rPr>
              <a:t>from </a:t>
            </a:r>
            <a:r>
              <a:rPr sz="2600" spc="25" dirty="0">
                <a:latin typeface="Times New Roman"/>
                <a:cs typeface="Times New Roman"/>
              </a:rPr>
              <a:t>the 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liver)</a:t>
            </a:r>
            <a:r>
              <a:rPr sz="2600" spc="19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cultures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for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metabolism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studies.</a:t>
            </a:r>
            <a:endParaRPr sz="2600">
              <a:latin typeface="Times New Roman"/>
              <a:cs typeface="Times New Roman"/>
            </a:endParaRPr>
          </a:p>
          <a:p>
            <a:pPr marL="527685" marR="9525" indent="-515620" algn="just">
              <a:lnSpc>
                <a:spcPts val="3080"/>
              </a:lnSpc>
              <a:spcBef>
                <a:spcPts val="75"/>
              </a:spcBef>
              <a:buFont typeface="Wingdings"/>
              <a:buChar char=""/>
              <a:tabLst>
                <a:tab pos="528320" algn="l"/>
              </a:tabLst>
            </a:pPr>
            <a:r>
              <a:rPr sz="2600" i="1" spc="25" dirty="0">
                <a:latin typeface="Times New Roman"/>
                <a:cs typeface="Times New Roman"/>
              </a:rPr>
              <a:t>In </a:t>
            </a:r>
            <a:r>
              <a:rPr sz="2600" i="1" spc="-5" dirty="0">
                <a:latin typeface="Times New Roman"/>
                <a:cs typeface="Times New Roman"/>
              </a:rPr>
              <a:t>vivo </a:t>
            </a:r>
            <a:r>
              <a:rPr sz="2600" spc="-5" dirty="0">
                <a:latin typeface="Times New Roman"/>
                <a:cs typeface="Times New Roman"/>
              </a:rPr>
              <a:t>(Latin </a:t>
            </a:r>
            <a:r>
              <a:rPr sz="2600" spc="-20" dirty="0">
                <a:latin typeface="Times New Roman"/>
                <a:cs typeface="Times New Roman"/>
              </a:rPr>
              <a:t>for </a:t>
            </a:r>
            <a:r>
              <a:rPr sz="2600" spc="-10" dirty="0">
                <a:latin typeface="Times New Roman"/>
                <a:cs typeface="Times New Roman"/>
              </a:rPr>
              <a:t>’within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10" dirty="0">
                <a:latin typeface="Times New Roman"/>
                <a:cs typeface="Times New Roman"/>
              </a:rPr>
              <a:t>living’): </a:t>
            </a:r>
            <a:r>
              <a:rPr sz="2600" dirty="0">
                <a:latin typeface="Times New Roman"/>
                <a:cs typeface="Times New Roman"/>
              </a:rPr>
              <a:t>experimentation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using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a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whole,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living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organism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as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opposed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to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tissues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or</a:t>
            </a:r>
            <a:endParaRPr sz="2600">
              <a:latin typeface="Times New Roman"/>
              <a:cs typeface="Times New Roman"/>
            </a:endParaRPr>
          </a:p>
          <a:p>
            <a:pPr marL="527685" algn="just">
              <a:lnSpc>
                <a:spcPts val="3055"/>
              </a:lnSpc>
            </a:pPr>
            <a:r>
              <a:rPr sz="2600" spc="-30" dirty="0">
                <a:latin typeface="Times New Roman"/>
                <a:cs typeface="Times New Roman"/>
              </a:rPr>
              <a:t>ce</a:t>
            </a:r>
            <a:r>
              <a:rPr sz="2600" spc="-50" dirty="0">
                <a:latin typeface="Times New Roman"/>
                <a:cs typeface="Times New Roman"/>
              </a:rPr>
              <a:t>ll</a:t>
            </a:r>
            <a:r>
              <a:rPr sz="2600" spc="35" dirty="0">
                <a:latin typeface="Times New Roman"/>
                <a:cs typeface="Times New Roman"/>
              </a:rPr>
              <a:t>s</a:t>
            </a:r>
            <a:r>
              <a:rPr sz="2600" spc="5" dirty="0">
                <a:latin typeface="Times New Roman"/>
                <a:cs typeface="Times New Roman"/>
              </a:rPr>
              <a:t>,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20" dirty="0">
                <a:latin typeface="Times New Roman"/>
                <a:cs typeface="Times New Roman"/>
              </a:rPr>
              <a:t>.</a:t>
            </a:r>
            <a:r>
              <a:rPr sz="2600" spc="-30" dirty="0">
                <a:latin typeface="Times New Roman"/>
                <a:cs typeface="Times New Roman"/>
              </a:rPr>
              <a:t>e</a:t>
            </a:r>
            <a:r>
              <a:rPr sz="2600" spc="5" dirty="0">
                <a:latin typeface="Times New Roman"/>
                <a:cs typeface="Times New Roman"/>
              </a:rPr>
              <a:t>.</a:t>
            </a:r>
            <a:r>
              <a:rPr sz="2600" spc="40" dirty="0">
                <a:latin typeface="Times New Roman"/>
                <a:cs typeface="Times New Roman"/>
              </a:rPr>
              <a:t> a</a:t>
            </a:r>
            <a:r>
              <a:rPr sz="2600" spc="45" dirty="0">
                <a:latin typeface="Times New Roman"/>
                <a:cs typeface="Times New Roman"/>
              </a:rPr>
              <a:t>n</a:t>
            </a:r>
            <a:r>
              <a:rPr sz="2600" spc="-50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m</a:t>
            </a:r>
            <a:r>
              <a:rPr sz="2600" spc="40" dirty="0">
                <a:latin typeface="Times New Roman"/>
                <a:cs typeface="Times New Roman"/>
              </a:rPr>
              <a:t>a</a:t>
            </a:r>
            <a:r>
              <a:rPr sz="2600" spc="-50" dirty="0">
                <a:latin typeface="Times New Roman"/>
                <a:cs typeface="Times New Roman"/>
              </a:rPr>
              <a:t>l</a:t>
            </a:r>
            <a:r>
              <a:rPr sz="2600" spc="35" dirty="0">
                <a:latin typeface="Times New Roman"/>
                <a:cs typeface="Times New Roman"/>
              </a:rPr>
              <a:t>s</a:t>
            </a:r>
            <a:r>
              <a:rPr sz="2600" spc="5" dirty="0">
                <a:latin typeface="Times New Roman"/>
                <a:cs typeface="Times New Roman"/>
              </a:rPr>
              <a:t>,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hu</a:t>
            </a:r>
            <a:r>
              <a:rPr sz="2600" dirty="0">
                <a:latin typeface="Times New Roman"/>
                <a:cs typeface="Times New Roman"/>
              </a:rPr>
              <a:t>m</a:t>
            </a:r>
            <a:r>
              <a:rPr sz="2600" spc="40" dirty="0">
                <a:latin typeface="Times New Roman"/>
                <a:cs typeface="Times New Roman"/>
              </a:rPr>
              <a:t>a</a:t>
            </a:r>
            <a:r>
              <a:rPr sz="2600" spc="45" dirty="0">
                <a:latin typeface="Times New Roman"/>
                <a:cs typeface="Times New Roman"/>
              </a:rPr>
              <a:t>n</a:t>
            </a:r>
            <a:r>
              <a:rPr sz="2600" spc="10" dirty="0">
                <a:latin typeface="Times New Roman"/>
                <a:cs typeface="Times New Roman"/>
              </a:rPr>
              <a:t>s</a:t>
            </a:r>
            <a:r>
              <a:rPr sz="2600" spc="-24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o</a:t>
            </a:r>
            <a:r>
              <a:rPr sz="2600" spc="5" dirty="0">
                <a:latin typeface="Times New Roman"/>
                <a:cs typeface="Times New Roman"/>
              </a:rPr>
              <a:t>r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p</a:t>
            </a:r>
            <a:r>
              <a:rPr sz="2600" spc="-50" dirty="0">
                <a:latin typeface="Times New Roman"/>
                <a:cs typeface="Times New Roman"/>
              </a:rPr>
              <a:t>l</a:t>
            </a:r>
            <a:r>
              <a:rPr sz="2600" spc="40" dirty="0">
                <a:latin typeface="Times New Roman"/>
                <a:cs typeface="Times New Roman"/>
              </a:rPr>
              <a:t>a</a:t>
            </a:r>
            <a:r>
              <a:rPr sz="2600" spc="45" dirty="0">
                <a:latin typeface="Times New Roman"/>
                <a:cs typeface="Times New Roman"/>
              </a:rPr>
              <a:t>n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35" dirty="0">
                <a:latin typeface="Times New Roman"/>
                <a:cs typeface="Times New Roman"/>
              </a:rPr>
              <a:t>s</a:t>
            </a:r>
            <a:r>
              <a:rPr sz="2600" spc="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65" y="548317"/>
            <a:ext cx="8165465" cy="55860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b="1" spc="10" dirty="0">
                <a:latin typeface="Times New Roman"/>
                <a:cs typeface="Times New Roman"/>
              </a:rPr>
              <a:t>Objectives:</a:t>
            </a:r>
            <a:endParaRPr sz="2600">
              <a:latin typeface="Times New Roman"/>
              <a:cs typeface="Times New Roman"/>
            </a:endParaRPr>
          </a:p>
          <a:p>
            <a:pPr marL="12700" marR="5080" indent="915035" algn="just">
              <a:lnSpc>
                <a:spcPct val="100299"/>
              </a:lnSpc>
              <a:spcBef>
                <a:spcPts val="25"/>
              </a:spcBef>
            </a:pPr>
            <a:r>
              <a:rPr sz="2600" spc="5" dirty="0">
                <a:latin typeface="Times New Roman"/>
                <a:cs typeface="Times New Roman"/>
              </a:rPr>
              <a:t>Once </a:t>
            </a:r>
            <a:r>
              <a:rPr sz="2600" spc="10" dirty="0">
                <a:latin typeface="Times New Roman"/>
                <a:cs typeface="Times New Roman"/>
              </a:rPr>
              <a:t>a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candidate </a:t>
            </a:r>
            <a:r>
              <a:rPr sz="2600" spc="-10" dirty="0">
                <a:latin typeface="Times New Roman"/>
                <a:cs typeface="Times New Roman"/>
              </a:rPr>
              <a:t>compound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is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identified,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the </a:t>
            </a:r>
            <a:r>
              <a:rPr sz="2600" spc="20" dirty="0">
                <a:latin typeface="Times New Roman"/>
                <a:cs typeface="Times New Roman"/>
              </a:rPr>
              <a:t>non- 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clinical </a:t>
            </a:r>
            <a:r>
              <a:rPr sz="2600" dirty="0">
                <a:latin typeface="Times New Roman"/>
                <a:cs typeface="Times New Roman"/>
              </a:rPr>
              <a:t>development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should start </a:t>
            </a:r>
            <a:r>
              <a:rPr sz="2600" spc="5" dirty="0">
                <a:latin typeface="Times New Roman"/>
                <a:cs typeface="Times New Roman"/>
              </a:rPr>
              <a:t>answering </a:t>
            </a:r>
            <a:r>
              <a:rPr sz="2600" spc="25" dirty="0">
                <a:latin typeface="Times New Roman"/>
                <a:cs typeface="Times New Roman"/>
              </a:rPr>
              <a:t>the </a:t>
            </a:r>
            <a:r>
              <a:rPr sz="2600" spc="-15" dirty="0">
                <a:latin typeface="Times New Roman"/>
                <a:cs typeface="Times New Roman"/>
              </a:rPr>
              <a:t>following 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questions,</a:t>
            </a:r>
            <a:r>
              <a:rPr sz="2600" spc="10" dirty="0">
                <a:latin typeface="Times New Roman"/>
                <a:cs typeface="Times New Roman"/>
              </a:rPr>
              <a:t> and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answers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will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come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from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specific 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assessments/studies:</a:t>
            </a:r>
            <a:endParaRPr sz="2600">
              <a:latin typeface="Times New Roman"/>
              <a:cs typeface="Times New Roman"/>
            </a:endParaRPr>
          </a:p>
          <a:p>
            <a:pPr marL="768350" indent="-299085" algn="just">
              <a:lnSpc>
                <a:spcPts val="3080"/>
              </a:lnSpc>
              <a:buSzPct val="96153"/>
              <a:buFont typeface="Wingdings"/>
              <a:buChar char=""/>
              <a:tabLst>
                <a:tab pos="768985" algn="l"/>
              </a:tabLst>
            </a:pPr>
            <a:r>
              <a:rPr sz="2600" spc="-15" dirty="0">
                <a:latin typeface="Times New Roman"/>
                <a:cs typeface="Times New Roman"/>
              </a:rPr>
              <a:t>Does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it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work?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→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efficacy</a:t>
            </a:r>
            <a:r>
              <a:rPr sz="2600" spc="21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assessment</a:t>
            </a:r>
            <a:endParaRPr sz="2600">
              <a:latin typeface="Times New Roman"/>
              <a:cs typeface="Times New Roman"/>
            </a:endParaRPr>
          </a:p>
          <a:p>
            <a:pPr marL="767715" indent="-298450" algn="just">
              <a:lnSpc>
                <a:spcPct val="100000"/>
              </a:lnSpc>
              <a:spcBef>
                <a:spcPts val="35"/>
              </a:spcBef>
              <a:buSzPct val="96153"/>
              <a:buFont typeface="Wingdings"/>
              <a:buChar char=""/>
              <a:tabLst>
                <a:tab pos="768350" algn="l"/>
              </a:tabLst>
            </a:pPr>
            <a:r>
              <a:rPr sz="2600" spc="-5" dirty="0">
                <a:latin typeface="Times New Roman"/>
                <a:cs typeface="Times New Roman"/>
              </a:rPr>
              <a:t>How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will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it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be</a:t>
            </a:r>
            <a:r>
              <a:rPr sz="2600" spc="1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delivered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and</a:t>
            </a:r>
            <a:r>
              <a:rPr sz="2600" spc="21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how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will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the</a:t>
            </a:r>
            <a:r>
              <a:rPr sz="2600" spc="14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body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react?</a:t>
            </a:r>
            <a:endParaRPr sz="2600">
              <a:latin typeface="Times New Roman"/>
              <a:cs typeface="Times New Roman"/>
            </a:endParaRPr>
          </a:p>
          <a:p>
            <a:pPr marL="927735" algn="just">
              <a:lnSpc>
                <a:spcPts val="3100"/>
              </a:lnSpc>
              <a:spcBef>
                <a:spcPts val="35"/>
              </a:spcBef>
            </a:pPr>
            <a:r>
              <a:rPr sz="2600" spc="25" dirty="0">
                <a:latin typeface="Times New Roman"/>
                <a:cs typeface="Times New Roman"/>
              </a:rPr>
              <a:t>→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profiling</a:t>
            </a:r>
            <a:endParaRPr sz="2600">
              <a:latin typeface="Times New Roman"/>
              <a:cs typeface="Times New Roman"/>
            </a:endParaRPr>
          </a:p>
          <a:p>
            <a:pPr marL="768350" indent="-299085" algn="just">
              <a:lnSpc>
                <a:spcPts val="3100"/>
              </a:lnSpc>
              <a:buSzPct val="96153"/>
              <a:buFont typeface="Wingdings"/>
              <a:buChar char=""/>
              <a:tabLst>
                <a:tab pos="768985" algn="l"/>
              </a:tabLst>
            </a:pPr>
            <a:r>
              <a:rPr sz="2600" spc="-20" dirty="0">
                <a:latin typeface="Times New Roman"/>
                <a:cs typeface="Times New Roman"/>
              </a:rPr>
              <a:t>Is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it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safe?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→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toxicology/safety</a:t>
            </a:r>
            <a:endParaRPr sz="2600">
              <a:latin typeface="Times New Roman"/>
              <a:cs typeface="Times New Roman"/>
            </a:endParaRPr>
          </a:p>
          <a:p>
            <a:pPr marL="767715" indent="-298450" algn="just">
              <a:lnSpc>
                <a:spcPts val="3100"/>
              </a:lnSpc>
              <a:spcBef>
                <a:spcPts val="35"/>
              </a:spcBef>
              <a:buSzPct val="96153"/>
              <a:buFont typeface="Wingdings"/>
              <a:buChar char=""/>
              <a:tabLst>
                <a:tab pos="768350" algn="l"/>
              </a:tabLst>
            </a:pPr>
            <a:r>
              <a:rPr sz="2600" spc="-20" dirty="0">
                <a:latin typeface="Times New Roman"/>
                <a:cs typeface="Times New Roman"/>
              </a:rPr>
              <a:t>Is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manufacture</a:t>
            </a:r>
            <a:r>
              <a:rPr sz="2600" spc="-22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viable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and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controllable?</a:t>
            </a:r>
            <a:endParaRPr sz="2600">
              <a:latin typeface="Times New Roman"/>
              <a:cs typeface="Times New Roman"/>
            </a:endParaRPr>
          </a:p>
          <a:p>
            <a:pPr marL="12700" marR="6985" indent="915035" algn="just">
              <a:lnSpc>
                <a:spcPts val="3150"/>
              </a:lnSpc>
              <a:spcBef>
                <a:spcPts val="60"/>
              </a:spcBef>
            </a:pPr>
            <a:r>
              <a:rPr sz="2600" spc="-10" dirty="0">
                <a:latin typeface="Times New Roman"/>
                <a:cs typeface="Times New Roman"/>
              </a:rPr>
              <a:t>Non-clinical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development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activities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can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continue </a:t>
            </a:r>
            <a:r>
              <a:rPr sz="2600" dirty="0">
                <a:latin typeface="Times New Roman"/>
                <a:cs typeface="Times New Roman"/>
              </a:rPr>
              <a:t> throughout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21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life-cycle</a:t>
            </a:r>
            <a:r>
              <a:rPr sz="2600" spc="2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of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the</a:t>
            </a:r>
            <a:r>
              <a:rPr sz="2600" spc="1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product,</a:t>
            </a:r>
            <a:r>
              <a:rPr sz="2600" spc="2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although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the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earlier</a:t>
            </a:r>
            <a:endParaRPr sz="2600">
              <a:latin typeface="Times New Roman"/>
              <a:cs typeface="Times New Roman"/>
            </a:endParaRPr>
          </a:p>
          <a:p>
            <a:pPr marL="12700" marR="6985" algn="just">
              <a:lnSpc>
                <a:spcPts val="3080"/>
              </a:lnSpc>
              <a:spcBef>
                <a:spcPts val="65"/>
              </a:spcBef>
            </a:pPr>
            <a:r>
              <a:rPr sz="2600" spc="15" dirty="0">
                <a:latin typeface="Times New Roman"/>
                <a:cs typeface="Times New Roman"/>
              </a:rPr>
              <a:t>these </a:t>
            </a:r>
            <a:r>
              <a:rPr sz="2600" spc="-10" dirty="0">
                <a:latin typeface="Times New Roman"/>
                <a:cs typeface="Times New Roman"/>
              </a:rPr>
              <a:t>questions </a:t>
            </a:r>
            <a:r>
              <a:rPr sz="2600" dirty="0">
                <a:latin typeface="Times New Roman"/>
                <a:cs typeface="Times New Roman"/>
              </a:rPr>
              <a:t>are </a:t>
            </a:r>
            <a:r>
              <a:rPr sz="2600" spc="-5" dirty="0">
                <a:latin typeface="Times New Roman"/>
                <a:cs typeface="Times New Roman"/>
              </a:rPr>
              <a:t>answered,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20" dirty="0">
                <a:latin typeface="Times New Roman"/>
                <a:cs typeface="Times New Roman"/>
              </a:rPr>
              <a:t>easier </a:t>
            </a:r>
            <a:r>
              <a:rPr sz="2600" spc="-25" dirty="0">
                <a:latin typeface="Times New Roman"/>
                <a:cs typeface="Times New Roman"/>
              </a:rPr>
              <a:t>it </a:t>
            </a:r>
            <a:r>
              <a:rPr sz="2600" spc="-20" dirty="0">
                <a:latin typeface="Times New Roman"/>
                <a:cs typeface="Times New Roman"/>
              </a:rPr>
              <a:t>is </a:t>
            </a:r>
            <a:r>
              <a:rPr sz="2600" spc="15" dirty="0">
                <a:latin typeface="Times New Roman"/>
                <a:cs typeface="Times New Roman"/>
              </a:rPr>
              <a:t>to </a:t>
            </a:r>
            <a:r>
              <a:rPr sz="2600" spc="-15" dirty="0">
                <a:latin typeface="Times New Roman"/>
                <a:cs typeface="Times New Roman"/>
              </a:rPr>
              <a:t>identify </a:t>
            </a:r>
            <a:r>
              <a:rPr sz="2600" spc="25" dirty="0">
                <a:latin typeface="Times New Roman"/>
                <a:cs typeface="Times New Roman"/>
              </a:rPr>
              <a:t>the 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profile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of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the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patient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who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will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benefit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most.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771" y="242818"/>
            <a:ext cx="4904740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b="1" spc="-5" dirty="0">
                <a:latin typeface="Times New Roman"/>
                <a:cs typeface="Times New Roman"/>
              </a:rPr>
              <a:t>N</a:t>
            </a:r>
            <a:r>
              <a:rPr sz="2600" b="1" spc="45" dirty="0">
                <a:latin typeface="Times New Roman"/>
                <a:cs typeface="Times New Roman"/>
              </a:rPr>
              <a:t>o</a:t>
            </a:r>
            <a:r>
              <a:rPr sz="2600" b="1" spc="-20" dirty="0">
                <a:latin typeface="Times New Roman"/>
                <a:cs typeface="Times New Roman"/>
              </a:rPr>
              <a:t>n</a:t>
            </a:r>
            <a:r>
              <a:rPr sz="2600" b="1" spc="30" dirty="0">
                <a:latin typeface="Times New Roman"/>
                <a:cs typeface="Times New Roman"/>
              </a:rPr>
              <a:t>-</a:t>
            </a:r>
            <a:r>
              <a:rPr sz="2600" b="1" spc="40" dirty="0">
                <a:latin typeface="Times New Roman"/>
                <a:cs typeface="Times New Roman"/>
              </a:rPr>
              <a:t>c</a:t>
            </a:r>
            <a:r>
              <a:rPr sz="2600" b="1" spc="-55" dirty="0">
                <a:latin typeface="Times New Roman"/>
                <a:cs typeface="Times New Roman"/>
              </a:rPr>
              <a:t>li</a:t>
            </a:r>
            <a:r>
              <a:rPr sz="2600" b="1" spc="-20" dirty="0">
                <a:latin typeface="Times New Roman"/>
                <a:cs typeface="Times New Roman"/>
              </a:rPr>
              <a:t>n</a:t>
            </a:r>
            <a:r>
              <a:rPr sz="2600" b="1" spc="-55" dirty="0">
                <a:latin typeface="Times New Roman"/>
                <a:cs typeface="Times New Roman"/>
              </a:rPr>
              <a:t>i</a:t>
            </a:r>
            <a:r>
              <a:rPr sz="2600" b="1" spc="40" dirty="0">
                <a:latin typeface="Times New Roman"/>
                <a:cs typeface="Times New Roman"/>
              </a:rPr>
              <a:t>c</a:t>
            </a:r>
            <a:r>
              <a:rPr sz="2600" b="1" spc="45" dirty="0">
                <a:latin typeface="Times New Roman"/>
                <a:cs typeface="Times New Roman"/>
              </a:rPr>
              <a:t>a</a:t>
            </a:r>
            <a:r>
              <a:rPr sz="2600" b="1" spc="5" dirty="0">
                <a:latin typeface="Times New Roman"/>
                <a:cs typeface="Times New Roman"/>
              </a:rPr>
              <a:t>l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latin typeface="Times New Roman"/>
                <a:cs typeface="Times New Roman"/>
              </a:rPr>
              <a:t>r</a:t>
            </a:r>
            <a:r>
              <a:rPr sz="2600" b="1" spc="40" dirty="0">
                <a:latin typeface="Times New Roman"/>
                <a:cs typeface="Times New Roman"/>
              </a:rPr>
              <a:t>e</a:t>
            </a:r>
            <a:r>
              <a:rPr sz="2600" b="1" spc="45" dirty="0">
                <a:latin typeface="Times New Roman"/>
                <a:cs typeface="Times New Roman"/>
              </a:rPr>
              <a:t>g</a:t>
            </a:r>
            <a:r>
              <a:rPr sz="2600" b="1" spc="-20" dirty="0">
                <a:latin typeface="Times New Roman"/>
                <a:cs typeface="Times New Roman"/>
              </a:rPr>
              <a:t>u</a:t>
            </a:r>
            <a:r>
              <a:rPr sz="2600" b="1" spc="-55" dirty="0">
                <a:latin typeface="Times New Roman"/>
                <a:cs typeface="Times New Roman"/>
              </a:rPr>
              <a:t>l</a:t>
            </a:r>
            <a:r>
              <a:rPr sz="2600" b="1" spc="45" dirty="0">
                <a:latin typeface="Times New Roman"/>
                <a:cs typeface="Times New Roman"/>
              </a:rPr>
              <a:t>a</a:t>
            </a:r>
            <a:r>
              <a:rPr sz="2600" b="1" spc="30" dirty="0">
                <a:latin typeface="Times New Roman"/>
                <a:cs typeface="Times New Roman"/>
              </a:rPr>
              <a:t>t</a:t>
            </a:r>
            <a:r>
              <a:rPr sz="2600" b="1" spc="45" dirty="0">
                <a:latin typeface="Times New Roman"/>
                <a:cs typeface="Times New Roman"/>
              </a:rPr>
              <a:t>o</a:t>
            </a:r>
            <a:r>
              <a:rPr sz="2600" b="1" spc="40" dirty="0">
                <a:latin typeface="Times New Roman"/>
                <a:cs typeface="Times New Roman"/>
              </a:rPr>
              <a:t>r</a:t>
            </a:r>
            <a:r>
              <a:rPr sz="2600" b="1" spc="15" dirty="0">
                <a:latin typeface="Times New Roman"/>
                <a:cs typeface="Times New Roman"/>
              </a:rPr>
              <a:t>y</a:t>
            </a:r>
            <a:r>
              <a:rPr sz="2600" b="1" spc="-229" dirty="0">
                <a:latin typeface="Times New Roman"/>
                <a:cs typeface="Times New Roman"/>
              </a:rPr>
              <a:t> </a:t>
            </a:r>
            <a:r>
              <a:rPr sz="2600" b="1" spc="45" dirty="0">
                <a:latin typeface="Times New Roman"/>
                <a:cs typeface="Times New Roman"/>
              </a:rPr>
              <a:t>g</a:t>
            </a:r>
            <a:r>
              <a:rPr sz="2600" b="1" spc="-20" dirty="0">
                <a:latin typeface="Times New Roman"/>
                <a:cs typeface="Times New Roman"/>
              </a:rPr>
              <a:t>u</a:t>
            </a:r>
            <a:r>
              <a:rPr sz="2600" b="1" spc="-55" dirty="0">
                <a:latin typeface="Times New Roman"/>
                <a:cs typeface="Times New Roman"/>
              </a:rPr>
              <a:t>i</a:t>
            </a:r>
            <a:r>
              <a:rPr sz="2600" b="1" spc="-20" dirty="0">
                <a:latin typeface="Times New Roman"/>
                <a:cs typeface="Times New Roman"/>
              </a:rPr>
              <a:t>d</a:t>
            </a:r>
            <a:r>
              <a:rPr sz="2600" b="1" spc="40" dirty="0">
                <a:latin typeface="Times New Roman"/>
                <a:cs typeface="Times New Roman"/>
              </a:rPr>
              <a:t>e</a:t>
            </a:r>
            <a:r>
              <a:rPr sz="2600" b="1" spc="-55" dirty="0">
                <a:latin typeface="Times New Roman"/>
                <a:cs typeface="Times New Roman"/>
              </a:rPr>
              <a:t>li</a:t>
            </a:r>
            <a:r>
              <a:rPr sz="2600" b="1" spc="-20" dirty="0">
                <a:latin typeface="Times New Roman"/>
                <a:cs typeface="Times New Roman"/>
              </a:rPr>
              <a:t>n</a:t>
            </a:r>
            <a:r>
              <a:rPr sz="2600" b="1" spc="40" dirty="0">
                <a:latin typeface="Times New Roman"/>
                <a:cs typeface="Times New Roman"/>
              </a:rPr>
              <a:t>es</a:t>
            </a:r>
            <a:r>
              <a:rPr sz="2600" b="1" spc="10" dirty="0">
                <a:latin typeface="Times New Roman"/>
                <a:cs typeface="Times New Roman"/>
              </a:rPr>
              <a:t>;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37808" y="643567"/>
            <a:ext cx="1165225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45" dirty="0">
                <a:latin typeface="Times New Roman"/>
                <a:cs typeface="Times New Roman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v</a:t>
            </a:r>
            <a:r>
              <a:rPr sz="2600" spc="-30" dirty="0">
                <a:latin typeface="Times New Roman"/>
                <a:cs typeface="Times New Roman"/>
              </a:rPr>
              <a:t>o</a:t>
            </a:r>
            <a:r>
              <a:rPr sz="2600" spc="20" dirty="0">
                <a:latin typeface="Times New Roman"/>
                <a:cs typeface="Times New Roman"/>
              </a:rPr>
              <a:t>l</a:t>
            </a:r>
            <a:r>
              <a:rPr sz="2600" spc="-30" dirty="0">
                <a:latin typeface="Times New Roman"/>
                <a:cs typeface="Times New Roman"/>
              </a:rPr>
              <a:t>ve</a:t>
            </a:r>
            <a:r>
              <a:rPr sz="2600" spc="10" dirty="0"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771" y="643567"/>
            <a:ext cx="5427345" cy="8267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915035">
              <a:lnSpc>
                <a:spcPct val="101099"/>
              </a:lnSpc>
              <a:spcBef>
                <a:spcPts val="90"/>
              </a:spcBef>
              <a:tabLst>
                <a:tab pos="1947545" algn="l"/>
                <a:tab pos="2062480" algn="l"/>
                <a:tab pos="2443480" algn="l"/>
                <a:tab pos="2825115" algn="l"/>
                <a:tab pos="3912235" algn="l"/>
                <a:tab pos="4102735" algn="l"/>
                <a:tab pos="4808220" algn="l"/>
              </a:tabLst>
            </a:pPr>
            <a:r>
              <a:rPr sz="2600" spc="10" dirty="0">
                <a:latin typeface="Times New Roman"/>
                <a:cs typeface="Times New Roman"/>
              </a:rPr>
              <a:t>There		</a:t>
            </a:r>
            <a:r>
              <a:rPr sz="2600" dirty="0">
                <a:latin typeface="Times New Roman"/>
                <a:cs typeface="Times New Roman"/>
              </a:rPr>
              <a:t>are	</a:t>
            </a:r>
            <a:r>
              <a:rPr sz="2600" spc="5" dirty="0">
                <a:latin typeface="Times New Roman"/>
                <a:cs typeface="Times New Roman"/>
              </a:rPr>
              <a:t>many	</a:t>
            </a:r>
            <a:r>
              <a:rPr sz="2600" dirty="0">
                <a:latin typeface="Times New Roman"/>
                <a:cs typeface="Times New Roman"/>
              </a:rPr>
              <a:t>players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d</a:t>
            </a:r>
            <a:r>
              <a:rPr sz="2600" spc="-30" dirty="0">
                <a:latin typeface="Times New Roman"/>
                <a:cs typeface="Times New Roman"/>
              </a:rPr>
              <a:t>e</a:t>
            </a:r>
            <a:r>
              <a:rPr sz="2600" spc="-105" dirty="0">
                <a:latin typeface="Times New Roman"/>
                <a:cs typeface="Times New Roman"/>
              </a:rPr>
              <a:t>v</a:t>
            </a:r>
            <a:r>
              <a:rPr sz="2600" spc="40" dirty="0">
                <a:latin typeface="Times New Roman"/>
                <a:cs typeface="Times New Roman"/>
              </a:rPr>
              <a:t>e</a:t>
            </a:r>
            <a:r>
              <a:rPr sz="2600" spc="-55" dirty="0">
                <a:latin typeface="Times New Roman"/>
                <a:cs typeface="Times New Roman"/>
              </a:rPr>
              <a:t>l</a:t>
            </a:r>
            <a:r>
              <a:rPr sz="2600" spc="-30" dirty="0">
                <a:latin typeface="Times New Roman"/>
                <a:cs typeface="Times New Roman"/>
              </a:rPr>
              <a:t>o</a:t>
            </a:r>
            <a:r>
              <a:rPr sz="2600" spc="45" dirty="0">
                <a:latin typeface="Times New Roman"/>
                <a:cs typeface="Times New Roman"/>
              </a:rPr>
              <a:t>p</a:t>
            </a:r>
            <a:r>
              <a:rPr sz="2600" dirty="0">
                <a:latin typeface="Times New Roman"/>
                <a:cs typeface="Times New Roman"/>
              </a:rPr>
              <a:t>m</a:t>
            </a:r>
            <a:r>
              <a:rPr sz="2600" spc="-30" dirty="0">
                <a:latin typeface="Times New Roman"/>
                <a:cs typeface="Times New Roman"/>
              </a:rPr>
              <a:t>e</a:t>
            </a:r>
            <a:r>
              <a:rPr sz="2600" spc="45" dirty="0">
                <a:latin typeface="Times New Roman"/>
                <a:cs typeface="Times New Roman"/>
              </a:rPr>
              <a:t>n</a:t>
            </a:r>
            <a:r>
              <a:rPr sz="2600" spc="5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30" dirty="0">
                <a:latin typeface="Times New Roman"/>
                <a:cs typeface="Times New Roman"/>
              </a:rPr>
              <a:t>o</a:t>
            </a:r>
            <a:r>
              <a:rPr sz="2600" spc="5" dirty="0">
                <a:latin typeface="Times New Roman"/>
                <a:cs typeface="Times New Roman"/>
              </a:rPr>
              <a:t>f</a:t>
            </a:r>
            <a:r>
              <a:rPr sz="2600" dirty="0">
                <a:latin typeface="Times New Roman"/>
                <a:cs typeface="Times New Roman"/>
              </a:rPr>
              <a:t>	m</a:t>
            </a:r>
            <a:r>
              <a:rPr sz="2600" spc="-30" dirty="0">
                <a:latin typeface="Times New Roman"/>
                <a:cs typeface="Times New Roman"/>
              </a:rPr>
              <a:t>e</a:t>
            </a:r>
            <a:r>
              <a:rPr sz="2600" spc="45" dirty="0">
                <a:latin typeface="Times New Roman"/>
                <a:cs typeface="Times New Roman"/>
              </a:rPr>
              <a:t>d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40" dirty="0">
                <a:latin typeface="Times New Roman"/>
                <a:cs typeface="Times New Roman"/>
              </a:rPr>
              <a:t>c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45" dirty="0">
                <a:latin typeface="Times New Roman"/>
                <a:cs typeface="Times New Roman"/>
              </a:rPr>
              <a:t>n</a:t>
            </a:r>
            <a:r>
              <a:rPr sz="2600" spc="-30" dirty="0">
                <a:latin typeface="Times New Roman"/>
                <a:cs typeface="Times New Roman"/>
              </a:rPr>
              <a:t>e</a:t>
            </a:r>
            <a:r>
              <a:rPr sz="2600" spc="35" dirty="0">
                <a:latin typeface="Times New Roman"/>
                <a:cs typeface="Times New Roman"/>
              </a:rPr>
              <a:t>s</a:t>
            </a:r>
            <a:r>
              <a:rPr sz="2600" spc="5" dirty="0">
                <a:latin typeface="Times New Roman"/>
                <a:cs typeface="Times New Roman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		</a:t>
            </a:r>
            <a:r>
              <a:rPr sz="2600" spc="-30" dirty="0">
                <a:latin typeface="Times New Roman"/>
                <a:cs typeface="Times New Roman"/>
              </a:rPr>
              <a:t>an</a:t>
            </a:r>
            <a:r>
              <a:rPr sz="2600" spc="10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30" dirty="0">
                <a:latin typeface="Times New Roman"/>
                <a:cs typeface="Times New Roman"/>
              </a:rPr>
              <a:t>e</a:t>
            </a:r>
            <a:r>
              <a:rPr sz="2600" spc="40" dirty="0">
                <a:latin typeface="Times New Roman"/>
                <a:cs typeface="Times New Roman"/>
              </a:rPr>
              <a:t>a</a:t>
            </a:r>
            <a:r>
              <a:rPr sz="2600" spc="-30" dirty="0">
                <a:latin typeface="Times New Roman"/>
                <a:cs typeface="Times New Roman"/>
              </a:rPr>
              <a:t>c</a:t>
            </a:r>
            <a:r>
              <a:rPr sz="2600" spc="10" dirty="0">
                <a:latin typeface="Times New Roman"/>
                <a:cs typeface="Times New Roman"/>
              </a:rPr>
              <a:t>h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38241" y="643567"/>
            <a:ext cx="2157095" cy="8267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106170">
              <a:lnSpc>
                <a:spcPct val="101099"/>
              </a:lnSpc>
              <a:spcBef>
                <a:spcPts val="90"/>
              </a:spcBef>
              <a:tabLst>
                <a:tab pos="1737995" algn="l"/>
                <a:tab pos="1871345" algn="l"/>
              </a:tabLst>
            </a:pP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5" dirty="0">
                <a:latin typeface="Times New Roman"/>
                <a:cs typeface="Times New Roman"/>
              </a:rPr>
              <a:t>t</a:t>
            </a:r>
            <a:r>
              <a:rPr sz="2600" spc="45" dirty="0">
                <a:latin typeface="Times New Roman"/>
                <a:cs typeface="Times New Roman"/>
              </a:rPr>
              <a:t>h</a:t>
            </a:r>
            <a:r>
              <a:rPr sz="2600" spc="5" dirty="0">
                <a:latin typeface="Times New Roman"/>
                <a:cs typeface="Times New Roman"/>
              </a:rPr>
              <a:t>e  </a:t>
            </a:r>
            <a:r>
              <a:rPr sz="2600" spc="-30" dirty="0">
                <a:latin typeface="Times New Roman"/>
                <a:cs typeface="Times New Roman"/>
              </a:rPr>
              <a:t>o</a:t>
            </a:r>
            <a:r>
              <a:rPr sz="2600" spc="-45" dirty="0">
                <a:latin typeface="Times New Roman"/>
                <a:cs typeface="Times New Roman"/>
              </a:rPr>
              <a:t>r</a:t>
            </a:r>
            <a:r>
              <a:rPr sz="2600" spc="-30" dirty="0">
                <a:latin typeface="Times New Roman"/>
                <a:cs typeface="Times New Roman"/>
              </a:rPr>
              <a:t>g</a:t>
            </a:r>
            <a:r>
              <a:rPr sz="2600" spc="40" dirty="0">
                <a:latin typeface="Times New Roman"/>
                <a:cs typeface="Times New Roman"/>
              </a:rPr>
              <a:t>a</a:t>
            </a:r>
            <a:r>
              <a:rPr sz="2600" spc="45" dirty="0">
                <a:latin typeface="Times New Roman"/>
                <a:cs typeface="Times New Roman"/>
              </a:rPr>
              <a:t>n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-40" dirty="0">
                <a:latin typeface="Times New Roman"/>
                <a:cs typeface="Times New Roman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a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-30" dirty="0">
                <a:latin typeface="Times New Roman"/>
                <a:cs typeface="Times New Roman"/>
              </a:rPr>
              <a:t>o</a:t>
            </a:r>
            <a:r>
              <a:rPr sz="2600" spc="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	</a:t>
            </a:r>
            <a:r>
              <a:rPr sz="2600" spc="-30" dirty="0">
                <a:latin typeface="Times New Roman"/>
                <a:cs typeface="Times New Roman"/>
              </a:rPr>
              <a:t>or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761" y="1435087"/>
            <a:ext cx="7783195" cy="39077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indent="-635" algn="just">
              <a:lnSpc>
                <a:spcPct val="99900"/>
              </a:lnSpc>
              <a:spcBef>
                <a:spcPts val="130"/>
              </a:spcBef>
            </a:pPr>
            <a:r>
              <a:rPr sz="2600" spc="-5" dirty="0">
                <a:latin typeface="Times New Roman"/>
                <a:cs typeface="Times New Roman"/>
              </a:rPr>
              <a:t>institution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follows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their </a:t>
            </a:r>
            <a:r>
              <a:rPr sz="2600" spc="-5" dirty="0">
                <a:latin typeface="Times New Roman"/>
                <a:cs typeface="Times New Roman"/>
              </a:rPr>
              <a:t>own </a:t>
            </a:r>
            <a:r>
              <a:rPr sz="2600" dirty="0">
                <a:latin typeface="Times New Roman"/>
                <a:cs typeface="Times New Roman"/>
              </a:rPr>
              <a:t>set </a:t>
            </a:r>
            <a:r>
              <a:rPr sz="2600" spc="-1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rules.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For </a:t>
            </a:r>
            <a:r>
              <a:rPr sz="2600" spc="-10" dirty="0">
                <a:latin typeface="Times New Roman"/>
                <a:cs typeface="Times New Roman"/>
              </a:rPr>
              <a:t>instance, 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companies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have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their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Standard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Operating</a:t>
            </a:r>
            <a:r>
              <a:rPr sz="2600" dirty="0">
                <a:latin typeface="Times New Roman"/>
                <a:cs typeface="Times New Roman"/>
              </a:rPr>
              <a:t> Procedures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(SOP).</a:t>
            </a:r>
            <a:endParaRPr sz="2600">
              <a:latin typeface="Times New Roman"/>
              <a:cs typeface="Times New Roman"/>
            </a:endParaRPr>
          </a:p>
          <a:p>
            <a:pPr marL="12700" marR="13970" indent="915035" algn="just">
              <a:lnSpc>
                <a:spcPct val="99900"/>
              </a:lnSpc>
              <a:spcBef>
                <a:spcPts val="1245"/>
              </a:spcBef>
            </a:pPr>
            <a:r>
              <a:rPr sz="2600" spc="-15" dirty="0">
                <a:latin typeface="Times New Roman"/>
                <a:cs typeface="Times New Roman"/>
              </a:rPr>
              <a:t>In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addition </a:t>
            </a:r>
            <a:r>
              <a:rPr sz="2600" spc="15" dirty="0">
                <a:latin typeface="Times New Roman"/>
                <a:cs typeface="Times New Roman"/>
              </a:rPr>
              <a:t>to </a:t>
            </a:r>
            <a:r>
              <a:rPr sz="2600" spc="-10" dirty="0">
                <a:latin typeface="Times New Roman"/>
                <a:cs typeface="Times New Roman"/>
              </a:rPr>
              <a:t>Good </a:t>
            </a:r>
            <a:r>
              <a:rPr sz="2600" spc="-15" dirty="0">
                <a:latin typeface="Times New Roman"/>
                <a:cs typeface="Times New Roman"/>
              </a:rPr>
              <a:t>Clinical </a:t>
            </a:r>
            <a:r>
              <a:rPr sz="2600" spc="5" dirty="0">
                <a:latin typeface="Times New Roman"/>
                <a:cs typeface="Times New Roman"/>
              </a:rPr>
              <a:t>Practice </a:t>
            </a:r>
            <a:r>
              <a:rPr sz="2600" dirty="0">
                <a:latin typeface="Times New Roman"/>
                <a:cs typeface="Times New Roman"/>
              </a:rPr>
              <a:t>provisions,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guidelines </a:t>
            </a:r>
            <a:r>
              <a:rPr sz="2600" spc="5" dirty="0">
                <a:latin typeface="Times New Roman"/>
                <a:cs typeface="Times New Roman"/>
              </a:rPr>
              <a:t>can </a:t>
            </a:r>
            <a:r>
              <a:rPr sz="2600" spc="30" dirty="0">
                <a:latin typeface="Times New Roman"/>
                <a:cs typeface="Times New Roman"/>
              </a:rPr>
              <a:t>be </a:t>
            </a:r>
            <a:r>
              <a:rPr sz="2600" spc="-5" dirty="0">
                <a:latin typeface="Times New Roman"/>
                <a:cs typeface="Times New Roman"/>
              </a:rPr>
              <a:t>consulted </a:t>
            </a:r>
            <a:r>
              <a:rPr sz="2600" spc="-10" dirty="0">
                <a:latin typeface="Times New Roman"/>
                <a:cs typeface="Times New Roman"/>
              </a:rPr>
              <a:t>at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European </a:t>
            </a:r>
            <a:r>
              <a:rPr sz="2600" spc="-10" dirty="0">
                <a:latin typeface="Times New Roman"/>
                <a:cs typeface="Times New Roman"/>
              </a:rPr>
              <a:t>Medicines 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Agency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(EMA)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website.</a:t>
            </a:r>
            <a:endParaRPr sz="2600">
              <a:latin typeface="Times New Roman"/>
              <a:cs typeface="Times New Roman"/>
            </a:endParaRPr>
          </a:p>
          <a:p>
            <a:pPr marL="470534" marR="6350" algn="just">
              <a:lnSpc>
                <a:spcPct val="99900"/>
              </a:lnSpc>
              <a:spcBef>
                <a:spcPts val="1235"/>
              </a:spcBef>
              <a:buSzPct val="96153"/>
              <a:buFont typeface="Wingdings"/>
              <a:buChar char=""/>
              <a:tabLst>
                <a:tab pos="768985" algn="l"/>
              </a:tabLst>
            </a:pPr>
            <a:r>
              <a:rPr sz="2600" spc="5" dirty="0">
                <a:latin typeface="Times New Roman"/>
                <a:cs typeface="Times New Roman"/>
              </a:rPr>
              <a:t>They </a:t>
            </a:r>
            <a:r>
              <a:rPr sz="2600" spc="25" dirty="0">
                <a:latin typeface="Times New Roman"/>
                <a:cs typeface="Times New Roman"/>
              </a:rPr>
              <a:t>are </a:t>
            </a:r>
            <a:r>
              <a:rPr sz="2600" spc="-5" dirty="0">
                <a:latin typeface="Times New Roman"/>
                <a:cs typeface="Times New Roman"/>
              </a:rPr>
              <a:t>either general </a:t>
            </a:r>
            <a:r>
              <a:rPr sz="2600" spc="-10" dirty="0">
                <a:latin typeface="Times New Roman"/>
                <a:cs typeface="Times New Roman"/>
              </a:rPr>
              <a:t>or </a:t>
            </a:r>
            <a:r>
              <a:rPr sz="2600" dirty="0">
                <a:latin typeface="Times New Roman"/>
                <a:cs typeface="Times New Roman"/>
              </a:rPr>
              <a:t>more </a:t>
            </a:r>
            <a:r>
              <a:rPr sz="2600" spc="-5" dirty="0">
                <a:latin typeface="Times New Roman"/>
                <a:cs typeface="Times New Roman"/>
              </a:rPr>
              <a:t>specific </a:t>
            </a:r>
            <a:r>
              <a:rPr sz="2600" spc="5" dirty="0">
                <a:latin typeface="Times New Roman"/>
                <a:cs typeface="Times New Roman"/>
              </a:rPr>
              <a:t>addressing 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scientific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and</a:t>
            </a:r>
            <a:r>
              <a:rPr sz="2600" spc="7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technical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aspects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(e.g.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specific</a:t>
            </a:r>
            <a:r>
              <a:rPr sz="2600" spc="62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to 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required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toxicology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studies).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0600" y="5708324"/>
            <a:ext cx="5133975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95120" algn="l"/>
                <a:tab pos="3559175" algn="l"/>
              </a:tabLst>
            </a:pPr>
            <a:r>
              <a:rPr sz="2600" spc="5" dirty="0">
                <a:latin typeface="Times New Roman"/>
                <a:cs typeface="Times New Roman"/>
              </a:rPr>
              <a:t>marketing	</a:t>
            </a:r>
            <a:r>
              <a:rPr sz="2600" spc="-5" dirty="0">
                <a:latin typeface="Times New Roman"/>
                <a:cs typeface="Times New Roman"/>
              </a:rPr>
              <a:t>authorisation	application;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0608" y="5317171"/>
            <a:ext cx="7322820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10515" indent="-298450">
              <a:lnSpc>
                <a:spcPts val="3100"/>
              </a:lnSpc>
              <a:spcBef>
                <a:spcPts val="130"/>
              </a:spcBef>
              <a:buSzPct val="96153"/>
              <a:buFont typeface="Wingdings"/>
              <a:buChar char=""/>
              <a:tabLst>
                <a:tab pos="311150" algn="l"/>
                <a:tab pos="1251585" algn="l"/>
                <a:tab pos="2167255" algn="l"/>
                <a:tab pos="2738755" algn="l"/>
                <a:tab pos="3921125" algn="l"/>
                <a:tab pos="5361305" algn="l"/>
                <a:tab pos="6009640" algn="l"/>
                <a:tab pos="6753225" algn="l"/>
              </a:tabLst>
            </a:pPr>
            <a:r>
              <a:rPr sz="2600" spc="-15" dirty="0">
                <a:latin typeface="Times New Roman"/>
                <a:cs typeface="Times New Roman"/>
              </a:rPr>
              <a:t>T</a:t>
            </a:r>
            <a:r>
              <a:rPr sz="2600" spc="45" dirty="0">
                <a:latin typeface="Times New Roman"/>
                <a:cs typeface="Times New Roman"/>
              </a:rPr>
              <a:t>h</a:t>
            </a:r>
            <a:r>
              <a:rPr sz="2600" spc="-30" dirty="0">
                <a:latin typeface="Times New Roman"/>
                <a:cs typeface="Times New Roman"/>
              </a:rPr>
              <a:t>e</a:t>
            </a:r>
            <a:r>
              <a:rPr sz="2600" spc="15" dirty="0">
                <a:latin typeface="Times New Roman"/>
                <a:cs typeface="Times New Roman"/>
              </a:rPr>
              <a:t>y</a:t>
            </a:r>
            <a:r>
              <a:rPr sz="2600" dirty="0">
                <a:latin typeface="Times New Roman"/>
                <a:cs typeface="Times New Roman"/>
              </a:rPr>
              <a:t>	m</a:t>
            </a:r>
            <a:r>
              <a:rPr sz="2600" spc="45" dirty="0">
                <a:latin typeface="Times New Roman"/>
                <a:cs typeface="Times New Roman"/>
              </a:rPr>
              <a:t>u</a:t>
            </a:r>
            <a:r>
              <a:rPr sz="2600" spc="30" dirty="0">
                <a:latin typeface="Times New Roman"/>
                <a:cs typeface="Times New Roman"/>
              </a:rPr>
              <a:t>s</a:t>
            </a:r>
            <a:r>
              <a:rPr sz="2600" spc="5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50" dirty="0">
                <a:latin typeface="Times New Roman"/>
                <a:cs typeface="Times New Roman"/>
              </a:rPr>
              <a:t>b</a:t>
            </a:r>
            <a:r>
              <a:rPr sz="2600" spc="1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30" dirty="0">
                <a:latin typeface="Times New Roman"/>
                <a:cs typeface="Times New Roman"/>
              </a:rPr>
              <a:t>s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30" dirty="0">
                <a:latin typeface="Times New Roman"/>
                <a:cs typeface="Times New Roman"/>
              </a:rPr>
              <a:t>r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-30" dirty="0">
                <a:latin typeface="Times New Roman"/>
                <a:cs typeface="Times New Roman"/>
              </a:rPr>
              <a:t>c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55" dirty="0">
                <a:latin typeface="Times New Roman"/>
                <a:cs typeface="Times New Roman"/>
              </a:rPr>
              <a:t>l</a:t>
            </a:r>
            <a:r>
              <a:rPr sz="2600" spc="15" dirty="0">
                <a:latin typeface="Times New Roman"/>
                <a:cs typeface="Times New Roman"/>
              </a:rPr>
              <a:t>y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40" dirty="0">
                <a:latin typeface="Times New Roman"/>
                <a:cs typeface="Times New Roman"/>
              </a:rPr>
              <a:t>f</a:t>
            </a:r>
            <a:r>
              <a:rPr sz="2600" spc="45" dirty="0">
                <a:latin typeface="Times New Roman"/>
                <a:cs typeface="Times New Roman"/>
              </a:rPr>
              <a:t>o</a:t>
            </a:r>
            <a:r>
              <a:rPr sz="2600" spc="-55" dirty="0">
                <a:latin typeface="Times New Roman"/>
                <a:cs typeface="Times New Roman"/>
              </a:rPr>
              <a:t>l</a:t>
            </a:r>
            <a:r>
              <a:rPr sz="2600" spc="20" dirty="0">
                <a:latin typeface="Times New Roman"/>
                <a:cs typeface="Times New Roman"/>
              </a:rPr>
              <a:t>l</a:t>
            </a:r>
            <a:r>
              <a:rPr sz="2600" spc="-25" dirty="0">
                <a:latin typeface="Times New Roman"/>
                <a:cs typeface="Times New Roman"/>
              </a:rPr>
              <a:t>o</a:t>
            </a:r>
            <a:r>
              <a:rPr sz="2600" spc="-5" dirty="0">
                <a:latin typeface="Times New Roman"/>
                <a:cs typeface="Times New Roman"/>
              </a:rPr>
              <a:t>w</a:t>
            </a:r>
            <a:r>
              <a:rPr sz="2600" spc="-30" dirty="0">
                <a:latin typeface="Times New Roman"/>
                <a:cs typeface="Times New Roman"/>
              </a:rPr>
              <a:t>e</a:t>
            </a:r>
            <a:r>
              <a:rPr sz="2600" spc="15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40" dirty="0">
                <a:latin typeface="Times New Roman"/>
                <a:cs typeface="Times New Roman"/>
              </a:rPr>
              <a:t>f</a:t>
            </a:r>
            <a:r>
              <a:rPr sz="2600" spc="-25" dirty="0">
                <a:latin typeface="Times New Roman"/>
                <a:cs typeface="Times New Roman"/>
              </a:rPr>
              <a:t>o</a:t>
            </a:r>
            <a:r>
              <a:rPr sz="2600" spc="10" dirty="0">
                <a:latin typeface="Times New Roman"/>
                <a:cs typeface="Times New Roman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40" dirty="0">
                <a:latin typeface="Times New Roman"/>
                <a:cs typeface="Times New Roman"/>
              </a:rPr>
              <a:t>a</a:t>
            </a:r>
            <a:r>
              <a:rPr sz="2600" spc="45" dirty="0">
                <a:latin typeface="Times New Roman"/>
                <a:cs typeface="Times New Roman"/>
              </a:rPr>
              <a:t>n</a:t>
            </a:r>
            <a:r>
              <a:rPr sz="2600" spc="15" dirty="0">
                <a:latin typeface="Times New Roman"/>
                <a:cs typeface="Times New Roman"/>
              </a:rPr>
              <a:t>y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45" dirty="0">
                <a:latin typeface="Times New Roman"/>
                <a:cs typeface="Times New Roman"/>
              </a:rPr>
              <a:t>n</a:t>
            </a:r>
            <a:r>
              <a:rPr sz="2600" spc="-30" dirty="0">
                <a:latin typeface="Times New Roman"/>
                <a:cs typeface="Times New Roman"/>
              </a:rPr>
              <a:t>e</a:t>
            </a:r>
            <a:r>
              <a:rPr sz="2600" spc="20" dirty="0">
                <a:latin typeface="Times New Roman"/>
                <a:cs typeface="Times New Roman"/>
              </a:rPr>
              <a:t>w</a:t>
            </a:r>
            <a:endParaRPr sz="2600">
              <a:latin typeface="Times New Roman"/>
              <a:cs typeface="Times New Roman"/>
            </a:endParaRPr>
          </a:p>
          <a:p>
            <a:pPr marL="5351780">
              <a:lnSpc>
                <a:spcPts val="3100"/>
              </a:lnSpc>
            </a:pPr>
            <a:r>
              <a:rPr sz="2600" spc="35" dirty="0">
                <a:latin typeface="Times New Roman"/>
                <a:cs typeface="Times New Roman"/>
              </a:rPr>
              <a:t>any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34602" y="5708324"/>
            <a:ext cx="124079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45" dirty="0">
                <a:latin typeface="Times New Roman"/>
                <a:cs typeface="Times New Roman"/>
              </a:rPr>
              <a:t>d</a:t>
            </a:r>
            <a:r>
              <a:rPr sz="2600" spc="-30" dirty="0">
                <a:latin typeface="Times New Roman"/>
                <a:cs typeface="Times New Roman"/>
              </a:rPr>
              <a:t>e</a:t>
            </a:r>
            <a:r>
              <a:rPr sz="2600" spc="-105" dirty="0">
                <a:latin typeface="Times New Roman"/>
                <a:cs typeface="Times New Roman"/>
              </a:rPr>
              <a:t>v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40" dirty="0">
                <a:latin typeface="Times New Roman"/>
                <a:cs typeface="Times New Roman"/>
              </a:rPr>
              <a:t>a</a:t>
            </a:r>
            <a:r>
              <a:rPr sz="2600" spc="20" dirty="0">
                <a:latin typeface="Times New Roman"/>
                <a:cs typeface="Times New Roman"/>
              </a:rPr>
              <a:t>t</a:t>
            </a:r>
            <a:r>
              <a:rPr sz="2600" spc="-55" dirty="0">
                <a:latin typeface="Times New Roman"/>
                <a:cs typeface="Times New Roman"/>
              </a:rPr>
              <a:t>i</a:t>
            </a:r>
            <a:r>
              <a:rPr sz="2600" spc="-30" dirty="0">
                <a:latin typeface="Times New Roman"/>
                <a:cs typeface="Times New Roman"/>
              </a:rPr>
              <a:t>o</a:t>
            </a:r>
            <a:r>
              <a:rPr sz="2600" spc="10" dirty="0">
                <a:latin typeface="Times New Roman"/>
                <a:cs typeface="Times New Roman"/>
              </a:rPr>
              <a:t>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0600" y="6109017"/>
            <a:ext cx="2301875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20" dirty="0">
                <a:latin typeface="Times New Roman"/>
                <a:cs typeface="Times New Roman"/>
              </a:rPr>
              <a:t>must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be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justified.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6325" y="395536"/>
            <a:ext cx="600202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Non-clinical</a:t>
            </a:r>
            <a:r>
              <a:rPr spc="-35" dirty="0"/>
              <a:t> </a:t>
            </a:r>
            <a:r>
              <a:rPr spc="-10" dirty="0"/>
              <a:t>development</a:t>
            </a:r>
            <a:r>
              <a:rPr spc="45" dirty="0"/>
              <a:t> </a:t>
            </a:r>
            <a:r>
              <a:rPr spc="-20" dirty="0"/>
              <a:t>in</a:t>
            </a:r>
            <a:r>
              <a:rPr spc="55" dirty="0"/>
              <a:t> </a:t>
            </a:r>
            <a:r>
              <a:rPr dirty="0"/>
              <a:t>CTD</a:t>
            </a:r>
            <a:r>
              <a:rPr spc="5" dirty="0"/>
              <a:t> </a:t>
            </a:r>
            <a:r>
              <a:rPr spc="-20" dirty="0"/>
              <a:t>modules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54095" y="1206500"/>
            <a:ext cx="7188834" cy="5194300"/>
            <a:chOff x="1054095" y="1206500"/>
            <a:chExt cx="7188834" cy="5194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3474" y="1285890"/>
              <a:ext cx="7029450" cy="503870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4087" y="1206499"/>
              <a:ext cx="7188834" cy="5194300"/>
            </a:xfrm>
            <a:custGeom>
              <a:avLst/>
              <a:gdLst/>
              <a:ahLst/>
              <a:cxnLst/>
              <a:rect l="l" t="t" r="r" b="b"/>
              <a:pathLst>
                <a:path w="7188834" h="5194300">
                  <a:moveTo>
                    <a:pt x="7117067" y="71120"/>
                  </a:moveTo>
                  <a:lnTo>
                    <a:pt x="71132" y="71120"/>
                  </a:lnTo>
                  <a:lnTo>
                    <a:pt x="71132" y="88900"/>
                  </a:lnTo>
                  <a:lnTo>
                    <a:pt x="71132" y="5105400"/>
                  </a:lnTo>
                  <a:lnTo>
                    <a:pt x="71132" y="5123180"/>
                  </a:lnTo>
                  <a:lnTo>
                    <a:pt x="7117067" y="5123180"/>
                  </a:lnTo>
                  <a:lnTo>
                    <a:pt x="7117067" y="5105590"/>
                  </a:lnTo>
                  <a:lnTo>
                    <a:pt x="7117067" y="5105400"/>
                  </a:lnTo>
                  <a:lnTo>
                    <a:pt x="7117067" y="88925"/>
                  </a:lnTo>
                  <a:lnTo>
                    <a:pt x="7099313" y="88925"/>
                  </a:lnTo>
                  <a:lnTo>
                    <a:pt x="7099313" y="5105400"/>
                  </a:lnTo>
                  <a:lnTo>
                    <a:pt x="88912" y="5105400"/>
                  </a:lnTo>
                  <a:lnTo>
                    <a:pt x="88912" y="88900"/>
                  </a:lnTo>
                  <a:lnTo>
                    <a:pt x="7117067" y="88900"/>
                  </a:lnTo>
                  <a:lnTo>
                    <a:pt x="7117067" y="71120"/>
                  </a:lnTo>
                  <a:close/>
                </a:path>
                <a:path w="7188834" h="5194300">
                  <a:moveTo>
                    <a:pt x="7188225" y="0"/>
                  </a:moveTo>
                  <a:lnTo>
                    <a:pt x="7134885" y="0"/>
                  </a:lnTo>
                  <a:lnTo>
                    <a:pt x="7134885" y="53340"/>
                  </a:lnTo>
                  <a:lnTo>
                    <a:pt x="7134885" y="5140960"/>
                  </a:lnTo>
                  <a:lnTo>
                    <a:pt x="53340" y="5140960"/>
                  </a:lnTo>
                  <a:lnTo>
                    <a:pt x="53340" y="53340"/>
                  </a:lnTo>
                  <a:lnTo>
                    <a:pt x="7134885" y="53340"/>
                  </a:lnTo>
                  <a:lnTo>
                    <a:pt x="7134885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5140960"/>
                  </a:lnTo>
                  <a:lnTo>
                    <a:pt x="0" y="5194300"/>
                  </a:lnTo>
                  <a:lnTo>
                    <a:pt x="7188225" y="5194300"/>
                  </a:lnTo>
                  <a:lnTo>
                    <a:pt x="7188225" y="5141150"/>
                  </a:lnTo>
                  <a:lnTo>
                    <a:pt x="7188225" y="5140960"/>
                  </a:lnTo>
                  <a:lnTo>
                    <a:pt x="7188225" y="53340"/>
                  </a:lnTo>
                  <a:lnTo>
                    <a:pt x="71882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71" y="335220"/>
            <a:ext cx="8310245" cy="5748020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50" b="1" spc="-10" dirty="0">
                <a:latin typeface="Times New Roman"/>
                <a:cs typeface="Times New Roman"/>
              </a:rPr>
              <a:t>INVESTIGATIONAL</a:t>
            </a:r>
            <a:r>
              <a:rPr sz="2450" b="1" spc="225" dirty="0">
                <a:latin typeface="Times New Roman"/>
                <a:cs typeface="Times New Roman"/>
              </a:rPr>
              <a:t> </a:t>
            </a:r>
            <a:r>
              <a:rPr sz="2450" b="1" spc="20" dirty="0">
                <a:latin typeface="Times New Roman"/>
                <a:cs typeface="Times New Roman"/>
              </a:rPr>
              <a:t>NEW</a:t>
            </a:r>
            <a:r>
              <a:rPr sz="2450" b="1" spc="-30" dirty="0">
                <a:latin typeface="Times New Roman"/>
                <a:cs typeface="Times New Roman"/>
              </a:rPr>
              <a:t> </a:t>
            </a:r>
            <a:r>
              <a:rPr sz="2450" b="1" spc="25" dirty="0">
                <a:latin typeface="Times New Roman"/>
                <a:cs typeface="Times New Roman"/>
              </a:rPr>
              <a:t>DRUG</a:t>
            </a:r>
            <a:r>
              <a:rPr sz="2450" b="1" spc="85" dirty="0">
                <a:latin typeface="Times New Roman"/>
                <a:cs typeface="Times New Roman"/>
              </a:rPr>
              <a:t> </a:t>
            </a:r>
            <a:r>
              <a:rPr sz="2450" b="1" spc="15" dirty="0">
                <a:latin typeface="Times New Roman"/>
                <a:cs typeface="Times New Roman"/>
              </a:rPr>
              <a:t>(IND)</a:t>
            </a:r>
            <a:endParaRPr sz="2450">
              <a:latin typeface="Times New Roman"/>
              <a:cs typeface="Times New Roman"/>
            </a:endParaRPr>
          </a:p>
          <a:p>
            <a:pPr marL="584200" indent="-114935" algn="just">
              <a:lnSpc>
                <a:spcPct val="100000"/>
              </a:lnSpc>
              <a:spcBef>
                <a:spcPts val="1565"/>
              </a:spcBef>
              <a:buSzPct val="95918"/>
              <a:buFont typeface="Arial"/>
              <a:buChar char="•"/>
              <a:tabLst>
                <a:tab pos="584835" algn="l"/>
              </a:tabLst>
            </a:pPr>
            <a:r>
              <a:rPr sz="2450" spc="15" dirty="0">
                <a:latin typeface="Times New Roman"/>
                <a:cs typeface="Times New Roman"/>
              </a:rPr>
              <a:t>Investigational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spc="50" dirty="0">
                <a:latin typeface="Times New Roman"/>
                <a:cs typeface="Times New Roman"/>
              </a:rPr>
              <a:t>New</a:t>
            </a:r>
            <a:r>
              <a:rPr sz="2450" spc="10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Times New Roman"/>
                <a:cs typeface="Times New Roman"/>
              </a:rPr>
              <a:t>Drug</a:t>
            </a:r>
            <a:r>
              <a:rPr sz="2450" spc="35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Times New Roman"/>
                <a:cs typeface="Times New Roman"/>
              </a:rPr>
              <a:t>is</a:t>
            </a:r>
            <a:r>
              <a:rPr sz="2450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defined</a:t>
            </a:r>
            <a:r>
              <a:rPr sz="2450" spc="-30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under</a:t>
            </a:r>
            <a:r>
              <a:rPr sz="2450" spc="75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21</a:t>
            </a:r>
            <a:r>
              <a:rPr sz="2450" spc="105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CFR</a:t>
            </a:r>
            <a:r>
              <a:rPr sz="2450" spc="65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312.3(b)</a:t>
            </a:r>
            <a:endParaRPr sz="24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565"/>
              </a:spcBef>
              <a:tabLst>
                <a:tab pos="1365885" algn="l"/>
                <a:tab pos="2738755" algn="l"/>
                <a:tab pos="5304155" algn="l"/>
                <a:tab pos="6972300" algn="l"/>
                <a:tab pos="7344409" algn="l"/>
              </a:tabLst>
            </a:pPr>
            <a:r>
              <a:rPr sz="2450" spc="35" dirty="0">
                <a:latin typeface="Times New Roman"/>
                <a:cs typeface="Times New Roman"/>
              </a:rPr>
              <a:t>a</a:t>
            </a:r>
            <a:r>
              <a:rPr sz="2450" spc="10" dirty="0">
                <a:latin typeface="Times New Roman"/>
                <a:cs typeface="Times New Roman"/>
              </a:rPr>
              <a:t>s</a:t>
            </a:r>
            <a:r>
              <a:rPr sz="2450" spc="30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‘</a:t>
            </a:r>
            <a:r>
              <a:rPr sz="2450" dirty="0">
                <a:latin typeface="Times New Roman"/>
                <a:cs typeface="Times New Roman"/>
              </a:rPr>
              <a:t> </a:t>
            </a:r>
            <a:r>
              <a:rPr sz="2450" spc="-250" dirty="0">
                <a:latin typeface="Times New Roman"/>
                <a:cs typeface="Times New Roman"/>
              </a:rPr>
              <a:t> </a:t>
            </a:r>
            <a:r>
              <a:rPr sz="2450" i="1" spc="10" dirty="0">
                <a:latin typeface="Times New Roman"/>
                <a:cs typeface="Times New Roman"/>
              </a:rPr>
              <a:t>a</a:t>
            </a:r>
            <a:r>
              <a:rPr sz="2450" i="1" dirty="0">
                <a:latin typeface="Times New Roman"/>
                <a:cs typeface="Times New Roman"/>
              </a:rPr>
              <a:t>	</a:t>
            </a:r>
            <a:r>
              <a:rPr sz="2450" i="1" spc="40" dirty="0">
                <a:latin typeface="Times New Roman"/>
                <a:cs typeface="Times New Roman"/>
              </a:rPr>
              <a:t>n</a:t>
            </a:r>
            <a:r>
              <a:rPr sz="2450" i="1" spc="105" dirty="0">
                <a:latin typeface="Times New Roman"/>
                <a:cs typeface="Times New Roman"/>
              </a:rPr>
              <a:t>e</a:t>
            </a:r>
            <a:r>
              <a:rPr sz="2450" i="1" spc="15" dirty="0">
                <a:latin typeface="Times New Roman"/>
                <a:cs typeface="Times New Roman"/>
              </a:rPr>
              <a:t>w</a:t>
            </a:r>
            <a:r>
              <a:rPr sz="2450" i="1" spc="290" dirty="0">
                <a:latin typeface="Times New Roman"/>
                <a:cs typeface="Times New Roman"/>
              </a:rPr>
              <a:t> </a:t>
            </a:r>
            <a:r>
              <a:rPr sz="2450" i="1" spc="40" dirty="0">
                <a:latin typeface="Times New Roman"/>
                <a:cs typeface="Times New Roman"/>
              </a:rPr>
              <a:t>d</a:t>
            </a:r>
            <a:r>
              <a:rPr sz="2450" i="1" spc="15" dirty="0">
                <a:latin typeface="Times New Roman"/>
                <a:cs typeface="Times New Roman"/>
              </a:rPr>
              <a:t>r</a:t>
            </a:r>
            <a:r>
              <a:rPr sz="2450" i="1" spc="40" dirty="0">
                <a:latin typeface="Times New Roman"/>
                <a:cs typeface="Times New Roman"/>
              </a:rPr>
              <a:t>u</a:t>
            </a:r>
            <a:r>
              <a:rPr sz="2450" i="1" spc="10" dirty="0">
                <a:latin typeface="Times New Roman"/>
                <a:cs typeface="Times New Roman"/>
              </a:rPr>
              <a:t>g</a:t>
            </a:r>
            <a:r>
              <a:rPr sz="2450" i="1" dirty="0">
                <a:latin typeface="Times New Roman"/>
                <a:cs typeface="Times New Roman"/>
              </a:rPr>
              <a:t>	</a:t>
            </a:r>
            <a:r>
              <a:rPr sz="2450" i="1" spc="45" dirty="0">
                <a:latin typeface="Times New Roman"/>
                <a:cs typeface="Times New Roman"/>
              </a:rPr>
              <a:t>o</a:t>
            </a:r>
            <a:r>
              <a:rPr sz="2450" i="1" spc="10" dirty="0">
                <a:latin typeface="Times New Roman"/>
                <a:cs typeface="Times New Roman"/>
              </a:rPr>
              <a:t>r</a:t>
            </a:r>
            <a:r>
              <a:rPr sz="2450" i="1" dirty="0">
                <a:latin typeface="Times New Roman"/>
                <a:cs typeface="Times New Roman"/>
              </a:rPr>
              <a:t> </a:t>
            </a:r>
            <a:r>
              <a:rPr sz="2450" i="1" spc="-235" dirty="0">
                <a:latin typeface="Times New Roman"/>
                <a:cs typeface="Times New Roman"/>
              </a:rPr>
              <a:t> </a:t>
            </a:r>
            <a:r>
              <a:rPr sz="2450" i="1" spc="40" dirty="0">
                <a:latin typeface="Times New Roman"/>
                <a:cs typeface="Times New Roman"/>
              </a:rPr>
              <a:t>b</a:t>
            </a:r>
            <a:r>
              <a:rPr sz="2450" i="1" spc="-10" dirty="0">
                <a:latin typeface="Times New Roman"/>
                <a:cs typeface="Times New Roman"/>
              </a:rPr>
              <a:t>i</a:t>
            </a:r>
            <a:r>
              <a:rPr sz="2450" i="1" spc="40" dirty="0">
                <a:latin typeface="Times New Roman"/>
                <a:cs typeface="Times New Roman"/>
              </a:rPr>
              <a:t>o</a:t>
            </a:r>
            <a:r>
              <a:rPr sz="2450" i="1" spc="-10" dirty="0">
                <a:latin typeface="Times New Roman"/>
                <a:cs typeface="Times New Roman"/>
              </a:rPr>
              <a:t>l</a:t>
            </a:r>
            <a:r>
              <a:rPr sz="2450" i="1" spc="40" dirty="0">
                <a:latin typeface="Times New Roman"/>
                <a:cs typeface="Times New Roman"/>
              </a:rPr>
              <a:t>og</a:t>
            </a:r>
            <a:r>
              <a:rPr sz="2450" i="1" spc="-10" dirty="0">
                <a:latin typeface="Times New Roman"/>
                <a:cs typeface="Times New Roman"/>
              </a:rPr>
              <a:t>i</a:t>
            </a:r>
            <a:r>
              <a:rPr sz="2450" i="1" spc="30" dirty="0">
                <a:latin typeface="Times New Roman"/>
                <a:cs typeface="Times New Roman"/>
              </a:rPr>
              <a:t>c</a:t>
            </a:r>
            <a:r>
              <a:rPr sz="2450" i="1" spc="40" dirty="0">
                <a:latin typeface="Times New Roman"/>
                <a:cs typeface="Times New Roman"/>
              </a:rPr>
              <a:t>a</a:t>
            </a:r>
            <a:r>
              <a:rPr sz="2450" i="1" spc="5" dirty="0">
                <a:latin typeface="Times New Roman"/>
                <a:cs typeface="Times New Roman"/>
              </a:rPr>
              <a:t>l</a:t>
            </a:r>
            <a:r>
              <a:rPr sz="2450" i="1" dirty="0">
                <a:latin typeface="Times New Roman"/>
                <a:cs typeface="Times New Roman"/>
              </a:rPr>
              <a:t> </a:t>
            </a:r>
            <a:r>
              <a:rPr sz="2450" i="1" spc="-240" dirty="0">
                <a:latin typeface="Times New Roman"/>
                <a:cs typeface="Times New Roman"/>
              </a:rPr>
              <a:t> </a:t>
            </a:r>
            <a:r>
              <a:rPr sz="2450" i="1" spc="40" dirty="0">
                <a:latin typeface="Times New Roman"/>
                <a:cs typeface="Times New Roman"/>
              </a:rPr>
              <a:t>d</a:t>
            </a:r>
            <a:r>
              <a:rPr sz="2450" i="1" spc="15" dirty="0">
                <a:latin typeface="Times New Roman"/>
                <a:cs typeface="Times New Roman"/>
              </a:rPr>
              <a:t>r</a:t>
            </a:r>
            <a:r>
              <a:rPr sz="2450" i="1" spc="40" dirty="0">
                <a:latin typeface="Times New Roman"/>
                <a:cs typeface="Times New Roman"/>
              </a:rPr>
              <a:t>u</a:t>
            </a:r>
            <a:r>
              <a:rPr sz="2450" i="1" spc="10" dirty="0">
                <a:latin typeface="Times New Roman"/>
                <a:cs typeface="Times New Roman"/>
              </a:rPr>
              <a:t>g</a:t>
            </a:r>
            <a:r>
              <a:rPr sz="2450" i="1" dirty="0">
                <a:latin typeface="Times New Roman"/>
                <a:cs typeface="Times New Roman"/>
              </a:rPr>
              <a:t>	</a:t>
            </a:r>
            <a:r>
              <a:rPr sz="2450" i="1" spc="-10" dirty="0">
                <a:latin typeface="Times New Roman"/>
                <a:cs typeface="Times New Roman"/>
              </a:rPr>
              <a:t>t</a:t>
            </a:r>
            <a:r>
              <a:rPr sz="2450" i="1" spc="40" dirty="0">
                <a:latin typeface="Times New Roman"/>
                <a:cs typeface="Times New Roman"/>
              </a:rPr>
              <a:t>ha</a:t>
            </a:r>
            <a:r>
              <a:rPr sz="2450" i="1" spc="5" dirty="0">
                <a:latin typeface="Times New Roman"/>
                <a:cs typeface="Times New Roman"/>
              </a:rPr>
              <a:t>t</a:t>
            </a:r>
            <a:r>
              <a:rPr sz="2450" i="1" dirty="0">
                <a:latin typeface="Times New Roman"/>
                <a:cs typeface="Times New Roman"/>
              </a:rPr>
              <a:t> </a:t>
            </a:r>
            <a:r>
              <a:rPr sz="2450" i="1" spc="-254" dirty="0">
                <a:latin typeface="Times New Roman"/>
                <a:cs typeface="Times New Roman"/>
              </a:rPr>
              <a:t> </a:t>
            </a:r>
            <a:r>
              <a:rPr sz="2450" i="1" spc="-10" dirty="0">
                <a:latin typeface="Times New Roman"/>
                <a:cs typeface="Times New Roman"/>
              </a:rPr>
              <a:t>i</a:t>
            </a:r>
            <a:r>
              <a:rPr sz="2450" i="1" spc="10" dirty="0">
                <a:latin typeface="Times New Roman"/>
                <a:cs typeface="Times New Roman"/>
              </a:rPr>
              <a:t>s</a:t>
            </a:r>
            <a:r>
              <a:rPr sz="2450" i="1" dirty="0">
                <a:latin typeface="Times New Roman"/>
                <a:cs typeface="Times New Roman"/>
              </a:rPr>
              <a:t> </a:t>
            </a:r>
            <a:r>
              <a:rPr sz="2450" i="1" spc="-240" dirty="0">
                <a:latin typeface="Times New Roman"/>
                <a:cs typeface="Times New Roman"/>
              </a:rPr>
              <a:t> </a:t>
            </a:r>
            <a:r>
              <a:rPr sz="2450" i="1" spc="40" dirty="0">
                <a:latin typeface="Times New Roman"/>
                <a:cs typeface="Times New Roman"/>
              </a:rPr>
              <a:t>u</a:t>
            </a:r>
            <a:r>
              <a:rPr sz="2450" i="1" spc="15" dirty="0">
                <a:latin typeface="Times New Roman"/>
                <a:cs typeface="Times New Roman"/>
              </a:rPr>
              <a:t>s</a:t>
            </a:r>
            <a:r>
              <a:rPr sz="2450" i="1" spc="30" dirty="0">
                <a:latin typeface="Times New Roman"/>
                <a:cs typeface="Times New Roman"/>
              </a:rPr>
              <a:t>e</a:t>
            </a:r>
            <a:r>
              <a:rPr sz="2450" i="1" spc="10" dirty="0">
                <a:latin typeface="Times New Roman"/>
                <a:cs typeface="Times New Roman"/>
              </a:rPr>
              <a:t>d</a:t>
            </a:r>
            <a:r>
              <a:rPr sz="2450" i="1" dirty="0">
                <a:latin typeface="Times New Roman"/>
                <a:cs typeface="Times New Roman"/>
              </a:rPr>
              <a:t>	</a:t>
            </a:r>
            <a:r>
              <a:rPr sz="2450" i="1" spc="-10" dirty="0">
                <a:latin typeface="Times New Roman"/>
                <a:cs typeface="Times New Roman"/>
              </a:rPr>
              <a:t>i</a:t>
            </a:r>
            <a:r>
              <a:rPr sz="2450" i="1" spc="10" dirty="0">
                <a:latin typeface="Times New Roman"/>
                <a:cs typeface="Times New Roman"/>
              </a:rPr>
              <a:t>n</a:t>
            </a:r>
            <a:r>
              <a:rPr sz="2450" i="1" dirty="0">
                <a:latin typeface="Times New Roman"/>
                <a:cs typeface="Times New Roman"/>
              </a:rPr>
              <a:t>	</a:t>
            </a:r>
            <a:r>
              <a:rPr sz="2450" i="1" spc="30" dirty="0">
                <a:latin typeface="Times New Roman"/>
                <a:cs typeface="Times New Roman"/>
              </a:rPr>
              <a:t>c</a:t>
            </a:r>
            <a:r>
              <a:rPr sz="2450" i="1" spc="-10" dirty="0">
                <a:latin typeface="Times New Roman"/>
                <a:cs typeface="Times New Roman"/>
              </a:rPr>
              <a:t>li</a:t>
            </a:r>
            <a:r>
              <a:rPr sz="2450" i="1" spc="40" dirty="0">
                <a:latin typeface="Times New Roman"/>
                <a:cs typeface="Times New Roman"/>
              </a:rPr>
              <a:t>n</a:t>
            </a:r>
            <a:r>
              <a:rPr sz="2450" i="1" spc="-10" dirty="0">
                <a:latin typeface="Times New Roman"/>
                <a:cs typeface="Times New Roman"/>
              </a:rPr>
              <a:t>i</a:t>
            </a:r>
            <a:r>
              <a:rPr sz="2450" i="1" spc="30" dirty="0">
                <a:latin typeface="Times New Roman"/>
                <a:cs typeface="Times New Roman"/>
              </a:rPr>
              <a:t>c</a:t>
            </a:r>
            <a:r>
              <a:rPr sz="2450" i="1" spc="40" dirty="0">
                <a:latin typeface="Times New Roman"/>
                <a:cs typeface="Times New Roman"/>
              </a:rPr>
              <a:t>a</a:t>
            </a:r>
            <a:r>
              <a:rPr sz="2450" i="1" spc="5" dirty="0">
                <a:latin typeface="Times New Roman"/>
                <a:cs typeface="Times New Roman"/>
              </a:rPr>
              <a:t>l</a:t>
            </a:r>
            <a:endParaRPr sz="24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565"/>
              </a:spcBef>
            </a:pPr>
            <a:r>
              <a:rPr sz="2450" i="1" spc="20" dirty="0">
                <a:latin typeface="Times New Roman"/>
                <a:cs typeface="Times New Roman"/>
              </a:rPr>
              <a:t>investigation’.</a:t>
            </a:r>
            <a:endParaRPr sz="2450">
              <a:latin typeface="Times New Roman"/>
              <a:cs typeface="Times New Roman"/>
            </a:endParaRPr>
          </a:p>
          <a:p>
            <a:pPr marL="584200" indent="-114935" algn="just">
              <a:lnSpc>
                <a:spcPct val="100000"/>
              </a:lnSpc>
              <a:spcBef>
                <a:spcPts val="1570"/>
              </a:spcBef>
              <a:buSzPct val="95918"/>
              <a:buFont typeface="Arial"/>
              <a:buChar char="•"/>
              <a:tabLst>
                <a:tab pos="584835" algn="l"/>
              </a:tabLst>
            </a:pPr>
            <a:r>
              <a:rPr sz="2450" spc="15" dirty="0">
                <a:latin typeface="Times New Roman"/>
                <a:cs typeface="Times New Roman"/>
              </a:rPr>
              <a:t>The </a:t>
            </a:r>
            <a:r>
              <a:rPr sz="2450" spc="30" dirty="0">
                <a:latin typeface="Times New Roman"/>
                <a:cs typeface="Times New Roman"/>
              </a:rPr>
              <a:t>term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also </a:t>
            </a:r>
            <a:r>
              <a:rPr sz="2450" spc="20" dirty="0">
                <a:latin typeface="Times New Roman"/>
                <a:cs typeface="Times New Roman"/>
              </a:rPr>
              <a:t>includes</a:t>
            </a:r>
            <a:r>
              <a:rPr sz="2450" spc="1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a</a:t>
            </a:r>
            <a:r>
              <a:rPr sz="2450" spc="165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biological</a:t>
            </a:r>
            <a:r>
              <a:rPr sz="2450" spc="75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product</a:t>
            </a:r>
            <a:r>
              <a:rPr sz="2450" spc="65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used</a:t>
            </a:r>
            <a:r>
              <a:rPr sz="2450" spc="30" dirty="0">
                <a:latin typeface="Times New Roman"/>
                <a:cs typeface="Times New Roman"/>
              </a:rPr>
              <a:t> </a:t>
            </a:r>
            <a:r>
              <a:rPr sz="2450" i="1" spc="10" dirty="0">
                <a:latin typeface="Times New Roman"/>
                <a:cs typeface="Times New Roman"/>
              </a:rPr>
              <a:t>in-vitro</a:t>
            </a:r>
            <a:r>
              <a:rPr sz="2450" i="1" spc="110" dirty="0">
                <a:latin typeface="Times New Roman"/>
                <a:cs typeface="Times New Roman"/>
              </a:rPr>
              <a:t> </a:t>
            </a:r>
            <a:r>
              <a:rPr sz="2450" i="1" spc="15" dirty="0">
                <a:latin typeface="Times New Roman"/>
                <a:cs typeface="Times New Roman"/>
              </a:rPr>
              <a:t>for</a:t>
            </a:r>
            <a:endParaRPr sz="2450">
              <a:latin typeface="Times New Roman"/>
              <a:cs typeface="Times New Roman"/>
            </a:endParaRPr>
          </a:p>
          <a:p>
            <a:pPr marL="469900" algn="just">
              <a:lnSpc>
                <a:spcPct val="100000"/>
              </a:lnSpc>
              <a:spcBef>
                <a:spcPts val="1565"/>
              </a:spcBef>
            </a:pPr>
            <a:r>
              <a:rPr sz="2450" i="1" spc="20" dirty="0">
                <a:latin typeface="Times New Roman"/>
                <a:cs typeface="Times New Roman"/>
              </a:rPr>
              <a:t>diagnostic</a:t>
            </a:r>
            <a:r>
              <a:rPr sz="2450" i="1" spc="-50" dirty="0">
                <a:latin typeface="Times New Roman"/>
                <a:cs typeface="Times New Roman"/>
              </a:rPr>
              <a:t> </a:t>
            </a:r>
            <a:r>
              <a:rPr sz="2450" i="1" spc="30" dirty="0">
                <a:latin typeface="Times New Roman"/>
                <a:cs typeface="Times New Roman"/>
              </a:rPr>
              <a:t>purposes.</a:t>
            </a:r>
            <a:endParaRPr sz="2450">
              <a:latin typeface="Times New Roman"/>
              <a:cs typeface="Times New Roman"/>
            </a:endParaRPr>
          </a:p>
          <a:p>
            <a:pPr marL="469900" marR="6350" algn="just">
              <a:lnSpc>
                <a:spcPct val="153300"/>
              </a:lnSpc>
              <a:buSzPct val="95918"/>
              <a:buFont typeface="Arial"/>
              <a:buChar char="•"/>
              <a:tabLst>
                <a:tab pos="584835" algn="l"/>
              </a:tabLst>
            </a:pPr>
            <a:r>
              <a:rPr sz="2450" spc="-5" dirty="0">
                <a:latin typeface="Times New Roman"/>
                <a:cs typeface="Times New Roman"/>
              </a:rPr>
              <a:t>After </a:t>
            </a:r>
            <a:r>
              <a:rPr sz="2450" spc="15" dirty="0">
                <a:latin typeface="Times New Roman"/>
                <a:cs typeface="Times New Roman"/>
              </a:rPr>
              <a:t>pre-clinical investigations </a:t>
            </a:r>
            <a:r>
              <a:rPr sz="2450" spc="25" dirty="0">
                <a:latin typeface="Times New Roman"/>
                <a:cs typeface="Times New Roman"/>
              </a:rPr>
              <a:t>when </a:t>
            </a:r>
            <a:r>
              <a:rPr sz="2450" spc="35" dirty="0">
                <a:latin typeface="Times New Roman"/>
                <a:cs typeface="Times New Roman"/>
              </a:rPr>
              <a:t>the </a:t>
            </a:r>
            <a:r>
              <a:rPr sz="2450" spc="5" dirty="0">
                <a:latin typeface="Times New Roman"/>
                <a:cs typeface="Times New Roman"/>
              </a:rPr>
              <a:t>new </a:t>
            </a:r>
            <a:r>
              <a:rPr sz="2450" spc="10" dirty="0">
                <a:latin typeface="Times New Roman"/>
                <a:cs typeface="Times New Roman"/>
              </a:rPr>
              <a:t>molecule </a:t>
            </a:r>
            <a:r>
              <a:rPr sz="2450" spc="30" dirty="0">
                <a:latin typeface="Times New Roman"/>
                <a:cs typeface="Times New Roman"/>
              </a:rPr>
              <a:t>has </a:t>
            </a:r>
            <a:r>
              <a:rPr sz="2450" spc="3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been</a:t>
            </a:r>
            <a:r>
              <a:rPr sz="2450" spc="635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screened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for</a:t>
            </a:r>
            <a:r>
              <a:rPr sz="2450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pharmacological</a:t>
            </a:r>
            <a:r>
              <a:rPr sz="2450" spc="25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activity</a:t>
            </a:r>
            <a:r>
              <a:rPr sz="2450" spc="35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and</a:t>
            </a:r>
            <a:r>
              <a:rPr sz="2450" spc="675" dirty="0">
                <a:latin typeface="Times New Roman"/>
                <a:cs typeface="Times New Roman"/>
              </a:rPr>
              <a:t> </a:t>
            </a:r>
            <a:r>
              <a:rPr sz="2450" spc="35" dirty="0">
                <a:latin typeface="Times New Roman"/>
                <a:cs typeface="Times New Roman"/>
              </a:rPr>
              <a:t>acute </a:t>
            </a:r>
            <a:r>
              <a:rPr sz="2450" spc="4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toxicity </a:t>
            </a:r>
            <a:r>
              <a:rPr sz="2450" spc="20" dirty="0">
                <a:latin typeface="Times New Roman"/>
                <a:cs typeface="Times New Roman"/>
              </a:rPr>
              <a:t>potential </a:t>
            </a:r>
            <a:r>
              <a:rPr sz="2450" spc="40" dirty="0">
                <a:latin typeface="Times New Roman"/>
                <a:cs typeface="Times New Roman"/>
              </a:rPr>
              <a:t>in </a:t>
            </a:r>
            <a:r>
              <a:rPr sz="2450" spc="30" dirty="0">
                <a:latin typeface="Times New Roman"/>
                <a:cs typeface="Times New Roman"/>
              </a:rPr>
              <a:t>animals </a:t>
            </a:r>
            <a:r>
              <a:rPr sz="2450" spc="15" dirty="0">
                <a:latin typeface="Times New Roman"/>
                <a:cs typeface="Times New Roman"/>
              </a:rPr>
              <a:t>the </a:t>
            </a:r>
            <a:r>
              <a:rPr sz="2450" spc="10" dirty="0">
                <a:latin typeface="Times New Roman"/>
                <a:cs typeface="Times New Roman"/>
              </a:rPr>
              <a:t>sponsor </a:t>
            </a:r>
            <a:r>
              <a:rPr sz="2450" spc="30" dirty="0">
                <a:latin typeface="Times New Roman"/>
                <a:cs typeface="Times New Roman"/>
              </a:rPr>
              <a:t>requires </a:t>
            </a:r>
            <a:r>
              <a:rPr sz="2450" spc="15" dirty="0">
                <a:latin typeface="Times New Roman"/>
                <a:cs typeface="Times New Roman"/>
              </a:rPr>
              <a:t>permission 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-20" dirty="0">
                <a:latin typeface="Times New Roman"/>
                <a:cs typeface="Times New Roman"/>
              </a:rPr>
              <a:t>from</a:t>
            </a:r>
            <a:r>
              <a:rPr sz="2450" spc="16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FDA</a:t>
            </a:r>
            <a:r>
              <a:rPr sz="2450" spc="-70" dirty="0">
                <a:latin typeface="Times New Roman"/>
                <a:cs typeface="Times New Roman"/>
              </a:rPr>
              <a:t> </a:t>
            </a:r>
            <a:r>
              <a:rPr sz="2450" spc="-30" dirty="0">
                <a:latin typeface="Times New Roman"/>
                <a:cs typeface="Times New Roman"/>
              </a:rPr>
              <a:t>for</a:t>
            </a:r>
            <a:r>
              <a:rPr sz="2450" spc="21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its</a:t>
            </a:r>
            <a:r>
              <a:rPr sz="2450" spc="70" dirty="0">
                <a:latin typeface="Times New Roman"/>
                <a:cs typeface="Times New Roman"/>
              </a:rPr>
              <a:t> </a:t>
            </a:r>
            <a:r>
              <a:rPr sz="2450" spc="-15" dirty="0">
                <a:latin typeface="Times New Roman"/>
                <a:cs typeface="Times New Roman"/>
              </a:rPr>
              <a:t>clinical</a:t>
            </a:r>
            <a:r>
              <a:rPr sz="2450" spc="21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trials</a:t>
            </a:r>
            <a:r>
              <a:rPr sz="2450" spc="15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in</a:t>
            </a:r>
            <a:r>
              <a:rPr sz="2450" spc="2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humans.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956" y="28879"/>
            <a:ext cx="7860665" cy="6321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510" algn="just">
              <a:lnSpc>
                <a:spcPct val="153300"/>
              </a:lnSpc>
              <a:spcBef>
                <a:spcPts val="95"/>
              </a:spcBef>
              <a:buChar char="•"/>
              <a:tabLst>
                <a:tab pos="213360" algn="l"/>
              </a:tabLst>
            </a:pPr>
            <a:r>
              <a:rPr sz="2450" spc="45" dirty="0">
                <a:latin typeface="Times New Roman"/>
                <a:cs typeface="Times New Roman"/>
              </a:rPr>
              <a:t>The </a:t>
            </a:r>
            <a:r>
              <a:rPr sz="2450" spc="10" dirty="0">
                <a:latin typeface="Times New Roman"/>
                <a:cs typeface="Times New Roman"/>
              </a:rPr>
              <a:t>sponsor </a:t>
            </a:r>
            <a:r>
              <a:rPr sz="2450" spc="20" dirty="0">
                <a:latin typeface="Times New Roman"/>
                <a:cs typeface="Times New Roman"/>
              </a:rPr>
              <a:t>submits </a:t>
            </a:r>
            <a:r>
              <a:rPr sz="2450" spc="15" dirty="0">
                <a:latin typeface="Times New Roman"/>
                <a:cs typeface="Times New Roman"/>
              </a:rPr>
              <a:t>the </a:t>
            </a:r>
            <a:r>
              <a:rPr sz="2450" spc="20" dirty="0">
                <a:latin typeface="Times New Roman"/>
                <a:cs typeface="Times New Roman"/>
              </a:rPr>
              <a:t>application </a:t>
            </a:r>
            <a:r>
              <a:rPr sz="2450" spc="-5" dirty="0">
                <a:latin typeface="Times New Roman"/>
                <a:cs typeface="Times New Roman"/>
              </a:rPr>
              <a:t>for </a:t>
            </a:r>
            <a:r>
              <a:rPr sz="2450" spc="15" dirty="0">
                <a:latin typeface="Times New Roman"/>
                <a:cs typeface="Times New Roman"/>
              </a:rPr>
              <a:t>conduct </a:t>
            </a:r>
            <a:r>
              <a:rPr sz="2450" spc="25" dirty="0">
                <a:latin typeface="Times New Roman"/>
                <a:cs typeface="Times New Roman"/>
              </a:rPr>
              <a:t>of </a:t>
            </a:r>
            <a:r>
              <a:rPr sz="2450" spc="35" dirty="0">
                <a:latin typeface="Times New Roman"/>
                <a:cs typeface="Times New Roman"/>
              </a:rPr>
              <a:t>human </a:t>
            </a:r>
            <a:r>
              <a:rPr sz="2450" spc="4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clinical</a:t>
            </a:r>
            <a:r>
              <a:rPr sz="2450" spc="10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trials</a:t>
            </a:r>
            <a:r>
              <a:rPr sz="2450" spc="3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called</a:t>
            </a:r>
            <a:r>
              <a:rPr sz="2450" spc="20" dirty="0">
                <a:latin typeface="Times New Roman"/>
                <a:cs typeface="Times New Roman"/>
              </a:rPr>
              <a:t> Investigational</a:t>
            </a:r>
            <a:r>
              <a:rPr sz="2450" spc="25" dirty="0">
                <a:latin typeface="Times New Roman"/>
                <a:cs typeface="Times New Roman"/>
              </a:rPr>
              <a:t> </a:t>
            </a:r>
            <a:r>
              <a:rPr sz="2450" spc="50" dirty="0">
                <a:latin typeface="Times New Roman"/>
                <a:cs typeface="Times New Roman"/>
              </a:rPr>
              <a:t>New</a:t>
            </a:r>
            <a:r>
              <a:rPr sz="2450" spc="55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Times New Roman"/>
                <a:cs typeface="Times New Roman"/>
              </a:rPr>
              <a:t>Drug</a:t>
            </a:r>
            <a:r>
              <a:rPr sz="2450" spc="45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(IND) </a:t>
            </a:r>
            <a:r>
              <a:rPr sz="2450" spc="3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application</a:t>
            </a:r>
            <a:r>
              <a:rPr sz="2450" spc="32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to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FDA</a:t>
            </a:r>
            <a:r>
              <a:rPr sz="2450" spc="-7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or</a:t>
            </a:r>
            <a:r>
              <a:rPr sz="2450" spc="60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DCGI</a:t>
            </a:r>
            <a:r>
              <a:rPr sz="2450" spc="55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.</a:t>
            </a:r>
            <a:endParaRPr sz="2450">
              <a:latin typeface="Times New Roman"/>
              <a:cs typeface="Times New Roman"/>
            </a:endParaRPr>
          </a:p>
          <a:p>
            <a:pPr marL="212725" indent="-200660" algn="just">
              <a:lnSpc>
                <a:spcPct val="100000"/>
              </a:lnSpc>
              <a:spcBef>
                <a:spcPts val="1565"/>
              </a:spcBef>
              <a:buChar char="•"/>
              <a:tabLst>
                <a:tab pos="213360" algn="l"/>
              </a:tabLst>
            </a:pPr>
            <a:r>
              <a:rPr sz="2450" spc="30" dirty="0">
                <a:latin typeface="Times New Roman"/>
                <a:cs typeface="Times New Roman"/>
              </a:rPr>
              <a:t>Once</a:t>
            </a:r>
            <a:r>
              <a:rPr sz="2450" spc="9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IND</a:t>
            </a:r>
            <a:r>
              <a:rPr sz="2450" spc="225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application</a:t>
            </a:r>
            <a:r>
              <a:rPr sz="2450" spc="180" dirty="0">
                <a:latin typeface="Times New Roman"/>
                <a:cs typeface="Times New Roman"/>
              </a:rPr>
              <a:t> </a:t>
            </a:r>
            <a:r>
              <a:rPr sz="2450" spc="35" dirty="0">
                <a:latin typeface="Times New Roman"/>
                <a:cs typeface="Times New Roman"/>
              </a:rPr>
              <a:t>is</a:t>
            </a:r>
            <a:r>
              <a:rPr sz="2450" spc="14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submitted</a:t>
            </a:r>
            <a:r>
              <a:rPr sz="2450" spc="17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,</a:t>
            </a:r>
            <a:r>
              <a:rPr sz="2450" spc="125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Times New Roman"/>
                <a:cs typeface="Times New Roman"/>
              </a:rPr>
              <a:t>the</a:t>
            </a:r>
            <a:r>
              <a:rPr sz="2450" spc="16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sponsor</a:t>
            </a:r>
            <a:r>
              <a:rPr sz="2450" spc="22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must</a:t>
            </a:r>
            <a:r>
              <a:rPr sz="2450" spc="195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wait</a:t>
            </a:r>
            <a:endParaRPr sz="2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565"/>
              </a:spcBef>
            </a:pPr>
            <a:r>
              <a:rPr sz="2450" spc="-30" dirty="0">
                <a:latin typeface="Times New Roman"/>
                <a:cs typeface="Times New Roman"/>
              </a:rPr>
              <a:t>for</a:t>
            </a:r>
            <a:r>
              <a:rPr sz="2450" spc="130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30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days</a:t>
            </a:r>
            <a:r>
              <a:rPr sz="2450" spc="65" dirty="0">
                <a:latin typeface="Times New Roman"/>
                <a:cs typeface="Times New Roman"/>
              </a:rPr>
              <a:t> </a:t>
            </a:r>
            <a:r>
              <a:rPr sz="2450" spc="-25" dirty="0">
                <a:latin typeface="Times New Roman"/>
                <a:cs typeface="Times New Roman"/>
              </a:rPr>
              <a:t>before</a:t>
            </a:r>
            <a:r>
              <a:rPr sz="2450" spc="30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initiating</a:t>
            </a:r>
            <a:r>
              <a:rPr sz="2450" spc="235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any</a:t>
            </a:r>
            <a:r>
              <a:rPr sz="2450" spc="90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clinical</a:t>
            </a:r>
            <a:r>
              <a:rPr sz="2450" spc="265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trial.</a:t>
            </a:r>
            <a:endParaRPr sz="24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3300"/>
              </a:lnSpc>
              <a:spcBef>
                <a:spcPts val="5"/>
              </a:spcBef>
              <a:buChar char="•"/>
              <a:tabLst>
                <a:tab pos="289560" algn="l"/>
              </a:tabLst>
            </a:pPr>
            <a:r>
              <a:rPr sz="2450" spc="20" dirty="0">
                <a:latin typeface="Times New Roman"/>
                <a:cs typeface="Times New Roman"/>
              </a:rPr>
              <a:t>Clinical</a:t>
            </a:r>
            <a:r>
              <a:rPr sz="2450" spc="25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trials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Times New Roman"/>
                <a:cs typeface="Times New Roman"/>
              </a:rPr>
              <a:t>in</a:t>
            </a:r>
            <a:r>
              <a:rPr sz="2450" spc="45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humans</a:t>
            </a:r>
            <a:r>
              <a:rPr sz="2450" spc="3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can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begin</a:t>
            </a:r>
            <a:r>
              <a:rPr sz="2450" spc="15" dirty="0">
                <a:latin typeface="Times New Roman"/>
                <a:cs typeface="Times New Roman"/>
              </a:rPr>
              <a:t> </a:t>
            </a:r>
            <a:r>
              <a:rPr sz="2450" spc="25" dirty="0">
                <a:latin typeface="Times New Roman"/>
                <a:cs typeface="Times New Roman"/>
              </a:rPr>
              <a:t>only</a:t>
            </a:r>
            <a:r>
              <a:rPr sz="2450" spc="3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after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IND</a:t>
            </a:r>
            <a:r>
              <a:rPr sz="2450" spc="20" dirty="0">
                <a:latin typeface="Times New Roman"/>
                <a:cs typeface="Times New Roman"/>
              </a:rPr>
              <a:t> </a:t>
            </a:r>
            <a:r>
              <a:rPr sz="2450" spc="65" dirty="0">
                <a:latin typeface="Times New Roman"/>
                <a:cs typeface="Times New Roman"/>
              </a:rPr>
              <a:t>is </a:t>
            </a:r>
            <a:r>
              <a:rPr sz="2450" spc="7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reviewed </a:t>
            </a:r>
            <a:r>
              <a:rPr sz="2450" spc="-5" dirty="0">
                <a:latin typeface="Times New Roman"/>
                <a:cs typeface="Times New Roman"/>
              </a:rPr>
              <a:t>by </a:t>
            </a:r>
            <a:r>
              <a:rPr sz="2450" spc="40" dirty="0">
                <a:latin typeface="Times New Roman"/>
                <a:cs typeface="Times New Roman"/>
              </a:rPr>
              <a:t>the </a:t>
            </a:r>
            <a:r>
              <a:rPr sz="2450" spc="35" dirty="0">
                <a:latin typeface="Times New Roman"/>
                <a:cs typeface="Times New Roman"/>
              </a:rPr>
              <a:t>FDA </a:t>
            </a:r>
            <a:r>
              <a:rPr sz="2450" spc="30" dirty="0">
                <a:latin typeface="Times New Roman"/>
                <a:cs typeface="Times New Roman"/>
              </a:rPr>
              <a:t>and </a:t>
            </a:r>
            <a:r>
              <a:rPr sz="2450" spc="10" dirty="0">
                <a:latin typeface="Times New Roman"/>
                <a:cs typeface="Times New Roman"/>
              </a:rPr>
              <a:t>a </a:t>
            </a:r>
            <a:r>
              <a:rPr sz="2450" spc="20" dirty="0">
                <a:latin typeface="Times New Roman"/>
                <a:cs typeface="Times New Roman"/>
              </a:rPr>
              <a:t>local institutional </a:t>
            </a:r>
            <a:r>
              <a:rPr sz="2450" spc="30" dirty="0">
                <a:latin typeface="Times New Roman"/>
                <a:cs typeface="Times New Roman"/>
              </a:rPr>
              <a:t>review </a:t>
            </a:r>
            <a:r>
              <a:rPr sz="2450" spc="25" dirty="0">
                <a:latin typeface="Times New Roman"/>
                <a:cs typeface="Times New Roman"/>
              </a:rPr>
              <a:t>board </a:t>
            </a:r>
            <a:r>
              <a:rPr sz="2450" spc="3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(IRB).</a:t>
            </a:r>
            <a:endParaRPr sz="2450">
              <a:latin typeface="Times New Roman"/>
              <a:cs typeface="Times New Roman"/>
            </a:endParaRPr>
          </a:p>
          <a:p>
            <a:pPr marL="193675" indent="-181610" algn="just">
              <a:lnSpc>
                <a:spcPct val="100000"/>
              </a:lnSpc>
              <a:spcBef>
                <a:spcPts val="1565"/>
              </a:spcBef>
              <a:buChar char="•"/>
              <a:tabLst>
                <a:tab pos="194310" algn="l"/>
              </a:tabLst>
            </a:pPr>
            <a:r>
              <a:rPr sz="2450" spc="30" dirty="0">
                <a:latin typeface="Times New Roman"/>
                <a:cs typeface="Times New Roman"/>
              </a:rPr>
              <a:t>IRBs</a:t>
            </a:r>
            <a:r>
              <a:rPr sz="2450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approve </a:t>
            </a:r>
            <a:r>
              <a:rPr sz="2450" spc="15" dirty="0">
                <a:latin typeface="Times New Roman"/>
                <a:cs typeface="Times New Roman"/>
              </a:rPr>
              <a:t>clinical</a:t>
            </a:r>
            <a:r>
              <a:rPr sz="2450" spc="5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trial</a:t>
            </a:r>
            <a:r>
              <a:rPr sz="2450" spc="45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protocol,</a:t>
            </a:r>
            <a:r>
              <a:rPr sz="2450" spc="50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informed</a:t>
            </a:r>
            <a:r>
              <a:rPr sz="2450" spc="30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consent</a:t>
            </a:r>
            <a:r>
              <a:rPr sz="2450" spc="60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of</a:t>
            </a:r>
            <a:r>
              <a:rPr sz="2450" spc="-85" dirty="0">
                <a:latin typeface="Times New Roman"/>
                <a:cs typeface="Times New Roman"/>
              </a:rPr>
              <a:t> </a:t>
            </a:r>
            <a:r>
              <a:rPr sz="2450" spc="35" dirty="0">
                <a:latin typeface="Times New Roman"/>
                <a:cs typeface="Times New Roman"/>
              </a:rPr>
              <a:t>all</a:t>
            </a:r>
            <a:endParaRPr sz="2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565"/>
              </a:spcBef>
            </a:pPr>
            <a:r>
              <a:rPr sz="2450" spc="20" dirty="0">
                <a:latin typeface="Times New Roman"/>
                <a:cs typeface="Times New Roman"/>
              </a:rPr>
              <a:t>participants</a:t>
            </a:r>
            <a:r>
              <a:rPr sz="2450" spc="365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and</a:t>
            </a:r>
            <a:r>
              <a:rPr sz="2450" spc="395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appropriate</a:t>
            </a:r>
            <a:r>
              <a:rPr sz="2450" spc="465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steps</a:t>
            </a:r>
            <a:r>
              <a:rPr sz="2450" spc="445" dirty="0">
                <a:latin typeface="Times New Roman"/>
                <a:cs typeface="Times New Roman"/>
              </a:rPr>
              <a:t> </a:t>
            </a:r>
            <a:r>
              <a:rPr sz="2450" spc="40" dirty="0">
                <a:latin typeface="Times New Roman"/>
                <a:cs typeface="Times New Roman"/>
              </a:rPr>
              <a:t>to</a:t>
            </a:r>
            <a:r>
              <a:rPr sz="2450" spc="395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prevent</a:t>
            </a:r>
            <a:r>
              <a:rPr sz="2450" spc="500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subjects</a:t>
            </a:r>
            <a:r>
              <a:rPr sz="2450" spc="445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from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450" spc="-5" dirty="0">
                <a:latin typeface="Times New Roman"/>
                <a:cs typeface="Times New Roman"/>
              </a:rPr>
              <a:t>harm.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1908</Words>
  <Application>Microsoft Office PowerPoint</Application>
  <PresentationFormat>On-screen Show (4:3)</PresentationFormat>
  <Paragraphs>146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Non-clinical development in CTD modules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 PROCESS IN INDIA</vt:lpstr>
      <vt:lpstr>PowerPoint Presentation</vt:lpstr>
      <vt:lpstr>PowerPoint Presentation</vt:lpstr>
      <vt:lpstr>PowerPoint Presentation</vt:lpstr>
      <vt:lpstr>PROCESS OF NDA</vt:lpstr>
      <vt:lpstr>PowerPoint Presentation</vt:lpstr>
      <vt:lpstr>PowerPoint Presentation</vt:lpstr>
      <vt:lpstr>PROCESS OF ANDA</vt:lpstr>
      <vt:lpstr>PowerPoint Presentation</vt:lpstr>
      <vt:lpstr>PowerPoint Presentation</vt:lpstr>
      <vt:lpstr>PowerPoint Presentation</vt:lpstr>
      <vt:lpstr>INVESTIGATOR'S BROCHURE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</cp:lastModifiedBy>
  <cp:revision>2</cp:revision>
  <dcterms:created xsi:type="dcterms:W3CDTF">2021-03-05T06:37:52Z</dcterms:created>
  <dcterms:modified xsi:type="dcterms:W3CDTF">2021-03-05T06:40:29Z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2019-04-29T00:00:00Z</vt:filetime>
  </property>
  <property fmtid="{D5CDD505-2E9C-101B-9397-08002B2CF9AE}" pid="3" name="Creator">
    <vt:lpwstr>Online2PDF.com</vt:lpwstr>
  </property>
  <property fmtid="{D5CDD505-2E9C-101B-9397-08002B2CF9AE}" pid="4" name="LastSaved">
    <vt:filetime>2019-04-29T00:00:00Z</vt:filetime>
  </property>
</Properties>
</file>