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0176D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0176D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092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98691" y="1676400"/>
            <a:ext cx="2819400" cy="2819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89091" y="0"/>
            <a:ext cx="1600200" cy="16002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98691" y="5870447"/>
            <a:ext cx="990600" cy="98754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1523" y="2667000"/>
            <a:ext cx="4191000" cy="4191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0176D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092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98691" y="1676400"/>
            <a:ext cx="2819400" cy="2819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89091" y="0"/>
            <a:ext cx="1600200" cy="16002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98691" y="5870447"/>
            <a:ext cx="990600" cy="98754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1523" y="2667000"/>
            <a:ext cx="4191000" cy="419100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368034" y="1589658"/>
            <a:ext cx="2369820" cy="553720"/>
          </a:xfrm>
          <a:custGeom>
            <a:avLst/>
            <a:gdLst/>
            <a:ahLst/>
            <a:cxnLst/>
            <a:rect l="l" t="t" r="r" b="b"/>
            <a:pathLst>
              <a:path w="2369820" h="553719">
                <a:moveTo>
                  <a:pt x="2324989" y="0"/>
                </a:moveTo>
                <a:lnTo>
                  <a:pt x="2097023" y="75437"/>
                </a:lnTo>
                <a:lnTo>
                  <a:pt x="1867154" y="144525"/>
                </a:lnTo>
                <a:lnTo>
                  <a:pt x="1791208" y="165735"/>
                </a:lnTo>
                <a:lnTo>
                  <a:pt x="1636902" y="207010"/>
                </a:lnTo>
                <a:lnTo>
                  <a:pt x="1484375" y="245363"/>
                </a:lnTo>
                <a:lnTo>
                  <a:pt x="1408557" y="263525"/>
                </a:lnTo>
                <a:lnTo>
                  <a:pt x="1181608" y="314325"/>
                </a:lnTo>
                <a:lnTo>
                  <a:pt x="958468" y="359537"/>
                </a:lnTo>
                <a:lnTo>
                  <a:pt x="812418" y="386841"/>
                </a:lnTo>
                <a:lnTo>
                  <a:pt x="597535" y="424052"/>
                </a:lnTo>
                <a:lnTo>
                  <a:pt x="322834" y="466089"/>
                </a:lnTo>
                <a:lnTo>
                  <a:pt x="125856" y="492760"/>
                </a:lnTo>
                <a:lnTo>
                  <a:pt x="0" y="508126"/>
                </a:lnTo>
                <a:lnTo>
                  <a:pt x="6992" y="519175"/>
                </a:lnTo>
                <a:lnTo>
                  <a:pt x="21074" y="541274"/>
                </a:lnTo>
                <a:lnTo>
                  <a:pt x="28066" y="552323"/>
                </a:lnTo>
                <a:lnTo>
                  <a:pt x="55571" y="553040"/>
                </a:lnTo>
                <a:lnTo>
                  <a:pt x="85715" y="553296"/>
                </a:lnTo>
                <a:lnTo>
                  <a:pt x="118390" y="553104"/>
                </a:lnTo>
                <a:lnTo>
                  <a:pt x="153486" y="552478"/>
                </a:lnTo>
                <a:lnTo>
                  <a:pt x="230506" y="549978"/>
                </a:lnTo>
                <a:lnTo>
                  <a:pt x="361471" y="543314"/>
                </a:lnTo>
                <a:lnTo>
                  <a:pt x="613631" y="525342"/>
                </a:lnTo>
                <a:lnTo>
                  <a:pt x="1014907" y="488627"/>
                </a:lnTo>
                <a:lnTo>
                  <a:pt x="1558574" y="428485"/>
                </a:lnTo>
                <a:lnTo>
                  <a:pt x="1956169" y="377497"/>
                </a:lnTo>
                <a:lnTo>
                  <a:pt x="2203727" y="341684"/>
                </a:lnTo>
                <a:lnTo>
                  <a:pt x="2331142" y="321256"/>
                </a:lnTo>
                <a:lnTo>
                  <a:pt x="2369439" y="314705"/>
                </a:lnTo>
                <a:lnTo>
                  <a:pt x="2362378" y="263014"/>
                </a:lnTo>
                <a:lnTo>
                  <a:pt x="2357062" y="224796"/>
                </a:lnTo>
                <a:lnTo>
                  <a:pt x="2353052" y="196683"/>
                </a:lnTo>
                <a:lnTo>
                  <a:pt x="2349915" y="175308"/>
                </a:lnTo>
                <a:lnTo>
                  <a:pt x="2344512" y="139305"/>
                </a:lnTo>
                <a:lnTo>
                  <a:pt x="2341375" y="117942"/>
                </a:lnTo>
                <a:lnTo>
                  <a:pt x="2337365" y="89848"/>
                </a:lnTo>
                <a:lnTo>
                  <a:pt x="2332049" y="51657"/>
                </a:lnTo>
                <a:lnTo>
                  <a:pt x="2324989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642350" y="0"/>
                </a:lnTo>
                <a:lnTo>
                  <a:pt x="8642350" y="514350"/>
                </a:lnTo>
                <a:lnTo>
                  <a:pt x="8642350" y="1858797"/>
                </a:lnTo>
                <a:lnTo>
                  <a:pt x="8286877" y="1912239"/>
                </a:lnTo>
                <a:lnTo>
                  <a:pt x="7917688" y="1961769"/>
                </a:lnTo>
                <a:lnTo>
                  <a:pt x="7176008" y="2044065"/>
                </a:lnTo>
                <a:lnTo>
                  <a:pt x="6806819" y="2073783"/>
                </a:lnTo>
                <a:lnTo>
                  <a:pt x="6075045" y="2116582"/>
                </a:lnTo>
                <a:lnTo>
                  <a:pt x="5363083" y="2139696"/>
                </a:lnTo>
                <a:lnTo>
                  <a:pt x="5013706" y="2142998"/>
                </a:lnTo>
                <a:lnTo>
                  <a:pt x="4337939" y="2142998"/>
                </a:lnTo>
                <a:lnTo>
                  <a:pt x="4011676" y="2136394"/>
                </a:lnTo>
                <a:lnTo>
                  <a:pt x="3695192" y="2126488"/>
                </a:lnTo>
                <a:lnTo>
                  <a:pt x="3091942" y="2100199"/>
                </a:lnTo>
                <a:lnTo>
                  <a:pt x="2534920" y="2067179"/>
                </a:lnTo>
                <a:lnTo>
                  <a:pt x="2030603" y="2027682"/>
                </a:lnTo>
                <a:lnTo>
                  <a:pt x="903262" y="1912239"/>
                </a:lnTo>
                <a:lnTo>
                  <a:pt x="514350" y="1860219"/>
                </a:lnTo>
                <a:lnTo>
                  <a:pt x="514350" y="514350"/>
                </a:lnTo>
                <a:lnTo>
                  <a:pt x="8642350" y="514350"/>
                </a:lnTo>
                <a:lnTo>
                  <a:pt x="8642350" y="0"/>
                </a:lnTo>
                <a:lnTo>
                  <a:pt x="0" y="0"/>
                </a:lnTo>
                <a:lnTo>
                  <a:pt x="0" y="514350"/>
                </a:lnTo>
                <a:lnTo>
                  <a:pt x="0" y="635635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6356350"/>
                </a:lnTo>
                <a:lnTo>
                  <a:pt x="9144000" y="51435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18092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98691" y="1676400"/>
            <a:ext cx="2819400" cy="2819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689091" y="0"/>
            <a:ext cx="1600200" cy="16002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98691" y="5870447"/>
            <a:ext cx="990600" cy="98754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-1523" y="2667000"/>
            <a:ext cx="4191000" cy="419100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368034" y="1589658"/>
            <a:ext cx="2369820" cy="553720"/>
          </a:xfrm>
          <a:custGeom>
            <a:avLst/>
            <a:gdLst/>
            <a:ahLst/>
            <a:cxnLst/>
            <a:rect l="l" t="t" r="r" b="b"/>
            <a:pathLst>
              <a:path w="2369820" h="553719">
                <a:moveTo>
                  <a:pt x="2324989" y="0"/>
                </a:moveTo>
                <a:lnTo>
                  <a:pt x="2097023" y="75437"/>
                </a:lnTo>
                <a:lnTo>
                  <a:pt x="1867154" y="144525"/>
                </a:lnTo>
                <a:lnTo>
                  <a:pt x="1791208" y="165735"/>
                </a:lnTo>
                <a:lnTo>
                  <a:pt x="1636902" y="207010"/>
                </a:lnTo>
                <a:lnTo>
                  <a:pt x="1484375" y="245363"/>
                </a:lnTo>
                <a:lnTo>
                  <a:pt x="1408557" y="263525"/>
                </a:lnTo>
                <a:lnTo>
                  <a:pt x="1181608" y="314325"/>
                </a:lnTo>
                <a:lnTo>
                  <a:pt x="958468" y="359537"/>
                </a:lnTo>
                <a:lnTo>
                  <a:pt x="812418" y="386841"/>
                </a:lnTo>
                <a:lnTo>
                  <a:pt x="597535" y="424052"/>
                </a:lnTo>
                <a:lnTo>
                  <a:pt x="322834" y="466089"/>
                </a:lnTo>
                <a:lnTo>
                  <a:pt x="125856" y="492760"/>
                </a:lnTo>
                <a:lnTo>
                  <a:pt x="0" y="508126"/>
                </a:lnTo>
                <a:lnTo>
                  <a:pt x="6992" y="519175"/>
                </a:lnTo>
                <a:lnTo>
                  <a:pt x="21074" y="541274"/>
                </a:lnTo>
                <a:lnTo>
                  <a:pt x="28066" y="552323"/>
                </a:lnTo>
                <a:lnTo>
                  <a:pt x="55571" y="553040"/>
                </a:lnTo>
                <a:lnTo>
                  <a:pt x="85715" y="553296"/>
                </a:lnTo>
                <a:lnTo>
                  <a:pt x="118390" y="553104"/>
                </a:lnTo>
                <a:lnTo>
                  <a:pt x="153486" y="552478"/>
                </a:lnTo>
                <a:lnTo>
                  <a:pt x="230506" y="549978"/>
                </a:lnTo>
                <a:lnTo>
                  <a:pt x="361471" y="543314"/>
                </a:lnTo>
                <a:lnTo>
                  <a:pt x="613631" y="525342"/>
                </a:lnTo>
                <a:lnTo>
                  <a:pt x="1014907" y="488627"/>
                </a:lnTo>
                <a:lnTo>
                  <a:pt x="1558574" y="428485"/>
                </a:lnTo>
                <a:lnTo>
                  <a:pt x="1956169" y="377497"/>
                </a:lnTo>
                <a:lnTo>
                  <a:pt x="2203727" y="341684"/>
                </a:lnTo>
                <a:lnTo>
                  <a:pt x="2331142" y="321256"/>
                </a:lnTo>
                <a:lnTo>
                  <a:pt x="2369439" y="314705"/>
                </a:lnTo>
                <a:lnTo>
                  <a:pt x="2362378" y="263014"/>
                </a:lnTo>
                <a:lnTo>
                  <a:pt x="2357062" y="224796"/>
                </a:lnTo>
                <a:lnTo>
                  <a:pt x="2353052" y="196683"/>
                </a:lnTo>
                <a:lnTo>
                  <a:pt x="2349915" y="175308"/>
                </a:lnTo>
                <a:lnTo>
                  <a:pt x="2344512" y="139305"/>
                </a:lnTo>
                <a:lnTo>
                  <a:pt x="2341375" y="117942"/>
                </a:lnTo>
                <a:lnTo>
                  <a:pt x="2337365" y="89848"/>
                </a:lnTo>
                <a:lnTo>
                  <a:pt x="2332049" y="51657"/>
                </a:lnTo>
                <a:lnTo>
                  <a:pt x="2324989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642350" y="0"/>
                </a:lnTo>
                <a:lnTo>
                  <a:pt x="8642350" y="514350"/>
                </a:lnTo>
                <a:lnTo>
                  <a:pt x="8642350" y="1858797"/>
                </a:lnTo>
                <a:lnTo>
                  <a:pt x="8286877" y="1912239"/>
                </a:lnTo>
                <a:lnTo>
                  <a:pt x="7917688" y="1961769"/>
                </a:lnTo>
                <a:lnTo>
                  <a:pt x="7176008" y="2044065"/>
                </a:lnTo>
                <a:lnTo>
                  <a:pt x="6806819" y="2073783"/>
                </a:lnTo>
                <a:lnTo>
                  <a:pt x="6075045" y="2116582"/>
                </a:lnTo>
                <a:lnTo>
                  <a:pt x="5363083" y="2139696"/>
                </a:lnTo>
                <a:lnTo>
                  <a:pt x="5013706" y="2142998"/>
                </a:lnTo>
                <a:lnTo>
                  <a:pt x="4337939" y="2142998"/>
                </a:lnTo>
                <a:lnTo>
                  <a:pt x="4011676" y="2136394"/>
                </a:lnTo>
                <a:lnTo>
                  <a:pt x="3695192" y="2126488"/>
                </a:lnTo>
                <a:lnTo>
                  <a:pt x="3091942" y="2100199"/>
                </a:lnTo>
                <a:lnTo>
                  <a:pt x="2534920" y="2067179"/>
                </a:lnTo>
                <a:lnTo>
                  <a:pt x="2030603" y="2027682"/>
                </a:lnTo>
                <a:lnTo>
                  <a:pt x="903262" y="1912239"/>
                </a:lnTo>
                <a:lnTo>
                  <a:pt x="514350" y="1860219"/>
                </a:lnTo>
                <a:lnTo>
                  <a:pt x="514350" y="514350"/>
                </a:lnTo>
                <a:lnTo>
                  <a:pt x="8642350" y="514350"/>
                </a:lnTo>
                <a:lnTo>
                  <a:pt x="8642350" y="0"/>
                </a:lnTo>
                <a:lnTo>
                  <a:pt x="0" y="0"/>
                </a:lnTo>
                <a:lnTo>
                  <a:pt x="0" y="514350"/>
                </a:lnTo>
                <a:lnTo>
                  <a:pt x="0" y="635635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6356350"/>
                </a:lnTo>
                <a:lnTo>
                  <a:pt x="9144000" y="51435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705343" y="0"/>
            <a:ext cx="765048" cy="1164336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7744968" y="0"/>
            <a:ext cx="685800" cy="1099185"/>
          </a:xfrm>
          <a:custGeom>
            <a:avLst/>
            <a:gdLst/>
            <a:ahLst/>
            <a:cxnLst/>
            <a:rect l="l" t="t" r="r" b="b"/>
            <a:pathLst>
              <a:path w="685800" h="1099185">
                <a:moveTo>
                  <a:pt x="685800" y="0"/>
                </a:moveTo>
                <a:lnTo>
                  <a:pt x="0" y="0"/>
                </a:lnTo>
                <a:lnTo>
                  <a:pt x="0" y="1098803"/>
                </a:lnTo>
                <a:lnTo>
                  <a:pt x="685800" y="1098803"/>
                </a:lnTo>
                <a:lnTo>
                  <a:pt x="685800" y="0"/>
                </a:lnTo>
                <a:close/>
              </a:path>
            </a:pathLst>
          </a:custGeom>
          <a:solidFill>
            <a:srgbClr val="B311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2561" y="2700654"/>
            <a:ext cx="214820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70176D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2634844"/>
            <a:ext cx="6840220" cy="183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C00000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9747" y="6354369"/>
            <a:ext cx="1958975" cy="24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986521" y="6354369"/>
            <a:ext cx="499745" cy="24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B31166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747" y="978788"/>
            <a:ext cx="45929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History</a:t>
            </a:r>
            <a:r>
              <a:rPr sz="3200" b="0" spc="-5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of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</a:t>
            </a:r>
            <a:r>
              <a:rPr sz="3200" b="0" spc="-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-</a:t>
            </a:r>
            <a:r>
              <a:rPr sz="32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582605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582605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208657"/>
            <a:ext cx="8001000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5420" indent="-343535">
              <a:lnSpc>
                <a:spcPct val="100000"/>
              </a:lnSpc>
              <a:spcBef>
                <a:spcPts val="100"/>
              </a:spcBef>
              <a:buClr>
                <a:srgbClr val="0818F6"/>
              </a:buClr>
              <a:buSzPct val="69444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1848</a:t>
            </a:r>
            <a:r>
              <a:rPr sz="18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15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year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old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Hannah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Greener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died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in course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routine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anaesthesia </a:t>
            </a:r>
            <a:r>
              <a:rPr sz="1800" spc="-48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with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chloroform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(problem: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ingrown</a:t>
            </a:r>
            <a:r>
              <a:rPr sz="1800" spc="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nail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toe;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fibrillation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ventricles?).</a:t>
            </a:r>
            <a:endParaRPr sz="1800">
              <a:latin typeface="Arial"/>
              <a:cs typeface="Arial"/>
            </a:endParaRPr>
          </a:p>
          <a:p>
            <a:pPr marL="355600" marR="17780" indent="-343535">
              <a:lnSpc>
                <a:spcPct val="100000"/>
              </a:lnSpc>
              <a:spcBef>
                <a:spcPts val="1800"/>
              </a:spcBef>
              <a:buClr>
                <a:srgbClr val="0818F6"/>
              </a:buClr>
              <a:buSzPct val="69444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1893</a:t>
            </a:r>
            <a:r>
              <a:rPr sz="18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Lancet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initiated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foundation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commission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starting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collection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800" spc="-48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notifications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about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side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effects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818F6"/>
              </a:buClr>
              <a:buFont typeface="Wingdings"/>
              <a:buChar char=""/>
            </a:pPr>
            <a:endParaRPr sz="1550">
              <a:latin typeface="Arial"/>
              <a:cs typeface="Arial"/>
            </a:endParaRPr>
          </a:p>
          <a:p>
            <a:pPr marL="355600" marR="147320" indent="-343535">
              <a:lnSpc>
                <a:spcPct val="100000"/>
              </a:lnSpc>
              <a:buClr>
                <a:srgbClr val="0818F6"/>
              </a:buClr>
              <a:buSzPct val="69444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1906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US Federal Food and Drug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Act -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required, that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pharmaceuticals </a:t>
            </a:r>
            <a:r>
              <a:rPr sz="1800" spc="-4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should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“pure”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“free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any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contamination”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(nothing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about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efficacy)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818F6"/>
              </a:buClr>
              <a:buFont typeface="Wingdings"/>
              <a:buChar char=""/>
            </a:pPr>
            <a:endParaRPr sz="1550">
              <a:latin typeface="Arial"/>
              <a:cs typeface="Arial"/>
            </a:endParaRPr>
          </a:p>
          <a:p>
            <a:pPr marL="355600" marR="34290" indent="-343535">
              <a:lnSpc>
                <a:spcPct val="100000"/>
              </a:lnSpc>
              <a:buClr>
                <a:srgbClr val="0818F6"/>
              </a:buClr>
              <a:buSzPct val="69444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1936</a:t>
            </a:r>
            <a:r>
              <a:rPr sz="18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USA-s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107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lethal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cases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after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sulphanilamides</a:t>
            </a:r>
            <a:r>
              <a:rPr sz="180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(diethylene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glycol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was </a:t>
            </a:r>
            <a:r>
              <a:rPr sz="1800" spc="-48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used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to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solubilize);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"/>
            </a:pPr>
            <a:endParaRPr sz="155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buClr>
                <a:srgbClr val="0818F6"/>
              </a:buClr>
              <a:buSzPct val="69444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1938</a:t>
            </a:r>
            <a:r>
              <a:rPr sz="18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Food,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Drug,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Cosmetic</a:t>
            </a:r>
            <a:r>
              <a:rPr sz="1800" spc="-1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Act,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1938.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Firms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had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to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prove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to FDA</a:t>
            </a:r>
            <a:r>
              <a:rPr sz="1800" spc="-10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1800" spc="-48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any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new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drug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was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safe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before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it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could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marketed: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birth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of the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new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drug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application.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3027" y="567943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2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5343" y="0"/>
              <a:ext cx="765048" cy="116433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744968" y="0"/>
              <a:ext cx="685800" cy="1099185"/>
            </a:xfrm>
            <a:custGeom>
              <a:avLst/>
              <a:gdLst/>
              <a:ahLst/>
              <a:cxnLst/>
              <a:rect l="l" t="t" r="r" b="b"/>
              <a:pathLst>
                <a:path w="685800" h="1099185">
                  <a:moveTo>
                    <a:pt x="685800" y="0"/>
                  </a:moveTo>
                  <a:lnTo>
                    <a:pt x="0" y="0"/>
                  </a:lnTo>
                  <a:lnTo>
                    <a:pt x="0" y="1098803"/>
                  </a:lnTo>
                  <a:lnTo>
                    <a:pt x="685800" y="1098803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961" y="1870710"/>
              <a:ext cx="7543800" cy="453085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38961" y="1870710"/>
              <a:ext cx="7543800" cy="4531360"/>
            </a:xfrm>
            <a:custGeom>
              <a:avLst/>
              <a:gdLst/>
              <a:ahLst/>
              <a:cxnLst/>
              <a:rect l="l" t="t" r="r" b="b"/>
              <a:pathLst>
                <a:path w="7543800" h="4531360">
                  <a:moveTo>
                    <a:pt x="0" y="2265426"/>
                  </a:moveTo>
                  <a:lnTo>
                    <a:pt x="1864" y="2193509"/>
                  </a:lnTo>
                  <a:lnTo>
                    <a:pt x="7420" y="2122152"/>
                  </a:lnTo>
                  <a:lnTo>
                    <a:pt x="16613" y="2051387"/>
                  </a:lnTo>
                  <a:lnTo>
                    <a:pt x="29388" y="1981247"/>
                  </a:lnTo>
                  <a:lnTo>
                    <a:pt x="45688" y="1911765"/>
                  </a:lnTo>
                  <a:lnTo>
                    <a:pt x="65460" y="1842976"/>
                  </a:lnTo>
                  <a:lnTo>
                    <a:pt x="88648" y="1774911"/>
                  </a:lnTo>
                  <a:lnTo>
                    <a:pt x="115196" y="1707604"/>
                  </a:lnTo>
                  <a:lnTo>
                    <a:pt x="145049" y="1641088"/>
                  </a:lnTo>
                  <a:lnTo>
                    <a:pt x="178153" y="1575397"/>
                  </a:lnTo>
                  <a:lnTo>
                    <a:pt x="214451" y="1510563"/>
                  </a:lnTo>
                  <a:lnTo>
                    <a:pt x="253889" y="1446620"/>
                  </a:lnTo>
                  <a:lnTo>
                    <a:pt x="296412" y="1383601"/>
                  </a:lnTo>
                  <a:lnTo>
                    <a:pt x="318812" y="1352448"/>
                  </a:lnTo>
                  <a:lnTo>
                    <a:pt x="341963" y="1321539"/>
                  </a:lnTo>
                  <a:lnTo>
                    <a:pt x="365858" y="1290877"/>
                  </a:lnTo>
                  <a:lnTo>
                    <a:pt x="390489" y="1260467"/>
                  </a:lnTo>
                  <a:lnTo>
                    <a:pt x="415850" y="1230312"/>
                  </a:lnTo>
                  <a:lnTo>
                    <a:pt x="441933" y="1200418"/>
                  </a:lnTo>
                  <a:lnTo>
                    <a:pt x="468733" y="1170788"/>
                  </a:lnTo>
                  <a:lnTo>
                    <a:pt x="496241" y="1141426"/>
                  </a:lnTo>
                  <a:lnTo>
                    <a:pt x="524451" y="1112336"/>
                  </a:lnTo>
                  <a:lnTo>
                    <a:pt x="553357" y="1083523"/>
                  </a:lnTo>
                  <a:lnTo>
                    <a:pt x="582951" y="1054991"/>
                  </a:lnTo>
                  <a:lnTo>
                    <a:pt x="613226" y="1026743"/>
                  </a:lnTo>
                  <a:lnTo>
                    <a:pt x="644176" y="998785"/>
                  </a:lnTo>
                  <a:lnTo>
                    <a:pt x="675793" y="971120"/>
                  </a:lnTo>
                  <a:lnTo>
                    <a:pt x="708071" y="943752"/>
                  </a:lnTo>
                  <a:lnTo>
                    <a:pt x="741003" y="916685"/>
                  </a:lnTo>
                  <a:lnTo>
                    <a:pt x="774581" y="889924"/>
                  </a:lnTo>
                  <a:lnTo>
                    <a:pt x="808800" y="863473"/>
                  </a:lnTo>
                  <a:lnTo>
                    <a:pt x="843651" y="837336"/>
                  </a:lnTo>
                  <a:lnTo>
                    <a:pt x="879129" y="811516"/>
                  </a:lnTo>
                  <a:lnTo>
                    <a:pt x="915226" y="786019"/>
                  </a:lnTo>
                  <a:lnTo>
                    <a:pt x="951935" y="760848"/>
                  </a:lnTo>
                  <a:lnTo>
                    <a:pt x="989249" y="736008"/>
                  </a:lnTo>
                  <a:lnTo>
                    <a:pt x="1027163" y="711502"/>
                  </a:lnTo>
                  <a:lnTo>
                    <a:pt x="1065667" y="687335"/>
                  </a:lnTo>
                  <a:lnTo>
                    <a:pt x="1104757" y="663511"/>
                  </a:lnTo>
                  <a:lnTo>
                    <a:pt x="1144424" y="640034"/>
                  </a:lnTo>
                  <a:lnTo>
                    <a:pt x="1184662" y="616908"/>
                  </a:lnTo>
                  <a:lnTo>
                    <a:pt x="1225464" y="594137"/>
                  </a:lnTo>
                  <a:lnTo>
                    <a:pt x="1266823" y="571726"/>
                  </a:lnTo>
                  <a:lnTo>
                    <a:pt x="1308733" y="549679"/>
                  </a:lnTo>
                  <a:lnTo>
                    <a:pt x="1351185" y="527999"/>
                  </a:lnTo>
                  <a:lnTo>
                    <a:pt x="1394174" y="506691"/>
                  </a:lnTo>
                  <a:lnTo>
                    <a:pt x="1437693" y="485760"/>
                  </a:lnTo>
                  <a:lnTo>
                    <a:pt x="1481734" y="465208"/>
                  </a:lnTo>
                  <a:lnTo>
                    <a:pt x="1526291" y="445041"/>
                  </a:lnTo>
                  <a:lnTo>
                    <a:pt x="1571357" y="425262"/>
                  </a:lnTo>
                  <a:lnTo>
                    <a:pt x="1616924" y="405876"/>
                  </a:lnTo>
                  <a:lnTo>
                    <a:pt x="1662986" y="386887"/>
                  </a:lnTo>
                  <a:lnTo>
                    <a:pt x="1709537" y="368299"/>
                  </a:lnTo>
                  <a:lnTo>
                    <a:pt x="1756568" y="350116"/>
                  </a:lnTo>
                  <a:lnTo>
                    <a:pt x="1804074" y="332342"/>
                  </a:lnTo>
                  <a:lnTo>
                    <a:pt x="1852048" y="314981"/>
                  </a:lnTo>
                  <a:lnTo>
                    <a:pt x="1900481" y="298038"/>
                  </a:lnTo>
                  <a:lnTo>
                    <a:pt x="1949368" y="281517"/>
                  </a:lnTo>
                  <a:lnTo>
                    <a:pt x="1998702" y="265421"/>
                  </a:lnTo>
                  <a:lnTo>
                    <a:pt x="2048476" y="249755"/>
                  </a:lnTo>
                  <a:lnTo>
                    <a:pt x="2098682" y="234524"/>
                  </a:lnTo>
                  <a:lnTo>
                    <a:pt x="2149315" y="219731"/>
                  </a:lnTo>
                  <a:lnTo>
                    <a:pt x="2200366" y="205380"/>
                  </a:lnTo>
                  <a:lnTo>
                    <a:pt x="2251829" y="191475"/>
                  </a:lnTo>
                  <a:lnTo>
                    <a:pt x="2303698" y="178022"/>
                  </a:lnTo>
                  <a:lnTo>
                    <a:pt x="2355965" y="165023"/>
                  </a:lnTo>
                  <a:lnTo>
                    <a:pt x="2408624" y="152483"/>
                  </a:lnTo>
                  <a:lnTo>
                    <a:pt x="2461667" y="140406"/>
                  </a:lnTo>
                  <a:lnTo>
                    <a:pt x="2515087" y="128797"/>
                  </a:lnTo>
                  <a:lnTo>
                    <a:pt x="2568878" y="117659"/>
                  </a:lnTo>
                  <a:lnTo>
                    <a:pt x="2623033" y="106996"/>
                  </a:lnTo>
                  <a:lnTo>
                    <a:pt x="2677545" y="96814"/>
                  </a:lnTo>
                  <a:lnTo>
                    <a:pt x="2732407" y="87115"/>
                  </a:lnTo>
                  <a:lnTo>
                    <a:pt x="2787612" y="77904"/>
                  </a:lnTo>
                  <a:lnTo>
                    <a:pt x="2843153" y="69185"/>
                  </a:lnTo>
                  <a:lnTo>
                    <a:pt x="2899024" y="60963"/>
                  </a:lnTo>
                  <a:lnTo>
                    <a:pt x="2955217" y="53241"/>
                  </a:lnTo>
                  <a:lnTo>
                    <a:pt x="3011725" y="46023"/>
                  </a:lnTo>
                  <a:lnTo>
                    <a:pt x="3068542" y="39314"/>
                  </a:lnTo>
                  <a:lnTo>
                    <a:pt x="3125660" y="33119"/>
                  </a:lnTo>
                  <a:lnTo>
                    <a:pt x="3183074" y="27440"/>
                  </a:lnTo>
                  <a:lnTo>
                    <a:pt x="3240775" y="22282"/>
                  </a:lnTo>
                  <a:lnTo>
                    <a:pt x="3298757" y="17650"/>
                  </a:lnTo>
                  <a:lnTo>
                    <a:pt x="3357013" y="13547"/>
                  </a:lnTo>
                  <a:lnTo>
                    <a:pt x="3415536" y="9977"/>
                  </a:lnTo>
                  <a:lnTo>
                    <a:pt x="3474320" y="6946"/>
                  </a:lnTo>
                  <a:lnTo>
                    <a:pt x="3533357" y="4456"/>
                  </a:lnTo>
                  <a:lnTo>
                    <a:pt x="3592640" y="2513"/>
                  </a:lnTo>
                  <a:lnTo>
                    <a:pt x="3652163" y="1119"/>
                  </a:lnTo>
                  <a:lnTo>
                    <a:pt x="3711918" y="280"/>
                  </a:lnTo>
                  <a:lnTo>
                    <a:pt x="3771900" y="0"/>
                  </a:lnTo>
                  <a:lnTo>
                    <a:pt x="3831881" y="280"/>
                  </a:lnTo>
                  <a:lnTo>
                    <a:pt x="3891636" y="1119"/>
                  </a:lnTo>
                  <a:lnTo>
                    <a:pt x="3951159" y="2513"/>
                  </a:lnTo>
                  <a:lnTo>
                    <a:pt x="4010442" y="4456"/>
                  </a:lnTo>
                  <a:lnTo>
                    <a:pt x="4069479" y="6946"/>
                  </a:lnTo>
                  <a:lnTo>
                    <a:pt x="4128263" y="9977"/>
                  </a:lnTo>
                  <a:lnTo>
                    <a:pt x="4186786" y="13547"/>
                  </a:lnTo>
                  <a:lnTo>
                    <a:pt x="4245042" y="17650"/>
                  </a:lnTo>
                  <a:lnTo>
                    <a:pt x="4303024" y="22282"/>
                  </a:lnTo>
                  <a:lnTo>
                    <a:pt x="4360725" y="27440"/>
                  </a:lnTo>
                  <a:lnTo>
                    <a:pt x="4418139" y="33119"/>
                  </a:lnTo>
                  <a:lnTo>
                    <a:pt x="4475257" y="39314"/>
                  </a:lnTo>
                  <a:lnTo>
                    <a:pt x="4532074" y="46023"/>
                  </a:lnTo>
                  <a:lnTo>
                    <a:pt x="4588582" y="53241"/>
                  </a:lnTo>
                  <a:lnTo>
                    <a:pt x="4644775" y="60963"/>
                  </a:lnTo>
                  <a:lnTo>
                    <a:pt x="4700646" y="69185"/>
                  </a:lnTo>
                  <a:lnTo>
                    <a:pt x="4756187" y="77904"/>
                  </a:lnTo>
                  <a:lnTo>
                    <a:pt x="4811392" y="87115"/>
                  </a:lnTo>
                  <a:lnTo>
                    <a:pt x="4866254" y="96814"/>
                  </a:lnTo>
                  <a:lnTo>
                    <a:pt x="4920766" y="106996"/>
                  </a:lnTo>
                  <a:lnTo>
                    <a:pt x="4974921" y="117659"/>
                  </a:lnTo>
                  <a:lnTo>
                    <a:pt x="5028712" y="128797"/>
                  </a:lnTo>
                  <a:lnTo>
                    <a:pt x="5082132" y="140406"/>
                  </a:lnTo>
                  <a:lnTo>
                    <a:pt x="5135175" y="152483"/>
                  </a:lnTo>
                  <a:lnTo>
                    <a:pt x="5187834" y="165023"/>
                  </a:lnTo>
                  <a:lnTo>
                    <a:pt x="5240101" y="178022"/>
                  </a:lnTo>
                  <a:lnTo>
                    <a:pt x="5291970" y="191475"/>
                  </a:lnTo>
                  <a:lnTo>
                    <a:pt x="5343433" y="205380"/>
                  </a:lnTo>
                  <a:lnTo>
                    <a:pt x="5394484" y="219731"/>
                  </a:lnTo>
                  <a:lnTo>
                    <a:pt x="5445117" y="234524"/>
                  </a:lnTo>
                  <a:lnTo>
                    <a:pt x="5495323" y="249755"/>
                  </a:lnTo>
                  <a:lnTo>
                    <a:pt x="5545097" y="265421"/>
                  </a:lnTo>
                  <a:lnTo>
                    <a:pt x="5594431" y="281517"/>
                  </a:lnTo>
                  <a:lnTo>
                    <a:pt x="5643318" y="298038"/>
                  </a:lnTo>
                  <a:lnTo>
                    <a:pt x="5691751" y="314981"/>
                  </a:lnTo>
                  <a:lnTo>
                    <a:pt x="5739725" y="332342"/>
                  </a:lnTo>
                  <a:lnTo>
                    <a:pt x="5787231" y="350116"/>
                  </a:lnTo>
                  <a:lnTo>
                    <a:pt x="5834262" y="368299"/>
                  </a:lnTo>
                  <a:lnTo>
                    <a:pt x="5880813" y="386887"/>
                  </a:lnTo>
                  <a:lnTo>
                    <a:pt x="5926875" y="405876"/>
                  </a:lnTo>
                  <a:lnTo>
                    <a:pt x="5972442" y="425262"/>
                  </a:lnTo>
                  <a:lnTo>
                    <a:pt x="6017508" y="445041"/>
                  </a:lnTo>
                  <a:lnTo>
                    <a:pt x="6062065" y="465208"/>
                  </a:lnTo>
                  <a:lnTo>
                    <a:pt x="6106106" y="485760"/>
                  </a:lnTo>
                  <a:lnTo>
                    <a:pt x="6149625" y="506691"/>
                  </a:lnTo>
                  <a:lnTo>
                    <a:pt x="6192614" y="527999"/>
                  </a:lnTo>
                  <a:lnTo>
                    <a:pt x="6235066" y="549679"/>
                  </a:lnTo>
                  <a:lnTo>
                    <a:pt x="6276976" y="571726"/>
                  </a:lnTo>
                  <a:lnTo>
                    <a:pt x="6318335" y="594137"/>
                  </a:lnTo>
                  <a:lnTo>
                    <a:pt x="6359137" y="616908"/>
                  </a:lnTo>
                  <a:lnTo>
                    <a:pt x="6399375" y="640034"/>
                  </a:lnTo>
                  <a:lnTo>
                    <a:pt x="6439042" y="663511"/>
                  </a:lnTo>
                  <a:lnTo>
                    <a:pt x="6478132" y="687335"/>
                  </a:lnTo>
                  <a:lnTo>
                    <a:pt x="6516636" y="711502"/>
                  </a:lnTo>
                  <a:lnTo>
                    <a:pt x="6554550" y="736008"/>
                  </a:lnTo>
                  <a:lnTo>
                    <a:pt x="6591864" y="760848"/>
                  </a:lnTo>
                  <a:lnTo>
                    <a:pt x="6628573" y="786019"/>
                  </a:lnTo>
                  <a:lnTo>
                    <a:pt x="6664670" y="811516"/>
                  </a:lnTo>
                  <a:lnTo>
                    <a:pt x="6700148" y="837336"/>
                  </a:lnTo>
                  <a:lnTo>
                    <a:pt x="6734999" y="863473"/>
                  </a:lnTo>
                  <a:lnTo>
                    <a:pt x="6769218" y="889924"/>
                  </a:lnTo>
                  <a:lnTo>
                    <a:pt x="6802796" y="916685"/>
                  </a:lnTo>
                  <a:lnTo>
                    <a:pt x="6835728" y="943752"/>
                  </a:lnTo>
                  <a:lnTo>
                    <a:pt x="6868006" y="971120"/>
                  </a:lnTo>
                  <a:lnTo>
                    <a:pt x="6899623" y="998785"/>
                  </a:lnTo>
                  <a:lnTo>
                    <a:pt x="6930573" y="1026743"/>
                  </a:lnTo>
                  <a:lnTo>
                    <a:pt x="6960848" y="1054991"/>
                  </a:lnTo>
                  <a:lnTo>
                    <a:pt x="6990442" y="1083523"/>
                  </a:lnTo>
                  <a:lnTo>
                    <a:pt x="7019348" y="1112336"/>
                  </a:lnTo>
                  <a:lnTo>
                    <a:pt x="7047558" y="1141426"/>
                  </a:lnTo>
                  <a:lnTo>
                    <a:pt x="7075066" y="1170788"/>
                  </a:lnTo>
                  <a:lnTo>
                    <a:pt x="7101866" y="1200418"/>
                  </a:lnTo>
                  <a:lnTo>
                    <a:pt x="7127949" y="1230312"/>
                  </a:lnTo>
                  <a:lnTo>
                    <a:pt x="7153310" y="1260467"/>
                  </a:lnTo>
                  <a:lnTo>
                    <a:pt x="7177941" y="1290877"/>
                  </a:lnTo>
                  <a:lnTo>
                    <a:pt x="7201836" y="1321539"/>
                  </a:lnTo>
                  <a:lnTo>
                    <a:pt x="7224987" y="1352448"/>
                  </a:lnTo>
                  <a:lnTo>
                    <a:pt x="7247387" y="1383601"/>
                  </a:lnTo>
                  <a:lnTo>
                    <a:pt x="7269031" y="1414993"/>
                  </a:lnTo>
                  <a:lnTo>
                    <a:pt x="7310018" y="1478478"/>
                  </a:lnTo>
                  <a:lnTo>
                    <a:pt x="7347893" y="1542871"/>
                  </a:lnTo>
                  <a:lnTo>
                    <a:pt x="7382601" y="1608138"/>
                  </a:lnTo>
                  <a:lnTo>
                    <a:pt x="7414086" y="1674245"/>
                  </a:lnTo>
                  <a:lnTo>
                    <a:pt x="7442294" y="1741161"/>
                  </a:lnTo>
                  <a:lnTo>
                    <a:pt x="7467169" y="1808851"/>
                  </a:lnTo>
                  <a:lnTo>
                    <a:pt x="7488655" y="1877282"/>
                  </a:lnTo>
                  <a:lnTo>
                    <a:pt x="7506698" y="1946422"/>
                  </a:lnTo>
                  <a:lnTo>
                    <a:pt x="7521243" y="2016236"/>
                  </a:lnTo>
                  <a:lnTo>
                    <a:pt x="7532233" y="2086693"/>
                  </a:lnTo>
                  <a:lnTo>
                    <a:pt x="7539615" y="2157758"/>
                  </a:lnTo>
                  <a:lnTo>
                    <a:pt x="7543332" y="2229399"/>
                  </a:lnTo>
                  <a:lnTo>
                    <a:pt x="7543800" y="2265426"/>
                  </a:lnTo>
                  <a:lnTo>
                    <a:pt x="7543332" y="2301452"/>
                  </a:lnTo>
                  <a:lnTo>
                    <a:pt x="7539615" y="2373093"/>
                  </a:lnTo>
                  <a:lnTo>
                    <a:pt x="7532233" y="2444158"/>
                  </a:lnTo>
                  <a:lnTo>
                    <a:pt x="7521243" y="2514615"/>
                  </a:lnTo>
                  <a:lnTo>
                    <a:pt x="7506698" y="2584429"/>
                  </a:lnTo>
                  <a:lnTo>
                    <a:pt x="7488655" y="2653569"/>
                  </a:lnTo>
                  <a:lnTo>
                    <a:pt x="7467169" y="2722000"/>
                  </a:lnTo>
                  <a:lnTo>
                    <a:pt x="7442294" y="2789690"/>
                  </a:lnTo>
                  <a:lnTo>
                    <a:pt x="7414086" y="2856606"/>
                  </a:lnTo>
                  <a:lnTo>
                    <a:pt x="7382601" y="2922713"/>
                  </a:lnTo>
                  <a:lnTo>
                    <a:pt x="7347893" y="2987980"/>
                  </a:lnTo>
                  <a:lnTo>
                    <a:pt x="7310018" y="3052373"/>
                  </a:lnTo>
                  <a:lnTo>
                    <a:pt x="7269031" y="3115858"/>
                  </a:lnTo>
                  <a:lnTo>
                    <a:pt x="7247387" y="3147250"/>
                  </a:lnTo>
                  <a:lnTo>
                    <a:pt x="7224987" y="3178403"/>
                  </a:lnTo>
                  <a:lnTo>
                    <a:pt x="7201836" y="3209312"/>
                  </a:lnTo>
                  <a:lnTo>
                    <a:pt x="7177941" y="3239974"/>
                  </a:lnTo>
                  <a:lnTo>
                    <a:pt x="7153310" y="3270384"/>
                  </a:lnTo>
                  <a:lnTo>
                    <a:pt x="7127949" y="3300539"/>
                  </a:lnTo>
                  <a:lnTo>
                    <a:pt x="7101866" y="3330433"/>
                  </a:lnTo>
                  <a:lnTo>
                    <a:pt x="7075066" y="3360063"/>
                  </a:lnTo>
                  <a:lnTo>
                    <a:pt x="7047558" y="3389425"/>
                  </a:lnTo>
                  <a:lnTo>
                    <a:pt x="7019348" y="3418515"/>
                  </a:lnTo>
                  <a:lnTo>
                    <a:pt x="6990442" y="3447328"/>
                  </a:lnTo>
                  <a:lnTo>
                    <a:pt x="6960848" y="3475860"/>
                  </a:lnTo>
                  <a:lnTo>
                    <a:pt x="6930573" y="3504108"/>
                  </a:lnTo>
                  <a:lnTo>
                    <a:pt x="6899623" y="3532066"/>
                  </a:lnTo>
                  <a:lnTo>
                    <a:pt x="6868006" y="3559731"/>
                  </a:lnTo>
                  <a:lnTo>
                    <a:pt x="6835728" y="3587099"/>
                  </a:lnTo>
                  <a:lnTo>
                    <a:pt x="6802796" y="3614166"/>
                  </a:lnTo>
                  <a:lnTo>
                    <a:pt x="6769218" y="3640927"/>
                  </a:lnTo>
                  <a:lnTo>
                    <a:pt x="6734999" y="3667378"/>
                  </a:lnTo>
                  <a:lnTo>
                    <a:pt x="6700148" y="3693515"/>
                  </a:lnTo>
                  <a:lnTo>
                    <a:pt x="6664670" y="3719335"/>
                  </a:lnTo>
                  <a:lnTo>
                    <a:pt x="6628573" y="3744832"/>
                  </a:lnTo>
                  <a:lnTo>
                    <a:pt x="6591864" y="3770003"/>
                  </a:lnTo>
                  <a:lnTo>
                    <a:pt x="6554550" y="3794843"/>
                  </a:lnTo>
                  <a:lnTo>
                    <a:pt x="6516636" y="3819349"/>
                  </a:lnTo>
                  <a:lnTo>
                    <a:pt x="6478132" y="3843516"/>
                  </a:lnTo>
                  <a:lnTo>
                    <a:pt x="6439042" y="3867340"/>
                  </a:lnTo>
                  <a:lnTo>
                    <a:pt x="6399375" y="3890817"/>
                  </a:lnTo>
                  <a:lnTo>
                    <a:pt x="6359137" y="3913943"/>
                  </a:lnTo>
                  <a:lnTo>
                    <a:pt x="6318335" y="3936714"/>
                  </a:lnTo>
                  <a:lnTo>
                    <a:pt x="6276976" y="3959125"/>
                  </a:lnTo>
                  <a:lnTo>
                    <a:pt x="6235066" y="3981172"/>
                  </a:lnTo>
                  <a:lnTo>
                    <a:pt x="6192614" y="4002852"/>
                  </a:lnTo>
                  <a:lnTo>
                    <a:pt x="6149625" y="4024160"/>
                  </a:lnTo>
                  <a:lnTo>
                    <a:pt x="6106106" y="4045091"/>
                  </a:lnTo>
                  <a:lnTo>
                    <a:pt x="6062065" y="4065643"/>
                  </a:lnTo>
                  <a:lnTo>
                    <a:pt x="6017508" y="4085810"/>
                  </a:lnTo>
                  <a:lnTo>
                    <a:pt x="5972442" y="4105589"/>
                  </a:lnTo>
                  <a:lnTo>
                    <a:pt x="5926875" y="4124975"/>
                  </a:lnTo>
                  <a:lnTo>
                    <a:pt x="5880813" y="4143964"/>
                  </a:lnTo>
                  <a:lnTo>
                    <a:pt x="5834262" y="4162552"/>
                  </a:lnTo>
                  <a:lnTo>
                    <a:pt x="5787231" y="4180735"/>
                  </a:lnTo>
                  <a:lnTo>
                    <a:pt x="5739725" y="4198509"/>
                  </a:lnTo>
                  <a:lnTo>
                    <a:pt x="5691751" y="4215870"/>
                  </a:lnTo>
                  <a:lnTo>
                    <a:pt x="5643318" y="4232813"/>
                  </a:lnTo>
                  <a:lnTo>
                    <a:pt x="5594431" y="4249334"/>
                  </a:lnTo>
                  <a:lnTo>
                    <a:pt x="5545097" y="4265430"/>
                  </a:lnTo>
                  <a:lnTo>
                    <a:pt x="5495323" y="4281096"/>
                  </a:lnTo>
                  <a:lnTo>
                    <a:pt x="5445117" y="4296327"/>
                  </a:lnTo>
                  <a:lnTo>
                    <a:pt x="5394484" y="4311120"/>
                  </a:lnTo>
                  <a:lnTo>
                    <a:pt x="5343433" y="4325471"/>
                  </a:lnTo>
                  <a:lnTo>
                    <a:pt x="5291970" y="4339376"/>
                  </a:lnTo>
                  <a:lnTo>
                    <a:pt x="5240101" y="4352829"/>
                  </a:lnTo>
                  <a:lnTo>
                    <a:pt x="5187834" y="4365828"/>
                  </a:lnTo>
                  <a:lnTo>
                    <a:pt x="5135175" y="4378368"/>
                  </a:lnTo>
                  <a:lnTo>
                    <a:pt x="5082132" y="4390445"/>
                  </a:lnTo>
                  <a:lnTo>
                    <a:pt x="5028712" y="4402054"/>
                  </a:lnTo>
                  <a:lnTo>
                    <a:pt x="4974921" y="4413192"/>
                  </a:lnTo>
                  <a:lnTo>
                    <a:pt x="4920766" y="4423855"/>
                  </a:lnTo>
                  <a:lnTo>
                    <a:pt x="4866254" y="4434037"/>
                  </a:lnTo>
                  <a:lnTo>
                    <a:pt x="4811392" y="4443736"/>
                  </a:lnTo>
                  <a:lnTo>
                    <a:pt x="4756187" y="4452947"/>
                  </a:lnTo>
                  <a:lnTo>
                    <a:pt x="4700646" y="4461666"/>
                  </a:lnTo>
                  <a:lnTo>
                    <a:pt x="4644775" y="4469888"/>
                  </a:lnTo>
                  <a:lnTo>
                    <a:pt x="4588582" y="4477610"/>
                  </a:lnTo>
                  <a:lnTo>
                    <a:pt x="4532074" y="4484828"/>
                  </a:lnTo>
                  <a:lnTo>
                    <a:pt x="4475257" y="4491537"/>
                  </a:lnTo>
                  <a:lnTo>
                    <a:pt x="4418139" y="4497732"/>
                  </a:lnTo>
                  <a:lnTo>
                    <a:pt x="4360725" y="4503411"/>
                  </a:lnTo>
                  <a:lnTo>
                    <a:pt x="4303024" y="4508569"/>
                  </a:lnTo>
                  <a:lnTo>
                    <a:pt x="4245042" y="4513201"/>
                  </a:lnTo>
                  <a:lnTo>
                    <a:pt x="4186786" y="4517304"/>
                  </a:lnTo>
                  <a:lnTo>
                    <a:pt x="4128263" y="4520874"/>
                  </a:lnTo>
                  <a:lnTo>
                    <a:pt x="4069479" y="4523905"/>
                  </a:lnTo>
                  <a:lnTo>
                    <a:pt x="4010442" y="4526395"/>
                  </a:lnTo>
                  <a:lnTo>
                    <a:pt x="3951159" y="4528338"/>
                  </a:lnTo>
                  <a:lnTo>
                    <a:pt x="3891636" y="4529732"/>
                  </a:lnTo>
                  <a:lnTo>
                    <a:pt x="3831881" y="4530571"/>
                  </a:lnTo>
                  <a:lnTo>
                    <a:pt x="3771900" y="4530852"/>
                  </a:lnTo>
                  <a:lnTo>
                    <a:pt x="3711918" y="4530571"/>
                  </a:lnTo>
                  <a:lnTo>
                    <a:pt x="3652163" y="4529732"/>
                  </a:lnTo>
                  <a:lnTo>
                    <a:pt x="3592640" y="4528338"/>
                  </a:lnTo>
                  <a:lnTo>
                    <a:pt x="3533357" y="4526395"/>
                  </a:lnTo>
                  <a:lnTo>
                    <a:pt x="3474320" y="4523905"/>
                  </a:lnTo>
                  <a:lnTo>
                    <a:pt x="3415536" y="4520874"/>
                  </a:lnTo>
                  <a:lnTo>
                    <a:pt x="3357013" y="4517304"/>
                  </a:lnTo>
                  <a:lnTo>
                    <a:pt x="3298757" y="4513201"/>
                  </a:lnTo>
                  <a:lnTo>
                    <a:pt x="3240775" y="4508569"/>
                  </a:lnTo>
                  <a:lnTo>
                    <a:pt x="3183074" y="4503411"/>
                  </a:lnTo>
                  <a:lnTo>
                    <a:pt x="3125660" y="4497732"/>
                  </a:lnTo>
                  <a:lnTo>
                    <a:pt x="3068542" y="4491537"/>
                  </a:lnTo>
                  <a:lnTo>
                    <a:pt x="3011725" y="4484828"/>
                  </a:lnTo>
                  <a:lnTo>
                    <a:pt x="2955217" y="4477610"/>
                  </a:lnTo>
                  <a:lnTo>
                    <a:pt x="2899024" y="4469888"/>
                  </a:lnTo>
                  <a:lnTo>
                    <a:pt x="2843153" y="4461666"/>
                  </a:lnTo>
                  <a:lnTo>
                    <a:pt x="2787612" y="4452947"/>
                  </a:lnTo>
                  <a:lnTo>
                    <a:pt x="2732407" y="4443736"/>
                  </a:lnTo>
                  <a:lnTo>
                    <a:pt x="2677545" y="4434037"/>
                  </a:lnTo>
                  <a:lnTo>
                    <a:pt x="2623033" y="4423855"/>
                  </a:lnTo>
                  <a:lnTo>
                    <a:pt x="2568878" y="4413192"/>
                  </a:lnTo>
                  <a:lnTo>
                    <a:pt x="2515087" y="4402054"/>
                  </a:lnTo>
                  <a:lnTo>
                    <a:pt x="2461667" y="4390445"/>
                  </a:lnTo>
                  <a:lnTo>
                    <a:pt x="2408624" y="4378368"/>
                  </a:lnTo>
                  <a:lnTo>
                    <a:pt x="2355965" y="4365828"/>
                  </a:lnTo>
                  <a:lnTo>
                    <a:pt x="2303698" y="4352829"/>
                  </a:lnTo>
                  <a:lnTo>
                    <a:pt x="2251829" y="4339376"/>
                  </a:lnTo>
                  <a:lnTo>
                    <a:pt x="2200366" y="4325471"/>
                  </a:lnTo>
                  <a:lnTo>
                    <a:pt x="2149315" y="4311120"/>
                  </a:lnTo>
                  <a:lnTo>
                    <a:pt x="2098682" y="4296327"/>
                  </a:lnTo>
                  <a:lnTo>
                    <a:pt x="2048476" y="4281096"/>
                  </a:lnTo>
                  <a:lnTo>
                    <a:pt x="1998702" y="4265430"/>
                  </a:lnTo>
                  <a:lnTo>
                    <a:pt x="1949368" y="4249334"/>
                  </a:lnTo>
                  <a:lnTo>
                    <a:pt x="1900481" y="4232813"/>
                  </a:lnTo>
                  <a:lnTo>
                    <a:pt x="1852048" y="4215870"/>
                  </a:lnTo>
                  <a:lnTo>
                    <a:pt x="1804074" y="4198509"/>
                  </a:lnTo>
                  <a:lnTo>
                    <a:pt x="1756568" y="4180735"/>
                  </a:lnTo>
                  <a:lnTo>
                    <a:pt x="1709537" y="4162552"/>
                  </a:lnTo>
                  <a:lnTo>
                    <a:pt x="1662986" y="4143964"/>
                  </a:lnTo>
                  <a:lnTo>
                    <a:pt x="1616924" y="4124975"/>
                  </a:lnTo>
                  <a:lnTo>
                    <a:pt x="1571357" y="4105589"/>
                  </a:lnTo>
                  <a:lnTo>
                    <a:pt x="1526291" y="4085810"/>
                  </a:lnTo>
                  <a:lnTo>
                    <a:pt x="1481734" y="4065643"/>
                  </a:lnTo>
                  <a:lnTo>
                    <a:pt x="1437693" y="4045091"/>
                  </a:lnTo>
                  <a:lnTo>
                    <a:pt x="1394174" y="4024160"/>
                  </a:lnTo>
                  <a:lnTo>
                    <a:pt x="1351185" y="4002852"/>
                  </a:lnTo>
                  <a:lnTo>
                    <a:pt x="1308733" y="3981172"/>
                  </a:lnTo>
                  <a:lnTo>
                    <a:pt x="1266823" y="3959125"/>
                  </a:lnTo>
                  <a:lnTo>
                    <a:pt x="1225464" y="3936714"/>
                  </a:lnTo>
                  <a:lnTo>
                    <a:pt x="1184662" y="3913943"/>
                  </a:lnTo>
                  <a:lnTo>
                    <a:pt x="1144424" y="3890817"/>
                  </a:lnTo>
                  <a:lnTo>
                    <a:pt x="1104757" y="3867340"/>
                  </a:lnTo>
                  <a:lnTo>
                    <a:pt x="1065667" y="3843516"/>
                  </a:lnTo>
                  <a:lnTo>
                    <a:pt x="1027163" y="3819349"/>
                  </a:lnTo>
                  <a:lnTo>
                    <a:pt x="989249" y="3794843"/>
                  </a:lnTo>
                  <a:lnTo>
                    <a:pt x="951935" y="3770003"/>
                  </a:lnTo>
                  <a:lnTo>
                    <a:pt x="915226" y="3744832"/>
                  </a:lnTo>
                  <a:lnTo>
                    <a:pt x="879129" y="3719335"/>
                  </a:lnTo>
                  <a:lnTo>
                    <a:pt x="843651" y="3693515"/>
                  </a:lnTo>
                  <a:lnTo>
                    <a:pt x="808800" y="3667378"/>
                  </a:lnTo>
                  <a:lnTo>
                    <a:pt x="774581" y="3640927"/>
                  </a:lnTo>
                  <a:lnTo>
                    <a:pt x="741003" y="3614166"/>
                  </a:lnTo>
                  <a:lnTo>
                    <a:pt x="708071" y="3587099"/>
                  </a:lnTo>
                  <a:lnTo>
                    <a:pt x="675793" y="3559731"/>
                  </a:lnTo>
                  <a:lnTo>
                    <a:pt x="644176" y="3532066"/>
                  </a:lnTo>
                  <a:lnTo>
                    <a:pt x="613226" y="3504108"/>
                  </a:lnTo>
                  <a:lnTo>
                    <a:pt x="582951" y="3475860"/>
                  </a:lnTo>
                  <a:lnTo>
                    <a:pt x="553357" y="3447328"/>
                  </a:lnTo>
                  <a:lnTo>
                    <a:pt x="524451" y="3418515"/>
                  </a:lnTo>
                  <a:lnTo>
                    <a:pt x="496241" y="3389425"/>
                  </a:lnTo>
                  <a:lnTo>
                    <a:pt x="468733" y="3360063"/>
                  </a:lnTo>
                  <a:lnTo>
                    <a:pt x="441933" y="3330433"/>
                  </a:lnTo>
                  <a:lnTo>
                    <a:pt x="415850" y="3300539"/>
                  </a:lnTo>
                  <a:lnTo>
                    <a:pt x="390489" y="3270384"/>
                  </a:lnTo>
                  <a:lnTo>
                    <a:pt x="365858" y="3239974"/>
                  </a:lnTo>
                  <a:lnTo>
                    <a:pt x="341963" y="3209312"/>
                  </a:lnTo>
                  <a:lnTo>
                    <a:pt x="318812" y="3178403"/>
                  </a:lnTo>
                  <a:lnTo>
                    <a:pt x="296412" y="3147250"/>
                  </a:lnTo>
                  <a:lnTo>
                    <a:pt x="274768" y="3115858"/>
                  </a:lnTo>
                  <a:lnTo>
                    <a:pt x="233781" y="3052373"/>
                  </a:lnTo>
                  <a:lnTo>
                    <a:pt x="195906" y="2987980"/>
                  </a:lnTo>
                  <a:lnTo>
                    <a:pt x="161198" y="2922713"/>
                  </a:lnTo>
                  <a:lnTo>
                    <a:pt x="129713" y="2856606"/>
                  </a:lnTo>
                  <a:lnTo>
                    <a:pt x="101505" y="2789690"/>
                  </a:lnTo>
                  <a:lnTo>
                    <a:pt x="76630" y="2722000"/>
                  </a:lnTo>
                  <a:lnTo>
                    <a:pt x="55144" y="2653569"/>
                  </a:lnTo>
                  <a:lnTo>
                    <a:pt x="37101" y="2584429"/>
                  </a:lnTo>
                  <a:lnTo>
                    <a:pt x="22556" y="2514615"/>
                  </a:lnTo>
                  <a:lnTo>
                    <a:pt x="11566" y="2444158"/>
                  </a:lnTo>
                  <a:lnTo>
                    <a:pt x="4184" y="2373093"/>
                  </a:lnTo>
                  <a:lnTo>
                    <a:pt x="467" y="2301452"/>
                  </a:lnTo>
                  <a:lnTo>
                    <a:pt x="0" y="2265426"/>
                  </a:lnTo>
                  <a:close/>
                </a:path>
              </a:pathLst>
            </a:custGeom>
            <a:ln w="38100">
              <a:solidFill>
                <a:srgbClr val="99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53761" y="3582161"/>
              <a:ext cx="1904999" cy="19812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953761" y="3582161"/>
              <a:ext cx="1905000" cy="1981200"/>
            </a:xfrm>
            <a:custGeom>
              <a:avLst/>
              <a:gdLst/>
              <a:ahLst/>
              <a:cxnLst/>
              <a:rect l="l" t="t" r="r" b="b"/>
              <a:pathLst>
                <a:path w="1905000" h="1981200">
                  <a:moveTo>
                    <a:pt x="0" y="990600"/>
                  </a:moveTo>
                  <a:lnTo>
                    <a:pt x="1165" y="941157"/>
                  </a:lnTo>
                  <a:lnTo>
                    <a:pt x="4626" y="892341"/>
                  </a:lnTo>
                  <a:lnTo>
                    <a:pt x="10327" y="844211"/>
                  </a:lnTo>
                  <a:lnTo>
                    <a:pt x="18215" y="796821"/>
                  </a:lnTo>
                  <a:lnTo>
                    <a:pt x="28233" y="750230"/>
                  </a:lnTo>
                  <a:lnTo>
                    <a:pt x="40329" y="704493"/>
                  </a:lnTo>
                  <a:lnTo>
                    <a:pt x="54446" y="659667"/>
                  </a:lnTo>
                  <a:lnTo>
                    <a:pt x="70532" y="615810"/>
                  </a:lnTo>
                  <a:lnTo>
                    <a:pt x="88530" y="572978"/>
                  </a:lnTo>
                  <a:lnTo>
                    <a:pt x="108387" y="531227"/>
                  </a:lnTo>
                  <a:lnTo>
                    <a:pt x="130048" y="490615"/>
                  </a:lnTo>
                  <a:lnTo>
                    <a:pt x="153457" y="451197"/>
                  </a:lnTo>
                  <a:lnTo>
                    <a:pt x="178562" y="413032"/>
                  </a:lnTo>
                  <a:lnTo>
                    <a:pt x="205307" y="376175"/>
                  </a:lnTo>
                  <a:lnTo>
                    <a:pt x="233638" y="340684"/>
                  </a:lnTo>
                  <a:lnTo>
                    <a:pt x="263499" y="306615"/>
                  </a:lnTo>
                  <a:lnTo>
                    <a:pt x="294837" y="274024"/>
                  </a:lnTo>
                  <a:lnTo>
                    <a:pt x="327597" y="242969"/>
                  </a:lnTo>
                  <a:lnTo>
                    <a:pt x="361723" y="213507"/>
                  </a:lnTo>
                  <a:lnTo>
                    <a:pt x="397163" y="185693"/>
                  </a:lnTo>
                  <a:lnTo>
                    <a:pt x="433861" y="159586"/>
                  </a:lnTo>
                  <a:lnTo>
                    <a:pt x="471762" y="135240"/>
                  </a:lnTo>
                  <a:lnTo>
                    <a:pt x="510812" y="112715"/>
                  </a:lnTo>
                  <a:lnTo>
                    <a:pt x="550957" y="92065"/>
                  </a:lnTo>
                  <a:lnTo>
                    <a:pt x="592141" y="73348"/>
                  </a:lnTo>
                  <a:lnTo>
                    <a:pt x="634311" y="56620"/>
                  </a:lnTo>
                  <a:lnTo>
                    <a:pt x="677411" y="41939"/>
                  </a:lnTo>
                  <a:lnTo>
                    <a:pt x="721387" y="29360"/>
                  </a:lnTo>
                  <a:lnTo>
                    <a:pt x="766185" y="18942"/>
                  </a:lnTo>
                  <a:lnTo>
                    <a:pt x="811750" y="10740"/>
                  </a:lnTo>
                  <a:lnTo>
                    <a:pt x="858027" y="4811"/>
                  </a:lnTo>
                  <a:lnTo>
                    <a:pt x="904962" y="1212"/>
                  </a:lnTo>
                  <a:lnTo>
                    <a:pt x="952500" y="0"/>
                  </a:lnTo>
                  <a:lnTo>
                    <a:pt x="1000037" y="1212"/>
                  </a:lnTo>
                  <a:lnTo>
                    <a:pt x="1046972" y="4811"/>
                  </a:lnTo>
                  <a:lnTo>
                    <a:pt x="1093249" y="10740"/>
                  </a:lnTo>
                  <a:lnTo>
                    <a:pt x="1138814" y="18942"/>
                  </a:lnTo>
                  <a:lnTo>
                    <a:pt x="1183612" y="29360"/>
                  </a:lnTo>
                  <a:lnTo>
                    <a:pt x="1227588" y="41939"/>
                  </a:lnTo>
                  <a:lnTo>
                    <a:pt x="1270688" y="56620"/>
                  </a:lnTo>
                  <a:lnTo>
                    <a:pt x="1312858" y="73348"/>
                  </a:lnTo>
                  <a:lnTo>
                    <a:pt x="1354042" y="92065"/>
                  </a:lnTo>
                  <a:lnTo>
                    <a:pt x="1394187" y="112715"/>
                  </a:lnTo>
                  <a:lnTo>
                    <a:pt x="1433237" y="135240"/>
                  </a:lnTo>
                  <a:lnTo>
                    <a:pt x="1471138" y="159586"/>
                  </a:lnTo>
                  <a:lnTo>
                    <a:pt x="1507836" y="185693"/>
                  </a:lnTo>
                  <a:lnTo>
                    <a:pt x="1543276" y="213507"/>
                  </a:lnTo>
                  <a:lnTo>
                    <a:pt x="1577402" y="242969"/>
                  </a:lnTo>
                  <a:lnTo>
                    <a:pt x="1610162" y="274024"/>
                  </a:lnTo>
                  <a:lnTo>
                    <a:pt x="1641500" y="306615"/>
                  </a:lnTo>
                  <a:lnTo>
                    <a:pt x="1671361" y="340684"/>
                  </a:lnTo>
                  <a:lnTo>
                    <a:pt x="1699692" y="376175"/>
                  </a:lnTo>
                  <a:lnTo>
                    <a:pt x="1726437" y="413032"/>
                  </a:lnTo>
                  <a:lnTo>
                    <a:pt x="1751542" y="451197"/>
                  </a:lnTo>
                  <a:lnTo>
                    <a:pt x="1774951" y="490615"/>
                  </a:lnTo>
                  <a:lnTo>
                    <a:pt x="1796612" y="531227"/>
                  </a:lnTo>
                  <a:lnTo>
                    <a:pt x="1816469" y="572978"/>
                  </a:lnTo>
                  <a:lnTo>
                    <a:pt x="1834467" y="615810"/>
                  </a:lnTo>
                  <a:lnTo>
                    <a:pt x="1850553" y="659667"/>
                  </a:lnTo>
                  <a:lnTo>
                    <a:pt x="1864670" y="704493"/>
                  </a:lnTo>
                  <a:lnTo>
                    <a:pt x="1876766" y="750230"/>
                  </a:lnTo>
                  <a:lnTo>
                    <a:pt x="1886784" y="796821"/>
                  </a:lnTo>
                  <a:lnTo>
                    <a:pt x="1894672" y="844211"/>
                  </a:lnTo>
                  <a:lnTo>
                    <a:pt x="1900373" y="892341"/>
                  </a:lnTo>
                  <a:lnTo>
                    <a:pt x="1903834" y="941157"/>
                  </a:lnTo>
                  <a:lnTo>
                    <a:pt x="1904999" y="990600"/>
                  </a:lnTo>
                  <a:lnTo>
                    <a:pt x="1903834" y="1040042"/>
                  </a:lnTo>
                  <a:lnTo>
                    <a:pt x="1900373" y="1088858"/>
                  </a:lnTo>
                  <a:lnTo>
                    <a:pt x="1894672" y="1136988"/>
                  </a:lnTo>
                  <a:lnTo>
                    <a:pt x="1886784" y="1184378"/>
                  </a:lnTo>
                  <a:lnTo>
                    <a:pt x="1876766" y="1230969"/>
                  </a:lnTo>
                  <a:lnTo>
                    <a:pt x="1864670" y="1276706"/>
                  </a:lnTo>
                  <a:lnTo>
                    <a:pt x="1850553" y="1321532"/>
                  </a:lnTo>
                  <a:lnTo>
                    <a:pt x="1834467" y="1365389"/>
                  </a:lnTo>
                  <a:lnTo>
                    <a:pt x="1816469" y="1408221"/>
                  </a:lnTo>
                  <a:lnTo>
                    <a:pt x="1796612" y="1449972"/>
                  </a:lnTo>
                  <a:lnTo>
                    <a:pt x="1774951" y="1490584"/>
                  </a:lnTo>
                  <a:lnTo>
                    <a:pt x="1751542" y="1530002"/>
                  </a:lnTo>
                  <a:lnTo>
                    <a:pt x="1726437" y="1568167"/>
                  </a:lnTo>
                  <a:lnTo>
                    <a:pt x="1699692" y="1605024"/>
                  </a:lnTo>
                  <a:lnTo>
                    <a:pt x="1671361" y="1640515"/>
                  </a:lnTo>
                  <a:lnTo>
                    <a:pt x="1641500" y="1674584"/>
                  </a:lnTo>
                  <a:lnTo>
                    <a:pt x="1610162" y="1707175"/>
                  </a:lnTo>
                  <a:lnTo>
                    <a:pt x="1577402" y="1738230"/>
                  </a:lnTo>
                  <a:lnTo>
                    <a:pt x="1543276" y="1767692"/>
                  </a:lnTo>
                  <a:lnTo>
                    <a:pt x="1507836" y="1795506"/>
                  </a:lnTo>
                  <a:lnTo>
                    <a:pt x="1471138" y="1821613"/>
                  </a:lnTo>
                  <a:lnTo>
                    <a:pt x="1433237" y="1845959"/>
                  </a:lnTo>
                  <a:lnTo>
                    <a:pt x="1394187" y="1868484"/>
                  </a:lnTo>
                  <a:lnTo>
                    <a:pt x="1354042" y="1889134"/>
                  </a:lnTo>
                  <a:lnTo>
                    <a:pt x="1312858" y="1907851"/>
                  </a:lnTo>
                  <a:lnTo>
                    <a:pt x="1270688" y="1924579"/>
                  </a:lnTo>
                  <a:lnTo>
                    <a:pt x="1227588" y="1939260"/>
                  </a:lnTo>
                  <a:lnTo>
                    <a:pt x="1183612" y="1951839"/>
                  </a:lnTo>
                  <a:lnTo>
                    <a:pt x="1138814" y="1962257"/>
                  </a:lnTo>
                  <a:lnTo>
                    <a:pt x="1093249" y="1970459"/>
                  </a:lnTo>
                  <a:lnTo>
                    <a:pt x="1046972" y="1976388"/>
                  </a:lnTo>
                  <a:lnTo>
                    <a:pt x="1000037" y="1979987"/>
                  </a:lnTo>
                  <a:lnTo>
                    <a:pt x="952500" y="1981200"/>
                  </a:lnTo>
                  <a:lnTo>
                    <a:pt x="904962" y="1979987"/>
                  </a:lnTo>
                  <a:lnTo>
                    <a:pt x="858027" y="1976388"/>
                  </a:lnTo>
                  <a:lnTo>
                    <a:pt x="811750" y="1970459"/>
                  </a:lnTo>
                  <a:lnTo>
                    <a:pt x="766185" y="1962257"/>
                  </a:lnTo>
                  <a:lnTo>
                    <a:pt x="721387" y="1951839"/>
                  </a:lnTo>
                  <a:lnTo>
                    <a:pt x="677411" y="1939260"/>
                  </a:lnTo>
                  <a:lnTo>
                    <a:pt x="634311" y="1924579"/>
                  </a:lnTo>
                  <a:lnTo>
                    <a:pt x="592141" y="1907851"/>
                  </a:lnTo>
                  <a:lnTo>
                    <a:pt x="550957" y="1889134"/>
                  </a:lnTo>
                  <a:lnTo>
                    <a:pt x="510812" y="1868484"/>
                  </a:lnTo>
                  <a:lnTo>
                    <a:pt x="471762" y="1845959"/>
                  </a:lnTo>
                  <a:lnTo>
                    <a:pt x="433861" y="1821613"/>
                  </a:lnTo>
                  <a:lnTo>
                    <a:pt x="397163" y="1795506"/>
                  </a:lnTo>
                  <a:lnTo>
                    <a:pt x="361723" y="1767692"/>
                  </a:lnTo>
                  <a:lnTo>
                    <a:pt x="327597" y="1738230"/>
                  </a:lnTo>
                  <a:lnTo>
                    <a:pt x="294837" y="1707175"/>
                  </a:lnTo>
                  <a:lnTo>
                    <a:pt x="263499" y="1674584"/>
                  </a:lnTo>
                  <a:lnTo>
                    <a:pt x="233638" y="1640515"/>
                  </a:lnTo>
                  <a:lnTo>
                    <a:pt x="205307" y="1605024"/>
                  </a:lnTo>
                  <a:lnTo>
                    <a:pt x="178562" y="1568167"/>
                  </a:lnTo>
                  <a:lnTo>
                    <a:pt x="153457" y="1530002"/>
                  </a:lnTo>
                  <a:lnTo>
                    <a:pt x="130047" y="1490584"/>
                  </a:lnTo>
                  <a:lnTo>
                    <a:pt x="108387" y="1449972"/>
                  </a:lnTo>
                  <a:lnTo>
                    <a:pt x="88530" y="1408221"/>
                  </a:lnTo>
                  <a:lnTo>
                    <a:pt x="70532" y="1365389"/>
                  </a:lnTo>
                  <a:lnTo>
                    <a:pt x="54446" y="1321532"/>
                  </a:lnTo>
                  <a:lnTo>
                    <a:pt x="40329" y="1276706"/>
                  </a:lnTo>
                  <a:lnTo>
                    <a:pt x="28233" y="1230969"/>
                  </a:lnTo>
                  <a:lnTo>
                    <a:pt x="18215" y="1184378"/>
                  </a:lnTo>
                  <a:lnTo>
                    <a:pt x="10327" y="1136988"/>
                  </a:lnTo>
                  <a:lnTo>
                    <a:pt x="4626" y="1088858"/>
                  </a:lnTo>
                  <a:lnTo>
                    <a:pt x="1165" y="1040042"/>
                  </a:lnTo>
                  <a:lnTo>
                    <a:pt x="0" y="990600"/>
                  </a:lnTo>
                  <a:close/>
                </a:path>
              </a:pathLst>
            </a:custGeom>
            <a:ln w="381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03675" y="2857957"/>
            <a:ext cx="2289810" cy="1791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404040"/>
                </a:solidFill>
                <a:latin typeface="Myanmar Text"/>
                <a:cs typeface="Myanmar Text"/>
              </a:rPr>
              <a:t>AE</a:t>
            </a:r>
            <a:endParaRPr sz="32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3550">
              <a:latin typeface="Myanmar Text"/>
              <a:cs typeface="Myanmar Text"/>
            </a:endParaRPr>
          </a:p>
          <a:p>
            <a:pPr marR="5080" algn="r">
              <a:lnSpc>
                <a:spcPct val="100000"/>
              </a:lnSpc>
            </a:pPr>
            <a:r>
              <a:rPr sz="2800" spc="-10" dirty="0">
                <a:solidFill>
                  <a:srgbClr val="E23C6E"/>
                </a:solidFill>
                <a:latin typeface="Times New Roman"/>
                <a:cs typeface="Times New Roman"/>
              </a:rPr>
              <a:t>ADR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1426" y="6470091"/>
            <a:ext cx="499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B31166"/>
                </a:solidFill>
                <a:latin typeface="Myanmar Text"/>
                <a:cs typeface="Myanmar Text"/>
              </a:rPr>
              <a:t>12/10.16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3575" y="6474663"/>
            <a:ext cx="1958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Katalyst</a:t>
            </a:r>
            <a:r>
              <a:rPr sz="900" b="1" spc="1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Healthcares</a:t>
            </a:r>
            <a:r>
              <a:rPr sz="900" b="1" spc="2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&amp;</a:t>
            </a:r>
            <a:r>
              <a:rPr sz="900" b="1" spc="-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Life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Sciences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140" y="586181"/>
            <a:ext cx="380936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indent="-343535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381635" algn="l"/>
              </a:tabLst>
            </a:pPr>
            <a:r>
              <a:rPr sz="3400" b="1" spc="-10" dirty="0">
                <a:solidFill>
                  <a:srgbClr val="FFFFFF"/>
                </a:solidFill>
                <a:latin typeface="Myanmar Text"/>
                <a:cs typeface="Myanmar Text"/>
              </a:rPr>
              <a:t>A</a:t>
            </a:r>
            <a:r>
              <a:rPr sz="3400" b="1" spc="-1505" dirty="0">
                <a:solidFill>
                  <a:srgbClr val="FFFFFF"/>
                </a:solidFill>
                <a:latin typeface="Myanmar Text"/>
                <a:cs typeface="Myanmar Text"/>
              </a:rPr>
              <a:t>E</a:t>
            </a:r>
            <a:r>
              <a:rPr sz="2700" baseline="-41666" dirty="0">
                <a:solidFill>
                  <a:srgbClr val="404040"/>
                </a:solidFill>
                <a:latin typeface="Myanmar Text"/>
                <a:cs typeface="Myanmar Text"/>
              </a:rPr>
              <a:t>A</a:t>
            </a:r>
            <a:r>
              <a:rPr sz="2700" spc="-862" baseline="-41666" dirty="0">
                <a:solidFill>
                  <a:srgbClr val="404040"/>
                </a:solidFill>
                <a:latin typeface="Myanmar Text"/>
                <a:cs typeface="Myanmar Text"/>
              </a:rPr>
              <a:t>E</a:t>
            </a:r>
            <a:r>
              <a:rPr sz="3400" b="1" spc="-930" dirty="0">
                <a:solidFill>
                  <a:srgbClr val="FFFFFF"/>
                </a:solidFill>
                <a:latin typeface="Myanmar Text"/>
                <a:cs typeface="Myanmar Text"/>
              </a:rPr>
              <a:t>s</a:t>
            </a:r>
            <a:r>
              <a:rPr sz="2700" baseline="-41666" dirty="0">
                <a:solidFill>
                  <a:srgbClr val="404040"/>
                </a:solidFill>
                <a:latin typeface="Myanmar Text"/>
                <a:cs typeface="Myanmar Text"/>
              </a:rPr>
              <a:t>s</a:t>
            </a:r>
            <a:r>
              <a:rPr sz="2700" spc="-15" baseline="-41666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700" spc="-390" baseline="-41666" dirty="0">
                <a:solidFill>
                  <a:srgbClr val="404040"/>
                </a:solidFill>
                <a:latin typeface="Myanmar Text"/>
                <a:cs typeface="Myanmar Text"/>
              </a:rPr>
              <a:t>v</a:t>
            </a:r>
            <a:r>
              <a:rPr sz="3400" b="1" spc="-2020" dirty="0">
                <a:solidFill>
                  <a:srgbClr val="FFFFFF"/>
                </a:solidFill>
                <a:latin typeface="Myanmar Text"/>
                <a:cs typeface="Myanmar Text"/>
              </a:rPr>
              <a:t>V</a:t>
            </a:r>
            <a:r>
              <a:rPr sz="2700" baseline="-41666" dirty="0">
                <a:solidFill>
                  <a:srgbClr val="404040"/>
                </a:solidFill>
                <a:latin typeface="Myanmar Text"/>
                <a:cs typeface="Myanmar Text"/>
              </a:rPr>
              <a:t>e</a:t>
            </a:r>
            <a:r>
              <a:rPr sz="2700" spc="-15" baseline="-41666" dirty="0">
                <a:solidFill>
                  <a:srgbClr val="404040"/>
                </a:solidFill>
                <a:latin typeface="Myanmar Text"/>
                <a:cs typeface="Myanmar Text"/>
              </a:rPr>
              <a:t>r</a:t>
            </a:r>
            <a:r>
              <a:rPr sz="2700" spc="-472" baseline="-41666" dirty="0">
                <a:solidFill>
                  <a:srgbClr val="404040"/>
                </a:solidFill>
                <a:latin typeface="Myanmar Text"/>
                <a:cs typeface="Myanmar Text"/>
              </a:rPr>
              <a:t>s</a:t>
            </a:r>
            <a:r>
              <a:rPr sz="3400" b="1" spc="-1530" dirty="0">
                <a:solidFill>
                  <a:srgbClr val="FFFFFF"/>
                </a:solidFill>
                <a:latin typeface="Myanmar Text"/>
                <a:cs typeface="Myanmar Text"/>
              </a:rPr>
              <a:t>e</a:t>
            </a:r>
            <a:r>
              <a:rPr sz="2700" baseline="-41666" dirty="0">
                <a:solidFill>
                  <a:srgbClr val="404040"/>
                </a:solidFill>
                <a:latin typeface="Myanmar Text"/>
                <a:cs typeface="Myanmar Text"/>
              </a:rPr>
              <a:t>u</a:t>
            </a:r>
            <a:r>
              <a:rPr sz="2700" spc="-397" baseline="-41666" dirty="0">
                <a:solidFill>
                  <a:srgbClr val="404040"/>
                </a:solidFill>
                <a:latin typeface="Myanmar Text"/>
                <a:cs typeface="Myanmar Text"/>
              </a:rPr>
              <a:t>s</a:t>
            </a:r>
            <a:r>
              <a:rPr sz="3400" b="1" spc="-625" dirty="0">
                <a:solidFill>
                  <a:srgbClr val="FFFFFF"/>
                </a:solidFill>
                <a:latin typeface="Myanmar Text"/>
                <a:cs typeface="Myanmar Text"/>
              </a:rPr>
              <a:t>r</a:t>
            </a:r>
            <a:r>
              <a:rPr sz="2700" spc="-817" baseline="-41666" dirty="0">
                <a:solidFill>
                  <a:srgbClr val="404040"/>
                </a:solidFill>
                <a:latin typeface="Myanmar Text"/>
                <a:cs typeface="Myanmar Text"/>
              </a:rPr>
              <a:t>A</a:t>
            </a:r>
            <a:r>
              <a:rPr sz="3400" b="1" spc="-960" dirty="0">
                <a:solidFill>
                  <a:srgbClr val="FFFFFF"/>
                </a:solidFill>
                <a:latin typeface="Myanmar Text"/>
                <a:cs typeface="Myanmar Text"/>
              </a:rPr>
              <a:t>s</a:t>
            </a:r>
            <a:r>
              <a:rPr sz="2700" spc="-450" baseline="-41666" dirty="0">
                <a:solidFill>
                  <a:srgbClr val="404040"/>
                </a:solidFill>
                <a:latin typeface="Myanmar Text"/>
                <a:cs typeface="Myanmar Text"/>
              </a:rPr>
              <a:t>D</a:t>
            </a:r>
            <a:r>
              <a:rPr sz="3400" b="1" spc="-1764" dirty="0">
                <a:solidFill>
                  <a:srgbClr val="FFFFFF"/>
                </a:solidFill>
                <a:latin typeface="Myanmar Text"/>
                <a:cs typeface="Myanmar Text"/>
              </a:rPr>
              <a:t>u</a:t>
            </a:r>
            <a:r>
              <a:rPr sz="2700" baseline="-41666" dirty="0">
                <a:solidFill>
                  <a:srgbClr val="404040"/>
                </a:solidFill>
                <a:latin typeface="Myanmar Text"/>
                <a:cs typeface="Myanmar Text"/>
              </a:rPr>
              <a:t>R</a:t>
            </a:r>
            <a:r>
              <a:rPr sz="2700" spc="-127" baseline="-41666" dirty="0">
                <a:solidFill>
                  <a:srgbClr val="404040"/>
                </a:solidFill>
                <a:latin typeface="Myanmar Text"/>
                <a:cs typeface="Myanmar Text"/>
              </a:rPr>
              <a:t>s</a:t>
            </a:r>
            <a:r>
              <a:rPr sz="3400" b="1" spc="-5" dirty="0">
                <a:solidFill>
                  <a:srgbClr val="FFFFFF"/>
                </a:solidFill>
                <a:latin typeface="Myanmar Text"/>
                <a:cs typeface="Myanmar Text"/>
              </a:rPr>
              <a:t>s</a:t>
            </a:r>
            <a:r>
              <a:rPr sz="3400" b="1" dirty="0">
                <a:solidFill>
                  <a:srgbClr val="FFFFFF"/>
                </a:solidFill>
                <a:latin typeface="Myanmar Text"/>
                <a:cs typeface="Myanmar Text"/>
              </a:rPr>
              <a:t> </a:t>
            </a:r>
            <a:r>
              <a:rPr sz="3400" b="1" spc="-10" dirty="0">
                <a:solidFill>
                  <a:srgbClr val="FFFFFF"/>
                </a:solidFill>
                <a:latin typeface="Myanmar Text"/>
                <a:cs typeface="Myanmar Text"/>
              </a:rPr>
              <a:t>ADRs</a:t>
            </a:r>
            <a:endParaRPr sz="34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644" y="756284"/>
            <a:ext cx="56375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sz="3200" b="0" spc="-4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</a:t>
            </a:r>
            <a:r>
              <a:rPr sz="3200" b="0" spc="-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–</a:t>
            </a:r>
            <a:r>
              <a:rPr sz="3200" b="0" spc="-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some</a:t>
            </a:r>
            <a:r>
              <a:rPr sz="3200" b="0" spc="-3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definitions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111476"/>
            <a:ext cx="5633085" cy="40894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SAE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(Serious</a:t>
            </a:r>
            <a:r>
              <a:rPr sz="14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Adverse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Event)</a:t>
            </a: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-</a:t>
            </a: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</a:t>
            </a:r>
            <a:r>
              <a:rPr sz="1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AE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</a:t>
            </a:r>
            <a:r>
              <a:rPr sz="1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ADR</a:t>
            </a: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that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is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associated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with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Death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Life</a:t>
            </a:r>
            <a:r>
              <a:rPr sz="1400" b="0" spc="-4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threatening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Results</a:t>
            </a:r>
            <a:r>
              <a:rPr sz="1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</a:t>
            </a: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hospitalization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/Prolongs</a:t>
            </a:r>
            <a:r>
              <a:rPr sz="14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existing</a:t>
            </a:r>
            <a:r>
              <a:rPr sz="1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hospitalization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Persistent</a:t>
            </a:r>
            <a:r>
              <a:rPr sz="1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significant</a:t>
            </a: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disability</a:t>
            </a:r>
            <a:r>
              <a:rPr sz="1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incapacity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Congenital</a:t>
            </a:r>
            <a:r>
              <a:rPr sz="1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anomaly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</a:t>
            </a:r>
            <a:r>
              <a:rPr sz="1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birth</a:t>
            </a:r>
            <a:r>
              <a:rPr sz="14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defect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Medically</a:t>
            </a:r>
            <a:r>
              <a:rPr sz="1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significant</a:t>
            </a:r>
            <a:endParaRPr sz="14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B31166"/>
              </a:buClr>
              <a:buFont typeface="Wingdings 3"/>
              <a:buChar char=""/>
            </a:pPr>
            <a:endParaRPr sz="190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SUSAR</a:t>
            </a:r>
            <a:r>
              <a:rPr sz="1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(Serious,</a:t>
            </a:r>
            <a:r>
              <a:rPr sz="1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unexpected,</a:t>
            </a:r>
            <a:r>
              <a:rPr sz="1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suspected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adverse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reaction)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1000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Serious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Not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included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Product</a:t>
            </a:r>
            <a:r>
              <a:rPr sz="1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Core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Safety</a:t>
            </a:r>
            <a:r>
              <a:rPr sz="1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Data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Sheet</a:t>
            </a:r>
            <a:endParaRPr sz="1400">
              <a:latin typeface="Microsoft YaHei UI Light"/>
              <a:cs typeface="Microsoft YaHei UI Light"/>
            </a:endParaRPr>
          </a:p>
          <a:p>
            <a:pPr marL="972819" indent="-229235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Suspected</a:t>
            </a:r>
            <a:r>
              <a:rPr sz="1400" b="0" spc="-4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link</a:t>
            </a:r>
            <a:r>
              <a:rPr sz="1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1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</a:t>
            </a:r>
            <a:r>
              <a:rPr sz="14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drug</a:t>
            </a:r>
            <a:endParaRPr sz="14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4446" y="567943"/>
            <a:ext cx="360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12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44" y="908684"/>
            <a:ext cx="31896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Serious</a:t>
            </a:r>
            <a:r>
              <a:rPr sz="3200" b="0" spc="-6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vs</a:t>
            </a:r>
            <a:r>
              <a:rPr sz="3200" b="0" spc="-5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Severe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5344" y="2691511"/>
            <a:ext cx="7726045" cy="271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</a:t>
            </a:r>
            <a:r>
              <a:rPr sz="2000" b="0" spc="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term</a:t>
            </a:r>
            <a:r>
              <a:rPr sz="2000" b="0" spc="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18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"severe"</a:t>
            </a:r>
            <a:r>
              <a:rPr sz="1800" b="0" spc="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is</a:t>
            </a:r>
            <a:r>
              <a:rPr sz="2000" b="0" spc="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often</a:t>
            </a:r>
            <a:r>
              <a:rPr sz="2000" b="0" spc="7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used</a:t>
            </a:r>
            <a:r>
              <a:rPr sz="2000" b="0" spc="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2000" b="0" spc="7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describe</a:t>
            </a:r>
            <a:r>
              <a:rPr sz="2000" b="0" spc="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</a:t>
            </a:r>
            <a:r>
              <a:rPr sz="2000" b="0" spc="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icrosoft YaHei UI Light"/>
                <a:cs typeface="Microsoft YaHei UI Light"/>
              </a:rPr>
              <a:t>intensity</a:t>
            </a:r>
            <a:r>
              <a:rPr sz="2000" b="0" spc="8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(severity)</a:t>
            </a:r>
            <a:r>
              <a:rPr sz="2000" b="0" spc="6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6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 </a:t>
            </a:r>
            <a:r>
              <a:rPr sz="2000" b="0" spc="-58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specific event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(as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mild, moderate,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 </a:t>
            </a:r>
            <a:r>
              <a:rPr sz="20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severe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pain); </a:t>
            </a:r>
            <a:r>
              <a:rPr sz="20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event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itself, </a:t>
            </a:r>
            <a:r>
              <a:rPr sz="20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however,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may be </a:t>
            </a:r>
            <a:r>
              <a:rPr sz="20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 </a:t>
            </a:r>
            <a:r>
              <a:rPr sz="20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relatively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minor medical significance (such </a:t>
            </a:r>
            <a:r>
              <a:rPr sz="2000" b="0" spc="-58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as</a:t>
            </a:r>
            <a:r>
              <a:rPr sz="20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severe</a:t>
            </a:r>
            <a:r>
              <a:rPr sz="20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headache).</a:t>
            </a:r>
            <a:endParaRPr sz="20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Microsoft YaHei UI Light"/>
              <a:cs typeface="Microsoft YaHei UI Light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This is not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same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as </a:t>
            </a:r>
            <a:r>
              <a:rPr sz="20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"serious"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which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is based on patient/event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outcome</a:t>
            </a:r>
            <a:r>
              <a:rPr sz="2000" b="0" spc="10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</a:t>
            </a:r>
            <a:r>
              <a:rPr sz="2000" b="0" spc="1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action</a:t>
            </a:r>
            <a:r>
              <a:rPr sz="2000" b="0" spc="1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criteria</a:t>
            </a:r>
            <a:r>
              <a:rPr sz="2000" b="0" spc="1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usually</a:t>
            </a:r>
            <a:r>
              <a:rPr sz="2000" b="0" spc="1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associated</a:t>
            </a:r>
            <a:r>
              <a:rPr sz="2000" b="0" spc="1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with</a:t>
            </a:r>
            <a:r>
              <a:rPr sz="2000" b="0" spc="114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events</a:t>
            </a:r>
            <a:r>
              <a:rPr sz="2000" b="0" spc="10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that</a:t>
            </a:r>
            <a:r>
              <a:rPr sz="2000" b="0" spc="1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pose </a:t>
            </a:r>
            <a:r>
              <a:rPr sz="2000" b="0" spc="-58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</a:t>
            </a:r>
            <a:r>
              <a:rPr sz="20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threat</a:t>
            </a:r>
            <a:r>
              <a:rPr sz="20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20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</a:t>
            </a:r>
            <a:r>
              <a:rPr sz="20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patient's</a:t>
            </a:r>
            <a:r>
              <a:rPr sz="2000" b="0" spc="-5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life</a:t>
            </a:r>
            <a:r>
              <a:rPr sz="20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or</a:t>
            </a:r>
            <a:r>
              <a:rPr sz="20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functioning</a:t>
            </a:r>
            <a:r>
              <a:rPr sz="2000" b="0" dirty="0">
                <a:solidFill>
                  <a:srgbClr val="800000"/>
                </a:solidFill>
                <a:latin typeface="Microsoft YaHei UI Light"/>
                <a:cs typeface="Microsoft YaHei UI Light"/>
              </a:rPr>
              <a:t>.</a:t>
            </a:r>
            <a:endParaRPr sz="20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4446" y="567943"/>
            <a:ext cx="360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13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989838"/>
            <a:ext cx="23539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</a:t>
            </a:r>
            <a:r>
              <a:rPr sz="3200" b="0" spc="-1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Signal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370226"/>
            <a:ext cx="7867650" cy="338455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5600" marR="5080" indent="-343535">
              <a:lnSpc>
                <a:spcPts val="2880"/>
              </a:lnSpc>
              <a:spcBef>
                <a:spcPts val="32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400" b="0" u="heavy" dirty="0">
                <a:uFill>
                  <a:solidFill>
                    <a:srgbClr val="000000"/>
                  </a:solidFill>
                </a:uFill>
                <a:latin typeface="Microsoft YaHei UI Light"/>
                <a:cs typeface="Microsoft YaHei UI Light"/>
              </a:rPr>
              <a:t>Safety</a:t>
            </a:r>
            <a:r>
              <a:rPr sz="2400" b="0" u="heavy" spc="-5" dirty="0">
                <a:uFill>
                  <a:solidFill>
                    <a:srgbClr val="000000"/>
                  </a:solidFill>
                </a:uFill>
                <a:latin typeface="Microsoft YaHei UI Light"/>
                <a:cs typeface="Microsoft YaHei UI Light"/>
              </a:rPr>
              <a:t> Signal</a:t>
            </a:r>
            <a:r>
              <a:rPr sz="2400" b="0" dirty="0">
                <a:latin typeface="Microsoft YaHei UI Light"/>
                <a:cs typeface="Microsoft YaHei UI Light"/>
              </a:rPr>
              <a:t> -</a:t>
            </a:r>
            <a:r>
              <a:rPr sz="2400" b="0" spc="5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information</a:t>
            </a:r>
            <a:r>
              <a:rPr sz="2500" i="1" spc="-40" dirty="0">
                <a:latin typeface="Microsoft YaHei UI Light"/>
                <a:cs typeface="Microsoft YaHei UI Light"/>
              </a:rPr>
              <a:t> </a:t>
            </a:r>
            <a:r>
              <a:rPr sz="2500" i="1" spc="-60" dirty="0">
                <a:latin typeface="Microsoft YaHei UI Light"/>
                <a:cs typeface="Microsoft YaHei UI Light"/>
              </a:rPr>
              <a:t>on</a:t>
            </a:r>
            <a:r>
              <a:rPr sz="2500" i="1" spc="-35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a</a:t>
            </a:r>
            <a:r>
              <a:rPr sz="2500" i="1" spc="-30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possible</a:t>
            </a:r>
            <a:r>
              <a:rPr sz="2500" i="1" spc="-15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causal </a:t>
            </a:r>
            <a:r>
              <a:rPr sz="2500" i="1" spc="-45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relationship</a:t>
            </a:r>
            <a:r>
              <a:rPr sz="2500" i="1" spc="-10" dirty="0">
                <a:latin typeface="Microsoft YaHei UI Light"/>
                <a:cs typeface="Microsoft YaHei UI Light"/>
              </a:rPr>
              <a:t> </a:t>
            </a:r>
            <a:r>
              <a:rPr sz="2500" i="1" spc="-60" dirty="0">
                <a:latin typeface="Microsoft YaHei UI Light"/>
                <a:cs typeface="Microsoft YaHei UI Light"/>
              </a:rPr>
              <a:t>between</a:t>
            </a:r>
            <a:r>
              <a:rPr sz="2500" i="1" spc="-20" dirty="0">
                <a:latin typeface="Microsoft YaHei UI Light"/>
                <a:cs typeface="Microsoft YaHei UI Light"/>
              </a:rPr>
              <a:t> </a:t>
            </a:r>
            <a:r>
              <a:rPr sz="2500" i="1" spc="-60" dirty="0">
                <a:latin typeface="Microsoft YaHei UI Light"/>
                <a:cs typeface="Microsoft YaHei UI Light"/>
              </a:rPr>
              <a:t>an</a:t>
            </a:r>
            <a:r>
              <a:rPr sz="2500" i="1" spc="-35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adverse</a:t>
            </a:r>
            <a:r>
              <a:rPr sz="2500" i="1" spc="-15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event</a:t>
            </a:r>
            <a:r>
              <a:rPr sz="2500" i="1" spc="-15" dirty="0">
                <a:latin typeface="Microsoft YaHei UI Light"/>
                <a:cs typeface="Microsoft YaHei UI Light"/>
              </a:rPr>
              <a:t> </a:t>
            </a:r>
            <a:r>
              <a:rPr sz="2500" i="1" spc="-60" dirty="0">
                <a:latin typeface="Microsoft YaHei UI Light"/>
                <a:cs typeface="Microsoft YaHei UI Light"/>
              </a:rPr>
              <a:t>and</a:t>
            </a:r>
            <a:r>
              <a:rPr sz="2500" i="1" spc="-40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a</a:t>
            </a:r>
            <a:r>
              <a:rPr sz="2500" i="1" spc="-25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drug,</a:t>
            </a:r>
            <a:r>
              <a:rPr sz="2500" i="1" spc="-40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the </a:t>
            </a:r>
            <a:r>
              <a:rPr sz="2500" i="1" spc="-720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relationship</a:t>
            </a:r>
            <a:r>
              <a:rPr sz="2500" i="1" spc="-15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being</a:t>
            </a:r>
            <a:r>
              <a:rPr sz="2500" i="1" spc="-25" dirty="0">
                <a:latin typeface="Microsoft YaHei UI Light"/>
                <a:cs typeface="Microsoft YaHei UI Light"/>
              </a:rPr>
              <a:t> </a:t>
            </a:r>
            <a:r>
              <a:rPr sz="2500" i="1" spc="-65" dirty="0">
                <a:latin typeface="Microsoft YaHei UI Light"/>
                <a:cs typeface="Microsoft YaHei UI Light"/>
              </a:rPr>
              <a:t>unknown</a:t>
            </a:r>
            <a:r>
              <a:rPr sz="2500" i="1" spc="-50" dirty="0">
                <a:latin typeface="Microsoft YaHei UI Light"/>
                <a:cs typeface="Microsoft YaHei UI Light"/>
              </a:rPr>
              <a:t> or</a:t>
            </a:r>
            <a:r>
              <a:rPr sz="2500" i="1" spc="-30" dirty="0">
                <a:latin typeface="Microsoft YaHei UI Light"/>
                <a:cs typeface="Microsoft YaHei UI Light"/>
              </a:rPr>
              <a:t> </a:t>
            </a:r>
            <a:r>
              <a:rPr sz="2500" i="1" spc="-55" dirty="0">
                <a:latin typeface="Microsoft YaHei UI Light"/>
                <a:cs typeface="Microsoft YaHei UI Light"/>
              </a:rPr>
              <a:t>incompletely </a:t>
            </a:r>
            <a:r>
              <a:rPr sz="2500" i="1" spc="-50" dirty="0">
                <a:latin typeface="Microsoft YaHei UI Light"/>
                <a:cs typeface="Microsoft YaHei UI Light"/>
              </a:rPr>
              <a:t> </a:t>
            </a:r>
            <a:r>
              <a:rPr sz="2500" i="1" spc="-60" dirty="0">
                <a:latin typeface="Microsoft YaHei UI Light"/>
                <a:cs typeface="Microsoft YaHei UI Light"/>
              </a:rPr>
              <a:t>documented</a:t>
            </a:r>
            <a:r>
              <a:rPr sz="2500" i="1" spc="-55" dirty="0">
                <a:latin typeface="Microsoft YaHei UI Light"/>
                <a:cs typeface="Microsoft YaHei UI Light"/>
              </a:rPr>
              <a:t> </a:t>
            </a:r>
            <a:r>
              <a:rPr sz="2500" i="1" spc="-50" dirty="0">
                <a:latin typeface="Microsoft YaHei UI Light"/>
                <a:cs typeface="Microsoft YaHei UI Light"/>
              </a:rPr>
              <a:t>previously</a:t>
            </a:r>
            <a:r>
              <a:rPr sz="2400" b="0" spc="-50" dirty="0">
                <a:latin typeface="Microsoft YaHei UI Light"/>
                <a:cs typeface="Microsoft YaHei UI Light"/>
              </a:rPr>
              <a:t>.</a:t>
            </a:r>
            <a:endParaRPr sz="24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B31166"/>
              </a:buClr>
              <a:buFont typeface="Wingdings 3"/>
              <a:buChar char=""/>
            </a:pPr>
            <a:endParaRPr sz="2250">
              <a:latin typeface="Microsoft YaHei UI Light"/>
              <a:cs typeface="Microsoft YaHei UI Light"/>
            </a:endParaRPr>
          </a:p>
          <a:p>
            <a:pPr marL="972819" lvl="1" indent="-229235">
              <a:lnSpc>
                <a:spcPct val="100000"/>
              </a:lnSpc>
              <a:buClr>
                <a:srgbClr val="B31166"/>
              </a:buClr>
              <a:buSzPct val="76315"/>
              <a:buFont typeface="Wingdings 3"/>
              <a:buChar char=""/>
              <a:tabLst>
                <a:tab pos="973455" algn="l"/>
              </a:tabLst>
            </a:pPr>
            <a:r>
              <a:rPr sz="1900" i="1" spc="-55" dirty="0">
                <a:latin typeface="Microsoft YaHei UI Light"/>
                <a:cs typeface="Microsoft YaHei UI Light"/>
              </a:rPr>
              <a:t>Detected</a:t>
            </a:r>
            <a:r>
              <a:rPr sz="1900" i="1" spc="-15" dirty="0">
                <a:latin typeface="Microsoft YaHei UI Light"/>
                <a:cs typeface="Microsoft YaHei UI Light"/>
              </a:rPr>
              <a:t> </a:t>
            </a:r>
            <a:r>
              <a:rPr sz="1900" i="1" spc="-40" dirty="0">
                <a:latin typeface="Microsoft YaHei UI Light"/>
                <a:cs typeface="Microsoft YaHei UI Light"/>
              </a:rPr>
              <a:t>/</a:t>
            </a:r>
            <a:r>
              <a:rPr sz="1900" i="1" spc="-1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generated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during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pharmacovigilance</a:t>
            </a:r>
            <a:endParaRPr sz="1900">
              <a:latin typeface="Microsoft YaHei UI Light"/>
              <a:cs typeface="Microsoft YaHei UI Light"/>
            </a:endParaRPr>
          </a:p>
          <a:p>
            <a:pPr marL="972819" marR="148590" lvl="1" indent="-228600">
              <a:lnSpc>
                <a:spcPct val="94800"/>
              </a:lnSpc>
              <a:spcBef>
                <a:spcPts val="1800"/>
              </a:spcBef>
              <a:buClr>
                <a:srgbClr val="B31166"/>
              </a:buClr>
              <a:buSzPct val="76315"/>
              <a:buFont typeface="Wingdings 3"/>
              <a:buChar char=""/>
              <a:tabLst>
                <a:tab pos="973455" algn="l"/>
              </a:tabLst>
            </a:pPr>
            <a:r>
              <a:rPr sz="1900" i="1" spc="-50" dirty="0">
                <a:latin typeface="Microsoft YaHei UI Light"/>
                <a:cs typeface="Microsoft YaHei UI Light"/>
              </a:rPr>
              <a:t>Usually</a:t>
            </a:r>
            <a:r>
              <a:rPr sz="1900" i="1" spc="-30" dirty="0">
                <a:latin typeface="Microsoft YaHei UI Light"/>
                <a:cs typeface="Microsoft YaHei UI Light"/>
              </a:rPr>
              <a:t> </a:t>
            </a:r>
            <a:r>
              <a:rPr sz="1900" i="1" spc="-70" dirty="0">
                <a:latin typeface="Microsoft YaHei UI Light"/>
                <a:cs typeface="Microsoft YaHei UI Light"/>
              </a:rPr>
              <a:t>more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than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a</a:t>
            </a:r>
            <a:r>
              <a:rPr sz="1900" i="1" spc="-25" dirty="0">
                <a:latin typeface="Microsoft YaHei UI Light"/>
                <a:cs typeface="Microsoft YaHei UI Light"/>
              </a:rPr>
              <a:t> </a:t>
            </a:r>
            <a:r>
              <a:rPr sz="1900" i="1" spc="-45" dirty="0">
                <a:latin typeface="Microsoft YaHei UI Light"/>
                <a:cs typeface="Microsoft YaHei UI Light"/>
              </a:rPr>
              <a:t>single</a:t>
            </a:r>
            <a:r>
              <a:rPr sz="1900" i="1" spc="-25" dirty="0">
                <a:latin typeface="Microsoft YaHei UI Light"/>
                <a:cs typeface="Microsoft YaHei UI Light"/>
              </a:rPr>
              <a:t> </a:t>
            </a:r>
            <a:r>
              <a:rPr sz="1900" i="1" spc="-45" dirty="0">
                <a:latin typeface="Microsoft YaHei UI Light"/>
                <a:cs typeface="Microsoft YaHei UI Light"/>
              </a:rPr>
              <a:t>report</a:t>
            </a:r>
            <a:r>
              <a:rPr sz="1900" i="1" spc="-35" dirty="0">
                <a:latin typeface="Microsoft YaHei UI Light"/>
                <a:cs typeface="Microsoft YaHei UI Light"/>
              </a:rPr>
              <a:t> is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65" dirty="0">
                <a:latin typeface="Microsoft YaHei UI Light"/>
                <a:cs typeface="Microsoft YaHei UI Light"/>
              </a:rPr>
              <a:t>required</a:t>
            </a:r>
            <a:r>
              <a:rPr sz="1900" i="1" spc="-25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to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generate</a:t>
            </a:r>
            <a:r>
              <a:rPr sz="1900" i="1" spc="-15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a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0" dirty="0">
                <a:latin typeface="Microsoft YaHei UI Light"/>
                <a:cs typeface="Microsoft YaHei UI Light"/>
              </a:rPr>
              <a:t>signal, </a:t>
            </a:r>
            <a:r>
              <a:rPr sz="1900" i="1" spc="-545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depending</a:t>
            </a:r>
            <a:r>
              <a:rPr sz="1900" i="1" spc="-45" dirty="0">
                <a:latin typeface="Microsoft YaHei UI Light"/>
                <a:cs typeface="Microsoft YaHei UI Light"/>
              </a:rPr>
              <a:t> </a:t>
            </a:r>
            <a:r>
              <a:rPr sz="1900" i="1" spc="-60" dirty="0">
                <a:latin typeface="Microsoft YaHei UI Light"/>
                <a:cs typeface="Microsoft YaHei UI Light"/>
              </a:rPr>
              <a:t>upon</a:t>
            </a:r>
            <a:r>
              <a:rPr sz="1900" i="1" spc="-45" dirty="0">
                <a:latin typeface="Microsoft YaHei UI Light"/>
                <a:cs typeface="Microsoft YaHei UI Light"/>
              </a:rPr>
              <a:t> </a:t>
            </a:r>
            <a:r>
              <a:rPr sz="1900" i="1" spc="-50" dirty="0">
                <a:latin typeface="Microsoft YaHei UI Light"/>
                <a:cs typeface="Microsoft YaHei UI Light"/>
              </a:rPr>
              <a:t>the</a:t>
            </a:r>
            <a:r>
              <a:rPr sz="1900" i="1" spc="-2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seriousness</a:t>
            </a:r>
            <a:r>
              <a:rPr sz="1900" i="1" spc="-50" dirty="0">
                <a:latin typeface="Microsoft YaHei UI Light"/>
                <a:cs typeface="Microsoft YaHei UI Light"/>
              </a:rPr>
              <a:t> </a:t>
            </a:r>
            <a:r>
              <a:rPr sz="1900" i="1" spc="-75" dirty="0">
                <a:latin typeface="Microsoft YaHei UI Light"/>
                <a:cs typeface="Microsoft YaHei UI Light"/>
              </a:rPr>
              <a:t>of</a:t>
            </a:r>
            <a:r>
              <a:rPr sz="1900" i="1" spc="-30" dirty="0">
                <a:latin typeface="Microsoft YaHei UI Light"/>
                <a:cs typeface="Microsoft YaHei UI Light"/>
              </a:rPr>
              <a:t> </a:t>
            </a:r>
            <a:r>
              <a:rPr sz="1900" i="1" spc="-50" dirty="0">
                <a:latin typeface="Microsoft YaHei UI Light"/>
                <a:cs typeface="Microsoft YaHei UI Light"/>
              </a:rPr>
              <a:t>the</a:t>
            </a:r>
            <a:r>
              <a:rPr sz="1900" i="1" spc="-30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event</a:t>
            </a:r>
            <a:r>
              <a:rPr sz="1900" i="1" spc="-25" dirty="0">
                <a:latin typeface="Microsoft YaHei UI Light"/>
                <a:cs typeface="Microsoft YaHei UI Light"/>
              </a:rPr>
              <a:t> </a:t>
            </a:r>
            <a:r>
              <a:rPr sz="1900" i="1" spc="-60" dirty="0">
                <a:latin typeface="Microsoft YaHei UI Light"/>
                <a:cs typeface="Microsoft YaHei UI Light"/>
              </a:rPr>
              <a:t>and</a:t>
            </a:r>
            <a:r>
              <a:rPr sz="1900" i="1" spc="-25" dirty="0">
                <a:latin typeface="Microsoft YaHei UI Light"/>
                <a:cs typeface="Microsoft YaHei UI Light"/>
              </a:rPr>
              <a:t> </a:t>
            </a:r>
            <a:r>
              <a:rPr sz="1900" i="1" spc="-55" dirty="0">
                <a:latin typeface="Microsoft YaHei UI Light"/>
                <a:cs typeface="Microsoft YaHei UI Light"/>
              </a:rPr>
              <a:t>the</a:t>
            </a:r>
            <a:r>
              <a:rPr sz="1900" i="1" spc="-25" dirty="0">
                <a:latin typeface="Microsoft YaHei UI Light"/>
                <a:cs typeface="Microsoft YaHei UI Light"/>
              </a:rPr>
              <a:t> </a:t>
            </a:r>
            <a:r>
              <a:rPr sz="1900" i="1" spc="-45" dirty="0">
                <a:latin typeface="Microsoft YaHei UI Light"/>
                <a:cs typeface="Microsoft YaHei UI Light"/>
              </a:rPr>
              <a:t>quality</a:t>
            </a:r>
            <a:r>
              <a:rPr sz="1900" i="1" spc="-30" dirty="0">
                <a:latin typeface="Microsoft YaHei UI Light"/>
                <a:cs typeface="Microsoft YaHei UI Light"/>
              </a:rPr>
              <a:t> </a:t>
            </a:r>
            <a:r>
              <a:rPr sz="1900" i="1" spc="-75" dirty="0">
                <a:latin typeface="Microsoft YaHei UI Light"/>
                <a:cs typeface="Microsoft YaHei UI Light"/>
              </a:rPr>
              <a:t>of </a:t>
            </a:r>
            <a:r>
              <a:rPr sz="1900" i="1" spc="-70" dirty="0">
                <a:latin typeface="Microsoft YaHei UI Light"/>
                <a:cs typeface="Microsoft YaHei UI Light"/>
              </a:rPr>
              <a:t> </a:t>
            </a:r>
            <a:r>
              <a:rPr sz="1900" i="1" spc="-50" dirty="0">
                <a:latin typeface="Microsoft YaHei UI Light"/>
                <a:cs typeface="Microsoft YaHei UI Light"/>
              </a:rPr>
              <a:t>the</a:t>
            </a:r>
            <a:r>
              <a:rPr sz="1900" i="1" spc="-35" dirty="0">
                <a:latin typeface="Microsoft YaHei UI Light"/>
                <a:cs typeface="Microsoft YaHei UI Light"/>
              </a:rPr>
              <a:t> </a:t>
            </a:r>
            <a:r>
              <a:rPr sz="1900" i="1" spc="-50" dirty="0">
                <a:latin typeface="Microsoft YaHei UI Light"/>
                <a:cs typeface="Microsoft YaHei UI Light"/>
              </a:rPr>
              <a:t>information</a:t>
            </a:r>
            <a:endParaRPr sz="19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1398" y="567943"/>
            <a:ext cx="367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14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69797"/>
            <a:ext cx="514540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sz="3200" b="0" spc="-5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–</a:t>
            </a:r>
            <a:endParaRPr sz="320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</a:pP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Main</a:t>
            </a:r>
            <a:r>
              <a:rPr sz="3200" b="0" spc="-5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sources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of</a:t>
            </a:r>
            <a:r>
              <a:rPr sz="3200" b="0" spc="-4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information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118127"/>
            <a:ext cx="6739255" cy="419735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2200" b="0" spc="-5" dirty="0">
                <a:solidFill>
                  <a:srgbClr val="C00000"/>
                </a:solidFill>
                <a:latin typeface="Microsoft YaHei UI Light"/>
                <a:cs typeface="Microsoft YaHei UI Light"/>
              </a:rPr>
              <a:t>Pre-marketing</a:t>
            </a:r>
            <a:r>
              <a:rPr sz="2200" b="0" spc="-40" dirty="0">
                <a:solidFill>
                  <a:srgbClr val="C0000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dirty="0">
                <a:solidFill>
                  <a:srgbClr val="C00000"/>
                </a:solidFill>
                <a:latin typeface="Microsoft YaHei UI Light"/>
                <a:cs typeface="Microsoft YaHei UI Light"/>
              </a:rPr>
              <a:t>(During</a:t>
            </a:r>
            <a:r>
              <a:rPr sz="2200" b="0" spc="-35" dirty="0">
                <a:solidFill>
                  <a:srgbClr val="C0000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dirty="0">
                <a:solidFill>
                  <a:srgbClr val="C00000"/>
                </a:solidFill>
                <a:latin typeface="Microsoft YaHei UI Light"/>
                <a:cs typeface="Microsoft YaHei UI Light"/>
              </a:rPr>
              <a:t>Development)</a:t>
            </a:r>
            <a:endParaRPr sz="22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ct val="100000"/>
              </a:lnSpc>
              <a:spcBef>
                <a:spcPts val="130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spc="-5" dirty="0">
                <a:latin typeface="Microsoft YaHei UI Light"/>
                <a:cs typeface="Microsoft YaHei UI Light"/>
              </a:rPr>
              <a:t>Pre-clinical</a:t>
            </a:r>
            <a:r>
              <a:rPr sz="1700" b="0" spc="46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(animal</a:t>
            </a:r>
            <a:r>
              <a:rPr sz="1700" b="0" spc="-4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/</a:t>
            </a:r>
            <a:r>
              <a:rPr sz="1700" b="0" spc="-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in-vitro)</a:t>
            </a:r>
            <a:r>
              <a:rPr sz="1700" b="0" spc="-4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studies</a:t>
            </a:r>
            <a:endParaRPr sz="17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ct val="100000"/>
              </a:lnSpc>
              <a:spcBef>
                <a:spcPts val="95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dirty="0">
                <a:latin typeface="Microsoft YaHei UI Light"/>
                <a:cs typeface="Microsoft YaHei UI Light"/>
              </a:rPr>
              <a:t>Clinical</a:t>
            </a:r>
            <a:r>
              <a:rPr sz="1700" b="0" spc="-6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studies</a:t>
            </a:r>
            <a:r>
              <a:rPr sz="1700" b="0" spc="-3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–</a:t>
            </a:r>
            <a:r>
              <a:rPr sz="1700" b="0" spc="-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Phase</a:t>
            </a:r>
            <a:r>
              <a:rPr sz="1700" b="0" spc="-6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I</a:t>
            </a:r>
            <a:r>
              <a:rPr sz="1700" b="0" spc="-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–</a:t>
            </a:r>
            <a:r>
              <a:rPr sz="1700" b="0" spc="-5" dirty="0">
                <a:latin typeface="Microsoft YaHei UI Light"/>
                <a:cs typeface="Microsoft YaHei UI Light"/>
              </a:rPr>
              <a:t> </a:t>
            </a:r>
            <a:r>
              <a:rPr sz="1700" b="0" spc="10" dirty="0">
                <a:latin typeface="Microsoft YaHei UI Light"/>
                <a:cs typeface="Microsoft YaHei UI Light"/>
              </a:rPr>
              <a:t>III</a:t>
            </a:r>
            <a:endParaRPr sz="17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b="0" spc="-10" dirty="0">
                <a:solidFill>
                  <a:srgbClr val="C00000"/>
                </a:solidFill>
                <a:latin typeface="Microsoft YaHei UI Light"/>
                <a:cs typeface="Microsoft YaHei UI Light"/>
              </a:rPr>
              <a:t>Post-marketing</a:t>
            </a:r>
            <a:endParaRPr sz="22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ts val="1939"/>
              </a:lnSpc>
              <a:spcBef>
                <a:spcPts val="125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dirty="0">
                <a:latin typeface="Microsoft YaHei UI Light"/>
                <a:cs typeface="Microsoft YaHei UI Light"/>
              </a:rPr>
              <a:t>Spontaneous</a:t>
            </a:r>
            <a:r>
              <a:rPr sz="1700" b="0" spc="-5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adverse</a:t>
            </a:r>
            <a:r>
              <a:rPr sz="1700" b="0" spc="-50" dirty="0">
                <a:latin typeface="Microsoft YaHei UI Light"/>
                <a:cs typeface="Microsoft YaHei UI Light"/>
              </a:rPr>
              <a:t> </a:t>
            </a:r>
            <a:r>
              <a:rPr sz="1700" b="0" spc="-5" dirty="0">
                <a:latin typeface="Microsoft YaHei UI Light"/>
                <a:cs typeface="Microsoft YaHei UI Light"/>
              </a:rPr>
              <a:t>reaction</a:t>
            </a:r>
            <a:r>
              <a:rPr sz="1700" b="0" spc="-4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reporting</a:t>
            </a:r>
            <a:endParaRPr sz="1700">
              <a:latin typeface="Microsoft YaHei UI Light"/>
              <a:cs typeface="Microsoft YaHei UI Light"/>
            </a:endParaRPr>
          </a:p>
          <a:p>
            <a:pPr marL="744220">
              <a:lnSpc>
                <a:spcPts val="1939"/>
              </a:lnSpc>
              <a:tabLst>
                <a:tab pos="1030605" algn="l"/>
              </a:tabLst>
            </a:pPr>
            <a:r>
              <a:rPr sz="1250" spc="15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250" spc="15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1700" b="0" spc="-5" dirty="0">
                <a:latin typeface="Microsoft YaHei UI Light"/>
                <a:cs typeface="Microsoft YaHei UI Light"/>
              </a:rPr>
              <a:t>national</a:t>
            </a:r>
            <a:r>
              <a:rPr sz="1700" b="0" spc="-1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and</a:t>
            </a:r>
            <a:r>
              <a:rPr sz="1700" b="0" spc="-10" dirty="0">
                <a:latin typeface="Microsoft YaHei UI Light"/>
                <a:cs typeface="Microsoft YaHei UI Light"/>
              </a:rPr>
              <a:t> </a:t>
            </a:r>
            <a:r>
              <a:rPr sz="1700" b="0" spc="-5" dirty="0">
                <a:latin typeface="Microsoft YaHei UI Light"/>
                <a:cs typeface="Microsoft YaHei UI Light"/>
              </a:rPr>
              <a:t>international</a:t>
            </a:r>
            <a:endParaRPr sz="17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ct val="100000"/>
              </a:lnSpc>
              <a:spcBef>
                <a:spcPts val="95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spc="10" dirty="0">
                <a:latin typeface="Microsoft YaHei UI Light"/>
                <a:cs typeface="Microsoft YaHei UI Light"/>
              </a:rPr>
              <a:t>Regulatory</a:t>
            </a:r>
            <a:r>
              <a:rPr sz="1700" b="0" spc="-5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authorities</a:t>
            </a:r>
            <a:endParaRPr sz="17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ct val="100000"/>
              </a:lnSpc>
              <a:spcBef>
                <a:spcPts val="110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dirty="0">
                <a:latin typeface="Microsoft YaHei UI Light"/>
                <a:cs typeface="Microsoft YaHei UI Light"/>
              </a:rPr>
              <a:t>Contractual</a:t>
            </a:r>
            <a:r>
              <a:rPr sz="1700" b="0" spc="-75" dirty="0">
                <a:latin typeface="Microsoft YaHei UI Light"/>
                <a:cs typeface="Microsoft YaHei UI Light"/>
              </a:rPr>
              <a:t> </a:t>
            </a:r>
            <a:r>
              <a:rPr sz="1700" b="0" spc="15" dirty="0">
                <a:latin typeface="Microsoft YaHei UI Light"/>
                <a:cs typeface="Microsoft YaHei UI Light"/>
              </a:rPr>
              <a:t>partners</a:t>
            </a:r>
            <a:endParaRPr sz="17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ct val="100000"/>
              </a:lnSpc>
              <a:spcBef>
                <a:spcPts val="100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dirty="0">
                <a:latin typeface="Microsoft YaHei UI Light"/>
                <a:cs typeface="Microsoft YaHei UI Light"/>
              </a:rPr>
              <a:t>Published</a:t>
            </a:r>
            <a:r>
              <a:rPr sz="1700" b="0" spc="-7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medical</a:t>
            </a:r>
            <a:r>
              <a:rPr sz="1700" b="0" spc="-60" dirty="0">
                <a:latin typeface="Microsoft YaHei UI Light"/>
                <a:cs typeface="Microsoft YaHei UI Light"/>
              </a:rPr>
              <a:t> </a:t>
            </a:r>
            <a:r>
              <a:rPr sz="1700" b="0" spc="-5" dirty="0">
                <a:latin typeface="Microsoft YaHei UI Light"/>
                <a:cs typeface="Microsoft YaHei UI Light"/>
              </a:rPr>
              <a:t>literature</a:t>
            </a:r>
            <a:endParaRPr sz="17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ct val="100000"/>
              </a:lnSpc>
              <a:spcBef>
                <a:spcPts val="105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dirty="0">
                <a:latin typeface="Microsoft YaHei UI Light"/>
                <a:cs typeface="Microsoft YaHei UI Light"/>
              </a:rPr>
              <a:t>Clinical</a:t>
            </a:r>
            <a:r>
              <a:rPr sz="1700" b="0" spc="-5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trials</a:t>
            </a:r>
            <a:r>
              <a:rPr sz="1700" b="0" spc="-2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- </a:t>
            </a:r>
            <a:r>
              <a:rPr sz="1700" b="0" spc="5" dirty="0">
                <a:latin typeface="Microsoft YaHei UI Light"/>
                <a:cs typeface="Microsoft YaHei UI Light"/>
              </a:rPr>
              <a:t>PMS</a:t>
            </a:r>
            <a:r>
              <a:rPr sz="1700" b="0" spc="-4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&amp;</a:t>
            </a:r>
            <a:r>
              <a:rPr sz="1700" b="0" spc="-10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Phase</a:t>
            </a:r>
            <a:r>
              <a:rPr sz="1700" b="0" spc="-4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IV</a:t>
            </a:r>
            <a:r>
              <a:rPr sz="1700" b="0" spc="-1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studies,</a:t>
            </a:r>
            <a:r>
              <a:rPr sz="1700" b="0" spc="-40" dirty="0">
                <a:latin typeface="Microsoft YaHei UI Light"/>
                <a:cs typeface="Microsoft YaHei UI Light"/>
              </a:rPr>
              <a:t> </a:t>
            </a:r>
            <a:r>
              <a:rPr sz="1700" b="0" spc="-5" dirty="0">
                <a:latin typeface="Microsoft YaHei UI Light"/>
                <a:cs typeface="Microsoft YaHei UI Light"/>
              </a:rPr>
              <a:t>epidemiological</a:t>
            </a:r>
            <a:r>
              <a:rPr sz="1700" b="0" spc="-4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studies</a:t>
            </a:r>
            <a:endParaRPr sz="1700">
              <a:latin typeface="Microsoft YaHei UI Light"/>
              <a:cs typeface="Microsoft YaHei UI Light"/>
            </a:endParaRPr>
          </a:p>
          <a:p>
            <a:pPr marL="629920" indent="-344170">
              <a:lnSpc>
                <a:spcPts val="1939"/>
              </a:lnSpc>
              <a:spcBef>
                <a:spcPts val="95"/>
              </a:spcBef>
              <a:buClr>
                <a:srgbClr val="0818F6"/>
              </a:buClr>
              <a:buSzPct val="67647"/>
              <a:buFont typeface="Wingdings"/>
              <a:buChar char=""/>
              <a:tabLst>
                <a:tab pos="629920" algn="l"/>
                <a:tab pos="630555" algn="l"/>
              </a:tabLst>
            </a:pPr>
            <a:r>
              <a:rPr sz="1700" b="0" spc="5" dirty="0">
                <a:latin typeface="Microsoft YaHei UI Light"/>
                <a:cs typeface="Microsoft YaHei UI Light"/>
              </a:rPr>
              <a:t>Data</a:t>
            </a:r>
            <a:r>
              <a:rPr sz="1700" b="0" spc="-40" dirty="0">
                <a:latin typeface="Microsoft YaHei UI Light"/>
                <a:cs typeface="Microsoft YaHei UI Light"/>
              </a:rPr>
              <a:t> </a:t>
            </a:r>
            <a:r>
              <a:rPr sz="1700" b="0" spc="-5" dirty="0">
                <a:latin typeface="Microsoft YaHei UI Light"/>
                <a:cs typeface="Microsoft YaHei UI Light"/>
              </a:rPr>
              <a:t>collected</a:t>
            </a:r>
            <a:r>
              <a:rPr sz="1700" b="0" spc="-5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for</a:t>
            </a:r>
            <a:r>
              <a:rPr sz="1700" b="0" spc="-25" dirty="0">
                <a:latin typeface="Microsoft YaHei UI Light"/>
                <a:cs typeface="Microsoft YaHei UI Light"/>
              </a:rPr>
              <a:t> </a:t>
            </a:r>
            <a:r>
              <a:rPr sz="1700" b="0" spc="5" dirty="0">
                <a:latin typeface="Microsoft YaHei UI Light"/>
                <a:cs typeface="Microsoft YaHei UI Light"/>
              </a:rPr>
              <a:t>other</a:t>
            </a:r>
            <a:r>
              <a:rPr sz="1700" b="0" spc="-5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purposes</a:t>
            </a:r>
            <a:endParaRPr sz="1700">
              <a:latin typeface="Microsoft YaHei UI Light"/>
              <a:cs typeface="Microsoft YaHei UI Light"/>
            </a:endParaRPr>
          </a:p>
          <a:p>
            <a:pPr marL="744220">
              <a:lnSpc>
                <a:spcPts val="1835"/>
              </a:lnSpc>
              <a:tabLst>
                <a:tab pos="1030605" algn="l"/>
              </a:tabLst>
            </a:pPr>
            <a:r>
              <a:rPr sz="1250" spc="15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250" spc="15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1700" b="0" spc="-5" dirty="0">
                <a:latin typeface="Microsoft YaHei UI Light"/>
                <a:cs typeface="Microsoft YaHei UI Light"/>
              </a:rPr>
              <a:t>routine</a:t>
            </a:r>
            <a:r>
              <a:rPr sz="1700" b="0" spc="-65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statistics</a:t>
            </a:r>
            <a:endParaRPr sz="1700">
              <a:latin typeface="Microsoft YaHei UI Light"/>
              <a:cs typeface="Microsoft YaHei UI Light"/>
            </a:endParaRPr>
          </a:p>
          <a:p>
            <a:pPr marL="744220">
              <a:lnSpc>
                <a:spcPts val="1835"/>
              </a:lnSpc>
              <a:tabLst>
                <a:tab pos="1030605" algn="l"/>
              </a:tabLst>
            </a:pPr>
            <a:r>
              <a:rPr sz="1250" spc="15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250" spc="15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1700" b="0" spc="-5" dirty="0">
                <a:latin typeface="Microsoft YaHei UI Light"/>
                <a:cs typeface="Microsoft YaHei UI Light"/>
              </a:rPr>
              <a:t>special</a:t>
            </a:r>
            <a:r>
              <a:rPr sz="1700" b="0" spc="-2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purpose</a:t>
            </a:r>
            <a:r>
              <a:rPr sz="1700" b="0" spc="-55" dirty="0">
                <a:latin typeface="Microsoft YaHei UI Light"/>
                <a:cs typeface="Microsoft YaHei UI Light"/>
              </a:rPr>
              <a:t> </a:t>
            </a:r>
            <a:r>
              <a:rPr sz="1700" b="0" spc="-10" dirty="0">
                <a:latin typeface="Microsoft YaHei UI Light"/>
                <a:cs typeface="Microsoft YaHei UI Light"/>
              </a:rPr>
              <a:t>registries</a:t>
            </a:r>
            <a:endParaRPr sz="1700">
              <a:latin typeface="Microsoft YaHei UI Light"/>
              <a:cs typeface="Microsoft YaHei UI Light"/>
            </a:endParaRPr>
          </a:p>
          <a:p>
            <a:pPr marL="744220">
              <a:lnSpc>
                <a:spcPts val="1939"/>
              </a:lnSpc>
              <a:tabLst>
                <a:tab pos="1030605" algn="l"/>
              </a:tabLst>
            </a:pPr>
            <a:r>
              <a:rPr sz="1250" spc="15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250" spc="15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1700" b="0" dirty="0">
                <a:latin typeface="Microsoft YaHei UI Light"/>
                <a:cs typeface="Microsoft YaHei UI Light"/>
              </a:rPr>
              <a:t>databases</a:t>
            </a:r>
            <a:r>
              <a:rPr sz="1700" b="0" spc="-50" dirty="0">
                <a:latin typeface="Microsoft YaHei UI Light"/>
                <a:cs typeface="Microsoft YaHei UI Light"/>
              </a:rPr>
              <a:t> </a:t>
            </a:r>
            <a:r>
              <a:rPr sz="1700" b="0" spc="-25" dirty="0">
                <a:latin typeface="Microsoft YaHei UI Light"/>
                <a:cs typeface="Microsoft YaHei UI Light"/>
              </a:rPr>
              <a:t>of</a:t>
            </a:r>
            <a:r>
              <a:rPr sz="1700" b="0" spc="-10" dirty="0">
                <a:latin typeface="Microsoft YaHei UI Light"/>
                <a:cs typeface="Microsoft YaHei UI Light"/>
              </a:rPr>
              <a:t> </a:t>
            </a:r>
            <a:r>
              <a:rPr sz="1700" b="0" spc="-5" dirty="0">
                <a:latin typeface="Microsoft YaHei UI Light"/>
                <a:cs typeface="Microsoft YaHei UI Light"/>
              </a:rPr>
              <a:t>prescription</a:t>
            </a:r>
            <a:r>
              <a:rPr sz="1700" b="0" spc="-5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and</a:t>
            </a:r>
            <a:r>
              <a:rPr sz="1700" b="0" spc="-20" dirty="0">
                <a:latin typeface="Microsoft YaHei UI Light"/>
                <a:cs typeface="Microsoft YaHei UI Light"/>
              </a:rPr>
              <a:t> </a:t>
            </a:r>
            <a:r>
              <a:rPr sz="1700" b="0" dirty="0">
                <a:latin typeface="Microsoft YaHei UI Light"/>
                <a:cs typeface="Microsoft YaHei UI Light"/>
              </a:rPr>
              <a:t>outcomes</a:t>
            </a:r>
            <a:endParaRPr sz="17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4446" y="567943"/>
            <a:ext cx="360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15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203831"/>
            <a:ext cx="7637145" cy="3623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0818F6"/>
              </a:buClr>
              <a:buSzPct val="7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b="0" spc="5" dirty="0">
                <a:latin typeface="Microsoft YaHei UI Light"/>
                <a:cs typeface="Microsoft YaHei UI Light"/>
              </a:rPr>
              <a:t>Size</a:t>
            </a:r>
            <a:r>
              <a:rPr sz="2000" b="0" spc="-4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(maximum</a:t>
            </a:r>
            <a:r>
              <a:rPr sz="2000" b="0" spc="-5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3,000-5,000</a:t>
            </a:r>
            <a:r>
              <a:rPr sz="2000" b="0" spc="-5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subjects)</a:t>
            </a:r>
            <a:endParaRPr sz="2000">
              <a:latin typeface="Microsoft YaHei UI Light"/>
              <a:cs typeface="Microsoft YaHei UI Light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1500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500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2000" b="0" dirty="0">
                <a:latin typeface="Microsoft YaHei UI Light"/>
                <a:cs typeface="Microsoft YaHei UI Light"/>
              </a:rPr>
              <a:t>Sometimes</a:t>
            </a:r>
            <a:r>
              <a:rPr sz="2000" b="0" spc="-50" dirty="0"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latin typeface="Microsoft YaHei UI Light"/>
                <a:cs typeface="Microsoft YaHei UI Light"/>
              </a:rPr>
              <a:t>larger</a:t>
            </a:r>
            <a:r>
              <a:rPr sz="2000" b="0" spc="-3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for</a:t>
            </a:r>
            <a:r>
              <a:rPr sz="2000" b="0" spc="-20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vaccines</a:t>
            </a:r>
            <a:endParaRPr sz="20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Microsoft YaHei UI Light"/>
              <a:cs typeface="Microsoft YaHei UI Light"/>
            </a:endParaRPr>
          </a:p>
          <a:p>
            <a:pPr marL="355600" indent="-343535">
              <a:lnSpc>
                <a:spcPct val="100000"/>
              </a:lnSpc>
              <a:buClr>
                <a:srgbClr val="0818F6"/>
              </a:buClr>
              <a:buSzPct val="7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b="0" spc="-5" dirty="0">
                <a:latin typeface="Microsoft YaHei UI Light"/>
                <a:cs typeface="Microsoft YaHei UI Light"/>
              </a:rPr>
              <a:t>Narrow</a:t>
            </a:r>
            <a:r>
              <a:rPr sz="2000" b="0" spc="-80" dirty="0"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latin typeface="Microsoft YaHei UI Light"/>
                <a:cs typeface="Microsoft YaHei UI Light"/>
              </a:rPr>
              <a:t>Population</a:t>
            </a:r>
            <a:endParaRPr sz="2000">
              <a:latin typeface="Microsoft YaHei UI Light"/>
              <a:cs typeface="Microsoft YaHei UI Light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1500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500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2000" b="0" spc="10" dirty="0">
                <a:latin typeface="Microsoft YaHei UI Light"/>
                <a:cs typeface="Microsoft YaHei UI Light"/>
              </a:rPr>
              <a:t>Often</a:t>
            </a:r>
            <a:r>
              <a:rPr sz="2000" b="0" spc="-2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does</a:t>
            </a:r>
            <a:r>
              <a:rPr sz="2000" b="0" spc="-25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not</a:t>
            </a:r>
            <a:r>
              <a:rPr sz="2000" b="0" spc="-2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include</a:t>
            </a:r>
            <a:r>
              <a:rPr sz="2000" b="0" spc="-15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special</a:t>
            </a:r>
            <a:r>
              <a:rPr sz="2000" b="0" spc="-40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groups</a:t>
            </a:r>
            <a:endParaRPr sz="2000">
              <a:latin typeface="Microsoft YaHei UI Light"/>
              <a:cs typeface="Microsoft YaHei UI Light"/>
            </a:endParaRPr>
          </a:p>
          <a:p>
            <a:pPr marL="744220">
              <a:lnSpc>
                <a:spcPct val="100000"/>
              </a:lnSpc>
              <a:spcBef>
                <a:spcPts val="244"/>
              </a:spcBef>
            </a:pPr>
            <a:r>
              <a:rPr sz="2000" b="0" dirty="0">
                <a:latin typeface="Microsoft YaHei UI Light"/>
                <a:cs typeface="Microsoft YaHei UI Light"/>
              </a:rPr>
              <a:t>(e.g.,</a:t>
            </a:r>
            <a:r>
              <a:rPr sz="2000" b="0" spc="-8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children,</a:t>
            </a:r>
            <a:r>
              <a:rPr sz="2000" b="0" spc="-6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elderly)</a:t>
            </a:r>
            <a:endParaRPr sz="20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600">
              <a:latin typeface="Microsoft YaHei UI Light"/>
              <a:cs typeface="Microsoft YaHei UI Light"/>
            </a:endParaRPr>
          </a:p>
          <a:p>
            <a:pPr marL="355600" indent="-343535">
              <a:lnSpc>
                <a:spcPct val="100000"/>
              </a:lnSpc>
              <a:buClr>
                <a:srgbClr val="0818F6"/>
              </a:buClr>
              <a:buSzPct val="7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b="0" spc="-5" dirty="0">
                <a:latin typeface="Microsoft YaHei UI Light"/>
                <a:cs typeface="Microsoft YaHei UI Light"/>
              </a:rPr>
              <a:t>Narrow</a:t>
            </a:r>
            <a:r>
              <a:rPr sz="2000" b="0" spc="-4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indications</a:t>
            </a:r>
            <a:r>
              <a:rPr sz="2000" b="0" spc="-40" dirty="0">
                <a:latin typeface="Microsoft YaHei UI Light"/>
                <a:cs typeface="Microsoft YaHei UI Light"/>
              </a:rPr>
              <a:t> </a:t>
            </a:r>
            <a:r>
              <a:rPr sz="2000" b="0" spc="5" dirty="0">
                <a:latin typeface="Microsoft YaHei UI Light"/>
                <a:cs typeface="Microsoft YaHei UI Light"/>
              </a:rPr>
              <a:t>not</a:t>
            </a:r>
            <a:r>
              <a:rPr sz="2000" b="0" spc="-2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covering</a:t>
            </a:r>
            <a:r>
              <a:rPr sz="2000" b="0" spc="-3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actual</a:t>
            </a:r>
            <a:r>
              <a:rPr sz="2000" b="0" spc="-3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evolving</a:t>
            </a:r>
            <a:r>
              <a:rPr sz="2000" b="0" spc="-30" dirty="0">
                <a:latin typeface="Microsoft YaHei UI Light"/>
                <a:cs typeface="Microsoft YaHei UI Light"/>
              </a:rPr>
              <a:t> </a:t>
            </a:r>
            <a:r>
              <a:rPr sz="2000" b="0" spc="5" dirty="0">
                <a:latin typeface="Microsoft YaHei UI Light"/>
                <a:cs typeface="Microsoft YaHei UI Light"/>
              </a:rPr>
              <a:t>uses</a:t>
            </a:r>
            <a:r>
              <a:rPr sz="2000" b="0" spc="-40" dirty="0">
                <a:latin typeface="Microsoft YaHei UI Light"/>
                <a:cs typeface="Microsoft YaHei UI Light"/>
              </a:rPr>
              <a:t> </a:t>
            </a:r>
            <a:r>
              <a:rPr sz="2000" b="0" spc="5" dirty="0">
                <a:latin typeface="Microsoft YaHei UI Light"/>
                <a:cs typeface="Microsoft YaHei UI Light"/>
              </a:rPr>
              <a:t>in </a:t>
            </a:r>
            <a:r>
              <a:rPr sz="2000" b="0" dirty="0">
                <a:latin typeface="Microsoft YaHei UI Light"/>
                <a:cs typeface="Microsoft YaHei UI Light"/>
              </a:rPr>
              <a:t>practice</a:t>
            </a:r>
            <a:endParaRPr sz="20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818F6"/>
              </a:buClr>
              <a:buFont typeface="Wingdings"/>
              <a:buChar char=""/>
            </a:pPr>
            <a:endParaRPr sz="1700">
              <a:latin typeface="Microsoft YaHei UI Light"/>
              <a:cs typeface="Microsoft YaHei UI Light"/>
            </a:endParaRPr>
          </a:p>
          <a:p>
            <a:pPr marL="355600" indent="-343535">
              <a:lnSpc>
                <a:spcPct val="100000"/>
              </a:lnSpc>
              <a:buClr>
                <a:srgbClr val="0818F6"/>
              </a:buClr>
              <a:buSzPct val="7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b="0" spc="25" dirty="0">
                <a:latin typeface="Microsoft YaHei UI Light"/>
                <a:cs typeface="Microsoft YaHei UI Light"/>
              </a:rPr>
              <a:t>Short</a:t>
            </a:r>
            <a:r>
              <a:rPr sz="2000" b="0" spc="-6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Duration</a:t>
            </a:r>
            <a:r>
              <a:rPr sz="2000" b="0" spc="-45" dirty="0">
                <a:latin typeface="Microsoft YaHei UI Light"/>
                <a:cs typeface="Microsoft YaHei UI Light"/>
              </a:rPr>
              <a:t> </a:t>
            </a:r>
            <a:r>
              <a:rPr sz="2000" b="0" spc="10" dirty="0">
                <a:latin typeface="Microsoft YaHei UI Light"/>
                <a:cs typeface="Microsoft YaHei UI Light"/>
              </a:rPr>
              <a:t>(1-3</a:t>
            </a:r>
            <a:r>
              <a:rPr sz="2000" b="0" spc="-5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years)</a:t>
            </a:r>
            <a:endParaRPr sz="2000">
              <a:latin typeface="Microsoft YaHei UI Light"/>
              <a:cs typeface="Microsoft YaHei UI Light"/>
            </a:endParaRPr>
          </a:p>
          <a:p>
            <a:pPr marL="469900">
              <a:lnSpc>
                <a:spcPct val="100000"/>
              </a:lnSpc>
              <a:tabLst>
                <a:tab pos="756285" algn="l"/>
              </a:tabLst>
            </a:pPr>
            <a:r>
              <a:rPr sz="1500" dirty="0">
                <a:solidFill>
                  <a:srgbClr val="00FF00"/>
                </a:solidFill>
                <a:latin typeface="Wingdings"/>
                <a:cs typeface="Wingdings"/>
              </a:rPr>
              <a:t></a:t>
            </a:r>
            <a:r>
              <a:rPr sz="1500" dirty="0">
                <a:solidFill>
                  <a:srgbClr val="00FF00"/>
                </a:solidFill>
                <a:latin typeface="Times New Roman"/>
                <a:cs typeface="Times New Roman"/>
              </a:rPr>
              <a:t>	</a:t>
            </a:r>
            <a:r>
              <a:rPr sz="2000" b="0" dirty="0">
                <a:latin typeface="Microsoft YaHei UI Light"/>
                <a:cs typeface="Microsoft YaHei UI Light"/>
              </a:rPr>
              <a:t>Latent</a:t>
            </a:r>
            <a:r>
              <a:rPr sz="2000" b="0" spc="-45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effects</a:t>
            </a:r>
            <a:r>
              <a:rPr sz="2000" b="0" spc="-35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not</a:t>
            </a:r>
            <a:r>
              <a:rPr sz="2000" b="0" spc="-20" dirty="0"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latin typeface="Microsoft YaHei UI Light"/>
                <a:cs typeface="Microsoft YaHei UI Light"/>
              </a:rPr>
              <a:t>directly</a:t>
            </a:r>
            <a:r>
              <a:rPr sz="2000" b="0" spc="-45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measured</a:t>
            </a:r>
            <a:endParaRPr sz="20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9644" y="516127"/>
            <a:ext cx="7185659" cy="9982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825"/>
              </a:lnSpc>
              <a:spcBef>
                <a:spcPts val="105"/>
              </a:spcBef>
              <a:tabLst>
                <a:tab pos="6837045" algn="l"/>
              </a:tabLst>
            </a:pP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L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</a:t>
            </a:r>
            <a:r>
              <a:rPr sz="3200" b="0" spc="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m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itations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8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f</a:t>
            </a:r>
            <a:r>
              <a:rPr sz="3200" b="0" spc="-2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p</a:t>
            </a:r>
            <a:r>
              <a:rPr sz="3200" b="0" spc="-6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r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e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-app</a:t>
            </a:r>
            <a:r>
              <a:rPr sz="3200" b="0" spc="-8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r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oval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c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l</a:t>
            </a:r>
            <a:r>
              <a:rPr sz="3200" b="0" spc="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</a:t>
            </a:r>
            <a:r>
              <a:rPr sz="32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n</a:t>
            </a:r>
            <a:r>
              <a:rPr sz="3200" b="0" spc="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</a:t>
            </a:r>
            <a:r>
              <a:rPr sz="32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ca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l	</a:t>
            </a: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16</a:t>
            </a:r>
            <a:endParaRPr sz="2800">
              <a:latin typeface="Microsoft YaHei UI Light"/>
              <a:cs typeface="Microsoft YaHei UI Light"/>
            </a:endParaRPr>
          </a:p>
          <a:p>
            <a:pPr marL="12700">
              <a:lnSpc>
                <a:spcPts val="3825"/>
              </a:lnSpc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trials</a:t>
            </a:r>
            <a:endParaRPr sz="32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44982"/>
            <a:ext cx="77565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No.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of</a:t>
            </a:r>
            <a:r>
              <a:rPr sz="3200" b="0" spc="-2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patients</a:t>
            </a:r>
            <a:r>
              <a:rPr sz="3200" b="0" spc="-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required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to</a:t>
            </a:r>
            <a:r>
              <a:rPr sz="3200" b="0" spc="-2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be</a:t>
            </a:r>
            <a:r>
              <a:rPr sz="3200" b="0" spc="-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95%</a:t>
            </a:r>
            <a:r>
              <a:rPr sz="3200" b="0" spc="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certain </a:t>
            </a:r>
            <a:r>
              <a:rPr sz="3200" b="0" spc="-9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of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detecting</a:t>
            </a:r>
            <a:r>
              <a:rPr sz="3200" b="0" spc="-4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1,</a:t>
            </a:r>
            <a:r>
              <a:rPr sz="3200" b="0" spc="-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2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or</a:t>
            </a:r>
            <a:r>
              <a:rPr sz="3200" b="0" spc="-2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3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ADRs</a:t>
            </a:r>
            <a:endParaRPr sz="3200">
              <a:latin typeface="Microsoft YaHei UI Light"/>
              <a:cs typeface="Microsoft YaHei U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7420" y="3261359"/>
            <a:ext cx="1903476" cy="56997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998219" y="2764535"/>
            <a:ext cx="6300470" cy="3159760"/>
            <a:chOff x="998219" y="2764535"/>
            <a:chExt cx="6300470" cy="31597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4299" y="2764535"/>
              <a:ext cx="3374136" cy="5699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7863" y="3130295"/>
              <a:ext cx="1982724" cy="5699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00783" y="3435095"/>
              <a:ext cx="888492" cy="56997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31819" y="3261359"/>
              <a:ext cx="1556004" cy="56997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79619" y="3261359"/>
              <a:ext cx="925068" cy="5699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79619" y="3566159"/>
              <a:ext cx="1088136" cy="56997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98219" y="3962399"/>
              <a:ext cx="1395983" cy="56997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8219" y="4404359"/>
              <a:ext cx="1650492" cy="56997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98219" y="4878323"/>
              <a:ext cx="1650492" cy="56997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8219" y="5353811"/>
              <a:ext cx="1812036" cy="56997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31819" y="3962399"/>
              <a:ext cx="826007" cy="56997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31819" y="4404359"/>
              <a:ext cx="1080516" cy="56997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131819" y="4878323"/>
              <a:ext cx="1080516" cy="56997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31819" y="5353811"/>
              <a:ext cx="1242059" cy="56997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79619" y="3962399"/>
              <a:ext cx="826008" cy="56997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579619" y="4404359"/>
              <a:ext cx="1080515" cy="56997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579619" y="4878323"/>
              <a:ext cx="1080515" cy="56997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579619" y="5353811"/>
              <a:ext cx="1242060" cy="56997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027419" y="3962399"/>
              <a:ext cx="826007" cy="56997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027419" y="4404359"/>
              <a:ext cx="1080516" cy="56997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027419" y="4878323"/>
              <a:ext cx="1242059" cy="56997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027419" y="5353811"/>
              <a:ext cx="1242059" cy="569976"/>
            </a:xfrm>
            <a:prstGeom prst="rect">
              <a:avLst/>
            </a:prstGeom>
          </p:spPr>
        </p:pic>
      </p:grp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052512" y="2789872"/>
          <a:ext cx="6977380" cy="3091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82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Incidence</a:t>
                      </a:r>
                      <a:r>
                        <a:rPr sz="20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of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ADR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10" dirty="0">
                          <a:latin typeface="Verdana"/>
                          <a:cs typeface="Verdana"/>
                        </a:rPr>
                        <a:t>No.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20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patients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required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One</a:t>
                      </a:r>
                      <a:r>
                        <a:rPr sz="20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Case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600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70" dirty="0">
                          <a:latin typeface="Verdana"/>
                          <a:cs typeface="Verdana"/>
                        </a:rPr>
                        <a:t>Two </a:t>
                      </a:r>
                      <a:r>
                        <a:rPr sz="20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Cases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Three</a:t>
                      </a:r>
                      <a:r>
                        <a:rPr sz="20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Cases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2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100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300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480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650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7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2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1,000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3,000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4,800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6,500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5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0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20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2,000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6,000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9,600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13,000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20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10,000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30,000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48,000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dirty="0">
                          <a:latin typeface="Verdana"/>
                          <a:cs typeface="Verdana"/>
                        </a:rPr>
                        <a:t>65,000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2084577" y="6503619"/>
            <a:ext cx="426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03575" y="6508191"/>
            <a:ext cx="1851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45997"/>
            <a:ext cx="430974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Rationale</a:t>
            </a:r>
            <a:r>
              <a:rPr sz="3200" b="0" spc="-3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for</a:t>
            </a:r>
            <a:r>
              <a:rPr sz="3200" b="0" spc="-4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continued </a:t>
            </a:r>
            <a:r>
              <a:rPr sz="3200" b="0" spc="-93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Pharmacovigilance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167254"/>
            <a:ext cx="8006715" cy="3678554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318135">
              <a:lnSpc>
                <a:spcPts val="2110"/>
              </a:lnSpc>
              <a:spcBef>
                <a:spcPts val="605"/>
              </a:spcBef>
            </a:pP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Information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obtained prior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 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first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marketing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is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inadequate</a:t>
            </a:r>
            <a:r>
              <a:rPr sz="22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 </a:t>
            </a:r>
            <a:r>
              <a:rPr sz="2200" b="0" spc="-6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cover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all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aspects</a:t>
            </a:r>
            <a:r>
              <a:rPr sz="22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drug safety:</a:t>
            </a:r>
            <a:endParaRPr sz="2200">
              <a:latin typeface="Microsoft YaHei UI Light"/>
              <a:cs typeface="Microsoft YaHei UI Light"/>
            </a:endParaRPr>
          </a:p>
          <a:p>
            <a:pPr marL="539750" indent="-527685">
              <a:lnSpc>
                <a:spcPct val="100000"/>
              </a:lnSpc>
              <a:spcBef>
                <a:spcPts val="500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539750" algn="l"/>
                <a:tab pos="540385" algn="l"/>
              </a:tabLst>
            </a:pPr>
            <a:r>
              <a:rPr sz="2200" b="0" spc="-80" dirty="0">
                <a:latin typeface="Microsoft YaHei UI Light"/>
                <a:cs typeface="Microsoft YaHei UI Light"/>
              </a:rPr>
              <a:t>Tests</a:t>
            </a:r>
            <a:r>
              <a:rPr sz="2200" b="0" spc="-5" dirty="0">
                <a:latin typeface="Microsoft YaHei UI Light"/>
                <a:cs typeface="Microsoft YaHei UI Light"/>
              </a:rPr>
              <a:t> in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animals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20" dirty="0">
                <a:latin typeface="Microsoft YaHei UI Light"/>
                <a:cs typeface="Microsoft YaHei UI Light"/>
              </a:rPr>
              <a:t>are</a:t>
            </a:r>
            <a:r>
              <a:rPr sz="2200" b="0" spc="1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insufficiently</a:t>
            </a:r>
            <a:r>
              <a:rPr sz="2200" b="0" spc="-30" dirty="0"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latin typeface="Microsoft YaHei UI Light"/>
                <a:cs typeface="Microsoft YaHei UI Light"/>
              </a:rPr>
              <a:t>predictive</a:t>
            </a:r>
            <a:r>
              <a:rPr sz="2200" b="0" spc="-20" dirty="0">
                <a:latin typeface="Microsoft YaHei UI Light"/>
                <a:cs typeface="Microsoft YaHei UI Light"/>
              </a:rPr>
              <a:t> </a:t>
            </a:r>
            <a:r>
              <a:rPr sz="2200" b="0" spc="-35" dirty="0">
                <a:latin typeface="Microsoft YaHei UI Light"/>
                <a:cs typeface="Microsoft YaHei UI Light"/>
              </a:rPr>
              <a:t>of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latin typeface="Microsoft YaHei UI Light"/>
                <a:cs typeface="Microsoft YaHei UI Light"/>
              </a:rPr>
              <a:t>human</a:t>
            </a:r>
            <a:r>
              <a:rPr sz="2200" b="0" spc="30" dirty="0">
                <a:latin typeface="Microsoft YaHei UI Light"/>
                <a:cs typeface="Microsoft YaHei UI Light"/>
              </a:rPr>
              <a:t> </a:t>
            </a:r>
            <a:r>
              <a:rPr sz="2200" b="0" spc="-30" dirty="0">
                <a:latin typeface="Microsoft YaHei UI Light"/>
                <a:cs typeface="Microsoft YaHei UI Light"/>
              </a:rPr>
              <a:t>safety,</a:t>
            </a:r>
            <a:endParaRPr sz="2200">
              <a:latin typeface="Microsoft YaHei UI Light"/>
              <a:cs typeface="Microsoft YaHei UI Light"/>
            </a:endParaRPr>
          </a:p>
          <a:p>
            <a:pPr marL="539750" indent="-527685">
              <a:lnSpc>
                <a:spcPct val="100000"/>
              </a:lnSpc>
              <a:spcBef>
                <a:spcPts val="470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539750" algn="l"/>
                <a:tab pos="540385" algn="l"/>
              </a:tabLst>
            </a:pPr>
            <a:r>
              <a:rPr sz="2200" b="0" spc="-5" dirty="0">
                <a:latin typeface="Microsoft YaHei UI Light"/>
                <a:cs typeface="Microsoft YaHei UI Light"/>
              </a:rPr>
              <a:t>In clinical</a:t>
            </a:r>
            <a:r>
              <a:rPr sz="2200" b="0" spc="-1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trials patients</a:t>
            </a:r>
            <a:r>
              <a:rPr sz="2200" b="0" spc="-20" dirty="0">
                <a:latin typeface="Microsoft YaHei UI Light"/>
                <a:cs typeface="Microsoft YaHei UI Light"/>
              </a:rPr>
              <a:t> are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selected</a:t>
            </a:r>
            <a:r>
              <a:rPr sz="2200" b="0" spc="-2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and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limited</a:t>
            </a:r>
            <a:r>
              <a:rPr sz="2200" b="0" spc="-2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in</a:t>
            </a:r>
            <a:r>
              <a:rPr sz="2200" b="0" spc="5" dirty="0">
                <a:latin typeface="Microsoft YaHei UI Light"/>
                <a:cs typeface="Microsoft YaHei UI Light"/>
              </a:rPr>
              <a:t> </a:t>
            </a:r>
            <a:r>
              <a:rPr sz="2200" b="0" spc="-45" dirty="0">
                <a:latin typeface="Microsoft YaHei UI Light"/>
                <a:cs typeface="Microsoft YaHei UI Light"/>
              </a:rPr>
              <a:t>number,</a:t>
            </a:r>
            <a:endParaRPr sz="2200">
              <a:latin typeface="Microsoft YaHei UI Light"/>
              <a:cs typeface="Microsoft YaHei UI Light"/>
            </a:endParaRPr>
          </a:p>
          <a:p>
            <a:pPr marL="12700" marR="906144">
              <a:lnSpc>
                <a:spcPct val="80000"/>
              </a:lnSpc>
              <a:spcBef>
                <a:spcPts val="1000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539750" algn="l"/>
                <a:tab pos="540385" algn="l"/>
              </a:tabLst>
            </a:pPr>
            <a:r>
              <a:rPr sz="2200" b="0" spc="-5" dirty="0">
                <a:latin typeface="Microsoft YaHei UI Light"/>
                <a:cs typeface="Microsoft YaHei UI Light"/>
              </a:rPr>
              <a:t>Conditions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35" dirty="0">
                <a:latin typeface="Microsoft YaHei UI Light"/>
                <a:cs typeface="Microsoft YaHei UI Light"/>
              </a:rPr>
              <a:t>of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use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in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trials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dirty="0">
                <a:latin typeface="Microsoft YaHei UI Light"/>
                <a:cs typeface="Microsoft YaHei UI Light"/>
              </a:rPr>
              <a:t>differ</a:t>
            </a:r>
            <a:r>
              <a:rPr sz="2200" b="0" spc="-30" dirty="0">
                <a:latin typeface="Microsoft YaHei UI Light"/>
                <a:cs typeface="Microsoft YaHei UI Light"/>
              </a:rPr>
              <a:t> </a:t>
            </a:r>
            <a:r>
              <a:rPr sz="2200" b="0" spc="-15" dirty="0">
                <a:latin typeface="Microsoft YaHei UI Light"/>
                <a:cs typeface="Microsoft YaHei UI Light"/>
              </a:rPr>
              <a:t>from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those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in</a:t>
            </a:r>
            <a:r>
              <a:rPr sz="2200" b="0" spc="1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clinical </a:t>
            </a:r>
            <a:r>
              <a:rPr sz="2200" b="0" spc="-64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practice,</a:t>
            </a:r>
            <a:endParaRPr sz="2200">
              <a:latin typeface="Microsoft YaHei UI Light"/>
              <a:cs typeface="Microsoft YaHei UI Light"/>
            </a:endParaRPr>
          </a:p>
          <a:p>
            <a:pPr marL="539750" indent="-527685">
              <a:lnSpc>
                <a:spcPct val="100000"/>
              </a:lnSpc>
              <a:spcBef>
                <a:spcPts val="480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539750" algn="l"/>
                <a:tab pos="540385" algn="l"/>
              </a:tabLst>
            </a:pPr>
            <a:r>
              <a:rPr sz="2200" b="0" spc="-5" dirty="0">
                <a:latin typeface="Microsoft YaHei UI Light"/>
                <a:cs typeface="Microsoft YaHei UI Light"/>
              </a:rPr>
              <a:t>Duration</a:t>
            </a:r>
            <a:r>
              <a:rPr sz="2200" b="0" spc="5" dirty="0">
                <a:latin typeface="Microsoft YaHei UI Light"/>
                <a:cs typeface="Microsoft YaHei UI Light"/>
              </a:rPr>
              <a:t> </a:t>
            </a:r>
            <a:r>
              <a:rPr sz="2200" b="0" spc="-35" dirty="0">
                <a:latin typeface="Microsoft YaHei UI Light"/>
                <a:cs typeface="Microsoft YaHei UI Light"/>
              </a:rPr>
              <a:t>of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trials</a:t>
            </a:r>
            <a:r>
              <a:rPr sz="2200" b="0" spc="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is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limited</a:t>
            </a:r>
            <a:endParaRPr sz="2200">
              <a:latin typeface="Microsoft YaHei UI Light"/>
              <a:cs typeface="Microsoft YaHei UI Light"/>
            </a:endParaRPr>
          </a:p>
          <a:p>
            <a:pPr marL="12700" marR="405765">
              <a:lnSpc>
                <a:spcPct val="80000"/>
              </a:lnSpc>
              <a:spcBef>
                <a:spcPts val="994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539750" algn="l"/>
                <a:tab pos="540385" algn="l"/>
              </a:tabLst>
            </a:pPr>
            <a:r>
              <a:rPr sz="2200" b="0" spc="-5" dirty="0">
                <a:latin typeface="Microsoft YaHei UI Light"/>
                <a:cs typeface="Microsoft YaHei UI Light"/>
              </a:rPr>
              <a:t>Information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about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20" dirty="0">
                <a:latin typeface="Microsoft YaHei UI Light"/>
                <a:cs typeface="Microsoft YaHei UI Light"/>
              </a:rPr>
              <a:t>rare</a:t>
            </a:r>
            <a:r>
              <a:rPr sz="2200" b="0" spc="1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but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serious</a:t>
            </a:r>
            <a:r>
              <a:rPr sz="2200" b="0" dirty="0">
                <a:latin typeface="Microsoft YaHei UI Light"/>
                <a:cs typeface="Microsoft YaHei UI Light"/>
              </a:rPr>
              <a:t> adverse </a:t>
            </a:r>
            <a:r>
              <a:rPr sz="2200" b="0" spc="-10" dirty="0">
                <a:latin typeface="Microsoft YaHei UI Light"/>
                <a:cs typeface="Microsoft YaHei UI Light"/>
              </a:rPr>
              <a:t>reactions, </a:t>
            </a:r>
            <a:r>
              <a:rPr sz="2200" b="0" spc="-5" dirty="0"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latin typeface="Microsoft YaHei UI Light"/>
                <a:cs typeface="Microsoft YaHei UI Light"/>
              </a:rPr>
              <a:t>chronic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25" dirty="0">
                <a:latin typeface="Microsoft YaHei UI Light"/>
                <a:cs typeface="Microsoft YaHei UI Light"/>
              </a:rPr>
              <a:t>toxicity,</a:t>
            </a:r>
            <a:r>
              <a:rPr sz="2200" b="0" spc="-3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use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in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special</a:t>
            </a:r>
            <a:r>
              <a:rPr sz="2200" b="0" spc="-25" dirty="0"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latin typeface="Microsoft YaHei UI Light"/>
                <a:cs typeface="Microsoft YaHei UI Light"/>
              </a:rPr>
              <a:t>groups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dirty="0">
                <a:latin typeface="Microsoft YaHei UI Light"/>
                <a:cs typeface="Microsoft YaHei UI Light"/>
              </a:rPr>
              <a:t>(such</a:t>
            </a:r>
            <a:r>
              <a:rPr sz="2200" b="0" spc="-5" dirty="0">
                <a:latin typeface="Microsoft YaHei UI Light"/>
                <a:cs typeface="Microsoft YaHei UI Light"/>
              </a:rPr>
              <a:t> as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latin typeface="Microsoft YaHei UI Light"/>
                <a:cs typeface="Microsoft YaHei UI Light"/>
              </a:rPr>
              <a:t>children,</a:t>
            </a:r>
            <a:r>
              <a:rPr sz="2200" b="0" spc="-5" dirty="0">
                <a:latin typeface="Microsoft YaHei UI Light"/>
                <a:cs typeface="Microsoft YaHei UI Light"/>
              </a:rPr>
              <a:t> the </a:t>
            </a:r>
            <a:r>
              <a:rPr sz="2200" b="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elderly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or</a:t>
            </a:r>
            <a:r>
              <a:rPr sz="2200" b="0" spc="5" dirty="0"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latin typeface="Microsoft YaHei UI Light"/>
                <a:cs typeface="Microsoft YaHei UI Light"/>
              </a:rPr>
              <a:t>pregnant</a:t>
            </a:r>
            <a:r>
              <a:rPr sz="2200" b="0" spc="-5" dirty="0">
                <a:latin typeface="Microsoft YaHei UI Light"/>
                <a:cs typeface="Microsoft YaHei UI Light"/>
              </a:rPr>
              <a:t> women)</a:t>
            </a:r>
            <a:r>
              <a:rPr sz="2200" b="0" spc="2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or</a:t>
            </a:r>
            <a:r>
              <a:rPr sz="2200" b="0" spc="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drug</a:t>
            </a:r>
            <a:r>
              <a:rPr sz="2200" b="0" spc="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interactions</a:t>
            </a:r>
            <a:r>
              <a:rPr sz="2200" b="0" spc="-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is</a:t>
            </a:r>
            <a:r>
              <a:rPr sz="2200" b="0" spc="10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often</a:t>
            </a:r>
            <a:r>
              <a:rPr sz="2200" b="0" spc="-10" dirty="0">
                <a:latin typeface="Microsoft YaHei UI Light"/>
                <a:cs typeface="Microsoft YaHei UI Light"/>
              </a:rPr>
              <a:t> not </a:t>
            </a:r>
            <a:r>
              <a:rPr sz="2200" b="0" spc="-635" dirty="0"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latin typeface="Microsoft YaHei UI Light"/>
                <a:cs typeface="Microsoft YaHei UI Light"/>
              </a:rPr>
              <a:t>available.</a:t>
            </a:r>
            <a:endParaRPr sz="22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59673" y="6396938"/>
            <a:ext cx="426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6938"/>
            <a:ext cx="1851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4446" y="567943"/>
            <a:ext cx="360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18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867918"/>
            <a:ext cx="4302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Why</a:t>
            </a:r>
            <a:r>
              <a:rPr sz="3200" spc="-3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Pharmacovigilance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951456"/>
            <a:ext cx="6671945" cy="8121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95"/>
              </a:spcBef>
            </a:pPr>
            <a:r>
              <a:rPr sz="2000" b="1" dirty="0">
                <a:solidFill>
                  <a:srgbClr val="404040"/>
                </a:solidFill>
                <a:latin typeface="Myanmar Text"/>
                <a:cs typeface="Myanmar Text"/>
              </a:rPr>
              <a:t>Impact</a:t>
            </a:r>
            <a:r>
              <a:rPr sz="2000" b="1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2000" b="1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Myanmar Text"/>
                <a:cs typeface="Myanmar Text"/>
              </a:rPr>
              <a:t>ADRs</a:t>
            </a:r>
            <a:endParaRPr sz="2000">
              <a:latin typeface="Myanmar Text"/>
              <a:cs typeface="Myanmar Text"/>
            </a:endParaRPr>
          </a:p>
          <a:p>
            <a:pPr marL="393700" indent="-342900">
              <a:lnSpc>
                <a:spcPct val="100000"/>
              </a:lnSpc>
              <a:spcBef>
                <a:spcPts val="695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93065" algn="l"/>
                <a:tab pos="393700" algn="l"/>
              </a:tabLst>
            </a:pP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4-6</a:t>
            </a:r>
            <a:r>
              <a:rPr sz="1950" spc="7" baseline="25641" dirty="0">
                <a:solidFill>
                  <a:srgbClr val="404040"/>
                </a:solidFill>
                <a:latin typeface="Myanmar Text"/>
                <a:cs typeface="Myanmar Text"/>
              </a:rPr>
              <a:t>th</a:t>
            </a:r>
            <a:r>
              <a:rPr sz="1950" spc="247" baseline="25641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leading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 cause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of death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(Lazarou</a:t>
            </a:r>
            <a:r>
              <a:rPr sz="20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et al,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JAMA;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1998)</a:t>
            </a:r>
            <a:endParaRPr sz="20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16430"/>
            <a:ext cx="725106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Upto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19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% of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in-patients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100" b="1" i="1" spc="-45" dirty="0">
                <a:solidFill>
                  <a:srgbClr val="404040"/>
                </a:solidFill>
                <a:latin typeface="Myanmar Text"/>
                <a:cs typeface="Myanmar Text"/>
              </a:rPr>
              <a:t>will</a:t>
            </a:r>
            <a:r>
              <a:rPr sz="2100" b="1" i="1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have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an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ADR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(Davies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et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al,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J</a:t>
            </a:r>
            <a:r>
              <a:rPr sz="20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Clin</a:t>
            </a:r>
            <a:endParaRPr sz="20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98346"/>
            <a:ext cx="7632700" cy="278320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85"/>
              </a:spcBef>
            </a:pP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Pharm</a:t>
            </a:r>
            <a:r>
              <a:rPr sz="20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&amp;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Ther;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2006);</a:t>
            </a:r>
            <a:endParaRPr sz="20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up to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70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%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 ADRs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are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100" b="1" i="1" spc="-50" dirty="0">
                <a:solidFill>
                  <a:srgbClr val="404040"/>
                </a:solidFill>
                <a:latin typeface="Myanmar Text"/>
                <a:cs typeface="Myanmar Text"/>
              </a:rPr>
              <a:t>preventable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(Pirmohamed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et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al,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BMJ;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2006.</a:t>
            </a:r>
            <a:endParaRPr sz="20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31166"/>
              </a:buClr>
              <a:buFont typeface="Wingdings 3"/>
              <a:buChar char=""/>
            </a:pPr>
            <a:endParaRPr sz="205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404040"/>
                </a:solidFill>
                <a:latin typeface="Myanmar Text"/>
                <a:cs typeface="Myanmar Text"/>
              </a:rPr>
              <a:t>The</a:t>
            </a:r>
            <a:r>
              <a:rPr sz="2000" b="1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Myanmar Text"/>
                <a:cs typeface="Myanmar Text"/>
              </a:rPr>
              <a:t>cost</a:t>
            </a:r>
            <a:r>
              <a:rPr sz="2000" b="1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Myanmar Text"/>
                <a:cs typeface="Myanmar Text"/>
              </a:rPr>
              <a:t>factor</a:t>
            </a:r>
            <a:endParaRPr sz="20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588</a:t>
            </a:r>
            <a:r>
              <a:rPr sz="20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million</a:t>
            </a:r>
            <a:r>
              <a:rPr sz="20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$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/ year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20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Germany</a:t>
            </a:r>
            <a:r>
              <a:rPr sz="20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(1997),</a:t>
            </a:r>
            <a:endParaRPr sz="20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&gt;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$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177.4</a:t>
            </a:r>
            <a:r>
              <a:rPr sz="20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billion</a:t>
            </a:r>
            <a:r>
              <a:rPr sz="20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20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the</a:t>
            </a:r>
            <a:r>
              <a:rPr sz="20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US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2000,</a:t>
            </a:r>
            <a:endParaRPr sz="20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$847m</a:t>
            </a:r>
            <a:r>
              <a:rPr sz="20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20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year</a:t>
            </a:r>
            <a:r>
              <a:rPr sz="2000" spc="-5" dirty="0">
                <a:solidFill>
                  <a:srgbClr val="404040"/>
                </a:solidFill>
                <a:latin typeface="Myanmar Text"/>
                <a:cs typeface="Myanmar Text"/>
              </a:rPr>
              <a:t> in</a:t>
            </a:r>
            <a:r>
              <a:rPr sz="2000" spc="5" dirty="0">
                <a:solidFill>
                  <a:srgbClr val="404040"/>
                </a:solidFill>
                <a:latin typeface="Myanmar Text"/>
                <a:cs typeface="Myanmar Text"/>
              </a:rPr>
              <a:t> the</a:t>
            </a:r>
            <a:r>
              <a:rPr sz="20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UK (2006,</a:t>
            </a:r>
            <a:r>
              <a:rPr sz="20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404040"/>
                </a:solidFill>
                <a:latin typeface="Myanmar Text"/>
                <a:cs typeface="Myanmar Text"/>
              </a:rPr>
              <a:t>BMJ)</a:t>
            </a:r>
            <a:endParaRPr sz="2000">
              <a:latin typeface="Myanmar Text"/>
              <a:cs typeface="Myanma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19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67918"/>
            <a:ext cx="39020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Classification</a:t>
            </a:r>
            <a:r>
              <a:rPr sz="3200" spc="-3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of</a:t>
            </a:r>
            <a:r>
              <a:rPr sz="3200" spc="-3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ADRs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2109342"/>
            <a:ext cx="1466850" cy="3265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Type</a:t>
            </a:r>
            <a:r>
              <a:rPr sz="2800" spc="-7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</a:t>
            </a:r>
            <a:endParaRPr sz="2800">
              <a:latin typeface="Myanmar Text"/>
              <a:cs typeface="Myanmar Text"/>
            </a:endParaRPr>
          </a:p>
          <a:p>
            <a:pPr marL="354965" indent="-342900">
              <a:lnSpc>
                <a:spcPct val="100000"/>
              </a:lnSpc>
              <a:spcBef>
                <a:spcPts val="4020"/>
              </a:spcBef>
              <a:buClr>
                <a:srgbClr val="B31166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Type</a:t>
            </a:r>
            <a:r>
              <a:rPr sz="2800" spc="-9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B</a:t>
            </a:r>
            <a:endParaRPr sz="2800">
              <a:latin typeface="Myanmar Text"/>
              <a:cs typeface="Myanmar Text"/>
            </a:endParaRPr>
          </a:p>
          <a:p>
            <a:pPr marL="354965" indent="-342900">
              <a:lnSpc>
                <a:spcPct val="100000"/>
              </a:lnSpc>
              <a:spcBef>
                <a:spcPts val="4035"/>
              </a:spcBef>
              <a:buClr>
                <a:srgbClr val="B31166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Type</a:t>
            </a:r>
            <a:r>
              <a:rPr sz="2800" spc="-9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C</a:t>
            </a:r>
            <a:endParaRPr sz="2800">
              <a:latin typeface="Myanmar Text"/>
              <a:cs typeface="Myanmar Text"/>
            </a:endParaRPr>
          </a:p>
          <a:p>
            <a:pPr marL="354965" indent="-342900">
              <a:lnSpc>
                <a:spcPct val="100000"/>
              </a:lnSpc>
              <a:spcBef>
                <a:spcPts val="4020"/>
              </a:spcBef>
              <a:buClr>
                <a:srgbClr val="B31166"/>
              </a:buClr>
              <a:buSzPct val="80357"/>
              <a:buFont typeface="Wingdings 3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Type</a:t>
            </a:r>
            <a:r>
              <a:rPr sz="2800" spc="-8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D</a:t>
            </a:r>
            <a:endParaRPr sz="28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20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093" y="1137284"/>
            <a:ext cx="46977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History</a:t>
            </a:r>
            <a:r>
              <a:rPr sz="3200" b="0" spc="-5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of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sz="3200" b="0" spc="-3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</a:t>
            </a:r>
            <a:r>
              <a:rPr sz="3200" b="0" spc="-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- </a:t>
            </a:r>
            <a:r>
              <a:rPr sz="3200" b="0" spc="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II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582605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582605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896" y="2161158"/>
            <a:ext cx="8357234" cy="4271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6225" indent="-343535">
              <a:lnSpc>
                <a:spcPct val="100000"/>
              </a:lnSpc>
              <a:spcBef>
                <a:spcPts val="100"/>
              </a:spcBef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1961</a:t>
            </a:r>
            <a:r>
              <a:rPr sz="145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Dr</a:t>
            </a:r>
            <a:r>
              <a:rPr sz="145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William</a:t>
            </a:r>
            <a:r>
              <a:rPr sz="145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McBride</a:t>
            </a:r>
            <a:r>
              <a:rPr sz="145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(Australia)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reported</a:t>
            </a:r>
            <a:r>
              <a:rPr sz="1450" spc="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20%</a:t>
            </a:r>
            <a:r>
              <a:rPr sz="14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increase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foetal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abnormalities</a:t>
            </a:r>
            <a:r>
              <a:rPr sz="145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i="1" spc="-5" dirty="0">
                <a:solidFill>
                  <a:srgbClr val="404040"/>
                </a:solidFill>
                <a:latin typeface="Arial"/>
                <a:cs typeface="Arial"/>
              </a:rPr>
              <a:t>phocomelia</a:t>
            </a:r>
            <a:r>
              <a:rPr sz="1450" i="1" spc="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relation</a:t>
            </a:r>
            <a:r>
              <a:rPr sz="145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with</a:t>
            </a:r>
            <a:r>
              <a:rPr sz="145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thalidomide</a:t>
            </a:r>
            <a:r>
              <a:rPr sz="145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use,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later</a:t>
            </a:r>
            <a:r>
              <a:rPr sz="145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numerous</a:t>
            </a:r>
            <a:r>
              <a:rPr sz="1450" spc="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reports</a:t>
            </a:r>
            <a:r>
              <a:rPr sz="145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from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other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countries</a:t>
            </a:r>
            <a:r>
              <a:rPr sz="145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(more </a:t>
            </a:r>
            <a:r>
              <a:rPr sz="1450" spc="-3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than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4000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cases)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Arial"/>
              <a:cs typeface="Arial"/>
            </a:endParaRPr>
          </a:p>
          <a:p>
            <a:pPr marL="355600" marR="440055" indent="-343535">
              <a:lnSpc>
                <a:spcPct val="100000"/>
              </a:lnSpc>
              <a:spcBef>
                <a:spcPts val="5"/>
              </a:spcBef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1962</a:t>
            </a:r>
            <a:r>
              <a:rPr sz="145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USA</a:t>
            </a:r>
            <a:r>
              <a:rPr sz="1450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i="1" spc="-5" dirty="0">
                <a:solidFill>
                  <a:srgbClr val="C00000"/>
                </a:solidFill>
                <a:latin typeface="Arial"/>
                <a:cs typeface="Arial"/>
              </a:rPr>
              <a:t>Kefauver-Harris</a:t>
            </a:r>
            <a:r>
              <a:rPr sz="1450" i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amendment</a:t>
            </a:r>
            <a:r>
              <a:rPr sz="1450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law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(requirement</a:t>
            </a:r>
            <a:r>
              <a:rPr sz="1450" spc="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prove</a:t>
            </a:r>
            <a:r>
              <a:rPr sz="145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safety</a:t>
            </a:r>
            <a:r>
              <a:rPr sz="145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4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efficacy </a:t>
            </a:r>
            <a:r>
              <a:rPr sz="1450" spc="-3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before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issuing</a:t>
            </a:r>
            <a:r>
              <a:rPr sz="14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MA)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Arial"/>
              <a:cs typeface="Arial"/>
            </a:endParaRPr>
          </a:p>
          <a:p>
            <a:pPr marL="355600" marR="600710" indent="-343535">
              <a:lnSpc>
                <a:spcPct val="100000"/>
              </a:lnSpc>
              <a:spcBef>
                <a:spcPts val="5"/>
              </a:spcBef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1963</a:t>
            </a:r>
            <a:r>
              <a:rPr sz="145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resolution</a:t>
            </a:r>
            <a:r>
              <a:rPr sz="1450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WHA</a:t>
            </a:r>
            <a:r>
              <a:rPr sz="1450" spc="-1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16.36</a:t>
            </a:r>
            <a:r>
              <a:rPr sz="1450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reaffirmed</a:t>
            </a:r>
            <a:r>
              <a:rPr sz="145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need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early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action in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regard</a:t>
            </a:r>
            <a:r>
              <a:rPr sz="145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adverse</a:t>
            </a:r>
            <a:r>
              <a:rPr sz="145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drug </a:t>
            </a:r>
            <a:r>
              <a:rPr sz="1450" spc="-3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reactions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1964</a:t>
            </a:r>
            <a:r>
              <a:rPr sz="145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UK</a:t>
            </a:r>
            <a:r>
              <a:rPr sz="145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started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“yellow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cards”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system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1965</a:t>
            </a:r>
            <a:r>
              <a:rPr sz="145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European</a:t>
            </a:r>
            <a:r>
              <a:rPr sz="1450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Union</a:t>
            </a:r>
            <a:r>
              <a:rPr sz="1450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issued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EC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 Directive</a:t>
            </a:r>
            <a:r>
              <a:rPr sz="1450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65/65</a:t>
            </a:r>
            <a:r>
              <a:rPr sz="145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first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European</a:t>
            </a:r>
            <a:r>
              <a:rPr sz="145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pharmaceutical</a:t>
            </a:r>
            <a:r>
              <a:rPr sz="145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directive. The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directive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was</a:t>
            </a:r>
            <a:r>
              <a:rPr sz="145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reaction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45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Thalidomide</a:t>
            </a:r>
            <a:r>
              <a:rPr sz="145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tragedy</a:t>
            </a:r>
            <a:r>
              <a:rPr sz="145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early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1960s,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aimed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establish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450" spc="-3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maintain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a high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level</a:t>
            </a:r>
            <a:r>
              <a:rPr sz="145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protection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public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health</a:t>
            </a:r>
            <a:r>
              <a:rPr sz="1450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Europe.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1968</a:t>
            </a:r>
            <a:r>
              <a:rPr sz="1450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 start of</a:t>
            </a:r>
            <a:r>
              <a:rPr sz="145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5" dirty="0">
                <a:solidFill>
                  <a:srgbClr val="C00000"/>
                </a:solidFill>
                <a:latin typeface="Arial"/>
                <a:cs typeface="Arial"/>
              </a:rPr>
              <a:t>WHO</a:t>
            </a:r>
            <a:r>
              <a:rPr sz="145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sz="1450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sz="145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International</a:t>
            </a:r>
            <a:r>
              <a:rPr sz="145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Drug</a:t>
            </a:r>
            <a:r>
              <a:rPr sz="145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Monitoring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818F6"/>
              </a:buClr>
              <a:buFont typeface="Wingdings"/>
              <a:buChar char=""/>
            </a:pPr>
            <a:endParaRPr sz="15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0818F6"/>
              </a:buClr>
              <a:buSzPct val="6896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1450" spc="-5" dirty="0">
                <a:solidFill>
                  <a:srgbClr val="C00000"/>
                </a:solidFill>
                <a:latin typeface="Arial"/>
                <a:cs typeface="Arial"/>
              </a:rPr>
              <a:t>1990</a:t>
            </a:r>
            <a:r>
              <a:rPr sz="1450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45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C00000"/>
                </a:solidFill>
                <a:latin typeface="Arial"/>
                <a:cs typeface="Arial"/>
              </a:rPr>
              <a:t>ICH</a:t>
            </a:r>
            <a:r>
              <a:rPr sz="145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14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elaboration</a:t>
            </a:r>
            <a:r>
              <a:rPr sz="145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45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intra-regional</a:t>
            </a:r>
            <a:r>
              <a:rPr sz="1450" spc="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requirements</a:t>
            </a:r>
            <a:r>
              <a:rPr sz="1450" spc="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sz="14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safety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starts.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ICH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dirty="0">
                <a:solidFill>
                  <a:srgbClr val="404040"/>
                </a:solidFill>
                <a:latin typeface="Arial"/>
                <a:cs typeface="Arial"/>
              </a:rPr>
              <a:t>Safety</a:t>
            </a:r>
            <a:r>
              <a:rPr sz="14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450" spc="-5" dirty="0">
                <a:solidFill>
                  <a:srgbClr val="404040"/>
                </a:solidFill>
                <a:latin typeface="Arial"/>
                <a:cs typeface="Arial"/>
              </a:rPr>
              <a:t>Guidelines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3027" y="567943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3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8194" y="634364"/>
            <a:ext cx="1261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Type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A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2391282"/>
            <a:ext cx="7640955" cy="26650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Augmented</a:t>
            </a:r>
            <a:r>
              <a:rPr sz="28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reactions</a:t>
            </a:r>
            <a:r>
              <a:rPr sz="28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-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pharmacologically 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predictable</a:t>
            </a:r>
            <a:r>
              <a:rPr sz="28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from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the</a:t>
            </a:r>
            <a:r>
              <a:rPr sz="28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known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activity</a:t>
            </a:r>
            <a:r>
              <a:rPr sz="28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of the</a:t>
            </a:r>
            <a:r>
              <a:rPr sz="28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drug, 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and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are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usually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discovered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during</a:t>
            </a:r>
            <a:r>
              <a:rPr sz="28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early</a:t>
            </a:r>
            <a:r>
              <a:rPr sz="28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research.</a:t>
            </a:r>
            <a:endParaRPr sz="28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Myanmar Text"/>
              <a:cs typeface="Myanmar Text"/>
            </a:endParaRPr>
          </a:p>
          <a:p>
            <a:pPr marL="12700" marR="206375">
              <a:lnSpc>
                <a:spcPts val="3320"/>
              </a:lnSpc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They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are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common,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dose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related,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but</a:t>
            </a:r>
            <a:r>
              <a:rPr sz="28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are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usually </a:t>
            </a:r>
            <a:r>
              <a:rPr sz="2800" spc="-7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benign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with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a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Myanmar Text"/>
                <a:cs typeface="Myanmar Text"/>
              </a:rPr>
              <a:t>low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mortality and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morbidity</a:t>
            </a:r>
            <a:r>
              <a:rPr sz="2800" spc="-5" dirty="0">
                <a:solidFill>
                  <a:srgbClr val="800000"/>
                </a:solidFill>
                <a:latin typeface="Myanmar Text"/>
                <a:cs typeface="Myanmar Text"/>
              </a:rPr>
              <a:t>.</a:t>
            </a:r>
            <a:endParaRPr sz="28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21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44" y="634364"/>
            <a:ext cx="12325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Type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B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3224" y="2191638"/>
            <a:ext cx="7433309" cy="34448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64769" marR="137795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Bizarre</a:t>
            </a:r>
            <a:r>
              <a:rPr sz="2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reactions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which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 are</a:t>
            </a:r>
            <a:r>
              <a:rPr sz="2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unpredictable</a:t>
            </a:r>
            <a:r>
              <a:rPr sz="28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2800" spc="-7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rare,</a:t>
            </a:r>
            <a:r>
              <a:rPr sz="2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often at</a:t>
            </a:r>
            <a:r>
              <a:rPr sz="2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rates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less</a:t>
            </a:r>
            <a:r>
              <a:rPr sz="2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than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 1:1000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patients per </a:t>
            </a:r>
            <a:r>
              <a:rPr sz="2800" dirty="0">
                <a:solidFill>
                  <a:srgbClr val="404040"/>
                </a:solidFill>
                <a:latin typeface="Arial"/>
                <a:cs typeface="Arial"/>
              </a:rPr>
              <a:t>annum.</a:t>
            </a:r>
            <a:endParaRPr sz="2800">
              <a:latin typeface="Arial"/>
              <a:cs typeface="Arial"/>
            </a:endParaRPr>
          </a:p>
          <a:p>
            <a:pPr marL="407670" indent="-283845">
              <a:lnSpc>
                <a:spcPct val="100000"/>
              </a:lnSpc>
              <a:spcBef>
                <a:spcPts val="68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407670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are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usually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dose-independent</a:t>
            </a:r>
            <a:endParaRPr sz="2400">
              <a:latin typeface="Arial"/>
              <a:cs typeface="Arial"/>
            </a:endParaRPr>
          </a:p>
          <a:p>
            <a:pPr marL="407670" indent="-283845">
              <a:lnSpc>
                <a:spcPct val="100000"/>
              </a:lnSpc>
              <a:spcBef>
                <a:spcPts val="71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407670" algn="l"/>
              </a:tabLst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have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high</a:t>
            </a:r>
            <a:r>
              <a:rPr sz="24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morbidity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or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mortality.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00">
              <a:latin typeface="Arial"/>
              <a:cs typeface="Arial"/>
            </a:endParaRPr>
          </a:p>
          <a:p>
            <a:pPr marL="64769" marR="5080" indent="-52705">
              <a:lnSpc>
                <a:spcPts val="3030"/>
              </a:lnSpc>
            </a:pPr>
            <a:r>
              <a:rPr sz="2950" i="1" spc="-85" dirty="0">
                <a:solidFill>
                  <a:srgbClr val="404040"/>
                </a:solidFill>
                <a:latin typeface="Myanmar Text"/>
                <a:cs typeface="Myanmar Text"/>
              </a:rPr>
              <a:t>Eg</a:t>
            </a:r>
            <a:r>
              <a:rPr sz="2950" i="1" spc="-5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950" i="1" spc="-75" dirty="0">
                <a:solidFill>
                  <a:srgbClr val="404040"/>
                </a:solidFill>
                <a:latin typeface="Myanmar Text"/>
                <a:cs typeface="Myanmar Text"/>
              </a:rPr>
              <a:t>Agranulocytosis</a:t>
            </a:r>
            <a:r>
              <a:rPr sz="2950" i="1" spc="-5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950" i="1" spc="-75" dirty="0">
                <a:solidFill>
                  <a:srgbClr val="404040"/>
                </a:solidFill>
                <a:latin typeface="Myanmar Text"/>
                <a:cs typeface="Myanmar Text"/>
              </a:rPr>
              <a:t>with</a:t>
            </a:r>
            <a:r>
              <a:rPr sz="2950" i="1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950" i="1" spc="-75" dirty="0">
                <a:solidFill>
                  <a:srgbClr val="404040"/>
                </a:solidFill>
                <a:latin typeface="Myanmar Text"/>
                <a:cs typeface="Myanmar Text"/>
              </a:rPr>
              <a:t>Clozapine,</a:t>
            </a:r>
            <a:r>
              <a:rPr sz="2950" i="1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950" i="1" spc="-80" dirty="0">
                <a:solidFill>
                  <a:srgbClr val="404040"/>
                </a:solidFill>
                <a:latin typeface="Myanmar Text"/>
                <a:cs typeface="Myanmar Text"/>
              </a:rPr>
              <a:t>Anaphylaxis </a:t>
            </a:r>
            <a:r>
              <a:rPr sz="2950" i="1" spc="-79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950" i="1" spc="-80" dirty="0">
                <a:solidFill>
                  <a:srgbClr val="404040"/>
                </a:solidFill>
                <a:latin typeface="Myanmar Text"/>
                <a:cs typeface="Myanmar Text"/>
              </a:rPr>
              <a:t>with</a:t>
            </a:r>
            <a:r>
              <a:rPr sz="2950" i="1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950" i="1" spc="-65" dirty="0">
                <a:solidFill>
                  <a:srgbClr val="404040"/>
                </a:solidFill>
                <a:latin typeface="Myanmar Text"/>
                <a:cs typeface="Myanmar Text"/>
              </a:rPr>
              <a:t>Penicillins</a:t>
            </a:r>
            <a:endParaRPr sz="295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22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634364"/>
            <a:ext cx="12515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Type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C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2494" y="2773807"/>
            <a:ext cx="7049770" cy="25196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25"/>
              </a:spcBef>
            </a:pP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Type C or chemical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reactions are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those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reactions </a:t>
            </a:r>
            <a:r>
              <a:rPr sz="2600" spc="-7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whose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biological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characteristics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can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be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either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rationalized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or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even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predicted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based on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the </a:t>
            </a:r>
            <a:r>
              <a:rPr sz="26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chemical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structure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of the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parent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drug, or of </a:t>
            </a:r>
            <a:r>
              <a:rPr sz="26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reactive</a:t>
            </a:r>
            <a:r>
              <a:rPr sz="26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intermediates</a:t>
            </a:r>
            <a:r>
              <a:rPr sz="26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dirty="0">
                <a:solidFill>
                  <a:srgbClr val="404040"/>
                </a:solidFill>
                <a:latin typeface="Myanmar Text"/>
                <a:cs typeface="Myanmar Text"/>
              </a:rPr>
              <a:t>and</a:t>
            </a:r>
            <a:r>
              <a:rPr sz="26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Myanmar Text"/>
                <a:cs typeface="Myanmar Text"/>
              </a:rPr>
              <a:t>metabolites.</a:t>
            </a:r>
            <a:endParaRPr sz="260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  <a:spcBef>
                <a:spcPts val="4130"/>
              </a:spcBef>
            </a:pPr>
            <a:r>
              <a:rPr sz="2000" i="1" spc="-55" dirty="0">
                <a:solidFill>
                  <a:srgbClr val="404040"/>
                </a:solidFill>
                <a:latin typeface="Myanmar Text"/>
                <a:cs typeface="Myanmar Text"/>
              </a:rPr>
              <a:t>Example:</a:t>
            </a:r>
            <a:r>
              <a:rPr sz="2000" i="1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50" dirty="0">
                <a:solidFill>
                  <a:srgbClr val="404040"/>
                </a:solidFill>
                <a:latin typeface="Myanmar Text"/>
                <a:cs typeface="Myanmar Text"/>
              </a:rPr>
              <a:t>hepatotoxicity</a:t>
            </a:r>
            <a:r>
              <a:rPr sz="2000" i="1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60" dirty="0">
                <a:solidFill>
                  <a:srgbClr val="404040"/>
                </a:solidFill>
                <a:latin typeface="Myanmar Text"/>
                <a:cs typeface="Myanmar Text"/>
              </a:rPr>
              <a:t>caused</a:t>
            </a:r>
            <a:r>
              <a:rPr sz="2000" i="1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55" dirty="0">
                <a:solidFill>
                  <a:srgbClr val="404040"/>
                </a:solidFill>
                <a:latin typeface="Myanmar Text"/>
                <a:cs typeface="Myanmar Text"/>
              </a:rPr>
              <a:t>by</a:t>
            </a:r>
            <a:r>
              <a:rPr sz="2000" i="1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55" dirty="0">
                <a:solidFill>
                  <a:srgbClr val="404040"/>
                </a:solidFill>
                <a:latin typeface="Myanmar Text"/>
                <a:cs typeface="Myanmar Text"/>
              </a:rPr>
              <a:t>high</a:t>
            </a:r>
            <a:r>
              <a:rPr sz="2000" i="1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55" dirty="0">
                <a:solidFill>
                  <a:srgbClr val="404040"/>
                </a:solidFill>
                <a:latin typeface="Myanmar Text"/>
                <a:cs typeface="Myanmar Text"/>
              </a:rPr>
              <a:t>doses</a:t>
            </a:r>
            <a:r>
              <a:rPr sz="2000" i="1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50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2000" i="1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000" i="1" spc="-55" dirty="0">
                <a:solidFill>
                  <a:srgbClr val="404040"/>
                </a:solidFill>
                <a:latin typeface="Myanmar Text"/>
                <a:cs typeface="Myanmar Text"/>
              </a:rPr>
              <a:t>acetaminophen</a:t>
            </a:r>
            <a:endParaRPr sz="20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23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644" y="634364"/>
            <a:ext cx="12846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Type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D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544" y="2386711"/>
            <a:ext cx="7644130" cy="2537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Delayed </a:t>
            </a:r>
            <a:r>
              <a:rPr sz="2800" spc="-10" dirty="0">
                <a:solidFill>
                  <a:srgbClr val="404040"/>
                </a:solidFill>
                <a:latin typeface="Arial"/>
                <a:cs typeface="Arial"/>
              </a:rPr>
              <a:t>effects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354965" marR="5080" indent="-283845">
              <a:lnSpc>
                <a:spcPct val="90500"/>
              </a:lnSpc>
              <a:spcBef>
                <a:spcPts val="2075"/>
              </a:spcBef>
              <a:tabLst>
                <a:tab pos="2983230" algn="l"/>
              </a:tabLst>
            </a:pP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E.g.</a:t>
            </a:r>
            <a:r>
              <a:rPr sz="2400" i="1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 development</a:t>
            </a:r>
            <a:r>
              <a:rPr sz="2400" i="1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2400" i="1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vaginal</a:t>
            </a:r>
            <a:r>
              <a:rPr sz="2400" i="1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cancer</a:t>
            </a:r>
            <a:r>
              <a:rPr sz="2400" i="1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2400" i="1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offspring </a:t>
            </a:r>
            <a:r>
              <a:rPr sz="2400" i="1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where</a:t>
            </a:r>
            <a:r>
              <a:rPr sz="2400" i="1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mothers</a:t>
            </a:r>
            <a:r>
              <a:rPr sz="2400" i="1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had</a:t>
            </a:r>
            <a:r>
              <a:rPr sz="24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received</a:t>
            </a:r>
            <a:r>
              <a:rPr sz="2400" i="1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drug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b="1" i="1" spc="-50" dirty="0">
                <a:solidFill>
                  <a:srgbClr val="FF0000"/>
                </a:solidFill>
                <a:latin typeface="Myanmar Text"/>
                <a:cs typeface="Myanmar Text"/>
              </a:rPr>
              <a:t>Diethylstilbestrol	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during</a:t>
            </a:r>
            <a:r>
              <a:rPr sz="2400" i="1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pregnancy</a:t>
            </a:r>
            <a:r>
              <a:rPr sz="2400" i="1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between</a:t>
            </a:r>
            <a:r>
              <a:rPr sz="2400" i="1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"/>
                <a:cs typeface="Arial"/>
              </a:rPr>
              <a:t>1938</a:t>
            </a:r>
            <a:r>
              <a:rPr sz="2400" i="1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404040"/>
                </a:solidFill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850"/>
              </a:lnSpc>
            </a:pPr>
            <a:r>
              <a:rPr sz="2400" i="1" spc="-10" dirty="0">
                <a:solidFill>
                  <a:srgbClr val="404040"/>
                </a:solidFill>
                <a:latin typeface="Arial"/>
                <a:cs typeface="Arial"/>
              </a:rPr>
              <a:t>1971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24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34364"/>
            <a:ext cx="4379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Pharmacovigilance</a:t>
            </a:r>
            <a:r>
              <a:rPr sz="3200" spc="-8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Aims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176398"/>
            <a:ext cx="7306945" cy="37261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Early</a:t>
            </a: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detection</a:t>
            </a:r>
            <a:r>
              <a:rPr sz="22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unknown</a:t>
            </a: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problems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78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Detection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increases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frequency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789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Identification</a:t>
            </a:r>
            <a:r>
              <a:rPr sz="2200" spc="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22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risk factors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80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Quantifying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risks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78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Preventing</a:t>
            </a:r>
            <a:r>
              <a:rPr sz="22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patients</a:t>
            </a:r>
            <a:r>
              <a:rPr sz="22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from</a:t>
            </a: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being</a:t>
            </a:r>
            <a:r>
              <a:rPr sz="22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affected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unnecessarily</a:t>
            </a:r>
            <a:endParaRPr sz="2200">
              <a:latin typeface="Myanmar Text"/>
              <a:cs typeface="Myanmar Text"/>
            </a:endParaRPr>
          </a:p>
          <a:p>
            <a:pPr marL="770255" marR="5080" indent="972185">
              <a:lnSpc>
                <a:spcPct val="102600"/>
              </a:lnSpc>
              <a:spcBef>
                <a:spcPts val="3110"/>
              </a:spcBef>
            </a:pPr>
            <a:r>
              <a:rPr sz="2300" b="1" i="1" spc="-60" dirty="0">
                <a:latin typeface="Myanmar Text"/>
                <a:cs typeface="Myanmar Text"/>
              </a:rPr>
              <a:t>Rational</a:t>
            </a:r>
            <a:r>
              <a:rPr sz="2300" b="1" i="1" dirty="0">
                <a:latin typeface="Myanmar Text"/>
                <a:cs typeface="Myanmar Text"/>
              </a:rPr>
              <a:t> </a:t>
            </a:r>
            <a:r>
              <a:rPr sz="2300" b="1" i="1" spc="-65" dirty="0">
                <a:latin typeface="Myanmar Text"/>
                <a:cs typeface="Myanmar Text"/>
              </a:rPr>
              <a:t>and</a:t>
            </a:r>
            <a:r>
              <a:rPr sz="2300" b="1" i="1" spc="-25" dirty="0">
                <a:latin typeface="Myanmar Text"/>
                <a:cs typeface="Myanmar Text"/>
              </a:rPr>
              <a:t> </a:t>
            </a:r>
            <a:r>
              <a:rPr sz="2300" b="1" i="1" spc="-55" dirty="0">
                <a:latin typeface="Myanmar Text"/>
                <a:cs typeface="Myanmar Text"/>
              </a:rPr>
              <a:t>Safe</a:t>
            </a:r>
            <a:r>
              <a:rPr sz="2300" b="1" i="1" spc="-15" dirty="0">
                <a:latin typeface="Myanmar Text"/>
                <a:cs typeface="Myanmar Text"/>
              </a:rPr>
              <a:t> </a:t>
            </a:r>
            <a:r>
              <a:rPr sz="2300" b="1" i="1" spc="-55" dirty="0">
                <a:latin typeface="Myanmar Text"/>
                <a:cs typeface="Myanmar Text"/>
              </a:rPr>
              <a:t>use of</a:t>
            </a:r>
            <a:r>
              <a:rPr sz="2300" b="1" i="1" spc="-30" dirty="0">
                <a:latin typeface="Myanmar Text"/>
                <a:cs typeface="Myanmar Text"/>
              </a:rPr>
              <a:t> </a:t>
            </a:r>
            <a:r>
              <a:rPr sz="2300" b="1" i="1" spc="-60" dirty="0">
                <a:latin typeface="Myanmar Text"/>
                <a:cs typeface="Myanmar Text"/>
              </a:rPr>
              <a:t>Medicines </a:t>
            </a:r>
            <a:r>
              <a:rPr sz="2300" b="1" i="1" spc="-55" dirty="0">
                <a:latin typeface="Myanmar Text"/>
                <a:cs typeface="Myanmar Text"/>
              </a:rPr>
              <a:t> </a:t>
            </a:r>
            <a:r>
              <a:rPr sz="2300" b="1" i="1" spc="-70" dirty="0">
                <a:solidFill>
                  <a:srgbClr val="800000"/>
                </a:solidFill>
                <a:latin typeface="Myanmar Text"/>
                <a:cs typeface="Myanmar Text"/>
              </a:rPr>
              <a:t>Combined</a:t>
            </a:r>
            <a:r>
              <a:rPr sz="2300" b="1" i="1" spc="-10" dirty="0">
                <a:solidFill>
                  <a:srgbClr val="800000"/>
                </a:solidFill>
                <a:latin typeface="Myanmar Text"/>
                <a:cs typeface="Myanmar Text"/>
              </a:rPr>
              <a:t> </a:t>
            </a:r>
            <a:r>
              <a:rPr sz="2300" b="1" i="1" spc="-55" dirty="0">
                <a:solidFill>
                  <a:srgbClr val="800000"/>
                </a:solidFill>
                <a:latin typeface="Myanmar Text"/>
                <a:cs typeface="Myanmar Text"/>
              </a:rPr>
              <a:t>responsibility</a:t>
            </a:r>
            <a:r>
              <a:rPr sz="2300" b="1" i="1" spc="-20" dirty="0">
                <a:solidFill>
                  <a:srgbClr val="800000"/>
                </a:solidFill>
                <a:latin typeface="Myanmar Text"/>
                <a:cs typeface="Myanmar Text"/>
              </a:rPr>
              <a:t> </a:t>
            </a:r>
            <a:r>
              <a:rPr sz="2300" b="1" i="1" spc="-55" dirty="0">
                <a:solidFill>
                  <a:srgbClr val="800000"/>
                </a:solidFill>
                <a:latin typeface="Myanmar Text"/>
                <a:cs typeface="Myanmar Text"/>
              </a:rPr>
              <a:t>of</a:t>
            </a:r>
            <a:r>
              <a:rPr sz="2300" b="1" i="1" spc="-25" dirty="0">
                <a:solidFill>
                  <a:srgbClr val="800000"/>
                </a:solidFill>
                <a:latin typeface="Myanmar Text"/>
                <a:cs typeface="Myanmar Text"/>
              </a:rPr>
              <a:t> </a:t>
            </a:r>
            <a:r>
              <a:rPr sz="2300" b="1" i="1" spc="-55" dirty="0">
                <a:solidFill>
                  <a:srgbClr val="800000"/>
                </a:solidFill>
                <a:latin typeface="Myanmar Text"/>
                <a:cs typeface="Myanmar Text"/>
              </a:rPr>
              <a:t>Industry</a:t>
            </a:r>
            <a:r>
              <a:rPr sz="2300" b="1" i="1" spc="-25" dirty="0">
                <a:solidFill>
                  <a:srgbClr val="800000"/>
                </a:solidFill>
                <a:latin typeface="Myanmar Text"/>
                <a:cs typeface="Myanmar Text"/>
              </a:rPr>
              <a:t> </a:t>
            </a:r>
            <a:r>
              <a:rPr sz="2300" b="1" i="1" spc="-90" dirty="0">
                <a:solidFill>
                  <a:srgbClr val="800000"/>
                </a:solidFill>
                <a:latin typeface="Myanmar Text"/>
                <a:cs typeface="Myanmar Text"/>
              </a:rPr>
              <a:t>&amp;</a:t>
            </a:r>
            <a:r>
              <a:rPr sz="2300" b="1" i="1" spc="-10" dirty="0">
                <a:solidFill>
                  <a:srgbClr val="800000"/>
                </a:solidFill>
                <a:latin typeface="Myanmar Text"/>
                <a:cs typeface="Myanmar Text"/>
              </a:rPr>
              <a:t> </a:t>
            </a:r>
            <a:r>
              <a:rPr sz="2300" b="1" i="1" spc="-55" dirty="0">
                <a:solidFill>
                  <a:srgbClr val="800000"/>
                </a:solidFill>
                <a:latin typeface="Myanmar Text"/>
                <a:cs typeface="Myanmar Text"/>
              </a:rPr>
              <a:t>Regulators</a:t>
            </a:r>
            <a:endParaRPr sz="23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25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44" y="390525"/>
            <a:ext cx="33839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Pharmacovigilance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878205"/>
            <a:ext cx="38760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Myanmar Text"/>
                <a:cs typeface="Myanmar Text"/>
              </a:rPr>
              <a:t>MAH*Responsibilities</a:t>
            </a:r>
            <a:endParaRPr sz="32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7212" y="2211704"/>
            <a:ext cx="7948930" cy="36937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32740" marR="288290" indent="-320675">
              <a:lnSpc>
                <a:spcPts val="2300"/>
              </a:lnSpc>
              <a:spcBef>
                <a:spcPts val="660"/>
              </a:spcBef>
              <a:buClr>
                <a:srgbClr val="B31166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  <a:tab pos="2182495" algn="l"/>
              </a:tabLst>
            </a:pP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Timely</a:t>
            </a:r>
            <a:r>
              <a:rPr sz="2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collection</a:t>
            </a:r>
            <a:r>
              <a:rPr sz="2400" spc="6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of data,</a:t>
            </a:r>
            <a:r>
              <a:rPr sz="2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recording</a:t>
            </a:r>
            <a:r>
              <a:rPr sz="24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and</a:t>
            </a:r>
            <a:r>
              <a:rPr sz="24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notification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 (reporting)</a:t>
            </a:r>
            <a:r>
              <a:rPr sz="2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–	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PV</a:t>
            </a:r>
            <a:r>
              <a:rPr sz="24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systems</a:t>
            </a:r>
            <a:r>
              <a:rPr sz="24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processes,</a:t>
            </a:r>
            <a:r>
              <a:rPr sz="24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24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database</a:t>
            </a:r>
            <a:endParaRPr sz="2400">
              <a:latin typeface="Myanmar Text"/>
              <a:cs typeface="Myanmar Text"/>
            </a:endParaRPr>
          </a:p>
          <a:p>
            <a:pPr marL="332740" marR="1050290" indent="-320675">
              <a:lnSpc>
                <a:spcPct val="80100"/>
              </a:lnSpc>
              <a:spcBef>
                <a:spcPts val="2325"/>
              </a:spcBef>
              <a:buClr>
                <a:srgbClr val="B31166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Appropriate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assessments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(data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completeness,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seriousness, relatedness, expectedness, medical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significance,</a:t>
            </a:r>
            <a:r>
              <a:rPr sz="2400" spc="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reporting</a:t>
            </a:r>
            <a:r>
              <a:rPr sz="24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requirements</a:t>
            </a:r>
            <a:r>
              <a:rPr sz="24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&amp;</a:t>
            </a:r>
            <a:r>
              <a:rPr sz="24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timelines)</a:t>
            </a:r>
            <a:endParaRPr sz="2400">
              <a:latin typeface="Myanmar Text"/>
              <a:cs typeface="Myanmar Text"/>
            </a:endParaRPr>
          </a:p>
          <a:p>
            <a:pPr marL="332740" indent="-320675">
              <a:lnSpc>
                <a:spcPct val="100000"/>
              </a:lnSpc>
              <a:spcBef>
                <a:spcPts val="1725"/>
              </a:spcBef>
              <a:buClr>
                <a:srgbClr val="B31166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Expedited</a:t>
            </a:r>
            <a:r>
              <a:rPr sz="24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and periodic reporting</a:t>
            </a:r>
            <a:r>
              <a:rPr sz="24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to</a:t>
            </a:r>
            <a:r>
              <a:rPr sz="24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RA</a:t>
            </a:r>
            <a:endParaRPr sz="2400">
              <a:latin typeface="Myanmar Text"/>
              <a:cs typeface="Myanmar Text"/>
            </a:endParaRPr>
          </a:p>
          <a:p>
            <a:pPr marL="332740" indent="-320675">
              <a:lnSpc>
                <a:spcPct val="100000"/>
              </a:lnSpc>
              <a:spcBef>
                <a:spcPts val="1730"/>
              </a:spcBef>
              <a:buClr>
                <a:srgbClr val="B31166"/>
              </a:buClr>
              <a:buSzPct val="79166"/>
              <a:buFont typeface="Wingdings 2"/>
              <a:buChar char=""/>
              <a:tabLst>
                <a:tab pos="332740" algn="l"/>
                <a:tab pos="333375" algn="l"/>
              </a:tabLst>
            </a:pP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Signal</a:t>
            </a:r>
            <a:r>
              <a:rPr sz="24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detection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proactive</a:t>
            </a:r>
            <a:r>
              <a:rPr sz="24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400" dirty="0">
                <a:solidFill>
                  <a:srgbClr val="404040"/>
                </a:solidFill>
                <a:latin typeface="Myanmar Text"/>
                <a:cs typeface="Myanmar Text"/>
              </a:rPr>
              <a:t>risk</a:t>
            </a:r>
            <a:r>
              <a:rPr sz="2400" spc="-5" dirty="0">
                <a:solidFill>
                  <a:srgbClr val="404040"/>
                </a:solidFill>
                <a:latin typeface="Myanmar Text"/>
                <a:cs typeface="Myanmar Text"/>
              </a:rPr>
              <a:t> management</a:t>
            </a:r>
            <a:endParaRPr sz="2400">
              <a:latin typeface="Myanmar Text"/>
              <a:cs typeface="Myanmar Text"/>
            </a:endParaRPr>
          </a:p>
          <a:p>
            <a:pPr marL="4772660">
              <a:lnSpc>
                <a:spcPct val="100000"/>
              </a:lnSpc>
              <a:spcBef>
                <a:spcPts val="3220"/>
              </a:spcBef>
            </a:pPr>
            <a:r>
              <a:rPr sz="1500" dirty="0">
                <a:solidFill>
                  <a:srgbClr val="404040"/>
                </a:solidFill>
                <a:latin typeface="Myanmar Text"/>
                <a:cs typeface="Myanmar Text"/>
              </a:rPr>
              <a:t>*</a:t>
            </a:r>
            <a:r>
              <a:rPr sz="15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Marketing</a:t>
            </a:r>
            <a:r>
              <a:rPr sz="17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Authorization</a:t>
            </a:r>
            <a:r>
              <a:rPr sz="17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Holder</a:t>
            </a:r>
            <a:endParaRPr sz="17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26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644" y="634364"/>
            <a:ext cx="51485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Assessing</a:t>
            </a:r>
            <a:r>
              <a:rPr sz="3200" spc="-2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Adverse</a:t>
            </a:r>
            <a:r>
              <a:rPr sz="3200" spc="-2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Reactions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362326"/>
            <a:ext cx="7454900" cy="3684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  <a:tab pos="1416685" algn="l"/>
                <a:tab pos="4432300" algn="l"/>
                <a:tab pos="5584190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Nature,	organ/system</a:t>
            </a:r>
            <a:r>
              <a:rPr sz="2200" spc="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involved,	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severity,	duration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2050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Serious</a:t>
            </a:r>
            <a:r>
              <a:rPr sz="22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not serious</a:t>
            </a:r>
            <a:endParaRPr sz="2200">
              <a:latin typeface="Myanmar Text"/>
              <a:cs typeface="Myanmar Text"/>
            </a:endParaRPr>
          </a:p>
          <a:p>
            <a:pPr marL="355600" marR="372110" indent="-343535">
              <a:lnSpc>
                <a:spcPct val="140000"/>
              </a:lnSpc>
              <a:spcBef>
                <a:spcPts val="1000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Causality</a:t>
            </a:r>
            <a:r>
              <a:rPr sz="2200" spc="5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22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relationship</a:t>
            </a:r>
            <a:r>
              <a:rPr sz="2200" spc="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to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the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(definite,</a:t>
            </a:r>
            <a:r>
              <a:rPr sz="2200" spc="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probable, </a:t>
            </a:r>
            <a:r>
              <a:rPr sz="2200" spc="-59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possible,</a:t>
            </a: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unlikely)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206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Expected /</a:t>
            </a:r>
            <a:r>
              <a:rPr sz="22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unexpected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(as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per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 known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22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profile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the</a:t>
            </a:r>
            <a:endParaRPr sz="2200">
              <a:latin typeface="Myanmar Text"/>
              <a:cs typeface="Myanmar Text"/>
            </a:endParaRPr>
          </a:p>
          <a:p>
            <a:pPr marL="355600">
              <a:lnSpc>
                <a:spcPct val="100000"/>
              </a:lnSpc>
              <a:spcBef>
                <a:spcPts val="1055"/>
              </a:spcBef>
            </a:pPr>
            <a:r>
              <a:rPr sz="2200" dirty="0">
                <a:solidFill>
                  <a:srgbClr val="404040"/>
                </a:solidFill>
                <a:latin typeface="Myanmar Text"/>
                <a:cs typeface="Myanmar Text"/>
              </a:rPr>
              <a:t>drug)</a:t>
            </a:r>
            <a:endParaRPr sz="2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205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Medical</a:t>
            </a:r>
            <a:r>
              <a:rPr sz="2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significance</a:t>
            </a:r>
            <a:r>
              <a:rPr sz="2200" spc="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(significant</a:t>
            </a:r>
            <a:r>
              <a:rPr sz="2200" spc="6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22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Myanmar Text"/>
                <a:cs typeface="Myanmar Text"/>
              </a:rPr>
              <a:t>not </a:t>
            </a:r>
            <a:r>
              <a:rPr sz="2200" spc="-10" dirty="0">
                <a:solidFill>
                  <a:srgbClr val="404040"/>
                </a:solidFill>
                <a:latin typeface="Myanmar Text"/>
                <a:cs typeface="Myanmar Text"/>
              </a:rPr>
              <a:t>significant)</a:t>
            </a:r>
            <a:endParaRPr sz="22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27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24077"/>
            <a:ext cx="5883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Regulatory</a:t>
            </a:r>
            <a:r>
              <a:rPr sz="3200" spc="-2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Reporting of Adverse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111757"/>
            <a:ext cx="6453505" cy="4984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Myanmar Text"/>
                <a:cs typeface="Myanmar Text"/>
              </a:rPr>
              <a:t>Reactions</a:t>
            </a:r>
            <a:endParaRPr sz="320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  <a:spcBef>
                <a:spcPts val="4195"/>
              </a:spcBef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Why</a:t>
            </a:r>
            <a:r>
              <a:rPr sz="17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Report?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600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Ethical</a:t>
            </a:r>
            <a:r>
              <a:rPr sz="17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requirement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58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Regulatory</a:t>
            </a:r>
            <a:r>
              <a:rPr sz="17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requirement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590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Legal</a:t>
            </a:r>
            <a:r>
              <a:rPr sz="1700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requirement</a:t>
            </a:r>
            <a:endParaRPr sz="17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B31166"/>
              </a:buClr>
              <a:buFont typeface="Wingdings 3"/>
              <a:buChar char=""/>
            </a:pPr>
            <a:endParaRPr sz="170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Who</a:t>
            </a:r>
            <a:r>
              <a:rPr sz="17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Reports?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590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Company</a:t>
            </a:r>
            <a:r>
              <a:rPr sz="1700" spc="434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(post</a:t>
            </a:r>
            <a:r>
              <a:rPr sz="17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marketing),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600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Company</a:t>
            </a:r>
            <a:r>
              <a:rPr sz="17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&amp;</a:t>
            </a:r>
            <a:r>
              <a:rPr sz="17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investigator joint</a:t>
            </a:r>
            <a:r>
              <a:rPr sz="17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responsibility</a:t>
            </a:r>
            <a:r>
              <a:rPr sz="1700" spc="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(clinical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trials)</a:t>
            </a:r>
            <a:endParaRPr sz="17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31166"/>
              </a:buClr>
              <a:buFont typeface="Wingdings 3"/>
              <a:buChar char=""/>
            </a:pPr>
            <a:endParaRPr sz="170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When</a:t>
            </a:r>
            <a:r>
              <a:rPr sz="17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to</a:t>
            </a:r>
            <a:r>
              <a:rPr sz="17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Report?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60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Expedited</a:t>
            </a:r>
            <a:r>
              <a:rPr sz="17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7</a:t>
            </a:r>
            <a:r>
              <a:rPr sz="17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to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 15</a:t>
            </a:r>
            <a:r>
              <a:rPr sz="17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days</a:t>
            </a:r>
            <a:endParaRPr sz="1700">
              <a:latin typeface="Myanmar Text"/>
              <a:cs typeface="Myanmar Text"/>
            </a:endParaRPr>
          </a:p>
          <a:p>
            <a:pPr marL="972819" indent="-229235">
              <a:lnSpc>
                <a:spcPct val="100000"/>
              </a:lnSpc>
              <a:spcBef>
                <a:spcPts val="58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973455" algn="l"/>
              </a:tabLst>
            </a:pP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Periodic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– 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depending</a:t>
            </a:r>
            <a:r>
              <a:rPr sz="17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on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 when</a:t>
            </a:r>
            <a:r>
              <a:rPr sz="17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Myanmar Text"/>
                <a:cs typeface="Myanmar Text"/>
              </a:rPr>
              <a:t>launched</a:t>
            </a:r>
            <a:r>
              <a:rPr sz="17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17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404040"/>
                </a:solidFill>
                <a:latin typeface="Myanmar Text"/>
                <a:cs typeface="Myanmar Text"/>
              </a:rPr>
              <a:t>region</a:t>
            </a:r>
            <a:endParaRPr sz="17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28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791718"/>
            <a:ext cx="51923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Reporting</a:t>
            </a:r>
            <a:r>
              <a:rPr sz="3200" spc="-2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Adverse</a:t>
            </a:r>
            <a:r>
              <a:rPr sz="3200" spc="-3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Reactions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82851"/>
            <a:ext cx="7827645" cy="4188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500" spc="5" dirty="0">
                <a:solidFill>
                  <a:srgbClr val="404040"/>
                </a:solidFill>
                <a:latin typeface="Arial"/>
                <a:cs typeface="Arial"/>
              </a:rPr>
              <a:t>What</a:t>
            </a:r>
            <a:r>
              <a:rPr sz="15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5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404040"/>
                </a:solidFill>
                <a:latin typeface="Arial"/>
                <a:cs typeface="Arial"/>
              </a:rPr>
              <a:t>report?</a:t>
            </a:r>
            <a:endParaRPr sz="1500">
              <a:latin typeface="Arial"/>
              <a:cs typeface="Arial"/>
            </a:endParaRPr>
          </a:p>
          <a:p>
            <a:pPr marL="698500" indent="-283845">
              <a:lnSpc>
                <a:spcPct val="100000"/>
              </a:lnSpc>
              <a:spcBef>
                <a:spcPts val="815"/>
              </a:spcBef>
              <a:buChar char="-"/>
              <a:tabLst>
                <a:tab pos="698500" algn="l"/>
                <a:tab pos="699135" algn="l"/>
              </a:tabLst>
            </a:pPr>
            <a:r>
              <a:rPr sz="1500" spc="-5" dirty="0">
                <a:latin typeface="Arial"/>
                <a:cs typeface="Arial"/>
              </a:rPr>
              <a:t>Patient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details: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Pt. </a:t>
            </a:r>
            <a:r>
              <a:rPr sz="1500" spc="-10" dirty="0">
                <a:latin typeface="Arial"/>
                <a:cs typeface="Arial"/>
              </a:rPr>
              <a:t>identifier,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initials,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sex,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age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etc</a:t>
            </a:r>
            <a:endParaRPr sz="1500">
              <a:latin typeface="Arial"/>
              <a:cs typeface="Arial"/>
            </a:endParaRPr>
          </a:p>
          <a:p>
            <a:pPr marL="698500" marR="5080" indent="-283845">
              <a:lnSpc>
                <a:spcPts val="1620"/>
              </a:lnSpc>
              <a:spcBef>
                <a:spcPts val="1019"/>
              </a:spcBef>
              <a:buChar char="-"/>
              <a:tabLst>
                <a:tab pos="698500" algn="l"/>
                <a:tab pos="699135" algn="l"/>
              </a:tabLst>
            </a:pPr>
            <a:r>
              <a:rPr sz="1500" spc="-5" dirty="0">
                <a:latin typeface="Arial"/>
                <a:cs typeface="Arial"/>
              </a:rPr>
              <a:t>Suspected </a:t>
            </a:r>
            <a:r>
              <a:rPr sz="1500" dirty="0">
                <a:latin typeface="Arial"/>
                <a:cs typeface="Arial"/>
              </a:rPr>
              <a:t>drug: generic </a:t>
            </a:r>
            <a:r>
              <a:rPr sz="1500" spc="-5" dirty="0">
                <a:latin typeface="Arial"/>
                <a:cs typeface="Arial"/>
              </a:rPr>
              <a:t>name, </a:t>
            </a:r>
            <a:r>
              <a:rPr sz="1500" dirty="0">
                <a:latin typeface="Arial"/>
                <a:cs typeface="Arial"/>
              </a:rPr>
              <a:t>indication, dates of admin., </a:t>
            </a:r>
            <a:r>
              <a:rPr sz="1500" spc="-5" dirty="0">
                <a:latin typeface="Arial"/>
                <a:cs typeface="Arial"/>
              </a:rPr>
              <a:t>dose, </a:t>
            </a:r>
            <a:r>
              <a:rPr sz="1500" dirty="0">
                <a:latin typeface="Arial"/>
                <a:cs typeface="Arial"/>
              </a:rPr>
              <a:t>starting &amp; stopping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date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and time</a:t>
            </a:r>
            <a:endParaRPr sz="1500">
              <a:latin typeface="Arial"/>
              <a:cs typeface="Arial"/>
            </a:endParaRPr>
          </a:p>
          <a:p>
            <a:pPr marL="698500" lvl="1" indent="-232410">
              <a:lnSpc>
                <a:spcPct val="100000"/>
              </a:lnSpc>
              <a:spcBef>
                <a:spcPts val="805"/>
              </a:spcBef>
              <a:buChar char="-"/>
              <a:tabLst>
                <a:tab pos="698500" algn="l"/>
                <a:tab pos="699135" algn="l"/>
              </a:tabLst>
            </a:pPr>
            <a:r>
              <a:rPr sz="1500" dirty="0">
                <a:latin typeface="Arial"/>
                <a:cs typeface="Arial"/>
              </a:rPr>
              <a:t>Other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treatments</a:t>
            </a:r>
            <a:endParaRPr sz="1500">
              <a:latin typeface="Arial"/>
              <a:cs typeface="Arial"/>
            </a:endParaRPr>
          </a:p>
          <a:p>
            <a:pPr marL="698500" lvl="1" indent="-232410">
              <a:lnSpc>
                <a:spcPts val="1710"/>
              </a:lnSpc>
              <a:spcBef>
                <a:spcPts val="815"/>
              </a:spcBef>
              <a:buChar char="-"/>
              <a:tabLst>
                <a:tab pos="698500" algn="l"/>
                <a:tab pos="699135" algn="l"/>
              </a:tabLst>
            </a:pPr>
            <a:r>
              <a:rPr sz="1500" dirty="0">
                <a:latin typeface="Arial"/>
                <a:cs typeface="Arial"/>
              </a:rPr>
              <a:t>Details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suspected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ADR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– nature,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severity,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duration,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relationship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drug,</a:t>
            </a:r>
            <a:r>
              <a:rPr sz="1500" spc="4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action</a:t>
            </a:r>
            <a:endParaRPr sz="1500">
              <a:latin typeface="Arial"/>
              <a:cs typeface="Arial"/>
            </a:endParaRPr>
          </a:p>
          <a:p>
            <a:pPr marL="698500">
              <a:lnSpc>
                <a:spcPts val="1710"/>
              </a:lnSpc>
            </a:pPr>
            <a:r>
              <a:rPr sz="1500" dirty="0">
                <a:latin typeface="Arial"/>
                <a:cs typeface="Arial"/>
              </a:rPr>
              <a:t>taken</a:t>
            </a:r>
            <a:endParaRPr sz="1500">
              <a:latin typeface="Arial"/>
              <a:cs typeface="Arial"/>
            </a:endParaRPr>
          </a:p>
          <a:p>
            <a:pPr marL="698500" lvl="2" indent="-179070">
              <a:lnSpc>
                <a:spcPct val="100000"/>
              </a:lnSpc>
              <a:spcBef>
                <a:spcPts val="815"/>
              </a:spcBef>
              <a:buChar char="-"/>
              <a:tabLst>
                <a:tab pos="699135" algn="l"/>
              </a:tabLst>
            </a:pPr>
            <a:r>
              <a:rPr sz="1500" dirty="0">
                <a:latin typeface="Arial"/>
                <a:cs typeface="Arial"/>
              </a:rPr>
              <a:t>Outcome</a:t>
            </a:r>
            <a:endParaRPr sz="1500">
              <a:latin typeface="Arial"/>
              <a:cs typeface="Arial"/>
            </a:endParaRPr>
          </a:p>
          <a:p>
            <a:pPr marL="698500" lvl="2" indent="-179070">
              <a:lnSpc>
                <a:spcPct val="100000"/>
              </a:lnSpc>
              <a:spcBef>
                <a:spcPts val="830"/>
              </a:spcBef>
              <a:buChar char="-"/>
              <a:tabLst>
                <a:tab pos="699135" algn="l"/>
              </a:tabLst>
            </a:pPr>
            <a:r>
              <a:rPr sz="1500" spc="-5" dirty="0">
                <a:latin typeface="Arial"/>
                <a:cs typeface="Arial"/>
              </a:rPr>
              <a:t>Details about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reporter/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investigator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B31166"/>
              </a:buClr>
              <a:buSzPct val="80000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500" dirty="0">
                <a:solidFill>
                  <a:srgbClr val="404040"/>
                </a:solidFill>
                <a:latin typeface="Arial"/>
                <a:cs typeface="Arial"/>
              </a:rPr>
              <a:t>Formats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sz="15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404040"/>
                </a:solidFill>
                <a:latin typeface="Arial"/>
                <a:cs typeface="Arial"/>
              </a:rPr>
              <a:t>reporting</a:t>
            </a:r>
            <a:endParaRPr sz="1500">
              <a:latin typeface="Arial"/>
              <a:cs typeface="Arial"/>
            </a:endParaRPr>
          </a:p>
          <a:p>
            <a:pPr marL="698500" lvl="1" indent="-283845">
              <a:lnSpc>
                <a:spcPct val="100000"/>
              </a:lnSpc>
              <a:spcBef>
                <a:spcPts val="1005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500" spc="-5" dirty="0">
                <a:latin typeface="Arial"/>
                <a:cs typeface="Arial"/>
              </a:rPr>
              <a:t>Expedited</a:t>
            </a:r>
            <a:r>
              <a:rPr sz="1500" dirty="0">
                <a:latin typeface="Arial"/>
                <a:cs typeface="Arial"/>
              </a:rPr>
              <a:t> reports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– </a:t>
            </a:r>
            <a:r>
              <a:rPr sz="1500" spc="-5" dirty="0">
                <a:latin typeface="Arial"/>
                <a:cs typeface="Arial"/>
              </a:rPr>
              <a:t>ICSR,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MedWatch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3500A,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CIOMS</a:t>
            </a:r>
            <a:r>
              <a:rPr sz="1500" dirty="0">
                <a:latin typeface="Arial"/>
                <a:cs typeface="Arial"/>
              </a:rPr>
              <a:t> I &amp;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II</a:t>
            </a:r>
            <a:endParaRPr sz="1500">
              <a:latin typeface="Arial"/>
              <a:cs typeface="Arial"/>
            </a:endParaRPr>
          </a:p>
          <a:p>
            <a:pPr marL="698500" lvl="1" indent="-283845">
              <a:lnSpc>
                <a:spcPct val="100000"/>
              </a:lnSpc>
              <a:spcBef>
                <a:spcPts val="1000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500" spc="-5" dirty="0">
                <a:latin typeface="Arial"/>
                <a:cs typeface="Arial"/>
              </a:rPr>
              <a:t>Periodic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reports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–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annual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safety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reports,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PSUR,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NDA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spc="-30" dirty="0">
                <a:latin typeface="Arial"/>
                <a:cs typeface="Arial"/>
              </a:rPr>
              <a:t>PADER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29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05636"/>
            <a:ext cx="62026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</a:rPr>
              <a:t>Minimum</a:t>
            </a:r>
            <a:r>
              <a:rPr sz="3000" spc="5" dirty="0">
                <a:solidFill>
                  <a:srgbClr val="FFFFFF"/>
                </a:solidFill>
              </a:rPr>
              <a:t> </a:t>
            </a:r>
            <a:r>
              <a:rPr sz="3000" spc="-5" dirty="0">
                <a:solidFill>
                  <a:srgbClr val="FFFFFF"/>
                </a:solidFill>
              </a:rPr>
              <a:t>Data</a:t>
            </a:r>
            <a:r>
              <a:rPr sz="3000" spc="-25" dirty="0">
                <a:solidFill>
                  <a:srgbClr val="FFFFFF"/>
                </a:solidFill>
              </a:rPr>
              <a:t> </a:t>
            </a:r>
            <a:r>
              <a:rPr sz="3000" spc="-5" dirty="0">
                <a:solidFill>
                  <a:srgbClr val="FFFFFF"/>
                </a:solidFill>
              </a:rPr>
              <a:t>for</a:t>
            </a:r>
            <a:r>
              <a:rPr sz="3000" spc="5" dirty="0">
                <a:solidFill>
                  <a:srgbClr val="FFFFFF"/>
                </a:solidFill>
              </a:rPr>
              <a:t> </a:t>
            </a:r>
            <a:r>
              <a:rPr sz="3000" dirty="0">
                <a:solidFill>
                  <a:srgbClr val="FFFFFF"/>
                </a:solidFill>
              </a:rPr>
              <a:t>a</a:t>
            </a:r>
            <a:r>
              <a:rPr sz="3000" spc="-15" dirty="0">
                <a:solidFill>
                  <a:srgbClr val="FFFFFF"/>
                </a:solidFill>
              </a:rPr>
              <a:t> </a:t>
            </a:r>
            <a:r>
              <a:rPr sz="3000" dirty="0">
                <a:solidFill>
                  <a:srgbClr val="FFFFFF"/>
                </a:solidFill>
              </a:rPr>
              <a:t>Reportable</a:t>
            </a:r>
            <a:r>
              <a:rPr sz="3000" spc="-10" dirty="0">
                <a:solidFill>
                  <a:srgbClr val="FFFFFF"/>
                </a:solidFill>
              </a:rPr>
              <a:t> </a:t>
            </a:r>
            <a:r>
              <a:rPr sz="3000" spc="-5" dirty="0">
                <a:solidFill>
                  <a:srgbClr val="FFFFFF"/>
                </a:solidFill>
              </a:rPr>
              <a:t>ADR</a:t>
            </a:r>
            <a:endParaRPr sz="30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8194" y="2344039"/>
            <a:ext cx="3295015" cy="163195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5"/>
              </a:spcBef>
              <a:buClr>
                <a:srgbClr val="B3116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Myanmar Text"/>
                <a:cs typeface="Myanmar Text"/>
              </a:rPr>
              <a:t>Identifiable</a:t>
            </a:r>
            <a:r>
              <a:rPr sz="18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Myanmar Text"/>
                <a:cs typeface="Myanmar Text"/>
              </a:rPr>
              <a:t>patient</a:t>
            </a:r>
            <a:endParaRPr sz="18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404040"/>
                </a:solidFill>
                <a:latin typeface="Myanmar Text"/>
                <a:cs typeface="Myanmar Text"/>
              </a:rPr>
              <a:t>AE/ADR</a:t>
            </a:r>
            <a:endParaRPr sz="18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Myanmar Text"/>
                <a:cs typeface="Myanmar Text"/>
              </a:rPr>
              <a:t>Suspected</a:t>
            </a:r>
            <a:r>
              <a:rPr sz="18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Myanmar Text"/>
                <a:cs typeface="Myanmar Text"/>
              </a:rPr>
              <a:t>Medicinal</a:t>
            </a:r>
            <a:r>
              <a:rPr sz="18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Myanmar Text"/>
                <a:cs typeface="Myanmar Text"/>
              </a:rPr>
              <a:t>Product</a:t>
            </a:r>
            <a:endParaRPr sz="18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B31166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Myanmar Text"/>
                <a:cs typeface="Myanmar Text"/>
              </a:rPr>
              <a:t>Reporter</a:t>
            </a:r>
            <a:r>
              <a:rPr sz="1800" spc="-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800" dirty="0">
                <a:solidFill>
                  <a:srgbClr val="404040"/>
                </a:solidFill>
                <a:latin typeface="Myanmar Text"/>
                <a:cs typeface="Myanmar Text"/>
              </a:rPr>
              <a:t>(HCP)</a:t>
            </a:r>
            <a:endParaRPr sz="18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30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066038"/>
            <a:ext cx="4269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Are</a:t>
            </a:r>
            <a:r>
              <a:rPr sz="3200" b="0" spc="-3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Drugs</a:t>
            </a:r>
            <a:r>
              <a:rPr sz="3200" b="0" spc="-4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Safer</a:t>
            </a:r>
            <a:r>
              <a:rPr sz="3200" b="0" spc="-3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spc="-1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Today?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358009"/>
            <a:ext cx="7589520" cy="350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39469" indent="-343535">
              <a:lnSpc>
                <a:spcPct val="100000"/>
              </a:lnSpc>
              <a:spcBef>
                <a:spcPts val="100"/>
              </a:spcBef>
              <a:buClr>
                <a:srgbClr val="0818F6"/>
              </a:buClr>
              <a:buSzPct val="68750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During</a:t>
            </a:r>
            <a:r>
              <a:rPr sz="2400" b="0" spc="-4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1960-1999</a:t>
            </a:r>
            <a:r>
              <a:rPr sz="2400" b="0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there</a:t>
            </a:r>
            <a:r>
              <a:rPr sz="2400" b="0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were</a:t>
            </a:r>
            <a:r>
              <a:rPr sz="2400" b="0" spc="-4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121</a:t>
            </a:r>
            <a:r>
              <a:rPr sz="2400" b="0" spc="-2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safety</a:t>
            </a:r>
            <a:r>
              <a:rPr sz="2400" b="0" spc="-4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related </a:t>
            </a:r>
            <a:r>
              <a:rPr sz="2400" b="0" spc="-69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withdrawals</a:t>
            </a:r>
            <a:r>
              <a:rPr sz="2400" b="0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Worldwide</a:t>
            </a:r>
            <a:endParaRPr sz="2400">
              <a:latin typeface="Microsoft YaHei UI Light"/>
              <a:cs typeface="Microsoft YaHei UI Light"/>
            </a:endParaRPr>
          </a:p>
          <a:p>
            <a:pPr marL="812800" lvl="1" indent="-343535">
              <a:lnSpc>
                <a:spcPct val="100000"/>
              </a:lnSpc>
              <a:spcBef>
                <a:spcPts val="285"/>
              </a:spcBef>
              <a:buClr>
                <a:srgbClr val="00FF00"/>
              </a:buClr>
              <a:buSzPct val="75000"/>
              <a:buFont typeface="Wingdings 3"/>
              <a:buChar char=""/>
              <a:tabLst>
                <a:tab pos="812800" algn="l"/>
                <a:tab pos="813435" algn="l"/>
              </a:tabLst>
            </a:pP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Market</a:t>
            </a:r>
            <a:r>
              <a:rPr sz="2400" b="0" spc="-2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life</a:t>
            </a:r>
            <a:r>
              <a:rPr sz="2400" b="0" spc="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less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than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2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years</a:t>
            </a:r>
            <a:r>
              <a:rPr sz="2400" b="0" spc="-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31%</a:t>
            </a:r>
            <a:endParaRPr sz="2400">
              <a:latin typeface="Microsoft YaHei UI Light"/>
              <a:cs typeface="Microsoft YaHei UI Light"/>
            </a:endParaRPr>
          </a:p>
          <a:p>
            <a:pPr marL="812800" lvl="1" indent="-343535">
              <a:lnSpc>
                <a:spcPct val="100000"/>
              </a:lnSpc>
              <a:spcBef>
                <a:spcPts val="290"/>
              </a:spcBef>
              <a:buClr>
                <a:srgbClr val="00FF00"/>
              </a:buClr>
              <a:buSzPct val="75000"/>
              <a:buFont typeface="Wingdings 3"/>
              <a:buChar char=""/>
              <a:tabLst>
                <a:tab pos="812800" algn="l"/>
                <a:tab pos="813435" algn="l"/>
              </a:tabLst>
            </a:pP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Market</a:t>
            </a:r>
            <a:r>
              <a:rPr sz="2400" b="0" spc="-2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life</a:t>
            </a:r>
            <a:r>
              <a:rPr sz="2400" b="0" spc="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less</a:t>
            </a:r>
            <a:r>
              <a:rPr sz="2400" b="0" spc="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than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5</a:t>
            </a:r>
            <a:r>
              <a:rPr sz="2400" b="0" spc="-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years</a:t>
            </a:r>
            <a:r>
              <a:rPr sz="2400" b="0" spc="-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50%</a:t>
            </a:r>
            <a:endParaRPr sz="2400">
              <a:latin typeface="Microsoft YaHei UI Light"/>
              <a:cs typeface="Microsoft YaHei UI Light"/>
            </a:endParaRPr>
          </a:p>
          <a:p>
            <a:pPr marL="972819" lvl="2" indent="-229235">
              <a:lnSpc>
                <a:spcPct val="100000"/>
              </a:lnSpc>
              <a:spcBef>
                <a:spcPts val="315"/>
              </a:spcBef>
              <a:buClr>
                <a:srgbClr val="00FF99"/>
              </a:buClr>
              <a:buSzPct val="65517"/>
              <a:buFont typeface="Wingdings 3"/>
              <a:buChar char=""/>
              <a:tabLst>
                <a:tab pos="973455" algn="l"/>
              </a:tabLst>
            </a:pPr>
            <a:r>
              <a:rPr sz="1450" i="1" spc="-2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Fung</a:t>
            </a:r>
            <a:r>
              <a:rPr sz="1450" i="1" spc="-3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1450" i="1" spc="-2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et </a:t>
            </a:r>
            <a:r>
              <a:rPr sz="1450" i="1" spc="-2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al.</a:t>
            </a:r>
            <a:r>
              <a:rPr sz="1450" i="1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1450" i="1" spc="-3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Drug </a:t>
            </a:r>
            <a:r>
              <a:rPr sz="1450" i="1" spc="-2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Information</a:t>
            </a:r>
            <a:r>
              <a:rPr sz="1450" i="1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1450" i="1" spc="-2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Journal,</a:t>
            </a:r>
            <a:r>
              <a:rPr sz="1450" i="1" spc="-3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2001;</a:t>
            </a:r>
            <a:r>
              <a:rPr sz="1450" i="1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1450" i="1" spc="-3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35:293-317</a:t>
            </a:r>
            <a:endParaRPr sz="1450">
              <a:latin typeface="Microsoft YaHei UI Light"/>
              <a:cs typeface="Microsoft YaHei UI Light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Clr>
                <a:srgbClr val="00FF99"/>
              </a:buClr>
              <a:buFont typeface="Wingdings 3"/>
              <a:buChar char=""/>
            </a:pPr>
            <a:endParaRPr sz="2350">
              <a:latin typeface="Microsoft YaHei UI Light"/>
              <a:cs typeface="Microsoft YaHei UI Light"/>
            </a:endParaRPr>
          </a:p>
          <a:p>
            <a:pPr marL="355600" marR="5080" indent="-343535">
              <a:lnSpc>
                <a:spcPct val="100000"/>
              </a:lnSpc>
              <a:buClr>
                <a:srgbClr val="0818F6"/>
              </a:buClr>
              <a:buSzPct val="68750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During</a:t>
            </a:r>
            <a:r>
              <a:rPr sz="2400" b="0" spc="-4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1972-1994</a:t>
            </a:r>
            <a:r>
              <a:rPr sz="2400" b="0" spc="-2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in 583</a:t>
            </a:r>
            <a:r>
              <a:rPr sz="2400" b="0" spc="-2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new</a:t>
            </a:r>
            <a:r>
              <a:rPr sz="2400" b="0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active</a:t>
            </a:r>
            <a:r>
              <a:rPr sz="2400" b="0" spc="-3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substances</a:t>
            </a:r>
            <a:r>
              <a:rPr sz="2400" b="0" spc="-4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were </a:t>
            </a:r>
            <a:r>
              <a:rPr sz="2400" b="0" spc="-70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approved</a:t>
            </a:r>
            <a:endParaRPr sz="2400">
              <a:latin typeface="Microsoft YaHei UI Light"/>
              <a:cs typeface="Microsoft YaHei UI Light"/>
            </a:endParaRPr>
          </a:p>
          <a:p>
            <a:pPr marL="812800" lvl="1" indent="-343535">
              <a:lnSpc>
                <a:spcPct val="100000"/>
              </a:lnSpc>
              <a:spcBef>
                <a:spcPts val="290"/>
              </a:spcBef>
              <a:buClr>
                <a:srgbClr val="00FF00"/>
              </a:buClr>
              <a:buSzPct val="75000"/>
              <a:buFont typeface="Wingdings 3"/>
              <a:buChar char=""/>
              <a:tabLst>
                <a:tab pos="812800" algn="l"/>
                <a:tab pos="813435" algn="l"/>
              </a:tabLst>
            </a:pP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Of</a:t>
            </a:r>
            <a:r>
              <a:rPr sz="2400" b="0" spc="-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these</a:t>
            </a:r>
            <a:r>
              <a:rPr sz="2400" b="0" spc="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59</a:t>
            </a:r>
            <a:r>
              <a:rPr sz="2400" b="0" spc="-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were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withdrawn</a:t>
            </a:r>
            <a:r>
              <a:rPr sz="2400" b="0" spc="-2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later</a:t>
            </a:r>
            <a:endParaRPr sz="24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9979" y="567943"/>
            <a:ext cx="229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4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867918"/>
            <a:ext cx="27241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PV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Regulations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659506"/>
            <a:ext cx="7407275" cy="241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Main</a:t>
            </a:r>
            <a:r>
              <a:rPr sz="28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Players –</a:t>
            </a:r>
            <a:r>
              <a:rPr sz="28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EMEA (EU),</a:t>
            </a:r>
            <a:r>
              <a:rPr sz="28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US </a:t>
            </a:r>
            <a:r>
              <a:rPr sz="2800" spc="-10" dirty="0">
                <a:solidFill>
                  <a:srgbClr val="404040"/>
                </a:solidFill>
                <a:latin typeface="Myanmar Text"/>
                <a:cs typeface="Myanmar Text"/>
              </a:rPr>
              <a:t>FDA,</a:t>
            </a:r>
            <a:r>
              <a:rPr sz="28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MHRA</a:t>
            </a:r>
            <a:r>
              <a:rPr sz="28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(UK),</a:t>
            </a:r>
            <a:endParaRPr sz="2800">
              <a:latin typeface="Myanmar Text"/>
              <a:cs typeface="Myanmar Text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TGA</a:t>
            </a:r>
            <a:r>
              <a:rPr sz="28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(Australia),</a:t>
            </a:r>
            <a:r>
              <a:rPr sz="28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Japan</a:t>
            </a:r>
            <a:endParaRPr sz="28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850">
              <a:latin typeface="Myanmar Text"/>
              <a:cs typeface="Myanmar Text"/>
            </a:endParaRPr>
          </a:p>
          <a:p>
            <a:pPr marL="355600" marR="672465" indent="-343535">
              <a:lnSpc>
                <a:spcPct val="100000"/>
              </a:lnSpc>
            </a:pP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Slightly</a:t>
            </a:r>
            <a:r>
              <a:rPr sz="28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different regulations,</a:t>
            </a:r>
            <a:r>
              <a:rPr sz="28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based on </a:t>
            </a:r>
            <a:r>
              <a:rPr sz="2800" spc="-10" dirty="0">
                <a:solidFill>
                  <a:srgbClr val="404040"/>
                </a:solidFill>
                <a:latin typeface="Myanmar Text"/>
                <a:cs typeface="Myanmar Text"/>
              </a:rPr>
              <a:t>ICH </a:t>
            </a:r>
            <a:r>
              <a:rPr sz="2800" spc="-7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Myanmar Text"/>
                <a:cs typeface="Myanmar Text"/>
              </a:rPr>
              <a:t>guidelines</a:t>
            </a:r>
            <a:endParaRPr sz="28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31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791718"/>
            <a:ext cx="31083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EU</a:t>
            </a:r>
            <a:r>
              <a:rPr sz="3200" spc="-6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Requirements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5" dirty="0"/>
              <a:t>Katalyst</a:t>
            </a:r>
            <a:r>
              <a:rPr spc="10" dirty="0"/>
              <a:t> </a:t>
            </a:r>
            <a:r>
              <a:rPr spc="-5" dirty="0"/>
              <a:t>Healthcares</a:t>
            </a:r>
            <a:r>
              <a:rPr spc="20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Life</a:t>
            </a:r>
            <a:r>
              <a:rPr dirty="0"/>
              <a:t> </a:t>
            </a:r>
            <a:r>
              <a:rPr spc="-5" dirty="0"/>
              <a:t>Sciences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00602"/>
            <a:ext cx="5236845" cy="86233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1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Applicable</a:t>
            </a:r>
            <a:r>
              <a:rPr sz="1200" spc="-5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Regulations</a:t>
            </a:r>
            <a:r>
              <a:rPr sz="12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C00000"/>
                </a:solidFill>
                <a:latin typeface="Myanmar Text"/>
                <a:cs typeface="Myanmar Text"/>
              </a:rPr>
              <a:t>/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 Guidelines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:</a:t>
            </a:r>
            <a:endParaRPr sz="1200">
              <a:latin typeface="Myanmar Text"/>
              <a:cs typeface="Myanmar Text"/>
            </a:endParaRPr>
          </a:p>
          <a:p>
            <a:pPr marL="972819" lvl="1" indent="-229235">
              <a:lnSpc>
                <a:spcPct val="100000"/>
              </a:lnSpc>
              <a:spcBef>
                <a:spcPts val="605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Pre-authorization</a:t>
            </a:r>
            <a:r>
              <a:rPr sz="1400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-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Clinical</a:t>
            </a:r>
            <a:r>
              <a:rPr sz="14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Trials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 Directive</a:t>
            </a:r>
            <a:r>
              <a:rPr sz="1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2001/20/EC</a:t>
            </a:r>
            <a:endParaRPr sz="1400">
              <a:latin typeface="Myanmar Text"/>
              <a:cs typeface="Myanmar Text"/>
            </a:endParaRPr>
          </a:p>
          <a:p>
            <a:pPr marL="972819" lvl="1" indent="-229235">
              <a:lnSpc>
                <a:spcPct val="100000"/>
              </a:lnSpc>
              <a:spcBef>
                <a:spcPts val="670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973455" algn="l"/>
              </a:tabLst>
            </a:pP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Post-marketing</a:t>
            </a:r>
            <a:r>
              <a:rPr sz="1400" spc="-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-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Volume</a:t>
            </a:r>
            <a:r>
              <a:rPr sz="14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9A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Eudralax</a:t>
            </a:r>
            <a:endParaRPr sz="14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713" y="3020695"/>
            <a:ext cx="719518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B31166"/>
              </a:buClr>
              <a:buSzPct val="78571"/>
              <a:buFont typeface="Wingdings 3"/>
              <a:buChar char=""/>
              <a:tabLst>
                <a:tab pos="241300" algn="l"/>
              </a:tabLst>
            </a:pP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ICH</a:t>
            </a:r>
            <a:r>
              <a:rPr sz="1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guidelines</a:t>
            </a:r>
            <a:r>
              <a:rPr sz="1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-</a:t>
            </a:r>
            <a:r>
              <a:rPr sz="1400" spc="4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E2A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(pre-approval</a:t>
            </a:r>
            <a:r>
              <a:rPr sz="14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data</a:t>
            </a:r>
            <a:r>
              <a:rPr sz="14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management);</a:t>
            </a:r>
            <a:r>
              <a:rPr sz="14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E2D</a:t>
            </a:r>
            <a:r>
              <a:rPr sz="14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(post-approval</a:t>
            </a:r>
            <a:r>
              <a:rPr sz="14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endParaRPr sz="14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" y="3077978"/>
            <a:ext cx="6077585" cy="3115945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998219">
              <a:lnSpc>
                <a:spcPct val="100000"/>
              </a:lnSpc>
              <a:spcBef>
                <a:spcPts val="994"/>
              </a:spcBef>
            </a:pP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data);</a:t>
            </a:r>
            <a:r>
              <a:rPr sz="1400" spc="36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ICH</a:t>
            </a:r>
            <a:r>
              <a:rPr sz="14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E2B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 (electronic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 reporting);</a:t>
            </a:r>
            <a:r>
              <a:rPr sz="14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Myanmar Text"/>
                <a:cs typeface="Myanmar Text"/>
              </a:rPr>
              <a:t>ICH</a:t>
            </a:r>
            <a:r>
              <a:rPr sz="14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E2C</a:t>
            </a:r>
            <a:r>
              <a:rPr sz="1400" spc="38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400" dirty="0">
                <a:solidFill>
                  <a:srgbClr val="404040"/>
                </a:solidFill>
                <a:latin typeface="Myanmar Text"/>
                <a:cs typeface="Myanmar Text"/>
              </a:rPr>
              <a:t>(PSURs)</a:t>
            </a:r>
            <a:endParaRPr sz="1400">
              <a:latin typeface="Myanmar Text"/>
              <a:cs typeface="Myanmar Text"/>
            </a:endParaRPr>
          </a:p>
          <a:p>
            <a:pPr marL="381000" indent="-342900">
              <a:lnSpc>
                <a:spcPct val="100000"/>
              </a:lnSpc>
              <a:spcBef>
                <a:spcPts val="76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Expedited</a:t>
            </a:r>
            <a:r>
              <a:rPr sz="12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Reporting</a:t>
            </a:r>
            <a:r>
              <a:rPr sz="1200" spc="-5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C00000"/>
                </a:solidFill>
                <a:latin typeface="Myanmar Text"/>
                <a:cs typeface="Myanmar Text"/>
              </a:rPr>
              <a:t>to</a:t>
            </a:r>
            <a:r>
              <a:rPr sz="12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RA</a:t>
            </a:r>
            <a:endParaRPr sz="1200">
              <a:latin typeface="Myanmar Text"/>
              <a:cs typeface="Myanmar Text"/>
            </a:endParaRPr>
          </a:p>
          <a:p>
            <a:pPr marL="723900" lvl="1" indent="-284480">
              <a:lnSpc>
                <a:spcPct val="100000"/>
              </a:lnSpc>
              <a:spcBef>
                <a:spcPts val="480"/>
              </a:spcBef>
              <a:buClr>
                <a:srgbClr val="B31166"/>
              </a:buClr>
              <a:buSzPct val="77777"/>
              <a:buFont typeface="Wingdings 3"/>
              <a:buChar char=""/>
              <a:tabLst>
                <a:tab pos="723900" algn="l"/>
                <a:tab pos="724535" algn="l"/>
              </a:tabLst>
            </a:pPr>
            <a:r>
              <a:rPr sz="900" b="1" spc="-5" dirty="0">
                <a:latin typeface="Myanmar Text"/>
                <a:cs typeface="Myanmar Text"/>
              </a:rPr>
              <a:t>Timelines</a:t>
            </a:r>
            <a:r>
              <a:rPr sz="900" b="1" spc="-10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- 7 </a:t>
            </a:r>
            <a:r>
              <a:rPr sz="900" b="1" spc="-5" dirty="0">
                <a:latin typeface="Myanmar Text"/>
                <a:cs typeface="Myanmar Text"/>
              </a:rPr>
              <a:t>days</a:t>
            </a:r>
            <a:r>
              <a:rPr sz="900" b="1" spc="2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for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Fatal</a:t>
            </a:r>
            <a:r>
              <a:rPr sz="900" b="1" spc="1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or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Life</a:t>
            </a:r>
            <a:r>
              <a:rPr sz="900" b="1" spc="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threatening</a:t>
            </a:r>
            <a:r>
              <a:rPr sz="900" b="1" spc="2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events;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15</a:t>
            </a:r>
            <a:r>
              <a:rPr sz="900" b="1" spc="-1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days</a:t>
            </a:r>
            <a:r>
              <a:rPr sz="900" b="1" spc="4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for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other SUSARs</a:t>
            </a:r>
            <a:endParaRPr sz="900">
              <a:latin typeface="Myanmar Text"/>
              <a:cs typeface="Myanmar Text"/>
            </a:endParaRPr>
          </a:p>
          <a:p>
            <a:pPr marL="723900" lvl="1" indent="-284480">
              <a:lnSpc>
                <a:spcPct val="100000"/>
              </a:lnSpc>
              <a:spcBef>
                <a:spcPts val="385"/>
              </a:spcBef>
              <a:buClr>
                <a:srgbClr val="B31166"/>
              </a:buClr>
              <a:buSzPct val="77777"/>
              <a:buFont typeface="Wingdings 3"/>
              <a:buChar char=""/>
              <a:tabLst>
                <a:tab pos="723900" algn="l"/>
                <a:tab pos="724535" algn="l"/>
              </a:tabLst>
            </a:pPr>
            <a:r>
              <a:rPr sz="900" b="1" spc="-5" dirty="0">
                <a:latin typeface="Myanmar Text"/>
                <a:cs typeface="Myanmar Text"/>
              </a:rPr>
              <a:t>Mandatory</a:t>
            </a:r>
            <a:r>
              <a:rPr sz="900" b="1" spc="4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e-reporting</a:t>
            </a:r>
            <a:r>
              <a:rPr sz="900" b="1" spc="2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of</a:t>
            </a:r>
            <a:r>
              <a:rPr sz="900" b="1" spc="254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Individual</a:t>
            </a:r>
            <a:r>
              <a:rPr sz="900" b="1" spc="45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Case</a:t>
            </a:r>
            <a:r>
              <a:rPr sz="900" b="1" spc="2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Safety</a:t>
            </a:r>
            <a:r>
              <a:rPr sz="900" b="1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Reports</a:t>
            </a:r>
            <a:r>
              <a:rPr sz="900" b="1" dirty="0">
                <a:latin typeface="Myanmar Text"/>
                <a:cs typeface="Myanmar Text"/>
              </a:rPr>
              <a:t> (ICSR)</a:t>
            </a:r>
            <a:r>
              <a:rPr sz="900" b="1" spc="1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in</a:t>
            </a:r>
            <a:r>
              <a:rPr sz="900" b="1" dirty="0">
                <a:latin typeface="Myanmar Text"/>
                <a:cs typeface="Myanmar Text"/>
              </a:rPr>
              <a:t> pre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&amp;</a:t>
            </a:r>
            <a:r>
              <a:rPr sz="900" b="1" spc="-5" dirty="0">
                <a:latin typeface="Myanmar Text"/>
                <a:cs typeface="Myanmar Text"/>
              </a:rPr>
              <a:t> post-authorization</a:t>
            </a:r>
            <a:r>
              <a:rPr sz="900" b="1" spc="3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phase</a:t>
            </a:r>
            <a:endParaRPr sz="900">
              <a:latin typeface="Myanmar Text"/>
              <a:cs typeface="Myanmar Text"/>
            </a:endParaRPr>
          </a:p>
          <a:p>
            <a:pPr marL="381000" indent="-342900">
              <a:lnSpc>
                <a:spcPct val="100000"/>
              </a:lnSpc>
              <a:spcBef>
                <a:spcPts val="62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Regulatory-compliant</a:t>
            </a:r>
            <a:r>
              <a:rPr sz="1200" spc="-4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ADR</a:t>
            </a:r>
            <a:r>
              <a:rPr sz="1200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database</a:t>
            </a:r>
            <a:endParaRPr sz="1200">
              <a:latin typeface="Myanmar Text"/>
              <a:cs typeface="Myanmar Text"/>
            </a:endParaRPr>
          </a:p>
          <a:p>
            <a:pPr marL="381000" indent="-342900">
              <a:lnSpc>
                <a:spcPct val="100000"/>
              </a:lnSpc>
              <a:spcBef>
                <a:spcPts val="70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QPPV</a:t>
            </a:r>
            <a:endParaRPr sz="1200">
              <a:latin typeface="Myanmar Text"/>
              <a:cs typeface="Myanmar Text"/>
            </a:endParaRPr>
          </a:p>
          <a:p>
            <a:pPr marL="723900" lvl="1" indent="-284480">
              <a:lnSpc>
                <a:spcPct val="100000"/>
              </a:lnSpc>
              <a:spcBef>
                <a:spcPts val="480"/>
              </a:spcBef>
              <a:buClr>
                <a:srgbClr val="B31166"/>
              </a:buClr>
              <a:buSzPct val="77777"/>
              <a:buFont typeface="Wingdings 3"/>
              <a:buChar char=""/>
              <a:tabLst>
                <a:tab pos="723900" algn="l"/>
                <a:tab pos="724535" algn="l"/>
              </a:tabLst>
            </a:pPr>
            <a:r>
              <a:rPr sz="900" b="1" spc="-5" dirty="0">
                <a:latin typeface="Myanmar Text"/>
                <a:cs typeface="Myanmar Text"/>
              </a:rPr>
              <a:t>Main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contact</a:t>
            </a:r>
            <a:r>
              <a:rPr sz="900" b="1" spc="2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for</a:t>
            </a:r>
            <a:r>
              <a:rPr sz="900" b="1" spc="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the</a:t>
            </a:r>
            <a:r>
              <a:rPr sz="900" b="1" spc="5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RA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on pharmacovigilance</a:t>
            </a:r>
            <a:r>
              <a:rPr sz="900" b="1" spc="4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issues</a:t>
            </a:r>
            <a:endParaRPr sz="900">
              <a:latin typeface="Myanmar Text"/>
              <a:cs typeface="Myanmar Text"/>
            </a:endParaRPr>
          </a:p>
          <a:p>
            <a:pPr marL="723900" lvl="1" indent="-284480">
              <a:lnSpc>
                <a:spcPct val="100000"/>
              </a:lnSpc>
              <a:spcBef>
                <a:spcPts val="385"/>
              </a:spcBef>
              <a:buClr>
                <a:srgbClr val="B31166"/>
              </a:buClr>
              <a:buSzPct val="77777"/>
              <a:buFont typeface="Wingdings 3"/>
              <a:buChar char=""/>
              <a:tabLst>
                <a:tab pos="723900" algn="l"/>
                <a:tab pos="724535" algn="l"/>
              </a:tabLst>
            </a:pPr>
            <a:r>
              <a:rPr sz="900" b="1" spc="-5" dirty="0">
                <a:latin typeface="Myanmar Text"/>
                <a:cs typeface="Myanmar Text"/>
              </a:rPr>
              <a:t>Residing</a:t>
            </a:r>
            <a:r>
              <a:rPr sz="900" b="1" spc="2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in</a:t>
            </a:r>
            <a:r>
              <a:rPr sz="900" b="1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the</a:t>
            </a:r>
            <a:r>
              <a:rPr sz="900" b="1" spc="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EU</a:t>
            </a:r>
            <a:r>
              <a:rPr sz="900" b="1" spc="-1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region</a:t>
            </a:r>
            <a:r>
              <a:rPr sz="900" b="1" spc="2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with</a:t>
            </a:r>
            <a:r>
              <a:rPr sz="900" b="1" spc="-1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access</a:t>
            </a:r>
            <a:r>
              <a:rPr sz="900" b="1" spc="1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to</a:t>
            </a:r>
            <a:r>
              <a:rPr sz="900" b="1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medically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qualified</a:t>
            </a:r>
            <a:r>
              <a:rPr sz="900" b="1" spc="3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safety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expert</a:t>
            </a:r>
            <a:endParaRPr sz="900">
              <a:latin typeface="Myanmar Text"/>
              <a:cs typeface="Myanmar Text"/>
            </a:endParaRPr>
          </a:p>
          <a:p>
            <a:pPr marL="381000" indent="-342900">
              <a:lnSpc>
                <a:spcPct val="100000"/>
              </a:lnSpc>
              <a:spcBef>
                <a:spcPts val="61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PSURs</a:t>
            </a:r>
            <a:endParaRPr sz="1200">
              <a:latin typeface="Myanmar Text"/>
              <a:cs typeface="Myanmar Text"/>
            </a:endParaRPr>
          </a:p>
          <a:p>
            <a:pPr marL="723900" lvl="1" indent="-284480">
              <a:lnSpc>
                <a:spcPct val="100000"/>
              </a:lnSpc>
              <a:spcBef>
                <a:spcPts val="480"/>
              </a:spcBef>
              <a:buClr>
                <a:srgbClr val="B31166"/>
              </a:buClr>
              <a:buSzPct val="77777"/>
              <a:buFont typeface="Wingdings 3"/>
              <a:buChar char=""/>
              <a:tabLst>
                <a:tab pos="723900" algn="l"/>
                <a:tab pos="724535" algn="l"/>
              </a:tabLst>
            </a:pPr>
            <a:r>
              <a:rPr sz="900" b="1" spc="-5" dirty="0">
                <a:latin typeface="Myanmar Text"/>
                <a:cs typeface="Myanmar Text"/>
              </a:rPr>
              <a:t>Pre-</a:t>
            </a:r>
            <a:r>
              <a:rPr sz="900" b="1" spc="-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authorization</a:t>
            </a:r>
            <a:r>
              <a:rPr sz="900" b="1" spc="20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:</a:t>
            </a:r>
            <a:r>
              <a:rPr sz="900" b="1" spc="-5" dirty="0">
                <a:latin typeface="Myanmar Text"/>
                <a:cs typeface="Myanmar Text"/>
              </a:rPr>
              <a:t> EU Annual</a:t>
            </a:r>
            <a:r>
              <a:rPr sz="900" b="1" spc="3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Safety Reports </a:t>
            </a:r>
            <a:r>
              <a:rPr sz="900" b="1" dirty="0">
                <a:latin typeface="Myanmar Text"/>
                <a:cs typeface="Myanmar Text"/>
              </a:rPr>
              <a:t>(ASR)</a:t>
            </a:r>
            <a:endParaRPr sz="900">
              <a:latin typeface="Myanmar Text"/>
              <a:cs typeface="Myanmar Text"/>
            </a:endParaRPr>
          </a:p>
          <a:p>
            <a:pPr marL="723900" lvl="1" indent="-284480">
              <a:lnSpc>
                <a:spcPct val="100000"/>
              </a:lnSpc>
              <a:spcBef>
                <a:spcPts val="385"/>
              </a:spcBef>
              <a:buClr>
                <a:srgbClr val="B31166"/>
              </a:buClr>
              <a:buSzPct val="77777"/>
              <a:buFont typeface="Wingdings 3"/>
              <a:buChar char=""/>
              <a:tabLst>
                <a:tab pos="723900" algn="l"/>
                <a:tab pos="724535" algn="l"/>
              </a:tabLst>
            </a:pPr>
            <a:r>
              <a:rPr sz="900" b="1" dirty="0">
                <a:latin typeface="Myanmar Text"/>
                <a:cs typeface="Myanmar Text"/>
              </a:rPr>
              <a:t>6</a:t>
            </a:r>
            <a:r>
              <a:rPr sz="900" b="1" spc="-5" dirty="0">
                <a:latin typeface="Myanmar Text"/>
                <a:cs typeface="Myanmar Text"/>
              </a:rPr>
              <a:t> monthly</a:t>
            </a:r>
            <a:r>
              <a:rPr sz="900" b="1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for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1</a:t>
            </a:r>
            <a:r>
              <a:rPr sz="900" b="1" baseline="27777" dirty="0">
                <a:latin typeface="Myanmar Text"/>
                <a:cs typeface="Myanmar Text"/>
              </a:rPr>
              <a:t>st</a:t>
            </a:r>
            <a:r>
              <a:rPr sz="900" b="1" spc="127" baseline="27777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two</a:t>
            </a:r>
            <a:r>
              <a:rPr sz="900" b="1" spc="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years</a:t>
            </a:r>
            <a:r>
              <a:rPr sz="900" b="1" spc="2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after</a:t>
            </a:r>
            <a:r>
              <a:rPr sz="900" b="1" spc="2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authorization</a:t>
            </a:r>
            <a:r>
              <a:rPr sz="900" b="1" spc="15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;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Yearly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for</a:t>
            </a:r>
            <a:r>
              <a:rPr sz="900" b="1" spc="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next</a:t>
            </a:r>
            <a:r>
              <a:rPr sz="900" b="1" spc="15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2</a:t>
            </a:r>
            <a:r>
              <a:rPr sz="900" b="1" spc="-10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years</a:t>
            </a:r>
            <a:r>
              <a:rPr sz="900" b="1" spc="30" dirty="0">
                <a:latin typeface="Myanmar Text"/>
                <a:cs typeface="Myanmar Text"/>
              </a:rPr>
              <a:t> </a:t>
            </a:r>
            <a:r>
              <a:rPr sz="900" b="1" dirty="0">
                <a:latin typeface="Myanmar Text"/>
                <a:cs typeface="Myanmar Text"/>
              </a:rPr>
              <a:t>; 3 </a:t>
            </a:r>
            <a:r>
              <a:rPr sz="900" b="1" spc="-5" dirty="0">
                <a:latin typeface="Myanmar Text"/>
                <a:cs typeface="Myanmar Text"/>
              </a:rPr>
              <a:t>yearly</a:t>
            </a:r>
            <a:r>
              <a:rPr sz="900" b="1" spc="5" dirty="0">
                <a:latin typeface="Myanmar Text"/>
                <a:cs typeface="Myanmar Text"/>
              </a:rPr>
              <a:t> </a:t>
            </a:r>
            <a:r>
              <a:rPr sz="900" b="1" spc="-5" dirty="0">
                <a:latin typeface="Myanmar Text"/>
                <a:cs typeface="Myanmar Text"/>
              </a:rPr>
              <a:t>thereafter</a:t>
            </a:r>
            <a:endParaRPr sz="900">
              <a:latin typeface="Myanmar Text"/>
              <a:cs typeface="Myanmar Text"/>
            </a:endParaRPr>
          </a:p>
          <a:p>
            <a:pPr marL="381000" indent="-342900">
              <a:lnSpc>
                <a:spcPct val="100000"/>
              </a:lnSpc>
              <a:spcBef>
                <a:spcPts val="62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Signal</a:t>
            </a:r>
            <a:r>
              <a:rPr sz="12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C00000"/>
                </a:solidFill>
                <a:latin typeface="Myanmar Text"/>
                <a:cs typeface="Myanmar Text"/>
              </a:rPr>
              <a:t>generation</a:t>
            </a:r>
            <a:r>
              <a:rPr sz="1200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C00000"/>
                </a:solidFill>
                <a:latin typeface="Myanmar Text"/>
                <a:cs typeface="Myanmar Text"/>
              </a:rPr>
              <a:t>&amp;</a:t>
            </a:r>
            <a:r>
              <a:rPr sz="12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ongoing</a:t>
            </a:r>
            <a:r>
              <a:rPr sz="12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communication</a:t>
            </a:r>
            <a:r>
              <a:rPr sz="12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with</a:t>
            </a:r>
            <a:r>
              <a:rPr sz="12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RA</a:t>
            </a:r>
            <a:endParaRPr sz="1200">
              <a:latin typeface="Myanmar Text"/>
              <a:cs typeface="Myanmar Text"/>
            </a:endParaRPr>
          </a:p>
          <a:p>
            <a:pPr marL="381000" indent="-342900">
              <a:lnSpc>
                <a:spcPct val="100000"/>
              </a:lnSpc>
              <a:spcBef>
                <a:spcPts val="70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Risk</a:t>
            </a:r>
            <a:r>
              <a:rPr sz="1200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Management</a:t>
            </a:r>
            <a:r>
              <a:rPr sz="1200" spc="-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Myanmar Text"/>
                <a:cs typeface="Myanmar Text"/>
              </a:rPr>
              <a:t>Plan</a:t>
            </a:r>
            <a:endParaRPr sz="1200">
              <a:latin typeface="Myanmar Text"/>
              <a:cs typeface="Myanma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32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867918"/>
            <a:ext cx="31159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US</a:t>
            </a:r>
            <a:r>
              <a:rPr sz="3200" spc="-5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Requirements</a:t>
            </a:r>
            <a:endParaRPr sz="3200"/>
          </a:p>
        </p:txBody>
      </p:sp>
      <p:sp>
        <p:nvSpPr>
          <p:cNvPr id="8" name="object 8"/>
          <p:cNvSpPr txBox="1"/>
          <p:nvPr/>
        </p:nvSpPr>
        <p:spPr>
          <a:xfrm>
            <a:off x="669747" y="5915155"/>
            <a:ext cx="5167630" cy="68262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354965" algn="l"/>
              </a:tabLst>
            </a:pPr>
            <a:r>
              <a:rPr sz="1350" spc="5" dirty="0">
                <a:solidFill>
                  <a:srgbClr val="B31166"/>
                </a:solidFill>
                <a:latin typeface="Wingdings 3"/>
                <a:cs typeface="Wingdings 3"/>
              </a:rPr>
              <a:t></a:t>
            </a:r>
            <a:r>
              <a:rPr sz="1350" spc="5" dirty="0">
                <a:solidFill>
                  <a:srgbClr val="B31166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RiskMAPs</a:t>
            </a:r>
            <a:r>
              <a:rPr sz="1700" spc="-3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–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Risk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Minimization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Action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Plans</a:t>
            </a:r>
            <a:r>
              <a:rPr sz="17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(REMS)</a:t>
            </a:r>
            <a:endParaRPr sz="170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Katalyst</a:t>
            </a:r>
            <a:r>
              <a:rPr sz="900" b="1" spc="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Healthcares</a:t>
            </a:r>
            <a:r>
              <a:rPr sz="900" b="1" spc="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&amp;</a:t>
            </a:r>
            <a:r>
              <a:rPr sz="900" b="1" spc="-1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Life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Sciences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pc="-10" dirty="0"/>
              <a:t>12/10.16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9747" y="1985466"/>
            <a:ext cx="7989570" cy="123380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Applicable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Regulations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/</a:t>
            </a:r>
            <a:r>
              <a:rPr sz="1700" spc="-3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Guidelines</a:t>
            </a:r>
            <a:endParaRPr sz="1700">
              <a:latin typeface="Myanmar Text"/>
              <a:cs typeface="Myanmar Text"/>
            </a:endParaRPr>
          </a:p>
          <a:p>
            <a:pPr marL="698500" lvl="1" indent="-284480">
              <a:lnSpc>
                <a:spcPct val="100000"/>
              </a:lnSpc>
              <a:spcBef>
                <a:spcPts val="415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5" dirty="0">
                <a:latin typeface="Myanmar Text"/>
                <a:cs typeface="Myanmar Text"/>
              </a:rPr>
              <a:t>21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CFR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parts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310,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312,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314,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320,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600,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601,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606</a:t>
            </a:r>
            <a:endParaRPr sz="1300">
              <a:latin typeface="Myanmar Text"/>
              <a:cs typeface="Myanmar Text"/>
            </a:endParaRPr>
          </a:p>
          <a:p>
            <a:pPr marL="698500" marR="5080" lvl="1" indent="-283845">
              <a:lnSpc>
                <a:spcPts val="1250"/>
              </a:lnSpc>
              <a:spcBef>
                <a:spcPts val="590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10" dirty="0">
                <a:latin typeface="Myanmar Text"/>
                <a:cs typeface="Myanmar Text"/>
              </a:rPr>
              <a:t>FDA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Guidance</a:t>
            </a:r>
            <a:r>
              <a:rPr sz="1300" b="1" spc="3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for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Industry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on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Good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Pharmacovigilance</a:t>
            </a:r>
            <a:r>
              <a:rPr sz="1300" b="1" spc="5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Practices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and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Pharmacoepidemiologic </a:t>
            </a:r>
            <a:r>
              <a:rPr sz="1300" b="1" spc="-34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Assessment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–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March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2005</a:t>
            </a:r>
            <a:endParaRPr sz="1300">
              <a:latin typeface="Myanmar Text"/>
              <a:cs typeface="Myanmar Text"/>
            </a:endParaRPr>
          </a:p>
          <a:p>
            <a:pPr marL="698500" lvl="1" indent="-284480">
              <a:lnSpc>
                <a:spcPct val="100000"/>
              </a:lnSpc>
              <a:spcBef>
                <a:spcPts val="295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10" dirty="0">
                <a:latin typeface="Myanmar Text"/>
                <a:cs typeface="Myanmar Text"/>
              </a:rPr>
              <a:t>ICH</a:t>
            </a:r>
            <a:r>
              <a:rPr sz="1300" b="1" spc="3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guidelines</a:t>
            </a:r>
            <a:r>
              <a:rPr sz="1300" b="1" spc="4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-</a:t>
            </a:r>
            <a:r>
              <a:rPr sz="1300" b="1" spc="39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E2A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(pre-approval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safety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data</a:t>
            </a:r>
            <a:r>
              <a:rPr sz="1300" b="1" spc="1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management);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E2D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(post-approval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safety</a:t>
            </a:r>
            <a:endParaRPr sz="13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747" y="3412363"/>
            <a:ext cx="289750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Expedited</a:t>
            </a:r>
            <a:r>
              <a:rPr sz="1700" spc="-3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Reporting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to</a:t>
            </a:r>
            <a:r>
              <a:rPr sz="1700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RA</a:t>
            </a:r>
            <a:endParaRPr sz="17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3154806"/>
            <a:ext cx="6929120" cy="1346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Myanmar Text"/>
                <a:cs typeface="Myanmar Text"/>
              </a:rPr>
              <a:t>data);</a:t>
            </a:r>
            <a:r>
              <a:rPr sz="1300" b="1" spc="35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ICH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E2B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(electronic</a:t>
            </a:r>
            <a:r>
              <a:rPr sz="1300" b="1" spc="1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reporting);</a:t>
            </a:r>
            <a:r>
              <a:rPr sz="1300" b="1" spc="1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ICH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E2C</a:t>
            </a:r>
            <a:r>
              <a:rPr sz="1300" b="1" spc="38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(PSURs)</a:t>
            </a:r>
            <a:endParaRPr sz="13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Myanmar Text"/>
              <a:cs typeface="Myanmar Text"/>
            </a:endParaRPr>
          </a:p>
          <a:p>
            <a:pPr marL="698500" indent="-284480">
              <a:lnSpc>
                <a:spcPct val="100000"/>
              </a:lnSpc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5" dirty="0">
                <a:latin typeface="Myanmar Text"/>
                <a:cs typeface="Myanmar Text"/>
              </a:rPr>
              <a:t>Timelines</a:t>
            </a:r>
            <a:r>
              <a:rPr sz="1300" b="1" spc="5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–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7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days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for</a:t>
            </a:r>
            <a:r>
              <a:rPr sz="1300" b="1" spc="1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Fatal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or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Life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threatening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events;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15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days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for</a:t>
            </a:r>
            <a:r>
              <a:rPr sz="1300" b="1" spc="1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other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SUSARs</a:t>
            </a:r>
            <a:endParaRPr sz="1300">
              <a:latin typeface="Myanmar Text"/>
              <a:cs typeface="Myanmar Text"/>
            </a:endParaRPr>
          </a:p>
          <a:p>
            <a:pPr marL="698500" indent="-284480">
              <a:lnSpc>
                <a:spcPct val="100000"/>
              </a:lnSpc>
              <a:spcBef>
                <a:spcPts val="285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5" dirty="0">
                <a:latin typeface="Myanmar Text"/>
                <a:cs typeface="Myanmar Text"/>
              </a:rPr>
              <a:t>Electronic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reporting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possible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but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not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mandatory</a:t>
            </a:r>
            <a:endParaRPr sz="13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46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21</a:t>
            </a:r>
            <a:r>
              <a:rPr sz="17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CFR</a:t>
            </a:r>
            <a:r>
              <a:rPr sz="1700" spc="-3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Part</a:t>
            </a:r>
            <a:r>
              <a:rPr sz="17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11</a:t>
            </a:r>
            <a:r>
              <a:rPr sz="17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compliant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safety</a:t>
            </a:r>
            <a:r>
              <a:rPr sz="1700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database</a:t>
            </a:r>
            <a:endParaRPr sz="1700">
              <a:latin typeface="Myanmar Text"/>
              <a:cs typeface="Myanma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9747" y="4480190"/>
            <a:ext cx="6697345" cy="139446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Safety</a:t>
            </a:r>
            <a:r>
              <a:rPr sz="1700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Reports</a:t>
            </a:r>
            <a:r>
              <a:rPr sz="1700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-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NDA</a:t>
            </a:r>
            <a:r>
              <a:rPr sz="1700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PADERs</a:t>
            </a:r>
            <a:r>
              <a:rPr sz="1700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(post</a:t>
            </a:r>
            <a:r>
              <a:rPr sz="1700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approval),</a:t>
            </a:r>
            <a:r>
              <a:rPr sz="1700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ASRs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(pre-approval)</a:t>
            </a:r>
            <a:endParaRPr sz="1700">
              <a:latin typeface="Myanmar Text"/>
              <a:cs typeface="Myanmar Text"/>
            </a:endParaRPr>
          </a:p>
          <a:p>
            <a:pPr marL="698500" lvl="1" indent="-284480">
              <a:lnSpc>
                <a:spcPct val="100000"/>
              </a:lnSpc>
              <a:spcBef>
                <a:spcPts val="409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10" dirty="0">
                <a:latin typeface="Myanmar Text"/>
                <a:cs typeface="Myanmar Text"/>
              </a:rPr>
              <a:t>Quarterly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for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first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3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years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after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approval,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yearly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thereafter</a:t>
            </a:r>
            <a:r>
              <a:rPr sz="1300" b="1" spc="2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in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NDA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PR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format</a:t>
            </a:r>
            <a:endParaRPr sz="1300">
              <a:latin typeface="Myanmar Text"/>
              <a:cs typeface="Myanmar Text"/>
            </a:endParaRPr>
          </a:p>
          <a:p>
            <a:pPr marL="698500" lvl="1" indent="-284480">
              <a:lnSpc>
                <a:spcPct val="100000"/>
              </a:lnSpc>
              <a:spcBef>
                <a:spcPts val="290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10" dirty="0">
                <a:latin typeface="Myanmar Text"/>
                <a:cs typeface="Myanmar Text"/>
              </a:rPr>
              <a:t>PSURs</a:t>
            </a:r>
            <a:r>
              <a:rPr sz="1300" b="1" dirty="0">
                <a:latin typeface="Myanmar Text"/>
                <a:cs typeface="Myanmar Text"/>
              </a:rPr>
              <a:t> in</a:t>
            </a:r>
            <a:r>
              <a:rPr sz="1300" b="1" spc="1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ICH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format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accepted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on</a:t>
            </a:r>
            <a:r>
              <a:rPr sz="1300" b="1" spc="2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agreement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with</a:t>
            </a:r>
            <a:r>
              <a:rPr sz="1300" b="1" spc="15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FDA</a:t>
            </a:r>
            <a:endParaRPr sz="1300">
              <a:latin typeface="Myanmar Text"/>
              <a:cs typeface="Myanmar Text"/>
            </a:endParaRPr>
          </a:p>
          <a:p>
            <a:pPr marL="698500" lvl="1" indent="-284480">
              <a:lnSpc>
                <a:spcPct val="100000"/>
              </a:lnSpc>
              <a:spcBef>
                <a:spcPts val="290"/>
              </a:spcBef>
              <a:buClr>
                <a:srgbClr val="B31166"/>
              </a:buClr>
              <a:buSzPct val="80769"/>
              <a:buFont typeface="Wingdings 3"/>
              <a:buChar char=""/>
              <a:tabLst>
                <a:tab pos="697865" algn="l"/>
                <a:tab pos="699135" algn="l"/>
              </a:tabLst>
            </a:pPr>
            <a:r>
              <a:rPr sz="1300" b="1" spc="-10" dirty="0">
                <a:latin typeface="Myanmar Text"/>
                <a:cs typeface="Myanmar Text"/>
              </a:rPr>
              <a:t>Annual</a:t>
            </a:r>
            <a:r>
              <a:rPr sz="1300" b="1" spc="30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Safety</a:t>
            </a:r>
            <a:r>
              <a:rPr sz="1300" b="1" spc="5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Reports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(pre-approval)</a:t>
            </a:r>
            <a:r>
              <a:rPr sz="1300" b="1" spc="-20" dirty="0">
                <a:latin typeface="Myanmar Text"/>
                <a:cs typeface="Myanmar Text"/>
              </a:rPr>
              <a:t> </a:t>
            </a:r>
            <a:r>
              <a:rPr sz="1300" b="1" spc="-5" dirty="0">
                <a:latin typeface="Myanmar Text"/>
                <a:cs typeface="Myanmar Text"/>
              </a:rPr>
              <a:t>-</a:t>
            </a:r>
            <a:r>
              <a:rPr sz="1300" b="1" dirty="0">
                <a:latin typeface="Myanmar Text"/>
                <a:cs typeface="Myanmar Text"/>
              </a:rPr>
              <a:t> </a:t>
            </a:r>
            <a:r>
              <a:rPr sz="1300" b="1" spc="-10" dirty="0">
                <a:latin typeface="Myanmar Text"/>
                <a:cs typeface="Myanmar Text"/>
              </a:rPr>
              <a:t>yearly</a:t>
            </a:r>
            <a:endParaRPr sz="1300">
              <a:latin typeface="Myanmar Text"/>
              <a:cs typeface="Myanmar Text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lr>
                <a:srgbClr val="B31166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Signal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generation,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ongoing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communication</a:t>
            </a:r>
            <a:r>
              <a:rPr sz="1700" spc="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dirty="0">
                <a:solidFill>
                  <a:srgbClr val="C00000"/>
                </a:solidFill>
                <a:latin typeface="Myanmar Text"/>
                <a:cs typeface="Myanmar Text"/>
              </a:rPr>
              <a:t>with</a:t>
            </a:r>
            <a:r>
              <a:rPr sz="17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700" spc="-5" dirty="0">
                <a:solidFill>
                  <a:srgbClr val="C00000"/>
                </a:solidFill>
                <a:latin typeface="Myanmar Text"/>
                <a:cs typeface="Myanmar Text"/>
              </a:rPr>
              <a:t>RA</a:t>
            </a:r>
            <a:endParaRPr sz="1700">
              <a:latin typeface="Myanmar Text"/>
              <a:cs typeface="Myanmar Tex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33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3766" y="1020318"/>
            <a:ext cx="5505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Clinical</a:t>
            </a:r>
            <a:r>
              <a:rPr sz="3200" spc="-3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Trial</a:t>
            </a:r>
            <a:r>
              <a:rPr sz="3200" spc="-25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Safety</a:t>
            </a:r>
            <a:r>
              <a:rPr sz="3200" spc="-2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Monitoring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03605" y="2071877"/>
            <a:ext cx="8220709" cy="417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1267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Myanmar Text"/>
                <a:cs typeface="Myanmar Text"/>
              </a:rPr>
              <a:t>Adverse</a:t>
            </a:r>
            <a:r>
              <a:rPr sz="1600" b="1" spc="-20" dirty="0">
                <a:solidFill>
                  <a:srgbClr val="FF0000"/>
                </a:solidFill>
                <a:latin typeface="Myanmar Text"/>
                <a:cs typeface="Myanmar Text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Myanmar Text"/>
                <a:cs typeface="Myanmar Text"/>
              </a:rPr>
              <a:t>Event</a:t>
            </a:r>
            <a:r>
              <a:rPr sz="1600" b="1" spc="-15" dirty="0">
                <a:solidFill>
                  <a:srgbClr val="FF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Myanmar Text"/>
                <a:cs typeface="Myanmar Text"/>
              </a:rPr>
              <a:t>experienced</a:t>
            </a:r>
            <a:r>
              <a:rPr sz="1600" b="1" spc="-10" dirty="0">
                <a:solidFill>
                  <a:srgbClr val="FF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Myanmar Text"/>
                <a:cs typeface="Myanmar Text"/>
              </a:rPr>
              <a:t>by</a:t>
            </a:r>
            <a:r>
              <a:rPr sz="1600" b="1" spc="-10" dirty="0">
                <a:solidFill>
                  <a:srgbClr val="FF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Myanmar Text"/>
                <a:cs typeface="Myanmar Text"/>
              </a:rPr>
              <a:t>Patient</a:t>
            </a:r>
            <a:endParaRPr sz="1600">
              <a:latin typeface="Myanmar Text"/>
              <a:cs typeface="Myanmar Text"/>
            </a:endParaRPr>
          </a:p>
          <a:p>
            <a:pPr marL="1036955">
              <a:lnSpc>
                <a:spcPct val="100000"/>
              </a:lnSpc>
            </a:pPr>
            <a:r>
              <a:rPr sz="1600" b="1" spc="-5" dirty="0">
                <a:latin typeface="Myanmar Text"/>
                <a:cs typeface="Myanmar Text"/>
              </a:rPr>
              <a:t>Medical</a:t>
            </a:r>
            <a:r>
              <a:rPr sz="1600" b="1" spc="-50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eva</a:t>
            </a:r>
            <a:endParaRPr sz="1600">
              <a:latin typeface="Myanmar Text"/>
              <a:cs typeface="Myanmar Text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Myanmar Text"/>
                <a:cs typeface="Myanmar Text"/>
              </a:rPr>
              <a:t>AE</a:t>
            </a:r>
            <a:r>
              <a:rPr sz="1600" b="1" spc="-50" dirty="0"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noted</a:t>
            </a:r>
            <a:endParaRPr sz="1600">
              <a:latin typeface="Myanmar Text"/>
              <a:cs typeface="Myanmar Tex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Myanmar Text"/>
              <a:cs typeface="Myanmar Text"/>
            </a:endParaRPr>
          </a:p>
          <a:p>
            <a:pPr marL="377190" marR="371475" algn="ctr">
              <a:lnSpc>
                <a:spcPct val="100000"/>
              </a:lnSpc>
            </a:pP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Data</a:t>
            </a:r>
            <a:r>
              <a:rPr sz="1600" b="1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Capture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&amp;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Myanmar Text"/>
                <a:cs typeface="Myanmar Text"/>
              </a:rPr>
              <a:t>Entry</a:t>
            </a:r>
            <a:r>
              <a:rPr sz="1600" b="1" spc="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(Receive</a:t>
            </a:r>
            <a:r>
              <a:rPr sz="1600" b="1" spc="-25" dirty="0">
                <a:latin typeface="Myanmar Text"/>
                <a:cs typeface="Myanmar Text"/>
              </a:rPr>
              <a:t> </a:t>
            </a:r>
            <a:r>
              <a:rPr sz="1600" b="1" dirty="0">
                <a:latin typeface="Myanmar Text"/>
                <a:cs typeface="Myanmar Text"/>
              </a:rPr>
              <a:t>SAE</a:t>
            </a:r>
            <a:r>
              <a:rPr sz="1600" b="1" spc="-5" dirty="0">
                <a:latin typeface="Myanmar Text"/>
                <a:cs typeface="Myanmar Text"/>
              </a:rPr>
              <a:t> &amp;</a:t>
            </a:r>
            <a:r>
              <a:rPr sz="1600" b="1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assign</a:t>
            </a:r>
            <a:r>
              <a:rPr sz="1600" b="1" spc="-25" dirty="0"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Unique</a:t>
            </a:r>
            <a:r>
              <a:rPr sz="1600" b="1" spc="-5" dirty="0">
                <a:latin typeface="Myanmar Text"/>
                <a:cs typeface="Myanmar Text"/>
              </a:rPr>
              <a:t> ID</a:t>
            </a:r>
            <a:r>
              <a:rPr sz="1600" b="1" spc="20" dirty="0"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No</a:t>
            </a:r>
            <a:r>
              <a:rPr sz="1600" b="1" spc="-1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/</a:t>
            </a:r>
            <a:r>
              <a:rPr sz="1600" b="1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Data entry</a:t>
            </a:r>
            <a:r>
              <a:rPr sz="1600" b="1" spc="10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in</a:t>
            </a:r>
            <a:r>
              <a:rPr sz="1600" b="1" spc="-15" dirty="0"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ADR </a:t>
            </a:r>
            <a:r>
              <a:rPr sz="1600" b="1" spc="-42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Database)</a:t>
            </a:r>
            <a:r>
              <a:rPr sz="1600" b="1" spc="-20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(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Company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/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CRO</a:t>
            </a:r>
            <a:r>
              <a:rPr sz="1600" b="1" dirty="0">
                <a:latin typeface="Myanmar Text"/>
                <a:cs typeface="Myanmar Text"/>
              </a:rPr>
              <a:t>)</a:t>
            </a:r>
            <a:endParaRPr sz="1600">
              <a:latin typeface="Myanmar Text"/>
              <a:cs typeface="Myanmar Text"/>
            </a:endParaRPr>
          </a:p>
          <a:p>
            <a:pPr marL="53340" algn="ctr">
              <a:lnSpc>
                <a:spcPct val="100000"/>
              </a:lnSpc>
              <a:spcBef>
                <a:spcPts val="1920"/>
              </a:spcBef>
            </a:pPr>
            <a:r>
              <a:rPr sz="1600" b="1" spc="-10" dirty="0">
                <a:solidFill>
                  <a:srgbClr val="C00000"/>
                </a:solidFill>
                <a:latin typeface="Myanmar Text"/>
                <a:cs typeface="Myanmar Text"/>
              </a:rPr>
              <a:t>Medical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Evaluation </a:t>
            </a:r>
            <a:r>
              <a:rPr sz="1600" b="1" spc="-5" dirty="0">
                <a:latin typeface="Myanmar Text"/>
                <a:cs typeface="Myanmar Text"/>
              </a:rPr>
              <a:t>&amp;</a:t>
            </a:r>
            <a:r>
              <a:rPr sz="1600" b="1" spc="5" dirty="0"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Reporting</a:t>
            </a:r>
            <a:r>
              <a:rPr sz="1600" b="1" spc="-5" dirty="0">
                <a:latin typeface="Myanmar Text"/>
                <a:cs typeface="Myanmar Text"/>
              </a:rPr>
              <a:t> Assessment</a:t>
            </a:r>
            <a:endParaRPr sz="1600">
              <a:latin typeface="Myanmar Text"/>
              <a:cs typeface="Myanmar Text"/>
            </a:endParaRPr>
          </a:p>
          <a:p>
            <a:pPr marR="6062345" algn="ctr">
              <a:lnSpc>
                <a:spcPct val="100000"/>
              </a:lnSpc>
            </a:pP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Preparing</a:t>
            </a:r>
            <a:r>
              <a:rPr sz="1600" b="1" spc="-4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rep</a:t>
            </a:r>
            <a:endParaRPr sz="1600">
              <a:latin typeface="Myanmar Text"/>
              <a:cs typeface="Myanmar Text"/>
            </a:endParaRPr>
          </a:p>
          <a:p>
            <a:pPr marL="206375" marR="197485" algn="ctr">
              <a:lnSpc>
                <a:spcPct val="200000"/>
              </a:lnSpc>
              <a:spcBef>
                <a:spcPts val="1920"/>
              </a:spcBef>
              <a:tabLst>
                <a:tab pos="3406775" algn="l"/>
              </a:tabLst>
            </a:pP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Reporting</a:t>
            </a:r>
            <a:r>
              <a:rPr sz="1600" b="1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to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Reg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Myanmar Text"/>
                <a:cs typeface="Myanmar Text"/>
              </a:rPr>
              <a:t>Authority</a:t>
            </a:r>
            <a:r>
              <a:rPr sz="1600" b="1" spc="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10" dirty="0">
                <a:latin typeface="Myanmar Text"/>
                <a:cs typeface="Myanmar Text"/>
              </a:rPr>
              <a:t>within</a:t>
            </a:r>
            <a:r>
              <a:rPr sz="1600" b="1" spc="-5" dirty="0">
                <a:latin typeface="Myanmar Text"/>
                <a:cs typeface="Myanmar Text"/>
              </a:rPr>
              <a:t> prescribed</a:t>
            </a:r>
            <a:r>
              <a:rPr sz="1600" b="1" spc="-20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timelines,</a:t>
            </a:r>
            <a:r>
              <a:rPr sz="1600" b="1" spc="-1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if reportable</a:t>
            </a:r>
            <a:r>
              <a:rPr sz="1600" b="1" spc="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(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Com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/</a:t>
            </a:r>
            <a:r>
              <a:rPr sz="1600" b="1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CRO</a:t>
            </a:r>
            <a:r>
              <a:rPr sz="1600" b="1" spc="-5" dirty="0">
                <a:latin typeface="Myanmar Text"/>
                <a:cs typeface="Myanmar Text"/>
              </a:rPr>
              <a:t>) </a:t>
            </a:r>
            <a:r>
              <a:rPr sz="1600" b="1" spc="-430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Reporting</a:t>
            </a:r>
            <a:r>
              <a:rPr sz="1600" b="1" spc="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to IRB</a:t>
            </a:r>
            <a:r>
              <a:rPr sz="1600" b="1" spc="1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&amp;</a:t>
            </a:r>
            <a:r>
              <a:rPr sz="1600" b="1" spc="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DSMB	Reporting</a:t>
            </a:r>
            <a:r>
              <a:rPr sz="1600" b="1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to</a:t>
            </a:r>
            <a:r>
              <a:rPr sz="1600" b="1" spc="-10" dirty="0">
                <a:latin typeface="Myanmar Text"/>
                <a:cs typeface="Myanmar Text"/>
              </a:rPr>
              <a:t> other </a:t>
            </a:r>
            <a:r>
              <a:rPr sz="1600" b="1" spc="-5" dirty="0">
                <a:latin typeface="Myanmar Text"/>
                <a:cs typeface="Myanmar Text"/>
              </a:rPr>
              <a:t>investigators</a:t>
            </a:r>
            <a:endParaRPr sz="1600">
              <a:latin typeface="Myanmar Text"/>
              <a:cs typeface="Myanmar Text"/>
            </a:endParaRPr>
          </a:p>
          <a:p>
            <a:pPr marR="47625" algn="ctr">
              <a:lnSpc>
                <a:spcPct val="100000"/>
              </a:lnSpc>
              <a:spcBef>
                <a:spcPts val="1925"/>
              </a:spcBef>
            </a:pP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Data</a:t>
            </a:r>
            <a:r>
              <a:rPr sz="1600" b="1" spc="434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Myanmar Text"/>
                <a:cs typeface="Myanmar Text"/>
              </a:rPr>
              <a:t>Mining,</a:t>
            </a:r>
            <a:r>
              <a:rPr sz="1600" b="1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Safety</a:t>
            </a:r>
            <a:r>
              <a:rPr sz="1600" b="1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Signal</a:t>
            </a:r>
            <a:r>
              <a:rPr sz="1600" b="1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&amp;</a:t>
            </a:r>
            <a:r>
              <a:rPr sz="1600" b="1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Report</a:t>
            </a:r>
            <a:r>
              <a:rPr sz="1600" b="1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Writing</a:t>
            </a:r>
            <a:r>
              <a:rPr sz="1600" b="1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- Annual</a:t>
            </a:r>
            <a:r>
              <a:rPr sz="1600" b="1" spc="-10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Safety</a:t>
            </a:r>
            <a:r>
              <a:rPr sz="1600" b="1" spc="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Reports</a:t>
            </a:r>
            <a:r>
              <a:rPr sz="1600" b="1" spc="5" dirty="0">
                <a:latin typeface="Myanmar Text"/>
                <a:cs typeface="Myanmar Text"/>
              </a:rPr>
              <a:t> </a:t>
            </a:r>
            <a:r>
              <a:rPr sz="1600" b="1" spc="-5" dirty="0">
                <a:latin typeface="Myanmar Text"/>
                <a:cs typeface="Myanmar Text"/>
              </a:rPr>
              <a:t>(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Com</a:t>
            </a:r>
            <a:r>
              <a:rPr sz="1600" b="1" spc="-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Myanmar Text"/>
                <a:cs typeface="Myanmar Text"/>
              </a:rPr>
              <a:t>/ CRO</a:t>
            </a:r>
            <a:r>
              <a:rPr sz="1600" b="1" spc="-5" dirty="0">
                <a:latin typeface="Myanmar Text"/>
                <a:cs typeface="Myanmar Text"/>
              </a:rPr>
              <a:t>)</a:t>
            </a:r>
            <a:endParaRPr sz="1600">
              <a:latin typeface="Myanmar Text"/>
              <a:cs typeface="Myanmar Tex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49878" y="2581655"/>
            <a:ext cx="2594610" cy="2839720"/>
            <a:chOff x="3349878" y="2581655"/>
            <a:chExt cx="2594610" cy="2839720"/>
          </a:xfrm>
        </p:grpSpPr>
        <p:sp>
          <p:nvSpPr>
            <p:cNvPr id="5" name="object 5"/>
            <p:cNvSpPr/>
            <p:nvPr/>
          </p:nvSpPr>
          <p:spPr>
            <a:xfrm>
              <a:off x="4648961" y="2591561"/>
              <a:ext cx="45720" cy="457200"/>
            </a:xfrm>
            <a:custGeom>
              <a:avLst/>
              <a:gdLst/>
              <a:ahLst/>
              <a:cxnLst/>
              <a:rect l="l" t="t" r="r" b="b"/>
              <a:pathLst>
                <a:path w="45720" h="457200">
                  <a:moveTo>
                    <a:pt x="34289" y="0"/>
                  </a:moveTo>
                  <a:lnTo>
                    <a:pt x="11429" y="0"/>
                  </a:lnTo>
                  <a:lnTo>
                    <a:pt x="11429" y="434339"/>
                  </a:lnTo>
                  <a:lnTo>
                    <a:pt x="0" y="434339"/>
                  </a:lnTo>
                  <a:lnTo>
                    <a:pt x="22860" y="457200"/>
                  </a:lnTo>
                  <a:lnTo>
                    <a:pt x="45720" y="434339"/>
                  </a:lnTo>
                  <a:lnTo>
                    <a:pt x="34289" y="434339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8961" y="2591561"/>
              <a:ext cx="45720" cy="457200"/>
            </a:xfrm>
            <a:custGeom>
              <a:avLst/>
              <a:gdLst/>
              <a:ahLst/>
              <a:cxnLst/>
              <a:rect l="l" t="t" r="r" b="b"/>
              <a:pathLst>
                <a:path w="45720" h="457200">
                  <a:moveTo>
                    <a:pt x="0" y="434339"/>
                  </a:moveTo>
                  <a:lnTo>
                    <a:pt x="11429" y="434339"/>
                  </a:lnTo>
                  <a:lnTo>
                    <a:pt x="11429" y="0"/>
                  </a:lnTo>
                  <a:lnTo>
                    <a:pt x="34289" y="0"/>
                  </a:lnTo>
                  <a:lnTo>
                    <a:pt x="34289" y="434339"/>
                  </a:lnTo>
                  <a:lnTo>
                    <a:pt x="45720" y="434339"/>
                  </a:lnTo>
                  <a:lnTo>
                    <a:pt x="22860" y="457200"/>
                  </a:lnTo>
                  <a:lnTo>
                    <a:pt x="0" y="434339"/>
                  </a:lnTo>
                  <a:close/>
                </a:path>
              </a:pathLst>
            </a:custGeom>
            <a:ln w="19811">
              <a:solidFill>
                <a:srgbClr val="830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8961" y="3505961"/>
              <a:ext cx="45720" cy="304800"/>
            </a:xfrm>
            <a:custGeom>
              <a:avLst/>
              <a:gdLst/>
              <a:ahLst/>
              <a:cxnLst/>
              <a:rect l="l" t="t" r="r" b="b"/>
              <a:pathLst>
                <a:path w="45720" h="304800">
                  <a:moveTo>
                    <a:pt x="34289" y="0"/>
                  </a:moveTo>
                  <a:lnTo>
                    <a:pt x="11429" y="0"/>
                  </a:lnTo>
                  <a:lnTo>
                    <a:pt x="11429" y="281939"/>
                  </a:lnTo>
                  <a:lnTo>
                    <a:pt x="0" y="281939"/>
                  </a:lnTo>
                  <a:lnTo>
                    <a:pt x="22860" y="304800"/>
                  </a:lnTo>
                  <a:lnTo>
                    <a:pt x="45720" y="281939"/>
                  </a:lnTo>
                  <a:lnTo>
                    <a:pt x="34289" y="281939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48961" y="3505961"/>
              <a:ext cx="45720" cy="304800"/>
            </a:xfrm>
            <a:custGeom>
              <a:avLst/>
              <a:gdLst/>
              <a:ahLst/>
              <a:cxnLst/>
              <a:rect l="l" t="t" r="r" b="b"/>
              <a:pathLst>
                <a:path w="45720" h="304800">
                  <a:moveTo>
                    <a:pt x="0" y="281939"/>
                  </a:moveTo>
                  <a:lnTo>
                    <a:pt x="11429" y="281939"/>
                  </a:lnTo>
                  <a:lnTo>
                    <a:pt x="11429" y="0"/>
                  </a:lnTo>
                  <a:lnTo>
                    <a:pt x="34289" y="0"/>
                  </a:lnTo>
                  <a:lnTo>
                    <a:pt x="34289" y="281939"/>
                  </a:lnTo>
                  <a:lnTo>
                    <a:pt x="45720" y="281939"/>
                  </a:lnTo>
                  <a:lnTo>
                    <a:pt x="22860" y="304800"/>
                  </a:lnTo>
                  <a:lnTo>
                    <a:pt x="0" y="281939"/>
                  </a:lnTo>
                  <a:close/>
                </a:path>
              </a:pathLst>
            </a:custGeom>
            <a:ln w="19812">
              <a:solidFill>
                <a:srgbClr val="830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48961" y="4344161"/>
              <a:ext cx="45720" cy="304800"/>
            </a:xfrm>
            <a:custGeom>
              <a:avLst/>
              <a:gdLst/>
              <a:ahLst/>
              <a:cxnLst/>
              <a:rect l="l" t="t" r="r" b="b"/>
              <a:pathLst>
                <a:path w="45720" h="304800">
                  <a:moveTo>
                    <a:pt x="34289" y="0"/>
                  </a:moveTo>
                  <a:lnTo>
                    <a:pt x="11429" y="0"/>
                  </a:lnTo>
                  <a:lnTo>
                    <a:pt x="11429" y="281939"/>
                  </a:lnTo>
                  <a:lnTo>
                    <a:pt x="0" y="281939"/>
                  </a:lnTo>
                  <a:lnTo>
                    <a:pt x="22860" y="304800"/>
                  </a:lnTo>
                  <a:lnTo>
                    <a:pt x="45720" y="281939"/>
                  </a:lnTo>
                  <a:lnTo>
                    <a:pt x="34289" y="281939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48961" y="4344161"/>
              <a:ext cx="45720" cy="304800"/>
            </a:xfrm>
            <a:custGeom>
              <a:avLst/>
              <a:gdLst/>
              <a:ahLst/>
              <a:cxnLst/>
              <a:rect l="l" t="t" r="r" b="b"/>
              <a:pathLst>
                <a:path w="45720" h="304800">
                  <a:moveTo>
                    <a:pt x="0" y="281939"/>
                  </a:moveTo>
                  <a:lnTo>
                    <a:pt x="11429" y="281939"/>
                  </a:lnTo>
                  <a:lnTo>
                    <a:pt x="11429" y="0"/>
                  </a:lnTo>
                  <a:lnTo>
                    <a:pt x="34289" y="0"/>
                  </a:lnTo>
                  <a:lnTo>
                    <a:pt x="34289" y="281939"/>
                  </a:lnTo>
                  <a:lnTo>
                    <a:pt x="45720" y="281939"/>
                  </a:lnTo>
                  <a:lnTo>
                    <a:pt x="22860" y="304800"/>
                  </a:lnTo>
                  <a:lnTo>
                    <a:pt x="0" y="281939"/>
                  </a:lnTo>
                  <a:close/>
                </a:path>
              </a:pathLst>
            </a:custGeom>
            <a:ln w="19812">
              <a:solidFill>
                <a:srgbClr val="830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8961" y="4953761"/>
              <a:ext cx="45720" cy="457200"/>
            </a:xfrm>
            <a:custGeom>
              <a:avLst/>
              <a:gdLst/>
              <a:ahLst/>
              <a:cxnLst/>
              <a:rect l="l" t="t" r="r" b="b"/>
              <a:pathLst>
                <a:path w="45720" h="457200">
                  <a:moveTo>
                    <a:pt x="34289" y="0"/>
                  </a:moveTo>
                  <a:lnTo>
                    <a:pt x="11429" y="0"/>
                  </a:lnTo>
                  <a:lnTo>
                    <a:pt x="11429" y="434340"/>
                  </a:lnTo>
                  <a:lnTo>
                    <a:pt x="0" y="434340"/>
                  </a:lnTo>
                  <a:lnTo>
                    <a:pt x="22860" y="457200"/>
                  </a:lnTo>
                  <a:lnTo>
                    <a:pt x="45720" y="434340"/>
                  </a:lnTo>
                  <a:lnTo>
                    <a:pt x="34289" y="434340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48961" y="4953761"/>
              <a:ext cx="45720" cy="457200"/>
            </a:xfrm>
            <a:custGeom>
              <a:avLst/>
              <a:gdLst/>
              <a:ahLst/>
              <a:cxnLst/>
              <a:rect l="l" t="t" r="r" b="b"/>
              <a:pathLst>
                <a:path w="45720" h="457200">
                  <a:moveTo>
                    <a:pt x="0" y="434340"/>
                  </a:moveTo>
                  <a:lnTo>
                    <a:pt x="11429" y="434340"/>
                  </a:lnTo>
                  <a:lnTo>
                    <a:pt x="11429" y="0"/>
                  </a:lnTo>
                  <a:lnTo>
                    <a:pt x="34289" y="0"/>
                  </a:lnTo>
                  <a:lnTo>
                    <a:pt x="34289" y="434340"/>
                  </a:lnTo>
                  <a:lnTo>
                    <a:pt x="45720" y="434340"/>
                  </a:lnTo>
                  <a:lnTo>
                    <a:pt x="22860" y="457200"/>
                  </a:lnTo>
                  <a:lnTo>
                    <a:pt x="0" y="434340"/>
                  </a:lnTo>
                  <a:close/>
                </a:path>
              </a:pathLst>
            </a:custGeom>
            <a:ln w="19811">
              <a:solidFill>
                <a:srgbClr val="830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49879" y="4336160"/>
              <a:ext cx="2594610" cy="845819"/>
            </a:xfrm>
            <a:custGeom>
              <a:avLst/>
              <a:gdLst/>
              <a:ahLst/>
              <a:cxnLst/>
              <a:rect l="l" t="t" r="r" b="b"/>
              <a:pathLst>
                <a:path w="2594610" h="845820">
                  <a:moveTo>
                    <a:pt x="467360" y="7239"/>
                  </a:moveTo>
                  <a:lnTo>
                    <a:pt x="466217" y="3302"/>
                  </a:lnTo>
                  <a:lnTo>
                    <a:pt x="460121" y="0"/>
                  </a:lnTo>
                  <a:lnTo>
                    <a:pt x="456184" y="1143"/>
                  </a:lnTo>
                  <a:lnTo>
                    <a:pt x="14554" y="810729"/>
                  </a:lnTo>
                  <a:lnTo>
                    <a:pt x="12700" y="746379"/>
                  </a:lnTo>
                  <a:lnTo>
                    <a:pt x="12700" y="742569"/>
                  </a:lnTo>
                  <a:lnTo>
                    <a:pt x="9779" y="739775"/>
                  </a:lnTo>
                  <a:lnTo>
                    <a:pt x="2667" y="740029"/>
                  </a:lnTo>
                  <a:lnTo>
                    <a:pt x="0" y="742950"/>
                  </a:lnTo>
                  <a:lnTo>
                    <a:pt x="0" y="746379"/>
                  </a:lnTo>
                  <a:lnTo>
                    <a:pt x="2540" y="832751"/>
                  </a:lnTo>
                  <a:lnTo>
                    <a:pt x="1651" y="834390"/>
                  </a:lnTo>
                  <a:lnTo>
                    <a:pt x="2692" y="838022"/>
                  </a:lnTo>
                  <a:lnTo>
                    <a:pt x="2921" y="845439"/>
                  </a:lnTo>
                  <a:lnTo>
                    <a:pt x="9232" y="841629"/>
                  </a:lnTo>
                  <a:lnTo>
                    <a:pt x="9448" y="841502"/>
                  </a:lnTo>
                  <a:lnTo>
                    <a:pt x="12827" y="840486"/>
                  </a:lnTo>
                  <a:lnTo>
                    <a:pt x="13652" y="838962"/>
                  </a:lnTo>
                  <a:lnTo>
                    <a:pt x="87757" y="794258"/>
                  </a:lnTo>
                  <a:lnTo>
                    <a:pt x="90678" y="792353"/>
                  </a:lnTo>
                  <a:lnTo>
                    <a:pt x="91694" y="788543"/>
                  </a:lnTo>
                  <a:lnTo>
                    <a:pt x="89916" y="785495"/>
                  </a:lnTo>
                  <a:lnTo>
                    <a:pt x="88011" y="782447"/>
                  </a:lnTo>
                  <a:lnTo>
                    <a:pt x="84201" y="781558"/>
                  </a:lnTo>
                  <a:lnTo>
                    <a:pt x="81153" y="783336"/>
                  </a:lnTo>
                  <a:lnTo>
                    <a:pt x="25730" y="816838"/>
                  </a:lnTo>
                  <a:lnTo>
                    <a:pt x="467360" y="7239"/>
                  </a:lnTo>
                  <a:close/>
                </a:path>
                <a:path w="2594610" h="845820">
                  <a:moveTo>
                    <a:pt x="2594229" y="834390"/>
                  </a:moveTo>
                  <a:lnTo>
                    <a:pt x="2593225" y="832878"/>
                  </a:lnTo>
                  <a:lnTo>
                    <a:pt x="2589784" y="742950"/>
                  </a:lnTo>
                  <a:lnTo>
                    <a:pt x="2586863" y="740156"/>
                  </a:lnTo>
                  <a:lnTo>
                    <a:pt x="2579751" y="740410"/>
                  </a:lnTo>
                  <a:lnTo>
                    <a:pt x="2577084" y="743458"/>
                  </a:lnTo>
                  <a:lnTo>
                    <a:pt x="2579725" y="811695"/>
                  </a:lnTo>
                  <a:lnTo>
                    <a:pt x="2065655" y="3810"/>
                  </a:lnTo>
                  <a:lnTo>
                    <a:pt x="2063750" y="889"/>
                  </a:lnTo>
                  <a:lnTo>
                    <a:pt x="2059813" y="0"/>
                  </a:lnTo>
                  <a:lnTo>
                    <a:pt x="2053971" y="3810"/>
                  </a:lnTo>
                  <a:lnTo>
                    <a:pt x="2053082" y="7747"/>
                  </a:lnTo>
                  <a:lnTo>
                    <a:pt x="2054987" y="10668"/>
                  </a:lnTo>
                  <a:lnTo>
                    <a:pt x="2569095" y="818476"/>
                  </a:lnTo>
                  <a:lnTo>
                    <a:pt x="2511425" y="788797"/>
                  </a:lnTo>
                  <a:lnTo>
                    <a:pt x="2508377" y="787146"/>
                  </a:lnTo>
                  <a:lnTo>
                    <a:pt x="2504567" y="788416"/>
                  </a:lnTo>
                  <a:lnTo>
                    <a:pt x="2502916" y="791464"/>
                  </a:lnTo>
                  <a:lnTo>
                    <a:pt x="2501265" y="794639"/>
                  </a:lnTo>
                  <a:lnTo>
                    <a:pt x="2502535" y="798449"/>
                  </a:lnTo>
                  <a:lnTo>
                    <a:pt x="2582507" y="839673"/>
                  </a:lnTo>
                  <a:lnTo>
                    <a:pt x="2583434" y="841248"/>
                  </a:lnTo>
                  <a:lnTo>
                    <a:pt x="2586875" y="841921"/>
                  </a:lnTo>
                  <a:lnTo>
                    <a:pt x="2593721" y="845439"/>
                  </a:lnTo>
                  <a:lnTo>
                    <a:pt x="2593581" y="842010"/>
                  </a:lnTo>
                  <a:lnTo>
                    <a:pt x="2593429" y="837920"/>
                  </a:lnTo>
                  <a:lnTo>
                    <a:pt x="2593340" y="838327"/>
                  </a:lnTo>
                  <a:lnTo>
                    <a:pt x="2593314" y="835101"/>
                  </a:lnTo>
                  <a:lnTo>
                    <a:pt x="2593429" y="837920"/>
                  </a:lnTo>
                  <a:lnTo>
                    <a:pt x="2594229" y="83439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986521" y="6550862"/>
            <a:ext cx="499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B31166"/>
                </a:solidFill>
                <a:latin typeface="Myanmar Text"/>
                <a:cs typeface="Myanmar Text"/>
              </a:rPr>
              <a:t>12/10.16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9747" y="6550862"/>
            <a:ext cx="1958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Katalyst</a:t>
            </a:r>
            <a:r>
              <a:rPr sz="900" b="1" spc="1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Healthcares</a:t>
            </a:r>
            <a:r>
              <a:rPr sz="900" b="1" spc="2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&amp;</a:t>
            </a:r>
            <a:r>
              <a:rPr sz="900" b="1" spc="-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Life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Sciences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34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5343" y="0"/>
              <a:ext cx="765048" cy="116433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744968" y="0"/>
              <a:ext cx="685800" cy="1099185"/>
            </a:xfrm>
            <a:custGeom>
              <a:avLst/>
              <a:gdLst/>
              <a:ahLst/>
              <a:cxnLst/>
              <a:rect l="l" t="t" r="r" b="b"/>
              <a:pathLst>
                <a:path w="685800" h="1099185">
                  <a:moveTo>
                    <a:pt x="685800" y="0"/>
                  </a:moveTo>
                  <a:lnTo>
                    <a:pt x="0" y="0"/>
                  </a:lnTo>
                  <a:lnTo>
                    <a:pt x="0" y="1098803"/>
                  </a:lnTo>
                  <a:lnTo>
                    <a:pt x="685800" y="1098803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199" y="990447"/>
              <a:ext cx="7517903" cy="535381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059673" y="6396938"/>
            <a:ext cx="426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9747" y="6396938"/>
            <a:ext cx="18516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3967" y="567943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35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351" y="1676400"/>
            <a:ext cx="8046719" cy="4572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5286" y="890143"/>
            <a:ext cx="49631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Drug</a:t>
            </a:r>
            <a:r>
              <a:rPr sz="3200" spc="-1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Safety</a:t>
            </a:r>
            <a:r>
              <a:rPr sz="3200" spc="-3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Post</a:t>
            </a:r>
            <a:r>
              <a:rPr sz="3200" spc="-2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Marketing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7986521" y="6363411"/>
            <a:ext cx="499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B31166"/>
                </a:solidFill>
                <a:latin typeface="Myanmar Text"/>
                <a:cs typeface="Myanmar Text"/>
              </a:rPr>
              <a:t>12/10.16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63411"/>
            <a:ext cx="1958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Katalyst</a:t>
            </a:r>
            <a:r>
              <a:rPr sz="900" b="1" spc="1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Healthcares</a:t>
            </a:r>
            <a:r>
              <a:rPr sz="900" b="1" spc="2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&amp;</a:t>
            </a:r>
            <a:r>
              <a:rPr sz="900" b="1" spc="-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Life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Sciences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36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867918"/>
            <a:ext cx="52095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</a:rPr>
              <a:t>Safety</a:t>
            </a:r>
            <a:r>
              <a:rPr sz="3200" spc="-4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Reports</a:t>
            </a:r>
            <a:r>
              <a:rPr sz="3200" spc="-1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&amp;</a:t>
            </a:r>
            <a:r>
              <a:rPr sz="3200" spc="-3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Documents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2193163"/>
            <a:ext cx="4815840" cy="423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Individual</a:t>
            </a:r>
            <a:r>
              <a:rPr sz="12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Case</a:t>
            </a:r>
            <a:r>
              <a:rPr sz="12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Reports</a:t>
            </a:r>
            <a:r>
              <a:rPr sz="12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(ICSR)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Paper</a:t>
            </a:r>
            <a:r>
              <a:rPr sz="1200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or</a:t>
            </a:r>
            <a:r>
              <a:rPr sz="1200" spc="-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electronic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100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MedWatch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3500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 /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CIOMS</a:t>
            </a:r>
            <a:r>
              <a:rPr sz="12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forms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100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Patient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narratives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(individual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reporting</a:t>
            </a:r>
            <a:r>
              <a:rPr sz="12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12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incl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CSR)</a:t>
            </a:r>
            <a:endParaRPr sz="1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Periodic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Aggregate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Reports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Annual</a:t>
            </a:r>
            <a:r>
              <a:rPr sz="12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reports,</a:t>
            </a:r>
            <a:r>
              <a:rPr sz="12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DSURs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(EU)</a:t>
            </a:r>
            <a:r>
              <a:rPr sz="12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pre-marketing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IND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Annual</a:t>
            </a:r>
            <a:r>
              <a:rPr sz="12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 Reports</a:t>
            </a:r>
            <a:r>
              <a:rPr sz="12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(US)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per-marketing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Periodic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 Update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Reports</a:t>
            </a:r>
            <a:r>
              <a:rPr sz="12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-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PSUR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(EU)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 post-marketing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101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NDA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PADER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(US)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post-marketing</a:t>
            </a:r>
            <a:endParaRPr sz="1200">
              <a:latin typeface="Myanmar Text"/>
              <a:cs typeface="Myanmar Text"/>
            </a:endParaRPr>
          </a:p>
          <a:p>
            <a:pPr marL="698500" lvl="1" indent="-28384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698500" algn="l"/>
                <a:tab pos="6991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Canadian</a:t>
            </a:r>
            <a:r>
              <a:rPr sz="12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Annual</a:t>
            </a:r>
            <a:r>
              <a:rPr sz="1200" spc="-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Report</a:t>
            </a:r>
            <a:r>
              <a:rPr sz="1200" spc="28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(CAR)</a:t>
            </a:r>
            <a:endParaRPr sz="1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00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Integrated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summary</a:t>
            </a:r>
            <a:r>
              <a:rPr sz="12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(US) –</a:t>
            </a:r>
            <a:r>
              <a:rPr sz="12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for</a:t>
            </a:r>
            <a:r>
              <a:rPr sz="12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NDA</a:t>
            </a:r>
            <a:endParaRPr sz="1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005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overview</a:t>
            </a:r>
            <a:r>
              <a:rPr sz="12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(EU) –</a:t>
            </a:r>
            <a:r>
              <a:rPr sz="12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for</a:t>
            </a:r>
            <a:r>
              <a:rPr sz="1200" spc="-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NDA</a:t>
            </a:r>
            <a:endParaRPr sz="1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1000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Risk</a:t>
            </a:r>
            <a:r>
              <a:rPr sz="12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Management</a:t>
            </a:r>
            <a:r>
              <a:rPr sz="12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Plan</a:t>
            </a:r>
            <a:r>
              <a:rPr sz="1200" spc="29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(EU)</a:t>
            </a:r>
            <a:endParaRPr sz="1200">
              <a:latin typeface="Myanmar Text"/>
              <a:cs typeface="Myanmar Text"/>
            </a:endParaRPr>
          </a:p>
          <a:p>
            <a:pPr marL="355600" indent="-343535">
              <a:lnSpc>
                <a:spcPct val="100000"/>
              </a:lnSpc>
              <a:spcBef>
                <a:spcPts val="994"/>
              </a:spcBef>
              <a:buClr>
                <a:srgbClr val="B31166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200" spc="-5" dirty="0">
                <a:solidFill>
                  <a:srgbClr val="404040"/>
                </a:solidFill>
                <a:latin typeface="Myanmar Text"/>
                <a:cs typeface="Myanmar Text"/>
              </a:rPr>
              <a:t>RiskMAP</a:t>
            </a:r>
            <a:r>
              <a:rPr sz="12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or</a:t>
            </a:r>
            <a:r>
              <a:rPr sz="1200" spc="-4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REMS</a:t>
            </a:r>
            <a:r>
              <a:rPr sz="1200" spc="-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200" dirty="0">
                <a:solidFill>
                  <a:srgbClr val="404040"/>
                </a:solidFill>
                <a:latin typeface="Myanmar Text"/>
                <a:cs typeface="Myanmar Text"/>
              </a:rPr>
              <a:t>(US)</a:t>
            </a:r>
            <a:endParaRPr sz="12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6521" y="6363411"/>
            <a:ext cx="499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B31166"/>
                </a:solidFill>
                <a:latin typeface="Myanmar Text"/>
                <a:cs typeface="Myanmar Text"/>
              </a:rPr>
              <a:t>12/10.16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319" y="6526783"/>
            <a:ext cx="1958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Katalyst</a:t>
            </a:r>
            <a:r>
              <a:rPr sz="900" b="1" spc="1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Healthcares</a:t>
            </a:r>
            <a:r>
              <a:rPr sz="900" b="1" spc="2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&amp;</a:t>
            </a:r>
            <a:r>
              <a:rPr sz="900" b="1" spc="-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Life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Sciences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37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867918"/>
            <a:ext cx="47224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Drug</a:t>
            </a:r>
            <a:r>
              <a:rPr sz="3200" spc="-2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Safety</a:t>
            </a:r>
            <a:r>
              <a:rPr sz="3200" spc="-3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Requirements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2083688"/>
            <a:ext cx="62585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B31166"/>
              </a:buClr>
              <a:buSzPct val="80000"/>
              <a:buFont typeface="Wingdings"/>
              <a:buChar char="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Understanding</a:t>
            </a:r>
            <a:r>
              <a:rPr sz="2000" spc="-3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of</a:t>
            </a:r>
            <a:r>
              <a:rPr sz="20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global</a:t>
            </a:r>
            <a:r>
              <a:rPr sz="2000" spc="-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requirements</a:t>
            </a:r>
            <a:r>
              <a:rPr sz="2000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&amp;</a:t>
            </a:r>
            <a:r>
              <a:rPr sz="2000" spc="-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regulations</a:t>
            </a:r>
            <a:endParaRPr sz="20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2455545"/>
            <a:ext cx="72967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lr>
                <a:srgbClr val="B31166"/>
              </a:buClr>
              <a:buSzPct val="80000"/>
              <a:buFont typeface="Wingdings"/>
              <a:buChar char="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C00000"/>
                </a:solidFill>
                <a:latin typeface="Myanmar Text"/>
                <a:cs typeface="Myanmar Text"/>
              </a:rPr>
              <a:t>Workflow</a:t>
            </a:r>
            <a:r>
              <a:rPr sz="2000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Myanmar Text"/>
                <a:cs typeface="Myanmar Text"/>
              </a:rPr>
              <a:t>management</a:t>
            </a:r>
            <a:r>
              <a:rPr sz="2000" spc="-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SOPs for</a:t>
            </a:r>
            <a:r>
              <a:rPr sz="2000" spc="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Myanmar Text"/>
                <a:cs typeface="Myanmar Text"/>
              </a:rPr>
              <a:t>collection</a:t>
            </a:r>
            <a:r>
              <a:rPr sz="2000" spc="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of</a:t>
            </a:r>
            <a:r>
              <a:rPr sz="2000" spc="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ADRs,</a:t>
            </a:r>
            <a:r>
              <a:rPr sz="2000" spc="-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2000" dirty="0">
                <a:solidFill>
                  <a:srgbClr val="C00000"/>
                </a:solidFill>
                <a:latin typeface="Myanmar Text"/>
                <a:cs typeface="Myanmar Text"/>
              </a:rPr>
              <a:t>collation,</a:t>
            </a:r>
            <a:endParaRPr sz="20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10"/>
              </a:spcBef>
            </a:pPr>
            <a:r>
              <a:rPr dirty="0"/>
              <a:t>assessment,</a:t>
            </a:r>
            <a:r>
              <a:rPr spc="-20" dirty="0"/>
              <a:t> </a:t>
            </a:r>
            <a:r>
              <a:rPr dirty="0"/>
              <a:t>reporting</a:t>
            </a:r>
            <a:r>
              <a:rPr spc="-5" dirty="0"/>
              <a:t> </a:t>
            </a:r>
            <a:r>
              <a:rPr dirty="0"/>
              <a:t>,</a:t>
            </a:r>
            <a:r>
              <a:rPr spc="10" dirty="0"/>
              <a:t> </a:t>
            </a:r>
            <a:r>
              <a:rPr spc="-5" dirty="0"/>
              <a:t>risk </a:t>
            </a:r>
            <a:r>
              <a:rPr dirty="0"/>
              <a:t>management</a:t>
            </a:r>
          </a:p>
          <a:p>
            <a:pPr marL="355600" indent="-343535">
              <a:lnSpc>
                <a:spcPct val="100000"/>
              </a:lnSpc>
              <a:spcBef>
                <a:spcPts val="515"/>
              </a:spcBef>
              <a:buClr>
                <a:srgbClr val="B31166"/>
              </a:buClr>
              <a:buSzPct val="80000"/>
              <a:buFont typeface="Wingdings"/>
              <a:buChar char=""/>
              <a:tabLst>
                <a:tab pos="355600" algn="l"/>
                <a:tab pos="356235" algn="l"/>
                <a:tab pos="3792220" algn="l"/>
                <a:tab pos="4642485" algn="l"/>
              </a:tabLst>
            </a:pPr>
            <a:r>
              <a:rPr spc="-5" dirty="0"/>
              <a:t>Validated</a:t>
            </a:r>
            <a:r>
              <a:rPr spc="-15" dirty="0"/>
              <a:t> </a:t>
            </a:r>
            <a:r>
              <a:rPr dirty="0"/>
              <a:t>database</a:t>
            </a:r>
            <a:r>
              <a:rPr spc="-30" dirty="0"/>
              <a:t> </a:t>
            </a:r>
            <a:r>
              <a:rPr dirty="0"/>
              <a:t>e.g.</a:t>
            </a:r>
            <a:r>
              <a:rPr spc="20" dirty="0"/>
              <a:t> </a:t>
            </a:r>
            <a:r>
              <a:rPr dirty="0"/>
              <a:t>Arisg,	</a:t>
            </a:r>
            <a:r>
              <a:rPr spc="-5" dirty="0"/>
              <a:t>Argus,	</a:t>
            </a:r>
            <a:r>
              <a:rPr dirty="0"/>
              <a:t>Oracle</a:t>
            </a:r>
            <a:r>
              <a:rPr spc="-35" dirty="0"/>
              <a:t> </a:t>
            </a:r>
            <a:r>
              <a:rPr spc="-5" dirty="0"/>
              <a:t>AERS</a:t>
            </a:r>
          </a:p>
          <a:p>
            <a:pPr marL="355600" indent="-343535">
              <a:lnSpc>
                <a:spcPct val="100000"/>
              </a:lnSpc>
              <a:spcBef>
                <a:spcPts val="520"/>
              </a:spcBef>
              <a:buClr>
                <a:srgbClr val="B31166"/>
              </a:buClr>
              <a:buSzPct val="80000"/>
              <a:buFont typeface="Wingdings"/>
              <a:buChar char=""/>
              <a:tabLst>
                <a:tab pos="355600" algn="l"/>
                <a:tab pos="356235" algn="l"/>
              </a:tabLst>
            </a:pPr>
            <a:r>
              <a:rPr spc="-5" dirty="0"/>
              <a:t>Data</a:t>
            </a:r>
            <a:r>
              <a:rPr spc="-25" dirty="0"/>
              <a:t> </a:t>
            </a:r>
            <a:r>
              <a:rPr dirty="0"/>
              <a:t>/</a:t>
            </a:r>
            <a:r>
              <a:rPr spc="5" dirty="0"/>
              <a:t> </a:t>
            </a:r>
            <a:r>
              <a:rPr dirty="0"/>
              <a:t>documents </a:t>
            </a:r>
            <a:r>
              <a:rPr spc="-5" dirty="0"/>
              <a:t>management</a:t>
            </a:r>
            <a:r>
              <a:rPr spc="-25" dirty="0"/>
              <a:t> </a:t>
            </a:r>
            <a:r>
              <a:rPr dirty="0"/>
              <a:t>systems, </a:t>
            </a:r>
            <a:r>
              <a:rPr spc="-5" dirty="0"/>
              <a:t>storage, security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Clr>
                <a:srgbClr val="B31166"/>
              </a:buClr>
              <a:buSzPct val="80000"/>
              <a:buFont typeface="Wingdings"/>
              <a:buChar char=""/>
              <a:tabLst>
                <a:tab pos="355600" algn="l"/>
                <a:tab pos="356235" algn="l"/>
              </a:tabLst>
            </a:pPr>
            <a:r>
              <a:rPr spc="-5" dirty="0"/>
              <a:t>Data</a:t>
            </a:r>
            <a:r>
              <a:rPr spc="-35" dirty="0"/>
              <a:t> </a:t>
            </a:r>
            <a:r>
              <a:rPr dirty="0"/>
              <a:t>back-up &amp; </a:t>
            </a:r>
            <a:r>
              <a:rPr spc="-5" dirty="0"/>
              <a:t>disaster</a:t>
            </a:r>
            <a:r>
              <a:rPr spc="-15" dirty="0"/>
              <a:t> </a:t>
            </a:r>
            <a:r>
              <a:rPr spc="-5" dirty="0"/>
              <a:t>management</a:t>
            </a:r>
          </a:p>
          <a:p>
            <a:pPr marL="355600" indent="-343535">
              <a:lnSpc>
                <a:spcPct val="100000"/>
              </a:lnSpc>
              <a:spcBef>
                <a:spcPts val="775"/>
              </a:spcBef>
              <a:buClr>
                <a:srgbClr val="B31166"/>
              </a:buClr>
              <a:buSzPct val="80000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1500" spc="-10" dirty="0">
                <a:solidFill>
                  <a:srgbClr val="404040"/>
                </a:solidFill>
              </a:rPr>
              <a:t>People</a:t>
            </a:r>
            <a:endParaRPr sz="1500"/>
          </a:p>
        </p:txBody>
      </p:sp>
      <p:sp>
        <p:nvSpPr>
          <p:cNvPr id="6" name="object 6"/>
          <p:cNvSpPr txBox="1"/>
          <p:nvPr/>
        </p:nvSpPr>
        <p:spPr>
          <a:xfrm>
            <a:off x="1420113" y="4499609"/>
            <a:ext cx="6543040" cy="546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 marR="109855" indent="-228600" algn="r">
              <a:lnSpc>
                <a:spcPts val="2050"/>
              </a:lnSpc>
              <a:spcBef>
                <a:spcPts val="95"/>
              </a:spcBef>
              <a:buClr>
                <a:srgbClr val="B31166"/>
              </a:buClr>
              <a:buSzPct val="78947"/>
              <a:buFont typeface="Wingdings 3"/>
              <a:buChar char=""/>
              <a:tabLst>
                <a:tab pos="228600" algn="l"/>
                <a:tab pos="2945765" algn="l"/>
              </a:tabLst>
            </a:pP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r>
              <a:rPr sz="1900" spc="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Associates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-	Medical (allopathic</a:t>
            </a:r>
            <a:r>
              <a:rPr sz="19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or</a:t>
            </a:r>
            <a:r>
              <a:rPr sz="19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integrated</a:t>
            </a:r>
            <a:endParaRPr sz="1900">
              <a:latin typeface="Myanmar Text"/>
              <a:cs typeface="Myanmar Text"/>
            </a:endParaRPr>
          </a:p>
          <a:p>
            <a:pPr marR="5080" algn="r">
              <a:lnSpc>
                <a:spcPts val="2050"/>
              </a:lnSpc>
            </a:pP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alternative</a:t>
            </a:r>
            <a:r>
              <a:rPr sz="19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system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BAMS,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BHMS)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or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 Life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Sciences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graduates</a:t>
            </a:r>
            <a:endParaRPr sz="1900">
              <a:latin typeface="Myanmar Text"/>
              <a:cs typeface="Myanmar Tex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0113" y="5091176"/>
            <a:ext cx="72377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78947"/>
              <a:buFont typeface="Wingdings 3"/>
              <a:buChar char=""/>
              <a:tabLst>
                <a:tab pos="241300" algn="l"/>
              </a:tabLst>
            </a:pP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Physicians</a:t>
            </a:r>
            <a:r>
              <a:rPr sz="1900" spc="5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Medical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graduates</a:t>
            </a:r>
            <a:r>
              <a:rPr sz="1900" spc="4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post-graduates</a:t>
            </a:r>
            <a:r>
              <a:rPr sz="19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with</a:t>
            </a:r>
            <a:endParaRPr sz="1900">
              <a:latin typeface="Myanmar Text"/>
              <a:cs typeface="Myanmar Tex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0113" y="5253634"/>
            <a:ext cx="3627120" cy="74168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640"/>
              </a:spcBef>
            </a:pP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experience</a:t>
            </a:r>
            <a:r>
              <a:rPr sz="1900" spc="-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assessment</a:t>
            </a:r>
            <a:endParaRPr sz="1900">
              <a:latin typeface="Myanmar Text"/>
              <a:cs typeface="Myanmar Text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lr>
                <a:srgbClr val="B31166"/>
              </a:buClr>
              <a:buSzPct val="78947"/>
              <a:buFont typeface="Wingdings 3"/>
              <a:buChar char=""/>
              <a:tabLst>
                <a:tab pos="241300" algn="l"/>
              </a:tabLst>
            </a:pP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Medical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/</a:t>
            </a:r>
            <a:r>
              <a:rPr sz="19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Writers</a:t>
            </a:r>
            <a:endParaRPr sz="1900">
              <a:latin typeface="Myanmar Text"/>
              <a:cs typeface="Myanmar Tex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0113" y="6039103"/>
            <a:ext cx="60013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78947"/>
              <a:buFont typeface="Wingdings 3"/>
              <a:buChar char=""/>
              <a:tabLst>
                <a:tab pos="241300" algn="l"/>
              </a:tabLst>
            </a:pP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expert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–experienced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r>
              <a:rPr sz="1900" spc="3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safety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physician</a:t>
            </a:r>
            <a:endParaRPr sz="1900">
              <a:latin typeface="Myanmar Text"/>
              <a:cs typeface="Myanmar Tex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38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3" y="0"/>
            <a:ext cx="9119870" cy="6858000"/>
            <a:chOff x="-1523" y="0"/>
            <a:chExt cx="911987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18092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895600"/>
              <a:ext cx="2362200" cy="23622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8691" y="1676400"/>
              <a:ext cx="2819400" cy="28194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89091" y="0"/>
              <a:ext cx="1600200" cy="16002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98691" y="5870447"/>
              <a:ext cx="990600" cy="9875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-1523" y="2667000"/>
              <a:ext cx="4191000" cy="4191000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object 10"/>
            <p:cNvSpPr/>
            <p:nvPr/>
          </p:nvSpPr>
          <p:spPr>
            <a:xfrm>
              <a:off x="6368034" y="1589658"/>
              <a:ext cx="2369820" cy="553720"/>
            </a:xfrm>
            <a:custGeom>
              <a:avLst/>
              <a:gdLst/>
              <a:ahLst/>
              <a:cxnLst/>
              <a:rect l="l" t="t" r="r" b="b"/>
              <a:pathLst>
                <a:path w="2369820" h="553719">
                  <a:moveTo>
                    <a:pt x="2324989" y="0"/>
                  </a:moveTo>
                  <a:lnTo>
                    <a:pt x="2097023" y="75437"/>
                  </a:lnTo>
                  <a:lnTo>
                    <a:pt x="1867154" y="144525"/>
                  </a:lnTo>
                  <a:lnTo>
                    <a:pt x="1791208" y="165735"/>
                  </a:lnTo>
                  <a:lnTo>
                    <a:pt x="1636902" y="207010"/>
                  </a:lnTo>
                  <a:lnTo>
                    <a:pt x="1484375" y="245363"/>
                  </a:lnTo>
                  <a:lnTo>
                    <a:pt x="1408557" y="263525"/>
                  </a:lnTo>
                  <a:lnTo>
                    <a:pt x="1181608" y="314325"/>
                  </a:lnTo>
                  <a:lnTo>
                    <a:pt x="958468" y="359537"/>
                  </a:lnTo>
                  <a:lnTo>
                    <a:pt x="812418" y="386841"/>
                  </a:lnTo>
                  <a:lnTo>
                    <a:pt x="597535" y="424052"/>
                  </a:lnTo>
                  <a:lnTo>
                    <a:pt x="322834" y="466089"/>
                  </a:lnTo>
                  <a:lnTo>
                    <a:pt x="125856" y="492760"/>
                  </a:lnTo>
                  <a:lnTo>
                    <a:pt x="0" y="508126"/>
                  </a:lnTo>
                  <a:lnTo>
                    <a:pt x="6992" y="519175"/>
                  </a:lnTo>
                  <a:lnTo>
                    <a:pt x="21074" y="541274"/>
                  </a:lnTo>
                  <a:lnTo>
                    <a:pt x="28066" y="552323"/>
                  </a:lnTo>
                  <a:lnTo>
                    <a:pt x="55571" y="553040"/>
                  </a:lnTo>
                  <a:lnTo>
                    <a:pt x="85715" y="553296"/>
                  </a:lnTo>
                  <a:lnTo>
                    <a:pt x="118390" y="553104"/>
                  </a:lnTo>
                  <a:lnTo>
                    <a:pt x="153486" y="552478"/>
                  </a:lnTo>
                  <a:lnTo>
                    <a:pt x="230506" y="549978"/>
                  </a:lnTo>
                  <a:lnTo>
                    <a:pt x="361471" y="543314"/>
                  </a:lnTo>
                  <a:lnTo>
                    <a:pt x="613631" y="525342"/>
                  </a:lnTo>
                  <a:lnTo>
                    <a:pt x="1014907" y="488627"/>
                  </a:lnTo>
                  <a:lnTo>
                    <a:pt x="1558574" y="428485"/>
                  </a:lnTo>
                  <a:lnTo>
                    <a:pt x="1956169" y="377497"/>
                  </a:lnTo>
                  <a:lnTo>
                    <a:pt x="2203727" y="341684"/>
                  </a:lnTo>
                  <a:lnTo>
                    <a:pt x="2331142" y="321256"/>
                  </a:lnTo>
                  <a:lnTo>
                    <a:pt x="2369439" y="314705"/>
                  </a:lnTo>
                  <a:lnTo>
                    <a:pt x="2362378" y="263014"/>
                  </a:lnTo>
                  <a:lnTo>
                    <a:pt x="2357062" y="224796"/>
                  </a:lnTo>
                  <a:lnTo>
                    <a:pt x="2353052" y="196683"/>
                  </a:lnTo>
                  <a:lnTo>
                    <a:pt x="2349915" y="175308"/>
                  </a:lnTo>
                  <a:lnTo>
                    <a:pt x="2344512" y="139305"/>
                  </a:lnTo>
                  <a:lnTo>
                    <a:pt x="2341375" y="117942"/>
                  </a:lnTo>
                  <a:lnTo>
                    <a:pt x="2337365" y="89848"/>
                  </a:lnTo>
                  <a:lnTo>
                    <a:pt x="2332049" y="51657"/>
                  </a:lnTo>
                  <a:lnTo>
                    <a:pt x="2324989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642350" y="0"/>
                  </a:lnTo>
                  <a:lnTo>
                    <a:pt x="8642350" y="514350"/>
                  </a:lnTo>
                  <a:lnTo>
                    <a:pt x="8642350" y="1858797"/>
                  </a:lnTo>
                  <a:lnTo>
                    <a:pt x="8286877" y="1912239"/>
                  </a:lnTo>
                  <a:lnTo>
                    <a:pt x="7917688" y="1961769"/>
                  </a:lnTo>
                  <a:lnTo>
                    <a:pt x="7176008" y="2044065"/>
                  </a:lnTo>
                  <a:lnTo>
                    <a:pt x="6806819" y="2073783"/>
                  </a:lnTo>
                  <a:lnTo>
                    <a:pt x="6075045" y="2116582"/>
                  </a:lnTo>
                  <a:lnTo>
                    <a:pt x="5363083" y="2139696"/>
                  </a:lnTo>
                  <a:lnTo>
                    <a:pt x="5013706" y="2142998"/>
                  </a:lnTo>
                  <a:lnTo>
                    <a:pt x="4337939" y="2142998"/>
                  </a:lnTo>
                  <a:lnTo>
                    <a:pt x="4011676" y="2136394"/>
                  </a:lnTo>
                  <a:lnTo>
                    <a:pt x="3695192" y="2126488"/>
                  </a:lnTo>
                  <a:lnTo>
                    <a:pt x="3091942" y="2100199"/>
                  </a:lnTo>
                  <a:lnTo>
                    <a:pt x="2534920" y="2067179"/>
                  </a:lnTo>
                  <a:lnTo>
                    <a:pt x="2030603" y="2027682"/>
                  </a:lnTo>
                  <a:lnTo>
                    <a:pt x="903262" y="1912239"/>
                  </a:lnTo>
                  <a:lnTo>
                    <a:pt x="514350" y="1860219"/>
                  </a:lnTo>
                  <a:lnTo>
                    <a:pt x="514350" y="514350"/>
                  </a:lnTo>
                  <a:lnTo>
                    <a:pt x="8642350" y="514350"/>
                  </a:lnTo>
                  <a:lnTo>
                    <a:pt x="8642350" y="0"/>
                  </a:lnTo>
                  <a:lnTo>
                    <a:pt x="0" y="0"/>
                  </a:lnTo>
                  <a:lnTo>
                    <a:pt x="0" y="514350"/>
                  </a:lnTo>
                  <a:lnTo>
                    <a:pt x="0" y="635635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6356350"/>
                  </a:lnTo>
                  <a:lnTo>
                    <a:pt x="8659368" y="6356350"/>
                  </a:lnTo>
                  <a:lnTo>
                    <a:pt x="8659368" y="4545965"/>
                  </a:lnTo>
                  <a:lnTo>
                    <a:pt x="9144000" y="4545965"/>
                  </a:lnTo>
                  <a:lnTo>
                    <a:pt x="9144000" y="514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05343" y="0"/>
              <a:ext cx="765048" cy="11643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7744968" y="0"/>
              <a:ext cx="685800" cy="1099185"/>
            </a:xfrm>
            <a:custGeom>
              <a:avLst/>
              <a:gdLst/>
              <a:ahLst/>
              <a:cxnLst/>
              <a:rect l="l" t="t" r="r" b="b"/>
              <a:pathLst>
                <a:path w="685800" h="1099185">
                  <a:moveTo>
                    <a:pt x="685800" y="0"/>
                  </a:moveTo>
                  <a:lnTo>
                    <a:pt x="0" y="0"/>
                  </a:lnTo>
                  <a:lnTo>
                    <a:pt x="0" y="1098803"/>
                  </a:lnTo>
                  <a:lnTo>
                    <a:pt x="685800" y="1098803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64540" y="899540"/>
            <a:ext cx="69335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20"/>
              </a:lnSpc>
              <a:spcBef>
                <a:spcPts val="100"/>
              </a:spcBef>
            </a:pPr>
            <a:r>
              <a:rPr sz="24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Recent</a:t>
            </a:r>
            <a:r>
              <a:rPr sz="2400" b="0" spc="-4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sz="2400" b="0" spc="-4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Withdrawals</a:t>
            </a:r>
            <a:endParaRPr sz="2400">
              <a:latin typeface="Microsoft YaHei UI Light"/>
              <a:cs typeface="Microsoft YaHei UI Light"/>
            </a:endParaRPr>
          </a:p>
          <a:p>
            <a:pPr marL="12700">
              <a:lnSpc>
                <a:spcPts val="2520"/>
              </a:lnSpc>
            </a:pPr>
            <a:r>
              <a:rPr sz="24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Drugs</a:t>
            </a:r>
            <a:r>
              <a:rPr sz="24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withdrawn</a:t>
            </a:r>
            <a:r>
              <a:rPr sz="2400" b="0" spc="-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from</a:t>
            </a:r>
            <a:r>
              <a:rPr sz="2400" b="0" spc="-1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market</a:t>
            </a:r>
            <a:r>
              <a:rPr sz="2400" b="0" spc="-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due to </a:t>
            </a:r>
            <a:r>
              <a:rPr sz="24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 Issues</a:t>
            </a:r>
            <a:endParaRPr sz="2400">
              <a:latin typeface="Microsoft YaHei UI Light"/>
              <a:cs typeface="Microsoft YaHei UI Ligh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47789" y="4536376"/>
            <a:ext cx="8901430" cy="1842770"/>
            <a:chOff x="247789" y="4536376"/>
            <a:chExt cx="8901430" cy="1842770"/>
          </a:xfrm>
        </p:grpSpPr>
        <p:sp>
          <p:nvSpPr>
            <p:cNvPr id="16" name="object 16"/>
            <p:cNvSpPr/>
            <p:nvPr/>
          </p:nvSpPr>
          <p:spPr>
            <a:xfrm>
              <a:off x="252552" y="4545964"/>
              <a:ext cx="8891905" cy="1823720"/>
            </a:xfrm>
            <a:custGeom>
              <a:avLst/>
              <a:gdLst/>
              <a:ahLst/>
              <a:cxnLst/>
              <a:rect l="l" t="t" r="r" b="b"/>
              <a:pathLst>
                <a:path w="8891905" h="1823720">
                  <a:moveTo>
                    <a:pt x="2338197" y="0"/>
                  </a:moveTo>
                  <a:lnTo>
                    <a:pt x="0" y="0"/>
                  </a:lnTo>
                  <a:lnTo>
                    <a:pt x="0" y="926579"/>
                  </a:lnTo>
                  <a:lnTo>
                    <a:pt x="0" y="1823415"/>
                  </a:lnTo>
                  <a:lnTo>
                    <a:pt x="2338197" y="1823415"/>
                  </a:lnTo>
                  <a:lnTo>
                    <a:pt x="2338197" y="926592"/>
                  </a:lnTo>
                  <a:lnTo>
                    <a:pt x="2338197" y="0"/>
                  </a:lnTo>
                  <a:close/>
                </a:path>
                <a:path w="8891905" h="1823720">
                  <a:moveTo>
                    <a:pt x="8891448" y="0"/>
                  </a:moveTo>
                  <a:lnTo>
                    <a:pt x="3405047" y="0"/>
                  </a:lnTo>
                  <a:lnTo>
                    <a:pt x="2338247" y="0"/>
                  </a:lnTo>
                  <a:lnTo>
                    <a:pt x="2338247" y="926579"/>
                  </a:lnTo>
                  <a:lnTo>
                    <a:pt x="2338247" y="1823415"/>
                  </a:lnTo>
                  <a:lnTo>
                    <a:pt x="3405047" y="1823415"/>
                  </a:lnTo>
                  <a:lnTo>
                    <a:pt x="8891448" y="1823415"/>
                  </a:lnTo>
                  <a:lnTo>
                    <a:pt x="8891448" y="926592"/>
                  </a:lnTo>
                  <a:lnTo>
                    <a:pt x="889144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90799" y="4798187"/>
              <a:ext cx="1066800" cy="1576070"/>
            </a:xfrm>
            <a:custGeom>
              <a:avLst/>
              <a:gdLst/>
              <a:ahLst/>
              <a:cxnLst/>
              <a:rect l="l" t="t" r="r" b="b"/>
              <a:pathLst>
                <a:path w="1066800" h="1576070">
                  <a:moveTo>
                    <a:pt x="0" y="0"/>
                  </a:moveTo>
                  <a:lnTo>
                    <a:pt x="0" y="1575955"/>
                  </a:lnTo>
                </a:path>
                <a:path w="1066800" h="1576070">
                  <a:moveTo>
                    <a:pt x="1066800" y="0"/>
                  </a:moveTo>
                  <a:lnTo>
                    <a:pt x="1066800" y="1575955"/>
                  </a:lnTo>
                </a:path>
              </a:pathLst>
            </a:custGeom>
            <a:ln w="9525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7789" y="5467794"/>
              <a:ext cx="8896350" cy="9525"/>
            </a:xfrm>
            <a:custGeom>
              <a:avLst/>
              <a:gdLst/>
              <a:ahLst/>
              <a:cxnLst/>
              <a:rect l="l" t="t" r="r" b="b"/>
              <a:pathLst>
                <a:path w="8896350" h="9525">
                  <a:moveTo>
                    <a:pt x="0" y="9525"/>
                  </a:moveTo>
                  <a:lnTo>
                    <a:pt x="8896210" y="9525"/>
                  </a:lnTo>
                  <a:lnTo>
                    <a:pt x="8896210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2552" y="4541139"/>
              <a:ext cx="0" cy="1833245"/>
            </a:xfrm>
            <a:custGeom>
              <a:avLst/>
              <a:gdLst/>
              <a:ahLst/>
              <a:cxnLst/>
              <a:rect l="l" t="t" r="r" b="b"/>
              <a:pathLst>
                <a:path h="1833245">
                  <a:moveTo>
                    <a:pt x="0" y="0"/>
                  </a:moveTo>
                  <a:lnTo>
                    <a:pt x="0" y="257048"/>
                  </a:lnTo>
                </a:path>
                <a:path h="1833245">
                  <a:moveTo>
                    <a:pt x="0" y="257048"/>
                  </a:moveTo>
                  <a:lnTo>
                    <a:pt x="0" y="1833003"/>
                  </a:lnTo>
                </a:path>
              </a:pathLst>
            </a:custGeom>
            <a:ln w="9525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144000" y="4541139"/>
              <a:ext cx="0" cy="1833245"/>
            </a:xfrm>
            <a:custGeom>
              <a:avLst/>
              <a:gdLst/>
              <a:ahLst/>
              <a:cxnLst/>
              <a:rect l="l" t="t" r="r" b="b"/>
              <a:pathLst>
                <a:path h="1833245">
                  <a:moveTo>
                    <a:pt x="0" y="0"/>
                  </a:moveTo>
                  <a:lnTo>
                    <a:pt x="0" y="1833003"/>
                  </a:lnTo>
                </a:path>
              </a:pathLst>
            </a:custGeom>
            <a:ln w="9525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789" y="4541202"/>
              <a:ext cx="8896350" cy="1833245"/>
            </a:xfrm>
            <a:custGeom>
              <a:avLst/>
              <a:gdLst/>
              <a:ahLst/>
              <a:cxnLst/>
              <a:rect l="l" t="t" r="r" b="b"/>
              <a:pathLst>
                <a:path w="8896350" h="1833245">
                  <a:moveTo>
                    <a:pt x="4762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4762" y="9525"/>
                  </a:lnTo>
                  <a:lnTo>
                    <a:pt x="4762" y="0"/>
                  </a:lnTo>
                  <a:close/>
                </a:path>
                <a:path w="8896350" h="1833245">
                  <a:moveTo>
                    <a:pt x="8896198" y="1823415"/>
                  </a:moveTo>
                  <a:lnTo>
                    <a:pt x="0" y="1823415"/>
                  </a:lnTo>
                  <a:lnTo>
                    <a:pt x="0" y="1832940"/>
                  </a:lnTo>
                  <a:lnTo>
                    <a:pt x="8896198" y="1832940"/>
                  </a:lnTo>
                  <a:lnTo>
                    <a:pt x="8896198" y="1823415"/>
                  </a:lnTo>
                  <a:close/>
                </a:path>
                <a:path w="8896350" h="1833245">
                  <a:moveTo>
                    <a:pt x="8896198" y="0"/>
                  </a:moveTo>
                  <a:lnTo>
                    <a:pt x="8820010" y="0"/>
                  </a:lnTo>
                  <a:lnTo>
                    <a:pt x="8820010" y="9525"/>
                  </a:lnTo>
                  <a:lnTo>
                    <a:pt x="8896198" y="9525"/>
                  </a:lnTo>
                  <a:lnTo>
                    <a:pt x="889619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47827" y="4762880"/>
            <a:ext cx="17475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0" marR="5080" indent="-489584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Cerivastatin</a:t>
            </a:r>
            <a:r>
              <a:rPr sz="1500" b="0" spc="-7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(Baycol, </a:t>
            </a:r>
            <a:r>
              <a:rPr sz="1500" b="0" spc="-43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Lipobay)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13633" y="4877180"/>
            <a:ext cx="4216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15" dirty="0">
                <a:latin typeface="Microsoft YaHei UI Light"/>
                <a:cs typeface="Microsoft YaHei UI Light"/>
              </a:rPr>
              <a:t>20</a:t>
            </a:r>
            <a:r>
              <a:rPr sz="1500" b="0" dirty="0">
                <a:latin typeface="Microsoft YaHei UI Light"/>
                <a:cs typeface="Microsoft YaHei UI Light"/>
              </a:rPr>
              <a:t>01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25466" y="4877180"/>
            <a:ext cx="35490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4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</a:t>
            </a:r>
            <a:r>
              <a:rPr sz="1500" b="0" spc="-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risk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spc="-20" dirty="0">
                <a:latin typeface="Microsoft YaHei UI Light"/>
                <a:cs typeface="Microsoft YaHei UI Light"/>
              </a:rPr>
              <a:t>of</a:t>
            </a:r>
            <a:r>
              <a:rPr sz="1500" b="0" dirty="0">
                <a:latin typeface="Microsoft YaHei UI Light"/>
                <a:cs typeface="Microsoft YaHei UI Light"/>
              </a:rPr>
              <a:t> rhabdomyolysis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4319" y="5789167"/>
            <a:ext cx="14928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-5" dirty="0">
                <a:latin typeface="Microsoft YaHei UI Light"/>
                <a:cs typeface="Microsoft YaHei UI Light"/>
              </a:rPr>
              <a:t>Rofecoxib</a:t>
            </a:r>
            <a:r>
              <a:rPr sz="1500" b="0" spc="-8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(Vioxx)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95345" y="5789167"/>
            <a:ext cx="4572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15" dirty="0">
                <a:latin typeface="Microsoft YaHei UI Light"/>
                <a:cs typeface="Microsoft YaHei UI Light"/>
              </a:rPr>
              <a:t>20</a:t>
            </a:r>
            <a:r>
              <a:rPr sz="1500" b="0" dirty="0">
                <a:latin typeface="Microsoft YaHei UI Light"/>
                <a:cs typeface="Microsoft YaHei UI Light"/>
              </a:rPr>
              <a:t>04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99915" y="5789167"/>
            <a:ext cx="399922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4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</a:t>
            </a:r>
            <a:r>
              <a:rPr sz="1500" b="0" spc="-1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risk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spc="-20" dirty="0">
                <a:latin typeface="Microsoft YaHei UI Light"/>
                <a:cs typeface="Microsoft YaHei UI Light"/>
              </a:rPr>
              <a:t>of</a:t>
            </a:r>
            <a:r>
              <a:rPr sz="1500" b="0" spc="-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myocardial</a:t>
            </a:r>
            <a:r>
              <a:rPr sz="1500" b="0" spc="-4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infarction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963027" y="567943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5</a:t>
            </a:r>
            <a:endParaRPr sz="2800">
              <a:latin typeface="Microsoft YaHei UI Light"/>
              <a:cs typeface="Microsoft YaHei UI Light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47789" y="2102040"/>
            <a:ext cx="8825230" cy="2701290"/>
            <a:chOff x="247789" y="2102040"/>
            <a:chExt cx="8825230" cy="2701290"/>
          </a:xfrm>
        </p:grpSpPr>
        <p:sp>
          <p:nvSpPr>
            <p:cNvPr id="30" name="object 30"/>
            <p:cNvSpPr/>
            <p:nvPr/>
          </p:nvSpPr>
          <p:spPr>
            <a:xfrm>
              <a:off x="252552" y="2106802"/>
              <a:ext cx="8815705" cy="2691765"/>
            </a:xfrm>
            <a:custGeom>
              <a:avLst/>
              <a:gdLst/>
              <a:ahLst/>
              <a:cxnLst/>
              <a:rect l="l" t="t" r="r" b="b"/>
              <a:pathLst>
                <a:path w="8815705" h="2691765">
                  <a:moveTo>
                    <a:pt x="2362200" y="1426476"/>
                  </a:moveTo>
                  <a:lnTo>
                    <a:pt x="0" y="1426476"/>
                  </a:lnTo>
                  <a:lnTo>
                    <a:pt x="0" y="1959864"/>
                  </a:lnTo>
                  <a:lnTo>
                    <a:pt x="0" y="2691384"/>
                  </a:lnTo>
                  <a:lnTo>
                    <a:pt x="2362200" y="2691384"/>
                  </a:lnTo>
                  <a:lnTo>
                    <a:pt x="2362200" y="1959864"/>
                  </a:lnTo>
                  <a:lnTo>
                    <a:pt x="2362200" y="1426476"/>
                  </a:lnTo>
                  <a:close/>
                </a:path>
                <a:path w="8815705" h="2691765">
                  <a:moveTo>
                    <a:pt x="2362200" y="457212"/>
                  </a:moveTo>
                  <a:lnTo>
                    <a:pt x="0" y="457212"/>
                  </a:lnTo>
                  <a:lnTo>
                    <a:pt x="0" y="969264"/>
                  </a:lnTo>
                  <a:lnTo>
                    <a:pt x="0" y="1426464"/>
                  </a:lnTo>
                  <a:lnTo>
                    <a:pt x="2362200" y="1426464"/>
                  </a:lnTo>
                  <a:lnTo>
                    <a:pt x="2362200" y="969264"/>
                  </a:lnTo>
                  <a:lnTo>
                    <a:pt x="2362200" y="457212"/>
                  </a:lnTo>
                  <a:close/>
                </a:path>
                <a:path w="8815705" h="2691765">
                  <a:moveTo>
                    <a:pt x="23622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2362200" y="457200"/>
                  </a:lnTo>
                  <a:lnTo>
                    <a:pt x="2362200" y="0"/>
                  </a:lnTo>
                  <a:close/>
                </a:path>
                <a:path w="8815705" h="2691765">
                  <a:moveTo>
                    <a:pt x="8815248" y="1426476"/>
                  </a:moveTo>
                  <a:lnTo>
                    <a:pt x="3429050" y="1426476"/>
                  </a:lnTo>
                  <a:lnTo>
                    <a:pt x="2362250" y="1426476"/>
                  </a:lnTo>
                  <a:lnTo>
                    <a:pt x="2362250" y="1959864"/>
                  </a:lnTo>
                  <a:lnTo>
                    <a:pt x="2362250" y="2691384"/>
                  </a:lnTo>
                  <a:lnTo>
                    <a:pt x="3429050" y="2691384"/>
                  </a:lnTo>
                  <a:lnTo>
                    <a:pt x="8815248" y="2691384"/>
                  </a:lnTo>
                  <a:lnTo>
                    <a:pt x="8815248" y="1959864"/>
                  </a:lnTo>
                  <a:lnTo>
                    <a:pt x="8815248" y="1426476"/>
                  </a:lnTo>
                  <a:close/>
                </a:path>
                <a:path w="8815705" h="2691765">
                  <a:moveTo>
                    <a:pt x="8815248" y="457212"/>
                  </a:moveTo>
                  <a:lnTo>
                    <a:pt x="3429050" y="457212"/>
                  </a:lnTo>
                  <a:lnTo>
                    <a:pt x="2362250" y="457212"/>
                  </a:lnTo>
                  <a:lnTo>
                    <a:pt x="2362250" y="969264"/>
                  </a:lnTo>
                  <a:lnTo>
                    <a:pt x="2362250" y="1426464"/>
                  </a:lnTo>
                  <a:lnTo>
                    <a:pt x="3429050" y="1426464"/>
                  </a:lnTo>
                  <a:lnTo>
                    <a:pt x="8815248" y="1426464"/>
                  </a:lnTo>
                  <a:lnTo>
                    <a:pt x="8815248" y="969264"/>
                  </a:lnTo>
                  <a:lnTo>
                    <a:pt x="8815248" y="457212"/>
                  </a:lnTo>
                  <a:close/>
                </a:path>
                <a:path w="8815705" h="2691765">
                  <a:moveTo>
                    <a:pt x="8815248" y="0"/>
                  </a:moveTo>
                  <a:lnTo>
                    <a:pt x="3429050" y="0"/>
                  </a:lnTo>
                  <a:lnTo>
                    <a:pt x="2362250" y="0"/>
                  </a:lnTo>
                  <a:lnTo>
                    <a:pt x="2362250" y="457200"/>
                  </a:lnTo>
                  <a:lnTo>
                    <a:pt x="3429050" y="457200"/>
                  </a:lnTo>
                  <a:lnTo>
                    <a:pt x="8815248" y="457200"/>
                  </a:lnTo>
                  <a:lnTo>
                    <a:pt x="881524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7789" y="2102103"/>
              <a:ext cx="8825230" cy="2701290"/>
            </a:xfrm>
            <a:custGeom>
              <a:avLst/>
              <a:gdLst/>
              <a:ahLst/>
              <a:cxnLst/>
              <a:rect l="l" t="t" r="r" b="b"/>
              <a:pathLst>
                <a:path w="8825230" h="2701290">
                  <a:moveTo>
                    <a:pt x="2367013" y="0"/>
                  </a:moveTo>
                  <a:lnTo>
                    <a:pt x="2367013" y="2700909"/>
                  </a:lnTo>
                </a:path>
                <a:path w="8825230" h="2701290">
                  <a:moveTo>
                    <a:pt x="3433813" y="0"/>
                  </a:moveTo>
                  <a:lnTo>
                    <a:pt x="3433813" y="2700909"/>
                  </a:lnTo>
                </a:path>
                <a:path w="8825230" h="2701290">
                  <a:moveTo>
                    <a:pt x="0" y="461899"/>
                  </a:moveTo>
                  <a:lnTo>
                    <a:pt x="8824709" y="461899"/>
                  </a:lnTo>
                </a:path>
                <a:path w="8825230" h="2701290">
                  <a:moveTo>
                    <a:pt x="0" y="973963"/>
                  </a:moveTo>
                  <a:lnTo>
                    <a:pt x="8824709" y="973963"/>
                  </a:lnTo>
                </a:path>
                <a:path w="8825230" h="2701290">
                  <a:moveTo>
                    <a:pt x="0" y="1431163"/>
                  </a:moveTo>
                  <a:lnTo>
                    <a:pt x="8824709" y="1431163"/>
                  </a:lnTo>
                </a:path>
                <a:path w="8825230" h="2701290">
                  <a:moveTo>
                    <a:pt x="0" y="1964563"/>
                  </a:moveTo>
                  <a:lnTo>
                    <a:pt x="8824709" y="1964563"/>
                  </a:lnTo>
                </a:path>
                <a:path w="8825230" h="2701290">
                  <a:moveTo>
                    <a:pt x="4762" y="0"/>
                  </a:moveTo>
                  <a:lnTo>
                    <a:pt x="4762" y="2700909"/>
                  </a:lnTo>
                </a:path>
                <a:path w="8825230" h="2701290">
                  <a:moveTo>
                    <a:pt x="8820010" y="0"/>
                  </a:moveTo>
                  <a:lnTo>
                    <a:pt x="8820010" y="2700909"/>
                  </a:lnTo>
                </a:path>
                <a:path w="8825230" h="2701290">
                  <a:moveTo>
                    <a:pt x="0" y="4699"/>
                  </a:moveTo>
                  <a:lnTo>
                    <a:pt x="8824709" y="4699"/>
                  </a:lnTo>
                </a:path>
                <a:path w="8825230" h="2701290">
                  <a:moveTo>
                    <a:pt x="0" y="2696083"/>
                  </a:moveTo>
                  <a:lnTo>
                    <a:pt x="8824709" y="2696083"/>
                  </a:lnTo>
                </a:path>
              </a:pathLst>
            </a:custGeom>
            <a:ln w="9525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92048" y="2202941"/>
            <a:ext cx="188213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-20" dirty="0">
                <a:latin typeface="Microsoft YaHei UI Light"/>
                <a:cs typeface="Microsoft YaHei UI Light"/>
              </a:rPr>
              <a:t>Terfenadine</a:t>
            </a:r>
            <a:r>
              <a:rPr sz="1500" b="0" spc="-5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(Seldane)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36875" y="2202941"/>
            <a:ext cx="4203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5" dirty="0">
                <a:latin typeface="Microsoft YaHei UI Light"/>
                <a:cs typeface="Microsoft YaHei UI Light"/>
              </a:rPr>
              <a:t>1</a:t>
            </a:r>
            <a:r>
              <a:rPr sz="1500" b="0" spc="15" dirty="0">
                <a:latin typeface="Microsoft YaHei UI Light"/>
                <a:cs typeface="Microsoft YaHei UI Light"/>
              </a:rPr>
              <a:t>9</a:t>
            </a:r>
            <a:r>
              <a:rPr sz="1500" b="0" dirty="0">
                <a:latin typeface="Microsoft YaHei UI Light"/>
                <a:cs typeface="Microsoft YaHei UI Light"/>
              </a:rPr>
              <a:t>98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10836" y="2202941"/>
            <a:ext cx="392302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2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 </a:t>
            </a:r>
            <a:r>
              <a:rPr sz="1500" b="0" spc="5" dirty="0">
                <a:latin typeface="Microsoft YaHei UI Light"/>
                <a:cs typeface="Microsoft YaHei UI Light"/>
              </a:rPr>
              <a:t>risk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spc="-20" dirty="0">
                <a:latin typeface="Microsoft YaHei UI Light"/>
                <a:cs typeface="Microsoft YaHei UI Light"/>
              </a:rPr>
              <a:t>of</a:t>
            </a:r>
            <a:r>
              <a:rPr sz="1500" b="0" spc="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cardiac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spc="-5" dirty="0">
                <a:latin typeface="Microsoft YaHei UI Light"/>
                <a:cs typeface="Microsoft YaHei UI Light"/>
              </a:rPr>
              <a:t>arrhythmias;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1108" y="2687573"/>
            <a:ext cx="16840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Mibefradil</a:t>
            </a:r>
            <a:r>
              <a:rPr sz="1500" b="0" spc="-65" dirty="0">
                <a:latin typeface="Microsoft YaHei UI Light"/>
                <a:cs typeface="Microsoft YaHei UI Light"/>
              </a:rPr>
              <a:t> </a:t>
            </a:r>
            <a:r>
              <a:rPr sz="1500" b="0" spc="-5" dirty="0">
                <a:latin typeface="Microsoft YaHei UI Light"/>
                <a:cs typeface="Microsoft YaHei UI Light"/>
              </a:rPr>
              <a:t>(Posicor)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36875" y="2687573"/>
            <a:ext cx="4203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5" dirty="0">
                <a:latin typeface="Microsoft YaHei UI Light"/>
                <a:cs typeface="Microsoft YaHei UI Light"/>
              </a:rPr>
              <a:t>1</a:t>
            </a:r>
            <a:r>
              <a:rPr sz="1500" b="0" spc="15" dirty="0">
                <a:latin typeface="Microsoft YaHei UI Light"/>
                <a:cs typeface="Microsoft YaHei UI Light"/>
              </a:rPr>
              <a:t>9</a:t>
            </a:r>
            <a:r>
              <a:rPr sz="1500" b="0" dirty="0">
                <a:latin typeface="Microsoft YaHei UI Light"/>
                <a:cs typeface="Microsoft YaHei UI Light"/>
              </a:rPr>
              <a:t>98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33240" y="2687573"/>
            <a:ext cx="50768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3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 dangerous</a:t>
            </a:r>
            <a:r>
              <a:rPr sz="1500" b="0" spc="-5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interactions</a:t>
            </a:r>
            <a:r>
              <a:rPr sz="1500" b="0" spc="-3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with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other</a:t>
            </a:r>
            <a:r>
              <a:rPr sz="1500" b="0" spc="-3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drugs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1192" y="3171901"/>
            <a:ext cx="186563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-20" dirty="0">
                <a:latin typeface="Microsoft YaHei UI Light"/>
                <a:cs typeface="Microsoft YaHei UI Light"/>
              </a:rPr>
              <a:t>Trovafloxacin</a:t>
            </a:r>
            <a:r>
              <a:rPr sz="1500" b="0" spc="-85" dirty="0">
                <a:latin typeface="Microsoft YaHei UI Light"/>
                <a:cs typeface="Microsoft YaHei UI Light"/>
              </a:rPr>
              <a:t> </a:t>
            </a:r>
            <a:r>
              <a:rPr sz="1500" b="0" spc="-30" dirty="0">
                <a:latin typeface="Microsoft YaHei UI Light"/>
                <a:cs typeface="Microsoft YaHei UI Light"/>
              </a:rPr>
              <a:t>(Trovan)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99130" y="3171901"/>
            <a:ext cx="896619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1998-1999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04028" y="3171901"/>
            <a:ext cx="313563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4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</a:t>
            </a:r>
            <a:r>
              <a:rPr sz="1500" b="0" spc="-1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risk</a:t>
            </a:r>
            <a:r>
              <a:rPr sz="1500" b="0" spc="-40" dirty="0">
                <a:latin typeface="Microsoft YaHei UI Light"/>
                <a:cs typeface="Microsoft YaHei UI Light"/>
              </a:rPr>
              <a:t> </a:t>
            </a:r>
            <a:r>
              <a:rPr sz="1500" b="0" spc="-20" dirty="0">
                <a:latin typeface="Microsoft YaHei UI Light"/>
                <a:cs typeface="Microsoft YaHei UI Light"/>
              </a:rPr>
              <a:t>of</a:t>
            </a:r>
            <a:r>
              <a:rPr sz="1500" b="0" spc="-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liver</a:t>
            </a:r>
            <a:r>
              <a:rPr sz="1500" b="0" spc="-4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failure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6620" y="3667759"/>
            <a:ext cx="18719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-20" dirty="0">
                <a:latin typeface="Microsoft YaHei UI Light"/>
                <a:cs typeface="Microsoft YaHei UI Light"/>
              </a:rPr>
              <a:t>Troglitazone</a:t>
            </a:r>
            <a:r>
              <a:rPr sz="1500" b="0" spc="-5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(Rezulin)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20110" y="3667759"/>
            <a:ext cx="4540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15" dirty="0">
                <a:latin typeface="Microsoft YaHei UI Light"/>
                <a:cs typeface="Microsoft YaHei UI Light"/>
              </a:rPr>
              <a:t>20</a:t>
            </a:r>
            <a:r>
              <a:rPr sz="1500" b="0" dirty="0">
                <a:latin typeface="Microsoft YaHei UI Light"/>
                <a:cs typeface="Microsoft YaHei UI Light"/>
              </a:rPr>
              <a:t>00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84116" y="3553459"/>
            <a:ext cx="477837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1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</a:t>
            </a:r>
            <a:r>
              <a:rPr sz="1500" b="0" spc="5" dirty="0">
                <a:latin typeface="Microsoft YaHei UI Light"/>
                <a:cs typeface="Microsoft YaHei UI Light"/>
              </a:rPr>
              <a:t> risk</a:t>
            </a:r>
            <a:r>
              <a:rPr sz="1500" b="0" spc="-20" dirty="0">
                <a:latin typeface="Microsoft YaHei UI Light"/>
                <a:cs typeface="Microsoft YaHei UI Light"/>
              </a:rPr>
              <a:t> of</a:t>
            </a:r>
            <a:r>
              <a:rPr sz="1500" b="0" spc="3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hepatotoxicity;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superseded</a:t>
            </a:r>
            <a:r>
              <a:rPr sz="1500" b="0" spc="-1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by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60060" y="3782059"/>
            <a:ext cx="26269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pioglitazone</a:t>
            </a:r>
            <a:r>
              <a:rPr sz="1500" b="0" spc="-5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and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rosiglitazone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1672" y="4300220"/>
            <a:ext cx="1803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Cisapride</a:t>
            </a:r>
            <a:r>
              <a:rPr sz="1500" b="0" spc="-6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(Propulsid)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80486" y="4300220"/>
            <a:ext cx="5346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0" spc="15" dirty="0">
                <a:latin typeface="Microsoft YaHei UI Light"/>
                <a:cs typeface="Microsoft YaHei UI Light"/>
              </a:rPr>
              <a:t>20</a:t>
            </a:r>
            <a:r>
              <a:rPr sz="1500" b="0" dirty="0">
                <a:latin typeface="Microsoft YaHei UI Light"/>
                <a:cs typeface="Microsoft YaHei UI Light"/>
              </a:rPr>
              <a:t>00s</a:t>
            </a:r>
            <a:endParaRPr sz="1500">
              <a:latin typeface="Microsoft YaHei UI Light"/>
              <a:cs typeface="Microsoft YaHei UI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74616" y="4185920"/>
            <a:ext cx="4394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0" marR="5080" indent="-1683385">
              <a:lnSpc>
                <a:spcPct val="100000"/>
              </a:lnSpc>
              <a:spcBef>
                <a:spcPts val="100"/>
              </a:spcBef>
            </a:pPr>
            <a:r>
              <a:rPr sz="1500" b="0" dirty="0">
                <a:latin typeface="Microsoft YaHei UI Light"/>
                <a:cs typeface="Microsoft YaHei UI Light"/>
              </a:rPr>
              <a:t>Withdrawn</a:t>
            </a:r>
            <a:r>
              <a:rPr sz="1500" b="0" spc="-35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in</a:t>
            </a:r>
            <a:r>
              <a:rPr sz="1500" b="0" spc="-2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many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countries</a:t>
            </a:r>
            <a:r>
              <a:rPr sz="1500" b="0" spc="-30" dirty="0">
                <a:latin typeface="Microsoft YaHei UI Light"/>
                <a:cs typeface="Microsoft YaHei UI Light"/>
              </a:rPr>
              <a:t> </a:t>
            </a:r>
            <a:r>
              <a:rPr sz="1500" b="0" spc="5" dirty="0">
                <a:latin typeface="Microsoft YaHei UI Light"/>
                <a:cs typeface="Microsoft YaHei UI Light"/>
              </a:rPr>
              <a:t>due</a:t>
            </a:r>
            <a:r>
              <a:rPr sz="1500" b="0" spc="-2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to </a:t>
            </a:r>
            <a:r>
              <a:rPr sz="1500" b="0" spc="5" dirty="0">
                <a:latin typeface="Microsoft YaHei UI Light"/>
                <a:cs typeface="Microsoft YaHei UI Light"/>
              </a:rPr>
              <a:t>risk</a:t>
            </a:r>
            <a:r>
              <a:rPr sz="1500" b="0" spc="-25" dirty="0">
                <a:latin typeface="Microsoft YaHei UI Light"/>
                <a:cs typeface="Microsoft YaHei UI Light"/>
              </a:rPr>
              <a:t> </a:t>
            </a:r>
            <a:r>
              <a:rPr sz="1500" b="0" spc="-20" dirty="0">
                <a:latin typeface="Microsoft YaHei UI Light"/>
                <a:cs typeface="Microsoft YaHei UI Light"/>
              </a:rPr>
              <a:t>of</a:t>
            </a:r>
            <a:r>
              <a:rPr sz="1500" b="0" spc="-5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cardiac </a:t>
            </a:r>
            <a:r>
              <a:rPr sz="1500" b="0" spc="-430" dirty="0">
                <a:latin typeface="Microsoft YaHei UI Light"/>
                <a:cs typeface="Microsoft YaHei UI Light"/>
              </a:rPr>
              <a:t> </a:t>
            </a:r>
            <a:r>
              <a:rPr sz="1500" b="0" dirty="0">
                <a:latin typeface="Microsoft YaHei UI Light"/>
                <a:cs typeface="Microsoft YaHei UI Light"/>
              </a:rPr>
              <a:t>arrhythmias</a:t>
            </a:r>
            <a:endParaRPr sz="15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4767" y="978788"/>
            <a:ext cx="21774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sz="3200" b="0" spc="-9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Safety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205608"/>
            <a:ext cx="7991475" cy="3552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No</a:t>
            </a:r>
            <a:r>
              <a:rPr sz="22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medicine is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absolutely safe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and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all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pose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some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magnitude </a:t>
            </a:r>
            <a:r>
              <a:rPr sz="2200" b="0" spc="-6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2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safety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and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health</a:t>
            </a:r>
            <a:r>
              <a:rPr sz="22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risks</a:t>
            </a:r>
            <a:endParaRPr sz="22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buClr>
                <a:srgbClr val="B31166"/>
              </a:buClr>
              <a:buFont typeface="Wingdings 3"/>
              <a:buChar char=""/>
            </a:pPr>
            <a:endParaRPr sz="2550">
              <a:latin typeface="Microsoft YaHei UI Light"/>
              <a:cs typeface="Microsoft YaHei UI Light"/>
            </a:endParaRPr>
          </a:p>
          <a:p>
            <a:pPr marL="355600" marR="67310" indent="-343535">
              <a:lnSpc>
                <a:spcPct val="100000"/>
              </a:lnSpc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Making</a:t>
            </a:r>
            <a:r>
              <a:rPr sz="22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sure</a:t>
            </a:r>
            <a:r>
              <a:rPr sz="2200" b="0" spc="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that medicines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are</a:t>
            </a:r>
            <a:r>
              <a:rPr sz="22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safe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for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their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intended 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use</a:t>
            </a:r>
            <a:r>
              <a:rPr sz="22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is </a:t>
            </a:r>
            <a:r>
              <a:rPr sz="2200" b="0" spc="-6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 </a:t>
            </a:r>
            <a:r>
              <a:rPr sz="2200" b="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icrosoft YaHei UI Light"/>
                <a:cs typeface="Microsoft YaHei UI Light"/>
              </a:rPr>
              <a:t>on-going</a:t>
            </a:r>
            <a:r>
              <a:rPr sz="2200" b="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icrosoft YaHei UI Light"/>
                <a:cs typeface="Microsoft YaHei UI Light"/>
              </a:rPr>
              <a:t> </a:t>
            </a:r>
            <a:r>
              <a:rPr sz="2200" b="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icrosoft YaHei UI Light"/>
                <a:cs typeface="Microsoft YaHei UI Light"/>
              </a:rPr>
              <a:t>process</a:t>
            </a:r>
            <a:r>
              <a:rPr sz="2200" b="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that</a:t>
            </a:r>
            <a:r>
              <a:rPr sz="22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starts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in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developmental</a:t>
            </a:r>
            <a:r>
              <a:rPr sz="22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stage 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&amp; continues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long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after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medicine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is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 market.</a:t>
            </a:r>
            <a:endParaRPr sz="22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1166"/>
              </a:buClr>
              <a:buFont typeface="Wingdings 3"/>
              <a:buChar char=""/>
            </a:pPr>
            <a:endParaRPr sz="2550">
              <a:latin typeface="Microsoft YaHei UI Light"/>
              <a:cs typeface="Microsoft YaHei UI Light"/>
            </a:endParaRPr>
          </a:p>
          <a:p>
            <a:pPr marL="355600" marR="332105" indent="-343535">
              <a:lnSpc>
                <a:spcPct val="100000"/>
              </a:lnSpc>
              <a:buClr>
                <a:srgbClr val="B31166"/>
              </a:buClr>
              <a:buSzPct val="79545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process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is</a:t>
            </a:r>
            <a:r>
              <a:rPr sz="22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closely</a:t>
            </a:r>
            <a:r>
              <a:rPr sz="22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monitored</a:t>
            </a:r>
            <a:r>
              <a:rPr sz="22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by 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manufactures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and</a:t>
            </a:r>
            <a:r>
              <a:rPr sz="22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the </a:t>
            </a:r>
            <a:r>
              <a:rPr sz="2200" b="0" spc="-6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Regulatory</a:t>
            </a:r>
            <a:r>
              <a:rPr sz="22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2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Agencies.</a:t>
            </a:r>
            <a:endParaRPr sz="22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3027" y="567943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6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042284"/>
            <a:ext cx="2295525" cy="653415"/>
          </a:xfrm>
          <a:custGeom>
            <a:avLst/>
            <a:gdLst/>
            <a:ahLst/>
            <a:cxnLst/>
            <a:rect l="l" t="t" r="r" b="b"/>
            <a:pathLst>
              <a:path w="2295525" h="653414">
                <a:moveTo>
                  <a:pt x="2295144" y="581787"/>
                </a:moveTo>
                <a:lnTo>
                  <a:pt x="2278075" y="559054"/>
                </a:lnTo>
                <a:lnTo>
                  <a:pt x="2243963" y="513588"/>
                </a:lnTo>
                <a:lnTo>
                  <a:pt x="2229751" y="542048"/>
                </a:lnTo>
                <a:lnTo>
                  <a:pt x="1150124" y="2171"/>
                </a:lnTo>
                <a:lnTo>
                  <a:pt x="1148969" y="127"/>
                </a:lnTo>
                <a:lnTo>
                  <a:pt x="1147584" y="901"/>
                </a:lnTo>
                <a:lnTo>
                  <a:pt x="1145794" y="0"/>
                </a:lnTo>
                <a:lnTo>
                  <a:pt x="1144498" y="2641"/>
                </a:lnTo>
                <a:lnTo>
                  <a:pt x="63296" y="610476"/>
                </a:lnTo>
                <a:lnTo>
                  <a:pt x="47752" y="582803"/>
                </a:lnTo>
                <a:lnTo>
                  <a:pt x="0" y="653415"/>
                </a:lnTo>
                <a:lnTo>
                  <a:pt x="85090" y="649224"/>
                </a:lnTo>
                <a:lnTo>
                  <a:pt x="73088" y="627888"/>
                </a:lnTo>
                <a:lnTo>
                  <a:pt x="69570" y="621626"/>
                </a:lnTo>
                <a:lnTo>
                  <a:pt x="1148080" y="15379"/>
                </a:lnTo>
                <a:lnTo>
                  <a:pt x="2224100" y="553389"/>
                </a:lnTo>
                <a:lnTo>
                  <a:pt x="2209927" y="581787"/>
                </a:lnTo>
                <a:lnTo>
                  <a:pt x="2295144" y="5817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4981" y="908430"/>
            <a:ext cx="486664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Pharmacovigilance</a:t>
            </a:r>
            <a:endParaRPr sz="4500">
              <a:latin typeface="Microsoft YaHei UI Light"/>
              <a:cs typeface="Microsoft YaHei U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6800" y="3810000"/>
            <a:ext cx="2519680" cy="433070"/>
          </a:xfrm>
          <a:prstGeom prst="rect">
            <a:avLst/>
          </a:prstGeom>
          <a:solidFill>
            <a:srgbClr val="B31166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315"/>
              </a:spcBef>
            </a:pPr>
            <a:r>
              <a:rPr sz="2200" b="1" spc="-5" dirty="0">
                <a:latin typeface="Times New Roman"/>
                <a:cs typeface="Times New Roman"/>
              </a:rPr>
              <a:t>Marketed</a:t>
            </a:r>
            <a:r>
              <a:rPr sz="2200" b="1" spc="-10" dirty="0">
                <a:latin typeface="Times New Roman"/>
                <a:cs typeface="Times New Roman"/>
              </a:rPr>
              <a:t> Products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9200" y="3810000"/>
            <a:ext cx="3240405" cy="433070"/>
          </a:xfrm>
          <a:prstGeom prst="rect">
            <a:avLst/>
          </a:prstGeom>
          <a:solidFill>
            <a:srgbClr val="B31166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315"/>
              </a:spcBef>
            </a:pPr>
            <a:r>
              <a:rPr sz="2200" b="1" spc="-5" dirty="0">
                <a:latin typeface="Times New Roman"/>
                <a:cs typeface="Times New Roman"/>
              </a:rPr>
              <a:t>Investigational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Products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5130546"/>
            <a:ext cx="6333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6030" algn="l"/>
                <a:tab pos="5499735" algn="l"/>
              </a:tabLst>
            </a:pPr>
            <a:r>
              <a:rPr sz="2000" b="0" spc="10" dirty="0">
                <a:latin typeface="Microsoft YaHei UI Light"/>
                <a:cs typeface="Microsoft YaHei UI Light"/>
              </a:rPr>
              <a:t>Vig</a:t>
            </a:r>
            <a:r>
              <a:rPr sz="2000" b="0" dirty="0">
                <a:latin typeface="Microsoft YaHei UI Light"/>
                <a:cs typeface="Microsoft YaHei UI Light"/>
              </a:rPr>
              <a:t>ilan</a:t>
            </a:r>
            <a:r>
              <a:rPr sz="2000" b="0" spc="-5" dirty="0">
                <a:latin typeface="Microsoft YaHei UI Light"/>
                <a:cs typeface="Microsoft YaHei UI Light"/>
              </a:rPr>
              <a:t>ce</a:t>
            </a:r>
            <a:r>
              <a:rPr sz="2000" b="0" dirty="0">
                <a:latin typeface="Microsoft YaHei UI Light"/>
                <a:cs typeface="Microsoft YaHei UI Light"/>
              </a:rPr>
              <a:t>:	</a:t>
            </a:r>
            <a:r>
              <a:rPr sz="2000" b="0" spc="-130" dirty="0">
                <a:latin typeface="Microsoft YaHei UI Light"/>
                <a:cs typeface="Microsoft YaHei UI Light"/>
              </a:rPr>
              <a:t>W</a:t>
            </a:r>
            <a:r>
              <a:rPr sz="2000" b="0" dirty="0">
                <a:latin typeface="Microsoft YaHei UI Light"/>
                <a:cs typeface="Microsoft YaHei UI Light"/>
              </a:rPr>
              <a:t>atc</a:t>
            </a:r>
            <a:r>
              <a:rPr sz="2000" b="0" spc="5" dirty="0">
                <a:latin typeface="Microsoft YaHei UI Light"/>
                <a:cs typeface="Microsoft YaHei UI Light"/>
              </a:rPr>
              <a:t>h</a:t>
            </a:r>
            <a:r>
              <a:rPr sz="2000" b="0" dirty="0">
                <a:latin typeface="Microsoft YaHei UI Light"/>
                <a:cs typeface="Microsoft YaHei UI Light"/>
              </a:rPr>
              <a:t>ing</a:t>
            </a:r>
            <a:r>
              <a:rPr sz="2000" b="0" spc="-25" dirty="0"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latin typeface="Microsoft YaHei UI Light"/>
                <a:cs typeface="Microsoft YaHei UI Light"/>
              </a:rPr>
              <a:t>ca</a:t>
            </a:r>
            <a:r>
              <a:rPr sz="2000" b="0" spc="-50" dirty="0">
                <a:latin typeface="Microsoft YaHei UI Light"/>
                <a:cs typeface="Microsoft YaHei UI Light"/>
              </a:rPr>
              <a:t>r</a:t>
            </a:r>
            <a:r>
              <a:rPr sz="2000" b="0" spc="-5" dirty="0">
                <a:latin typeface="Microsoft YaHei UI Light"/>
                <a:cs typeface="Microsoft YaHei UI Light"/>
              </a:rPr>
              <a:t>ef</a:t>
            </a:r>
            <a:r>
              <a:rPr sz="2000" b="0" spc="5" dirty="0">
                <a:latin typeface="Microsoft YaHei UI Light"/>
                <a:cs typeface="Microsoft YaHei UI Light"/>
              </a:rPr>
              <a:t>u</a:t>
            </a:r>
            <a:r>
              <a:rPr sz="2000" b="0" dirty="0">
                <a:latin typeface="Microsoft YaHei UI Light"/>
                <a:cs typeface="Microsoft YaHei UI Light"/>
              </a:rPr>
              <a:t>lly</a:t>
            </a:r>
            <a:r>
              <a:rPr sz="2000" b="0" spc="-40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in o</a:t>
            </a:r>
            <a:r>
              <a:rPr sz="2000" b="0" spc="-45" dirty="0">
                <a:latin typeface="Microsoft YaHei UI Light"/>
                <a:cs typeface="Microsoft YaHei UI Light"/>
              </a:rPr>
              <a:t>r</a:t>
            </a:r>
            <a:r>
              <a:rPr sz="2000" b="0" dirty="0">
                <a:latin typeface="Microsoft YaHei UI Light"/>
                <a:cs typeface="Microsoft YaHei UI Light"/>
              </a:rPr>
              <a:t>der</a:t>
            </a:r>
            <a:r>
              <a:rPr sz="2000" b="0" spc="-25" dirty="0">
                <a:latin typeface="Microsoft YaHei UI Light"/>
                <a:cs typeface="Microsoft YaHei UI Light"/>
              </a:rPr>
              <a:t> </a:t>
            </a:r>
            <a:r>
              <a:rPr sz="2000" b="0" dirty="0">
                <a:latin typeface="Microsoft YaHei UI Light"/>
                <a:cs typeface="Microsoft YaHei UI Light"/>
              </a:rPr>
              <a:t>to avoid	danger</a:t>
            </a:r>
            <a:endParaRPr sz="2000">
              <a:latin typeface="Microsoft YaHei UI Light"/>
              <a:cs typeface="Microsoft YaHei U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1594" y="4522089"/>
            <a:ext cx="2098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latin typeface="Microsoft YaHei UI Light"/>
                <a:cs typeface="Microsoft YaHei UI Light"/>
              </a:rPr>
              <a:t>Development</a:t>
            </a:r>
            <a:r>
              <a:rPr sz="1800" b="0" spc="-75" dirty="0">
                <a:latin typeface="Microsoft YaHei UI Light"/>
                <a:cs typeface="Microsoft YaHei UI Light"/>
              </a:rPr>
              <a:t> </a:t>
            </a:r>
            <a:r>
              <a:rPr sz="1800" b="0" dirty="0">
                <a:latin typeface="Microsoft YaHei UI Light"/>
                <a:cs typeface="Microsoft YaHei UI Light"/>
              </a:rPr>
              <a:t>phase</a:t>
            </a:r>
            <a:endParaRPr sz="1800">
              <a:latin typeface="Microsoft YaHei UI Light"/>
              <a:cs typeface="Microsoft YaHei U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61228" y="4598289"/>
            <a:ext cx="1584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15" dirty="0">
                <a:latin typeface="Microsoft YaHei UI Light"/>
                <a:cs typeface="Microsoft YaHei UI Light"/>
              </a:rPr>
              <a:t>Post-marketing</a:t>
            </a:r>
            <a:endParaRPr sz="1800">
              <a:latin typeface="Microsoft YaHei UI Light"/>
              <a:cs typeface="Microsoft YaHei U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66075" y="567943"/>
            <a:ext cx="217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7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6368034" y="1589658"/>
              <a:ext cx="2369820" cy="553720"/>
            </a:xfrm>
            <a:custGeom>
              <a:avLst/>
              <a:gdLst/>
              <a:ahLst/>
              <a:cxnLst/>
              <a:rect l="l" t="t" r="r" b="b"/>
              <a:pathLst>
                <a:path w="2369820" h="553719">
                  <a:moveTo>
                    <a:pt x="2324989" y="0"/>
                  </a:moveTo>
                  <a:lnTo>
                    <a:pt x="2097023" y="75437"/>
                  </a:lnTo>
                  <a:lnTo>
                    <a:pt x="1867154" y="144525"/>
                  </a:lnTo>
                  <a:lnTo>
                    <a:pt x="1791208" y="165735"/>
                  </a:lnTo>
                  <a:lnTo>
                    <a:pt x="1636902" y="207010"/>
                  </a:lnTo>
                  <a:lnTo>
                    <a:pt x="1484375" y="245363"/>
                  </a:lnTo>
                  <a:lnTo>
                    <a:pt x="1408557" y="263525"/>
                  </a:lnTo>
                  <a:lnTo>
                    <a:pt x="1181608" y="314325"/>
                  </a:lnTo>
                  <a:lnTo>
                    <a:pt x="958468" y="359537"/>
                  </a:lnTo>
                  <a:lnTo>
                    <a:pt x="812418" y="386841"/>
                  </a:lnTo>
                  <a:lnTo>
                    <a:pt x="597535" y="424052"/>
                  </a:lnTo>
                  <a:lnTo>
                    <a:pt x="322834" y="466089"/>
                  </a:lnTo>
                  <a:lnTo>
                    <a:pt x="125856" y="492760"/>
                  </a:lnTo>
                  <a:lnTo>
                    <a:pt x="0" y="508126"/>
                  </a:lnTo>
                  <a:lnTo>
                    <a:pt x="6992" y="519175"/>
                  </a:lnTo>
                  <a:lnTo>
                    <a:pt x="21074" y="541274"/>
                  </a:lnTo>
                  <a:lnTo>
                    <a:pt x="28066" y="552323"/>
                  </a:lnTo>
                  <a:lnTo>
                    <a:pt x="55571" y="553040"/>
                  </a:lnTo>
                  <a:lnTo>
                    <a:pt x="85715" y="553296"/>
                  </a:lnTo>
                  <a:lnTo>
                    <a:pt x="118390" y="553104"/>
                  </a:lnTo>
                  <a:lnTo>
                    <a:pt x="153486" y="552478"/>
                  </a:lnTo>
                  <a:lnTo>
                    <a:pt x="230506" y="549978"/>
                  </a:lnTo>
                  <a:lnTo>
                    <a:pt x="361471" y="543314"/>
                  </a:lnTo>
                  <a:lnTo>
                    <a:pt x="613631" y="525342"/>
                  </a:lnTo>
                  <a:lnTo>
                    <a:pt x="1014907" y="488627"/>
                  </a:lnTo>
                  <a:lnTo>
                    <a:pt x="1558574" y="428485"/>
                  </a:lnTo>
                  <a:lnTo>
                    <a:pt x="1956169" y="377497"/>
                  </a:lnTo>
                  <a:lnTo>
                    <a:pt x="2203727" y="341684"/>
                  </a:lnTo>
                  <a:lnTo>
                    <a:pt x="2331142" y="321256"/>
                  </a:lnTo>
                  <a:lnTo>
                    <a:pt x="2369439" y="314705"/>
                  </a:lnTo>
                  <a:lnTo>
                    <a:pt x="2362378" y="263014"/>
                  </a:lnTo>
                  <a:lnTo>
                    <a:pt x="2357062" y="224796"/>
                  </a:lnTo>
                  <a:lnTo>
                    <a:pt x="2353052" y="196683"/>
                  </a:lnTo>
                  <a:lnTo>
                    <a:pt x="2349915" y="175308"/>
                  </a:lnTo>
                  <a:lnTo>
                    <a:pt x="2344512" y="139305"/>
                  </a:lnTo>
                  <a:lnTo>
                    <a:pt x="2341375" y="117942"/>
                  </a:lnTo>
                  <a:lnTo>
                    <a:pt x="2337365" y="89848"/>
                  </a:lnTo>
                  <a:lnTo>
                    <a:pt x="2332049" y="51657"/>
                  </a:lnTo>
                  <a:lnTo>
                    <a:pt x="2324989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642350" y="0"/>
                  </a:lnTo>
                  <a:lnTo>
                    <a:pt x="8642350" y="514350"/>
                  </a:lnTo>
                  <a:lnTo>
                    <a:pt x="8642350" y="1858797"/>
                  </a:lnTo>
                  <a:lnTo>
                    <a:pt x="8286877" y="1912239"/>
                  </a:lnTo>
                  <a:lnTo>
                    <a:pt x="7917688" y="1961769"/>
                  </a:lnTo>
                  <a:lnTo>
                    <a:pt x="7176008" y="2044065"/>
                  </a:lnTo>
                  <a:lnTo>
                    <a:pt x="6806819" y="2073783"/>
                  </a:lnTo>
                  <a:lnTo>
                    <a:pt x="6075045" y="2116582"/>
                  </a:lnTo>
                  <a:lnTo>
                    <a:pt x="5363083" y="2139696"/>
                  </a:lnTo>
                  <a:lnTo>
                    <a:pt x="5013706" y="2142998"/>
                  </a:lnTo>
                  <a:lnTo>
                    <a:pt x="4337939" y="2142998"/>
                  </a:lnTo>
                  <a:lnTo>
                    <a:pt x="4011676" y="2136394"/>
                  </a:lnTo>
                  <a:lnTo>
                    <a:pt x="3695192" y="2126488"/>
                  </a:lnTo>
                  <a:lnTo>
                    <a:pt x="3091942" y="2100199"/>
                  </a:lnTo>
                  <a:lnTo>
                    <a:pt x="2534920" y="2067179"/>
                  </a:lnTo>
                  <a:lnTo>
                    <a:pt x="2030603" y="2027682"/>
                  </a:lnTo>
                  <a:lnTo>
                    <a:pt x="903262" y="1912239"/>
                  </a:lnTo>
                  <a:lnTo>
                    <a:pt x="514350" y="1860219"/>
                  </a:lnTo>
                  <a:lnTo>
                    <a:pt x="514350" y="514350"/>
                  </a:lnTo>
                  <a:lnTo>
                    <a:pt x="8642350" y="514350"/>
                  </a:lnTo>
                  <a:lnTo>
                    <a:pt x="8642350" y="0"/>
                  </a:lnTo>
                  <a:lnTo>
                    <a:pt x="0" y="0"/>
                  </a:lnTo>
                  <a:lnTo>
                    <a:pt x="0" y="514350"/>
                  </a:lnTo>
                  <a:lnTo>
                    <a:pt x="0" y="635635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6356350"/>
                  </a:lnTo>
                  <a:lnTo>
                    <a:pt x="9144000" y="514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5343" y="0"/>
              <a:ext cx="765048" cy="11643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744968" y="0"/>
              <a:ext cx="685800" cy="1099185"/>
            </a:xfrm>
            <a:custGeom>
              <a:avLst/>
              <a:gdLst/>
              <a:ahLst/>
              <a:cxnLst/>
              <a:rect l="l" t="t" r="r" b="b"/>
              <a:pathLst>
                <a:path w="685800" h="1099185">
                  <a:moveTo>
                    <a:pt x="685800" y="0"/>
                  </a:moveTo>
                  <a:lnTo>
                    <a:pt x="0" y="0"/>
                  </a:lnTo>
                  <a:lnTo>
                    <a:pt x="0" y="1098803"/>
                  </a:lnTo>
                  <a:lnTo>
                    <a:pt x="685800" y="1098803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B31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45286" y="980059"/>
            <a:ext cx="3979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Drug</a:t>
            </a:r>
            <a:r>
              <a:rPr b="0" spc="-9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Development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63027" y="567943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8</a:t>
            </a:r>
            <a:endParaRPr sz="2800">
              <a:latin typeface="Microsoft YaHei UI Light"/>
              <a:cs typeface="Microsoft YaHei UI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447" y="2023872"/>
            <a:ext cx="8836152" cy="430530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1375" y="1061084"/>
            <a:ext cx="51371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What</a:t>
            </a:r>
            <a:r>
              <a:rPr sz="3200" b="0" spc="-5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is</a:t>
            </a:r>
            <a:r>
              <a:rPr sz="3200" b="0" spc="-2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 </a:t>
            </a:r>
            <a:r>
              <a:rPr sz="3200" b="0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Pharmacovigilance?</a:t>
            </a:r>
            <a:endParaRPr sz="32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95153"/>
            <a:ext cx="185166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Katalyst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Healthcares</a:t>
            </a:r>
            <a:r>
              <a:rPr sz="900" b="0" spc="-5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&amp;</a:t>
            </a:r>
            <a:r>
              <a:rPr sz="900" b="0" spc="-2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Life</a:t>
            </a:r>
            <a:r>
              <a:rPr sz="900" b="0" spc="-5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Sciences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9673" y="6395153"/>
            <a:ext cx="426720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dirty="0">
                <a:solidFill>
                  <a:srgbClr val="B31166"/>
                </a:solidFill>
                <a:latin typeface="Microsoft YaHei UI Light"/>
                <a:cs typeface="Microsoft YaHei UI Light"/>
              </a:rPr>
              <a:t>12/10.16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5344" y="2941447"/>
            <a:ext cx="772604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0" u="heavy" spc="-5" dirty="0">
                <a:solidFill>
                  <a:srgbClr val="3A2F58"/>
                </a:solidFill>
                <a:uFill>
                  <a:solidFill>
                    <a:srgbClr val="3A2F58"/>
                  </a:solidFill>
                </a:uFill>
                <a:latin typeface="Microsoft YaHei UI Light"/>
                <a:cs typeface="Microsoft YaHei UI Light"/>
              </a:rPr>
              <a:t>Pharmacovigilance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is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a</a:t>
            </a:r>
            <a:r>
              <a:rPr sz="20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science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and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activities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relating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to</a:t>
            </a:r>
            <a:r>
              <a:rPr sz="20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the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detection, 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assessment,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understanding and 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prevention </a:t>
            </a:r>
            <a:r>
              <a:rPr sz="2000" b="0" spc="-3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of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adverse </a:t>
            </a:r>
            <a:r>
              <a:rPr sz="20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effects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or</a:t>
            </a:r>
            <a:r>
              <a:rPr sz="20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any</a:t>
            </a:r>
            <a:r>
              <a:rPr sz="2000" b="0" spc="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other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possible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drug-related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problems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(e.g.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interactions, misuse, medication 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errors,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abuse, </a:t>
            </a:r>
            <a:r>
              <a:rPr sz="2000" b="0" spc="-1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overdose, </a:t>
            </a:r>
            <a:r>
              <a:rPr sz="2000" b="0" spc="-5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addiction </a:t>
            </a:r>
            <a:r>
              <a:rPr sz="2000" b="0" dirty="0">
                <a:solidFill>
                  <a:srgbClr val="3A2F58"/>
                </a:solidFill>
                <a:latin typeface="Microsoft YaHei UI Light"/>
                <a:cs typeface="Microsoft YaHei UI Light"/>
              </a:rPr>
              <a:t> potential).</a:t>
            </a:r>
            <a:endParaRPr sz="20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3027" y="567943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FFFFFF"/>
                </a:solidFill>
                <a:latin typeface="Microsoft YaHei UI Light"/>
                <a:cs typeface="Microsoft YaHei UI Light"/>
              </a:rPr>
              <a:t>9</a:t>
            </a:r>
            <a:endParaRPr sz="28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867918"/>
            <a:ext cx="55264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Drug Safety</a:t>
            </a:r>
            <a:r>
              <a:rPr sz="3200" dirty="0">
                <a:solidFill>
                  <a:srgbClr val="FFFFFF"/>
                </a:solidFill>
              </a:rPr>
              <a:t> –</a:t>
            </a:r>
            <a:r>
              <a:rPr sz="3200" spc="-1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some definitions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12140" y="2121535"/>
            <a:ext cx="7964170" cy="388620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55600" marR="318135" indent="-343535">
              <a:lnSpc>
                <a:spcPct val="79800"/>
              </a:lnSpc>
              <a:spcBef>
                <a:spcPts val="555"/>
              </a:spcBef>
              <a:buClr>
                <a:srgbClr val="0818F6"/>
              </a:buClr>
              <a:buSzPct val="68421"/>
              <a:buFont typeface="Wingdings"/>
              <a:buChar char=""/>
              <a:tabLst>
                <a:tab pos="355600" algn="l"/>
                <a:tab pos="356235" algn="l"/>
                <a:tab pos="4370070" algn="l"/>
              </a:tabLst>
            </a:pPr>
            <a:r>
              <a:rPr sz="19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Adverse</a:t>
            </a:r>
            <a:r>
              <a:rPr sz="19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event/adverse</a:t>
            </a:r>
            <a:r>
              <a:rPr sz="1900" b="1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experience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	(AE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)-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Any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untoward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medical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 occurrence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that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may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occur</a:t>
            </a:r>
            <a:r>
              <a:rPr sz="19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during</a:t>
            </a:r>
            <a:r>
              <a:rPr sz="1900" u="heavy" spc="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treatment</a:t>
            </a:r>
            <a:r>
              <a:rPr sz="19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with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a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pharmaceutical 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product</a:t>
            </a:r>
            <a:r>
              <a:rPr sz="19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but</a:t>
            </a:r>
            <a:r>
              <a:rPr sz="19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which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does</a:t>
            </a:r>
            <a:r>
              <a:rPr sz="1900" b="1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dirty="0">
                <a:solidFill>
                  <a:srgbClr val="404040"/>
                </a:solidFill>
                <a:latin typeface="Myanmar Text"/>
                <a:cs typeface="Myanmar Text"/>
              </a:rPr>
              <a:t>not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necessarily</a:t>
            </a:r>
            <a:r>
              <a:rPr sz="1900" b="1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have a</a:t>
            </a:r>
            <a:r>
              <a:rPr sz="1900" b="1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causal</a:t>
            </a:r>
            <a:r>
              <a:rPr sz="1900" b="1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relationship </a:t>
            </a:r>
            <a:r>
              <a:rPr sz="1900" b="1" spc="-509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with</a:t>
            </a:r>
            <a:r>
              <a:rPr sz="1900" spc="2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this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treatment</a:t>
            </a:r>
            <a:endParaRPr sz="1900">
              <a:latin typeface="Myanmar Text"/>
              <a:cs typeface="Myanmar Text"/>
            </a:endParaRPr>
          </a:p>
          <a:p>
            <a:pPr marL="972819" lvl="1" indent="-229235">
              <a:lnSpc>
                <a:spcPct val="100000"/>
              </a:lnSpc>
              <a:spcBef>
                <a:spcPts val="1280"/>
              </a:spcBef>
              <a:buClr>
                <a:srgbClr val="B31166"/>
              </a:buClr>
              <a:buSzPct val="77777"/>
              <a:buFont typeface="Wingdings"/>
              <a:buChar char=""/>
              <a:tabLst>
                <a:tab pos="973455" algn="l"/>
              </a:tabLst>
            </a:pP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undesirable</a:t>
            </a:r>
            <a:r>
              <a:rPr sz="1350" i="1" spc="-4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signs </a:t>
            </a:r>
            <a:r>
              <a:rPr sz="1350" i="1" spc="-45" dirty="0">
                <a:solidFill>
                  <a:srgbClr val="C00000"/>
                </a:solidFill>
                <a:latin typeface="Myanmar Text"/>
                <a:cs typeface="Myanmar Text"/>
              </a:rPr>
              <a:t>&amp;</a:t>
            </a:r>
            <a:r>
              <a:rPr sz="1350" i="1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5" dirty="0">
                <a:solidFill>
                  <a:srgbClr val="C00000"/>
                </a:solidFill>
                <a:latin typeface="Myanmar Text"/>
                <a:cs typeface="Myanmar Text"/>
              </a:rPr>
              <a:t>symptoms</a:t>
            </a:r>
            <a:endParaRPr sz="1350">
              <a:latin typeface="Myanmar Text"/>
              <a:cs typeface="Myanmar Text"/>
            </a:endParaRPr>
          </a:p>
          <a:p>
            <a:pPr marL="972819" lvl="1" indent="-229235">
              <a:lnSpc>
                <a:spcPct val="100000"/>
              </a:lnSpc>
              <a:spcBef>
                <a:spcPts val="480"/>
              </a:spcBef>
              <a:buClr>
                <a:srgbClr val="B31166"/>
              </a:buClr>
              <a:buSzPct val="77777"/>
              <a:buFont typeface="Wingdings"/>
              <a:buChar char=""/>
              <a:tabLst>
                <a:tab pos="973455" algn="l"/>
              </a:tabLst>
            </a:pP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disease</a:t>
            </a:r>
            <a:r>
              <a:rPr sz="1350" i="1" spc="-3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or accidents</a:t>
            </a:r>
            <a:endParaRPr sz="1350">
              <a:latin typeface="Myanmar Text"/>
              <a:cs typeface="Myanmar Text"/>
            </a:endParaRPr>
          </a:p>
          <a:p>
            <a:pPr marL="972819" lvl="1" indent="-229235">
              <a:lnSpc>
                <a:spcPct val="100000"/>
              </a:lnSpc>
              <a:spcBef>
                <a:spcPts val="470"/>
              </a:spcBef>
              <a:buClr>
                <a:srgbClr val="B31166"/>
              </a:buClr>
              <a:buSzPct val="77777"/>
              <a:buFont typeface="Wingdings"/>
              <a:buChar char=""/>
              <a:tabLst>
                <a:tab pos="973455" algn="l"/>
              </a:tabLst>
            </a:pPr>
            <a:r>
              <a:rPr sz="1350" i="1" spc="-35" dirty="0">
                <a:solidFill>
                  <a:srgbClr val="C00000"/>
                </a:solidFill>
                <a:latin typeface="Myanmar Text"/>
                <a:cs typeface="Myanmar Text"/>
              </a:rPr>
              <a:t>abnormal</a:t>
            </a:r>
            <a:r>
              <a:rPr sz="1350" i="1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lab</a:t>
            </a:r>
            <a:r>
              <a:rPr sz="1350" i="1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25" dirty="0">
                <a:solidFill>
                  <a:srgbClr val="C00000"/>
                </a:solidFill>
                <a:latin typeface="Myanmar Text"/>
                <a:cs typeface="Myanmar Text"/>
              </a:rPr>
              <a:t>finding</a:t>
            </a:r>
            <a:r>
              <a:rPr sz="1350" i="1" spc="-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20" dirty="0">
                <a:solidFill>
                  <a:srgbClr val="C00000"/>
                </a:solidFill>
                <a:latin typeface="Myanmar Text"/>
                <a:cs typeface="Myanmar Text"/>
              </a:rPr>
              <a:t>(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 leading</a:t>
            </a:r>
            <a:r>
              <a:rPr sz="1350" i="1" spc="-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25" dirty="0">
                <a:solidFill>
                  <a:srgbClr val="C00000"/>
                </a:solidFill>
                <a:latin typeface="Myanmar Text"/>
                <a:cs typeface="Myanmar Text"/>
              </a:rPr>
              <a:t>to</a:t>
            </a:r>
            <a:r>
              <a:rPr sz="1350" i="1" spc="-2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dose</a:t>
            </a:r>
            <a:r>
              <a:rPr sz="1350" i="1" spc="-2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reduction</a:t>
            </a:r>
            <a:r>
              <a:rPr sz="1350" i="1" spc="-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25" dirty="0">
                <a:solidFill>
                  <a:srgbClr val="C00000"/>
                </a:solidFill>
                <a:latin typeface="Myanmar Text"/>
                <a:cs typeface="Myanmar Text"/>
              </a:rPr>
              <a:t>/</a:t>
            </a:r>
            <a:r>
              <a:rPr sz="1350" i="1" spc="-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discontinuation</a:t>
            </a:r>
            <a:r>
              <a:rPr sz="1350" i="1" spc="-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25" dirty="0">
                <a:solidFill>
                  <a:srgbClr val="C00000"/>
                </a:solidFill>
                <a:latin typeface="Myanmar Text"/>
                <a:cs typeface="Myanmar Text"/>
              </a:rPr>
              <a:t>/</a:t>
            </a:r>
            <a:r>
              <a:rPr sz="1350" i="1" spc="-10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30" dirty="0">
                <a:solidFill>
                  <a:srgbClr val="C00000"/>
                </a:solidFill>
                <a:latin typeface="Myanmar Text"/>
                <a:cs typeface="Myanmar Text"/>
              </a:rPr>
              <a:t>intervention</a:t>
            </a:r>
            <a:r>
              <a:rPr sz="1350" i="1" spc="-15" dirty="0">
                <a:solidFill>
                  <a:srgbClr val="C00000"/>
                </a:solidFill>
                <a:latin typeface="Myanmar Text"/>
                <a:cs typeface="Myanmar Text"/>
              </a:rPr>
              <a:t> </a:t>
            </a:r>
            <a:r>
              <a:rPr sz="1350" i="1" spc="-20" dirty="0">
                <a:solidFill>
                  <a:srgbClr val="C00000"/>
                </a:solidFill>
                <a:latin typeface="Myanmar Text"/>
                <a:cs typeface="Myanmar Text"/>
              </a:rPr>
              <a:t>)</a:t>
            </a:r>
            <a:endParaRPr sz="1350">
              <a:latin typeface="Myanmar Text"/>
              <a:cs typeface="Myanmar Text"/>
            </a:endParaRPr>
          </a:p>
          <a:p>
            <a:pPr marL="355600" marR="739140" indent="-343535" algn="just">
              <a:lnSpc>
                <a:spcPct val="79700"/>
              </a:lnSpc>
              <a:spcBef>
                <a:spcPts val="1005"/>
              </a:spcBef>
              <a:buClr>
                <a:srgbClr val="0818F6"/>
              </a:buClr>
              <a:buSzPct val="68421"/>
              <a:buFont typeface="Wingdings"/>
              <a:buChar char=""/>
              <a:tabLst>
                <a:tab pos="356235" algn="l"/>
              </a:tabLst>
            </a:pPr>
            <a:r>
              <a:rPr sz="19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Side </a:t>
            </a:r>
            <a:r>
              <a:rPr sz="19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effect</a:t>
            </a:r>
            <a:r>
              <a:rPr sz="1900" b="1" spc="-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- Any unintended effect of a pharmaceutical product </a:t>
            </a:r>
            <a:r>
              <a:rPr sz="1900" spc="-509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occurring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at doses normally used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in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man, which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is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related to the 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pharmacological</a:t>
            </a:r>
            <a:r>
              <a:rPr sz="1900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proprieties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the</a:t>
            </a:r>
            <a:r>
              <a:rPr sz="19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endParaRPr sz="1900">
              <a:latin typeface="Myanmar Text"/>
              <a:cs typeface="Myanmar Text"/>
            </a:endParaRPr>
          </a:p>
          <a:p>
            <a:pPr marL="355600" marR="5080" indent="-343535">
              <a:lnSpc>
                <a:spcPct val="80000"/>
              </a:lnSpc>
              <a:spcBef>
                <a:spcPts val="1814"/>
              </a:spcBef>
              <a:buClr>
                <a:srgbClr val="0818F6"/>
              </a:buClr>
              <a:buSzPct val="68421"/>
              <a:buFont typeface="Wingdings"/>
              <a:buChar char=""/>
              <a:tabLst>
                <a:tab pos="355600" algn="l"/>
                <a:tab pos="356235" algn="l"/>
                <a:tab pos="833755" algn="l"/>
                <a:tab pos="3912870" algn="l"/>
              </a:tabLst>
            </a:pPr>
            <a:r>
              <a:rPr sz="19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Adverse</a:t>
            </a:r>
            <a:r>
              <a:rPr sz="1900"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drug</a:t>
            </a:r>
            <a:r>
              <a:rPr sz="1900" b="1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reaction</a:t>
            </a:r>
            <a:r>
              <a:rPr sz="1900" b="1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(ADR)</a:t>
            </a:r>
            <a:r>
              <a:rPr sz="1900" b="1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-	A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response</a:t>
            </a:r>
            <a:r>
              <a:rPr sz="1900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to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a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drug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which</a:t>
            </a:r>
            <a:r>
              <a:rPr sz="19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is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noxious </a:t>
            </a:r>
            <a:r>
              <a:rPr sz="1900" spc="-50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and</a:t>
            </a:r>
            <a:r>
              <a:rPr sz="1900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unintended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,</a:t>
            </a:r>
            <a:r>
              <a:rPr sz="1900" spc="5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and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which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occurs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at</a:t>
            </a:r>
            <a:r>
              <a:rPr sz="19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doses normally</a:t>
            </a:r>
            <a:r>
              <a:rPr sz="1900" u="heavy" spc="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used</a:t>
            </a:r>
            <a:r>
              <a:rPr sz="19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in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man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for 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the	prophylaxis,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diagnosis,</a:t>
            </a:r>
            <a:r>
              <a:rPr sz="1900" spc="2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or</a:t>
            </a:r>
            <a:r>
              <a:rPr sz="1900" spc="1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therapy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of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disease, </a:t>
            </a:r>
            <a:r>
              <a:rPr sz="1900" dirty="0">
                <a:solidFill>
                  <a:srgbClr val="404040"/>
                </a:solidFill>
                <a:latin typeface="Myanmar Text"/>
                <a:cs typeface="Myanmar Text"/>
              </a:rPr>
              <a:t>or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for</a:t>
            </a:r>
            <a:r>
              <a:rPr sz="1900" spc="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modification</a:t>
            </a:r>
            <a:r>
              <a:rPr sz="1900" spc="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of </a:t>
            </a:r>
            <a:r>
              <a:rPr sz="1900" spc="-50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Myanmar Text"/>
                <a:cs typeface="Myanmar Text"/>
              </a:rPr>
              <a:t>physiological</a:t>
            </a:r>
            <a:r>
              <a:rPr sz="1900" spc="3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function</a:t>
            </a:r>
            <a:r>
              <a:rPr sz="1900" spc="50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Myanmar Text"/>
                <a:cs typeface="Myanmar Text"/>
              </a:rPr>
              <a:t>–</a:t>
            </a:r>
            <a:r>
              <a:rPr sz="1900" spc="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causal</a:t>
            </a:r>
            <a:r>
              <a:rPr sz="1900" b="1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role</a:t>
            </a:r>
            <a:r>
              <a:rPr sz="1900" b="1" spc="-15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is</a:t>
            </a:r>
            <a:r>
              <a:rPr sz="1900" b="1" dirty="0">
                <a:solidFill>
                  <a:srgbClr val="404040"/>
                </a:solidFill>
                <a:latin typeface="Myanmar Text"/>
                <a:cs typeface="Myanmar Text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Myanmar Text"/>
                <a:cs typeface="Myanmar Text"/>
              </a:rPr>
              <a:t>suspected</a:t>
            </a:r>
            <a:endParaRPr sz="1900">
              <a:latin typeface="Myanmar Text"/>
              <a:cs typeface="Myanmar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6521" y="6363411"/>
            <a:ext cx="499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B31166"/>
                </a:solidFill>
                <a:latin typeface="Myanmar Text"/>
                <a:cs typeface="Myanmar Text"/>
              </a:rPr>
              <a:t>12/10.16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747" y="6363411"/>
            <a:ext cx="19589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Katalyst</a:t>
            </a:r>
            <a:r>
              <a:rPr sz="900" b="1" spc="1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Healthcares</a:t>
            </a:r>
            <a:r>
              <a:rPr sz="900" b="1" spc="20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&amp;</a:t>
            </a:r>
            <a:r>
              <a:rPr sz="900" b="1" spc="-15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Life</a:t>
            </a:r>
            <a:r>
              <a:rPr sz="900" b="1" dirty="0">
                <a:solidFill>
                  <a:srgbClr val="B31166"/>
                </a:solidFill>
                <a:latin typeface="Myanmar Text"/>
                <a:cs typeface="Myanmar Text"/>
              </a:rPr>
              <a:t> </a:t>
            </a:r>
            <a:r>
              <a:rPr sz="900" b="1" spc="-5" dirty="0">
                <a:solidFill>
                  <a:srgbClr val="B31166"/>
                </a:solidFill>
                <a:latin typeface="Myanmar Text"/>
                <a:cs typeface="Myanmar Text"/>
              </a:rPr>
              <a:t>Sciences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0063" y="460705"/>
            <a:ext cx="40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Myanmar Text"/>
                <a:cs typeface="Myanmar Text"/>
              </a:rPr>
              <a:t>10</a:t>
            </a:r>
            <a:endParaRPr sz="2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F8F8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2671</Words>
  <Application>Microsoft Office PowerPoint</Application>
  <PresentationFormat>On-screen Show (4:3)</PresentationFormat>
  <Paragraphs>438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Microsoft YaHei UI Light</vt:lpstr>
      <vt:lpstr>Arial</vt:lpstr>
      <vt:lpstr>Calibri</vt:lpstr>
      <vt:lpstr>Myanmar Text</vt:lpstr>
      <vt:lpstr>Times New Roman</vt:lpstr>
      <vt:lpstr>Verdana</vt:lpstr>
      <vt:lpstr>Wingdings</vt:lpstr>
      <vt:lpstr>Wingdings 2</vt:lpstr>
      <vt:lpstr>Wingdings 3</vt:lpstr>
      <vt:lpstr>Office Theme</vt:lpstr>
      <vt:lpstr>History of Drug Safety - I</vt:lpstr>
      <vt:lpstr>History of Drug Safety - II</vt:lpstr>
      <vt:lpstr>Are Drugs Safer Today?</vt:lpstr>
      <vt:lpstr>Recent Drug Withdrawals Drugs withdrawn from market due to Safety Issues</vt:lpstr>
      <vt:lpstr>Drug Safety</vt:lpstr>
      <vt:lpstr>Pharmacovigilance</vt:lpstr>
      <vt:lpstr>Drug Development</vt:lpstr>
      <vt:lpstr>What is Pharmacovigilance?</vt:lpstr>
      <vt:lpstr>Drug Safety – some definitions</vt:lpstr>
      <vt:lpstr>PowerPoint Presentation</vt:lpstr>
      <vt:lpstr>Drug Safety – some definitions</vt:lpstr>
      <vt:lpstr>Serious vs Severe</vt:lpstr>
      <vt:lpstr>Safety Signal</vt:lpstr>
      <vt:lpstr>Drug Safety – Main sources of information</vt:lpstr>
      <vt:lpstr>Limitations of pre-approval clinical 16 trials</vt:lpstr>
      <vt:lpstr>No. of patients required to be 95% certain  of detecting 1, 2 or 3 ADRs</vt:lpstr>
      <vt:lpstr>Rationale for continued  Pharmacovigilance</vt:lpstr>
      <vt:lpstr>Why Pharmacovigilance</vt:lpstr>
      <vt:lpstr>Classification of ADRs</vt:lpstr>
      <vt:lpstr>Type A</vt:lpstr>
      <vt:lpstr>Type B</vt:lpstr>
      <vt:lpstr>Type C</vt:lpstr>
      <vt:lpstr>Type D</vt:lpstr>
      <vt:lpstr>Pharmacovigilance Aims</vt:lpstr>
      <vt:lpstr>Pharmacovigilance</vt:lpstr>
      <vt:lpstr>Assessing Adverse Reactions</vt:lpstr>
      <vt:lpstr>Regulatory Reporting of Adverse</vt:lpstr>
      <vt:lpstr>Reporting Adverse Reactions</vt:lpstr>
      <vt:lpstr>Minimum Data for a Reportable ADR</vt:lpstr>
      <vt:lpstr>PV Regulations</vt:lpstr>
      <vt:lpstr>EU Requirements</vt:lpstr>
      <vt:lpstr>US Requirements</vt:lpstr>
      <vt:lpstr>Clinical Trial Safety Monitoring</vt:lpstr>
      <vt:lpstr>PowerPoint Presentation</vt:lpstr>
      <vt:lpstr>Drug Safety Post Marketing</vt:lpstr>
      <vt:lpstr>Safety Reports &amp; Documents</vt:lpstr>
      <vt:lpstr>Drug Safety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Safety &amp;  Pharmacovigilance</dc:title>
  <cp:lastModifiedBy>dell</cp:lastModifiedBy>
  <cp:revision>2</cp:revision>
  <dcterms:created xsi:type="dcterms:W3CDTF">2021-03-09T02:01:45Z</dcterms:created>
  <dcterms:modified xsi:type="dcterms:W3CDTF">2021-03-09T02:03:39Z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