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7" r:id="rId6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63671" y="115570"/>
            <a:ext cx="6264656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heavy">
                <a:solidFill>
                  <a:srgbClr val="252525"/>
                </a:solidFill>
                <a:latin typeface="Segoe Print"/>
                <a:cs typeface="Segoe Prin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Myanmar Text"/>
                <a:cs typeface="Myanmar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5" dirty="0"/>
              <a:t>Drug</a:t>
            </a:r>
            <a:r>
              <a:rPr spc="-15" dirty="0"/>
              <a:t> </a:t>
            </a:r>
            <a:r>
              <a:rPr spc="-10" dirty="0"/>
              <a:t>safety</a:t>
            </a:r>
            <a:r>
              <a:rPr spc="35" dirty="0"/>
              <a:t> </a:t>
            </a:r>
            <a:r>
              <a:rPr spc="-5" dirty="0"/>
              <a:t>evaluation</a:t>
            </a:r>
            <a:r>
              <a:rPr spc="20" dirty="0"/>
              <a:t> </a:t>
            </a:r>
            <a:r>
              <a:rPr spc="-5" dirty="0"/>
              <a:t>in clinical</a:t>
            </a:r>
            <a:r>
              <a:rPr spc="-10" dirty="0"/>
              <a:t> </a:t>
            </a:r>
            <a:r>
              <a:rPr spc="-5" dirty="0"/>
              <a:t>trial </a:t>
            </a:r>
            <a:r>
              <a:rPr dirty="0"/>
              <a:t>-</a:t>
            </a:r>
            <a:r>
              <a:rPr spc="5" dirty="0"/>
              <a:t> </a:t>
            </a:r>
            <a:r>
              <a:rPr dirty="0"/>
              <a:t>Dr. </a:t>
            </a:r>
            <a:r>
              <a:rPr spc="-5" dirty="0"/>
              <a:t>Vikas</a:t>
            </a:r>
            <a:r>
              <a:rPr spc="15" dirty="0"/>
              <a:t> </a:t>
            </a:r>
            <a:r>
              <a:rPr spc="-5" dirty="0"/>
              <a:t>S.</a:t>
            </a:r>
            <a:r>
              <a:rPr dirty="0"/>
              <a:t> </a:t>
            </a:r>
            <a:r>
              <a:rPr spc="-5" dirty="0"/>
              <a:t>Sharma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252525"/>
                </a:solidFill>
                <a:latin typeface="Segoe Print"/>
                <a:cs typeface="Segoe Prin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404040"/>
                </a:solidFill>
                <a:latin typeface="Segoe Print"/>
                <a:cs typeface="Segoe Prin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Myanmar Text"/>
                <a:cs typeface="Myanmar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5" dirty="0"/>
              <a:t>Drug</a:t>
            </a:r>
            <a:r>
              <a:rPr spc="-15" dirty="0"/>
              <a:t> </a:t>
            </a:r>
            <a:r>
              <a:rPr spc="-10" dirty="0"/>
              <a:t>safety</a:t>
            </a:r>
            <a:r>
              <a:rPr spc="35" dirty="0"/>
              <a:t> </a:t>
            </a:r>
            <a:r>
              <a:rPr spc="-5" dirty="0"/>
              <a:t>evaluation</a:t>
            </a:r>
            <a:r>
              <a:rPr spc="20" dirty="0"/>
              <a:t> </a:t>
            </a:r>
            <a:r>
              <a:rPr spc="-5" dirty="0"/>
              <a:t>in clinical</a:t>
            </a:r>
            <a:r>
              <a:rPr spc="-10" dirty="0"/>
              <a:t> </a:t>
            </a:r>
            <a:r>
              <a:rPr spc="-5" dirty="0"/>
              <a:t>trial </a:t>
            </a:r>
            <a:r>
              <a:rPr dirty="0"/>
              <a:t>-</a:t>
            </a:r>
            <a:r>
              <a:rPr spc="5" dirty="0"/>
              <a:t> </a:t>
            </a:r>
            <a:r>
              <a:rPr dirty="0"/>
              <a:t>Dr. </a:t>
            </a:r>
            <a:r>
              <a:rPr spc="-5" dirty="0"/>
              <a:t>Vikas</a:t>
            </a:r>
            <a:r>
              <a:rPr spc="15" dirty="0"/>
              <a:t> </a:t>
            </a:r>
            <a:r>
              <a:rPr spc="-5" dirty="0"/>
              <a:t>S.</a:t>
            </a:r>
            <a:r>
              <a:rPr dirty="0"/>
              <a:t> </a:t>
            </a:r>
            <a:r>
              <a:rPr spc="-5" dirty="0"/>
              <a:t>Sharma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252525"/>
                </a:solidFill>
                <a:latin typeface="Segoe Print"/>
                <a:cs typeface="Segoe Prin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Myanmar Text"/>
                <a:cs typeface="Myanmar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5" dirty="0"/>
              <a:t>Drug</a:t>
            </a:r>
            <a:r>
              <a:rPr spc="-15" dirty="0"/>
              <a:t> </a:t>
            </a:r>
            <a:r>
              <a:rPr spc="-10" dirty="0"/>
              <a:t>safety</a:t>
            </a:r>
            <a:r>
              <a:rPr spc="35" dirty="0"/>
              <a:t> </a:t>
            </a:r>
            <a:r>
              <a:rPr spc="-5" dirty="0"/>
              <a:t>evaluation</a:t>
            </a:r>
            <a:r>
              <a:rPr spc="20" dirty="0"/>
              <a:t> </a:t>
            </a:r>
            <a:r>
              <a:rPr spc="-5" dirty="0"/>
              <a:t>in clinical</a:t>
            </a:r>
            <a:r>
              <a:rPr spc="-10" dirty="0"/>
              <a:t> </a:t>
            </a:r>
            <a:r>
              <a:rPr spc="-5" dirty="0"/>
              <a:t>trial </a:t>
            </a:r>
            <a:r>
              <a:rPr dirty="0"/>
              <a:t>-</a:t>
            </a:r>
            <a:r>
              <a:rPr spc="5" dirty="0"/>
              <a:t> </a:t>
            </a:r>
            <a:r>
              <a:rPr dirty="0"/>
              <a:t>Dr. </a:t>
            </a:r>
            <a:r>
              <a:rPr spc="-5" dirty="0"/>
              <a:t>Vikas</a:t>
            </a:r>
            <a:r>
              <a:rPr spc="15" dirty="0"/>
              <a:t> </a:t>
            </a:r>
            <a:r>
              <a:rPr spc="-5" dirty="0"/>
              <a:t>S.</a:t>
            </a:r>
            <a:r>
              <a:rPr dirty="0"/>
              <a:t> </a:t>
            </a:r>
            <a:r>
              <a:rPr spc="-5" dirty="0"/>
              <a:t>Sharma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252525"/>
                </a:solidFill>
                <a:latin typeface="Segoe Print"/>
                <a:cs typeface="Segoe Prin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Myanmar Text"/>
                <a:cs typeface="Myanmar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5" dirty="0"/>
              <a:t>Drug</a:t>
            </a:r>
            <a:r>
              <a:rPr spc="-15" dirty="0"/>
              <a:t> </a:t>
            </a:r>
            <a:r>
              <a:rPr spc="-10" dirty="0"/>
              <a:t>safety</a:t>
            </a:r>
            <a:r>
              <a:rPr spc="35" dirty="0"/>
              <a:t> </a:t>
            </a:r>
            <a:r>
              <a:rPr spc="-5" dirty="0"/>
              <a:t>evaluation</a:t>
            </a:r>
            <a:r>
              <a:rPr spc="20" dirty="0"/>
              <a:t> </a:t>
            </a:r>
            <a:r>
              <a:rPr spc="-5" dirty="0"/>
              <a:t>in clinical</a:t>
            </a:r>
            <a:r>
              <a:rPr spc="-10" dirty="0"/>
              <a:t> </a:t>
            </a:r>
            <a:r>
              <a:rPr spc="-5" dirty="0"/>
              <a:t>trial </a:t>
            </a:r>
            <a:r>
              <a:rPr dirty="0"/>
              <a:t>-</a:t>
            </a:r>
            <a:r>
              <a:rPr spc="5" dirty="0"/>
              <a:t> </a:t>
            </a:r>
            <a:r>
              <a:rPr dirty="0"/>
              <a:t>Dr. </a:t>
            </a:r>
            <a:r>
              <a:rPr spc="-5" dirty="0"/>
              <a:t>Vikas</a:t>
            </a:r>
            <a:r>
              <a:rPr spc="15" dirty="0"/>
              <a:t> </a:t>
            </a:r>
            <a:r>
              <a:rPr spc="-5" dirty="0"/>
              <a:t>S.</a:t>
            </a:r>
            <a:r>
              <a:rPr dirty="0"/>
              <a:t> </a:t>
            </a:r>
            <a:r>
              <a:rPr spc="-5" dirty="0"/>
              <a:t>Sharma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Myanmar Text"/>
                <a:cs typeface="Myanmar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5" dirty="0"/>
              <a:t>Drug</a:t>
            </a:r>
            <a:r>
              <a:rPr spc="-15" dirty="0"/>
              <a:t> </a:t>
            </a:r>
            <a:r>
              <a:rPr spc="-10" dirty="0"/>
              <a:t>safety</a:t>
            </a:r>
            <a:r>
              <a:rPr spc="35" dirty="0"/>
              <a:t> </a:t>
            </a:r>
            <a:r>
              <a:rPr spc="-5" dirty="0"/>
              <a:t>evaluation</a:t>
            </a:r>
            <a:r>
              <a:rPr spc="20" dirty="0"/>
              <a:t> </a:t>
            </a:r>
            <a:r>
              <a:rPr spc="-5" dirty="0"/>
              <a:t>in clinical</a:t>
            </a:r>
            <a:r>
              <a:rPr spc="-10" dirty="0"/>
              <a:t> </a:t>
            </a:r>
            <a:r>
              <a:rPr spc="-5" dirty="0"/>
              <a:t>trial </a:t>
            </a:r>
            <a:r>
              <a:rPr dirty="0"/>
              <a:t>-</a:t>
            </a:r>
            <a:r>
              <a:rPr spc="5" dirty="0"/>
              <a:t> </a:t>
            </a:r>
            <a:r>
              <a:rPr dirty="0"/>
              <a:t>Dr. </a:t>
            </a:r>
            <a:r>
              <a:rPr spc="-5" dirty="0"/>
              <a:t>Vikas</a:t>
            </a:r>
            <a:r>
              <a:rPr spc="15" dirty="0"/>
              <a:t> </a:t>
            </a:r>
            <a:r>
              <a:rPr spc="-5" dirty="0"/>
              <a:t>S.</a:t>
            </a:r>
            <a:r>
              <a:rPr dirty="0"/>
              <a:t> </a:t>
            </a:r>
            <a:r>
              <a:rPr spc="-5" dirty="0"/>
              <a:t>Sharma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851404" cy="6859522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4E3A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EFA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2824" y="101854"/>
            <a:ext cx="10166350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 u="heavy">
                <a:solidFill>
                  <a:srgbClr val="252525"/>
                </a:solidFill>
                <a:latin typeface="Segoe Print"/>
                <a:cs typeface="Segoe Prin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80133" y="1700783"/>
            <a:ext cx="6009005" cy="1503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404040"/>
                </a:solidFill>
                <a:latin typeface="Segoe Print"/>
                <a:cs typeface="Segoe Prin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23282" y="6537284"/>
            <a:ext cx="2951479" cy="238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Myanmar Text"/>
                <a:cs typeface="Myanmar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5" dirty="0"/>
              <a:t>Drug</a:t>
            </a:r>
            <a:r>
              <a:rPr spc="-15" dirty="0"/>
              <a:t> </a:t>
            </a:r>
            <a:r>
              <a:rPr spc="-10" dirty="0"/>
              <a:t>safety</a:t>
            </a:r>
            <a:r>
              <a:rPr spc="35" dirty="0"/>
              <a:t> </a:t>
            </a:r>
            <a:r>
              <a:rPr spc="-5" dirty="0"/>
              <a:t>evaluation</a:t>
            </a:r>
            <a:r>
              <a:rPr spc="20" dirty="0"/>
              <a:t> </a:t>
            </a:r>
            <a:r>
              <a:rPr spc="-5" dirty="0"/>
              <a:t>in clinical</a:t>
            </a:r>
            <a:r>
              <a:rPr spc="-10" dirty="0"/>
              <a:t> </a:t>
            </a:r>
            <a:r>
              <a:rPr spc="-5" dirty="0"/>
              <a:t>trial </a:t>
            </a:r>
            <a:r>
              <a:rPr dirty="0"/>
              <a:t>-</a:t>
            </a:r>
            <a:r>
              <a:rPr spc="5" dirty="0"/>
              <a:t> </a:t>
            </a:r>
            <a:r>
              <a:rPr dirty="0"/>
              <a:t>Dr. </a:t>
            </a:r>
            <a:r>
              <a:rPr spc="-5" dirty="0"/>
              <a:t>Vikas</a:t>
            </a:r>
            <a:r>
              <a:rPr spc="15" dirty="0"/>
              <a:t> </a:t>
            </a:r>
            <a:r>
              <a:rPr spc="-5" dirty="0"/>
              <a:t>S.</a:t>
            </a:r>
            <a:r>
              <a:rPr dirty="0"/>
              <a:t> </a:t>
            </a:r>
            <a:r>
              <a:rPr spc="-5" dirty="0"/>
              <a:t>Sharma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9905"/>
            <a:chOff x="0" y="0"/>
            <a:chExt cx="12192000" cy="68599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2851404" cy="685952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4E3A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0" y="4323588"/>
            <a:ext cx="1743075" cy="779145"/>
          </a:xfrm>
          <a:custGeom>
            <a:avLst/>
            <a:gdLst/>
            <a:ahLst/>
            <a:cxnLst/>
            <a:rect l="l" t="t" r="r" b="b"/>
            <a:pathLst>
              <a:path w="1743075" h="779145">
                <a:moveTo>
                  <a:pt x="1346200" y="0"/>
                </a:moveTo>
                <a:lnTo>
                  <a:pt x="0" y="0"/>
                </a:lnTo>
                <a:lnTo>
                  <a:pt x="0" y="778763"/>
                </a:lnTo>
                <a:lnTo>
                  <a:pt x="1346200" y="778763"/>
                </a:lnTo>
                <a:lnTo>
                  <a:pt x="1355891" y="777956"/>
                </a:lnTo>
                <a:lnTo>
                  <a:pt x="1363821" y="775827"/>
                </a:lnTo>
                <a:lnTo>
                  <a:pt x="1369988" y="772816"/>
                </a:lnTo>
                <a:lnTo>
                  <a:pt x="1374394" y="769366"/>
                </a:lnTo>
                <a:lnTo>
                  <a:pt x="1374394" y="764667"/>
                </a:lnTo>
                <a:lnTo>
                  <a:pt x="1379093" y="764667"/>
                </a:lnTo>
                <a:lnTo>
                  <a:pt x="1735582" y="408178"/>
                </a:lnTo>
                <a:lnTo>
                  <a:pt x="1740868" y="399587"/>
                </a:lnTo>
                <a:lnTo>
                  <a:pt x="1742630" y="388794"/>
                </a:lnTo>
                <a:lnTo>
                  <a:pt x="1740868" y="377120"/>
                </a:lnTo>
                <a:lnTo>
                  <a:pt x="1735582" y="365887"/>
                </a:lnTo>
                <a:lnTo>
                  <a:pt x="1379093" y="14097"/>
                </a:lnTo>
                <a:lnTo>
                  <a:pt x="1379093" y="9398"/>
                </a:lnTo>
                <a:lnTo>
                  <a:pt x="1374394" y="9398"/>
                </a:lnTo>
                <a:lnTo>
                  <a:pt x="1369988" y="5947"/>
                </a:lnTo>
                <a:lnTo>
                  <a:pt x="1363821" y="2936"/>
                </a:lnTo>
                <a:lnTo>
                  <a:pt x="1355891" y="807"/>
                </a:lnTo>
                <a:lnTo>
                  <a:pt x="1346200" y="0"/>
                </a:lnTo>
                <a:close/>
              </a:path>
            </a:pathLst>
          </a:custGeom>
          <a:solidFill>
            <a:srgbClr val="EFA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79016" y="1500073"/>
            <a:ext cx="968883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u="none" spc="-10" dirty="0"/>
              <a:t>Drug</a:t>
            </a:r>
            <a:r>
              <a:rPr sz="6000" u="none" spc="-25" dirty="0"/>
              <a:t> </a:t>
            </a:r>
            <a:r>
              <a:rPr sz="6000" u="none" spc="-5" dirty="0"/>
              <a:t>safety evaluation</a:t>
            </a:r>
            <a:r>
              <a:rPr sz="6000" u="none" spc="-20" dirty="0"/>
              <a:t> </a:t>
            </a:r>
            <a:r>
              <a:rPr sz="6000" u="none" spc="-5" dirty="0"/>
              <a:t>in</a:t>
            </a:r>
            <a:endParaRPr sz="6000"/>
          </a:p>
        </p:txBody>
      </p:sp>
      <p:sp>
        <p:nvSpPr>
          <p:cNvPr id="8" name="object 8"/>
          <p:cNvSpPr txBox="1"/>
          <p:nvPr/>
        </p:nvSpPr>
        <p:spPr>
          <a:xfrm>
            <a:off x="3856482" y="2415032"/>
            <a:ext cx="454088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solidFill>
                  <a:srgbClr val="252525"/>
                </a:solidFill>
                <a:latin typeface="Segoe Print"/>
                <a:cs typeface="Segoe Print"/>
              </a:rPr>
              <a:t>clinical</a:t>
            </a:r>
            <a:r>
              <a:rPr sz="6000" b="1" spc="-90" dirty="0">
                <a:solidFill>
                  <a:srgbClr val="252525"/>
                </a:solidFill>
                <a:latin typeface="Segoe Print"/>
                <a:cs typeface="Segoe Print"/>
              </a:rPr>
              <a:t> </a:t>
            </a:r>
            <a:r>
              <a:rPr sz="6000" b="1" spc="-10" dirty="0">
                <a:solidFill>
                  <a:srgbClr val="252525"/>
                </a:solidFill>
                <a:latin typeface="Segoe Print"/>
                <a:cs typeface="Segoe Print"/>
              </a:rPr>
              <a:t>trial</a:t>
            </a:r>
            <a:endParaRPr sz="60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780" y="87833"/>
            <a:ext cx="31934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Safety</a:t>
            </a:r>
            <a:r>
              <a:rPr spc="-40" dirty="0"/>
              <a:t> </a:t>
            </a:r>
            <a:r>
              <a:rPr spc="-10" dirty="0"/>
              <a:t>Concerns…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2180" y="720089"/>
            <a:ext cx="10966450" cy="45650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10</a:t>
            </a:r>
            <a:endParaRPr sz="2000">
              <a:latin typeface="Myanmar Text"/>
              <a:cs typeface="Myanmar Text"/>
            </a:endParaRPr>
          </a:p>
          <a:p>
            <a:pPr marL="1303655" marR="669290" indent="-3429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Systematic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reviews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meta-analyses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 clinical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trials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have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recently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raised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concerns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about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↑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risk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endParaRPr sz="2400">
              <a:latin typeface="Segoe Print"/>
              <a:cs typeface="Segoe Print"/>
            </a:endParaRPr>
          </a:p>
          <a:p>
            <a:pPr marL="1303655" indent="-343535">
              <a:lnSpc>
                <a:spcPct val="100000"/>
              </a:lnSpc>
              <a:spcBef>
                <a:spcPts val="2710"/>
              </a:spcBef>
              <a:buClr>
                <a:srgbClr val="EFA12D"/>
              </a:buClr>
              <a:buFont typeface="Wingdings"/>
              <a:buChar char=""/>
              <a:tabLst>
                <a:tab pos="130429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serious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adverse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outcomes (ischemia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arrhythmia):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varenicline</a:t>
            </a:r>
            <a:endParaRPr sz="2400">
              <a:latin typeface="Segoe Print"/>
              <a:cs typeface="Segoe Print"/>
            </a:endParaRPr>
          </a:p>
          <a:p>
            <a:pPr marL="1303655" indent="-343535">
              <a:lnSpc>
                <a:spcPct val="100000"/>
              </a:lnSpc>
              <a:spcBef>
                <a:spcPts val="2725"/>
              </a:spcBef>
              <a:buClr>
                <a:srgbClr val="EFA12D"/>
              </a:buClr>
              <a:buFont typeface="Wingdings"/>
              <a:buChar char=""/>
              <a:tabLst>
                <a:tab pos="130429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Mortality: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tiotropium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inhaler,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2700">
              <a:latin typeface="Segoe Print"/>
              <a:cs typeface="Segoe Print"/>
            </a:endParaRPr>
          </a:p>
          <a:p>
            <a:pPr marL="96075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Similarly,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↑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risks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MI: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rosiglitazone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endParaRPr sz="2400">
              <a:latin typeface="Segoe Print"/>
              <a:cs typeface="Segoe Print"/>
            </a:endParaRPr>
          </a:p>
          <a:p>
            <a:pPr marL="1327785" marR="935990">
              <a:lnSpc>
                <a:spcPct val="100000"/>
              </a:lnSpc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CHF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fractures: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thiazolidinediones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(rosiglitazone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 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pioglitazone)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 clinical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trials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have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resulted in regulatory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warnings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4480" y="101853"/>
            <a:ext cx="89998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13889" algn="l"/>
              </a:tabLst>
            </a:pPr>
            <a:r>
              <a:rPr sz="3600" spc="-5" dirty="0"/>
              <a:t>Sources	of</a:t>
            </a:r>
            <a:r>
              <a:rPr sz="3600" spc="-25" dirty="0"/>
              <a:t> </a:t>
            </a:r>
            <a:r>
              <a:rPr sz="3600" spc="-5" dirty="0"/>
              <a:t>safety</a:t>
            </a:r>
            <a:r>
              <a:rPr sz="3600" spc="-15" dirty="0"/>
              <a:t> </a:t>
            </a:r>
            <a:r>
              <a:rPr sz="3600" spc="-5" dirty="0"/>
              <a:t>information</a:t>
            </a:r>
            <a:r>
              <a:rPr sz="3600" spc="-25" dirty="0"/>
              <a:t> </a:t>
            </a:r>
            <a:r>
              <a:rPr sz="3600" dirty="0"/>
              <a:t>&amp;</a:t>
            </a:r>
            <a:r>
              <a:rPr sz="3600" spc="-20" dirty="0"/>
              <a:t> </a:t>
            </a:r>
            <a:r>
              <a:rPr sz="3600" spc="-5" dirty="0"/>
              <a:t>Safety</a:t>
            </a:r>
            <a:endParaRPr sz="36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5" dirty="0"/>
              <a:t>Drug</a:t>
            </a:r>
            <a:r>
              <a:rPr spc="-15" dirty="0"/>
              <a:t> </a:t>
            </a:r>
            <a:r>
              <a:rPr spc="-10" dirty="0"/>
              <a:t>safety</a:t>
            </a:r>
            <a:r>
              <a:rPr spc="35" dirty="0"/>
              <a:t> </a:t>
            </a:r>
            <a:r>
              <a:rPr spc="-5" dirty="0"/>
              <a:t>evaluation</a:t>
            </a:r>
            <a:r>
              <a:rPr spc="20" dirty="0"/>
              <a:t> </a:t>
            </a:r>
            <a:r>
              <a:rPr spc="-5" dirty="0"/>
              <a:t>in clinical</a:t>
            </a:r>
            <a:r>
              <a:rPr spc="-10" dirty="0"/>
              <a:t> </a:t>
            </a:r>
            <a:r>
              <a:rPr spc="-5" dirty="0"/>
              <a:t>trial </a:t>
            </a:r>
            <a:r>
              <a:rPr dirty="0"/>
              <a:t>-</a:t>
            </a:r>
            <a:r>
              <a:rPr spc="5" dirty="0"/>
              <a:t> </a:t>
            </a:r>
            <a:r>
              <a:rPr dirty="0"/>
              <a:t>Dr. </a:t>
            </a:r>
            <a:r>
              <a:rPr spc="-5" dirty="0"/>
              <a:t>Vikas</a:t>
            </a:r>
            <a:r>
              <a:rPr spc="15" dirty="0"/>
              <a:t> </a:t>
            </a:r>
            <a:r>
              <a:rPr spc="-5" dirty="0"/>
              <a:t>S.</a:t>
            </a:r>
            <a:r>
              <a:rPr dirty="0"/>
              <a:t> </a:t>
            </a:r>
            <a:r>
              <a:rPr spc="-5" dirty="0"/>
              <a:t>Sharma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03070" y="342227"/>
            <a:ext cx="7484745" cy="6026785"/>
          </a:xfrm>
          <a:prstGeom prst="rect">
            <a:avLst/>
          </a:prstGeom>
        </p:spPr>
        <p:txBody>
          <a:bodyPr vert="horz" wrap="square" lIns="0" tIns="320675" rIns="0" bIns="0" rtlCol="0">
            <a:spAutoFit/>
          </a:bodyPr>
          <a:lstStyle/>
          <a:p>
            <a:pPr marL="3956685">
              <a:lnSpc>
                <a:spcPct val="100000"/>
              </a:lnSpc>
              <a:spcBef>
                <a:spcPts val="2525"/>
              </a:spcBef>
            </a:pPr>
            <a:r>
              <a:rPr sz="3600" b="1" u="heavy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Segoe Print"/>
                <a:cs typeface="Segoe Print"/>
              </a:rPr>
              <a:t>evaluation</a:t>
            </a:r>
            <a:endParaRPr sz="36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614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Various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sources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information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are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-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12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Spontaneous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ADR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reporting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schemes,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115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Clinical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epidemiological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studies,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13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Worldwide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published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medical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literature,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115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Pharmaceutical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companies,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12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Worldwide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regulatory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authorities,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125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Morbidity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mortality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databases,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115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Nonclinical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data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(in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vitro,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animals),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12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Post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marketing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experience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13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Safety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profile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other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drugs in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same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class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11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138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Sources</a:t>
            </a:r>
            <a:r>
              <a:rPr spc="30" dirty="0"/>
              <a:t> </a:t>
            </a:r>
            <a:r>
              <a:rPr spc="-5" dirty="0"/>
              <a:t>of</a:t>
            </a:r>
            <a:r>
              <a:rPr dirty="0"/>
              <a:t> </a:t>
            </a:r>
            <a:r>
              <a:rPr spc="-10" dirty="0"/>
              <a:t>safety</a:t>
            </a:r>
            <a:r>
              <a:rPr spc="45" dirty="0"/>
              <a:t> </a:t>
            </a:r>
            <a:r>
              <a:rPr spc="-10" dirty="0"/>
              <a:t>information</a:t>
            </a:r>
            <a:r>
              <a:rPr spc="35" dirty="0"/>
              <a:t> </a:t>
            </a:r>
            <a:r>
              <a:rPr spc="-5" dirty="0"/>
              <a:t>&amp;</a:t>
            </a:r>
            <a:r>
              <a:rPr dirty="0"/>
              <a:t> </a:t>
            </a:r>
            <a:r>
              <a:rPr spc="-5" dirty="0"/>
              <a:t>Safety</a:t>
            </a:r>
            <a:r>
              <a:rPr spc="25" dirty="0"/>
              <a:t> </a:t>
            </a:r>
            <a:r>
              <a:rPr spc="-10" dirty="0"/>
              <a:t>evaluation…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2180" y="720089"/>
            <a:ext cx="7983855" cy="5031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12</a:t>
            </a:r>
            <a:endParaRPr sz="2000">
              <a:latin typeface="Myanmar Text"/>
              <a:cs typeface="Myanmar Text"/>
            </a:endParaRPr>
          </a:p>
          <a:p>
            <a:pPr marL="906144">
              <a:lnSpc>
                <a:spcPct val="100000"/>
              </a:lnSpc>
              <a:spcBef>
                <a:spcPts val="1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6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Segoe Print"/>
                <a:cs typeface="Segoe Print"/>
              </a:rPr>
              <a:t>Nonclinical</a:t>
            </a:r>
            <a:r>
              <a:rPr sz="2400" u="heavy" spc="-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Segoe Print"/>
                <a:cs typeface="Segoe Print"/>
              </a:rPr>
              <a:t> </a:t>
            </a:r>
            <a:r>
              <a:rPr sz="24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Segoe Print"/>
                <a:cs typeface="Segoe Print"/>
              </a:rPr>
              <a:t>information</a:t>
            </a:r>
            <a:endParaRPr sz="2400">
              <a:latin typeface="Segoe Print"/>
              <a:cs typeface="Segoe Print"/>
            </a:endParaRPr>
          </a:p>
          <a:p>
            <a:pPr marL="1158240" indent="-252729">
              <a:lnSpc>
                <a:spcPts val="2735"/>
              </a:lnSpc>
              <a:spcBef>
                <a:spcPts val="3304"/>
              </a:spcBef>
              <a:buChar char="•"/>
              <a:tabLst>
                <a:tab pos="1158875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Chemical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structure/Drug</a:t>
            </a:r>
            <a:r>
              <a:rPr sz="2400" spc="-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class</a:t>
            </a:r>
            <a:endParaRPr sz="2400">
              <a:latin typeface="Segoe Print"/>
              <a:cs typeface="Segoe Print"/>
            </a:endParaRPr>
          </a:p>
          <a:p>
            <a:pPr marL="906144">
              <a:lnSpc>
                <a:spcPts val="2735"/>
              </a:lnSpc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–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Class</a:t>
            </a:r>
            <a:r>
              <a:rPr sz="2400" spc="-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toxicities</a:t>
            </a:r>
            <a:endParaRPr sz="2400">
              <a:latin typeface="Segoe Print"/>
              <a:cs typeface="Segoe Print"/>
            </a:endParaRPr>
          </a:p>
          <a:p>
            <a:pPr marL="1158875" indent="-253365">
              <a:lnSpc>
                <a:spcPts val="2735"/>
              </a:lnSpc>
              <a:spcBef>
                <a:spcPts val="3300"/>
              </a:spcBef>
              <a:buChar char="•"/>
              <a:tabLst>
                <a:tab pos="115951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In-vitro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toxicity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evaluation</a:t>
            </a:r>
            <a:endParaRPr sz="2400">
              <a:latin typeface="Segoe Print"/>
              <a:cs typeface="Segoe Print"/>
            </a:endParaRPr>
          </a:p>
          <a:p>
            <a:pPr marL="1275080" indent="-369570">
              <a:lnSpc>
                <a:spcPts val="2590"/>
              </a:lnSpc>
              <a:buChar char="–"/>
              <a:tabLst>
                <a:tab pos="1275715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Genotoxicity</a:t>
            </a:r>
            <a:endParaRPr sz="2400">
              <a:latin typeface="Segoe Print"/>
              <a:cs typeface="Segoe Print"/>
            </a:endParaRPr>
          </a:p>
          <a:p>
            <a:pPr marL="1275080" indent="-369570">
              <a:lnSpc>
                <a:spcPts val="2735"/>
              </a:lnSpc>
              <a:buChar char="–"/>
              <a:tabLst>
                <a:tab pos="127571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Cardiac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repolarization</a:t>
            </a:r>
            <a:endParaRPr sz="2400">
              <a:latin typeface="Segoe Print"/>
              <a:cs typeface="Segoe Print"/>
            </a:endParaRPr>
          </a:p>
          <a:p>
            <a:pPr marL="1158240" indent="-252729">
              <a:lnSpc>
                <a:spcPts val="2735"/>
              </a:lnSpc>
              <a:spcBef>
                <a:spcPts val="3315"/>
              </a:spcBef>
              <a:buChar char="•"/>
              <a:tabLst>
                <a:tab pos="115887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Pharmacology-Toxicology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studies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animals</a:t>
            </a:r>
            <a:endParaRPr sz="2400">
              <a:latin typeface="Segoe Print"/>
              <a:cs typeface="Segoe Print"/>
            </a:endParaRPr>
          </a:p>
          <a:p>
            <a:pPr marL="1275080" indent="-369570">
              <a:lnSpc>
                <a:spcPts val="2590"/>
              </a:lnSpc>
              <a:buChar char="–"/>
              <a:tabLst>
                <a:tab pos="1275715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Organ</a:t>
            </a:r>
            <a:r>
              <a:rPr sz="2400" spc="-4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specific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toxicities</a:t>
            </a:r>
            <a:endParaRPr sz="2400">
              <a:latin typeface="Segoe Print"/>
              <a:cs typeface="Segoe Print"/>
            </a:endParaRPr>
          </a:p>
          <a:p>
            <a:pPr marL="1275080" indent="-369570">
              <a:lnSpc>
                <a:spcPts val="2590"/>
              </a:lnSpc>
              <a:buChar char="–"/>
              <a:tabLst>
                <a:tab pos="127571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Carcinogenicity</a:t>
            </a:r>
            <a:endParaRPr sz="2400">
              <a:latin typeface="Segoe Print"/>
              <a:cs typeface="Segoe Print"/>
            </a:endParaRPr>
          </a:p>
          <a:p>
            <a:pPr marL="1275080" indent="-369570">
              <a:lnSpc>
                <a:spcPts val="2735"/>
              </a:lnSpc>
              <a:buChar char="–"/>
              <a:tabLst>
                <a:tab pos="127571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Teratogenicity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1510" y="101854"/>
            <a:ext cx="92583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Sources</a:t>
            </a:r>
            <a:r>
              <a:rPr spc="30" dirty="0"/>
              <a:t> </a:t>
            </a:r>
            <a:r>
              <a:rPr spc="-5" dirty="0"/>
              <a:t>of</a:t>
            </a:r>
            <a:r>
              <a:rPr dirty="0"/>
              <a:t> </a:t>
            </a:r>
            <a:r>
              <a:rPr spc="-10" dirty="0"/>
              <a:t>safety</a:t>
            </a:r>
            <a:r>
              <a:rPr spc="45" dirty="0"/>
              <a:t> </a:t>
            </a:r>
            <a:r>
              <a:rPr spc="-10" dirty="0"/>
              <a:t>information</a:t>
            </a:r>
            <a:r>
              <a:rPr spc="40" dirty="0"/>
              <a:t> </a:t>
            </a:r>
            <a:r>
              <a:rPr spc="-5" dirty="0"/>
              <a:t>&amp;</a:t>
            </a:r>
            <a:r>
              <a:rPr dirty="0"/>
              <a:t> </a:t>
            </a:r>
            <a:r>
              <a:rPr spc="-5" dirty="0"/>
              <a:t>Safety</a:t>
            </a:r>
            <a:r>
              <a:rPr spc="25" dirty="0"/>
              <a:t> </a:t>
            </a:r>
            <a:r>
              <a:rPr spc="-10" dirty="0"/>
              <a:t>evaluation…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5" dirty="0"/>
              <a:t>Drug</a:t>
            </a:r>
            <a:r>
              <a:rPr spc="-15" dirty="0"/>
              <a:t> </a:t>
            </a:r>
            <a:r>
              <a:rPr spc="-10" dirty="0"/>
              <a:t>safety</a:t>
            </a:r>
            <a:r>
              <a:rPr spc="35" dirty="0"/>
              <a:t> </a:t>
            </a:r>
            <a:r>
              <a:rPr spc="-5" dirty="0"/>
              <a:t>evaluation</a:t>
            </a:r>
            <a:r>
              <a:rPr spc="20" dirty="0"/>
              <a:t> </a:t>
            </a:r>
            <a:r>
              <a:rPr spc="-5" dirty="0"/>
              <a:t>in clinical</a:t>
            </a:r>
            <a:r>
              <a:rPr spc="-10" dirty="0"/>
              <a:t> </a:t>
            </a:r>
            <a:r>
              <a:rPr spc="-5" dirty="0"/>
              <a:t>trial </a:t>
            </a:r>
            <a:r>
              <a:rPr dirty="0"/>
              <a:t>-</a:t>
            </a:r>
            <a:r>
              <a:rPr spc="5" dirty="0"/>
              <a:t> </a:t>
            </a:r>
            <a:r>
              <a:rPr dirty="0"/>
              <a:t>Dr. </a:t>
            </a:r>
            <a:r>
              <a:rPr spc="-5" dirty="0"/>
              <a:t>Vikas</a:t>
            </a:r>
            <a:r>
              <a:rPr spc="15" dirty="0"/>
              <a:t> </a:t>
            </a:r>
            <a:r>
              <a:rPr spc="-5" dirty="0"/>
              <a:t>S.</a:t>
            </a:r>
            <a:r>
              <a:rPr dirty="0"/>
              <a:t> </a:t>
            </a:r>
            <a:r>
              <a:rPr spc="-5" dirty="0"/>
              <a:t>Sharma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53083" y="4254245"/>
            <a:ext cx="10262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Such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findings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can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lead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changes in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marketing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authorisation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53083" y="4491735"/>
            <a:ext cx="10177145" cy="1998345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1110"/>
              </a:spcBef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medicine</a:t>
            </a:r>
            <a:r>
              <a:rPr sz="2400" spc="-5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–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restrictions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use,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changes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specified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dose of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medicine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introduction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specific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warnings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SEs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 product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information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2180" y="615508"/>
            <a:ext cx="11101070" cy="313690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13</a:t>
            </a:r>
            <a:endParaRPr sz="2000">
              <a:latin typeface="Myanmar Text"/>
              <a:cs typeface="Myanmar Text"/>
            </a:endParaRPr>
          </a:p>
          <a:p>
            <a:pPr marL="633095">
              <a:lnSpc>
                <a:spcPct val="100000"/>
              </a:lnSpc>
              <a:spcBef>
                <a:spcPts val="99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Information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from all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of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these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sources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is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carefully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screened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may</a:t>
            </a:r>
            <a:endParaRPr sz="2400">
              <a:latin typeface="Segoe Print"/>
              <a:cs typeface="Segoe Print"/>
            </a:endParaRPr>
          </a:p>
          <a:p>
            <a:pPr marL="975994" indent="-343535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97663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identify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unexpected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SEs;</a:t>
            </a:r>
            <a:endParaRPr sz="2400">
              <a:latin typeface="Segoe Print"/>
              <a:cs typeface="Segoe Print"/>
            </a:endParaRPr>
          </a:p>
          <a:p>
            <a:pPr marL="975994" marR="205104" indent="-342900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97663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indicate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that certain SEs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occur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more commonly than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previously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believed,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endParaRPr sz="2400">
              <a:latin typeface="Segoe Print"/>
              <a:cs typeface="Segoe Print"/>
            </a:endParaRPr>
          </a:p>
          <a:p>
            <a:pPr marL="975994" marR="673100" indent="-342900">
              <a:lnSpc>
                <a:spcPct val="100000"/>
              </a:lnSpc>
              <a:spcBef>
                <a:spcPts val="1010"/>
              </a:spcBef>
              <a:buClr>
                <a:srgbClr val="EFA12D"/>
              </a:buClr>
              <a:buFont typeface="Wingdings"/>
              <a:buChar char=""/>
              <a:tabLst>
                <a:tab pos="976630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that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some patients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are more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susceptible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some effects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than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others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138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Sources</a:t>
            </a:r>
            <a:r>
              <a:rPr spc="30" dirty="0"/>
              <a:t> </a:t>
            </a:r>
            <a:r>
              <a:rPr spc="-5" dirty="0"/>
              <a:t>of</a:t>
            </a:r>
            <a:r>
              <a:rPr dirty="0"/>
              <a:t> </a:t>
            </a:r>
            <a:r>
              <a:rPr spc="-10" dirty="0"/>
              <a:t>safety</a:t>
            </a:r>
            <a:r>
              <a:rPr spc="45" dirty="0"/>
              <a:t> </a:t>
            </a:r>
            <a:r>
              <a:rPr spc="-10" dirty="0"/>
              <a:t>information</a:t>
            </a:r>
            <a:r>
              <a:rPr spc="35" dirty="0"/>
              <a:t> </a:t>
            </a:r>
            <a:r>
              <a:rPr spc="-5" dirty="0"/>
              <a:t>&amp;</a:t>
            </a:r>
            <a:r>
              <a:rPr dirty="0"/>
              <a:t> </a:t>
            </a:r>
            <a:r>
              <a:rPr spc="-5" dirty="0"/>
              <a:t>Safety</a:t>
            </a:r>
            <a:r>
              <a:rPr spc="25" dirty="0"/>
              <a:t> </a:t>
            </a:r>
            <a:r>
              <a:rPr spc="-10" dirty="0"/>
              <a:t>evaluation…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5" dirty="0"/>
              <a:t>Drug</a:t>
            </a:r>
            <a:r>
              <a:rPr spc="-15" dirty="0"/>
              <a:t> </a:t>
            </a:r>
            <a:r>
              <a:rPr spc="-10" dirty="0"/>
              <a:t>safety</a:t>
            </a:r>
            <a:r>
              <a:rPr spc="35" dirty="0"/>
              <a:t> </a:t>
            </a:r>
            <a:r>
              <a:rPr spc="-5" dirty="0"/>
              <a:t>evaluation</a:t>
            </a:r>
            <a:r>
              <a:rPr spc="20" dirty="0"/>
              <a:t> </a:t>
            </a:r>
            <a:r>
              <a:rPr spc="-5" dirty="0"/>
              <a:t>in clinical</a:t>
            </a:r>
            <a:r>
              <a:rPr spc="-10" dirty="0"/>
              <a:t> </a:t>
            </a:r>
            <a:r>
              <a:rPr spc="-5" dirty="0"/>
              <a:t>trial </a:t>
            </a:r>
            <a:r>
              <a:rPr dirty="0"/>
              <a:t>-</a:t>
            </a:r>
            <a:r>
              <a:rPr spc="5" dirty="0"/>
              <a:t> </a:t>
            </a:r>
            <a:r>
              <a:rPr dirty="0"/>
              <a:t>Dr. </a:t>
            </a:r>
            <a:r>
              <a:rPr spc="-5" dirty="0"/>
              <a:t>Vikas</a:t>
            </a:r>
            <a:r>
              <a:rPr spc="15" dirty="0"/>
              <a:t> </a:t>
            </a:r>
            <a:r>
              <a:rPr spc="-5" dirty="0"/>
              <a:t>S.</a:t>
            </a:r>
            <a:r>
              <a:rPr dirty="0"/>
              <a:t> </a:t>
            </a:r>
            <a:r>
              <a:rPr spc="-5" dirty="0"/>
              <a:t>Sharma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2180" y="695744"/>
            <a:ext cx="10817860" cy="491680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14</a:t>
            </a:r>
            <a:endParaRPr sz="2000">
              <a:latin typeface="Myanmar Text"/>
              <a:cs typeface="Myanmar Text"/>
            </a:endParaRPr>
          </a:p>
          <a:p>
            <a:pPr marL="1112520" marR="417195" indent="-342900">
              <a:lnSpc>
                <a:spcPct val="100000"/>
              </a:lnSpc>
              <a:spcBef>
                <a:spcPts val="229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As new information related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a marketed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 becomes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available,</a:t>
            </a:r>
            <a:r>
              <a:rPr sz="2400" spc="4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regulatory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agencies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-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review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data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evaluates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any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potential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concern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50">
              <a:latin typeface="Segoe Print"/>
              <a:cs typeface="Segoe Print"/>
            </a:endParaRPr>
          </a:p>
          <a:p>
            <a:pPr marL="1112520" marR="922655" indent="-342900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If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potential drug safety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concern arises,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relevant scientific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experts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within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the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agency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-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prompt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review</a:t>
            </a:r>
            <a:r>
              <a:rPr sz="2400" spc="4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analysis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Segoe Print"/>
              <a:cs typeface="Segoe Print"/>
            </a:endParaRPr>
          </a:p>
          <a:p>
            <a:pPr marL="1112520" marR="5080" indent="-342900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Period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uncertainty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-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agency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evaluates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new safety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information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determine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whether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there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is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an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important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safety issue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related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a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specific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class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whether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regulatory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action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is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appropriate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138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Sources</a:t>
            </a:r>
            <a:r>
              <a:rPr spc="30" dirty="0"/>
              <a:t> </a:t>
            </a:r>
            <a:r>
              <a:rPr spc="-5" dirty="0"/>
              <a:t>of</a:t>
            </a:r>
            <a:r>
              <a:rPr dirty="0"/>
              <a:t> </a:t>
            </a:r>
            <a:r>
              <a:rPr spc="-10" dirty="0"/>
              <a:t>safety</a:t>
            </a:r>
            <a:r>
              <a:rPr spc="45" dirty="0"/>
              <a:t> </a:t>
            </a:r>
            <a:r>
              <a:rPr spc="-10" dirty="0"/>
              <a:t>information</a:t>
            </a:r>
            <a:r>
              <a:rPr spc="35" dirty="0"/>
              <a:t> </a:t>
            </a:r>
            <a:r>
              <a:rPr spc="-5" dirty="0"/>
              <a:t>&amp;</a:t>
            </a:r>
            <a:r>
              <a:rPr dirty="0"/>
              <a:t> </a:t>
            </a:r>
            <a:r>
              <a:rPr spc="-5" dirty="0"/>
              <a:t>Safety</a:t>
            </a:r>
            <a:r>
              <a:rPr spc="25" dirty="0"/>
              <a:t> </a:t>
            </a:r>
            <a:r>
              <a:rPr spc="-10" dirty="0"/>
              <a:t>evaluation…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2180" y="695744"/>
            <a:ext cx="10592435" cy="455104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15</a:t>
            </a:r>
            <a:endParaRPr sz="2000">
              <a:latin typeface="Myanmar Text"/>
              <a:cs typeface="Myanmar Text"/>
            </a:endParaRPr>
          </a:p>
          <a:p>
            <a:pPr marL="491490" algn="ctr">
              <a:lnSpc>
                <a:spcPct val="100000"/>
              </a:lnSpc>
              <a:spcBef>
                <a:spcPts val="229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During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this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period,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agency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-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actively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engaged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gathering</a:t>
            </a:r>
            <a:endParaRPr sz="2400">
              <a:latin typeface="Segoe Print"/>
              <a:cs typeface="Segoe Print"/>
            </a:endParaRPr>
          </a:p>
          <a:p>
            <a:pPr marL="118046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additional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information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Segoe Print"/>
              <a:cs typeface="Segoe Print"/>
            </a:endParaRPr>
          </a:p>
          <a:p>
            <a:pPr marL="491490" algn="ctr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5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Sponsors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-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evaluate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new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safety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information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provide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endParaRPr sz="2400">
              <a:latin typeface="Segoe Print"/>
              <a:cs typeface="Segoe Print"/>
            </a:endParaRPr>
          </a:p>
          <a:p>
            <a:pPr marL="1180465">
              <a:lnSpc>
                <a:spcPct val="100000"/>
              </a:lnSpc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results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their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analyses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agency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during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this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time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Segoe Print"/>
              <a:cs typeface="Segoe Print"/>
            </a:endParaRPr>
          </a:p>
          <a:p>
            <a:pPr marL="1180465" marR="5080" indent="-342900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As additional data relevant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an emerging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 safety issue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become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available</a:t>
            </a:r>
            <a:r>
              <a:rPr sz="2400" spc="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(e.g.,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data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from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an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ongoing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study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data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from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available</a:t>
            </a:r>
            <a:r>
              <a:rPr sz="2400" spc="5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clinical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databases)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-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considered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 analysis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 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decision-making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process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138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Sources</a:t>
            </a:r>
            <a:r>
              <a:rPr spc="30" dirty="0"/>
              <a:t> </a:t>
            </a:r>
            <a:r>
              <a:rPr spc="-5" dirty="0"/>
              <a:t>of</a:t>
            </a:r>
            <a:r>
              <a:rPr dirty="0"/>
              <a:t> </a:t>
            </a:r>
            <a:r>
              <a:rPr spc="-10" dirty="0"/>
              <a:t>safety</a:t>
            </a:r>
            <a:r>
              <a:rPr spc="45" dirty="0"/>
              <a:t> </a:t>
            </a:r>
            <a:r>
              <a:rPr spc="-10" dirty="0"/>
              <a:t>information</a:t>
            </a:r>
            <a:r>
              <a:rPr spc="35" dirty="0"/>
              <a:t> </a:t>
            </a:r>
            <a:r>
              <a:rPr spc="-5" dirty="0"/>
              <a:t>&amp;</a:t>
            </a:r>
            <a:r>
              <a:rPr dirty="0"/>
              <a:t> </a:t>
            </a:r>
            <a:r>
              <a:rPr spc="-5" dirty="0"/>
              <a:t>Safety</a:t>
            </a:r>
            <a:r>
              <a:rPr spc="25" dirty="0"/>
              <a:t> </a:t>
            </a:r>
            <a:r>
              <a:rPr spc="-10" dirty="0"/>
              <a:t>evaluation…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2180" y="720089"/>
            <a:ext cx="10713720" cy="36830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16</a:t>
            </a:r>
            <a:endParaRPr sz="2000">
              <a:latin typeface="Myanmar Text"/>
              <a:cs typeface="Myanmar Text"/>
            </a:endParaRPr>
          </a:p>
          <a:p>
            <a:pPr marL="810895">
              <a:lnSpc>
                <a:spcPct val="100000"/>
              </a:lnSpc>
              <a:spcBef>
                <a:spcPts val="271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Upon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evaluation</a:t>
            </a:r>
            <a:r>
              <a:rPr sz="24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additional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data,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further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regulatory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action</a:t>
            </a:r>
            <a:endParaRPr sz="2400">
              <a:latin typeface="Segoe Print"/>
              <a:cs typeface="Segoe Print"/>
            </a:endParaRPr>
          </a:p>
          <a:p>
            <a:pPr marL="1494790" indent="-317500">
              <a:lnSpc>
                <a:spcPct val="100000"/>
              </a:lnSpc>
              <a:spcBef>
                <a:spcPts val="994"/>
              </a:spcBef>
              <a:buChar char="-"/>
              <a:tabLst>
                <a:tab pos="149542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revision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to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labelling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endParaRPr sz="2400">
              <a:latin typeface="Segoe Print"/>
              <a:cs typeface="Segoe Print"/>
            </a:endParaRPr>
          </a:p>
          <a:p>
            <a:pPr marL="1494790" indent="-317500">
              <a:lnSpc>
                <a:spcPct val="100000"/>
              </a:lnSpc>
              <a:spcBef>
                <a:spcPts val="1005"/>
              </a:spcBef>
              <a:buChar char="-"/>
              <a:tabLst>
                <a:tab pos="1495425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Risk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Minimization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Action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Plan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(RiskMAP),</a:t>
            </a:r>
            <a:r>
              <a:rPr sz="24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as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appropriate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2450">
              <a:latin typeface="Segoe Print"/>
              <a:cs typeface="Segoe Print"/>
            </a:endParaRPr>
          </a:p>
          <a:p>
            <a:pPr marL="1153795" marR="5080" indent="-342900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As agency evaluates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 safety issue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determine whether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regulatory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action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is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warranted</a:t>
            </a:r>
            <a:r>
              <a:rPr sz="2400" spc="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-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communicate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further 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information to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public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at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appropriate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points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2202" y="87833"/>
            <a:ext cx="92894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Knowing</a:t>
            </a:r>
            <a:r>
              <a:rPr sz="3600" spc="-25" dirty="0"/>
              <a:t> </a:t>
            </a:r>
            <a:r>
              <a:rPr sz="3600" spc="-5" dirty="0"/>
              <a:t>if</a:t>
            </a:r>
            <a:r>
              <a:rPr sz="3600" dirty="0"/>
              <a:t> the </a:t>
            </a:r>
            <a:r>
              <a:rPr sz="3600" spc="-10" dirty="0"/>
              <a:t>subject</a:t>
            </a:r>
            <a:r>
              <a:rPr sz="3600" dirty="0"/>
              <a:t> </a:t>
            </a:r>
            <a:r>
              <a:rPr sz="3600" spc="-5" dirty="0"/>
              <a:t>is</a:t>
            </a:r>
            <a:r>
              <a:rPr sz="3600" dirty="0"/>
              <a:t> fit</a:t>
            </a:r>
            <a:r>
              <a:rPr sz="3600" spc="-10" dirty="0"/>
              <a:t> </a:t>
            </a:r>
            <a:r>
              <a:rPr sz="3600" dirty="0"/>
              <a:t>for </a:t>
            </a:r>
            <a:r>
              <a:rPr sz="3600" spc="-10" dirty="0"/>
              <a:t>the</a:t>
            </a:r>
            <a:r>
              <a:rPr sz="3600" dirty="0"/>
              <a:t> </a:t>
            </a:r>
            <a:r>
              <a:rPr sz="3600" spc="-5" dirty="0"/>
              <a:t>trial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32180" y="720089"/>
            <a:ext cx="11006455" cy="55048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325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17</a:t>
            </a:r>
            <a:endParaRPr sz="2000">
              <a:latin typeface="Myanmar Text"/>
              <a:cs typeface="Myanmar Text"/>
            </a:endParaRPr>
          </a:p>
          <a:p>
            <a:pPr marL="1017269" marR="596265" indent="-342900">
              <a:lnSpc>
                <a:spcPts val="2380"/>
              </a:lnSpc>
              <a:spcBef>
                <a:spcPts val="219"/>
              </a:spcBef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As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safety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of the subject is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of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utmost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importance,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it is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necessary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to </a:t>
            </a:r>
            <a:r>
              <a:rPr sz="2200" spc="-86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determine</a:t>
            </a:r>
            <a:r>
              <a:rPr sz="2200" spc="5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whether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subject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is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fit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for</a:t>
            </a:r>
            <a:r>
              <a:rPr sz="22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trial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2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not</a:t>
            </a:r>
            <a:endParaRPr sz="22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>
              <a:latin typeface="Segoe Print"/>
              <a:cs typeface="Segoe Print"/>
            </a:endParaRPr>
          </a:p>
          <a:p>
            <a:pPr marL="1017269" marR="5080" indent="-342900">
              <a:lnSpc>
                <a:spcPts val="2380"/>
              </a:lnSpc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For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this, investigation brochure (IB) findings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are applied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to protocol &amp; </a:t>
            </a:r>
            <a:r>
              <a:rPr sz="2200" spc="-86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</a:t>
            </a:r>
            <a:r>
              <a:rPr sz="22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prospective</a:t>
            </a:r>
            <a:r>
              <a:rPr sz="2200" spc="6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subject</a:t>
            </a:r>
            <a:endParaRPr sz="2200">
              <a:latin typeface="Segoe Print"/>
              <a:cs typeface="Segoe Print"/>
            </a:endParaRPr>
          </a:p>
          <a:p>
            <a:pPr marL="673735">
              <a:lnSpc>
                <a:spcPts val="2510"/>
              </a:lnSpc>
              <a:spcBef>
                <a:spcPts val="3419"/>
              </a:spcBef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spc="19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Fitness</a:t>
            </a:r>
            <a:r>
              <a:rPr sz="22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subject is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decided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based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 on</a:t>
            </a:r>
            <a:r>
              <a:rPr sz="22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Inclusion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/ Exclusion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criteria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endParaRPr sz="2200">
              <a:latin typeface="Segoe Print"/>
              <a:cs typeface="Segoe Print"/>
            </a:endParaRPr>
          </a:p>
          <a:p>
            <a:pPr marL="1017269">
              <a:lnSpc>
                <a:spcPts val="2510"/>
              </a:lnSpc>
            </a:pP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by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 examining</a:t>
            </a:r>
            <a:r>
              <a:rPr sz="2200" spc="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potential</a:t>
            </a:r>
            <a:r>
              <a:rPr sz="2200" spc="5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for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drug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accumulation</a:t>
            </a:r>
            <a:r>
              <a:rPr sz="22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/ toxicities</a:t>
            </a:r>
            <a:endParaRPr sz="22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>
              <a:latin typeface="Segoe Print"/>
              <a:cs typeface="Segoe Print"/>
            </a:endParaRPr>
          </a:p>
          <a:p>
            <a:pPr marL="1017269" marR="1455420" indent="-342900">
              <a:lnSpc>
                <a:spcPts val="2380"/>
              </a:lnSpc>
              <a:buClr>
                <a:srgbClr val="EFA12D"/>
              </a:buClr>
              <a:buFont typeface="Wingdings"/>
              <a:buChar char=""/>
              <a:tabLst>
                <a:tab pos="1017269" algn="l"/>
              </a:tabLst>
            </a:pPr>
            <a:r>
              <a:rPr sz="2200" b="1" spc="-5" dirty="0">
                <a:solidFill>
                  <a:srgbClr val="C00000"/>
                </a:solidFill>
                <a:latin typeface="Segoe Print"/>
                <a:cs typeface="Segoe Print"/>
              </a:rPr>
              <a:t>Inclusion /</a:t>
            </a:r>
            <a:r>
              <a:rPr sz="2200" b="1" spc="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200" b="1" spc="-10" dirty="0">
                <a:solidFill>
                  <a:srgbClr val="C00000"/>
                </a:solidFill>
                <a:latin typeface="Segoe Print"/>
                <a:cs typeface="Segoe Print"/>
              </a:rPr>
              <a:t>Exclusion</a:t>
            </a:r>
            <a:r>
              <a:rPr sz="2200" b="1" spc="2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Segoe Print"/>
                <a:cs typeface="Segoe Print"/>
              </a:rPr>
              <a:t>criteria</a:t>
            </a:r>
            <a:r>
              <a:rPr sz="2200" b="1" spc="1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– medical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history,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lab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values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&amp; </a:t>
            </a:r>
            <a:r>
              <a:rPr sz="2200" spc="-86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concomitant</a:t>
            </a:r>
            <a:r>
              <a:rPr sz="2200" spc="5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medications</a:t>
            </a:r>
            <a:r>
              <a:rPr sz="2200" spc="4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used</a:t>
            </a:r>
            <a:endParaRPr sz="22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70"/>
              </a:spcBef>
              <a:buClr>
                <a:srgbClr val="EFA12D"/>
              </a:buClr>
              <a:buFont typeface="Wingdings"/>
              <a:buChar char=""/>
            </a:pPr>
            <a:endParaRPr sz="1950">
              <a:latin typeface="Segoe Print"/>
              <a:cs typeface="Segoe Print"/>
            </a:endParaRPr>
          </a:p>
          <a:p>
            <a:pPr marL="1017269" marR="20320" indent="-342900">
              <a:lnSpc>
                <a:spcPts val="2380"/>
              </a:lnSpc>
              <a:buClr>
                <a:srgbClr val="EFA12D"/>
              </a:buClr>
              <a:buFont typeface="Wingdings"/>
              <a:buChar char=""/>
              <a:tabLst>
                <a:tab pos="1017269" algn="l"/>
              </a:tabLst>
            </a:pP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Examining</a:t>
            </a:r>
            <a:r>
              <a:rPr sz="22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Segoe Print"/>
                <a:cs typeface="Segoe Print"/>
              </a:rPr>
              <a:t>potential</a:t>
            </a:r>
            <a:r>
              <a:rPr sz="2200" b="1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Segoe Print"/>
                <a:cs typeface="Segoe Print"/>
              </a:rPr>
              <a:t>for</a:t>
            </a:r>
            <a:r>
              <a:rPr sz="2200" b="1" spc="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Segoe Print"/>
                <a:cs typeface="Segoe Print"/>
              </a:rPr>
              <a:t>drug accumulation</a:t>
            </a:r>
            <a:r>
              <a:rPr sz="2200" b="1" spc="4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Segoe Print"/>
                <a:cs typeface="Segoe Print"/>
              </a:rPr>
              <a:t>/</a:t>
            </a:r>
            <a:r>
              <a:rPr sz="2200" b="1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200" b="1" spc="-10" dirty="0">
                <a:solidFill>
                  <a:srgbClr val="C00000"/>
                </a:solidFill>
                <a:latin typeface="Segoe Print"/>
                <a:cs typeface="Segoe Print"/>
              </a:rPr>
              <a:t>toxicities</a:t>
            </a:r>
            <a:r>
              <a:rPr sz="2200" b="1" spc="2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involves</a:t>
            </a:r>
            <a:r>
              <a:rPr sz="22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PK </a:t>
            </a:r>
            <a:r>
              <a:rPr sz="2200" spc="-86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parameters,</a:t>
            </a:r>
            <a:r>
              <a:rPr sz="2200" spc="6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single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versus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multiple</a:t>
            </a:r>
            <a:r>
              <a:rPr sz="22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doses</a:t>
            </a:r>
            <a:r>
              <a:rPr sz="22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linearity</a:t>
            </a:r>
            <a:r>
              <a:rPr sz="2200" spc="5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2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exposure</a:t>
            </a:r>
            <a:r>
              <a:rPr sz="2200" spc="5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with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dose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escalation</a:t>
            </a:r>
            <a:endParaRPr sz="22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6472" y="101853"/>
            <a:ext cx="77489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Phase</a:t>
            </a:r>
            <a:r>
              <a:rPr sz="3600" spc="-10" dirty="0"/>
              <a:t> </a:t>
            </a:r>
            <a:r>
              <a:rPr sz="3600" dirty="0"/>
              <a:t>1</a:t>
            </a:r>
            <a:r>
              <a:rPr sz="3600" spc="-15" dirty="0"/>
              <a:t> </a:t>
            </a:r>
            <a:r>
              <a:rPr sz="3600" dirty="0"/>
              <a:t>/</a:t>
            </a:r>
            <a:r>
              <a:rPr sz="3600" spc="-25" dirty="0"/>
              <a:t> </a:t>
            </a:r>
            <a:r>
              <a:rPr sz="3600" spc="-5" dirty="0"/>
              <a:t>Pharmacokinetic Trials</a:t>
            </a:r>
            <a:endParaRPr sz="360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5" dirty="0"/>
              <a:t>Drug</a:t>
            </a:r>
            <a:r>
              <a:rPr spc="-15" dirty="0"/>
              <a:t> </a:t>
            </a:r>
            <a:r>
              <a:rPr spc="-10" dirty="0"/>
              <a:t>safety</a:t>
            </a:r>
            <a:r>
              <a:rPr spc="35" dirty="0"/>
              <a:t> </a:t>
            </a:r>
            <a:r>
              <a:rPr spc="-5" dirty="0"/>
              <a:t>evaluation</a:t>
            </a:r>
            <a:r>
              <a:rPr spc="20" dirty="0"/>
              <a:t> </a:t>
            </a:r>
            <a:r>
              <a:rPr spc="-5" dirty="0"/>
              <a:t>in clinical</a:t>
            </a:r>
            <a:r>
              <a:rPr spc="-10" dirty="0"/>
              <a:t> </a:t>
            </a:r>
            <a:r>
              <a:rPr spc="-5" dirty="0"/>
              <a:t>trial </a:t>
            </a:r>
            <a:r>
              <a:rPr dirty="0"/>
              <a:t>-</a:t>
            </a:r>
            <a:r>
              <a:rPr spc="5" dirty="0"/>
              <a:t> </a:t>
            </a:r>
            <a:r>
              <a:rPr dirty="0"/>
              <a:t>Dr. </a:t>
            </a:r>
            <a:r>
              <a:rPr spc="-5" dirty="0"/>
              <a:t>Vikas</a:t>
            </a:r>
            <a:r>
              <a:rPr spc="15" dirty="0"/>
              <a:t> </a:t>
            </a:r>
            <a:r>
              <a:rPr spc="-5" dirty="0"/>
              <a:t>S.</a:t>
            </a:r>
            <a:r>
              <a:rPr dirty="0"/>
              <a:t> </a:t>
            </a:r>
            <a:r>
              <a:rPr spc="-5" dirty="0"/>
              <a:t>Sharma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15845" y="1464690"/>
            <a:ext cx="676973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Absorption,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metabolism,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</a:t>
            </a:r>
            <a:r>
              <a:rPr sz="2400" baseline="-20833" dirty="0">
                <a:solidFill>
                  <a:srgbClr val="404040"/>
                </a:solidFill>
                <a:latin typeface="Segoe Print"/>
                <a:cs typeface="Segoe Print"/>
              </a:rPr>
              <a:t>max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,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AUC, T</a:t>
            </a:r>
            <a:r>
              <a:rPr sz="2400" spc="-7" baseline="-20833" dirty="0">
                <a:solidFill>
                  <a:srgbClr val="404040"/>
                </a:solidFill>
                <a:latin typeface="Segoe Print"/>
                <a:cs typeface="Segoe Print"/>
              </a:rPr>
              <a:t>1/2</a:t>
            </a:r>
            <a:endParaRPr sz="2400" baseline="-20833">
              <a:latin typeface="Segoe Print"/>
              <a:cs typeface="Segoe Print"/>
            </a:endParaRPr>
          </a:p>
          <a:p>
            <a:pPr marL="775335" indent="-369570">
              <a:lnSpc>
                <a:spcPct val="100000"/>
              </a:lnSpc>
              <a:buChar char="–"/>
              <a:tabLst>
                <a:tab pos="77597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healthy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subjects</a:t>
            </a:r>
            <a:endParaRPr sz="2400">
              <a:latin typeface="Segoe Print"/>
              <a:cs typeface="Segoe Print"/>
            </a:endParaRPr>
          </a:p>
          <a:p>
            <a:pPr marL="775335" indent="-369570">
              <a:lnSpc>
                <a:spcPct val="100000"/>
              </a:lnSpc>
              <a:buChar char="–"/>
              <a:tabLst>
                <a:tab pos="77597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-4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patients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6645" y="3546424"/>
            <a:ext cx="7649209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7520" algn="l"/>
              </a:tabLst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profile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 dose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escalation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trials</a:t>
            </a:r>
            <a:endParaRPr sz="2400">
              <a:latin typeface="Segoe Print"/>
              <a:cs typeface="Segoe Print"/>
            </a:endParaRPr>
          </a:p>
          <a:p>
            <a:pPr marL="724535" indent="-369570">
              <a:lnSpc>
                <a:spcPct val="100000"/>
              </a:lnSpc>
              <a:spcBef>
                <a:spcPts val="5"/>
              </a:spcBef>
              <a:buChar char="–"/>
              <a:tabLst>
                <a:tab pos="72517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Healthy</a:t>
            </a:r>
            <a:r>
              <a:rPr sz="2400" spc="-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volunteers</a:t>
            </a:r>
            <a:endParaRPr sz="2400">
              <a:latin typeface="Segoe Print"/>
              <a:cs typeface="Segoe Print"/>
            </a:endParaRPr>
          </a:p>
          <a:p>
            <a:pPr marL="724535" indent="-369570">
              <a:lnSpc>
                <a:spcPct val="100000"/>
              </a:lnSpc>
              <a:buChar char="–"/>
              <a:tabLst>
                <a:tab pos="725170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signals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supporting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nonclinical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findings</a:t>
            </a:r>
            <a:endParaRPr sz="2400">
              <a:latin typeface="Segoe Print"/>
              <a:cs typeface="Segoe Print"/>
            </a:endParaRPr>
          </a:p>
          <a:p>
            <a:pPr marL="724535" indent="-369570">
              <a:lnSpc>
                <a:spcPct val="100000"/>
              </a:lnSpc>
              <a:buChar char="–"/>
              <a:tabLst>
                <a:tab pos="72517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New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signals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humans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only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18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30501" y="5060441"/>
            <a:ext cx="97332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Symptoms</a:t>
            </a:r>
            <a:r>
              <a:rPr sz="2400" b="1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reported</a:t>
            </a:r>
            <a:r>
              <a:rPr sz="2400" b="1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404040"/>
                </a:solidFill>
                <a:latin typeface="Segoe Print"/>
                <a:cs typeface="Segoe Print"/>
              </a:rPr>
              <a:t>as a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10" dirty="0">
                <a:solidFill>
                  <a:srgbClr val="404040"/>
                </a:solidFill>
                <a:latin typeface="Segoe Print"/>
                <a:cs typeface="Segoe Print"/>
              </a:rPr>
              <a:t>result</a:t>
            </a:r>
            <a:r>
              <a:rPr sz="2400" b="1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b="1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404040"/>
                </a:solidFill>
                <a:latin typeface="Segoe Print"/>
                <a:cs typeface="Segoe Print"/>
              </a:rPr>
              <a:t>a</a:t>
            </a:r>
            <a:r>
              <a:rPr sz="2400" b="1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404040"/>
                </a:solidFill>
                <a:latin typeface="Segoe Print"/>
                <a:cs typeface="Segoe Print"/>
              </a:rPr>
              <a:t>probe</a:t>
            </a:r>
            <a:r>
              <a:rPr sz="2400" b="1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(using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Checklist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73401" y="5297458"/>
            <a:ext cx="9287510" cy="1014094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Questionnaire)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allows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standardization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within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across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trials</a:t>
            </a:r>
            <a:endParaRPr sz="2400">
              <a:latin typeface="Segoe Print"/>
              <a:cs typeface="Segoe Print"/>
            </a:endParaRPr>
          </a:p>
          <a:p>
            <a:pPr marL="402590">
              <a:lnSpc>
                <a:spcPct val="100000"/>
              </a:lnSpc>
              <a:spcBef>
                <a:spcPts val="1010"/>
              </a:spcBef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But,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may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miss</a:t>
            </a:r>
            <a:r>
              <a:rPr sz="2400" b="1" spc="-2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unexpected</a:t>
            </a:r>
            <a:r>
              <a:rPr sz="2400" b="1" spc="-1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AEs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405252" y="87833"/>
            <a:ext cx="76733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Ascertainment</a:t>
            </a:r>
            <a:r>
              <a:rPr sz="3600" spc="-35" dirty="0"/>
              <a:t> </a:t>
            </a:r>
            <a:r>
              <a:rPr sz="3600" spc="-5" dirty="0"/>
              <a:t>of</a:t>
            </a:r>
            <a:r>
              <a:rPr sz="3600" spc="-10" dirty="0"/>
              <a:t> </a:t>
            </a:r>
            <a:r>
              <a:rPr sz="3600" spc="-5" dirty="0"/>
              <a:t>Adverse</a:t>
            </a:r>
            <a:r>
              <a:rPr sz="3600" spc="-10" dirty="0"/>
              <a:t> </a:t>
            </a:r>
            <a:r>
              <a:rPr sz="3600" spc="-5" dirty="0"/>
              <a:t>Events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932180" y="540428"/>
            <a:ext cx="10601960" cy="4170679"/>
          </a:xfrm>
          <a:prstGeom prst="rect">
            <a:avLst/>
          </a:prstGeom>
        </p:spPr>
        <p:txBody>
          <a:bodyPr vert="horz" wrap="square" lIns="0" tIns="1924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1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19</a:t>
            </a:r>
            <a:endParaRPr sz="2000">
              <a:latin typeface="Myanmar Text"/>
              <a:cs typeface="Myanmar Text"/>
            </a:endParaRPr>
          </a:p>
          <a:p>
            <a:pPr marL="1153795" marR="5080" indent="-342900">
              <a:lnSpc>
                <a:spcPct val="100000"/>
              </a:lnSpc>
              <a:spcBef>
                <a:spcPts val="169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By spontaneously reported symptoms or symptoms reported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as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result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probe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both</a:t>
            </a:r>
            <a:endParaRPr sz="2400">
              <a:latin typeface="Segoe Print"/>
              <a:cs typeface="Segoe Print"/>
            </a:endParaRPr>
          </a:p>
          <a:p>
            <a:pPr marL="810895">
              <a:lnSpc>
                <a:spcPct val="100000"/>
              </a:lnSpc>
              <a:spcBef>
                <a:spcPts val="295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5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Spontaneously</a:t>
            </a:r>
            <a:r>
              <a:rPr sz="2400" b="1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reported symptoms</a:t>
            </a:r>
            <a:r>
              <a:rPr sz="2400" b="1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have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advantage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endParaRPr sz="2400">
              <a:latin typeface="Segoe Print"/>
              <a:cs typeface="Segoe Print"/>
            </a:endParaRPr>
          </a:p>
          <a:p>
            <a:pPr marL="1153795" indent="-343535">
              <a:lnSpc>
                <a:spcPct val="100000"/>
              </a:lnSpc>
              <a:spcBef>
                <a:spcPts val="1010"/>
              </a:spcBef>
              <a:buClr>
                <a:srgbClr val="EFA12D"/>
              </a:buClr>
              <a:buFont typeface="Wingdings"/>
              <a:buChar char=""/>
              <a:tabLst>
                <a:tab pos="115443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detecting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more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severe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episodes,</a:t>
            </a:r>
            <a:endParaRPr sz="2400">
              <a:latin typeface="Segoe Print"/>
              <a:cs typeface="Segoe Print"/>
            </a:endParaRPr>
          </a:p>
          <a:p>
            <a:pPr marL="1153795" indent="-343535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1154430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truly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unexpected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AEs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endParaRPr sz="2400">
              <a:latin typeface="Segoe Print"/>
              <a:cs typeface="Segoe Print"/>
            </a:endParaRPr>
          </a:p>
          <a:p>
            <a:pPr marL="1153795" indent="-343535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115443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identifying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what’s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important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patient</a:t>
            </a:r>
            <a:endParaRPr sz="2400">
              <a:latin typeface="Segoe Print"/>
              <a:cs typeface="Segoe Print"/>
            </a:endParaRPr>
          </a:p>
          <a:p>
            <a:pPr marL="1543685">
              <a:lnSpc>
                <a:spcPct val="100000"/>
              </a:lnSpc>
              <a:spcBef>
                <a:spcPts val="1010"/>
              </a:spcBef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But,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may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lack </a:t>
            </a:r>
            <a:r>
              <a:rPr sz="2400" b="1" spc="-10" dirty="0">
                <a:solidFill>
                  <a:srgbClr val="C00000"/>
                </a:solidFill>
                <a:latin typeface="Segoe Print"/>
                <a:cs typeface="Segoe Print"/>
              </a:rPr>
              <a:t>standardization</a:t>
            </a:r>
            <a:r>
              <a:rPr sz="2400" b="1" spc="3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(e.g.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within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across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trials)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86298" y="94234"/>
            <a:ext cx="23622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Overview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069339" y="940765"/>
            <a:ext cx="8002905" cy="5453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55015" algn="l"/>
              </a:tabLst>
            </a:pPr>
            <a:r>
              <a:rPr sz="3000" baseline="54166" dirty="0">
                <a:solidFill>
                  <a:srgbClr val="FDFFFF"/>
                </a:solidFill>
                <a:latin typeface="Myanmar Text"/>
                <a:cs typeface="Myanmar Text"/>
              </a:rPr>
              <a:t>2	</a:t>
            </a: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spc="15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Introduction</a:t>
            </a:r>
            <a:endParaRPr sz="2200">
              <a:latin typeface="Segoe Print"/>
              <a:cs typeface="Segoe Print"/>
            </a:endParaRPr>
          </a:p>
          <a:p>
            <a:pPr marL="755015">
              <a:lnSpc>
                <a:spcPct val="100000"/>
              </a:lnSpc>
              <a:spcBef>
                <a:spcPts val="2620"/>
              </a:spcBef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spc="17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Safety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concerns</a:t>
            </a:r>
            <a:endParaRPr sz="2200">
              <a:latin typeface="Segoe Print"/>
              <a:cs typeface="Segoe Print"/>
            </a:endParaRPr>
          </a:p>
          <a:p>
            <a:pPr marL="755015">
              <a:lnSpc>
                <a:spcPct val="100000"/>
              </a:lnSpc>
              <a:spcBef>
                <a:spcPts val="2435"/>
              </a:spcBef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spc="19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Source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information</a:t>
            </a:r>
            <a:r>
              <a:rPr sz="2200" spc="5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evaluation</a:t>
            </a:r>
            <a:endParaRPr sz="2200">
              <a:latin typeface="Segoe Print"/>
              <a:cs typeface="Segoe Print"/>
            </a:endParaRPr>
          </a:p>
          <a:p>
            <a:pPr marL="755015">
              <a:lnSpc>
                <a:spcPct val="100000"/>
              </a:lnSpc>
              <a:spcBef>
                <a:spcPts val="2440"/>
              </a:spcBef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spc="17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Safety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monitoring</a:t>
            </a:r>
            <a:endParaRPr sz="2200">
              <a:latin typeface="Segoe Print"/>
              <a:cs typeface="Segoe Print"/>
            </a:endParaRPr>
          </a:p>
          <a:p>
            <a:pPr marL="755015">
              <a:lnSpc>
                <a:spcPct val="100000"/>
              </a:lnSpc>
              <a:spcBef>
                <a:spcPts val="2425"/>
              </a:spcBef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spc="19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IND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reporting</a:t>
            </a:r>
            <a:r>
              <a:rPr sz="2200" spc="5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requirements</a:t>
            </a:r>
            <a:endParaRPr sz="2200">
              <a:latin typeface="Segoe Print"/>
              <a:cs typeface="Segoe Print"/>
            </a:endParaRPr>
          </a:p>
          <a:p>
            <a:pPr marL="755015">
              <a:lnSpc>
                <a:spcPct val="100000"/>
              </a:lnSpc>
              <a:spcBef>
                <a:spcPts val="2340"/>
              </a:spcBef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spc="17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Causality</a:t>
            </a:r>
            <a:r>
              <a:rPr sz="22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assessment</a:t>
            </a:r>
            <a:endParaRPr sz="2200">
              <a:latin typeface="Segoe Print"/>
              <a:cs typeface="Segoe Print"/>
            </a:endParaRPr>
          </a:p>
          <a:p>
            <a:pPr marL="755015">
              <a:lnSpc>
                <a:spcPct val="100000"/>
              </a:lnSpc>
              <a:spcBef>
                <a:spcPts val="2245"/>
              </a:spcBef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spc="19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Postmarketing</a:t>
            </a:r>
            <a:r>
              <a:rPr sz="2200" spc="5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reporting</a:t>
            </a:r>
            <a:endParaRPr sz="2200">
              <a:latin typeface="Segoe Print"/>
              <a:cs typeface="Segoe Print"/>
            </a:endParaRPr>
          </a:p>
          <a:p>
            <a:pPr marL="755015">
              <a:lnSpc>
                <a:spcPct val="100000"/>
              </a:lnSpc>
              <a:spcBef>
                <a:spcPts val="2230"/>
              </a:spcBef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spc="18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Improving</a:t>
            </a:r>
            <a:r>
              <a:rPr sz="2200" spc="4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risk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assessment</a:t>
            </a:r>
            <a:r>
              <a:rPr sz="22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endParaRPr sz="2200">
              <a:latin typeface="Segoe Print"/>
              <a:cs typeface="Segoe Print"/>
            </a:endParaRPr>
          </a:p>
          <a:p>
            <a:pPr marL="755015">
              <a:lnSpc>
                <a:spcPct val="100000"/>
              </a:lnSpc>
              <a:spcBef>
                <a:spcPts val="2250"/>
              </a:spcBef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spc="17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Conclusion</a:t>
            </a:r>
            <a:endParaRPr sz="22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8610" y="115570"/>
            <a:ext cx="87229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Other</a:t>
            </a:r>
            <a:r>
              <a:rPr sz="3600" spc="-10" dirty="0"/>
              <a:t> </a:t>
            </a:r>
            <a:r>
              <a:rPr sz="3600" spc="-5" dirty="0"/>
              <a:t>Safety Assessments/Monitoring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32180" y="720089"/>
            <a:ext cx="5314315" cy="5122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20</a:t>
            </a:r>
            <a:endParaRPr sz="2000">
              <a:latin typeface="Myanmar Text"/>
              <a:cs typeface="Myanmar Text"/>
            </a:endParaRPr>
          </a:p>
          <a:p>
            <a:pPr marL="946785">
              <a:lnSpc>
                <a:spcPct val="100000"/>
              </a:lnSpc>
              <a:spcBef>
                <a:spcPts val="12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6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Vital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signs</a:t>
            </a:r>
            <a:endParaRPr sz="2400">
              <a:latin typeface="Segoe Print"/>
              <a:cs typeface="Segoe Print"/>
            </a:endParaRPr>
          </a:p>
          <a:p>
            <a:pPr marL="946785">
              <a:lnSpc>
                <a:spcPct val="100000"/>
              </a:lnSpc>
              <a:spcBef>
                <a:spcPts val="295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5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Laboratory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evaluations</a:t>
            </a:r>
            <a:endParaRPr sz="2400">
              <a:latin typeface="Segoe Print"/>
              <a:cs typeface="Segoe Print"/>
            </a:endParaRPr>
          </a:p>
          <a:p>
            <a:pPr marL="1659255" indent="-368935">
              <a:lnSpc>
                <a:spcPct val="100000"/>
              </a:lnSpc>
              <a:buChar char="–"/>
              <a:tabLst>
                <a:tab pos="1659255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CBC</a:t>
            </a:r>
            <a:endParaRPr sz="2400">
              <a:latin typeface="Segoe Print"/>
              <a:cs typeface="Segoe Print"/>
            </a:endParaRPr>
          </a:p>
          <a:p>
            <a:pPr marL="1659255" indent="-368935">
              <a:lnSpc>
                <a:spcPct val="100000"/>
              </a:lnSpc>
              <a:buChar char="–"/>
              <a:tabLst>
                <a:tab pos="165925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LFTs</a:t>
            </a:r>
            <a:endParaRPr sz="2400">
              <a:latin typeface="Segoe Print"/>
              <a:cs typeface="Segoe Print"/>
            </a:endParaRPr>
          </a:p>
          <a:p>
            <a:pPr marL="1659255" indent="-368935">
              <a:lnSpc>
                <a:spcPct val="100000"/>
              </a:lnSpc>
              <a:buChar char="–"/>
              <a:tabLst>
                <a:tab pos="165925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CPK</a:t>
            </a:r>
            <a:endParaRPr sz="2400">
              <a:latin typeface="Segoe Print"/>
              <a:cs typeface="Segoe Print"/>
            </a:endParaRPr>
          </a:p>
          <a:p>
            <a:pPr marL="1659255" indent="-368935">
              <a:lnSpc>
                <a:spcPct val="100000"/>
              </a:lnSpc>
              <a:buChar char="–"/>
              <a:tabLst>
                <a:tab pos="165925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KFTs</a:t>
            </a:r>
            <a:endParaRPr sz="2400">
              <a:latin typeface="Segoe Print"/>
              <a:cs typeface="Segoe Print"/>
            </a:endParaRPr>
          </a:p>
          <a:p>
            <a:pPr marL="1659255" indent="-368935">
              <a:lnSpc>
                <a:spcPct val="100000"/>
              </a:lnSpc>
              <a:buChar char="–"/>
              <a:tabLst>
                <a:tab pos="165925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Pancreatic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enzymes</a:t>
            </a:r>
            <a:endParaRPr sz="2400">
              <a:latin typeface="Segoe Print"/>
              <a:cs typeface="Segoe Print"/>
            </a:endParaRPr>
          </a:p>
          <a:p>
            <a:pPr marL="946785">
              <a:lnSpc>
                <a:spcPct val="100000"/>
              </a:lnSpc>
              <a:spcBef>
                <a:spcPts val="296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5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Special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assessments</a:t>
            </a:r>
            <a:endParaRPr sz="2400">
              <a:latin typeface="Segoe Print"/>
              <a:cs typeface="Segoe Print"/>
            </a:endParaRPr>
          </a:p>
          <a:p>
            <a:pPr marL="1659255" indent="-368935">
              <a:lnSpc>
                <a:spcPct val="100000"/>
              </a:lnSpc>
              <a:buChar char="–"/>
              <a:tabLst>
                <a:tab pos="165925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Visual,</a:t>
            </a:r>
            <a:r>
              <a:rPr sz="2400" spc="-5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Hearing</a:t>
            </a:r>
            <a:endParaRPr sz="2400">
              <a:latin typeface="Segoe Print"/>
              <a:cs typeface="Segoe Print"/>
            </a:endParaRPr>
          </a:p>
          <a:p>
            <a:pPr marL="1659255" indent="-368935">
              <a:lnSpc>
                <a:spcPct val="100000"/>
              </a:lnSpc>
              <a:buChar char="–"/>
              <a:tabLst>
                <a:tab pos="165925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Neurological</a:t>
            </a:r>
            <a:r>
              <a:rPr sz="2400" spc="-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exam</a:t>
            </a:r>
            <a:endParaRPr sz="2400">
              <a:latin typeface="Segoe Print"/>
              <a:cs typeface="Segoe Print"/>
            </a:endParaRPr>
          </a:p>
          <a:p>
            <a:pPr marL="1659255" indent="-368935">
              <a:lnSpc>
                <a:spcPct val="100000"/>
              </a:lnSpc>
              <a:buChar char="–"/>
              <a:tabLst>
                <a:tab pos="165925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ECG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89653" y="156464"/>
            <a:ext cx="42017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Segoe Print"/>
                <a:cs typeface="Segoe Print"/>
              </a:rPr>
              <a:t>Safety</a:t>
            </a:r>
            <a:r>
              <a:rPr sz="3600" b="1" u="heavy" spc="-8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Segoe Print"/>
                <a:cs typeface="Segoe Print"/>
              </a:rPr>
              <a:t> </a:t>
            </a:r>
            <a:r>
              <a:rPr sz="3600" b="1" u="heavy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Segoe Print"/>
                <a:cs typeface="Segoe Print"/>
              </a:rPr>
              <a:t>monitoring</a:t>
            </a:r>
            <a:endParaRPr sz="3600">
              <a:latin typeface="Segoe Print"/>
              <a:cs typeface="Segoe Prin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9763" y="1370075"/>
            <a:ext cx="10099548" cy="476707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21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7045" y="87833"/>
            <a:ext cx="64039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Adverse</a:t>
            </a:r>
            <a:r>
              <a:rPr sz="3600" spc="-20" dirty="0"/>
              <a:t> </a:t>
            </a:r>
            <a:r>
              <a:rPr sz="3600" spc="-5" dirty="0"/>
              <a:t>Event</a:t>
            </a:r>
            <a:r>
              <a:rPr sz="3600" spc="-35" dirty="0"/>
              <a:t> </a:t>
            </a:r>
            <a:r>
              <a:rPr sz="3600" dirty="0"/>
              <a:t>/</a:t>
            </a:r>
            <a:r>
              <a:rPr sz="3600" spc="-15" dirty="0"/>
              <a:t> </a:t>
            </a:r>
            <a:r>
              <a:rPr sz="3600" spc="-10" dirty="0"/>
              <a:t>Experience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32180" y="695744"/>
            <a:ext cx="10706100" cy="443357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22</a:t>
            </a:r>
            <a:endParaRPr sz="2000">
              <a:latin typeface="Myanmar Text"/>
              <a:cs typeface="Myanmar Text"/>
            </a:endParaRPr>
          </a:p>
          <a:p>
            <a:pPr marL="920115" algn="ctr">
              <a:lnSpc>
                <a:spcPct val="100000"/>
              </a:lnSpc>
              <a:spcBef>
                <a:spcPts val="229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Any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untoward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medical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occurrence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associated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with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use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endParaRPr sz="2400">
              <a:latin typeface="Segoe Print"/>
              <a:cs typeface="Segoe Print"/>
            </a:endParaRPr>
          </a:p>
          <a:p>
            <a:pPr marL="867410" algn="ctr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drug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humans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whether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not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considered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related</a:t>
            </a:r>
            <a:endParaRPr sz="2400">
              <a:latin typeface="Segoe Print"/>
              <a:cs typeface="Segoe Print"/>
            </a:endParaRPr>
          </a:p>
          <a:p>
            <a:pPr marL="1301750" indent="-368935">
              <a:lnSpc>
                <a:spcPct val="100000"/>
              </a:lnSpc>
              <a:spcBef>
                <a:spcPts val="2950"/>
              </a:spcBef>
              <a:buChar char="–"/>
              <a:tabLst>
                <a:tab pos="130238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sign,</a:t>
            </a:r>
            <a:r>
              <a:rPr sz="2400" spc="-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symptom,</a:t>
            </a:r>
            <a:r>
              <a:rPr sz="2400" spc="-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disease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404040"/>
              </a:buClr>
              <a:buFont typeface="Segoe Print"/>
              <a:buChar char="–"/>
            </a:pPr>
            <a:endParaRPr sz="2200">
              <a:latin typeface="Segoe Print"/>
              <a:cs typeface="Segoe Print"/>
            </a:endParaRPr>
          </a:p>
          <a:p>
            <a:pPr marL="1301750" indent="-368935">
              <a:lnSpc>
                <a:spcPct val="100000"/>
              </a:lnSpc>
              <a:buChar char="–"/>
              <a:tabLst>
                <a:tab pos="130238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abnormal lab,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imaging,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ECG,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etc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Clr>
                <a:srgbClr val="404040"/>
              </a:buClr>
              <a:buFont typeface="Segoe Print"/>
              <a:buChar char="–"/>
            </a:pPr>
            <a:endParaRPr sz="2150">
              <a:latin typeface="Segoe Print"/>
              <a:cs typeface="Segoe Print"/>
            </a:endParaRPr>
          </a:p>
          <a:p>
            <a:pPr marL="1301750" indent="-368935">
              <a:lnSpc>
                <a:spcPct val="100000"/>
              </a:lnSpc>
              <a:buChar char="–"/>
              <a:tabLst>
                <a:tab pos="130238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worsening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above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Clr>
                <a:srgbClr val="404040"/>
              </a:buClr>
              <a:buFont typeface="Segoe Print"/>
              <a:buChar char="–"/>
            </a:pPr>
            <a:endParaRPr sz="2150">
              <a:latin typeface="Segoe Print"/>
              <a:cs typeface="Segoe Print"/>
            </a:endParaRPr>
          </a:p>
          <a:p>
            <a:pPr marL="1301750" indent="-368935">
              <a:lnSpc>
                <a:spcPct val="100000"/>
              </a:lnSpc>
              <a:spcBef>
                <a:spcPts val="5"/>
              </a:spcBef>
              <a:buChar char="–"/>
              <a:tabLst>
                <a:tab pos="1302385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constellation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above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2894" y="129285"/>
            <a:ext cx="62922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AE</a:t>
            </a:r>
            <a:r>
              <a:rPr sz="3600" spc="-50" dirty="0"/>
              <a:t> </a:t>
            </a:r>
            <a:r>
              <a:rPr sz="3600" spc="-5" dirty="0"/>
              <a:t>Severity</a:t>
            </a:r>
            <a:r>
              <a:rPr sz="3600" spc="-20" dirty="0"/>
              <a:t> </a:t>
            </a:r>
            <a:r>
              <a:rPr sz="3600" dirty="0"/>
              <a:t>Grading</a:t>
            </a:r>
            <a:r>
              <a:rPr sz="3600" spc="-30" dirty="0"/>
              <a:t> </a:t>
            </a:r>
            <a:r>
              <a:rPr sz="3600" spc="-5" dirty="0"/>
              <a:t>Scales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32180" y="638939"/>
            <a:ext cx="10654030" cy="490537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23</a:t>
            </a:r>
            <a:endParaRPr sz="2000">
              <a:latin typeface="Myanmar Text"/>
              <a:cs typeface="Myanmar Text"/>
            </a:endParaRPr>
          </a:p>
          <a:p>
            <a:pPr marL="1358265" marR="36195" indent="-343535">
              <a:lnSpc>
                <a:spcPct val="100000"/>
              </a:lnSpc>
              <a:spcBef>
                <a:spcPts val="700"/>
              </a:spcBef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spc="2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Provide</a:t>
            </a:r>
            <a:r>
              <a:rPr sz="2200" spc="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general</a:t>
            </a:r>
            <a:r>
              <a:rPr sz="2200" spc="4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guidance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on</a:t>
            </a:r>
            <a:r>
              <a:rPr sz="22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parameters</a:t>
            </a:r>
            <a:r>
              <a:rPr sz="2200" spc="8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for</a:t>
            </a:r>
            <a:r>
              <a:rPr sz="22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monitoring</a:t>
            </a:r>
            <a:r>
              <a:rPr sz="2200" spc="6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in </a:t>
            </a:r>
            <a:r>
              <a:rPr sz="2200" spc="-86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clinical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trials</a:t>
            </a:r>
            <a:endParaRPr sz="22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Segoe Print"/>
              <a:cs typeface="Segoe Print"/>
            </a:endParaRPr>
          </a:p>
          <a:p>
            <a:pPr marL="1015365">
              <a:lnSpc>
                <a:spcPct val="100000"/>
              </a:lnSpc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spc="18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They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are specific</a:t>
            </a:r>
            <a:r>
              <a:rPr sz="22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to:</a:t>
            </a:r>
            <a:endParaRPr sz="2200">
              <a:latin typeface="Segoe Print"/>
              <a:cs typeface="Segoe Print"/>
            </a:endParaRPr>
          </a:p>
          <a:p>
            <a:pPr marL="1695450" indent="-337185">
              <a:lnSpc>
                <a:spcPct val="100000"/>
              </a:lnSpc>
              <a:spcBef>
                <a:spcPts val="5"/>
              </a:spcBef>
              <a:buChar char="–"/>
              <a:tabLst>
                <a:tab pos="1695450" algn="l"/>
              </a:tabLst>
            </a:pP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Study</a:t>
            </a:r>
            <a:r>
              <a:rPr sz="2200" spc="-4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population</a:t>
            </a:r>
            <a:endParaRPr sz="2200">
              <a:latin typeface="Segoe Print"/>
              <a:cs typeface="Segoe Print"/>
            </a:endParaRPr>
          </a:p>
          <a:p>
            <a:pPr marL="1695450" indent="-337185">
              <a:lnSpc>
                <a:spcPct val="100000"/>
              </a:lnSpc>
              <a:buChar char="–"/>
              <a:tabLst>
                <a:tab pos="1695450" algn="l"/>
              </a:tabLst>
            </a:pP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Phase of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product</a:t>
            </a:r>
            <a:r>
              <a:rPr sz="22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development</a:t>
            </a:r>
            <a:r>
              <a:rPr sz="2200" spc="5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(1-4)</a:t>
            </a:r>
            <a:endParaRPr sz="2200">
              <a:latin typeface="Segoe Print"/>
              <a:cs typeface="Segoe Print"/>
            </a:endParaRPr>
          </a:p>
          <a:p>
            <a:pPr marL="1792605" marR="5080" indent="-434340">
              <a:lnSpc>
                <a:spcPct val="100000"/>
              </a:lnSpc>
              <a:buChar char="–"/>
              <a:tabLst>
                <a:tab pos="1695450" algn="l"/>
              </a:tabLst>
            </a:pP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Product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evaluated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(small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molecule,</a:t>
            </a:r>
            <a:r>
              <a:rPr sz="22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therapeutic</a:t>
            </a:r>
            <a:r>
              <a:rPr sz="2200" spc="5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biologic,</a:t>
            </a:r>
            <a:r>
              <a:rPr sz="22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device, </a:t>
            </a:r>
            <a:r>
              <a:rPr sz="2200" spc="-86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vaccine)</a:t>
            </a:r>
            <a:endParaRPr sz="22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404040"/>
              </a:buClr>
              <a:buFont typeface="Segoe Print"/>
              <a:buChar char="–"/>
            </a:pPr>
            <a:endParaRPr sz="2600">
              <a:latin typeface="Segoe Print"/>
              <a:cs typeface="Segoe Print"/>
            </a:endParaRPr>
          </a:p>
          <a:p>
            <a:pPr marL="1015365">
              <a:lnSpc>
                <a:spcPct val="100000"/>
              </a:lnSpc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spc="15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Examples:</a:t>
            </a:r>
            <a:endParaRPr sz="2200">
              <a:latin typeface="Segoe Print"/>
              <a:cs typeface="Segoe Print"/>
            </a:endParaRPr>
          </a:p>
          <a:p>
            <a:pPr marL="1695450" indent="-337185">
              <a:lnSpc>
                <a:spcPct val="100000"/>
              </a:lnSpc>
              <a:buChar char="–"/>
              <a:tabLst>
                <a:tab pos="1695450" algn="l"/>
              </a:tabLst>
            </a:pP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NCI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(National</a:t>
            </a:r>
            <a:r>
              <a:rPr sz="22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Cancer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Institute)</a:t>
            </a:r>
            <a:endParaRPr sz="2200">
              <a:latin typeface="Segoe Print"/>
              <a:cs typeface="Segoe Print"/>
            </a:endParaRPr>
          </a:p>
          <a:p>
            <a:pPr marL="1695450" indent="-337185">
              <a:lnSpc>
                <a:spcPct val="100000"/>
              </a:lnSpc>
              <a:buChar char="–"/>
              <a:tabLst>
                <a:tab pos="1695450" algn="l"/>
              </a:tabLst>
            </a:pP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DAIDS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(Division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of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AIDS)</a:t>
            </a:r>
            <a:endParaRPr sz="22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58259" y="142443"/>
            <a:ext cx="51250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Serious</a:t>
            </a:r>
            <a:r>
              <a:rPr sz="3600" spc="-40" dirty="0"/>
              <a:t> </a:t>
            </a:r>
            <a:r>
              <a:rPr sz="3600" spc="-5" dirty="0"/>
              <a:t>Adverse</a:t>
            </a:r>
            <a:r>
              <a:rPr sz="3600" spc="-40" dirty="0"/>
              <a:t> </a:t>
            </a:r>
            <a:r>
              <a:rPr sz="3600" spc="-5" dirty="0"/>
              <a:t>Event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32180" y="637780"/>
            <a:ext cx="10727690" cy="536575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24</a:t>
            </a:r>
            <a:endParaRPr sz="2000">
              <a:latin typeface="Myanmar Text"/>
              <a:cs typeface="Myanmar Text"/>
            </a:endParaRPr>
          </a:p>
          <a:p>
            <a:pPr marL="1043940" marR="400685" indent="-342900">
              <a:lnSpc>
                <a:spcPts val="2380"/>
              </a:lnSpc>
              <a:spcBef>
                <a:spcPts val="1005"/>
              </a:spcBef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An AE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or suspected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AR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is considered “serious” if, it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results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in the </a:t>
            </a:r>
            <a:r>
              <a:rPr sz="2200" spc="-86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opinion</a:t>
            </a:r>
            <a:r>
              <a:rPr sz="2200" spc="4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Investigator</a:t>
            </a:r>
            <a:r>
              <a:rPr sz="2200" spc="4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Sponsor</a:t>
            </a:r>
            <a:r>
              <a:rPr sz="22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any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following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outcomes:</a:t>
            </a:r>
            <a:endParaRPr sz="2200">
              <a:latin typeface="Segoe Print"/>
              <a:cs typeface="Segoe Print"/>
            </a:endParaRPr>
          </a:p>
          <a:p>
            <a:pPr marL="1043940" indent="-343535">
              <a:lnSpc>
                <a:spcPct val="100000"/>
              </a:lnSpc>
              <a:spcBef>
                <a:spcPts val="2070"/>
              </a:spcBef>
              <a:buClr>
                <a:srgbClr val="EFA12D"/>
              </a:buClr>
              <a:buFont typeface="Wingdings"/>
              <a:buChar char=""/>
              <a:tabLst>
                <a:tab pos="1044575" algn="l"/>
              </a:tabLst>
            </a:pP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death,</a:t>
            </a:r>
            <a:endParaRPr sz="2200">
              <a:latin typeface="Segoe Print"/>
              <a:cs typeface="Segoe Print"/>
            </a:endParaRPr>
          </a:p>
          <a:p>
            <a:pPr marL="1043940" indent="-343535">
              <a:lnSpc>
                <a:spcPct val="100000"/>
              </a:lnSpc>
              <a:spcBef>
                <a:spcPts val="2110"/>
              </a:spcBef>
              <a:buClr>
                <a:srgbClr val="EFA12D"/>
              </a:buClr>
              <a:buFont typeface="Wingdings"/>
              <a:buChar char=""/>
              <a:tabLst>
                <a:tab pos="1044575" algn="l"/>
              </a:tabLst>
            </a:pP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</a:t>
            </a:r>
            <a:r>
              <a:rPr sz="2200" spc="-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life-threatening</a:t>
            </a:r>
            <a:r>
              <a:rPr sz="22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AE,</a:t>
            </a:r>
            <a:endParaRPr sz="2200">
              <a:latin typeface="Segoe Print"/>
              <a:cs typeface="Segoe Print"/>
            </a:endParaRPr>
          </a:p>
          <a:p>
            <a:pPr marL="1043940" indent="-343535">
              <a:lnSpc>
                <a:spcPct val="100000"/>
              </a:lnSpc>
              <a:spcBef>
                <a:spcPts val="2115"/>
              </a:spcBef>
              <a:buClr>
                <a:srgbClr val="EFA12D"/>
              </a:buClr>
              <a:buFont typeface="Wingdings"/>
              <a:buChar char=""/>
              <a:tabLst>
                <a:tab pos="1044575" algn="l"/>
              </a:tabLst>
            </a:pP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inpatient</a:t>
            </a:r>
            <a:r>
              <a:rPr sz="2200" spc="6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hospitalization</a:t>
            </a:r>
            <a:r>
              <a:rPr sz="2200" spc="5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prolongation</a:t>
            </a:r>
            <a:r>
              <a:rPr sz="2200" spc="6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existing</a:t>
            </a:r>
            <a:r>
              <a:rPr sz="2200" spc="5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hospitalization,</a:t>
            </a:r>
            <a:endParaRPr sz="2200">
              <a:latin typeface="Segoe Print"/>
              <a:cs typeface="Segoe Print"/>
            </a:endParaRPr>
          </a:p>
          <a:p>
            <a:pPr marL="1043940" marR="5080" indent="-342900">
              <a:lnSpc>
                <a:spcPts val="2380"/>
              </a:lnSpc>
              <a:spcBef>
                <a:spcPts val="2410"/>
              </a:spcBef>
              <a:buClr>
                <a:srgbClr val="EFA12D"/>
              </a:buClr>
              <a:buFont typeface="Wingdings"/>
              <a:buChar char=""/>
              <a:tabLst>
                <a:tab pos="1044575" algn="l"/>
              </a:tabLst>
            </a:pP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 persistent</a:t>
            </a:r>
            <a:r>
              <a:rPr sz="2200" spc="5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2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significant</a:t>
            </a:r>
            <a:r>
              <a:rPr sz="2200" spc="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incapacity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substantial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disruption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the </a:t>
            </a:r>
            <a:r>
              <a:rPr sz="2200" spc="-86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ability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conduct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normal</a:t>
            </a:r>
            <a:r>
              <a:rPr sz="22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life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functions,</a:t>
            </a:r>
            <a:r>
              <a:rPr sz="22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endParaRPr sz="2200">
              <a:latin typeface="Segoe Print"/>
              <a:cs typeface="Segoe Print"/>
            </a:endParaRPr>
          </a:p>
          <a:p>
            <a:pPr marL="1043940" indent="-343535">
              <a:lnSpc>
                <a:spcPct val="100000"/>
              </a:lnSpc>
              <a:spcBef>
                <a:spcPts val="2075"/>
              </a:spcBef>
              <a:buClr>
                <a:srgbClr val="EFA12D"/>
              </a:buClr>
              <a:buFont typeface="Wingdings"/>
              <a:buChar char=""/>
              <a:tabLst>
                <a:tab pos="1044575" algn="l"/>
              </a:tabLst>
            </a:pP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 congenital</a:t>
            </a:r>
            <a:r>
              <a:rPr sz="2200" spc="4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anomaly/birth</a:t>
            </a:r>
            <a:r>
              <a:rPr sz="2200" spc="6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defect,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endParaRPr sz="2200">
              <a:latin typeface="Segoe Print"/>
              <a:cs typeface="Segoe Print"/>
            </a:endParaRPr>
          </a:p>
          <a:p>
            <a:pPr marL="1043940" indent="-343535">
              <a:lnSpc>
                <a:spcPct val="100000"/>
              </a:lnSpc>
              <a:spcBef>
                <a:spcPts val="2110"/>
              </a:spcBef>
              <a:buClr>
                <a:srgbClr val="EFA12D"/>
              </a:buClr>
              <a:buFont typeface="Wingdings"/>
              <a:buChar char=""/>
              <a:tabLst>
                <a:tab pos="1044575" algn="l"/>
              </a:tabLst>
            </a:pP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requires</a:t>
            </a:r>
            <a:r>
              <a:rPr sz="22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intervention</a:t>
            </a:r>
            <a:r>
              <a:rPr sz="2200" spc="4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prevent</a:t>
            </a:r>
            <a:r>
              <a:rPr sz="2200" spc="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permanent</a:t>
            </a:r>
            <a:r>
              <a:rPr sz="2200" spc="5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impairment</a:t>
            </a:r>
            <a:r>
              <a:rPr sz="2200" spc="6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or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damage</a:t>
            </a:r>
            <a:endParaRPr sz="22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4204" y="115570"/>
            <a:ext cx="61569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Unexpected</a:t>
            </a:r>
            <a:r>
              <a:rPr sz="3600" spc="-30" dirty="0"/>
              <a:t> </a:t>
            </a:r>
            <a:r>
              <a:rPr sz="3600" spc="-5" dirty="0"/>
              <a:t>Adverse</a:t>
            </a:r>
            <a:r>
              <a:rPr sz="3600" spc="-30" dirty="0"/>
              <a:t> </a:t>
            </a:r>
            <a:r>
              <a:rPr sz="3600" spc="-5" dirty="0"/>
              <a:t>Event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32180" y="649654"/>
            <a:ext cx="11060430" cy="536321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25</a:t>
            </a:r>
            <a:endParaRPr sz="2000">
              <a:latin typeface="Myanmar Text"/>
              <a:cs typeface="Myanmar Text"/>
            </a:endParaRPr>
          </a:p>
          <a:p>
            <a:pPr marL="1180465" marR="1166495" indent="-342900">
              <a:lnSpc>
                <a:spcPct val="100000"/>
              </a:lnSpc>
              <a:spcBef>
                <a:spcPts val="66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Not listed in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Investigator’s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Brochure (IB) or if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IB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not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available</a:t>
            </a:r>
            <a:r>
              <a:rPr sz="2400" spc="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required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>
              <a:latin typeface="Segoe Print"/>
              <a:cs typeface="Segoe Print"/>
            </a:endParaRPr>
          </a:p>
          <a:p>
            <a:pPr marL="837565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5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Not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listed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at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specificity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severity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observed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50">
              <a:latin typeface="Segoe Print"/>
              <a:cs typeface="Segoe Print"/>
            </a:endParaRPr>
          </a:p>
          <a:p>
            <a:pPr marL="1180465" marR="729615" indent="-342900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Mentioned in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IB as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anticipated due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pharmacokinetic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properties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drug or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occurred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with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other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drugs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this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class, but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not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with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study drug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50">
              <a:latin typeface="Segoe Print"/>
              <a:cs typeface="Segoe Print"/>
            </a:endParaRPr>
          </a:p>
          <a:p>
            <a:pPr marL="1180465" marR="5080" indent="-3429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Not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consistent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with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risk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information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described in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general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investigational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plan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elsewhere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current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application,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as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amended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3298" y="74117"/>
            <a:ext cx="39109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Other</a:t>
            </a:r>
            <a:r>
              <a:rPr sz="3600" spc="-55" dirty="0"/>
              <a:t> </a:t>
            </a:r>
            <a:r>
              <a:rPr sz="3600" spc="-10" dirty="0"/>
              <a:t>definitions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32180" y="615508"/>
            <a:ext cx="11118850" cy="499046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26</a:t>
            </a:r>
            <a:endParaRPr sz="2000">
              <a:latin typeface="Myanmar Text"/>
              <a:cs typeface="Myanmar Text"/>
            </a:endParaRPr>
          </a:p>
          <a:p>
            <a:pPr marL="865505">
              <a:lnSpc>
                <a:spcPct val="100000"/>
              </a:lnSpc>
              <a:spcBef>
                <a:spcPts val="99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5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Adverse</a:t>
            </a:r>
            <a:r>
              <a:rPr sz="2400" b="1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drug</a:t>
            </a:r>
            <a:r>
              <a:rPr sz="2400" b="1" spc="-10" dirty="0">
                <a:solidFill>
                  <a:srgbClr val="404040"/>
                </a:solidFill>
                <a:latin typeface="Segoe Print"/>
                <a:cs typeface="Segoe Print"/>
              </a:rPr>
              <a:t> reaction:</a:t>
            </a:r>
            <a:endParaRPr sz="2400">
              <a:latin typeface="Segoe Print"/>
              <a:cs typeface="Segoe Print"/>
            </a:endParaRPr>
          </a:p>
          <a:p>
            <a:pPr marL="1208405">
              <a:lnSpc>
                <a:spcPct val="100000"/>
              </a:lnSpc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AE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that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has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causal relationship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with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medicinal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Segoe Print"/>
              <a:cs typeface="Segoe Print"/>
            </a:endParaRPr>
          </a:p>
          <a:p>
            <a:pPr marL="86550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5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404040"/>
                </a:solidFill>
                <a:latin typeface="Segoe Print"/>
                <a:cs typeface="Segoe Print"/>
              </a:rPr>
              <a:t>Suspected</a:t>
            </a:r>
            <a:r>
              <a:rPr sz="2400" b="1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adverse</a:t>
            </a:r>
            <a:r>
              <a:rPr sz="2400" b="1" spc="-4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reaction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:</a:t>
            </a:r>
            <a:endParaRPr sz="2400">
              <a:latin typeface="Segoe Print"/>
              <a:cs typeface="Segoe Print"/>
            </a:endParaRPr>
          </a:p>
          <a:p>
            <a:pPr marL="1208405" marR="5080">
              <a:lnSpc>
                <a:spcPct val="100000"/>
              </a:lnSpc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Any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for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which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there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reasonable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possibility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that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drug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caused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adverse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event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00">
              <a:latin typeface="Segoe Print"/>
              <a:cs typeface="Segoe Print"/>
            </a:endParaRPr>
          </a:p>
          <a:p>
            <a:pPr marL="865505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5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Life-threatening adverse</a:t>
            </a:r>
            <a:r>
              <a:rPr sz="2400" b="1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10" dirty="0">
                <a:solidFill>
                  <a:srgbClr val="404040"/>
                </a:solidFill>
                <a:latin typeface="Segoe Print"/>
                <a:cs typeface="Segoe Print"/>
              </a:rPr>
              <a:t>reaction:</a:t>
            </a:r>
            <a:endParaRPr sz="2400">
              <a:latin typeface="Segoe Print"/>
              <a:cs typeface="Segoe Print"/>
            </a:endParaRPr>
          </a:p>
          <a:p>
            <a:pPr marL="1354455" marR="299720">
              <a:lnSpc>
                <a:spcPts val="2980"/>
              </a:lnSpc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An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AE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suspected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is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considered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“life-threatening”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if,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view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either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investigator or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sponsor,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its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occurrence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places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patient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subject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at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immediate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risk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death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4077" y="101854"/>
            <a:ext cx="333882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Other</a:t>
            </a:r>
            <a:r>
              <a:rPr spc="-25" dirty="0"/>
              <a:t> </a:t>
            </a:r>
            <a:r>
              <a:rPr spc="-5" dirty="0"/>
              <a:t>definitions…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5" dirty="0"/>
              <a:t>Drug</a:t>
            </a:r>
            <a:r>
              <a:rPr spc="-15" dirty="0"/>
              <a:t> </a:t>
            </a:r>
            <a:r>
              <a:rPr spc="-10" dirty="0"/>
              <a:t>safety</a:t>
            </a:r>
            <a:r>
              <a:rPr spc="35" dirty="0"/>
              <a:t> </a:t>
            </a:r>
            <a:r>
              <a:rPr spc="-5" dirty="0"/>
              <a:t>evaluation</a:t>
            </a:r>
            <a:r>
              <a:rPr spc="20" dirty="0"/>
              <a:t> </a:t>
            </a:r>
            <a:r>
              <a:rPr spc="-5" dirty="0"/>
              <a:t>in clinical</a:t>
            </a:r>
            <a:r>
              <a:rPr spc="-10" dirty="0"/>
              <a:t> </a:t>
            </a:r>
            <a:r>
              <a:rPr spc="-5" dirty="0"/>
              <a:t>trial </a:t>
            </a:r>
            <a:r>
              <a:rPr dirty="0"/>
              <a:t>-</a:t>
            </a:r>
            <a:r>
              <a:rPr spc="5" dirty="0"/>
              <a:t> </a:t>
            </a:r>
            <a:r>
              <a:rPr dirty="0"/>
              <a:t>Dr. </a:t>
            </a:r>
            <a:r>
              <a:rPr spc="-5" dirty="0"/>
              <a:t>Vikas</a:t>
            </a:r>
            <a:r>
              <a:rPr spc="15" dirty="0"/>
              <a:t> </a:t>
            </a:r>
            <a:r>
              <a:rPr spc="-5" dirty="0"/>
              <a:t>S.</a:t>
            </a:r>
            <a:r>
              <a:rPr dirty="0"/>
              <a:t> </a:t>
            </a:r>
            <a:r>
              <a:rPr spc="-5" dirty="0"/>
              <a:t>Sharma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84985" y="777951"/>
            <a:ext cx="70688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5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Suspected</a:t>
            </a:r>
            <a:r>
              <a:rPr sz="2400" b="1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serious Adverse</a:t>
            </a:r>
            <a:r>
              <a:rPr sz="2400" b="1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Reaction</a:t>
            </a:r>
            <a:r>
              <a:rPr sz="2400" b="1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10" dirty="0">
                <a:solidFill>
                  <a:srgbClr val="404040"/>
                </a:solidFill>
                <a:latin typeface="Segoe Print"/>
                <a:cs typeface="Segoe Print"/>
              </a:rPr>
              <a:t>(SSAR):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4985" y="1144270"/>
            <a:ext cx="9827895" cy="517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2707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Adverse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reaction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that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is classed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 nature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as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serious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is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consistent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with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information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about</a:t>
            </a:r>
            <a:r>
              <a:rPr sz="2400" spc="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medicinal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product in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question</a:t>
            </a:r>
            <a:endParaRPr sz="2400">
              <a:latin typeface="Segoe Print"/>
              <a:cs typeface="Segoe Print"/>
            </a:endParaRPr>
          </a:p>
          <a:p>
            <a:pPr marL="355600" marR="92710" indent="-342900">
              <a:lnSpc>
                <a:spcPct val="100000"/>
              </a:lnSpc>
              <a:spcBef>
                <a:spcPts val="295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404040"/>
                </a:solidFill>
                <a:latin typeface="Segoe Print"/>
                <a:cs typeface="Segoe Print"/>
              </a:rPr>
              <a:t>Suspected unexpected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serious Adverse Reaction (SUSAR): </a:t>
            </a:r>
            <a:r>
              <a:rPr sz="2400" b="1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Adverse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reaction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that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is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classed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nature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as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serious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 is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not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consistent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with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information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about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medicinal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product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question</a:t>
            </a:r>
            <a:endParaRPr sz="2400">
              <a:latin typeface="Segoe Print"/>
              <a:cs typeface="Segoe Print"/>
            </a:endParaRPr>
          </a:p>
          <a:p>
            <a:pPr marL="355600" marR="1245235" indent="-342900">
              <a:lnSpc>
                <a:spcPct val="100000"/>
              </a:lnSpc>
              <a:spcBef>
                <a:spcPts val="2965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case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licensed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product,</a:t>
            </a:r>
            <a:r>
              <a:rPr sz="24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summary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characteristics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for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that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2965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case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any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other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investigational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medicinal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product,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endParaRPr sz="2400">
              <a:latin typeface="Segoe Print"/>
              <a:cs typeface="Segoe Print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investigator’s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Brochure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(IB)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relating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trial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question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27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1610" y="74117"/>
            <a:ext cx="723645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93135" algn="l"/>
              </a:tabLst>
            </a:pPr>
            <a:r>
              <a:rPr sz="3600" spc="-5" dirty="0"/>
              <a:t>Investigational	New</a:t>
            </a:r>
            <a:r>
              <a:rPr sz="3600" spc="-35" dirty="0"/>
              <a:t> </a:t>
            </a:r>
            <a:r>
              <a:rPr sz="3600" spc="-5" dirty="0"/>
              <a:t>Drug</a:t>
            </a:r>
            <a:r>
              <a:rPr sz="3600" spc="-50" dirty="0"/>
              <a:t> </a:t>
            </a:r>
            <a:r>
              <a:rPr sz="3600" dirty="0"/>
              <a:t>(IND)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736850" y="623442"/>
            <a:ext cx="72059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Segoe Print"/>
                <a:cs typeface="Segoe Print"/>
              </a:rPr>
              <a:t>Safety </a:t>
            </a:r>
            <a:r>
              <a:rPr sz="3600" b="1" u="heavy" spc="-1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Segoe Print"/>
                <a:cs typeface="Segoe Print"/>
              </a:rPr>
              <a:t>Reporting</a:t>
            </a:r>
            <a:r>
              <a:rPr sz="3600" b="1" u="heavy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Segoe Print"/>
                <a:cs typeface="Segoe Print"/>
              </a:rPr>
              <a:t> </a:t>
            </a:r>
            <a:r>
              <a:rPr sz="3600" b="1" u="heavy" spc="-1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Segoe Print"/>
                <a:cs typeface="Segoe Print"/>
              </a:rPr>
              <a:t>Requirements</a:t>
            </a:r>
            <a:endParaRPr sz="3600">
              <a:latin typeface="Segoe Print"/>
              <a:cs typeface="Segoe Prin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9113" y="1587500"/>
            <a:ext cx="10674985" cy="419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Unexpected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fatal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 life-threatening suspected AEs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-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important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information &amp;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thus,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must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reported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more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rapidly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FDA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Segoe Print"/>
              <a:cs typeface="Segoe Print"/>
            </a:endParaRPr>
          </a:p>
          <a:p>
            <a:pPr marL="355600" marR="17780" indent="-343535" algn="just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Any unexpected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fatal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 life-threatening suspected AR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–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reported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 no later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than </a:t>
            </a:r>
            <a:r>
              <a:rPr sz="2400" dirty="0">
                <a:solidFill>
                  <a:srgbClr val="C00000"/>
                </a:solidFill>
                <a:latin typeface="Segoe Print"/>
                <a:cs typeface="Segoe Print"/>
              </a:rPr>
              <a:t>7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calendar days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after the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sponsor’s initial receipt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information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Segoe Print"/>
              <a:cs typeface="Segoe Print"/>
            </a:endParaRPr>
          </a:p>
          <a:p>
            <a:pPr marL="355600" marR="43815" indent="-343535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safety report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submitted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within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7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calendar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days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is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complete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,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additional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submission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within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15</a:t>
            </a:r>
            <a:r>
              <a:rPr sz="2400" spc="-1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days</a:t>
            </a:r>
            <a:r>
              <a:rPr sz="2400" spc="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from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day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zero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is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not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required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28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3836" y="47371"/>
            <a:ext cx="88157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Investigational</a:t>
            </a:r>
            <a:r>
              <a:rPr spc="45" dirty="0"/>
              <a:t> </a:t>
            </a:r>
            <a:r>
              <a:rPr spc="-10" dirty="0"/>
              <a:t>New</a:t>
            </a:r>
            <a:r>
              <a:rPr spc="25" dirty="0"/>
              <a:t> </a:t>
            </a:r>
            <a:r>
              <a:rPr spc="-10" dirty="0"/>
              <a:t>Drug</a:t>
            </a:r>
            <a:r>
              <a:rPr spc="10" dirty="0"/>
              <a:t> </a:t>
            </a:r>
            <a:r>
              <a:rPr spc="-5" dirty="0"/>
              <a:t>(IND)</a:t>
            </a:r>
            <a:r>
              <a:rPr spc="50" dirty="0"/>
              <a:t> </a:t>
            </a:r>
            <a:r>
              <a:rPr spc="-5" dirty="0"/>
              <a:t>Safety</a:t>
            </a:r>
            <a:r>
              <a:rPr spc="45" dirty="0"/>
              <a:t> </a:t>
            </a:r>
            <a:r>
              <a:rPr spc="-10" dirty="0"/>
              <a:t>Reporting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5" dirty="0"/>
              <a:t>Drug</a:t>
            </a:r>
            <a:r>
              <a:rPr spc="-15" dirty="0"/>
              <a:t> </a:t>
            </a:r>
            <a:r>
              <a:rPr spc="-10" dirty="0"/>
              <a:t>safety</a:t>
            </a:r>
            <a:r>
              <a:rPr spc="35" dirty="0"/>
              <a:t> </a:t>
            </a:r>
            <a:r>
              <a:rPr spc="-5" dirty="0"/>
              <a:t>evaluation</a:t>
            </a:r>
            <a:r>
              <a:rPr spc="20" dirty="0"/>
              <a:t> </a:t>
            </a:r>
            <a:r>
              <a:rPr spc="-5" dirty="0"/>
              <a:t>in clinical</a:t>
            </a:r>
            <a:r>
              <a:rPr spc="-10" dirty="0"/>
              <a:t> </a:t>
            </a:r>
            <a:r>
              <a:rPr spc="-5" dirty="0"/>
              <a:t>trial </a:t>
            </a:r>
            <a:r>
              <a:rPr dirty="0"/>
              <a:t>-</a:t>
            </a:r>
            <a:r>
              <a:rPr spc="5" dirty="0"/>
              <a:t> </a:t>
            </a:r>
            <a:r>
              <a:rPr dirty="0"/>
              <a:t>Dr. </a:t>
            </a:r>
            <a:r>
              <a:rPr spc="-5" dirty="0"/>
              <a:t>Vikas</a:t>
            </a:r>
            <a:r>
              <a:rPr spc="15" dirty="0"/>
              <a:t> </a:t>
            </a:r>
            <a:r>
              <a:rPr spc="-5" dirty="0"/>
              <a:t>S.</a:t>
            </a:r>
            <a:r>
              <a:rPr dirty="0"/>
              <a:t> </a:t>
            </a:r>
            <a:r>
              <a:rPr spc="-5" dirty="0"/>
              <a:t>Sharma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43836" y="473786"/>
            <a:ext cx="7163434" cy="2107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spc="-1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Segoe Print"/>
                <a:cs typeface="Segoe Print"/>
              </a:rPr>
              <a:t>Requirements…</a:t>
            </a:r>
            <a:endParaRPr sz="28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240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Sponsor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must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also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report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any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findings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from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clinical,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epidemiological,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pooled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analysis of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multiple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studies or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43836" y="2683890"/>
            <a:ext cx="10036810" cy="3525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any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findings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from animal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or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vitro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testing: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significant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risk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humans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exposed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 (e.g.,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mutagenicity,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teratogenicity,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carcinogenicity)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245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5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Follow-up</a:t>
            </a:r>
            <a:r>
              <a:rPr sz="2400" b="1" spc="-1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IND</a:t>
            </a:r>
            <a:r>
              <a:rPr sz="2400" b="1" spc="-1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Safety</a:t>
            </a:r>
            <a:r>
              <a:rPr sz="2400" b="1" spc="-1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Report</a:t>
            </a:r>
            <a:r>
              <a:rPr sz="2400" b="1" spc="-2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–</a:t>
            </a:r>
            <a:endParaRPr sz="2400">
              <a:latin typeface="Segoe Print"/>
              <a:cs typeface="Segoe Print"/>
            </a:endParaRPr>
          </a:p>
          <a:p>
            <a:pPr marL="379730" marR="344170">
              <a:lnSpc>
                <a:spcPct val="134600"/>
              </a:lnSpc>
              <a:spcBef>
                <a:spcPts val="10"/>
              </a:spcBef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If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sponsor obtains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any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relevant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additional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information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– 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submitted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no later</a:t>
            </a:r>
            <a:r>
              <a:rPr sz="2400" spc="2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C00000"/>
                </a:solidFill>
                <a:latin typeface="Segoe Print"/>
                <a:cs typeface="Segoe Print"/>
              </a:rPr>
              <a:t>than</a:t>
            </a:r>
            <a:r>
              <a:rPr sz="2400" spc="-2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15</a:t>
            </a:r>
            <a:r>
              <a:rPr sz="2400" spc="-1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calendar</a:t>
            </a:r>
            <a:r>
              <a:rPr sz="2400" spc="1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days</a:t>
            </a:r>
            <a:r>
              <a:rPr sz="240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after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sponsor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receives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information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29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39741" y="210769"/>
            <a:ext cx="37655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INT</a:t>
            </a:r>
            <a:r>
              <a:rPr sz="3600" spc="-15" dirty="0"/>
              <a:t>R</a:t>
            </a:r>
            <a:r>
              <a:rPr sz="3600" dirty="0"/>
              <a:t>ODUCTION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069339" y="638749"/>
            <a:ext cx="10713085" cy="520509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2000" dirty="0">
                <a:solidFill>
                  <a:srgbClr val="FDFFFF"/>
                </a:solidFill>
                <a:latin typeface="Myanmar Text"/>
                <a:cs typeface="Myanmar Text"/>
              </a:rPr>
              <a:t>3</a:t>
            </a:r>
            <a:endParaRPr sz="2000">
              <a:latin typeface="Myanmar Text"/>
              <a:cs typeface="Myanmar Text"/>
            </a:endParaRPr>
          </a:p>
          <a:p>
            <a:pPr marL="673735">
              <a:lnSpc>
                <a:spcPct val="100000"/>
              </a:lnSpc>
              <a:spcBef>
                <a:spcPts val="77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All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medicinal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products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carry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risks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addition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their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possible</a:t>
            </a:r>
            <a:endParaRPr sz="2400">
              <a:latin typeface="Segoe Print"/>
              <a:cs typeface="Segoe Print"/>
            </a:endParaRPr>
          </a:p>
          <a:p>
            <a:pPr marL="1016635">
              <a:lnSpc>
                <a:spcPct val="100000"/>
              </a:lnSpc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benefits</a:t>
            </a:r>
            <a:endParaRPr sz="2400">
              <a:latin typeface="Segoe Print"/>
              <a:cs typeface="Segoe Print"/>
            </a:endParaRPr>
          </a:p>
          <a:p>
            <a:pPr marL="1016635" marR="5080" indent="-342900">
              <a:lnSpc>
                <a:spcPct val="100000"/>
              </a:lnSpc>
              <a:spcBef>
                <a:spcPts val="367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For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developing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new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medicine, a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decision can only be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made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if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both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benefits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&amp;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risks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are addressed</a:t>
            </a:r>
            <a:endParaRPr sz="2400">
              <a:latin typeface="Segoe Print"/>
              <a:cs typeface="Segoe Print"/>
            </a:endParaRPr>
          </a:p>
          <a:p>
            <a:pPr marL="1016635" marR="108585" indent="-342900">
              <a:lnSpc>
                <a:spcPct val="100000"/>
              </a:lnSpc>
              <a:spcBef>
                <a:spcPts val="368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Risk associated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with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 is minimized when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medicines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good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quality,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efficacy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are used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rationally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by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an 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informed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health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professional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by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patients</a:t>
            </a:r>
            <a:endParaRPr sz="2400">
              <a:latin typeface="Segoe Print"/>
              <a:cs typeface="Segoe Print"/>
            </a:endParaRPr>
          </a:p>
          <a:p>
            <a:pPr marL="1016635" marR="948690" indent="-342900">
              <a:lnSpc>
                <a:spcPct val="100000"/>
              </a:lnSpc>
              <a:spcBef>
                <a:spcPts val="368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Pharmacovigilance</a:t>
            </a:r>
            <a:r>
              <a:rPr sz="24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helps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reducing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risk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harm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by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ensuring</a:t>
            </a:r>
            <a:r>
              <a:rPr sz="2400" spc="-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use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good quality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medicines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appropriately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43836" y="1778634"/>
            <a:ext cx="9364345" cy="3119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09550" indent="-3429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IND annual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safety report </a:t>
            </a:r>
            <a:r>
              <a:rPr sz="2400" b="1" dirty="0">
                <a:latin typeface="Segoe Print"/>
                <a:cs typeface="Segoe Print"/>
              </a:rPr>
              <a:t>-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required of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all IND holders &amp;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should include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–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3315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most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frequent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 most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serious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AEs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by body system,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332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list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subjects who died,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including cause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&amp;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3329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list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subjects who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dropped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out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association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with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an</a:t>
            </a:r>
            <a:r>
              <a:rPr sz="24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AE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43836" y="47371"/>
            <a:ext cx="88138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Investigational</a:t>
            </a:r>
            <a:r>
              <a:rPr spc="45" dirty="0"/>
              <a:t> </a:t>
            </a:r>
            <a:r>
              <a:rPr spc="-10" dirty="0"/>
              <a:t>New</a:t>
            </a:r>
            <a:r>
              <a:rPr spc="25" dirty="0"/>
              <a:t> </a:t>
            </a:r>
            <a:r>
              <a:rPr spc="-10" dirty="0"/>
              <a:t>Drug</a:t>
            </a:r>
            <a:r>
              <a:rPr spc="10" dirty="0"/>
              <a:t> </a:t>
            </a:r>
            <a:r>
              <a:rPr spc="-5" dirty="0"/>
              <a:t>(IND)</a:t>
            </a:r>
            <a:r>
              <a:rPr spc="35" dirty="0"/>
              <a:t> </a:t>
            </a:r>
            <a:r>
              <a:rPr spc="-5" dirty="0"/>
              <a:t>Safety</a:t>
            </a:r>
            <a:r>
              <a:rPr spc="45" dirty="0"/>
              <a:t> </a:t>
            </a:r>
            <a:r>
              <a:rPr spc="-10" dirty="0"/>
              <a:t>Reporting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43836" y="473786"/>
            <a:ext cx="27317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spc="-1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Segoe Print"/>
                <a:cs typeface="Segoe Print"/>
              </a:rPr>
              <a:t>Requirements…</a:t>
            </a:r>
            <a:endParaRPr sz="2800">
              <a:latin typeface="Segoe Print"/>
              <a:cs typeface="Segoe Prin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30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30501" y="1096136"/>
            <a:ext cx="10090150" cy="4557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47370" indent="-3429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Adverse Events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that meet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all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three criteria are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reported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FDA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(SUSAR):</a:t>
            </a:r>
            <a:endParaRPr sz="2400">
              <a:latin typeface="Segoe Print"/>
              <a:cs typeface="Segoe Print"/>
            </a:endParaRPr>
          </a:p>
          <a:p>
            <a:pPr marL="723900" indent="-368935">
              <a:lnSpc>
                <a:spcPct val="100000"/>
              </a:lnSpc>
              <a:buChar char="–"/>
              <a:tabLst>
                <a:tab pos="72453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Serious</a:t>
            </a:r>
            <a:r>
              <a:rPr sz="2400" spc="-4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(S)</a:t>
            </a:r>
            <a:endParaRPr sz="2400">
              <a:latin typeface="Segoe Print"/>
              <a:cs typeface="Segoe Print"/>
            </a:endParaRPr>
          </a:p>
          <a:p>
            <a:pPr marL="723900" indent="-368935">
              <a:lnSpc>
                <a:spcPct val="100000"/>
              </a:lnSpc>
              <a:buChar char="–"/>
              <a:tabLst>
                <a:tab pos="72453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Unexpected</a:t>
            </a:r>
            <a:r>
              <a:rPr sz="2400" spc="-5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(U)</a:t>
            </a:r>
            <a:endParaRPr sz="2400">
              <a:latin typeface="Segoe Print"/>
              <a:cs typeface="Segoe Print"/>
            </a:endParaRPr>
          </a:p>
          <a:p>
            <a:pPr marL="723900" indent="-368935">
              <a:lnSpc>
                <a:spcPct val="100000"/>
              </a:lnSpc>
              <a:buChar char="–"/>
              <a:tabLst>
                <a:tab pos="724535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Suspected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Adverse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Reactions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(SAR)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Fatal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life-threatening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SUSAR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should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reported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FDA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no</a:t>
            </a:r>
            <a:endParaRPr sz="2400">
              <a:latin typeface="Segoe Print"/>
              <a:cs typeface="Segoe Print"/>
            </a:endParaRPr>
          </a:p>
          <a:p>
            <a:pPr marL="355600">
              <a:lnSpc>
                <a:spcPct val="100000"/>
              </a:lnSpc>
            </a:pP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later</a:t>
            </a:r>
            <a:r>
              <a:rPr sz="2400" b="1" spc="-3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than</a:t>
            </a:r>
            <a:r>
              <a:rPr sz="2400" b="1" spc="-2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7</a:t>
            </a:r>
            <a:r>
              <a:rPr sz="2400" b="1" spc="-1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days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Segoe Print"/>
              <a:cs typeface="Segoe Print"/>
            </a:endParaRPr>
          </a:p>
          <a:p>
            <a:pPr marL="355600" marR="523875" indent="-342900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Others SUSAR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should be reported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FDA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no later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than 15 </a:t>
            </a:r>
            <a:r>
              <a:rPr sz="2400" b="1" spc="-944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days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32180" y="0"/>
            <a:ext cx="11086465" cy="1113155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179070">
              <a:lnSpc>
                <a:spcPct val="100000"/>
              </a:lnSpc>
              <a:spcBef>
                <a:spcPts val="1280"/>
              </a:spcBef>
              <a:tabLst>
                <a:tab pos="2633980" algn="l"/>
              </a:tabLst>
            </a:pPr>
            <a:r>
              <a:rPr sz="3600" spc="-5" dirty="0"/>
              <a:t>Expedited	Safety </a:t>
            </a:r>
            <a:r>
              <a:rPr sz="3600" spc="-10" dirty="0"/>
              <a:t>Reporting </a:t>
            </a:r>
            <a:r>
              <a:rPr sz="3600" dirty="0"/>
              <a:t>to</a:t>
            </a:r>
            <a:r>
              <a:rPr sz="3600" spc="-20" dirty="0"/>
              <a:t> </a:t>
            </a:r>
            <a:r>
              <a:rPr sz="3600" dirty="0"/>
              <a:t>FDA </a:t>
            </a:r>
            <a:r>
              <a:rPr sz="3600" spc="-5" dirty="0"/>
              <a:t>by Sponsor</a:t>
            </a:r>
            <a:endParaRPr sz="3600"/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000" b="0" u="none" spc="-5" dirty="0">
                <a:solidFill>
                  <a:srgbClr val="FDFFFF"/>
                </a:solidFill>
                <a:latin typeface="Myanmar Text"/>
                <a:cs typeface="Myanmar Text"/>
              </a:rPr>
              <a:t>31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44466" y="101853"/>
            <a:ext cx="47612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Causality</a:t>
            </a:r>
            <a:r>
              <a:rPr sz="3600" spc="-40" dirty="0"/>
              <a:t> </a:t>
            </a:r>
            <a:r>
              <a:rPr sz="3600" spc="-5" dirty="0"/>
              <a:t>assessment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32180" y="720089"/>
            <a:ext cx="10893425" cy="49980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32</a:t>
            </a:r>
            <a:endParaRPr sz="2000">
              <a:latin typeface="Myanmar Text"/>
              <a:cs typeface="Myanmar Text"/>
            </a:endParaRPr>
          </a:p>
          <a:p>
            <a:pPr marL="1139825" marR="180340" indent="-342900">
              <a:lnSpc>
                <a:spcPct val="100000"/>
              </a:lnSpc>
              <a:spcBef>
                <a:spcPts val="238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An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inherent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problem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pharmacovigilance: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most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case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reports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concern suspected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ADRs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>
              <a:latin typeface="Segoe Print"/>
              <a:cs typeface="Segoe Print"/>
            </a:endParaRPr>
          </a:p>
          <a:p>
            <a:pPr marL="796925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5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Adverse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reactions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are</a:t>
            </a:r>
            <a:endParaRPr sz="2400">
              <a:latin typeface="Segoe Print"/>
              <a:cs typeface="Segoe Print"/>
            </a:endParaRPr>
          </a:p>
          <a:p>
            <a:pPr marL="1139825" indent="-343535">
              <a:lnSpc>
                <a:spcPct val="100000"/>
              </a:lnSpc>
              <a:spcBef>
                <a:spcPts val="1010"/>
              </a:spcBef>
              <a:buClr>
                <a:srgbClr val="EFA12D"/>
              </a:buClr>
              <a:buFont typeface="Wingdings"/>
              <a:buChar char=""/>
              <a:tabLst>
                <a:tab pos="114046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rarely specific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for the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drug,</a:t>
            </a:r>
            <a:endParaRPr sz="2400">
              <a:latin typeface="Segoe Print"/>
              <a:cs typeface="Segoe Print"/>
            </a:endParaRPr>
          </a:p>
          <a:p>
            <a:pPr marL="1139825" indent="-343535">
              <a:lnSpc>
                <a:spcPct val="100000"/>
              </a:lnSpc>
              <a:spcBef>
                <a:spcPts val="1000"/>
              </a:spcBef>
              <a:buClr>
                <a:srgbClr val="EFA12D"/>
              </a:buClr>
              <a:buFont typeface="Wingdings"/>
              <a:buChar char=""/>
              <a:tabLst>
                <a:tab pos="114046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diagnostic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tests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are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usually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absent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endParaRPr sz="2400">
              <a:latin typeface="Segoe Print"/>
              <a:cs typeface="Segoe Print"/>
            </a:endParaRPr>
          </a:p>
          <a:p>
            <a:pPr marL="1139825" indent="-343535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114046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re-challenge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is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rarely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ethically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justified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50">
              <a:latin typeface="Segoe Print"/>
              <a:cs typeface="Segoe Print"/>
            </a:endParaRPr>
          </a:p>
          <a:p>
            <a:pPr marL="796925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practice,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few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adverse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reactions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are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certain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unlikely;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most</a:t>
            </a:r>
            <a:endParaRPr sz="2400">
              <a:latin typeface="Segoe Print"/>
              <a:cs typeface="Segoe Print"/>
            </a:endParaRPr>
          </a:p>
          <a:p>
            <a:pPr marL="113982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are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somewhere in between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possible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probable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98447" y="979169"/>
            <a:ext cx="1001903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spc="19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Statistical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analysis</a:t>
            </a:r>
            <a:r>
              <a:rPr sz="22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can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lead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structured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harmonized</a:t>
            </a:r>
            <a:r>
              <a:rPr sz="22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assessment</a:t>
            </a:r>
            <a:endParaRPr sz="2200">
              <a:latin typeface="Segoe Print"/>
              <a:cs typeface="Segoe Prin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98447" y="1186748"/>
            <a:ext cx="8665210" cy="4204335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835"/>
              </a:spcBef>
            </a:pP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2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causality</a:t>
            </a:r>
            <a:r>
              <a:rPr sz="22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by</a:t>
            </a:r>
            <a:endParaRPr sz="22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735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decreasing</a:t>
            </a:r>
            <a:r>
              <a:rPr sz="2200" spc="4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disagreement</a:t>
            </a:r>
            <a:r>
              <a:rPr sz="2200" spc="5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between</a:t>
            </a:r>
            <a:r>
              <a:rPr sz="2200" spc="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assessors,</a:t>
            </a:r>
            <a:endParaRPr sz="22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745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classifying</a:t>
            </a:r>
            <a:r>
              <a:rPr sz="22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relationship</a:t>
            </a:r>
            <a:r>
              <a:rPr sz="2200" spc="5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likelihood,</a:t>
            </a:r>
            <a:endParaRPr sz="22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73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marking</a:t>
            </a:r>
            <a:r>
              <a:rPr sz="22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individual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case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reports</a:t>
            </a:r>
            <a:r>
              <a:rPr sz="2200" spc="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endParaRPr sz="22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735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improvement</a:t>
            </a:r>
            <a:r>
              <a:rPr sz="2200" spc="4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of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scientific</a:t>
            </a:r>
            <a:r>
              <a:rPr sz="22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evaluation</a:t>
            </a:r>
            <a:endParaRPr sz="22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65"/>
              </a:spcBef>
              <a:buClr>
                <a:srgbClr val="EFA12D"/>
              </a:buClr>
              <a:buFont typeface="Wingdings"/>
              <a:buChar char=""/>
            </a:pPr>
            <a:endParaRPr sz="205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spc="19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It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can be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particularly</a:t>
            </a:r>
            <a:r>
              <a:rPr sz="2200" spc="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useful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 for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evaluation</a:t>
            </a:r>
            <a:r>
              <a:rPr sz="22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common</a:t>
            </a:r>
            <a:r>
              <a:rPr sz="2200" spc="6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AEs</a:t>
            </a:r>
            <a:endParaRPr sz="22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205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spc="19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Causality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assessment</a:t>
            </a:r>
            <a:r>
              <a:rPr sz="2200" spc="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can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be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performed</a:t>
            </a:r>
            <a:r>
              <a:rPr sz="2200" spc="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simply</a:t>
            </a:r>
            <a:r>
              <a:rPr sz="22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by</a:t>
            </a:r>
            <a:endParaRPr sz="22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73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categorizing</a:t>
            </a:r>
            <a:r>
              <a:rPr sz="2200" spc="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evidence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by the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quality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2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its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sources</a:t>
            </a:r>
            <a:r>
              <a:rPr sz="2200" spc="6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endParaRPr sz="2200">
              <a:latin typeface="Segoe Print"/>
              <a:cs typeface="Segoe Prin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8447" y="5459069"/>
            <a:ext cx="8655685" cy="62992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55600" marR="5080" indent="-342900">
              <a:lnSpc>
                <a:spcPts val="2120"/>
              </a:lnSpc>
              <a:spcBef>
                <a:spcPts val="60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evaluating</a:t>
            </a:r>
            <a:r>
              <a:rPr sz="22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evidence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of a causal</a:t>
            </a:r>
            <a:r>
              <a:rPr sz="22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relationship</a:t>
            </a:r>
            <a:r>
              <a:rPr sz="2200" spc="4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using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standard </a:t>
            </a:r>
            <a:r>
              <a:rPr sz="2200" spc="-86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guidelines</a:t>
            </a:r>
            <a:endParaRPr sz="2200">
              <a:latin typeface="Segoe Print"/>
              <a:cs typeface="Segoe Prin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98447" y="87833"/>
            <a:ext cx="3996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Causality</a:t>
            </a:r>
            <a:r>
              <a:rPr spc="-20" dirty="0"/>
              <a:t> </a:t>
            </a:r>
            <a:r>
              <a:rPr spc="-5" dirty="0"/>
              <a:t>assessment</a:t>
            </a:r>
            <a:r>
              <a:rPr b="0" spc="-5" dirty="0">
                <a:latin typeface="Segoe Print"/>
                <a:cs typeface="Segoe Print"/>
              </a:rPr>
              <a:t>…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33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8447" y="87833"/>
            <a:ext cx="3996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Causality</a:t>
            </a:r>
            <a:r>
              <a:rPr spc="-15" dirty="0"/>
              <a:t> </a:t>
            </a:r>
            <a:r>
              <a:rPr spc="-5" dirty="0"/>
              <a:t>assessment</a:t>
            </a:r>
            <a:r>
              <a:rPr b="0" spc="-5" dirty="0">
                <a:latin typeface="Segoe Print"/>
                <a:cs typeface="Segoe Print"/>
              </a:rPr>
              <a:t>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57552" y="646938"/>
            <a:ext cx="7625715" cy="248920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Various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sources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for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causality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assessment</a:t>
            </a:r>
            <a:r>
              <a:rPr sz="2400" spc="-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can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clinical</a:t>
            </a:r>
            <a:r>
              <a:rPr sz="2400" spc="-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trials,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005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cohort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case-control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studies,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time-series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studies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case-series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7552" y="3644010"/>
            <a:ext cx="10212070" cy="2632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Individual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assessment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unlikely to help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determine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attribution for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common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AEs,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i.e.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headache,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nausea, MI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elderly</a:t>
            </a:r>
            <a:endParaRPr sz="2400">
              <a:latin typeface="Segoe Print"/>
              <a:cs typeface="Segoe Print"/>
            </a:endParaRPr>
          </a:p>
          <a:p>
            <a:pPr marL="355600" marR="1293495" indent="-342900">
              <a:lnSpc>
                <a:spcPct val="100000"/>
              </a:lnSpc>
              <a:spcBef>
                <a:spcPts val="324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Such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AEs require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aggregate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analyses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using a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population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approach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(risk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rate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with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study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vs. control)</a:t>
            </a:r>
            <a:endParaRPr sz="2400">
              <a:latin typeface="Segoe Print"/>
              <a:cs typeface="Segoe Print"/>
            </a:endParaRPr>
          </a:p>
          <a:p>
            <a:pPr marL="723900" indent="-368935">
              <a:lnSpc>
                <a:spcPct val="100000"/>
              </a:lnSpc>
              <a:buChar char="–"/>
              <a:tabLst>
                <a:tab pos="72453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Placebo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active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control</a:t>
            </a:r>
            <a:endParaRPr sz="2400">
              <a:latin typeface="Segoe Print"/>
              <a:cs typeface="Segoe Print"/>
            </a:endParaRPr>
          </a:p>
          <a:p>
            <a:pPr marL="723900" indent="-368935">
              <a:lnSpc>
                <a:spcPct val="100000"/>
              </a:lnSpc>
              <a:buChar char="–"/>
              <a:tabLst>
                <a:tab pos="724535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Other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doses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multiple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dose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studies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34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98447" y="795909"/>
            <a:ext cx="9396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Use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of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standard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guidelines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for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evaluating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evidence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98447" y="1161669"/>
            <a:ext cx="6483350" cy="4836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causal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relationship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may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include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211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temporal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relationship,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2125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strength</a:t>
            </a:r>
            <a:r>
              <a:rPr sz="2400" spc="-4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association,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2125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dose-response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relationship,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2115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consideration of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alternate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explanations,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2125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cessation</a:t>
            </a:r>
            <a:r>
              <a:rPr sz="2400" spc="-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exposure,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2125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specificity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association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2115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consistency</a:t>
            </a:r>
            <a:r>
              <a:rPr sz="2400" spc="-4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with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other knowledge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98447" y="20192"/>
            <a:ext cx="3996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Causality</a:t>
            </a:r>
            <a:r>
              <a:rPr spc="-10" dirty="0"/>
              <a:t> assessment</a:t>
            </a:r>
            <a:r>
              <a:rPr b="0" spc="-10" dirty="0">
                <a:latin typeface="Segoe Print"/>
                <a:cs typeface="Segoe Print"/>
              </a:rPr>
              <a:t>…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35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7042" y="129285"/>
            <a:ext cx="70065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FDA</a:t>
            </a:r>
            <a:r>
              <a:rPr sz="3600" spc="-10" dirty="0"/>
              <a:t> </a:t>
            </a:r>
            <a:r>
              <a:rPr sz="3600" spc="-5" dirty="0"/>
              <a:t>system</a:t>
            </a:r>
            <a:r>
              <a:rPr sz="3600" spc="-15" dirty="0"/>
              <a:t> </a:t>
            </a:r>
            <a:r>
              <a:rPr sz="3600" spc="-5" dirty="0"/>
              <a:t>of</a:t>
            </a:r>
            <a:r>
              <a:rPr sz="3600" spc="-20" dirty="0"/>
              <a:t> </a:t>
            </a:r>
            <a:r>
              <a:rPr sz="3600" dirty="0"/>
              <a:t>managing</a:t>
            </a:r>
            <a:r>
              <a:rPr sz="3600" spc="-15" dirty="0"/>
              <a:t> </a:t>
            </a:r>
            <a:r>
              <a:rPr sz="3600" spc="-5" dirty="0"/>
              <a:t>risks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32180" y="581467"/>
            <a:ext cx="11008995" cy="5958840"/>
          </a:xfrm>
          <a:prstGeom prst="rect">
            <a:avLst/>
          </a:prstGeom>
        </p:spPr>
        <p:txBody>
          <a:bodyPr vert="horz" wrap="square" lIns="0" tIns="151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36</a:t>
            </a:r>
            <a:endParaRPr sz="2000">
              <a:latin typeface="Myanmar Text"/>
              <a:cs typeface="Myanmar Text"/>
            </a:endParaRPr>
          </a:p>
          <a:p>
            <a:pPr marL="1098550" marR="320675" indent="-342900">
              <a:lnSpc>
                <a:spcPct val="100000"/>
              </a:lnSpc>
              <a:spcBef>
                <a:spcPts val="130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FDA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approves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product: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benefits of using </a:t>
            </a:r>
            <a:r>
              <a:rPr sz="2400" b="1" dirty="0">
                <a:solidFill>
                  <a:srgbClr val="404040"/>
                </a:solidFill>
                <a:latin typeface="Segoe Print"/>
                <a:cs typeface="Segoe Print"/>
              </a:rPr>
              <a:t>a product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outweigh </a:t>
            </a:r>
            <a:r>
              <a:rPr sz="2400" b="1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 risks</a:t>
            </a:r>
            <a:r>
              <a:rPr sz="2400" b="1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for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intended population</a:t>
            </a:r>
            <a:r>
              <a:rPr sz="24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use</a:t>
            </a:r>
            <a:endParaRPr sz="2400">
              <a:latin typeface="Segoe Print"/>
              <a:cs typeface="Segoe Print"/>
            </a:endParaRPr>
          </a:p>
          <a:p>
            <a:pPr marL="755650">
              <a:lnSpc>
                <a:spcPct val="100000"/>
              </a:lnSpc>
              <a:spcBef>
                <a:spcPts val="343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Major goal</a:t>
            </a:r>
            <a:r>
              <a:rPr sz="2400" b="1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b="1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premarketing</a:t>
            </a:r>
            <a:r>
              <a:rPr sz="2400" b="1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review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: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ensure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that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products</a:t>
            </a:r>
            <a:endParaRPr sz="2400">
              <a:latin typeface="Segoe Print"/>
              <a:cs typeface="Segoe Print"/>
            </a:endParaRPr>
          </a:p>
          <a:p>
            <a:pPr marL="1098550">
              <a:lnSpc>
                <a:spcPct val="100000"/>
              </a:lnSpc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are truthfully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adequately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labelled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for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population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use</a:t>
            </a:r>
            <a:endParaRPr sz="2400">
              <a:latin typeface="Segoe Print"/>
              <a:cs typeface="Segoe Print"/>
            </a:endParaRPr>
          </a:p>
          <a:p>
            <a:pPr marL="1098550" marR="345440" indent="-342900">
              <a:lnSpc>
                <a:spcPct val="100000"/>
              </a:lnSpc>
              <a:spcBef>
                <a:spcPts val="345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Labelling</a:t>
            </a:r>
            <a:r>
              <a:rPr sz="2400" spc="2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is</a:t>
            </a:r>
            <a:r>
              <a:rPr sz="240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given considerable</a:t>
            </a:r>
            <a:r>
              <a:rPr sz="2400" spc="2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C00000"/>
                </a:solidFill>
                <a:latin typeface="Segoe Print"/>
                <a:cs typeface="Segoe Print"/>
              </a:rPr>
              <a:t>emphasis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: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chief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tool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Agency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uses to communicate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risk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benefit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the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healthcare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community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patients</a:t>
            </a:r>
            <a:endParaRPr sz="2400">
              <a:latin typeface="Segoe Print"/>
              <a:cs typeface="Segoe Print"/>
            </a:endParaRPr>
          </a:p>
          <a:p>
            <a:pPr marL="1098550" marR="5080" indent="-342900">
              <a:lnSpc>
                <a:spcPct val="100000"/>
              </a:lnSpc>
              <a:spcBef>
                <a:spcPts val="344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Once medical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are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market - ensuring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safety is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principally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responsibility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healthcare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providers</a:t>
            </a:r>
            <a:r>
              <a:rPr sz="2400" spc="6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patients, </a:t>
            </a:r>
            <a:r>
              <a:rPr sz="2400" spc="-9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who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make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risk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decisions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an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individual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basis</a:t>
            </a:r>
            <a:endParaRPr sz="2400">
              <a:latin typeface="Segoe Print"/>
              <a:cs typeface="Segoe Print"/>
            </a:endParaRPr>
          </a:p>
          <a:p>
            <a:pPr marR="67945" algn="ctr">
              <a:lnSpc>
                <a:spcPct val="100000"/>
              </a:lnSpc>
              <a:spcBef>
                <a:spcPts val="1710"/>
              </a:spcBef>
            </a:pPr>
            <a:r>
              <a:rPr sz="900" spc="-5" dirty="0">
                <a:latin typeface="Myanmar Text"/>
                <a:cs typeface="Myanmar Text"/>
              </a:rPr>
              <a:t>Drug</a:t>
            </a:r>
            <a:r>
              <a:rPr sz="900" spc="-15" dirty="0">
                <a:latin typeface="Myanmar Text"/>
                <a:cs typeface="Myanmar Text"/>
              </a:rPr>
              <a:t> </a:t>
            </a:r>
            <a:r>
              <a:rPr sz="900" spc="-10" dirty="0">
                <a:latin typeface="Myanmar Text"/>
                <a:cs typeface="Myanmar Text"/>
              </a:rPr>
              <a:t>safety</a:t>
            </a:r>
            <a:r>
              <a:rPr sz="900" spc="35" dirty="0">
                <a:latin typeface="Myanmar Text"/>
                <a:cs typeface="Myanmar Text"/>
              </a:rPr>
              <a:t> </a:t>
            </a:r>
            <a:r>
              <a:rPr sz="900" spc="-5" dirty="0">
                <a:latin typeface="Myanmar Text"/>
                <a:cs typeface="Myanmar Text"/>
              </a:rPr>
              <a:t>evaluation</a:t>
            </a:r>
            <a:r>
              <a:rPr sz="900" spc="20" dirty="0">
                <a:latin typeface="Myanmar Text"/>
                <a:cs typeface="Myanmar Text"/>
              </a:rPr>
              <a:t> </a:t>
            </a:r>
            <a:r>
              <a:rPr sz="900" spc="-5" dirty="0">
                <a:latin typeface="Myanmar Text"/>
                <a:cs typeface="Myanmar Text"/>
              </a:rPr>
              <a:t>in clinical</a:t>
            </a:r>
            <a:r>
              <a:rPr sz="900" spc="-10" dirty="0">
                <a:latin typeface="Myanmar Text"/>
                <a:cs typeface="Myanmar Text"/>
              </a:rPr>
              <a:t> </a:t>
            </a:r>
            <a:r>
              <a:rPr sz="900" spc="-5" dirty="0">
                <a:latin typeface="Myanmar Text"/>
                <a:cs typeface="Myanmar Text"/>
              </a:rPr>
              <a:t>trial </a:t>
            </a:r>
            <a:r>
              <a:rPr sz="900" dirty="0">
                <a:latin typeface="Myanmar Text"/>
                <a:cs typeface="Myanmar Text"/>
              </a:rPr>
              <a:t>-</a:t>
            </a:r>
            <a:r>
              <a:rPr sz="900" spc="5" dirty="0">
                <a:latin typeface="Myanmar Text"/>
                <a:cs typeface="Myanmar Text"/>
              </a:rPr>
              <a:t> </a:t>
            </a:r>
            <a:r>
              <a:rPr sz="900" dirty="0">
                <a:latin typeface="Myanmar Text"/>
                <a:cs typeface="Myanmar Text"/>
              </a:rPr>
              <a:t>Dr. </a:t>
            </a:r>
            <a:r>
              <a:rPr sz="900" spc="-5" dirty="0">
                <a:latin typeface="Myanmar Text"/>
                <a:cs typeface="Myanmar Text"/>
              </a:rPr>
              <a:t>Vikas</a:t>
            </a:r>
            <a:r>
              <a:rPr sz="900" spc="15" dirty="0">
                <a:latin typeface="Myanmar Text"/>
                <a:cs typeface="Myanmar Text"/>
              </a:rPr>
              <a:t> </a:t>
            </a:r>
            <a:r>
              <a:rPr sz="900" spc="-5" dirty="0">
                <a:latin typeface="Myanmar Text"/>
                <a:cs typeface="Myanmar Text"/>
              </a:rPr>
              <a:t>S.</a:t>
            </a:r>
            <a:r>
              <a:rPr sz="900" dirty="0">
                <a:latin typeface="Myanmar Text"/>
                <a:cs typeface="Myanmar Text"/>
              </a:rPr>
              <a:t> </a:t>
            </a:r>
            <a:r>
              <a:rPr sz="900" spc="-5" dirty="0">
                <a:latin typeface="Myanmar Text"/>
                <a:cs typeface="Myanmar Text"/>
              </a:rPr>
              <a:t>Sharma</a:t>
            </a:r>
            <a:endParaRPr sz="9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0361" y="101854"/>
            <a:ext cx="57423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FDA</a:t>
            </a:r>
            <a:r>
              <a:rPr spc="-10" dirty="0"/>
              <a:t> system</a:t>
            </a:r>
            <a:r>
              <a:rPr spc="30" dirty="0"/>
              <a:t> </a:t>
            </a:r>
            <a:r>
              <a:rPr spc="-5" dirty="0"/>
              <a:t>of</a:t>
            </a:r>
            <a:r>
              <a:rPr spc="-15" dirty="0"/>
              <a:t> </a:t>
            </a:r>
            <a:r>
              <a:rPr spc="-5" dirty="0"/>
              <a:t>managing</a:t>
            </a:r>
            <a:r>
              <a:rPr spc="30" dirty="0"/>
              <a:t> </a:t>
            </a:r>
            <a:r>
              <a:rPr spc="-10" dirty="0"/>
              <a:t>risks…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16785" y="2112009"/>
            <a:ext cx="91160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assist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with post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marketing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risk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management,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Agency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16785" y="2349754"/>
            <a:ext cx="5146040" cy="150558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105"/>
              </a:spcBef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maintains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system</a:t>
            </a:r>
            <a:r>
              <a:rPr sz="2400" spc="-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complex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post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marketing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surveillance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risk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assessment</a:t>
            </a:r>
            <a:r>
              <a:rPr sz="2400" spc="-6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programs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16785" y="3956430"/>
            <a:ext cx="9952990" cy="2546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EFA12D"/>
              </a:buClr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identify AEs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that are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not identified during development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premarketing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review</a:t>
            </a:r>
            <a:endParaRPr sz="24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344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5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Agency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uses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this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information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initiate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labelling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updates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on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rare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occasions,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re-evaluate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marketing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decision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23282" y="6500571"/>
            <a:ext cx="29514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Myanmar Text"/>
                <a:cs typeface="Myanmar Text"/>
              </a:rPr>
              <a:t>Drug</a:t>
            </a:r>
            <a:r>
              <a:rPr sz="900" spc="-15" dirty="0">
                <a:latin typeface="Myanmar Text"/>
                <a:cs typeface="Myanmar Text"/>
              </a:rPr>
              <a:t> </a:t>
            </a:r>
            <a:r>
              <a:rPr sz="900" spc="-10" dirty="0">
                <a:latin typeface="Myanmar Text"/>
                <a:cs typeface="Myanmar Text"/>
              </a:rPr>
              <a:t>safety</a:t>
            </a:r>
            <a:r>
              <a:rPr sz="900" spc="35" dirty="0">
                <a:latin typeface="Myanmar Text"/>
                <a:cs typeface="Myanmar Text"/>
              </a:rPr>
              <a:t> </a:t>
            </a:r>
            <a:r>
              <a:rPr sz="900" spc="-5" dirty="0">
                <a:latin typeface="Myanmar Text"/>
                <a:cs typeface="Myanmar Text"/>
              </a:rPr>
              <a:t>evaluation</a:t>
            </a:r>
            <a:r>
              <a:rPr sz="900" spc="20" dirty="0">
                <a:latin typeface="Myanmar Text"/>
                <a:cs typeface="Myanmar Text"/>
              </a:rPr>
              <a:t> </a:t>
            </a:r>
            <a:r>
              <a:rPr sz="900" spc="-5" dirty="0">
                <a:latin typeface="Myanmar Text"/>
                <a:cs typeface="Myanmar Text"/>
              </a:rPr>
              <a:t>in clinical</a:t>
            </a:r>
            <a:r>
              <a:rPr sz="900" spc="-10" dirty="0">
                <a:latin typeface="Myanmar Text"/>
                <a:cs typeface="Myanmar Text"/>
              </a:rPr>
              <a:t> </a:t>
            </a:r>
            <a:r>
              <a:rPr sz="900" spc="-5" dirty="0">
                <a:latin typeface="Myanmar Text"/>
                <a:cs typeface="Myanmar Text"/>
              </a:rPr>
              <a:t>trial </a:t>
            </a:r>
            <a:r>
              <a:rPr sz="900" dirty="0">
                <a:latin typeface="Myanmar Text"/>
                <a:cs typeface="Myanmar Text"/>
              </a:rPr>
              <a:t>-</a:t>
            </a:r>
            <a:r>
              <a:rPr sz="900" spc="5" dirty="0">
                <a:latin typeface="Myanmar Text"/>
                <a:cs typeface="Myanmar Text"/>
              </a:rPr>
              <a:t> </a:t>
            </a:r>
            <a:r>
              <a:rPr sz="900" dirty="0">
                <a:latin typeface="Myanmar Text"/>
                <a:cs typeface="Myanmar Text"/>
              </a:rPr>
              <a:t>Dr. </a:t>
            </a:r>
            <a:r>
              <a:rPr sz="900" spc="-5" dirty="0">
                <a:latin typeface="Myanmar Text"/>
                <a:cs typeface="Myanmar Text"/>
              </a:rPr>
              <a:t>Vikas</a:t>
            </a:r>
            <a:r>
              <a:rPr sz="900" spc="15" dirty="0">
                <a:latin typeface="Myanmar Text"/>
                <a:cs typeface="Myanmar Text"/>
              </a:rPr>
              <a:t> </a:t>
            </a:r>
            <a:r>
              <a:rPr sz="900" spc="-5" dirty="0">
                <a:latin typeface="Myanmar Text"/>
                <a:cs typeface="Myanmar Text"/>
              </a:rPr>
              <a:t>S.</a:t>
            </a:r>
            <a:r>
              <a:rPr sz="900" dirty="0">
                <a:latin typeface="Myanmar Text"/>
                <a:cs typeface="Myanmar Text"/>
              </a:rPr>
              <a:t> </a:t>
            </a:r>
            <a:r>
              <a:rPr sz="900" spc="-5" dirty="0">
                <a:latin typeface="Myanmar Text"/>
                <a:cs typeface="Myanmar Text"/>
              </a:rPr>
              <a:t>Sharma</a:t>
            </a:r>
            <a:endParaRPr sz="900">
              <a:latin typeface="Myanmar Text"/>
              <a:cs typeface="Myanmar Tex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2180" y="959611"/>
            <a:ext cx="107213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9825" marR="5080" indent="-1127760">
              <a:lnSpc>
                <a:spcPct val="100000"/>
              </a:lnSpc>
              <a:spcBef>
                <a:spcPts val="100"/>
              </a:spcBef>
              <a:tabLst>
                <a:tab pos="796925" algn="l"/>
              </a:tabLst>
            </a:pPr>
            <a:r>
              <a:rPr sz="3000" spc="-7" baseline="63888" dirty="0">
                <a:solidFill>
                  <a:srgbClr val="FDFFFF"/>
                </a:solidFill>
                <a:latin typeface="Myanmar Text"/>
                <a:cs typeface="Myanmar Text"/>
              </a:rPr>
              <a:t>37	</a:t>
            </a: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They are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expected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use the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labelling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information to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select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use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products wisely,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thereby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minimizing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AEs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52469" y="115570"/>
            <a:ext cx="50126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Postmarketing</a:t>
            </a:r>
            <a:r>
              <a:rPr sz="3600" spc="-55" dirty="0"/>
              <a:t> </a:t>
            </a:r>
            <a:r>
              <a:rPr sz="3600" spc="-5" dirty="0"/>
              <a:t>Safety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593850" y="2542489"/>
            <a:ext cx="98374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5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Since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drugs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are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approved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on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basis of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clinical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trials,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which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3850" y="2780792"/>
            <a:ext cx="5634990" cy="9398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820"/>
              </a:spcBef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involve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relatively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small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numbers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people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93850" y="3785107"/>
            <a:ext cx="10231120" cy="223710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48260" indent="-342900">
              <a:lnSpc>
                <a:spcPts val="2590"/>
              </a:lnSpc>
              <a:spcBef>
                <a:spcPts val="425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who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normally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do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not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have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other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medical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conditions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which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may </a:t>
            </a:r>
            <a:r>
              <a:rPr sz="2400" spc="-9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exist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the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general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population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50">
              <a:latin typeface="Segoe Print"/>
              <a:cs typeface="Segoe Print"/>
            </a:endParaRPr>
          </a:p>
          <a:p>
            <a:pPr marL="355600" marR="5080" indent="-342900">
              <a:lnSpc>
                <a:spcPts val="2590"/>
              </a:lnSpc>
              <a:spcBef>
                <a:spcPts val="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Thus,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PMS can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further refine,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 confirm or deny,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safety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after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it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used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the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general population,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who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have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 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wide variety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medical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conditions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2180" y="720089"/>
            <a:ext cx="10627360" cy="1357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38</a:t>
            </a:r>
            <a:endParaRPr sz="2000">
              <a:latin typeface="Myanmar Text"/>
              <a:cs typeface="Myanmar Text"/>
            </a:endParaRPr>
          </a:p>
          <a:p>
            <a:pPr marL="1017269" marR="5080" indent="-342900">
              <a:lnSpc>
                <a:spcPct val="90100"/>
              </a:lnSpc>
              <a:spcBef>
                <a:spcPts val="30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5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Postmarketing surveillance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(PMS):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practice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monitoring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pharmaceutical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medical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device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after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it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has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been released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market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4077" y="101854"/>
            <a:ext cx="419290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Postmarketing</a:t>
            </a:r>
            <a:r>
              <a:rPr spc="-25" dirty="0"/>
              <a:t> </a:t>
            </a:r>
            <a:r>
              <a:rPr spc="-5" dirty="0"/>
              <a:t>Safety…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923282" y="6196213"/>
            <a:ext cx="2951480" cy="2381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00" spc="-5" dirty="0">
                <a:latin typeface="Myanmar Text"/>
                <a:cs typeface="Myanmar Text"/>
              </a:rPr>
              <a:t>Drug</a:t>
            </a:r>
            <a:r>
              <a:rPr sz="900" spc="-15" dirty="0">
                <a:latin typeface="Myanmar Text"/>
                <a:cs typeface="Myanmar Text"/>
              </a:rPr>
              <a:t> </a:t>
            </a:r>
            <a:r>
              <a:rPr sz="900" spc="-10" dirty="0">
                <a:latin typeface="Myanmar Text"/>
                <a:cs typeface="Myanmar Text"/>
              </a:rPr>
              <a:t>safety</a:t>
            </a:r>
            <a:r>
              <a:rPr sz="900" spc="35" dirty="0">
                <a:latin typeface="Myanmar Text"/>
                <a:cs typeface="Myanmar Text"/>
              </a:rPr>
              <a:t> </a:t>
            </a:r>
            <a:r>
              <a:rPr sz="900" spc="-5" dirty="0">
                <a:latin typeface="Myanmar Text"/>
                <a:cs typeface="Myanmar Text"/>
              </a:rPr>
              <a:t>evaluation</a:t>
            </a:r>
            <a:r>
              <a:rPr sz="900" spc="20" dirty="0">
                <a:latin typeface="Myanmar Text"/>
                <a:cs typeface="Myanmar Text"/>
              </a:rPr>
              <a:t> </a:t>
            </a:r>
            <a:r>
              <a:rPr sz="900" spc="-5" dirty="0">
                <a:latin typeface="Myanmar Text"/>
                <a:cs typeface="Myanmar Text"/>
              </a:rPr>
              <a:t>in clinical</a:t>
            </a:r>
            <a:r>
              <a:rPr sz="900" spc="-10" dirty="0">
                <a:latin typeface="Myanmar Text"/>
                <a:cs typeface="Myanmar Text"/>
              </a:rPr>
              <a:t> </a:t>
            </a:r>
            <a:r>
              <a:rPr sz="900" spc="-5" dirty="0">
                <a:latin typeface="Myanmar Text"/>
                <a:cs typeface="Myanmar Text"/>
              </a:rPr>
              <a:t>trial </a:t>
            </a:r>
            <a:r>
              <a:rPr sz="900" dirty="0">
                <a:latin typeface="Myanmar Text"/>
                <a:cs typeface="Myanmar Text"/>
              </a:rPr>
              <a:t>-</a:t>
            </a:r>
            <a:r>
              <a:rPr sz="900" spc="5" dirty="0">
                <a:latin typeface="Myanmar Text"/>
                <a:cs typeface="Myanmar Text"/>
              </a:rPr>
              <a:t> </a:t>
            </a:r>
            <a:r>
              <a:rPr sz="900" dirty="0">
                <a:latin typeface="Myanmar Text"/>
                <a:cs typeface="Myanmar Text"/>
              </a:rPr>
              <a:t>Dr. </a:t>
            </a:r>
            <a:r>
              <a:rPr sz="900" spc="-5" dirty="0">
                <a:latin typeface="Myanmar Text"/>
                <a:cs typeface="Myanmar Text"/>
              </a:rPr>
              <a:t>Vikas</a:t>
            </a:r>
            <a:r>
              <a:rPr sz="900" spc="15" dirty="0">
                <a:latin typeface="Myanmar Text"/>
                <a:cs typeface="Myanmar Text"/>
              </a:rPr>
              <a:t> </a:t>
            </a:r>
            <a:r>
              <a:rPr sz="900" spc="-5" dirty="0">
                <a:latin typeface="Myanmar Text"/>
                <a:cs typeface="Myanmar Text"/>
              </a:rPr>
              <a:t>S.</a:t>
            </a:r>
            <a:r>
              <a:rPr sz="900" dirty="0">
                <a:latin typeface="Myanmar Text"/>
                <a:cs typeface="Myanmar Text"/>
              </a:rPr>
              <a:t> </a:t>
            </a:r>
            <a:r>
              <a:rPr sz="900" spc="-5" dirty="0">
                <a:latin typeface="Myanmar Text"/>
                <a:cs typeface="Myanmar Text"/>
              </a:rPr>
              <a:t>Sharma</a:t>
            </a:r>
            <a:endParaRPr sz="900">
              <a:latin typeface="Myanmar Text"/>
              <a:cs typeface="Myanmar Tex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4077" y="736610"/>
            <a:ext cx="8353425" cy="396875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5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Approaches</a:t>
            </a:r>
            <a:r>
              <a:rPr sz="2400" b="1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monitor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safety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licensed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drugs: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Spontaneous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reporting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databases,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Prescription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event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monitoring,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Electronic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health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records,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Patient registries,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Nonclinical</a:t>
            </a:r>
            <a:r>
              <a:rPr sz="2400" spc="-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studies,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Observational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studies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and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Record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linkage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between health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databases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94077" y="5238750"/>
            <a:ext cx="853948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These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data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are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reviewed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highlight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potential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safety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concerns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process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known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as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data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mining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39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6645" y="101854"/>
            <a:ext cx="25387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Introduction…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9339" y="626961"/>
            <a:ext cx="10573385" cy="451866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sz="2000" dirty="0">
                <a:solidFill>
                  <a:srgbClr val="FDFFFF"/>
                </a:solidFill>
                <a:latin typeface="Myanmar Text"/>
                <a:cs typeface="Myanmar Text"/>
              </a:rPr>
              <a:t>4</a:t>
            </a:r>
            <a:endParaRPr sz="2000">
              <a:latin typeface="Myanmar Text"/>
              <a:cs typeface="Myanmar Text"/>
            </a:endParaRPr>
          </a:p>
          <a:p>
            <a:pPr marL="1098550" marR="619125" indent="-343535">
              <a:lnSpc>
                <a:spcPct val="100000"/>
              </a:lnSpc>
              <a:spcBef>
                <a:spcPts val="88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Need of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international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efforts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address drug safety were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realized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initiated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1961,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following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Thalidomide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disaster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>
              <a:latin typeface="Segoe Print"/>
              <a:cs typeface="Segoe Print"/>
            </a:endParaRPr>
          </a:p>
          <a:p>
            <a:pPr marL="1098550" marR="5080" indent="-343535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Guidelines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were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developed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monitor drugs,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foods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 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environmental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contaminants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for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adverse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reactions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toxicity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50">
              <a:latin typeface="Segoe Print"/>
              <a:cs typeface="Segoe Print"/>
            </a:endParaRPr>
          </a:p>
          <a:p>
            <a:pPr marL="1098550" marR="1052830" indent="-343535" algn="just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beginning, guidelines were restricted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local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needs.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Globalization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-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recognized need of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system, accepted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internationally,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ensure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safety of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medicinal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products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1922" y="655700"/>
            <a:ext cx="10451465" cy="1996439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For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post-market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evaluations,</a:t>
            </a:r>
            <a:r>
              <a:rPr sz="24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data</a:t>
            </a:r>
            <a:r>
              <a:rPr sz="2400" b="1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sources</a:t>
            </a:r>
            <a:r>
              <a:rPr sz="2400" b="1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404040"/>
                </a:solidFill>
                <a:latin typeface="Segoe Print"/>
                <a:cs typeface="Segoe Print"/>
              </a:rPr>
              <a:t>are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Product's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preapproval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profile,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Current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FDA-approved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label,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015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Reports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made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FDA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Adverse Event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Reporting System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(FAERS),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61922" y="2753105"/>
            <a:ext cx="94456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Reports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made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Vaccine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Adverse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Event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Reporting System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61922" y="2992119"/>
            <a:ext cx="10372090" cy="1996439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95"/>
              </a:spcBef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(VAERS),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Manufacturer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submitted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periodic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safety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update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reports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(PSURs),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Medical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literature,</a:t>
            </a:r>
            <a:endParaRPr sz="2400">
              <a:latin typeface="Segoe Print"/>
              <a:cs typeface="Segoe Print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utilization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databases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&amp;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61922" y="5089905"/>
            <a:ext cx="990473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Data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from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post-approval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clinical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trials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other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studies,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when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applicable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894077" y="101854"/>
            <a:ext cx="41948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Postmarketing</a:t>
            </a:r>
            <a:r>
              <a:rPr spc="-10" dirty="0"/>
              <a:t> </a:t>
            </a:r>
            <a:r>
              <a:rPr spc="-5" dirty="0"/>
              <a:t>Safety…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40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8078" y="87833"/>
            <a:ext cx="53232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Postmarketing</a:t>
            </a:r>
            <a:r>
              <a:rPr sz="3600" spc="-45" dirty="0"/>
              <a:t> </a:t>
            </a:r>
            <a:r>
              <a:rPr sz="3600" spc="-10" dirty="0"/>
              <a:t>Reports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923033" y="1461896"/>
            <a:ext cx="9712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regulatory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authorities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ask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marketing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authorization</a:t>
            </a:r>
            <a:r>
              <a:rPr sz="2400" spc="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holders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1100"/>
              </a:spcBef>
            </a:pPr>
            <a:r>
              <a:rPr spc="-5" dirty="0"/>
              <a:t>(MAH)</a:t>
            </a:r>
            <a:r>
              <a:rPr spc="-35" dirty="0"/>
              <a:t> </a:t>
            </a:r>
            <a:r>
              <a:rPr dirty="0"/>
              <a:t>for</a:t>
            </a: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/>
              <a:t>Reporting</a:t>
            </a:r>
            <a:r>
              <a:rPr spc="-25" dirty="0"/>
              <a:t> </a:t>
            </a:r>
            <a:r>
              <a:rPr spc="-5" dirty="0"/>
              <a:t>of</a:t>
            </a:r>
            <a:r>
              <a:rPr spc="-10" dirty="0"/>
              <a:t> </a:t>
            </a:r>
            <a:r>
              <a:rPr spc="-5" dirty="0"/>
              <a:t>AEs</a:t>
            </a:r>
            <a:r>
              <a:rPr spc="-30" dirty="0"/>
              <a:t> </a:t>
            </a:r>
            <a:r>
              <a:rPr dirty="0"/>
              <a:t>&amp;</a:t>
            </a: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355600" algn="l"/>
              </a:tabLst>
            </a:pPr>
            <a:r>
              <a:rPr dirty="0"/>
              <a:t>Periodic</a:t>
            </a:r>
            <a:r>
              <a:rPr spc="-5" dirty="0"/>
              <a:t> submission</a:t>
            </a:r>
            <a:r>
              <a:rPr spc="-35" dirty="0"/>
              <a:t> </a:t>
            </a:r>
            <a:r>
              <a:rPr spc="-5" dirty="0"/>
              <a:t>of</a:t>
            </a:r>
            <a:r>
              <a:rPr spc="10" dirty="0"/>
              <a:t> </a:t>
            </a:r>
            <a:r>
              <a:rPr spc="-5" dirty="0"/>
              <a:t>safety</a:t>
            </a:r>
            <a:r>
              <a:rPr spc="-20" dirty="0"/>
              <a:t> </a:t>
            </a:r>
            <a:r>
              <a:rPr spc="-5" dirty="0"/>
              <a:t>reports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80133" y="3737864"/>
            <a:ext cx="10096500" cy="204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41275" indent="-3429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For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serious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unexpected AEs,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FDA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recommends reports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submitted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within</a:t>
            </a:r>
            <a:r>
              <a:rPr sz="2400" b="1" spc="1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15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calendar</a:t>
            </a:r>
            <a:r>
              <a:rPr sz="2400" b="1" spc="-2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days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either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foreign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domestic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245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76884" algn="l"/>
              </a:tabLst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Follow up</a:t>
            </a:r>
            <a:r>
              <a:rPr sz="2400" b="1" spc="-1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to</a:t>
            </a:r>
            <a:r>
              <a:rPr sz="2400" b="1" spc="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15-day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 alert</a:t>
            </a:r>
            <a:r>
              <a:rPr sz="2400" b="1" spc="-1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reports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should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submitted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Segoe Print"/>
                <a:cs typeface="Segoe Print"/>
              </a:rPr>
              <a:t>within</a:t>
            </a:r>
            <a:endParaRPr sz="2400">
              <a:latin typeface="Segoe Print"/>
              <a:cs typeface="Segoe Print"/>
            </a:endParaRPr>
          </a:p>
          <a:p>
            <a:pPr marL="354965">
              <a:lnSpc>
                <a:spcPct val="100000"/>
              </a:lnSpc>
            </a:pP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15</a:t>
            </a:r>
            <a:r>
              <a:rPr sz="2400" b="1" spc="-3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calendar</a:t>
            </a:r>
            <a:r>
              <a:rPr sz="2400" b="1" spc="-2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days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2180" y="661107"/>
            <a:ext cx="11004550" cy="826769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41</a:t>
            </a:r>
            <a:endParaRPr sz="2000">
              <a:latin typeface="Myanmar Text"/>
              <a:cs typeface="Myanmar Text"/>
            </a:endParaRPr>
          </a:p>
          <a:p>
            <a:pPr marL="660400">
              <a:lnSpc>
                <a:spcPct val="100000"/>
              </a:lnSpc>
              <a:spcBef>
                <a:spcPts val="56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For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ensuring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safety on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long term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on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wider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population,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0014" y="74117"/>
            <a:ext cx="106286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38795" algn="l"/>
                <a:tab pos="10309225" algn="l"/>
              </a:tabLst>
            </a:pPr>
            <a:r>
              <a:rPr sz="3600" dirty="0"/>
              <a:t>Post </a:t>
            </a:r>
            <a:r>
              <a:rPr sz="3600" spc="-15" dirty="0"/>
              <a:t>M</a:t>
            </a:r>
            <a:r>
              <a:rPr sz="3600" dirty="0"/>
              <a:t>ark</a:t>
            </a:r>
            <a:r>
              <a:rPr sz="3600" spc="-15" dirty="0"/>
              <a:t>e</a:t>
            </a:r>
            <a:r>
              <a:rPr sz="3600" dirty="0"/>
              <a:t>ting S</a:t>
            </a:r>
            <a:r>
              <a:rPr sz="3600" spc="-15" dirty="0"/>
              <a:t>u</a:t>
            </a:r>
            <a:r>
              <a:rPr sz="3600" spc="-5" dirty="0"/>
              <a:t>rv</a:t>
            </a:r>
            <a:r>
              <a:rPr sz="3600" spc="-15" dirty="0"/>
              <a:t>e</a:t>
            </a:r>
            <a:r>
              <a:rPr sz="3600" spc="-5" dirty="0"/>
              <a:t>ill</a:t>
            </a:r>
            <a:r>
              <a:rPr sz="3600" spc="-15" dirty="0"/>
              <a:t>a</a:t>
            </a:r>
            <a:r>
              <a:rPr sz="3600" spc="-5" dirty="0"/>
              <a:t>n</a:t>
            </a:r>
            <a:r>
              <a:rPr sz="3600" spc="-15" dirty="0"/>
              <a:t>c</a:t>
            </a:r>
            <a:r>
              <a:rPr sz="3600" dirty="0"/>
              <a:t>e</a:t>
            </a:r>
            <a:r>
              <a:rPr sz="3600" spc="15" dirty="0"/>
              <a:t> </a:t>
            </a:r>
            <a:r>
              <a:rPr sz="3600" dirty="0"/>
              <a:t>u</a:t>
            </a:r>
            <a:r>
              <a:rPr sz="3600" spc="-15" dirty="0"/>
              <a:t>n</a:t>
            </a:r>
            <a:r>
              <a:rPr sz="3600" spc="-5" dirty="0"/>
              <a:t>de</a:t>
            </a:r>
            <a:r>
              <a:rPr sz="3600" dirty="0"/>
              <a:t>r	S</a:t>
            </a:r>
            <a:r>
              <a:rPr sz="3600" spc="-20" dirty="0"/>
              <a:t>c</a:t>
            </a:r>
            <a:r>
              <a:rPr sz="3600" spc="-5" dirty="0"/>
              <a:t>hed</a:t>
            </a:r>
            <a:r>
              <a:rPr sz="3600" spc="-15" dirty="0"/>
              <a:t>u</a:t>
            </a:r>
            <a:r>
              <a:rPr sz="3600" spc="-5" dirty="0"/>
              <a:t>l</a:t>
            </a:r>
            <a:r>
              <a:rPr sz="3600" dirty="0"/>
              <a:t>e	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32180" y="649654"/>
            <a:ext cx="10826115" cy="490601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42</a:t>
            </a:r>
            <a:endParaRPr sz="2000">
              <a:latin typeface="Myanmar Text"/>
              <a:cs typeface="Myanmar Text"/>
            </a:endParaRPr>
          </a:p>
          <a:p>
            <a:pPr marL="687705">
              <a:lnSpc>
                <a:spcPct val="100000"/>
              </a:lnSpc>
              <a:spcBef>
                <a:spcPts val="66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Applicant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shall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furnish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404040"/>
                </a:solidFill>
                <a:latin typeface="Segoe Print"/>
                <a:cs typeface="Segoe Print"/>
              </a:rPr>
              <a:t>PSURs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order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to-</a:t>
            </a:r>
            <a:endParaRPr sz="2400">
              <a:latin typeface="Segoe Print"/>
              <a:cs typeface="Segoe Print"/>
            </a:endParaRPr>
          </a:p>
          <a:p>
            <a:pPr marL="1144905" indent="-457834">
              <a:lnSpc>
                <a:spcPct val="100000"/>
              </a:lnSpc>
              <a:spcBef>
                <a:spcPts val="1000"/>
              </a:spcBef>
              <a:buClr>
                <a:srgbClr val="EFA12D"/>
              </a:buClr>
              <a:buAutoNum type="alphaLcParenR"/>
              <a:tabLst>
                <a:tab pos="114554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report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all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relevant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new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information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from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appropriate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sources;</a:t>
            </a:r>
            <a:endParaRPr sz="2400">
              <a:latin typeface="Segoe Print"/>
              <a:cs typeface="Segoe Print"/>
            </a:endParaRPr>
          </a:p>
          <a:p>
            <a:pPr marL="1144905" indent="-457834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AutoNum type="alphaLcParenR"/>
              <a:tabLst>
                <a:tab pos="114554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relate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data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to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patient exposure;</a:t>
            </a:r>
            <a:endParaRPr sz="2400">
              <a:latin typeface="Segoe Print"/>
              <a:cs typeface="Segoe Print"/>
            </a:endParaRPr>
          </a:p>
          <a:p>
            <a:pPr marL="1144905" marR="202565" indent="-457200">
              <a:lnSpc>
                <a:spcPct val="100000"/>
              </a:lnSpc>
              <a:spcBef>
                <a:spcPts val="1010"/>
              </a:spcBef>
              <a:buClr>
                <a:srgbClr val="EFA12D"/>
              </a:buClr>
              <a:buAutoNum type="alphaLcParenR"/>
              <a:tabLst>
                <a:tab pos="1144905" algn="l"/>
                <a:tab pos="114554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summarise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market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authorisation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status in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different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countries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any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significant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variations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related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safety;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endParaRPr sz="2400">
              <a:latin typeface="Segoe Print"/>
              <a:cs typeface="Segoe Print"/>
            </a:endParaRPr>
          </a:p>
          <a:p>
            <a:pPr marL="1144905" marR="1635760" indent="-457200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AutoNum type="alphaLcParenR"/>
              <a:tabLst>
                <a:tab pos="114554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Indicate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whether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changes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shall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made to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information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order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optimize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use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Segoe Print"/>
              <a:cs typeface="Segoe Print"/>
            </a:endParaRPr>
          </a:p>
          <a:p>
            <a:pPr marL="1030605" marR="959485" indent="-3429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Ordinarily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all dosage </a:t>
            </a:r>
            <a:r>
              <a:rPr sz="2400" dirty="0">
                <a:solidFill>
                  <a:srgbClr val="C00000"/>
                </a:solidFill>
                <a:latin typeface="Segoe Print"/>
                <a:cs typeface="Segoe Print"/>
              </a:rPr>
              <a:t>forms &amp; formulations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as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well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as 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indications</a:t>
            </a:r>
            <a:r>
              <a:rPr sz="2400" spc="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C00000"/>
                </a:solidFill>
                <a:latin typeface="Segoe Print"/>
                <a:cs typeface="Segoe Print"/>
              </a:rPr>
              <a:t>for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new</a:t>
            </a:r>
            <a:r>
              <a:rPr sz="2400" spc="-1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drugs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should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covered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one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PSUR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1722" y="33654"/>
            <a:ext cx="85744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Post</a:t>
            </a:r>
            <a:r>
              <a:rPr spc="30" dirty="0"/>
              <a:t> </a:t>
            </a:r>
            <a:r>
              <a:rPr spc="-10" dirty="0"/>
              <a:t>Marketing</a:t>
            </a:r>
            <a:r>
              <a:rPr spc="35" dirty="0"/>
              <a:t> </a:t>
            </a:r>
            <a:r>
              <a:rPr spc="-5" dirty="0"/>
              <a:t>Surveillance</a:t>
            </a:r>
            <a:r>
              <a:rPr spc="35" dirty="0"/>
              <a:t> </a:t>
            </a:r>
            <a:r>
              <a:rPr spc="-5" dirty="0"/>
              <a:t>under</a:t>
            </a:r>
            <a:r>
              <a:rPr spc="10" dirty="0"/>
              <a:t> </a:t>
            </a:r>
            <a:r>
              <a:rPr spc="-5" dirty="0"/>
              <a:t>Schedule</a:t>
            </a:r>
            <a:r>
              <a:rPr spc="40" dirty="0"/>
              <a:t> </a:t>
            </a:r>
            <a:r>
              <a:rPr spc="-5" dirty="0"/>
              <a:t>Y…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2180" y="592602"/>
            <a:ext cx="11031855" cy="489458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43</a:t>
            </a:r>
            <a:endParaRPr sz="2000">
              <a:latin typeface="Myanmar Text"/>
              <a:cs typeface="Myanmar Text"/>
            </a:endParaRPr>
          </a:p>
          <a:p>
            <a:pPr marL="1085215" marR="114935" indent="-342900">
              <a:lnSpc>
                <a:spcPct val="100000"/>
              </a:lnSpc>
              <a:spcBef>
                <a:spcPts val="120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“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The </a:t>
            </a:r>
            <a:r>
              <a:rPr sz="2400" b="1" dirty="0">
                <a:solidFill>
                  <a:srgbClr val="404040"/>
                </a:solidFill>
                <a:latin typeface="Segoe Print"/>
                <a:cs typeface="Segoe Print"/>
              </a:rPr>
              <a:t>applicant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shall submit </a:t>
            </a:r>
            <a:r>
              <a:rPr sz="2400" b="1" dirty="0">
                <a:solidFill>
                  <a:srgbClr val="404040"/>
                </a:solidFill>
                <a:latin typeface="Segoe Print"/>
                <a:cs typeface="Segoe Print"/>
              </a:rPr>
              <a:t>PSUR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every </a:t>
            </a:r>
            <a:r>
              <a:rPr sz="2400" b="1" spc="-10" dirty="0">
                <a:solidFill>
                  <a:srgbClr val="C00000"/>
                </a:solidFill>
                <a:latin typeface="Segoe Print"/>
                <a:cs typeface="Segoe Print"/>
              </a:rPr>
              <a:t>six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months for the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first </a:t>
            </a:r>
            <a:r>
              <a:rPr sz="2400" b="1" spc="-944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two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years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. </a:t>
            </a:r>
            <a:r>
              <a:rPr sz="2400" b="1" dirty="0">
                <a:solidFill>
                  <a:srgbClr val="404040"/>
                </a:solidFill>
                <a:latin typeface="Segoe Print"/>
                <a:cs typeface="Segoe Print"/>
              </a:rPr>
              <a:t>For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subsequent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two years</a:t>
            </a:r>
            <a:r>
              <a:rPr sz="2400" b="1" dirty="0">
                <a:solidFill>
                  <a:srgbClr val="404040"/>
                </a:solidFill>
                <a:latin typeface="Segoe Print"/>
                <a:cs typeface="Segoe Print"/>
              </a:rPr>
              <a:t>, the PSUR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shall be </a:t>
            </a:r>
            <a:r>
              <a:rPr sz="2400" b="1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Segoe Print"/>
                <a:cs typeface="Segoe Print"/>
              </a:rPr>
              <a:t>submitted</a:t>
            </a:r>
            <a:r>
              <a:rPr sz="2400" b="1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annually</a:t>
            </a:r>
            <a:r>
              <a:rPr sz="2400" b="1" dirty="0">
                <a:solidFill>
                  <a:srgbClr val="404040"/>
                </a:solidFill>
                <a:latin typeface="Segoe Print"/>
                <a:cs typeface="Segoe Print"/>
              </a:rPr>
              <a:t>.”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2150">
              <a:latin typeface="Segoe Print"/>
              <a:cs typeface="Segoe Print"/>
            </a:endParaRPr>
          </a:p>
          <a:p>
            <a:pPr marL="1085215" marR="191135" indent="-342900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PSURs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due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for a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period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must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submitted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within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30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calendar </a:t>
            </a:r>
            <a:r>
              <a:rPr sz="2400" b="1" spc="-944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days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last day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reporting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period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00">
              <a:latin typeface="Segoe Print"/>
              <a:cs typeface="Segoe Print"/>
            </a:endParaRPr>
          </a:p>
          <a:p>
            <a:pPr marL="1085215" marR="5080" indent="-3429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1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If</a:t>
            </a:r>
            <a:r>
              <a:rPr sz="2400" spc="7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marketing</a:t>
            </a:r>
            <a:r>
              <a:rPr sz="2400" spc="6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7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new</a:t>
            </a:r>
            <a:r>
              <a:rPr sz="2400" spc="5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</a:t>
            </a:r>
            <a:r>
              <a:rPr sz="2400" spc="6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is</a:t>
            </a:r>
            <a:r>
              <a:rPr sz="2400" spc="6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delayed</a:t>
            </a:r>
            <a:r>
              <a:rPr sz="2400" spc="7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by</a:t>
            </a:r>
            <a:r>
              <a:rPr sz="2400" spc="6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applicant</a:t>
            </a:r>
            <a:r>
              <a:rPr sz="2400" spc="7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after 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obtaining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approval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market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-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such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data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will have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to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provided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on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deferred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basis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beginning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from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time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new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is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marketed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2180" y="558561"/>
            <a:ext cx="10633075" cy="4486275"/>
          </a:xfrm>
          <a:prstGeom prst="rect">
            <a:avLst/>
          </a:prstGeom>
        </p:spPr>
        <p:txBody>
          <a:bodyPr vert="horz" wrap="square" lIns="0" tIns="174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44</a:t>
            </a:r>
            <a:endParaRPr sz="2000">
              <a:latin typeface="Myanmar Text"/>
              <a:cs typeface="Myanmar Text"/>
            </a:endParaRPr>
          </a:p>
          <a:p>
            <a:pPr marL="744220">
              <a:lnSpc>
                <a:spcPct val="100000"/>
              </a:lnSpc>
              <a:spcBef>
                <a:spcPts val="152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Data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emerging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through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PSUR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other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PMS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studies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–</a:t>
            </a:r>
            <a:endParaRPr sz="2400">
              <a:latin typeface="Segoe Print"/>
              <a:cs typeface="Segoe Print"/>
            </a:endParaRPr>
          </a:p>
          <a:p>
            <a:pPr marL="1087120" marR="5080" indent="-342900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108775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basis of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further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decision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about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indication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/ usage /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restriction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on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indication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pharmaceutical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endParaRPr sz="2400">
              <a:latin typeface="Segoe Print"/>
              <a:cs typeface="Segoe Print"/>
            </a:endParaRPr>
          </a:p>
          <a:p>
            <a:pPr marL="1087120" marR="671195" indent="-342900">
              <a:lnSpc>
                <a:spcPct val="100000"/>
              </a:lnSpc>
              <a:spcBef>
                <a:spcPts val="1000"/>
              </a:spcBef>
              <a:buClr>
                <a:srgbClr val="EFA12D"/>
              </a:buClr>
              <a:buFont typeface="Wingdings"/>
              <a:buChar char=""/>
              <a:tabLst>
                <a:tab pos="1087755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further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decision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on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extension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duration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submission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PSUR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data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beyond</a:t>
            </a:r>
            <a:r>
              <a:rPr sz="2400" b="1" spc="-2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4</a:t>
            </a:r>
            <a:r>
              <a:rPr sz="2400" b="1" spc="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years</a:t>
            </a:r>
            <a:r>
              <a:rPr sz="2400" b="1" spc="-2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may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taken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Segoe Print"/>
              <a:cs typeface="Segoe Print"/>
            </a:endParaRPr>
          </a:p>
          <a:p>
            <a:pPr marL="1087120" marR="170180" indent="-342900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All cases involving serious unexpected ARs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must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 reported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to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licensing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authority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within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 15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 days</a:t>
            </a:r>
            <a:r>
              <a:rPr sz="2400" b="1" spc="1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 initial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receipt of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information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by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the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applicant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5114" y="101854"/>
            <a:ext cx="85731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Post</a:t>
            </a:r>
            <a:r>
              <a:rPr spc="30" dirty="0"/>
              <a:t> </a:t>
            </a:r>
            <a:r>
              <a:rPr spc="-10" dirty="0"/>
              <a:t>Marketing</a:t>
            </a:r>
            <a:r>
              <a:rPr spc="35" dirty="0"/>
              <a:t> </a:t>
            </a:r>
            <a:r>
              <a:rPr spc="-5" dirty="0"/>
              <a:t>Surveillance</a:t>
            </a:r>
            <a:r>
              <a:rPr spc="35" dirty="0"/>
              <a:t> </a:t>
            </a:r>
            <a:r>
              <a:rPr spc="-5" dirty="0"/>
              <a:t>under</a:t>
            </a:r>
            <a:r>
              <a:rPr spc="10" dirty="0"/>
              <a:t> </a:t>
            </a:r>
            <a:r>
              <a:rPr spc="-5" dirty="0"/>
              <a:t>Schedule</a:t>
            </a:r>
            <a:r>
              <a:rPr spc="35" dirty="0"/>
              <a:t> </a:t>
            </a:r>
            <a:r>
              <a:rPr spc="-5" dirty="0"/>
              <a:t>Y…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06315" y="115570"/>
            <a:ext cx="42303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spc="-1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Segoe Print"/>
                <a:cs typeface="Segoe Print"/>
              </a:rPr>
              <a:t>Reporting</a:t>
            </a:r>
            <a:r>
              <a:rPr sz="3600" b="1" u="heavy" spc="-3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Segoe Print"/>
                <a:cs typeface="Segoe Print"/>
              </a:rPr>
              <a:t> </a:t>
            </a:r>
            <a:r>
              <a:rPr sz="3600" b="1" u="heavy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Segoe Print"/>
                <a:cs typeface="Segoe Print"/>
              </a:rPr>
              <a:t>of</a:t>
            </a:r>
            <a:r>
              <a:rPr sz="3600" b="1" u="heavy" spc="-2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Segoe Print"/>
                <a:cs typeface="Segoe Print"/>
              </a:rPr>
              <a:t> </a:t>
            </a:r>
            <a:r>
              <a:rPr sz="3600" b="1" u="heavy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Segoe Print"/>
                <a:cs typeface="Segoe Print"/>
              </a:rPr>
              <a:t>SAEs</a:t>
            </a:r>
            <a:endParaRPr sz="3600">
              <a:latin typeface="Segoe Print"/>
              <a:cs typeface="Segoe Prin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61616" y="1427988"/>
            <a:ext cx="8069580" cy="451104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45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0999" y="614172"/>
            <a:ext cx="11478768" cy="578662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25879" y="19938"/>
            <a:ext cx="35839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Reporting </a:t>
            </a:r>
            <a:r>
              <a:rPr spc="-5" dirty="0"/>
              <a:t>of</a:t>
            </a:r>
            <a:r>
              <a:rPr spc="-20" dirty="0"/>
              <a:t> </a:t>
            </a:r>
            <a:r>
              <a:rPr spc="-5" dirty="0"/>
              <a:t>SAEs…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5" dirty="0"/>
              <a:t>Drug</a:t>
            </a:r>
            <a:r>
              <a:rPr spc="-15" dirty="0"/>
              <a:t> </a:t>
            </a:r>
            <a:r>
              <a:rPr spc="-10" dirty="0"/>
              <a:t>safety</a:t>
            </a:r>
            <a:r>
              <a:rPr spc="35" dirty="0"/>
              <a:t> </a:t>
            </a:r>
            <a:r>
              <a:rPr spc="-5" dirty="0"/>
              <a:t>evaluation</a:t>
            </a:r>
            <a:r>
              <a:rPr spc="20" dirty="0"/>
              <a:t> </a:t>
            </a:r>
            <a:r>
              <a:rPr spc="-5" dirty="0"/>
              <a:t>in clinical</a:t>
            </a:r>
            <a:r>
              <a:rPr spc="-10" dirty="0"/>
              <a:t> </a:t>
            </a:r>
            <a:r>
              <a:rPr spc="-5" dirty="0"/>
              <a:t>trial </a:t>
            </a:r>
            <a:r>
              <a:rPr dirty="0"/>
              <a:t>-</a:t>
            </a:r>
            <a:r>
              <a:rPr spc="5" dirty="0"/>
              <a:t> </a:t>
            </a:r>
            <a:r>
              <a:rPr dirty="0"/>
              <a:t>Dr. </a:t>
            </a:r>
            <a:r>
              <a:rPr spc="-5" dirty="0"/>
              <a:t>Vikas</a:t>
            </a:r>
            <a:r>
              <a:rPr spc="15" dirty="0"/>
              <a:t> </a:t>
            </a:r>
            <a:r>
              <a:rPr spc="-5" dirty="0"/>
              <a:t>S.</a:t>
            </a:r>
            <a:r>
              <a:rPr dirty="0"/>
              <a:t> </a:t>
            </a:r>
            <a:r>
              <a:rPr spc="-5" dirty="0"/>
              <a:t>Sharma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9505" y="101853"/>
            <a:ext cx="92379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New</a:t>
            </a:r>
            <a:r>
              <a:rPr sz="3600" spc="-20" dirty="0"/>
              <a:t> </a:t>
            </a:r>
            <a:r>
              <a:rPr sz="3600" spc="-10" dirty="0"/>
              <a:t>safety</a:t>
            </a:r>
            <a:r>
              <a:rPr sz="3600" dirty="0"/>
              <a:t> </a:t>
            </a:r>
            <a:r>
              <a:rPr sz="3600" spc="-5" dirty="0"/>
              <a:t>data</a:t>
            </a:r>
            <a:r>
              <a:rPr sz="3600" spc="-10" dirty="0"/>
              <a:t> related</a:t>
            </a:r>
            <a:r>
              <a:rPr sz="3600" spc="-5" dirty="0"/>
              <a:t> </a:t>
            </a:r>
            <a:r>
              <a:rPr sz="3600" dirty="0"/>
              <a:t>to </a:t>
            </a:r>
            <a:r>
              <a:rPr sz="3600" spc="-10" dirty="0"/>
              <a:t>combination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599557" y="650189"/>
            <a:ext cx="182181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spc="-1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Segoe Print"/>
                <a:cs typeface="Segoe Print"/>
              </a:rPr>
              <a:t>therapy</a:t>
            </a:r>
            <a:endParaRPr sz="3600">
              <a:latin typeface="Segoe Print"/>
              <a:cs typeface="Segoe Prin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0501" y="1691132"/>
            <a:ext cx="9816465" cy="2839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03935" indent="-3429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If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PSUR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for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C00000"/>
                </a:solidFill>
                <a:latin typeface="Segoe Print"/>
                <a:cs typeface="Segoe Print"/>
              </a:rPr>
              <a:t>fixed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combination</a:t>
            </a:r>
            <a:r>
              <a:rPr sz="2400" spc="1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product</a:t>
            </a:r>
            <a:r>
              <a:rPr sz="2400" spc="2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–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summarise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important safety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information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arising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from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individual </a:t>
            </a:r>
            <a:r>
              <a:rPr sz="2400" dirty="0">
                <a:solidFill>
                  <a:srgbClr val="C00000"/>
                </a:solidFill>
                <a:latin typeface="Segoe Print"/>
                <a:cs typeface="Segoe Print"/>
              </a:rPr>
              <a:t> component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Segoe Print"/>
              <a:cs typeface="Segoe Print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Information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specific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combination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can be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incorporated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into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separate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section(s) of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PSUR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for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one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all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individual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components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combination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036" y="796289"/>
            <a:ext cx="3098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0" dirty="0">
                <a:solidFill>
                  <a:srgbClr val="FDFFFF"/>
                </a:solidFill>
                <a:latin typeface="Microsoft YaHei UI Light"/>
                <a:cs typeface="Microsoft YaHei UI Light"/>
              </a:rPr>
              <a:t>47</a:t>
            </a:r>
            <a:endParaRPr sz="20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35729" y="101853"/>
            <a:ext cx="5080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Literature</a:t>
            </a:r>
            <a:r>
              <a:rPr sz="3600" spc="-95" dirty="0"/>
              <a:t> </a:t>
            </a:r>
            <a:r>
              <a:rPr sz="3600" dirty="0"/>
              <a:t>monitoring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839595" y="904443"/>
            <a:ext cx="101060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5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MAHs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shall perform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monthly</a:t>
            </a:r>
            <a:r>
              <a:rPr sz="2400" b="1" spc="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literature search</a:t>
            </a:r>
            <a:r>
              <a:rPr sz="2400" b="1" spc="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their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9595" y="1234185"/>
            <a:ext cx="9792970" cy="5423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by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using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electronic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literature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database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2550">
              <a:latin typeface="Segoe Print"/>
              <a:cs typeface="Segoe Print"/>
            </a:endParaRPr>
          </a:p>
          <a:p>
            <a:pPr marL="355600" marR="252095" indent="-342900">
              <a:lnSpc>
                <a:spcPct val="901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Any AEs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/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ADRs identified by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this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process needs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processed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as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per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spontaneous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Individual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 Case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Safety</a:t>
            </a:r>
            <a:r>
              <a:rPr sz="2400" b="1" spc="-2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Report </a:t>
            </a:r>
            <a:r>
              <a:rPr sz="2400" b="1" spc="-944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(ICSR)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>
              <a:latin typeface="Segoe Print"/>
              <a:cs typeface="Segoe Print"/>
            </a:endParaRPr>
          </a:p>
          <a:p>
            <a:pPr marL="355600" marR="154305" indent="-342900">
              <a:lnSpc>
                <a:spcPct val="9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Follow-up ICSR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–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Any missed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information –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form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supplementary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detailed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information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required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for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clinical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evaluation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ICSR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–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reported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NCC-PvPI,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IPC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>
              <a:latin typeface="Segoe Print"/>
              <a:cs typeface="Segoe Print"/>
            </a:endParaRPr>
          </a:p>
          <a:p>
            <a:pPr marL="355600" marR="5080" indent="-342900">
              <a:lnSpc>
                <a:spcPct val="9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When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all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 essential elements are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reported in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an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individual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report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–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ICSR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(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Identifiable</a:t>
            </a:r>
            <a:r>
              <a:rPr sz="2400" spc="2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reporter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,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identifiable</a:t>
            </a:r>
            <a:r>
              <a:rPr sz="2400" spc="2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patient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,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suspected</a:t>
            </a:r>
            <a:r>
              <a:rPr sz="2400" spc="-2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pharmaceutical</a:t>
            </a:r>
            <a:r>
              <a:rPr sz="2400" spc="2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product</a:t>
            </a:r>
            <a:r>
              <a:rPr sz="2400" spc="3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Segoe Print"/>
                <a:cs typeface="Segoe Print"/>
              </a:rPr>
              <a:t>AE/ADR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)</a:t>
            </a:r>
            <a:endParaRPr sz="2400">
              <a:latin typeface="Segoe Print"/>
              <a:cs typeface="Segoe Print"/>
            </a:endParaRPr>
          </a:p>
          <a:p>
            <a:pPr marL="3065780">
              <a:lnSpc>
                <a:spcPct val="100000"/>
              </a:lnSpc>
              <a:spcBef>
                <a:spcPts val="1430"/>
              </a:spcBef>
            </a:pPr>
            <a:r>
              <a:rPr sz="900" b="0" spc="5" dirty="0">
                <a:solidFill>
                  <a:srgbClr val="888888"/>
                </a:solidFill>
                <a:latin typeface="Microsoft YaHei UI Light"/>
                <a:cs typeface="Microsoft YaHei UI Light"/>
              </a:rPr>
              <a:t>Drug</a:t>
            </a:r>
            <a:r>
              <a:rPr sz="900" b="0" spc="-35" dirty="0">
                <a:solidFill>
                  <a:srgbClr val="888888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888888"/>
                </a:solidFill>
                <a:latin typeface="Microsoft YaHei UI Light"/>
                <a:cs typeface="Microsoft YaHei UI Light"/>
              </a:rPr>
              <a:t>safety</a:t>
            </a:r>
            <a:r>
              <a:rPr sz="900" b="0" spc="-50" dirty="0">
                <a:solidFill>
                  <a:srgbClr val="888888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888888"/>
                </a:solidFill>
                <a:latin typeface="Microsoft YaHei UI Light"/>
                <a:cs typeface="Microsoft YaHei UI Light"/>
              </a:rPr>
              <a:t>evaluation</a:t>
            </a:r>
            <a:r>
              <a:rPr sz="900" b="0" spc="-35" dirty="0">
                <a:solidFill>
                  <a:srgbClr val="888888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spc="5" dirty="0">
                <a:solidFill>
                  <a:srgbClr val="888888"/>
                </a:solidFill>
                <a:latin typeface="Microsoft YaHei UI Light"/>
                <a:cs typeface="Microsoft YaHei UI Light"/>
              </a:rPr>
              <a:t>in</a:t>
            </a:r>
            <a:r>
              <a:rPr sz="900" b="0" spc="-20" dirty="0">
                <a:solidFill>
                  <a:srgbClr val="888888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888888"/>
                </a:solidFill>
                <a:latin typeface="Microsoft YaHei UI Light"/>
                <a:cs typeface="Microsoft YaHei UI Light"/>
              </a:rPr>
              <a:t>clinical</a:t>
            </a:r>
            <a:r>
              <a:rPr sz="900" b="0" spc="-50" dirty="0">
                <a:solidFill>
                  <a:srgbClr val="888888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888888"/>
                </a:solidFill>
                <a:latin typeface="Microsoft YaHei UI Light"/>
                <a:cs typeface="Microsoft YaHei UI Light"/>
              </a:rPr>
              <a:t>trial</a:t>
            </a:r>
            <a:r>
              <a:rPr sz="900" b="0" spc="-15" dirty="0">
                <a:solidFill>
                  <a:srgbClr val="888888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888888"/>
                </a:solidFill>
                <a:latin typeface="Microsoft YaHei UI Light"/>
                <a:cs typeface="Microsoft YaHei UI Light"/>
              </a:rPr>
              <a:t>-</a:t>
            </a:r>
            <a:r>
              <a:rPr sz="900" b="0" spc="-5" dirty="0">
                <a:solidFill>
                  <a:srgbClr val="888888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spc="5" dirty="0">
                <a:solidFill>
                  <a:srgbClr val="888888"/>
                </a:solidFill>
                <a:latin typeface="Microsoft YaHei UI Light"/>
                <a:cs typeface="Microsoft YaHei UI Light"/>
              </a:rPr>
              <a:t>Dr.</a:t>
            </a:r>
            <a:r>
              <a:rPr sz="900" b="0" spc="-40" dirty="0">
                <a:solidFill>
                  <a:srgbClr val="888888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spc="5" dirty="0">
                <a:solidFill>
                  <a:srgbClr val="888888"/>
                </a:solidFill>
                <a:latin typeface="Microsoft YaHei UI Light"/>
                <a:cs typeface="Microsoft YaHei UI Light"/>
              </a:rPr>
              <a:t>Vikas</a:t>
            </a:r>
            <a:r>
              <a:rPr sz="900" b="0" spc="-45" dirty="0">
                <a:solidFill>
                  <a:srgbClr val="888888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dirty="0">
                <a:solidFill>
                  <a:srgbClr val="888888"/>
                </a:solidFill>
                <a:latin typeface="Microsoft YaHei UI Light"/>
                <a:cs typeface="Microsoft YaHei UI Light"/>
              </a:rPr>
              <a:t>S.</a:t>
            </a:r>
            <a:r>
              <a:rPr sz="900" b="0" spc="-15" dirty="0">
                <a:solidFill>
                  <a:srgbClr val="888888"/>
                </a:solidFill>
                <a:latin typeface="Microsoft YaHei UI Light"/>
                <a:cs typeface="Microsoft YaHei UI Light"/>
              </a:rPr>
              <a:t> </a:t>
            </a:r>
            <a:r>
              <a:rPr sz="900" b="0" spc="5" dirty="0">
                <a:solidFill>
                  <a:srgbClr val="888888"/>
                </a:solidFill>
                <a:latin typeface="Microsoft YaHei UI Light"/>
                <a:cs typeface="Microsoft YaHei UI Light"/>
              </a:rPr>
              <a:t>Sharma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8463" y="796289"/>
            <a:ext cx="3136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0" dirty="0">
                <a:solidFill>
                  <a:srgbClr val="FDFFFF"/>
                </a:solidFill>
                <a:latin typeface="Microsoft YaHei UI Light"/>
                <a:cs typeface="Microsoft YaHei UI Light"/>
              </a:rPr>
              <a:t>48</a:t>
            </a:r>
            <a:endParaRPr sz="20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5866" y="88137"/>
            <a:ext cx="42468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Literature</a:t>
            </a:r>
            <a:r>
              <a:rPr spc="15" dirty="0"/>
              <a:t> </a:t>
            </a:r>
            <a:r>
              <a:rPr spc="-5" dirty="0"/>
              <a:t>monitoring…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2180" y="649654"/>
            <a:ext cx="11025505" cy="465137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49</a:t>
            </a:r>
            <a:endParaRPr sz="2000">
              <a:latin typeface="Myanmar Text"/>
              <a:cs typeface="Myanmar Text"/>
            </a:endParaRPr>
          </a:p>
          <a:p>
            <a:pPr marL="1262380" marR="538480" indent="-342900">
              <a:lnSpc>
                <a:spcPct val="100000"/>
              </a:lnSpc>
              <a:spcBef>
                <a:spcPts val="66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All serious unexpected AEs, reported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licensing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authority 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within</a:t>
            </a:r>
            <a:r>
              <a:rPr sz="2400" b="1" spc="1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15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calendar</a:t>
            </a:r>
            <a:r>
              <a:rPr sz="2400" b="1" spc="-1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days</a:t>
            </a:r>
            <a:r>
              <a:rPr sz="2400" b="1" spc="2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latin typeface="Segoe Print"/>
                <a:cs typeface="Segoe Print"/>
              </a:rPr>
              <a:t>of</a:t>
            </a:r>
            <a:r>
              <a:rPr sz="2400" dirty="0">
                <a:latin typeface="Segoe Print"/>
                <a:cs typeface="Segoe Print"/>
              </a:rPr>
              <a:t> </a:t>
            </a:r>
            <a:r>
              <a:rPr sz="2400" spc="-5" dirty="0">
                <a:latin typeface="Segoe Print"/>
                <a:cs typeface="Segoe Print"/>
              </a:rPr>
              <a:t>initial</a:t>
            </a:r>
            <a:r>
              <a:rPr sz="2400" spc="20" dirty="0">
                <a:latin typeface="Segoe Print"/>
                <a:cs typeface="Segoe Print"/>
              </a:rPr>
              <a:t> </a:t>
            </a:r>
            <a:r>
              <a:rPr sz="2400" spc="-5" dirty="0">
                <a:latin typeface="Segoe Print"/>
                <a:cs typeface="Segoe Print"/>
              </a:rPr>
              <a:t>receipt</a:t>
            </a:r>
            <a:r>
              <a:rPr sz="2400" spc="10" dirty="0">
                <a:latin typeface="Segoe Print"/>
                <a:cs typeface="Segoe Print"/>
              </a:rPr>
              <a:t> </a:t>
            </a:r>
            <a:r>
              <a:rPr sz="2400" spc="-5" dirty="0">
                <a:latin typeface="Segoe Print"/>
                <a:cs typeface="Segoe Print"/>
              </a:rPr>
              <a:t>of information</a:t>
            </a:r>
            <a:r>
              <a:rPr sz="2400" spc="15" dirty="0">
                <a:latin typeface="Segoe Print"/>
                <a:cs typeface="Segoe Print"/>
              </a:rPr>
              <a:t> </a:t>
            </a:r>
            <a:r>
              <a:rPr sz="2400" spc="-5" dirty="0">
                <a:latin typeface="Segoe Print"/>
                <a:cs typeface="Segoe Print"/>
              </a:rPr>
              <a:t>by </a:t>
            </a:r>
            <a:r>
              <a:rPr sz="2400" spc="-944" dirty="0">
                <a:latin typeface="Segoe Print"/>
                <a:cs typeface="Segoe Print"/>
              </a:rPr>
              <a:t> </a:t>
            </a:r>
            <a:r>
              <a:rPr sz="2400" dirty="0">
                <a:latin typeface="Segoe Print"/>
                <a:cs typeface="Segoe Print"/>
              </a:rPr>
              <a:t>the</a:t>
            </a:r>
            <a:r>
              <a:rPr sz="2400" spc="-5" dirty="0">
                <a:latin typeface="Segoe Print"/>
                <a:cs typeface="Segoe Print"/>
              </a:rPr>
              <a:t> applicant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>
              <a:latin typeface="Segoe Print"/>
              <a:cs typeface="Segoe Print"/>
            </a:endParaRPr>
          </a:p>
          <a:p>
            <a:pPr marL="1262380" marR="535305" indent="-3429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All serious AEs/ADRs, reported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regulatory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authority / 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NCC-PvPI,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IPC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within</a:t>
            </a:r>
            <a:r>
              <a:rPr sz="2400" b="1" spc="1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15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calendar</a:t>
            </a:r>
            <a:r>
              <a:rPr sz="2400" b="1" spc="-2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days</a:t>
            </a:r>
            <a:r>
              <a:rPr sz="2400" b="1" spc="2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latin typeface="Segoe Print"/>
                <a:cs typeface="Segoe Print"/>
              </a:rPr>
              <a:t>of initial</a:t>
            </a:r>
            <a:r>
              <a:rPr sz="2400" spc="20" dirty="0">
                <a:latin typeface="Segoe Print"/>
                <a:cs typeface="Segoe Print"/>
              </a:rPr>
              <a:t> </a:t>
            </a:r>
            <a:r>
              <a:rPr sz="2400" spc="-5" dirty="0">
                <a:latin typeface="Segoe Print"/>
                <a:cs typeface="Segoe Print"/>
              </a:rPr>
              <a:t>receipt</a:t>
            </a:r>
            <a:r>
              <a:rPr sz="2400" spc="5" dirty="0">
                <a:latin typeface="Segoe Print"/>
                <a:cs typeface="Segoe Print"/>
              </a:rPr>
              <a:t> </a:t>
            </a:r>
            <a:r>
              <a:rPr sz="2400" spc="-5" dirty="0">
                <a:latin typeface="Segoe Print"/>
                <a:cs typeface="Segoe Print"/>
              </a:rPr>
              <a:t>of </a:t>
            </a:r>
            <a:r>
              <a:rPr sz="2400" spc="-944" dirty="0">
                <a:latin typeface="Segoe Print"/>
                <a:cs typeface="Segoe Print"/>
              </a:rPr>
              <a:t> </a:t>
            </a:r>
            <a:r>
              <a:rPr sz="2400" dirty="0">
                <a:latin typeface="Segoe Print"/>
                <a:cs typeface="Segoe Print"/>
              </a:rPr>
              <a:t>information </a:t>
            </a:r>
            <a:r>
              <a:rPr sz="2400" spc="-5" dirty="0">
                <a:latin typeface="Segoe Print"/>
                <a:cs typeface="Segoe Print"/>
              </a:rPr>
              <a:t>by</a:t>
            </a:r>
            <a:r>
              <a:rPr sz="2400" dirty="0">
                <a:latin typeface="Segoe Print"/>
                <a:cs typeface="Segoe Print"/>
              </a:rPr>
              <a:t> the</a:t>
            </a:r>
            <a:r>
              <a:rPr sz="2400" spc="-5" dirty="0">
                <a:latin typeface="Segoe Print"/>
                <a:cs typeface="Segoe Print"/>
              </a:rPr>
              <a:t> MAHs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Segoe Print"/>
              <a:cs typeface="Segoe Print"/>
            </a:endParaRPr>
          </a:p>
          <a:p>
            <a:pPr marL="1262380" marR="5080" indent="-342900">
              <a:lnSpc>
                <a:spcPct val="100000"/>
              </a:lnSpc>
              <a:tabLst>
                <a:tab pos="1384300" algn="l"/>
              </a:tabLst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		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All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non-serious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AEs/ADRs,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reported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to</a:t>
            </a:r>
            <a:r>
              <a:rPr sz="24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NCC-PvPI,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IPC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Segoe Print"/>
                <a:cs typeface="Segoe Print"/>
              </a:rPr>
              <a:t>within </a:t>
            </a:r>
            <a:r>
              <a:rPr sz="2400" b="1" spc="-944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30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calendar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days </a:t>
            </a:r>
            <a:r>
              <a:rPr sz="2400" spc="-5" dirty="0">
                <a:latin typeface="Segoe Print"/>
                <a:cs typeface="Segoe Print"/>
              </a:rPr>
              <a:t>of</a:t>
            </a:r>
            <a:r>
              <a:rPr sz="2400" spc="10" dirty="0">
                <a:latin typeface="Segoe Print"/>
                <a:cs typeface="Segoe Print"/>
              </a:rPr>
              <a:t> </a:t>
            </a:r>
            <a:r>
              <a:rPr sz="2400" spc="-5" dirty="0">
                <a:latin typeface="Segoe Print"/>
                <a:cs typeface="Segoe Print"/>
              </a:rPr>
              <a:t>initial</a:t>
            </a:r>
            <a:r>
              <a:rPr sz="2400" spc="5" dirty="0">
                <a:latin typeface="Segoe Print"/>
                <a:cs typeface="Segoe Print"/>
              </a:rPr>
              <a:t> </a:t>
            </a:r>
            <a:r>
              <a:rPr sz="2400" spc="-5" dirty="0">
                <a:latin typeface="Segoe Print"/>
                <a:cs typeface="Segoe Print"/>
              </a:rPr>
              <a:t>receipt</a:t>
            </a:r>
            <a:r>
              <a:rPr sz="2400" dirty="0">
                <a:latin typeface="Segoe Print"/>
                <a:cs typeface="Segoe Print"/>
              </a:rPr>
              <a:t> </a:t>
            </a:r>
            <a:r>
              <a:rPr sz="2400" spc="-5" dirty="0">
                <a:latin typeface="Segoe Print"/>
                <a:cs typeface="Segoe Print"/>
              </a:rPr>
              <a:t>of information</a:t>
            </a:r>
            <a:r>
              <a:rPr sz="2400" spc="15" dirty="0">
                <a:latin typeface="Segoe Print"/>
                <a:cs typeface="Segoe Print"/>
              </a:rPr>
              <a:t> </a:t>
            </a:r>
            <a:r>
              <a:rPr sz="2400" spc="-5" dirty="0">
                <a:latin typeface="Segoe Print"/>
                <a:cs typeface="Segoe Print"/>
              </a:rPr>
              <a:t>by</a:t>
            </a:r>
            <a:r>
              <a:rPr sz="2400" spc="-10" dirty="0">
                <a:latin typeface="Segoe Print"/>
                <a:cs typeface="Segoe Print"/>
              </a:rPr>
              <a:t> </a:t>
            </a:r>
            <a:r>
              <a:rPr sz="2400" dirty="0">
                <a:latin typeface="Segoe Print"/>
                <a:cs typeface="Segoe Print"/>
              </a:rPr>
              <a:t>the </a:t>
            </a:r>
            <a:r>
              <a:rPr sz="2400" spc="-5" dirty="0">
                <a:latin typeface="Segoe Print"/>
                <a:cs typeface="Segoe Print"/>
              </a:rPr>
              <a:t>MAHs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6645" y="101854"/>
            <a:ext cx="25387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Introduction…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9339" y="945896"/>
            <a:ext cx="10517505" cy="529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2665" marR="161290" indent="-990600">
              <a:lnSpc>
                <a:spcPct val="100000"/>
              </a:lnSpc>
              <a:spcBef>
                <a:spcPts val="100"/>
              </a:spcBef>
              <a:tabLst>
                <a:tab pos="659765" algn="l"/>
              </a:tabLst>
            </a:pPr>
            <a:r>
              <a:rPr sz="3000" baseline="59722" dirty="0">
                <a:solidFill>
                  <a:srgbClr val="FDFFFF"/>
                </a:solidFill>
                <a:latin typeface="Myanmar Text"/>
                <a:cs typeface="Myanmar Text"/>
              </a:rPr>
              <a:t>5	</a:t>
            </a: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New drugs: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marketed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on basis of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comparatively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limited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information,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as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clinical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trials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are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designed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to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answer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specific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questions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00">
              <a:latin typeface="Segoe Print"/>
              <a:cs typeface="Segoe Print"/>
            </a:endParaRPr>
          </a:p>
          <a:p>
            <a:pPr marL="1002665" marR="405765" indent="-342900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 US, ~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500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2000 patients receive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new drug during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clinical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trials, &amp;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only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a few hundred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them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are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treated</a:t>
            </a:r>
            <a:endParaRPr sz="2400">
              <a:latin typeface="Segoe Print"/>
              <a:cs typeface="Segoe Print"/>
            </a:endParaRPr>
          </a:p>
          <a:p>
            <a:pPr marL="1002665">
              <a:lnSpc>
                <a:spcPct val="100000"/>
              </a:lnSpc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&gt;</a:t>
            </a:r>
            <a:r>
              <a:rPr sz="2400" spc="-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3-6</a:t>
            </a:r>
            <a:r>
              <a:rPr sz="2400" spc="-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months</a:t>
            </a:r>
            <a:endParaRPr sz="2400">
              <a:latin typeface="Segoe Print"/>
              <a:cs typeface="Segoe Print"/>
            </a:endParaRPr>
          </a:p>
          <a:p>
            <a:pPr marL="1002665" marR="383540" indent="-342900">
              <a:lnSpc>
                <a:spcPct val="100000"/>
              </a:lnSpc>
              <a:spcBef>
                <a:spcPts val="296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clinical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trials, critical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efficacy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endpoints are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identified in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advance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sample sizes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are estimated for assessment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effectiveness</a:t>
            </a:r>
            <a:endParaRPr sz="2400">
              <a:latin typeface="Segoe Print"/>
              <a:cs typeface="Segoe Print"/>
            </a:endParaRPr>
          </a:p>
          <a:p>
            <a:pPr marL="1002665" marR="5080" indent="-342900">
              <a:lnSpc>
                <a:spcPct val="100000"/>
              </a:lnSpc>
              <a:spcBef>
                <a:spcPts val="296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Common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AEs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are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generally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identified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well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characterized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 </a:t>
            </a:r>
            <a:r>
              <a:rPr sz="2400" spc="-9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prospective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trials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3730" y="101853"/>
            <a:ext cx="105829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Adverse</a:t>
            </a:r>
            <a:r>
              <a:rPr sz="3600" spc="-20" dirty="0"/>
              <a:t> </a:t>
            </a:r>
            <a:r>
              <a:rPr sz="3600" spc="-10" dirty="0"/>
              <a:t>events</a:t>
            </a:r>
            <a:r>
              <a:rPr sz="3600" spc="-15" dirty="0"/>
              <a:t> </a:t>
            </a:r>
            <a:r>
              <a:rPr sz="3600" dirty="0"/>
              <a:t>following</a:t>
            </a:r>
            <a:r>
              <a:rPr sz="3600" spc="-15" dirty="0"/>
              <a:t> </a:t>
            </a:r>
            <a:r>
              <a:rPr sz="3600" spc="-5" dirty="0"/>
              <a:t>immunisation</a:t>
            </a:r>
            <a:r>
              <a:rPr sz="3600" spc="-15" dirty="0"/>
              <a:t> </a:t>
            </a:r>
            <a:r>
              <a:rPr sz="3600" spc="-5" dirty="0"/>
              <a:t>(AEFI)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923036" y="796289"/>
            <a:ext cx="10960735" cy="5134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315"/>
              </a:lnSpc>
              <a:spcBef>
                <a:spcPts val="105"/>
              </a:spcBef>
            </a:pPr>
            <a:r>
              <a:rPr sz="2000" b="0" dirty="0">
                <a:solidFill>
                  <a:srgbClr val="FDFFFF"/>
                </a:solidFill>
                <a:latin typeface="Microsoft YaHei UI Light"/>
                <a:cs typeface="Microsoft YaHei UI Light"/>
              </a:rPr>
              <a:t>50</a:t>
            </a:r>
            <a:endParaRPr sz="2000">
              <a:latin typeface="Microsoft YaHei UI Light"/>
              <a:cs typeface="Microsoft YaHei UI Light"/>
            </a:endParaRPr>
          </a:p>
          <a:p>
            <a:pPr marL="1257935" marR="214629" indent="-342900">
              <a:lnSpc>
                <a:spcPts val="2640"/>
              </a:lnSpc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spc="19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Licensing</a:t>
            </a:r>
            <a:r>
              <a:rPr sz="22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authority</a:t>
            </a:r>
            <a:r>
              <a:rPr sz="2200" spc="5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-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advise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MAH</a:t>
            </a:r>
            <a:r>
              <a:rPr sz="22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2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conduct</a:t>
            </a:r>
            <a:r>
              <a:rPr sz="22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Phase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IV trial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case </a:t>
            </a:r>
            <a:r>
              <a:rPr sz="2200" spc="-86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demonstration</a:t>
            </a:r>
            <a:r>
              <a:rPr sz="2200" spc="5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product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safety,</a:t>
            </a:r>
            <a:r>
              <a:rPr sz="22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efficacy</a:t>
            </a:r>
            <a:r>
              <a:rPr sz="22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dose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definitions</a:t>
            </a:r>
            <a:endParaRPr sz="22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50">
              <a:latin typeface="Segoe Print"/>
              <a:cs typeface="Segoe Print"/>
            </a:endParaRPr>
          </a:p>
          <a:p>
            <a:pPr marL="915035">
              <a:lnSpc>
                <a:spcPct val="100000"/>
              </a:lnSpc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spc="18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AEFI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can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be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serious</a:t>
            </a:r>
            <a:r>
              <a:rPr sz="22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or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non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serious.</a:t>
            </a:r>
            <a:endParaRPr sz="2200">
              <a:latin typeface="Segoe Print"/>
              <a:cs typeface="Segoe Print"/>
            </a:endParaRPr>
          </a:p>
          <a:p>
            <a:pPr marL="1257935" indent="-343535">
              <a:lnSpc>
                <a:spcPct val="100000"/>
              </a:lnSpc>
              <a:spcBef>
                <a:spcPts val="1010"/>
              </a:spcBef>
              <a:buClr>
                <a:srgbClr val="EFA12D"/>
              </a:buClr>
              <a:buFont typeface="Wingdings"/>
              <a:buChar char=""/>
              <a:tabLst>
                <a:tab pos="1258570" algn="l"/>
              </a:tabLst>
            </a:pP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Serious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AEFIs</a:t>
            </a:r>
            <a:r>
              <a:rPr sz="22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-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reported</a:t>
            </a:r>
            <a:r>
              <a:rPr sz="2200" spc="5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immediately</a:t>
            </a:r>
            <a:r>
              <a:rPr sz="2200" spc="5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2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investigated</a:t>
            </a:r>
            <a:r>
              <a:rPr sz="2200" spc="6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timely</a:t>
            </a:r>
            <a:endParaRPr sz="2200">
              <a:latin typeface="Segoe Print"/>
              <a:cs typeface="Segoe Print"/>
            </a:endParaRPr>
          </a:p>
          <a:p>
            <a:pPr marL="1257935" marR="788670" indent="-342900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1258570" algn="l"/>
              </a:tabLst>
            </a:pP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Non-serious</a:t>
            </a:r>
            <a:r>
              <a:rPr sz="2200" spc="5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AEIFs</a:t>
            </a:r>
            <a:r>
              <a:rPr sz="2200" spc="5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-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reported</a:t>
            </a:r>
            <a:r>
              <a:rPr sz="2200" spc="6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routinely</a:t>
            </a:r>
            <a:r>
              <a:rPr sz="2200" spc="5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health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management </a:t>
            </a:r>
            <a:r>
              <a:rPr sz="2200" spc="-86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information</a:t>
            </a:r>
            <a:r>
              <a:rPr sz="2200" spc="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system</a:t>
            </a:r>
            <a:r>
              <a:rPr sz="22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(HMIS)</a:t>
            </a:r>
            <a:endParaRPr sz="22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EFA12D"/>
              </a:buClr>
              <a:buFont typeface="Wingdings"/>
              <a:buChar char=""/>
            </a:pPr>
            <a:endParaRPr sz="2600">
              <a:latin typeface="Segoe Print"/>
              <a:cs typeface="Segoe Print"/>
            </a:endParaRPr>
          </a:p>
          <a:p>
            <a:pPr marL="1257935" marR="81915" indent="-342900">
              <a:lnSpc>
                <a:spcPct val="100000"/>
              </a:lnSpc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Based on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causality assessment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report, detailed inspection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related to </a:t>
            </a:r>
            <a:r>
              <a:rPr sz="2200" spc="-86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GMP,</a:t>
            </a:r>
            <a:r>
              <a:rPr sz="22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product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etc.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further</a:t>
            </a:r>
            <a:r>
              <a:rPr sz="22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regulatory</a:t>
            </a:r>
            <a:r>
              <a:rPr sz="2200" spc="5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action</a:t>
            </a:r>
            <a:r>
              <a:rPr sz="22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are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initiated</a:t>
            </a:r>
            <a:r>
              <a:rPr sz="2200" spc="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by</a:t>
            </a:r>
            <a:endParaRPr sz="2200">
              <a:latin typeface="Segoe Print"/>
              <a:cs typeface="Segoe Print"/>
            </a:endParaRPr>
          </a:p>
          <a:p>
            <a:pPr marL="1257935" indent="-343535">
              <a:lnSpc>
                <a:spcPct val="100000"/>
              </a:lnSpc>
              <a:spcBef>
                <a:spcPts val="2950"/>
              </a:spcBef>
              <a:buClr>
                <a:srgbClr val="EFA12D"/>
              </a:buClr>
              <a:buFont typeface="Wingdings"/>
              <a:buChar char=""/>
              <a:tabLst>
                <a:tab pos="1258570" algn="l"/>
              </a:tabLst>
            </a:pP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CDSCO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case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quality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implicated</a:t>
            </a:r>
            <a:r>
              <a:rPr sz="22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vaccines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are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responsible</a:t>
            </a:r>
            <a:r>
              <a:rPr sz="2200" spc="5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for</a:t>
            </a:r>
            <a:r>
              <a:rPr sz="22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AEs</a:t>
            </a:r>
            <a:endParaRPr sz="22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80970" y="6208913"/>
            <a:ext cx="2926080" cy="212725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r>
              <a:rPr sz="900" spc="-5" dirty="0">
                <a:solidFill>
                  <a:srgbClr val="888888"/>
                </a:solidFill>
                <a:latin typeface="Myanmar Text"/>
                <a:cs typeface="Myanmar Text"/>
              </a:rPr>
              <a:t>Drug</a:t>
            </a:r>
            <a:r>
              <a:rPr sz="900" spc="-15" dirty="0">
                <a:solidFill>
                  <a:srgbClr val="888888"/>
                </a:solidFill>
                <a:latin typeface="Myanmar Text"/>
                <a:cs typeface="Myanmar Text"/>
              </a:rPr>
              <a:t> </a:t>
            </a:r>
            <a:r>
              <a:rPr sz="900" spc="-10" dirty="0">
                <a:solidFill>
                  <a:srgbClr val="888888"/>
                </a:solidFill>
                <a:latin typeface="Myanmar Text"/>
                <a:cs typeface="Myanmar Text"/>
              </a:rPr>
              <a:t>safety</a:t>
            </a:r>
            <a:r>
              <a:rPr sz="900" spc="35" dirty="0">
                <a:solidFill>
                  <a:srgbClr val="888888"/>
                </a:solidFill>
                <a:latin typeface="Myanmar Text"/>
                <a:cs typeface="Myanmar Text"/>
              </a:rPr>
              <a:t> </a:t>
            </a:r>
            <a:r>
              <a:rPr sz="900" spc="-5" dirty="0">
                <a:solidFill>
                  <a:srgbClr val="888888"/>
                </a:solidFill>
                <a:latin typeface="Myanmar Text"/>
                <a:cs typeface="Myanmar Text"/>
              </a:rPr>
              <a:t>evaluation</a:t>
            </a:r>
            <a:r>
              <a:rPr sz="900" spc="20" dirty="0">
                <a:solidFill>
                  <a:srgbClr val="888888"/>
                </a:solidFill>
                <a:latin typeface="Myanmar Text"/>
                <a:cs typeface="Myanmar Text"/>
              </a:rPr>
              <a:t> </a:t>
            </a:r>
            <a:r>
              <a:rPr sz="900" spc="-5" dirty="0">
                <a:solidFill>
                  <a:srgbClr val="888888"/>
                </a:solidFill>
                <a:latin typeface="Myanmar Text"/>
                <a:cs typeface="Myanmar Text"/>
              </a:rPr>
              <a:t>in clinical</a:t>
            </a:r>
            <a:r>
              <a:rPr sz="900" spc="-10" dirty="0">
                <a:solidFill>
                  <a:srgbClr val="888888"/>
                </a:solidFill>
                <a:latin typeface="Myanmar Text"/>
                <a:cs typeface="Myanmar Text"/>
              </a:rPr>
              <a:t> </a:t>
            </a:r>
            <a:r>
              <a:rPr sz="900" spc="-5" dirty="0">
                <a:solidFill>
                  <a:srgbClr val="888888"/>
                </a:solidFill>
                <a:latin typeface="Myanmar Text"/>
                <a:cs typeface="Myanmar Text"/>
              </a:rPr>
              <a:t>trial </a:t>
            </a:r>
            <a:r>
              <a:rPr sz="900" dirty="0">
                <a:solidFill>
                  <a:srgbClr val="888888"/>
                </a:solidFill>
                <a:latin typeface="Myanmar Text"/>
                <a:cs typeface="Myanmar Text"/>
              </a:rPr>
              <a:t>-</a:t>
            </a:r>
            <a:r>
              <a:rPr sz="900" spc="5" dirty="0">
                <a:solidFill>
                  <a:srgbClr val="888888"/>
                </a:solidFill>
                <a:latin typeface="Myanmar Text"/>
                <a:cs typeface="Myanmar Text"/>
              </a:rPr>
              <a:t> </a:t>
            </a:r>
            <a:r>
              <a:rPr sz="900" dirty="0">
                <a:solidFill>
                  <a:srgbClr val="888888"/>
                </a:solidFill>
                <a:latin typeface="Myanmar Text"/>
                <a:cs typeface="Myanmar Text"/>
              </a:rPr>
              <a:t>Dr. </a:t>
            </a:r>
            <a:r>
              <a:rPr sz="900" spc="-5" dirty="0">
                <a:solidFill>
                  <a:srgbClr val="888888"/>
                </a:solidFill>
                <a:latin typeface="Myanmar Text"/>
                <a:cs typeface="Myanmar Text"/>
              </a:rPr>
              <a:t>Vikas</a:t>
            </a:r>
            <a:r>
              <a:rPr sz="900" spc="15" dirty="0">
                <a:solidFill>
                  <a:srgbClr val="888888"/>
                </a:solidFill>
                <a:latin typeface="Myanmar Text"/>
                <a:cs typeface="Myanmar Text"/>
              </a:rPr>
              <a:t> </a:t>
            </a:r>
            <a:r>
              <a:rPr sz="900" spc="-5" dirty="0">
                <a:solidFill>
                  <a:srgbClr val="888888"/>
                </a:solidFill>
                <a:latin typeface="Myanmar Text"/>
                <a:cs typeface="Myanmar Text"/>
              </a:rPr>
              <a:t>S.</a:t>
            </a:r>
            <a:r>
              <a:rPr sz="900" dirty="0">
                <a:solidFill>
                  <a:srgbClr val="888888"/>
                </a:solidFill>
                <a:latin typeface="Myanmar Text"/>
                <a:cs typeface="Myanmar Text"/>
              </a:rPr>
              <a:t> </a:t>
            </a:r>
            <a:r>
              <a:rPr sz="900" spc="-5" dirty="0">
                <a:solidFill>
                  <a:srgbClr val="888888"/>
                </a:solidFill>
                <a:latin typeface="Myanmar Text"/>
                <a:cs typeface="Myanmar Text"/>
              </a:rPr>
              <a:t>Sharma</a:t>
            </a:r>
            <a:endParaRPr sz="900">
              <a:latin typeface="Myanmar Text"/>
              <a:cs typeface="Myanmar Tex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51</a:t>
            </a:r>
            <a:endParaRPr sz="2000">
              <a:latin typeface="Myanmar Text"/>
              <a:cs typeface="Myanmar Tex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12163" y="451104"/>
            <a:ext cx="10192512" cy="621182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976609" y="6554825"/>
            <a:ext cx="6051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latin typeface="Myanmar Text"/>
                <a:cs typeface="Myanmar Text"/>
              </a:rPr>
              <a:t>10-01-2018</a:t>
            </a:r>
            <a:endParaRPr sz="9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1411" y="1153668"/>
            <a:ext cx="9627108" cy="496214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Sample</a:t>
            </a:r>
            <a:r>
              <a:rPr spc="-30" dirty="0"/>
              <a:t> </a:t>
            </a:r>
            <a:r>
              <a:rPr spc="-5" dirty="0"/>
              <a:t>size</a:t>
            </a:r>
            <a:r>
              <a:rPr spc="-30" dirty="0"/>
              <a:t> </a:t>
            </a:r>
            <a:r>
              <a:rPr spc="-5" dirty="0"/>
              <a:t>considerations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52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9560" y="74117"/>
            <a:ext cx="65544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Improving</a:t>
            </a:r>
            <a:r>
              <a:rPr sz="3600" dirty="0"/>
              <a:t> </a:t>
            </a:r>
            <a:r>
              <a:rPr sz="3600" spc="-5" dirty="0"/>
              <a:t>risk</a:t>
            </a:r>
            <a:r>
              <a:rPr sz="3600" spc="-20" dirty="0"/>
              <a:t> </a:t>
            </a:r>
            <a:r>
              <a:rPr sz="3600" spc="-5" dirty="0"/>
              <a:t>minimization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32180" y="987044"/>
            <a:ext cx="10968355" cy="5621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3160" marR="119380" indent="-1141095">
              <a:lnSpc>
                <a:spcPct val="100000"/>
              </a:lnSpc>
              <a:spcBef>
                <a:spcPts val="100"/>
              </a:spcBef>
              <a:tabLst>
                <a:tab pos="810260" algn="l"/>
              </a:tabLst>
            </a:pPr>
            <a:r>
              <a:rPr sz="3000" spc="-7" baseline="69444" dirty="0">
                <a:solidFill>
                  <a:srgbClr val="FDFFFF"/>
                </a:solidFill>
                <a:latin typeface="Myanmar Text"/>
                <a:cs typeface="Myanmar Text"/>
              </a:rPr>
              <a:t>53	</a:t>
            </a: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All participants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(manufacturers, FDA,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healthcare practitioners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patients) in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medical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product development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delivery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system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have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role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play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maintaining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benefit-risk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balance</a:t>
            </a:r>
            <a:endParaRPr sz="2400">
              <a:latin typeface="Segoe Print"/>
              <a:cs typeface="Segoe Print"/>
            </a:endParaRPr>
          </a:p>
          <a:p>
            <a:pPr marL="1153160" marR="5080" indent="-342900">
              <a:lnSpc>
                <a:spcPct val="100000"/>
              </a:lnSpc>
              <a:spcBef>
                <a:spcPts val="295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By making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sure that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products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are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developed,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tested, 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manufactured,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labelled,</a:t>
            </a:r>
            <a:r>
              <a:rPr sz="24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prescribed,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dispensed,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used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in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way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that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maximizes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benefit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minimizes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risk</a:t>
            </a:r>
            <a:endParaRPr sz="2400">
              <a:latin typeface="Segoe Print"/>
              <a:cs typeface="Segoe Print"/>
            </a:endParaRPr>
          </a:p>
          <a:p>
            <a:pPr marL="810260">
              <a:lnSpc>
                <a:spcPct val="100000"/>
              </a:lnSpc>
              <a:spcBef>
                <a:spcPts val="296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5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But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often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actions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participants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are insufficiently</a:t>
            </a:r>
            <a:endParaRPr sz="2400">
              <a:latin typeface="Segoe Print"/>
              <a:cs typeface="Segoe Print"/>
            </a:endParaRPr>
          </a:p>
          <a:p>
            <a:pPr marL="115316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integrated</a:t>
            </a:r>
            <a:endParaRPr sz="2400">
              <a:latin typeface="Segoe Print"/>
              <a:cs typeface="Segoe Print"/>
            </a:endParaRPr>
          </a:p>
          <a:p>
            <a:pPr marL="810260">
              <a:lnSpc>
                <a:spcPct val="100000"/>
              </a:lnSpc>
              <a:spcBef>
                <a:spcPts val="296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5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achieve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such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framework,</a:t>
            </a:r>
            <a:endParaRPr sz="2400">
              <a:latin typeface="Segoe Print"/>
              <a:cs typeface="Segoe Print"/>
            </a:endParaRPr>
          </a:p>
          <a:p>
            <a:pPr marL="1153160" indent="-343535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115379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better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understanding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risks involved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 their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sources,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&amp;</a:t>
            </a:r>
            <a:endParaRPr sz="2400">
              <a:latin typeface="Segoe Print"/>
              <a:cs typeface="Segoe Print"/>
            </a:endParaRPr>
          </a:p>
          <a:p>
            <a:pPr marL="1153160" indent="-343535">
              <a:lnSpc>
                <a:spcPct val="100000"/>
              </a:lnSpc>
              <a:spcBef>
                <a:spcPts val="1000"/>
              </a:spcBef>
              <a:buClr>
                <a:srgbClr val="EFA12D"/>
              </a:buClr>
              <a:buFont typeface="Wingdings"/>
              <a:buChar char=""/>
              <a:tabLst>
                <a:tab pos="115379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clarifications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individual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roles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can be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effective</a:t>
            </a:r>
            <a:endParaRPr sz="2400">
              <a:latin typeface="Segoe Print"/>
              <a:cs typeface="Segoe Print"/>
            </a:endParaRPr>
          </a:p>
          <a:p>
            <a:pPr marR="26670" algn="ctr">
              <a:lnSpc>
                <a:spcPct val="100000"/>
              </a:lnSpc>
              <a:spcBef>
                <a:spcPts val="420"/>
              </a:spcBef>
            </a:pPr>
            <a:r>
              <a:rPr sz="900" spc="-5" dirty="0">
                <a:latin typeface="Myanmar Text"/>
                <a:cs typeface="Myanmar Text"/>
              </a:rPr>
              <a:t>Drug</a:t>
            </a:r>
            <a:r>
              <a:rPr sz="900" spc="-15" dirty="0">
                <a:latin typeface="Myanmar Text"/>
                <a:cs typeface="Myanmar Text"/>
              </a:rPr>
              <a:t> </a:t>
            </a:r>
            <a:r>
              <a:rPr sz="900" spc="-10" dirty="0">
                <a:latin typeface="Myanmar Text"/>
                <a:cs typeface="Myanmar Text"/>
              </a:rPr>
              <a:t>safety</a:t>
            </a:r>
            <a:r>
              <a:rPr sz="900" spc="35" dirty="0">
                <a:latin typeface="Myanmar Text"/>
                <a:cs typeface="Myanmar Text"/>
              </a:rPr>
              <a:t> </a:t>
            </a:r>
            <a:r>
              <a:rPr sz="900" spc="-5" dirty="0">
                <a:latin typeface="Myanmar Text"/>
                <a:cs typeface="Myanmar Text"/>
              </a:rPr>
              <a:t>evaluation</a:t>
            </a:r>
            <a:r>
              <a:rPr sz="900" spc="20" dirty="0">
                <a:latin typeface="Myanmar Text"/>
                <a:cs typeface="Myanmar Text"/>
              </a:rPr>
              <a:t> </a:t>
            </a:r>
            <a:r>
              <a:rPr sz="900" spc="-5" dirty="0">
                <a:latin typeface="Myanmar Text"/>
                <a:cs typeface="Myanmar Text"/>
              </a:rPr>
              <a:t>in clinical</a:t>
            </a:r>
            <a:r>
              <a:rPr sz="900" spc="-10" dirty="0">
                <a:latin typeface="Myanmar Text"/>
                <a:cs typeface="Myanmar Text"/>
              </a:rPr>
              <a:t> </a:t>
            </a:r>
            <a:r>
              <a:rPr sz="900" spc="-5" dirty="0">
                <a:latin typeface="Myanmar Text"/>
                <a:cs typeface="Myanmar Text"/>
              </a:rPr>
              <a:t>trial </a:t>
            </a:r>
            <a:r>
              <a:rPr sz="900" dirty="0">
                <a:latin typeface="Myanmar Text"/>
                <a:cs typeface="Myanmar Text"/>
              </a:rPr>
              <a:t>-</a:t>
            </a:r>
            <a:r>
              <a:rPr sz="900" spc="5" dirty="0">
                <a:latin typeface="Myanmar Text"/>
                <a:cs typeface="Myanmar Text"/>
              </a:rPr>
              <a:t> </a:t>
            </a:r>
            <a:r>
              <a:rPr sz="900" dirty="0">
                <a:latin typeface="Myanmar Text"/>
                <a:cs typeface="Myanmar Text"/>
              </a:rPr>
              <a:t>Dr. </a:t>
            </a:r>
            <a:r>
              <a:rPr sz="900" spc="-5" dirty="0">
                <a:latin typeface="Myanmar Text"/>
                <a:cs typeface="Myanmar Text"/>
              </a:rPr>
              <a:t>Vikas</a:t>
            </a:r>
            <a:r>
              <a:rPr sz="900" spc="15" dirty="0">
                <a:latin typeface="Myanmar Text"/>
                <a:cs typeface="Myanmar Text"/>
              </a:rPr>
              <a:t> </a:t>
            </a:r>
            <a:r>
              <a:rPr sz="900" spc="-5" dirty="0">
                <a:latin typeface="Myanmar Text"/>
                <a:cs typeface="Myanmar Text"/>
              </a:rPr>
              <a:t>S.</a:t>
            </a:r>
            <a:r>
              <a:rPr sz="900" dirty="0">
                <a:latin typeface="Myanmar Text"/>
                <a:cs typeface="Myanmar Text"/>
              </a:rPr>
              <a:t> </a:t>
            </a:r>
            <a:r>
              <a:rPr sz="900" spc="-5" dirty="0">
                <a:latin typeface="Myanmar Text"/>
                <a:cs typeface="Myanmar Text"/>
              </a:rPr>
              <a:t>Sharma</a:t>
            </a:r>
            <a:endParaRPr sz="9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6888" y="74117"/>
            <a:ext cx="71939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Improving</a:t>
            </a:r>
            <a:r>
              <a:rPr sz="3600" dirty="0"/>
              <a:t> Post</a:t>
            </a:r>
            <a:r>
              <a:rPr sz="3600" spc="-20" dirty="0"/>
              <a:t> </a:t>
            </a:r>
            <a:r>
              <a:rPr sz="3600" dirty="0"/>
              <a:t>marketing</a:t>
            </a:r>
            <a:r>
              <a:rPr sz="3600" spc="-20" dirty="0"/>
              <a:t> </a:t>
            </a:r>
            <a:r>
              <a:rPr sz="3600" spc="-5" dirty="0"/>
              <a:t>Risk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788409" y="623442"/>
            <a:ext cx="5179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spc="-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Segoe Print"/>
                <a:cs typeface="Segoe Print"/>
              </a:rPr>
              <a:t>Assessment</a:t>
            </a:r>
            <a:r>
              <a:rPr sz="3600" b="1" u="heavy" spc="-4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Segoe Print"/>
                <a:cs typeface="Segoe Print"/>
              </a:rPr>
              <a:t> </a:t>
            </a:r>
            <a:r>
              <a:rPr sz="3600" b="1" u="heavy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Segoe Print"/>
                <a:cs typeface="Segoe Print"/>
              </a:rPr>
              <a:t>and</a:t>
            </a:r>
            <a:r>
              <a:rPr sz="3600" b="1" u="heavy" spc="-3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Segoe Print"/>
                <a:cs typeface="Segoe Print"/>
              </a:rPr>
              <a:t> </a:t>
            </a:r>
            <a:r>
              <a:rPr sz="3600" b="1" u="heavy" spc="-10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Segoe Print"/>
                <a:cs typeface="Segoe Print"/>
              </a:rPr>
              <a:t>safety</a:t>
            </a:r>
            <a:endParaRPr sz="3600">
              <a:latin typeface="Segoe Print"/>
              <a:cs typeface="Segoe Prin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3850" y="1874265"/>
            <a:ext cx="10339070" cy="2839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Regulatory authorities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like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ICH, FDA &amp;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EMA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are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working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together to make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sure drug safety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throughout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lifespan of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>
              <a:latin typeface="Segoe Print"/>
              <a:cs typeface="Segoe Print"/>
            </a:endParaRPr>
          </a:p>
          <a:p>
            <a:pPr marL="355600" marR="186055" indent="-342900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With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their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strict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regulations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adherence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various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MAHs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 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these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regulations: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effective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exploring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new dimensions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endParaRPr sz="2400">
              <a:latin typeface="Segoe Print"/>
              <a:cs typeface="Segoe Prin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54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9366" y="87833"/>
            <a:ext cx="100476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Improving</a:t>
            </a:r>
            <a:r>
              <a:rPr spc="20" dirty="0"/>
              <a:t> </a:t>
            </a:r>
            <a:r>
              <a:rPr spc="-5" dirty="0"/>
              <a:t>Post</a:t>
            </a:r>
            <a:r>
              <a:rPr spc="40" dirty="0"/>
              <a:t> </a:t>
            </a:r>
            <a:r>
              <a:rPr spc="-10" dirty="0"/>
              <a:t>marketing</a:t>
            </a:r>
            <a:r>
              <a:rPr spc="30" dirty="0"/>
              <a:t> </a:t>
            </a:r>
            <a:r>
              <a:rPr spc="-10" dirty="0"/>
              <a:t>Risk</a:t>
            </a:r>
            <a:r>
              <a:rPr spc="30" dirty="0"/>
              <a:t> </a:t>
            </a:r>
            <a:r>
              <a:rPr spc="-10" dirty="0"/>
              <a:t>Assessment</a:t>
            </a:r>
            <a:r>
              <a:rPr spc="55" dirty="0"/>
              <a:t> </a:t>
            </a:r>
            <a:r>
              <a:rPr spc="-5" dirty="0"/>
              <a:t>and</a:t>
            </a:r>
            <a:r>
              <a:rPr spc="65" dirty="0"/>
              <a:t> </a:t>
            </a:r>
            <a:r>
              <a:rPr spc="-5" dirty="0"/>
              <a:t>safety…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2180" y="684013"/>
            <a:ext cx="10885170" cy="532765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55</a:t>
            </a:r>
            <a:endParaRPr sz="2000">
              <a:latin typeface="Myanmar Text"/>
              <a:cs typeface="Myanmar Text"/>
            </a:endParaRPr>
          </a:p>
          <a:p>
            <a:pPr marL="1003300" marR="294005" indent="-342900">
              <a:lnSpc>
                <a:spcPct val="100000"/>
              </a:lnSpc>
              <a:spcBef>
                <a:spcPts val="34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Effective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tools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 improving post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marketing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risk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assessment &amp;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00">
              <a:latin typeface="Segoe Print"/>
              <a:cs typeface="Segoe Print"/>
            </a:endParaRPr>
          </a:p>
          <a:p>
            <a:pPr marL="1003300" marR="5080" indent="-342900">
              <a:lnSpc>
                <a:spcPct val="100000"/>
              </a:lnSpc>
              <a:buClr>
                <a:srgbClr val="EFA12D"/>
              </a:buClr>
              <a:buFont typeface="Wingdings"/>
              <a:buChar char=""/>
              <a:tabLst>
                <a:tab pos="100393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Applying new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tools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or gathering better data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from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observational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trials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targeted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post-approval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studies,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EFA12D"/>
              </a:buClr>
              <a:buFont typeface="Wingdings"/>
              <a:buChar char=""/>
            </a:pPr>
            <a:endParaRPr sz="2200">
              <a:latin typeface="Segoe Print"/>
              <a:cs typeface="Segoe Print"/>
            </a:endParaRPr>
          </a:p>
          <a:p>
            <a:pPr marL="1003300" marR="1481455" indent="-342900">
              <a:lnSpc>
                <a:spcPct val="100000"/>
              </a:lnSpc>
              <a:buClr>
                <a:srgbClr val="EFA12D"/>
              </a:buClr>
              <a:buFont typeface="Wingdings"/>
              <a:buChar char=""/>
              <a:tabLst>
                <a:tab pos="100393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Active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surveillance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system</a:t>
            </a:r>
            <a:r>
              <a:rPr sz="2400" spc="-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query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diverse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automated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healthcare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data,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EFA12D"/>
              </a:buClr>
              <a:buFont typeface="Wingdings"/>
              <a:buChar char=""/>
            </a:pPr>
            <a:endParaRPr sz="2200">
              <a:latin typeface="Segoe Print"/>
              <a:cs typeface="Segoe Print"/>
            </a:endParaRPr>
          </a:p>
          <a:p>
            <a:pPr marL="1003300" indent="-343535">
              <a:lnSpc>
                <a:spcPct val="100000"/>
              </a:lnSpc>
              <a:buClr>
                <a:srgbClr val="EFA12D"/>
              </a:buClr>
              <a:buFont typeface="Wingdings"/>
              <a:buChar char=""/>
              <a:tabLst>
                <a:tab pos="100393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utilization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databases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&amp;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EFA12D"/>
              </a:buClr>
              <a:buFont typeface="Wingdings"/>
              <a:buChar char=""/>
            </a:pPr>
            <a:endParaRPr sz="2200">
              <a:latin typeface="Segoe Print"/>
              <a:cs typeface="Segoe Print"/>
            </a:endParaRPr>
          </a:p>
          <a:p>
            <a:pPr marL="1003300" indent="-343535">
              <a:lnSpc>
                <a:spcPct val="100000"/>
              </a:lnSpc>
              <a:buClr>
                <a:srgbClr val="EFA12D"/>
              </a:buClr>
              <a:buFont typeface="Wingdings"/>
              <a:buChar char=""/>
              <a:tabLst>
                <a:tab pos="1003935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Medication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error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prevention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5405" y="162813"/>
            <a:ext cx="59226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5" dirty="0">
                <a:latin typeface="Microsoft YaHei UI Light"/>
                <a:cs typeface="Microsoft YaHei UI Light"/>
              </a:rPr>
              <a:t>Coding</a:t>
            </a:r>
            <a:r>
              <a:rPr sz="4000" b="0" spc="-45" dirty="0">
                <a:latin typeface="Microsoft YaHei UI Light"/>
                <a:cs typeface="Microsoft YaHei UI Light"/>
              </a:rPr>
              <a:t> </a:t>
            </a:r>
            <a:r>
              <a:rPr sz="4000" b="0" spc="-55" dirty="0">
                <a:latin typeface="Microsoft YaHei UI Light"/>
                <a:cs typeface="Microsoft YaHei UI Light"/>
              </a:rPr>
              <a:t>of</a:t>
            </a:r>
            <a:r>
              <a:rPr sz="4000" b="0" spc="-15" dirty="0">
                <a:latin typeface="Microsoft YaHei UI Light"/>
                <a:cs typeface="Microsoft YaHei UI Light"/>
              </a:rPr>
              <a:t> </a:t>
            </a:r>
            <a:r>
              <a:rPr sz="4000" b="0" spc="5" dirty="0">
                <a:latin typeface="Microsoft YaHei UI Light"/>
                <a:cs typeface="Microsoft YaHei UI Light"/>
              </a:rPr>
              <a:t>Adverse</a:t>
            </a:r>
            <a:r>
              <a:rPr sz="4000" b="0" spc="-45" dirty="0">
                <a:latin typeface="Microsoft YaHei UI Light"/>
                <a:cs typeface="Microsoft YaHei UI Light"/>
              </a:rPr>
              <a:t> </a:t>
            </a:r>
            <a:r>
              <a:rPr sz="4000" b="0" dirty="0">
                <a:latin typeface="Microsoft YaHei UI Light"/>
                <a:cs typeface="Microsoft YaHei UI Light"/>
              </a:rPr>
              <a:t>Events</a:t>
            </a:r>
            <a:endParaRPr sz="4000">
              <a:latin typeface="Microsoft YaHei UI Light"/>
              <a:cs typeface="Microsoft YaHei U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95850" y="6233609"/>
            <a:ext cx="3007995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spc="-5" dirty="0">
                <a:latin typeface="Microsoft YaHei UI Light"/>
                <a:cs typeface="Microsoft YaHei UI Light"/>
              </a:rPr>
              <a:t>Drug</a:t>
            </a:r>
            <a:r>
              <a:rPr sz="900" b="0" dirty="0">
                <a:latin typeface="Microsoft YaHei UI Light"/>
                <a:cs typeface="Microsoft YaHei UI Light"/>
              </a:rPr>
              <a:t> </a:t>
            </a:r>
            <a:r>
              <a:rPr sz="900" b="0" spc="-5" dirty="0">
                <a:latin typeface="Microsoft YaHei UI Light"/>
                <a:cs typeface="Microsoft YaHei UI Light"/>
              </a:rPr>
              <a:t>safety</a:t>
            </a:r>
            <a:r>
              <a:rPr sz="900" b="0" spc="-25" dirty="0">
                <a:latin typeface="Microsoft YaHei UI Light"/>
                <a:cs typeface="Microsoft YaHei UI Light"/>
              </a:rPr>
              <a:t> </a:t>
            </a:r>
            <a:r>
              <a:rPr sz="900" b="0" spc="-5" dirty="0">
                <a:latin typeface="Microsoft YaHei UI Light"/>
                <a:cs typeface="Microsoft YaHei UI Light"/>
              </a:rPr>
              <a:t>evaluation </a:t>
            </a:r>
            <a:r>
              <a:rPr sz="900" b="0" dirty="0">
                <a:latin typeface="Microsoft YaHei UI Light"/>
                <a:cs typeface="Microsoft YaHei UI Light"/>
              </a:rPr>
              <a:t>in </a:t>
            </a:r>
            <a:r>
              <a:rPr sz="900" b="0" spc="-5" dirty="0">
                <a:latin typeface="Microsoft YaHei UI Light"/>
                <a:cs typeface="Microsoft YaHei UI Light"/>
              </a:rPr>
              <a:t>clinical</a:t>
            </a:r>
            <a:r>
              <a:rPr sz="900" b="0" dirty="0">
                <a:latin typeface="Microsoft YaHei UI Light"/>
                <a:cs typeface="Microsoft YaHei UI Light"/>
              </a:rPr>
              <a:t> </a:t>
            </a:r>
            <a:r>
              <a:rPr sz="900" b="0" spc="-5" dirty="0">
                <a:latin typeface="Microsoft YaHei UI Light"/>
                <a:cs typeface="Microsoft YaHei UI Light"/>
              </a:rPr>
              <a:t>trial</a:t>
            </a:r>
            <a:r>
              <a:rPr sz="900" b="0" dirty="0">
                <a:latin typeface="Microsoft YaHei UI Light"/>
                <a:cs typeface="Microsoft YaHei UI Light"/>
              </a:rPr>
              <a:t> -</a:t>
            </a:r>
            <a:r>
              <a:rPr sz="900" b="0" spc="-5" dirty="0">
                <a:latin typeface="Microsoft YaHei UI Light"/>
                <a:cs typeface="Microsoft YaHei UI Light"/>
              </a:rPr>
              <a:t> </a:t>
            </a:r>
            <a:r>
              <a:rPr sz="900" b="0" dirty="0">
                <a:latin typeface="Microsoft YaHei UI Light"/>
                <a:cs typeface="Microsoft YaHei UI Light"/>
              </a:rPr>
              <a:t>Dr.</a:t>
            </a:r>
            <a:r>
              <a:rPr sz="900" b="0" spc="-10" dirty="0">
                <a:latin typeface="Microsoft YaHei UI Light"/>
                <a:cs typeface="Microsoft YaHei UI Light"/>
              </a:rPr>
              <a:t> </a:t>
            </a:r>
            <a:r>
              <a:rPr sz="900" b="0" spc="-5" dirty="0">
                <a:latin typeface="Microsoft YaHei UI Light"/>
                <a:cs typeface="Microsoft YaHei UI Light"/>
              </a:rPr>
              <a:t>Vikas S.</a:t>
            </a:r>
            <a:r>
              <a:rPr sz="900" b="0" dirty="0">
                <a:latin typeface="Microsoft YaHei UI Light"/>
                <a:cs typeface="Microsoft YaHei UI Light"/>
              </a:rPr>
              <a:t> </a:t>
            </a:r>
            <a:r>
              <a:rPr sz="900" b="0" spc="-5" dirty="0">
                <a:latin typeface="Microsoft YaHei UI Light"/>
                <a:cs typeface="Microsoft YaHei UI Light"/>
              </a:rPr>
              <a:t>Sharma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3036" y="796289"/>
            <a:ext cx="10855960" cy="31318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350"/>
              </a:lnSpc>
              <a:spcBef>
                <a:spcPts val="105"/>
              </a:spcBef>
            </a:pPr>
            <a:r>
              <a:rPr sz="2000" b="0" dirty="0">
                <a:solidFill>
                  <a:srgbClr val="FDFFFF"/>
                </a:solidFill>
                <a:latin typeface="Microsoft YaHei UI Light"/>
                <a:cs typeface="Microsoft YaHei UI Light"/>
              </a:rPr>
              <a:t>56</a:t>
            </a:r>
            <a:endParaRPr sz="2000">
              <a:latin typeface="Microsoft YaHei UI Light"/>
              <a:cs typeface="Microsoft YaHei UI Light"/>
            </a:endParaRPr>
          </a:p>
          <a:p>
            <a:pPr marL="1051560">
              <a:lnSpc>
                <a:spcPts val="283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Process</a:t>
            </a:r>
            <a:r>
              <a:rPr sz="2400" b="0" spc="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4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of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converting</a:t>
            </a:r>
            <a:r>
              <a:rPr sz="2400" b="0" spc="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investigators’</a:t>
            </a:r>
            <a:r>
              <a:rPr sz="2400" b="0" spc="3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“verbatim”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terms</a:t>
            </a:r>
            <a:r>
              <a:rPr sz="2400" b="0" spc="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to</a:t>
            </a:r>
            <a:r>
              <a:rPr sz="24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standardized</a:t>
            </a:r>
            <a:endParaRPr sz="2400">
              <a:latin typeface="Microsoft YaHei UI Light"/>
              <a:cs typeface="Microsoft YaHei UI Light"/>
            </a:endParaRPr>
          </a:p>
          <a:p>
            <a:pPr marL="1394460">
              <a:lnSpc>
                <a:spcPct val="100000"/>
              </a:lnSpc>
            </a:pPr>
            <a:r>
              <a:rPr sz="2400" b="0" spc="-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“Preferred</a:t>
            </a:r>
            <a:r>
              <a:rPr sz="2400" b="0" spc="-3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7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Terms”</a:t>
            </a:r>
            <a:r>
              <a:rPr sz="2400" b="0" spc="-2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(PT)</a:t>
            </a:r>
            <a:endParaRPr sz="2400">
              <a:latin typeface="Microsoft YaHei UI Light"/>
              <a:cs typeface="Microsoft YaHei UI Light"/>
            </a:endParaRPr>
          </a:p>
          <a:p>
            <a:pPr marL="1651000" indent="-256540">
              <a:lnSpc>
                <a:spcPct val="100000"/>
              </a:lnSpc>
              <a:buChar char="–"/>
              <a:tabLst>
                <a:tab pos="1651000" algn="l"/>
              </a:tabLst>
            </a:pP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Standardization</a:t>
            </a:r>
            <a:r>
              <a:rPr sz="2400" b="0" spc="-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allows</a:t>
            </a:r>
            <a:r>
              <a:rPr sz="24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sorting</a:t>
            </a:r>
            <a:r>
              <a:rPr sz="2400" b="0" spc="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4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of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AEs</a:t>
            </a:r>
            <a:r>
              <a:rPr sz="2400" b="0" spc="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and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grouping</a:t>
            </a:r>
            <a:r>
              <a:rPr sz="2400" b="0" spc="-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4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of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like</a:t>
            </a:r>
            <a:r>
              <a:rPr sz="2400" b="0" spc="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events</a:t>
            </a:r>
            <a:endParaRPr sz="2400">
              <a:latin typeface="Microsoft YaHei UI Light"/>
              <a:cs typeface="Microsoft YaHei UI Light"/>
            </a:endParaRPr>
          </a:p>
          <a:p>
            <a:pPr marL="1651000" indent="-256540">
              <a:lnSpc>
                <a:spcPct val="100000"/>
              </a:lnSpc>
              <a:buChar char="–"/>
              <a:tabLst>
                <a:tab pos="1651000" algn="l"/>
              </a:tabLst>
            </a:pP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PT</a:t>
            </a:r>
            <a:r>
              <a:rPr sz="2400" b="0" spc="-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used 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to</a:t>
            </a:r>
            <a:r>
              <a:rPr sz="2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calculate</a:t>
            </a:r>
            <a:r>
              <a:rPr sz="2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incidence</a:t>
            </a:r>
            <a:r>
              <a:rPr sz="24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4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of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AE</a:t>
            </a:r>
            <a:endParaRPr sz="2400">
              <a:latin typeface="Microsoft YaHei UI Light"/>
              <a:cs typeface="Microsoft YaHei UI Ligh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50">
              <a:latin typeface="Microsoft YaHei UI Light"/>
              <a:cs typeface="Microsoft YaHei UI Light"/>
            </a:endParaRPr>
          </a:p>
          <a:p>
            <a:pPr marL="1394460" marR="473709" indent="-34353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Currently 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most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used: MedDRA 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(Medical </a:t>
            </a:r>
            <a:r>
              <a:rPr sz="2400" b="0" spc="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Dictionary 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for </a:t>
            </a:r>
            <a:r>
              <a:rPr sz="2400" b="0" spc="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Regulatory </a:t>
            </a:r>
            <a:r>
              <a:rPr sz="2400" b="0" spc="-70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Activities)</a:t>
            </a:r>
            <a:endParaRPr sz="24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52016" y="614172"/>
            <a:ext cx="9197340" cy="588264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634744" y="59817"/>
            <a:ext cx="44113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u="heavy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Microsoft YaHei UI Light"/>
                <a:cs typeface="Microsoft YaHei UI Light"/>
              </a:rPr>
              <a:t>Coding</a:t>
            </a:r>
            <a:r>
              <a:rPr sz="2800" b="0" u="heavy" spc="-5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Microsoft YaHei UI Light"/>
                <a:cs typeface="Microsoft YaHei UI Light"/>
              </a:rPr>
              <a:t> </a:t>
            </a:r>
            <a:r>
              <a:rPr sz="2800" b="0" u="heavy" spc="-4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Microsoft YaHei UI Light"/>
                <a:cs typeface="Microsoft YaHei UI Light"/>
              </a:rPr>
              <a:t>of</a:t>
            </a:r>
            <a:r>
              <a:rPr sz="2800" b="0" u="heavy" spc="-1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Microsoft YaHei UI Light"/>
                <a:cs typeface="Microsoft YaHei UI Light"/>
              </a:rPr>
              <a:t> </a:t>
            </a:r>
            <a:r>
              <a:rPr sz="2800" b="0" u="heavy" spc="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Microsoft YaHei UI Light"/>
                <a:cs typeface="Microsoft YaHei UI Light"/>
              </a:rPr>
              <a:t>Adverse</a:t>
            </a:r>
            <a:r>
              <a:rPr sz="2800" b="0" u="heavy" spc="-15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Microsoft YaHei UI Light"/>
                <a:cs typeface="Microsoft YaHei UI Light"/>
              </a:rPr>
              <a:t> </a:t>
            </a:r>
            <a:r>
              <a:rPr sz="2800" b="0" u="heavy" dirty="0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Microsoft YaHei UI Light"/>
                <a:cs typeface="Microsoft YaHei UI Light"/>
              </a:rPr>
              <a:t>Events…</a:t>
            </a:r>
            <a:endParaRPr sz="2800">
              <a:latin typeface="Microsoft YaHei UI Light"/>
              <a:cs typeface="Microsoft YaHei U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7608" y="796289"/>
            <a:ext cx="3048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0" dirty="0">
                <a:solidFill>
                  <a:srgbClr val="FDFFFF"/>
                </a:solidFill>
                <a:latin typeface="Microsoft YaHei UI Light"/>
                <a:cs typeface="Microsoft YaHei UI Light"/>
              </a:rPr>
              <a:t>57</a:t>
            </a:r>
            <a:endParaRPr sz="20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7002" y="149098"/>
            <a:ext cx="398970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5" dirty="0">
                <a:latin typeface="Microsoft YaHei UI Light"/>
                <a:cs typeface="Microsoft YaHei UI Light"/>
              </a:rPr>
              <a:t>Coding</a:t>
            </a:r>
            <a:r>
              <a:rPr sz="4000" b="0" spc="-95" dirty="0">
                <a:latin typeface="Microsoft YaHei UI Light"/>
                <a:cs typeface="Microsoft YaHei UI Light"/>
              </a:rPr>
              <a:t> </a:t>
            </a:r>
            <a:r>
              <a:rPr sz="4000" b="0" spc="-10" dirty="0">
                <a:latin typeface="Microsoft YaHei UI Light"/>
                <a:cs typeface="Microsoft YaHei UI Light"/>
              </a:rPr>
              <a:t>Problems</a:t>
            </a:r>
            <a:endParaRPr sz="4000">
              <a:latin typeface="Microsoft YaHei UI Light"/>
              <a:cs typeface="Microsoft YaHei U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95850" y="6233609"/>
            <a:ext cx="3007995" cy="1708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0" spc="-5" dirty="0">
                <a:latin typeface="Microsoft YaHei UI Light"/>
                <a:cs typeface="Microsoft YaHei UI Light"/>
              </a:rPr>
              <a:t>Drug</a:t>
            </a:r>
            <a:r>
              <a:rPr sz="900" b="0" dirty="0">
                <a:latin typeface="Microsoft YaHei UI Light"/>
                <a:cs typeface="Microsoft YaHei UI Light"/>
              </a:rPr>
              <a:t> </a:t>
            </a:r>
            <a:r>
              <a:rPr sz="900" b="0" spc="-5" dirty="0">
                <a:latin typeface="Microsoft YaHei UI Light"/>
                <a:cs typeface="Microsoft YaHei UI Light"/>
              </a:rPr>
              <a:t>safety</a:t>
            </a:r>
            <a:r>
              <a:rPr sz="900" b="0" spc="-25" dirty="0">
                <a:latin typeface="Microsoft YaHei UI Light"/>
                <a:cs typeface="Microsoft YaHei UI Light"/>
              </a:rPr>
              <a:t> </a:t>
            </a:r>
            <a:r>
              <a:rPr sz="900" b="0" spc="-5" dirty="0">
                <a:latin typeface="Microsoft YaHei UI Light"/>
                <a:cs typeface="Microsoft YaHei UI Light"/>
              </a:rPr>
              <a:t>evaluation </a:t>
            </a:r>
            <a:r>
              <a:rPr sz="900" b="0" dirty="0">
                <a:latin typeface="Microsoft YaHei UI Light"/>
                <a:cs typeface="Microsoft YaHei UI Light"/>
              </a:rPr>
              <a:t>in </a:t>
            </a:r>
            <a:r>
              <a:rPr sz="900" b="0" spc="-5" dirty="0">
                <a:latin typeface="Microsoft YaHei UI Light"/>
                <a:cs typeface="Microsoft YaHei UI Light"/>
              </a:rPr>
              <a:t>clinical</a:t>
            </a:r>
            <a:r>
              <a:rPr sz="900" b="0" dirty="0">
                <a:latin typeface="Microsoft YaHei UI Light"/>
                <a:cs typeface="Microsoft YaHei UI Light"/>
              </a:rPr>
              <a:t> </a:t>
            </a:r>
            <a:r>
              <a:rPr sz="900" b="0" spc="-5" dirty="0">
                <a:latin typeface="Microsoft YaHei UI Light"/>
                <a:cs typeface="Microsoft YaHei UI Light"/>
              </a:rPr>
              <a:t>trial</a:t>
            </a:r>
            <a:r>
              <a:rPr sz="900" b="0" dirty="0">
                <a:latin typeface="Microsoft YaHei UI Light"/>
                <a:cs typeface="Microsoft YaHei UI Light"/>
              </a:rPr>
              <a:t> -</a:t>
            </a:r>
            <a:r>
              <a:rPr sz="900" b="0" spc="-5" dirty="0">
                <a:latin typeface="Microsoft YaHei UI Light"/>
                <a:cs typeface="Microsoft YaHei UI Light"/>
              </a:rPr>
              <a:t> </a:t>
            </a:r>
            <a:r>
              <a:rPr sz="900" b="0" dirty="0">
                <a:latin typeface="Microsoft YaHei UI Light"/>
                <a:cs typeface="Microsoft YaHei UI Light"/>
              </a:rPr>
              <a:t>Dr.</a:t>
            </a:r>
            <a:r>
              <a:rPr sz="900" b="0" spc="-10" dirty="0">
                <a:latin typeface="Microsoft YaHei UI Light"/>
                <a:cs typeface="Microsoft YaHei UI Light"/>
              </a:rPr>
              <a:t> </a:t>
            </a:r>
            <a:r>
              <a:rPr sz="900" b="0" spc="-5" dirty="0">
                <a:latin typeface="Microsoft YaHei UI Light"/>
                <a:cs typeface="Microsoft YaHei UI Light"/>
              </a:rPr>
              <a:t>Vikas S.</a:t>
            </a:r>
            <a:r>
              <a:rPr sz="900" b="0" dirty="0">
                <a:latin typeface="Microsoft YaHei UI Light"/>
                <a:cs typeface="Microsoft YaHei UI Light"/>
              </a:rPr>
              <a:t> </a:t>
            </a:r>
            <a:r>
              <a:rPr sz="900" b="0" spc="-5" dirty="0">
                <a:latin typeface="Microsoft YaHei UI Light"/>
                <a:cs typeface="Microsoft YaHei UI Light"/>
              </a:rPr>
              <a:t>Sharma</a:t>
            </a:r>
            <a:endParaRPr sz="900">
              <a:latin typeface="Microsoft YaHei UI Light"/>
              <a:cs typeface="Microsoft YaHei U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3036" y="761485"/>
            <a:ext cx="10238740" cy="469963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2000" b="0" dirty="0">
                <a:solidFill>
                  <a:srgbClr val="FDFFFF"/>
                </a:solidFill>
                <a:latin typeface="Microsoft YaHei UI Light"/>
                <a:cs typeface="Microsoft YaHei UI Light"/>
              </a:rPr>
              <a:t>58</a:t>
            </a:r>
            <a:endParaRPr sz="2000">
              <a:latin typeface="Microsoft YaHei UI Light"/>
              <a:cs typeface="Microsoft YaHei UI Light"/>
            </a:endParaRPr>
          </a:p>
          <a:p>
            <a:pPr marL="915035">
              <a:lnSpc>
                <a:spcPct val="100000"/>
              </a:lnSpc>
              <a:spcBef>
                <a:spcPts val="330"/>
              </a:spcBef>
            </a:pP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Coding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problems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may</a:t>
            </a:r>
            <a:r>
              <a:rPr sz="2400" b="0" spc="-3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lead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to</a:t>
            </a:r>
            <a:r>
              <a:rPr sz="24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missing</a:t>
            </a:r>
            <a:r>
              <a:rPr sz="24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safety</a:t>
            </a:r>
            <a:r>
              <a:rPr sz="2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signals</a:t>
            </a:r>
            <a:endParaRPr sz="2400">
              <a:latin typeface="Microsoft YaHei UI Light"/>
              <a:cs typeface="Microsoft YaHei UI Ligh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50">
              <a:latin typeface="Microsoft YaHei UI Light"/>
              <a:cs typeface="Microsoft YaHei UI Light"/>
            </a:endParaRPr>
          </a:p>
          <a:p>
            <a:pPr marL="915035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Splitting</a:t>
            </a:r>
            <a:r>
              <a:rPr sz="2400" b="0" spc="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same</a:t>
            </a:r>
            <a:r>
              <a:rPr sz="2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AE</a:t>
            </a:r>
            <a:r>
              <a:rPr sz="2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among</a:t>
            </a:r>
            <a:r>
              <a:rPr sz="2400" b="0" spc="-2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similar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1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PTs</a:t>
            </a:r>
            <a:endParaRPr sz="2400">
              <a:latin typeface="Microsoft YaHei UI Light"/>
              <a:cs typeface="Microsoft YaHei UI Light"/>
            </a:endParaRPr>
          </a:p>
          <a:p>
            <a:pPr marL="1478915" indent="-221615">
              <a:lnSpc>
                <a:spcPct val="100000"/>
              </a:lnSpc>
              <a:buChar char="•"/>
              <a:tabLst>
                <a:tab pos="1479550" algn="l"/>
              </a:tabLst>
            </a:pPr>
            <a:r>
              <a:rPr sz="24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Hypertension,</a:t>
            </a:r>
            <a:r>
              <a:rPr sz="2400" b="0" spc="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high blood</a:t>
            </a:r>
            <a:r>
              <a:rPr sz="2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pressure,</a:t>
            </a:r>
            <a:r>
              <a:rPr sz="2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etc.</a:t>
            </a:r>
            <a:endParaRPr sz="2400">
              <a:latin typeface="Microsoft YaHei UI Light"/>
              <a:cs typeface="Microsoft YaHei UI Light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404040"/>
              </a:buClr>
              <a:buFont typeface="Microsoft YaHei UI Light"/>
              <a:buChar char="•"/>
            </a:pPr>
            <a:endParaRPr sz="2650">
              <a:latin typeface="Microsoft YaHei UI Light"/>
              <a:cs typeface="Microsoft YaHei UI Light"/>
            </a:endParaRPr>
          </a:p>
          <a:p>
            <a:pPr marL="915035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5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Lumping</a:t>
            </a:r>
            <a:r>
              <a:rPr sz="2400" b="0" spc="-2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different</a:t>
            </a:r>
            <a:r>
              <a:rPr sz="2400" b="0" spc="-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terms</a:t>
            </a:r>
            <a:r>
              <a:rPr sz="2400" b="0" spc="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to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same</a:t>
            </a:r>
            <a:r>
              <a:rPr sz="2400" b="0" spc="-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PT</a:t>
            </a:r>
            <a:endParaRPr sz="2400">
              <a:latin typeface="Microsoft YaHei UI Light"/>
              <a:cs typeface="Microsoft YaHei UI Light"/>
            </a:endParaRPr>
          </a:p>
          <a:p>
            <a:pPr marL="1478915" indent="-221615">
              <a:lnSpc>
                <a:spcPct val="100000"/>
              </a:lnSpc>
              <a:buChar char="•"/>
              <a:tabLst>
                <a:tab pos="1479550" algn="l"/>
              </a:tabLst>
            </a:pP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Leg</a:t>
            </a:r>
            <a:r>
              <a:rPr sz="2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edema,</a:t>
            </a:r>
            <a:r>
              <a:rPr sz="2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face</a:t>
            </a:r>
            <a:r>
              <a:rPr sz="2400" b="0" spc="-2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edema,</a:t>
            </a:r>
            <a:r>
              <a:rPr sz="2400" b="0" spc="-3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etc.</a:t>
            </a:r>
            <a:endParaRPr sz="2400">
              <a:latin typeface="Microsoft YaHei UI Light"/>
              <a:cs typeface="Microsoft YaHei UI Light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404040"/>
              </a:buClr>
              <a:buFont typeface="Microsoft YaHei UI Light"/>
              <a:buChar char="•"/>
            </a:pPr>
            <a:endParaRPr sz="2100">
              <a:latin typeface="Microsoft YaHei UI Light"/>
              <a:cs typeface="Microsoft YaHei UI Light"/>
            </a:endParaRPr>
          </a:p>
          <a:p>
            <a:pPr marL="915035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5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Lack</a:t>
            </a:r>
            <a:r>
              <a:rPr sz="2400" b="0" spc="-2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4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of</a:t>
            </a:r>
            <a:r>
              <a:rPr sz="2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adequate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term/definition</a:t>
            </a:r>
            <a:endParaRPr sz="2400">
              <a:latin typeface="Microsoft YaHei UI Light"/>
              <a:cs typeface="Microsoft YaHei UI Light"/>
            </a:endParaRPr>
          </a:p>
          <a:p>
            <a:pPr marL="1478915" indent="-221615">
              <a:lnSpc>
                <a:spcPct val="100000"/>
              </a:lnSpc>
              <a:buChar char="•"/>
              <a:tabLst>
                <a:tab pos="1479550" algn="l"/>
              </a:tabLst>
            </a:pP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Drug</a:t>
            </a:r>
            <a:r>
              <a:rPr sz="2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hypersensitivity,</a:t>
            </a:r>
            <a:r>
              <a:rPr sz="2400" b="0" spc="4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Metabolic</a:t>
            </a:r>
            <a:r>
              <a:rPr sz="2400" b="0" spc="2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syndrome, </a:t>
            </a:r>
            <a:r>
              <a:rPr sz="2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Serotonin</a:t>
            </a:r>
            <a:r>
              <a:rPr sz="2400" b="0" spc="15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2400" b="0" spc="-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syndrome</a:t>
            </a:r>
            <a:endParaRPr sz="24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67402" y="115570"/>
            <a:ext cx="2425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Conc</a:t>
            </a:r>
            <a:r>
              <a:rPr sz="3600" spc="-15" dirty="0"/>
              <a:t>l</a:t>
            </a:r>
            <a:r>
              <a:rPr sz="3600" dirty="0"/>
              <a:t>usion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32180" y="720089"/>
            <a:ext cx="11041380" cy="56996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355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59</a:t>
            </a:r>
            <a:endParaRPr sz="2000" dirty="0">
              <a:latin typeface="Myanmar Text"/>
              <a:cs typeface="Myanmar Text"/>
            </a:endParaRPr>
          </a:p>
          <a:p>
            <a:pPr marL="1125855" marR="53340" indent="-342900">
              <a:lnSpc>
                <a:spcPts val="2880"/>
              </a:lnSpc>
              <a:spcBef>
                <a:spcPts val="5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Safety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assessment of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 medicinal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 is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an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ongoing,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dynamic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process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that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never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ceases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during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product's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active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life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cycle</a:t>
            </a:r>
            <a:endParaRPr sz="2400" dirty="0">
              <a:latin typeface="Segoe Print"/>
              <a:cs typeface="Segoe Print"/>
            </a:endParaRPr>
          </a:p>
          <a:p>
            <a:pPr marL="1125855" marR="928369" indent="-342900">
              <a:lnSpc>
                <a:spcPct val="100000"/>
              </a:lnSpc>
              <a:spcBef>
                <a:spcPts val="334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Probability</a:t>
            </a:r>
            <a:r>
              <a:rPr sz="2400" spc="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detecting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all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possible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relevant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AEs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during premarketing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development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moderate</a:t>
            </a:r>
            <a:endParaRPr sz="2400" dirty="0">
              <a:latin typeface="Segoe Print"/>
              <a:cs typeface="Segoe Print"/>
            </a:endParaRPr>
          </a:p>
          <a:p>
            <a:pPr marL="1125855" marR="5080" indent="-342900">
              <a:lnSpc>
                <a:spcPct val="100000"/>
              </a:lnSpc>
              <a:spcBef>
                <a:spcPts val="344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However,</a:t>
            </a:r>
            <a:r>
              <a:rPr sz="24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with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systematic</a:t>
            </a:r>
            <a:r>
              <a:rPr sz="2400" spc="-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effective</a:t>
            </a:r>
            <a:r>
              <a:rPr sz="24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pharmacovigilance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previously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unrecognized,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clinically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significant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ADRs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can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frequently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detected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 corrective measures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can be initiated soon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after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commercialization</a:t>
            </a:r>
            <a:endParaRPr sz="2400" dirty="0">
              <a:latin typeface="Segoe Print"/>
              <a:cs typeface="Segoe Print"/>
            </a:endParaRPr>
          </a:p>
          <a:p>
            <a:pPr marL="1125855" marR="146685" indent="-342900">
              <a:lnSpc>
                <a:spcPct val="100000"/>
              </a:lnSpc>
              <a:spcBef>
                <a:spcPts val="344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Communication of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risks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benefits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through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labelling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is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corner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stone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risk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management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efforts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for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prescription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drugs</a:t>
            </a:r>
            <a:endParaRPr sz="2400" dirty="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6645" y="74803"/>
            <a:ext cx="25387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Introduction…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9339" y="997077"/>
            <a:ext cx="10801350" cy="532066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838835" marR="106680" indent="-826769" algn="just">
              <a:lnSpc>
                <a:spcPts val="2380"/>
              </a:lnSpc>
              <a:spcBef>
                <a:spcPts val="390"/>
              </a:spcBef>
            </a:pPr>
            <a:r>
              <a:rPr sz="3000" baseline="65277" dirty="0">
                <a:solidFill>
                  <a:srgbClr val="FDFFFF"/>
                </a:solidFill>
                <a:latin typeface="Myanmar Text"/>
                <a:cs typeface="Myanmar Text"/>
              </a:rPr>
              <a:t>6   </a:t>
            </a:r>
            <a:r>
              <a:rPr sz="3000" spc="7" baseline="65277" dirty="0">
                <a:solidFill>
                  <a:srgbClr val="FDFFFF"/>
                </a:solidFill>
                <a:latin typeface="Myanmar Text"/>
                <a:cs typeface="Myanmar Text"/>
              </a:rPr>
              <a:t> </a:t>
            </a: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spc="-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Infrequent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or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delayed AEs: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characterized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depending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on their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severity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 &amp;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importance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to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risk-benefit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assessment &amp;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require special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techniques </a:t>
            </a:r>
            <a:r>
              <a:rPr sz="2200" spc="-86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(e.g.,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case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control</a:t>
            </a:r>
            <a:r>
              <a:rPr sz="22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studies, cohort</a:t>
            </a:r>
            <a:r>
              <a:rPr sz="22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studies)</a:t>
            </a:r>
            <a:endParaRPr sz="22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00">
              <a:latin typeface="Segoe Print"/>
              <a:cs typeface="Segoe Print"/>
            </a:endParaRPr>
          </a:p>
          <a:p>
            <a:pPr marL="838835" marR="221615" indent="-342900">
              <a:lnSpc>
                <a:spcPts val="2380"/>
              </a:lnSpc>
              <a:spcBef>
                <a:spcPts val="5"/>
              </a:spcBef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Isolated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reports: definitive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in associating a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drug with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an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AEs,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if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drug </a:t>
            </a:r>
            <a:r>
              <a:rPr sz="2200" spc="-86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administration</a:t>
            </a:r>
            <a:r>
              <a:rPr sz="2200" spc="4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2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event</a:t>
            </a:r>
            <a:r>
              <a:rPr sz="22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are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temporally</a:t>
            </a:r>
            <a:r>
              <a:rPr sz="2200" spc="6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related,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de-challenge</a:t>
            </a:r>
            <a:r>
              <a:rPr sz="2200" spc="4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re- 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challenge</a:t>
            </a:r>
            <a:endParaRPr sz="22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50">
              <a:latin typeface="Segoe Print"/>
              <a:cs typeface="Segoe Print"/>
            </a:endParaRPr>
          </a:p>
          <a:p>
            <a:pPr marL="838835" marR="5080" indent="-342900">
              <a:lnSpc>
                <a:spcPts val="2380"/>
              </a:lnSpc>
              <a:spcBef>
                <a:spcPts val="5"/>
              </a:spcBef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In contrast,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with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few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exceptions, phase 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2-3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trials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are not designed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to </a:t>
            </a:r>
            <a:r>
              <a:rPr sz="2200" spc="-86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test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specified</a:t>
            </a:r>
            <a:r>
              <a:rPr sz="22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hypotheses</a:t>
            </a:r>
            <a:r>
              <a:rPr sz="2200" spc="5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about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nor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measure</a:t>
            </a:r>
            <a:r>
              <a:rPr sz="22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or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identify</a:t>
            </a:r>
            <a:r>
              <a:rPr sz="2200" spc="8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AEs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with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any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pre-specified</a:t>
            </a:r>
            <a:r>
              <a:rPr sz="2200" spc="5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level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of</a:t>
            </a:r>
            <a:r>
              <a:rPr sz="22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sensitivity</a:t>
            </a:r>
            <a:endParaRPr sz="22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</a:pPr>
            <a:endParaRPr sz="2100">
              <a:latin typeface="Segoe Print"/>
              <a:cs typeface="Segoe Print"/>
            </a:endParaRPr>
          </a:p>
          <a:p>
            <a:pPr marL="838835" marR="288925" indent="-342900">
              <a:lnSpc>
                <a:spcPts val="2380"/>
              </a:lnSpc>
            </a:pPr>
            <a:r>
              <a:rPr sz="2200" spc="-5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2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Exceptions occur when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particular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concern related to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drug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or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drug </a:t>
            </a:r>
            <a:r>
              <a:rPr sz="2200" spc="-86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class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has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arisen</a:t>
            </a:r>
            <a:r>
              <a:rPr sz="22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r>
              <a:rPr sz="22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when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there</a:t>
            </a:r>
            <a:r>
              <a:rPr sz="22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is</a:t>
            </a:r>
            <a:r>
              <a:rPr sz="22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a</a:t>
            </a:r>
            <a:r>
              <a:rPr sz="22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specific</a:t>
            </a:r>
            <a:r>
              <a:rPr sz="22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r>
              <a:rPr sz="22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advantage</a:t>
            </a:r>
            <a:r>
              <a:rPr sz="2200" spc="3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Segoe Print"/>
                <a:cs typeface="Segoe Print"/>
              </a:rPr>
              <a:t>being </a:t>
            </a:r>
            <a:r>
              <a:rPr sz="2200" spc="-5" dirty="0">
                <a:solidFill>
                  <a:srgbClr val="404040"/>
                </a:solidFill>
                <a:latin typeface="Segoe Print"/>
                <a:cs typeface="Segoe Print"/>
              </a:rPr>
              <a:t> studied</a:t>
            </a:r>
            <a:endParaRPr sz="22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7772" y="2665602"/>
            <a:ext cx="5938520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800" u="none" spc="-5" dirty="0">
                <a:solidFill>
                  <a:srgbClr val="C00000"/>
                </a:solidFill>
              </a:rPr>
              <a:t>Thank</a:t>
            </a:r>
            <a:r>
              <a:rPr sz="8800" u="none" spc="-65" dirty="0">
                <a:solidFill>
                  <a:srgbClr val="C00000"/>
                </a:solidFill>
              </a:rPr>
              <a:t> </a:t>
            </a:r>
            <a:r>
              <a:rPr sz="8800" u="none" spc="-5" dirty="0">
                <a:solidFill>
                  <a:srgbClr val="C00000"/>
                </a:solidFill>
              </a:rPr>
              <a:t>you</a:t>
            </a:r>
            <a:endParaRPr sz="8800"/>
          </a:p>
        </p:txBody>
      </p:sp>
      <p:sp>
        <p:nvSpPr>
          <p:cNvPr id="3" name="object 3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62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6645" y="74803"/>
            <a:ext cx="25387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Introduction…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5" dirty="0"/>
              <a:t>Drug</a:t>
            </a:r>
            <a:r>
              <a:rPr spc="-15" dirty="0"/>
              <a:t> </a:t>
            </a:r>
            <a:r>
              <a:rPr spc="-10" dirty="0"/>
              <a:t>safety</a:t>
            </a:r>
            <a:r>
              <a:rPr spc="35" dirty="0"/>
              <a:t> </a:t>
            </a:r>
            <a:r>
              <a:rPr spc="-5" dirty="0"/>
              <a:t>evaluation</a:t>
            </a:r>
            <a:r>
              <a:rPr spc="20" dirty="0"/>
              <a:t> </a:t>
            </a:r>
            <a:r>
              <a:rPr spc="-5" dirty="0"/>
              <a:t>in clinical</a:t>
            </a:r>
            <a:r>
              <a:rPr spc="-10" dirty="0"/>
              <a:t> </a:t>
            </a:r>
            <a:r>
              <a:rPr spc="-5" dirty="0"/>
              <a:t>trial </a:t>
            </a:r>
            <a:r>
              <a:rPr dirty="0"/>
              <a:t>-</a:t>
            </a:r>
            <a:r>
              <a:rPr spc="5" dirty="0"/>
              <a:t> </a:t>
            </a:r>
            <a:r>
              <a:rPr dirty="0"/>
              <a:t>Dr. </a:t>
            </a:r>
            <a:r>
              <a:rPr spc="-5" dirty="0"/>
              <a:t>Vikas</a:t>
            </a:r>
            <a:r>
              <a:rPr spc="15" dirty="0"/>
              <a:t> </a:t>
            </a:r>
            <a:r>
              <a:rPr spc="-5" dirty="0"/>
              <a:t>S.</a:t>
            </a:r>
            <a:r>
              <a:rPr dirty="0"/>
              <a:t> </a:t>
            </a:r>
            <a:r>
              <a:rPr spc="-5" dirty="0"/>
              <a:t>Sharma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9339" y="656759"/>
            <a:ext cx="10006330" cy="501713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solidFill>
                  <a:srgbClr val="FDFFFF"/>
                </a:solidFill>
                <a:latin typeface="Myanmar Text"/>
                <a:cs typeface="Myanmar Text"/>
              </a:rPr>
              <a:t>7</a:t>
            </a:r>
            <a:endParaRPr sz="2000">
              <a:latin typeface="Myanmar Text"/>
              <a:cs typeface="Myanmar Text"/>
            </a:endParaRPr>
          </a:p>
          <a:p>
            <a:pPr marL="1111885" marR="34925" indent="-3429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evaluation</a:t>
            </a:r>
            <a:r>
              <a:rPr sz="2400" spc="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during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clinical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drug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development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is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not </a:t>
            </a:r>
            <a:r>
              <a:rPr sz="2400" spc="-944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expected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to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characterize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all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AEs,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for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example,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those 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occurring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&lt; 1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in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1000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patients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Segoe Print"/>
              <a:cs typeface="Segoe Print"/>
            </a:endParaRPr>
          </a:p>
          <a:p>
            <a:pPr marL="768985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Risks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that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may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be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missed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include</a:t>
            </a:r>
            <a:endParaRPr sz="2400">
              <a:latin typeface="Segoe Print"/>
              <a:cs typeface="Segoe Print"/>
            </a:endParaRPr>
          </a:p>
          <a:p>
            <a:pPr marL="1111885" indent="-343535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111252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rare</a:t>
            </a:r>
            <a:r>
              <a:rPr sz="2400" spc="-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events</a:t>
            </a:r>
            <a:endParaRPr sz="2400">
              <a:latin typeface="Segoe Print"/>
              <a:cs typeface="Segoe Print"/>
            </a:endParaRPr>
          </a:p>
          <a:p>
            <a:pPr marL="1111885" indent="-343535">
              <a:lnSpc>
                <a:spcPct val="100000"/>
              </a:lnSpc>
              <a:spcBef>
                <a:spcPts val="1000"/>
              </a:spcBef>
              <a:buClr>
                <a:srgbClr val="EFA12D"/>
              </a:buClr>
              <a:buFont typeface="Wingdings"/>
              <a:buChar char=""/>
              <a:tabLst>
                <a:tab pos="111252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events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occurring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after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long-term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use</a:t>
            </a:r>
            <a:endParaRPr sz="2400">
              <a:latin typeface="Segoe Print"/>
              <a:cs typeface="Segoe Print"/>
            </a:endParaRPr>
          </a:p>
          <a:p>
            <a:pPr marL="1111885" indent="-343535">
              <a:lnSpc>
                <a:spcPct val="100000"/>
              </a:lnSpc>
              <a:spcBef>
                <a:spcPts val="1010"/>
              </a:spcBef>
              <a:buClr>
                <a:srgbClr val="EFA12D"/>
              </a:buClr>
              <a:buFont typeface="Wingdings"/>
              <a:buChar char=""/>
              <a:tabLst>
                <a:tab pos="111252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events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occurring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special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populations</a:t>
            </a:r>
            <a:endParaRPr sz="2400">
              <a:latin typeface="Segoe Print"/>
              <a:cs typeface="Segoe Print"/>
            </a:endParaRPr>
          </a:p>
          <a:p>
            <a:pPr marL="1111885" indent="-343535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111252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events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occurring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association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with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specific diseases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</a:t>
            </a:r>
            <a:endParaRPr sz="2400">
              <a:latin typeface="Segoe Print"/>
              <a:cs typeface="Segoe Print"/>
            </a:endParaRPr>
          </a:p>
          <a:p>
            <a:pPr marL="1111885" indent="-343535">
              <a:lnSpc>
                <a:spcPct val="100000"/>
              </a:lnSpc>
              <a:spcBef>
                <a:spcPts val="1000"/>
              </a:spcBef>
              <a:buClr>
                <a:srgbClr val="EFA12D"/>
              </a:buClr>
              <a:buFont typeface="Wingdings"/>
              <a:buChar char=""/>
              <a:tabLst>
                <a:tab pos="111252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events occurring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association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with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concomitant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therapy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84979" y="101853"/>
            <a:ext cx="37261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Safety</a:t>
            </a:r>
            <a:r>
              <a:rPr sz="3600" spc="-55" dirty="0"/>
              <a:t> </a:t>
            </a:r>
            <a:r>
              <a:rPr sz="3600" spc="-10" dirty="0"/>
              <a:t>Concerns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069339" y="720089"/>
            <a:ext cx="10944225" cy="5790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DFFFF"/>
                </a:solidFill>
                <a:latin typeface="Myanmar Text"/>
                <a:cs typeface="Myanmar Text"/>
              </a:rPr>
              <a:t>8</a:t>
            </a:r>
            <a:endParaRPr sz="2000">
              <a:latin typeface="Myanmar Text"/>
              <a:cs typeface="Myanmar Text"/>
            </a:endParaRPr>
          </a:p>
          <a:p>
            <a:pPr marL="61849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Available</a:t>
            </a:r>
            <a:r>
              <a:rPr sz="2400" spc="4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data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depend on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 stage of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development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Segoe Print"/>
              <a:cs typeface="Segoe Print"/>
            </a:endParaRPr>
          </a:p>
          <a:p>
            <a:pPr marL="961390" marR="5080" indent="-342900">
              <a:lnSpc>
                <a:spcPct val="100000"/>
              </a:lnSpc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Safety information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on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approved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products is reflected in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product </a:t>
            </a:r>
            <a:r>
              <a:rPr sz="2400" b="1" spc="-944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labelling</a:t>
            </a:r>
            <a:r>
              <a:rPr sz="2400" b="1" spc="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(Package</a:t>
            </a:r>
            <a:r>
              <a:rPr sz="2400" b="1" spc="-10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Insert)</a:t>
            </a:r>
            <a:endParaRPr sz="24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00">
              <a:latin typeface="Segoe Print"/>
              <a:cs typeface="Segoe Print"/>
            </a:endParaRPr>
          </a:p>
          <a:p>
            <a:pPr marL="61849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5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Up-to-date</a:t>
            </a:r>
            <a:r>
              <a:rPr sz="2400" spc="2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safety information on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the</a:t>
            </a:r>
            <a:r>
              <a:rPr sz="2400" spc="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products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under</a:t>
            </a:r>
            <a:endParaRPr sz="2400">
              <a:latin typeface="Segoe Print"/>
              <a:cs typeface="Segoe Print"/>
            </a:endParaRPr>
          </a:p>
          <a:p>
            <a:pPr marL="961390">
              <a:lnSpc>
                <a:spcPct val="100000"/>
              </a:lnSpc>
              <a:spcBef>
                <a:spcPts val="1440"/>
              </a:spcBef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investigation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is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found</a:t>
            </a:r>
            <a:r>
              <a:rPr sz="2400" spc="-1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in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Investigator’s</a:t>
            </a:r>
            <a:r>
              <a:rPr sz="2400" b="1" spc="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Segoe Print"/>
                <a:cs typeface="Segoe Print"/>
              </a:rPr>
              <a:t>Brochure</a:t>
            </a:r>
            <a:r>
              <a:rPr sz="2400" b="1" spc="-25" dirty="0">
                <a:solidFill>
                  <a:srgbClr val="C00000"/>
                </a:solidFill>
                <a:latin typeface="Segoe Print"/>
                <a:cs typeface="Segoe Print"/>
              </a:rPr>
              <a:t> </a:t>
            </a:r>
            <a:r>
              <a:rPr sz="2400" b="1" dirty="0">
                <a:solidFill>
                  <a:srgbClr val="C00000"/>
                </a:solidFill>
                <a:latin typeface="Segoe Print"/>
                <a:cs typeface="Segoe Print"/>
              </a:rPr>
              <a:t>(IB)</a:t>
            </a:r>
            <a:endParaRPr sz="2400">
              <a:latin typeface="Segoe Print"/>
              <a:cs typeface="Segoe Print"/>
            </a:endParaRPr>
          </a:p>
          <a:p>
            <a:pPr marL="1330325" indent="-369570">
              <a:lnSpc>
                <a:spcPct val="100000"/>
              </a:lnSpc>
              <a:spcBef>
                <a:spcPts val="1440"/>
              </a:spcBef>
              <a:buChar char="–"/>
              <a:tabLst>
                <a:tab pos="1330960" algn="l"/>
              </a:tabLst>
            </a:pP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In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vitro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testing,</a:t>
            </a:r>
            <a:r>
              <a:rPr sz="2400" spc="-2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Nonclinical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pharmacology/toxicology</a:t>
            </a:r>
            <a:r>
              <a:rPr sz="2400" spc="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studies</a:t>
            </a:r>
            <a:endParaRPr sz="2400">
              <a:latin typeface="Segoe Print"/>
              <a:cs typeface="Segoe Print"/>
            </a:endParaRPr>
          </a:p>
          <a:p>
            <a:pPr marL="1330325" indent="-369570">
              <a:lnSpc>
                <a:spcPct val="100000"/>
              </a:lnSpc>
              <a:spcBef>
                <a:spcPts val="1440"/>
              </a:spcBef>
              <a:buChar char="–"/>
              <a:tabLst>
                <a:tab pos="1330960" algn="l"/>
              </a:tabLst>
            </a:pP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Clinical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safety</a:t>
            </a:r>
            <a:r>
              <a:rPr sz="2400" spc="-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404040"/>
                </a:solidFill>
                <a:latin typeface="Segoe Print"/>
                <a:cs typeface="Segoe Print"/>
              </a:rPr>
              <a:t>&amp;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pharmacokinetic</a:t>
            </a:r>
            <a:r>
              <a:rPr sz="2400" spc="35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data,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if</a:t>
            </a:r>
            <a:r>
              <a:rPr sz="2400" spc="10" dirty="0">
                <a:solidFill>
                  <a:srgbClr val="40404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available</a:t>
            </a:r>
            <a:endParaRPr sz="2400">
              <a:latin typeface="Segoe Print"/>
              <a:cs typeface="Segoe Print"/>
            </a:endParaRPr>
          </a:p>
          <a:p>
            <a:pPr marL="1473835" marR="195580" indent="-512445">
              <a:lnSpc>
                <a:spcPct val="150000"/>
              </a:lnSpc>
              <a:spcBef>
                <a:spcPts val="5"/>
              </a:spcBef>
              <a:buChar char="–"/>
              <a:tabLst>
                <a:tab pos="1330960" algn="l"/>
              </a:tabLst>
            </a:pPr>
            <a:r>
              <a:rPr sz="24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Segoe Print"/>
                <a:cs typeface="Segoe Print"/>
              </a:rPr>
              <a:t>For</a:t>
            </a:r>
            <a:r>
              <a:rPr sz="2400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Segoe Print"/>
                <a:cs typeface="Segoe Print"/>
              </a:rPr>
              <a:t> </a:t>
            </a:r>
            <a:r>
              <a:rPr sz="24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Segoe Print"/>
                <a:cs typeface="Segoe Print"/>
              </a:rPr>
              <a:t>products</a:t>
            </a:r>
            <a:r>
              <a:rPr sz="2400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Segoe Print"/>
                <a:cs typeface="Segoe Print"/>
              </a:rPr>
              <a:t> </a:t>
            </a:r>
            <a:r>
              <a:rPr sz="2400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Segoe Print"/>
                <a:cs typeface="Segoe Print"/>
              </a:rPr>
              <a:t>under</a:t>
            </a:r>
            <a:r>
              <a:rPr sz="2400" u="heavy" spc="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Segoe Print"/>
                <a:cs typeface="Segoe Print"/>
              </a:rPr>
              <a:t> </a:t>
            </a:r>
            <a:r>
              <a:rPr sz="24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Segoe Print"/>
                <a:cs typeface="Segoe Print"/>
              </a:rPr>
              <a:t>investigation</a:t>
            </a:r>
            <a:r>
              <a:rPr sz="2400" spc="-5" dirty="0">
                <a:solidFill>
                  <a:srgbClr val="404040"/>
                </a:solidFill>
                <a:latin typeface="Segoe Print"/>
                <a:cs typeface="Segoe Print"/>
              </a:rPr>
              <a:t>, </a:t>
            </a:r>
            <a:r>
              <a:rPr sz="2400" dirty="0">
                <a:solidFill>
                  <a:srgbClr val="FF0000"/>
                </a:solidFill>
                <a:latin typeface="Segoe Print"/>
                <a:cs typeface="Segoe Print"/>
              </a:rPr>
              <a:t>IB</a:t>
            </a:r>
            <a:r>
              <a:rPr sz="2400" spc="10" dirty="0">
                <a:solidFill>
                  <a:srgbClr val="FF000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Segoe Print"/>
                <a:cs typeface="Segoe Print"/>
              </a:rPr>
              <a:t>is</a:t>
            </a:r>
            <a:r>
              <a:rPr sz="2400" dirty="0">
                <a:solidFill>
                  <a:srgbClr val="FF0000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Segoe Print"/>
                <a:cs typeface="Segoe Print"/>
              </a:rPr>
              <a:t>equivalent</a:t>
            </a:r>
            <a:r>
              <a:rPr sz="2400" spc="25" dirty="0">
                <a:solidFill>
                  <a:srgbClr val="FF000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FF0000"/>
                </a:solidFill>
                <a:latin typeface="Segoe Print"/>
                <a:cs typeface="Segoe Print"/>
              </a:rPr>
              <a:t>to </a:t>
            </a:r>
            <a:r>
              <a:rPr sz="2400" spc="-5" dirty="0">
                <a:solidFill>
                  <a:srgbClr val="FF0000"/>
                </a:solidFill>
                <a:latin typeface="Segoe Print"/>
                <a:cs typeface="Segoe Print"/>
              </a:rPr>
              <a:t>Package </a:t>
            </a:r>
            <a:r>
              <a:rPr sz="2400" spc="-944" dirty="0">
                <a:solidFill>
                  <a:srgbClr val="FF0000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FF0000"/>
                </a:solidFill>
                <a:latin typeface="Segoe Print"/>
                <a:cs typeface="Segoe Print"/>
              </a:rPr>
              <a:t>Insert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780" y="115569"/>
            <a:ext cx="31934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Safety</a:t>
            </a:r>
            <a:r>
              <a:rPr spc="-35" dirty="0"/>
              <a:t> </a:t>
            </a:r>
            <a:r>
              <a:rPr spc="-10" dirty="0"/>
              <a:t>Concerns…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5" dirty="0"/>
              <a:t>Drug</a:t>
            </a:r>
            <a:r>
              <a:rPr spc="-15" dirty="0"/>
              <a:t> </a:t>
            </a:r>
            <a:r>
              <a:rPr spc="-10" dirty="0"/>
              <a:t>safety</a:t>
            </a:r>
            <a:r>
              <a:rPr spc="35" dirty="0"/>
              <a:t> </a:t>
            </a:r>
            <a:r>
              <a:rPr spc="-5" dirty="0"/>
              <a:t>evaluation</a:t>
            </a:r>
            <a:r>
              <a:rPr spc="20" dirty="0"/>
              <a:t> </a:t>
            </a:r>
            <a:r>
              <a:rPr spc="-5" dirty="0"/>
              <a:t>in clinical</a:t>
            </a:r>
            <a:r>
              <a:rPr spc="-10" dirty="0"/>
              <a:t> </a:t>
            </a:r>
            <a:r>
              <a:rPr spc="-5" dirty="0"/>
              <a:t>trial </a:t>
            </a:r>
            <a:r>
              <a:rPr dirty="0"/>
              <a:t>-</a:t>
            </a:r>
            <a:r>
              <a:rPr spc="5" dirty="0"/>
              <a:t> </a:t>
            </a:r>
            <a:r>
              <a:rPr dirty="0"/>
              <a:t>Dr. </a:t>
            </a:r>
            <a:r>
              <a:rPr spc="-5" dirty="0"/>
              <a:t>Vikas</a:t>
            </a:r>
            <a:r>
              <a:rPr spc="15" dirty="0"/>
              <a:t> </a:t>
            </a:r>
            <a:r>
              <a:rPr spc="-5" dirty="0"/>
              <a:t>S.</a:t>
            </a:r>
            <a:r>
              <a:rPr dirty="0"/>
              <a:t> </a:t>
            </a:r>
            <a:r>
              <a:rPr spc="-5" dirty="0"/>
              <a:t>Sharma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9339" y="681680"/>
            <a:ext cx="10910570" cy="536511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2000" dirty="0">
                <a:solidFill>
                  <a:srgbClr val="FDFFFF"/>
                </a:solidFill>
                <a:latin typeface="Myanmar Text"/>
                <a:cs typeface="Myanmar Text"/>
              </a:rPr>
              <a:t>9</a:t>
            </a:r>
            <a:endParaRPr sz="2000">
              <a:latin typeface="Myanmar Text"/>
              <a:cs typeface="Myanmar Text"/>
            </a:endParaRPr>
          </a:p>
          <a:p>
            <a:pPr marL="825500" marR="35560" indent="-342900">
              <a:lnSpc>
                <a:spcPct val="100000"/>
              </a:lnSpc>
              <a:spcBef>
                <a:spcPts val="36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0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Pharmacology</a:t>
            </a:r>
            <a:r>
              <a:rPr sz="2400" spc="2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of</a:t>
            </a:r>
            <a:r>
              <a:rPr sz="2400" spc="3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drug</a:t>
            </a:r>
            <a:r>
              <a:rPr sz="240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or</a:t>
            </a:r>
            <a:r>
              <a:rPr sz="2400" spc="2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Segoe Print"/>
                <a:cs typeface="Segoe Print"/>
              </a:rPr>
              <a:t>pharmacologically</a:t>
            </a:r>
            <a:r>
              <a:rPr sz="2400" spc="3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related</a:t>
            </a:r>
            <a:r>
              <a:rPr sz="2400" spc="4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drugs</a:t>
            </a:r>
            <a:r>
              <a:rPr sz="2400" spc="-1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can</a:t>
            </a:r>
            <a:r>
              <a:rPr sz="2400" spc="1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be </a:t>
            </a:r>
            <a:r>
              <a:rPr sz="2400" spc="-944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585858"/>
                </a:solidFill>
                <a:latin typeface="Segoe Print"/>
                <a:cs typeface="Segoe Print"/>
              </a:rPr>
              <a:t>useful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 in</a:t>
            </a:r>
            <a:r>
              <a:rPr sz="2400" spc="1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identification</a:t>
            </a:r>
            <a:r>
              <a:rPr sz="2400" spc="1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585858"/>
                </a:solidFill>
                <a:latin typeface="Segoe Print"/>
                <a:cs typeface="Segoe Print"/>
              </a:rPr>
              <a:t>&amp;</a:t>
            </a:r>
            <a:r>
              <a:rPr sz="2400" spc="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exploration</a:t>
            </a:r>
            <a:r>
              <a:rPr sz="2400" spc="2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of</a:t>
            </a:r>
            <a:r>
              <a:rPr sz="2400" spc="1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major</a:t>
            </a:r>
            <a:r>
              <a:rPr sz="2400" spc="1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safety</a:t>
            </a:r>
            <a:r>
              <a:rPr sz="2400" spc="2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concerns</a:t>
            </a:r>
            <a:endParaRPr sz="2400">
              <a:latin typeface="Segoe Print"/>
              <a:cs typeface="Segoe Print"/>
            </a:endParaRPr>
          </a:p>
          <a:p>
            <a:pPr marL="825500" marR="227329" indent="-342900">
              <a:lnSpc>
                <a:spcPct val="100000"/>
              </a:lnSpc>
              <a:spcBef>
                <a:spcPts val="2245"/>
              </a:spcBef>
              <a:buClr>
                <a:srgbClr val="EFA12D"/>
              </a:buClr>
              <a:buFont typeface="Wingdings"/>
              <a:buChar char=""/>
              <a:tabLst>
                <a:tab pos="826135" algn="l"/>
              </a:tabLst>
            </a:pP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E.g.,</a:t>
            </a:r>
            <a:r>
              <a:rPr sz="2400" spc="-10" dirty="0">
                <a:solidFill>
                  <a:srgbClr val="585858"/>
                </a:solidFill>
                <a:latin typeface="Segoe Print"/>
                <a:cs typeface="Segoe Print"/>
              </a:rPr>
              <a:t> clearance</a:t>
            </a:r>
            <a:r>
              <a:rPr sz="2400" spc="3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pathway</a:t>
            </a:r>
            <a:r>
              <a:rPr sz="2400" spc="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of</a:t>
            </a:r>
            <a:r>
              <a:rPr sz="2400" spc="1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585858"/>
                </a:solidFill>
                <a:latin typeface="Segoe Print"/>
                <a:cs typeface="Segoe Print"/>
              </a:rPr>
              <a:t>a</a:t>
            </a:r>
            <a:r>
              <a:rPr sz="2400" spc="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drug </a:t>
            </a:r>
            <a:r>
              <a:rPr sz="2400" dirty="0">
                <a:solidFill>
                  <a:srgbClr val="585858"/>
                </a:solidFill>
                <a:latin typeface="Segoe Print"/>
                <a:cs typeface="Segoe Print"/>
              </a:rPr>
              <a:t>can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be</a:t>
            </a:r>
            <a:r>
              <a:rPr sz="2400" spc="1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indicative</a:t>
            </a:r>
            <a:r>
              <a:rPr sz="2400" spc="2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of</a:t>
            </a:r>
            <a:r>
              <a:rPr sz="2400" spc="2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585858"/>
                </a:solidFill>
                <a:latin typeface="Segoe Print"/>
                <a:cs typeface="Segoe Print"/>
              </a:rPr>
              <a:t>certain </a:t>
            </a:r>
            <a:r>
              <a:rPr sz="2400" spc="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potential drug-drug </a:t>
            </a:r>
            <a:r>
              <a:rPr sz="2400" dirty="0">
                <a:solidFill>
                  <a:srgbClr val="585858"/>
                </a:solidFill>
                <a:latin typeface="Segoe Print"/>
                <a:cs typeface="Segoe Print"/>
              </a:rPr>
              <a:t>interactions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or</a:t>
            </a:r>
            <a:r>
              <a:rPr sz="2400" spc="1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585858"/>
                </a:solidFill>
                <a:latin typeface="Segoe Print"/>
                <a:cs typeface="Segoe Print"/>
              </a:rPr>
              <a:t>certain</a:t>
            </a:r>
            <a:r>
              <a:rPr sz="2400" spc="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effects</a:t>
            </a:r>
            <a:r>
              <a:rPr sz="2400" spc="-1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of</a:t>
            </a:r>
            <a:r>
              <a:rPr sz="2400" spc="1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585858"/>
                </a:solidFill>
                <a:latin typeface="Segoe Print"/>
                <a:cs typeface="Segoe Print"/>
              </a:rPr>
              <a:t>↓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renal</a:t>
            </a:r>
            <a:r>
              <a:rPr sz="2400" spc="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or </a:t>
            </a:r>
            <a:r>
              <a:rPr sz="2400" spc="-944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hepatic </a:t>
            </a:r>
            <a:r>
              <a:rPr sz="2400" dirty="0">
                <a:solidFill>
                  <a:srgbClr val="585858"/>
                </a:solidFill>
                <a:latin typeface="Segoe Print"/>
                <a:cs typeface="Segoe Print"/>
              </a:rPr>
              <a:t>function</a:t>
            </a:r>
            <a:endParaRPr sz="2400">
              <a:latin typeface="Segoe Print"/>
              <a:cs typeface="Segoe Print"/>
            </a:endParaRPr>
          </a:p>
          <a:p>
            <a:pPr marL="825500" marR="121920" indent="-342900">
              <a:lnSpc>
                <a:spcPct val="100000"/>
              </a:lnSpc>
              <a:spcBef>
                <a:spcPts val="3675"/>
              </a:spcBef>
            </a:pPr>
            <a:r>
              <a:rPr sz="2400" dirty="0">
                <a:solidFill>
                  <a:srgbClr val="EFA12D"/>
                </a:solidFill>
                <a:latin typeface="Wingdings 3"/>
                <a:cs typeface="Wingdings 3"/>
              </a:rPr>
              <a:t></a:t>
            </a:r>
            <a:r>
              <a:rPr sz="2400" spc="-45" dirty="0">
                <a:solidFill>
                  <a:srgbClr val="EFA12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Similarly,</a:t>
            </a:r>
            <a:r>
              <a:rPr sz="2400" spc="1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pharmacologic</a:t>
            </a:r>
            <a:r>
              <a:rPr sz="2400" spc="2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class, </a:t>
            </a:r>
            <a:r>
              <a:rPr sz="2400" dirty="0">
                <a:solidFill>
                  <a:srgbClr val="585858"/>
                </a:solidFill>
                <a:latin typeface="Segoe Print"/>
                <a:cs typeface="Segoe Print"/>
              </a:rPr>
              <a:t>&amp;</a:t>
            </a:r>
            <a:r>
              <a:rPr sz="2400" spc="1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prior</a:t>
            </a:r>
            <a:r>
              <a:rPr sz="2400" spc="1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585858"/>
                </a:solidFill>
                <a:latin typeface="Segoe Print"/>
                <a:cs typeface="Segoe Print"/>
              </a:rPr>
              <a:t>experience,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could</a:t>
            </a:r>
            <a:r>
              <a:rPr sz="240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lead</a:t>
            </a:r>
            <a:r>
              <a:rPr sz="2400" spc="1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585858"/>
                </a:solidFill>
                <a:latin typeface="Segoe Print"/>
                <a:cs typeface="Segoe Print"/>
              </a:rPr>
              <a:t>to </a:t>
            </a:r>
            <a:r>
              <a:rPr sz="2400" spc="-944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585858"/>
                </a:solidFill>
                <a:latin typeface="Segoe Print"/>
                <a:cs typeface="Segoe Print"/>
              </a:rPr>
              <a:t>focus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 on particular</a:t>
            </a:r>
            <a:r>
              <a:rPr sz="2400" spc="2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laboratory</a:t>
            </a:r>
            <a:r>
              <a:rPr sz="2400" spc="2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or </a:t>
            </a:r>
            <a:r>
              <a:rPr sz="2400" dirty="0">
                <a:solidFill>
                  <a:srgbClr val="585858"/>
                </a:solidFill>
                <a:latin typeface="Segoe Print"/>
                <a:cs typeface="Segoe Print"/>
              </a:rPr>
              <a:t>clinical</a:t>
            </a:r>
            <a:r>
              <a:rPr sz="2400" spc="1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abnormalities</a:t>
            </a:r>
            <a:endParaRPr sz="2400">
              <a:latin typeface="Segoe Print"/>
              <a:cs typeface="Segoe Print"/>
            </a:endParaRPr>
          </a:p>
          <a:p>
            <a:pPr marL="825500" indent="-343535">
              <a:lnSpc>
                <a:spcPct val="100000"/>
              </a:lnSpc>
              <a:spcBef>
                <a:spcPts val="2245"/>
              </a:spcBef>
              <a:buClr>
                <a:srgbClr val="EFA12D"/>
              </a:buClr>
              <a:buFont typeface="Wingdings"/>
              <a:buChar char=""/>
              <a:tabLst>
                <a:tab pos="826135" algn="l"/>
              </a:tabLst>
            </a:pP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E.g., muscle</a:t>
            </a:r>
            <a:r>
              <a:rPr sz="240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or</a:t>
            </a:r>
            <a:r>
              <a:rPr sz="2400" spc="2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liver</a:t>
            </a:r>
            <a:r>
              <a:rPr sz="2400" spc="1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abnormalities:</a:t>
            </a:r>
            <a:r>
              <a:rPr sz="2400" spc="5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HMGCoA</a:t>
            </a:r>
            <a:r>
              <a:rPr sz="2400" spc="1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reductase</a:t>
            </a:r>
            <a:r>
              <a:rPr sz="2400" spc="2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inhibitors,</a:t>
            </a:r>
            <a:endParaRPr sz="2400">
              <a:latin typeface="Segoe Print"/>
              <a:cs typeface="Segoe Print"/>
            </a:endParaRPr>
          </a:p>
          <a:p>
            <a:pPr marL="825500" indent="-343535">
              <a:lnSpc>
                <a:spcPct val="100000"/>
              </a:lnSpc>
              <a:spcBef>
                <a:spcPts val="994"/>
              </a:spcBef>
              <a:buClr>
                <a:srgbClr val="EFA12D"/>
              </a:buClr>
              <a:buFont typeface="Wingdings"/>
              <a:buChar char=""/>
              <a:tabLst>
                <a:tab pos="826135" algn="l"/>
              </a:tabLst>
            </a:pP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sexual</a:t>
            </a:r>
            <a:r>
              <a:rPr sz="2400" spc="-2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dysfunction:</a:t>
            </a:r>
            <a:r>
              <a:rPr sz="2400" spc="-4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585858"/>
                </a:solidFill>
                <a:latin typeface="Segoe Print"/>
                <a:cs typeface="Segoe Print"/>
              </a:rPr>
              <a:t>SSRIs</a:t>
            </a:r>
            <a:r>
              <a:rPr sz="2400" spc="-2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585858"/>
                </a:solidFill>
                <a:latin typeface="Segoe Print"/>
                <a:cs typeface="Segoe Print"/>
              </a:rPr>
              <a:t>&amp;</a:t>
            </a:r>
            <a:endParaRPr sz="2400">
              <a:latin typeface="Segoe Print"/>
              <a:cs typeface="Segoe Print"/>
            </a:endParaRPr>
          </a:p>
          <a:p>
            <a:pPr marL="825500" indent="-343535">
              <a:lnSpc>
                <a:spcPct val="100000"/>
              </a:lnSpc>
              <a:spcBef>
                <a:spcPts val="1010"/>
              </a:spcBef>
              <a:buClr>
                <a:srgbClr val="EFA12D"/>
              </a:buClr>
              <a:buFont typeface="Wingdings"/>
              <a:buChar char=""/>
              <a:tabLst>
                <a:tab pos="826135" algn="l"/>
              </a:tabLst>
            </a:pP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GI,</a:t>
            </a:r>
            <a:r>
              <a:rPr sz="2400" spc="1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renal</a:t>
            </a:r>
            <a:r>
              <a:rPr sz="2400" spc="-10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dirty="0">
                <a:solidFill>
                  <a:srgbClr val="585858"/>
                </a:solidFill>
                <a:latin typeface="Segoe Print"/>
                <a:cs typeface="Segoe Print"/>
              </a:rPr>
              <a:t>&amp;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 cardiovascular</a:t>
            </a:r>
            <a:r>
              <a:rPr sz="2400" spc="4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Segoe Print"/>
                <a:cs typeface="Segoe Print"/>
              </a:rPr>
              <a:t>effects:</a:t>
            </a:r>
            <a:r>
              <a:rPr sz="2400" spc="-15" dirty="0">
                <a:solidFill>
                  <a:srgbClr val="585858"/>
                </a:solidFill>
                <a:latin typeface="Segoe Print"/>
                <a:cs typeface="Segoe Print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Segoe Print"/>
                <a:cs typeface="Segoe Print"/>
              </a:rPr>
              <a:t>NSAIDs</a:t>
            </a:r>
            <a:endParaRPr sz="24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4050</Words>
  <Application>Microsoft Office PowerPoint</Application>
  <PresentationFormat>Widescreen</PresentationFormat>
  <Paragraphs>520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8" baseType="lpstr">
      <vt:lpstr>Microsoft YaHei UI Light</vt:lpstr>
      <vt:lpstr>Calibri</vt:lpstr>
      <vt:lpstr>Myanmar Text</vt:lpstr>
      <vt:lpstr>Segoe Print</vt:lpstr>
      <vt:lpstr>Times New Roman</vt:lpstr>
      <vt:lpstr>Wingdings</vt:lpstr>
      <vt:lpstr>Wingdings 3</vt:lpstr>
      <vt:lpstr>Office Theme</vt:lpstr>
      <vt:lpstr>Drug safety evaluation in</vt:lpstr>
      <vt:lpstr>Overview</vt:lpstr>
      <vt:lpstr>INTRODUCTION</vt:lpstr>
      <vt:lpstr>Introduction…</vt:lpstr>
      <vt:lpstr>Introduction…</vt:lpstr>
      <vt:lpstr>Introduction…</vt:lpstr>
      <vt:lpstr>Introduction…</vt:lpstr>
      <vt:lpstr>Safety Concerns</vt:lpstr>
      <vt:lpstr>Safety Concerns…</vt:lpstr>
      <vt:lpstr>Safety Concerns…</vt:lpstr>
      <vt:lpstr>Sources of safety information &amp; Safety</vt:lpstr>
      <vt:lpstr>Sources of safety information &amp; Safety evaluation…</vt:lpstr>
      <vt:lpstr>Sources of safety information &amp; Safety evaluation…</vt:lpstr>
      <vt:lpstr>Sources of safety information &amp; Safety evaluation…</vt:lpstr>
      <vt:lpstr>Sources of safety information &amp; Safety evaluation…</vt:lpstr>
      <vt:lpstr>Sources of safety information &amp; Safety evaluation…</vt:lpstr>
      <vt:lpstr>Knowing if the subject is fit for the trial</vt:lpstr>
      <vt:lpstr>Phase 1 / Pharmacokinetic Trials</vt:lpstr>
      <vt:lpstr>Ascertainment of Adverse Events</vt:lpstr>
      <vt:lpstr>Other Safety Assessments/Monitoring</vt:lpstr>
      <vt:lpstr>PowerPoint Presentation</vt:lpstr>
      <vt:lpstr>Adverse Event / Experience</vt:lpstr>
      <vt:lpstr>AE Severity Grading Scales</vt:lpstr>
      <vt:lpstr>Serious Adverse Event</vt:lpstr>
      <vt:lpstr>Unexpected Adverse Event</vt:lpstr>
      <vt:lpstr>Other definitions</vt:lpstr>
      <vt:lpstr>Other definitions…</vt:lpstr>
      <vt:lpstr>Investigational New Drug (IND)</vt:lpstr>
      <vt:lpstr>Investigational New Drug (IND) Safety Reporting</vt:lpstr>
      <vt:lpstr>Investigational New Drug (IND) Safety Reporting</vt:lpstr>
      <vt:lpstr>Expedited Safety Reporting to FDA by Sponsor 31</vt:lpstr>
      <vt:lpstr>Causality assessment</vt:lpstr>
      <vt:lpstr>Causality assessment…</vt:lpstr>
      <vt:lpstr>Causality assessment…</vt:lpstr>
      <vt:lpstr>Causality assessment…</vt:lpstr>
      <vt:lpstr>FDA system of managing risks</vt:lpstr>
      <vt:lpstr>FDA system of managing risks…</vt:lpstr>
      <vt:lpstr>Postmarketing Safety</vt:lpstr>
      <vt:lpstr>Postmarketing Safety…</vt:lpstr>
      <vt:lpstr>Postmarketing Safety…</vt:lpstr>
      <vt:lpstr>Postmarketing Reports</vt:lpstr>
      <vt:lpstr>Post Marketing Surveillance under Schedule Y</vt:lpstr>
      <vt:lpstr>Post Marketing Surveillance under Schedule Y…</vt:lpstr>
      <vt:lpstr>Post Marketing Surveillance under Schedule Y…</vt:lpstr>
      <vt:lpstr>PowerPoint Presentation</vt:lpstr>
      <vt:lpstr>Reporting of SAEs…</vt:lpstr>
      <vt:lpstr>New safety data related to combination</vt:lpstr>
      <vt:lpstr>Literature monitoring</vt:lpstr>
      <vt:lpstr>Literature monitoring…</vt:lpstr>
      <vt:lpstr>Adverse events following immunisation (AEFI)</vt:lpstr>
      <vt:lpstr>PowerPoint Presentation</vt:lpstr>
      <vt:lpstr>Sample size considerations</vt:lpstr>
      <vt:lpstr>Improving risk minimization</vt:lpstr>
      <vt:lpstr>Improving Post marketing Risk</vt:lpstr>
      <vt:lpstr>Improving Post marketing Risk Assessment and safety…</vt:lpstr>
      <vt:lpstr>Coding of Adverse Events</vt:lpstr>
      <vt:lpstr>PowerPoint Presentation</vt:lpstr>
      <vt:lpstr>Coding Problems</vt:lpstr>
      <vt:lpstr>Conclusion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safety evaluation in</dc:title>
  <cp:lastModifiedBy>dell</cp:lastModifiedBy>
  <cp:revision>3</cp:revision>
  <dcterms:created xsi:type="dcterms:W3CDTF">2021-03-09T01:51:39Z</dcterms:created>
  <dcterms:modified xsi:type="dcterms:W3CDTF">2021-03-09T01:57:28Z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2018-08-10T00:00:00Z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2021-03-09T00:00:00Z</vt:filetime>
  </property>
</Properties>
</file>