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notesMasterIdLst>
    <p:notesMasterId r:id="rId23"/>
  </p:notesMasterIdLst>
  <p:sldIdLst>
    <p:sldId id="256" r:id="rId6"/>
    <p:sldId id="257" r:id="rId7"/>
    <p:sldId id="258" r:id="rId8"/>
    <p:sldId id="275" r:id="rId9"/>
    <p:sldId id="259" r:id="rId10"/>
    <p:sldId id="260" r:id="rId11"/>
    <p:sldId id="268" r:id="rId12"/>
    <p:sldId id="261" r:id="rId13"/>
    <p:sldId id="278" r:id="rId14"/>
    <p:sldId id="262" r:id="rId15"/>
    <p:sldId id="272" r:id="rId16"/>
    <p:sldId id="273" r:id="rId17"/>
    <p:sldId id="274" r:id="rId18"/>
    <p:sldId id="263" r:id="rId19"/>
    <p:sldId id="264" r:id="rId20"/>
    <p:sldId id="265" r:id="rId21"/>
    <p:sldId id="26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546"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25BE4B-9428-43BF-AE6C-71E789FA8FE3}" type="datetimeFigureOut">
              <a:rPr lang="en-US" smtClean="0"/>
              <a:t>3/23/2023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C5F5A2-1A21-4BE0-B449-39AE2D0B5A6B}" type="slidenum">
              <a:rPr lang="en-US" smtClean="0"/>
              <a:t>‹#›</a:t>
            </a:fld>
            <a:endParaRPr lang="en-US"/>
          </a:p>
        </p:txBody>
      </p:sp>
    </p:spTree>
    <p:extLst>
      <p:ext uri="{BB962C8B-B14F-4D97-AF65-F5344CB8AC3E}">
        <p14:creationId xmlns:p14="http://schemas.microsoft.com/office/powerpoint/2010/main" val="1892936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3C91F56-53BF-43C7-A5EC-6619FE8C803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45560354"/>
      </p:ext>
    </p:extLst>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9BC4062-F030-4B78-B699-1226E01E6E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33101233"/>
      </p:ext>
    </p:extLst>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AF39DE4-1F44-46E5-9F09-C7DED7605E4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436206"/>
      </p:ext>
    </p:extLst>
  </p:cSld>
  <p:clrMapOvr>
    <a:masterClrMapping/>
  </p:clrMapOvr>
  <p:transition spd="slow">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6042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3294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0528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59796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07210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68109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1816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0750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3AD622-5817-4D1B-9355-292056CBF16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65495449"/>
      </p:ext>
    </p:extLst>
  </p:cSld>
  <p:clrMapOvr>
    <a:masterClrMapping/>
  </p:clrMapOvr>
  <p:transition spd="slow">
    <p:zo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85406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37861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57047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26554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8908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38966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56671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34915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55480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878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3876EF4-A004-42E1-84CA-3AC14E039A2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9280618"/>
      </p:ext>
    </p:extLst>
  </p:cSld>
  <p:clrMapOvr>
    <a:masterClrMapping/>
  </p:clrMapOvr>
  <p:transition spd="slow">
    <p:zo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878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04801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7027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07036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49787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67274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84440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78814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20932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4768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4517BB1-C7CD-456B-A40F-1A1E2AF85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12152051"/>
      </p:ext>
    </p:extLst>
  </p:cSld>
  <p:clrMapOvr>
    <a:masterClrMapping/>
  </p:clrMapOvr>
  <p:transition spd="slow">
    <p:zoom/>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94143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59791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9502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898010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85112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642386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800480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2536020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1700580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66962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FA6D788-3847-4DA5-826A-37CC8BCCFD1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88681982"/>
      </p:ext>
    </p:extLst>
  </p:cSld>
  <p:clrMapOvr>
    <a:masterClrMapping/>
  </p:clrMapOvr>
  <p:transition spd="slow">
    <p:zoom/>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3471000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6198654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6225028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2475843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219539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86022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C22979F-CAC2-4946-8EE3-0B9D5C1A4EB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09717830"/>
      </p:ext>
    </p:extLst>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540460B-5249-4CF5-AC8A-8857BB29F71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8457341"/>
      </p:ext>
    </p:extLst>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2A9F165-AD7C-461D-8D7C-5C334FAA40C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54166646"/>
      </p:ext>
    </p:extLst>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CC5C4A9-2F80-42D9-A5D3-1B5BC4E737A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4139628"/>
      </p:ext>
    </p:extLst>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126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latin typeface="Times New Roman" charset="0"/>
                <a:cs typeface="+mn-cs"/>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latin typeface="Times New Roman" charset="0"/>
                <a:cs typeface="+mn-cs"/>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latin typeface="Times New Roman" charset="0"/>
                <a:cs typeface="+mn-cs"/>
              </a:defRPr>
            </a:lvl1pPr>
          </a:lstStyle>
          <a:p>
            <a:pPr fontAlgn="base">
              <a:spcBef>
                <a:spcPct val="0"/>
              </a:spcBef>
              <a:spcAft>
                <a:spcPct val="0"/>
              </a:spcAft>
              <a:defRPr/>
            </a:pPr>
            <a:fld id="{C9D94C86-EA58-42ED-81FD-A1F8A4BFFB53}"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741135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50382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92802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3/23/2023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330199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51861293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10600" cy="261610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Course Title: Introductory </a:t>
            </a:r>
            <a:r>
              <a:rPr kumimoji="0" lang="en-US" sz="2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Agrometeorology</a:t>
            </a:r>
            <a:r>
              <a:rPr kumimoji="0" lang="en-US" sz="2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&amp; Climate Change</a:t>
            </a:r>
            <a:endPar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Course No.: ASAG1202</a:t>
            </a:r>
            <a:endPar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Credit: 2 (1+1)</a:t>
            </a:r>
            <a:endPar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3" name="Picture 2"/>
          <p:cNvPicPr/>
          <p:nvPr/>
        </p:nvPicPr>
        <p:blipFill>
          <a:blip r:embed="rId2" cstate="print"/>
          <a:srcRect/>
          <a:stretch>
            <a:fillRect/>
          </a:stretch>
        </p:blipFill>
        <p:spPr bwMode="auto">
          <a:xfrm>
            <a:off x="3668554" y="3552987"/>
            <a:ext cx="1730692" cy="2068195"/>
          </a:xfrm>
          <a:prstGeom prst="rect">
            <a:avLst/>
          </a:prstGeom>
          <a:noFill/>
          <a:ln w="9525">
            <a:noFill/>
            <a:miter lim="800000"/>
            <a:headEnd/>
            <a:tailEnd/>
          </a:ln>
        </p:spPr>
      </p:pic>
    </p:spTree>
    <p:extLst>
      <p:ext uri="{BB962C8B-B14F-4D97-AF65-F5344CB8AC3E}">
        <p14:creationId xmlns:p14="http://schemas.microsoft.com/office/powerpoint/2010/main" val="1415456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228600" y="228600"/>
            <a:ext cx="85344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fontAlgn="base" hangingPunct="1">
              <a:spcBef>
                <a:spcPct val="0"/>
              </a:spcBef>
              <a:spcAft>
                <a:spcPct val="0"/>
              </a:spcAft>
            </a:pPr>
            <a:r>
              <a:rPr lang="en-US" altLang="en-US" sz="3200" b="1">
                <a:solidFill>
                  <a:srgbClr val="3333CC"/>
                </a:solidFill>
                <a:latin typeface="Cambria" pitchFamily="18" charset="0"/>
              </a:rPr>
              <a:t>Weather Element Measured in observatory</a:t>
            </a:r>
          </a:p>
          <a:p>
            <a:pPr eaLnBrk="1" fontAlgn="base" hangingPunct="1">
              <a:spcBef>
                <a:spcPct val="0"/>
              </a:spcBef>
              <a:spcAft>
                <a:spcPct val="0"/>
              </a:spcAft>
            </a:pPr>
            <a:endParaRPr lang="en-US" altLang="en-US" sz="3200" b="1">
              <a:solidFill>
                <a:srgbClr val="3333CC"/>
              </a:solidFill>
              <a:latin typeface="Cambria" pitchFamily="18" charset="0"/>
            </a:endParaRPr>
          </a:p>
          <a:p>
            <a:pPr eaLnBrk="1" fontAlgn="base" hangingPunct="1">
              <a:lnSpc>
                <a:spcPct val="150000"/>
              </a:lnSpc>
              <a:spcBef>
                <a:spcPct val="0"/>
              </a:spcBef>
              <a:spcAft>
                <a:spcPct val="0"/>
              </a:spcAft>
            </a:pPr>
            <a:r>
              <a:rPr lang="en-US" altLang="en-US" sz="2800" b="1">
                <a:solidFill>
                  <a:srgbClr val="000000"/>
                </a:solidFill>
                <a:latin typeface="Tahoma" pitchFamily="34" charset="0"/>
                <a:cs typeface="Tahoma" pitchFamily="34" charset="0"/>
              </a:rPr>
              <a:t>Maximum and Minimum Temperature,</a:t>
            </a:r>
          </a:p>
          <a:p>
            <a:pPr eaLnBrk="1" fontAlgn="base" hangingPunct="1">
              <a:lnSpc>
                <a:spcPct val="150000"/>
              </a:lnSpc>
              <a:spcBef>
                <a:spcPct val="0"/>
              </a:spcBef>
              <a:spcAft>
                <a:spcPct val="0"/>
              </a:spcAft>
            </a:pPr>
            <a:r>
              <a:rPr lang="en-US" altLang="en-US" sz="2800" b="1">
                <a:solidFill>
                  <a:srgbClr val="FF3300"/>
                </a:solidFill>
                <a:latin typeface="Tahoma" pitchFamily="34" charset="0"/>
                <a:cs typeface="Tahoma" pitchFamily="34" charset="0"/>
              </a:rPr>
              <a:t>Dry and Wet Bulb Temperature,</a:t>
            </a:r>
          </a:p>
          <a:p>
            <a:pPr eaLnBrk="1" fontAlgn="base" hangingPunct="1">
              <a:lnSpc>
                <a:spcPct val="150000"/>
              </a:lnSpc>
              <a:spcBef>
                <a:spcPct val="0"/>
              </a:spcBef>
              <a:spcAft>
                <a:spcPct val="0"/>
              </a:spcAft>
            </a:pPr>
            <a:r>
              <a:rPr lang="en-US" altLang="en-US" sz="2800" b="1">
                <a:solidFill>
                  <a:srgbClr val="000000"/>
                </a:solidFill>
                <a:latin typeface="Tahoma" pitchFamily="34" charset="0"/>
                <a:cs typeface="Tahoma" pitchFamily="34" charset="0"/>
              </a:rPr>
              <a:t>Soil Temperature at 5,15 and 30 cm depth,</a:t>
            </a:r>
          </a:p>
          <a:p>
            <a:pPr eaLnBrk="1" fontAlgn="base" hangingPunct="1">
              <a:lnSpc>
                <a:spcPct val="150000"/>
              </a:lnSpc>
              <a:spcBef>
                <a:spcPct val="0"/>
              </a:spcBef>
              <a:spcAft>
                <a:spcPct val="0"/>
              </a:spcAft>
            </a:pPr>
            <a:r>
              <a:rPr lang="en-US" altLang="en-US" sz="2800" b="1">
                <a:solidFill>
                  <a:srgbClr val="FF3300"/>
                </a:solidFill>
                <a:latin typeface="Tahoma" pitchFamily="34" charset="0"/>
                <a:cs typeface="Tahoma" pitchFamily="34" charset="0"/>
              </a:rPr>
              <a:t>Rainfall and Evaporation,</a:t>
            </a:r>
          </a:p>
          <a:p>
            <a:pPr eaLnBrk="1" fontAlgn="base" hangingPunct="1">
              <a:lnSpc>
                <a:spcPct val="150000"/>
              </a:lnSpc>
              <a:spcBef>
                <a:spcPct val="0"/>
              </a:spcBef>
              <a:spcAft>
                <a:spcPct val="0"/>
              </a:spcAft>
            </a:pPr>
            <a:r>
              <a:rPr lang="en-US" altLang="en-US" sz="2800" b="1">
                <a:solidFill>
                  <a:srgbClr val="000000"/>
                </a:solidFill>
                <a:latin typeface="Tahoma" pitchFamily="34" charset="0"/>
                <a:cs typeface="Tahoma" pitchFamily="34" charset="0"/>
              </a:rPr>
              <a:t>Wind Direction and speed,</a:t>
            </a:r>
          </a:p>
          <a:p>
            <a:pPr eaLnBrk="1" fontAlgn="base" hangingPunct="1">
              <a:lnSpc>
                <a:spcPct val="150000"/>
              </a:lnSpc>
              <a:spcBef>
                <a:spcPct val="0"/>
              </a:spcBef>
              <a:spcAft>
                <a:spcPct val="0"/>
              </a:spcAft>
            </a:pPr>
            <a:r>
              <a:rPr lang="en-US" altLang="en-US" sz="2800" b="1">
                <a:solidFill>
                  <a:srgbClr val="FF0000"/>
                </a:solidFill>
                <a:latin typeface="Tahoma" pitchFamily="34" charset="0"/>
                <a:cs typeface="Tahoma" pitchFamily="34" charset="0"/>
              </a:rPr>
              <a:t>Sunshine hours and cloud cover,</a:t>
            </a:r>
          </a:p>
          <a:p>
            <a:pPr eaLnBrk="1" fontAlgn="base" hangingPunct="1">
              <a:lnSpc>
                <a:spcPct val="150000"/>
              </a:lnSpc>
              <a:spcBef>
                <a:spcPct val="0"/>
              </a:spcBef>
              <a:spcAft>
                <a:spcPct val="0"/>
              </a:spcAft>
            </a:pPr>
            <a:r>
              <a:rPr lang="en-US" altLang="en-US" sz="2800" b="1">
                <a:solidFill>
                  <a:srgbClr val="000000"/>
                </a:solidFill>
                <a:latin typeface="Tahoma" pitchFamily="34" charset="0"/>
                <a:cs typeface="Tahoma" pitchFamily="34" charset="0"/>
              </a:rPr>
              <a:t>Others (Dew, grass minimum temperature, </a:t>
            </a:r>
            <a:r>
              <a:rPr lang="en-US" altLang="en-US" sz="2800" b="1">
                <a:solidFill>
                  <a:srgbClr val="FF3300"/>
                </a:solidFill>
                <a:latin typeface="Tahoma" pitchFamily="34" charset="0"/>
                <a:cs typeface="Tahoma" pitchFamily="34" charset="0"/>
              </a:rPr>
              <a:t>Evapotranspiration, Rainfall Intensity etc.)</a:t>
            </a:r>
            <a:endParaRPr lang="en-US" altLang="en-US" sz="3200">
              <a:solidFill>
                <a:srgbClr val="000000"/>
              </a:solidFill>
            </a:endParaRPr>
          </a:p>
        </p:txBody>
      </p:sp>
    </p:spTree>
    <p:extLst>
      <p:ext uri="{BB962C8B-B14F-4D97-AF65-F5344CB8AC3E}">
        <p14:creationId xmlns:p14="http://schemas.microsoft.com/office/powerpoint/2010/main" val="3408813588"/>
      </p:ext>
    </p:extLst>
  </p:cSld>
  <p:clrMapOvr>
    <a:masterClrMapping/>
  </p:clrMapOvr>
  <p:transition spd="slow">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2539157"/>
          </a:xfrm>
          <a:prstGeom prst="rect">
            <a:avLst/>
          </a:prstGeom>
          <a:noFill/>
        </p:spPr>
        <p:txBody>
          <a:bodyPr wrap="square" rtlCol="0">
            <a:spAutoFit/>
          </a:bodyPr>
          <a:lstStyle/>
          <a:p>
            <a:r>
              <a:rPr lang="en-AU" sz="2400" b="1" dirty="0">
                <a:solidFill>
                  <a:prstClr val="black"/>
                </a:solidFill>
                <a:latin typeface="Tahoma" panose="020B0604030504040204" pitchFamily="34" charset="0"/>
                <a:ea typeface="Tahoma" panose="020B0604030504040204" pitchFamily="34" charset="0"/>
                <a:cs typeface="Tahoma" panose="020B0604030504040204" pitchFamily="34" charset="0"/>
              </a:rPr>
              <a:t>Agrometeorological </a:t>
            </a:r>
            <a:r>
              <a:rPr lang="en-AU" sz="2400" b="1" dirty="0">
                <a:solidFill>
                  <a:srgbClr val="0000FF"/>
                </a:solidFill>
                <a:latin typeface="Tahoma" panose="020B0604030504040204" pitchFamily="34" charset="0"/>
                <a:ea typeface="Tahoma" panose="020B0604030504040204" pitchFamily="34" charset="0"/>
                <a:cs typeface="Tahoma" panose="020B0604030504040204" pitchFamily="34" charset="0"/>
              </a:rPr>
              <a:t>observatories </a:t>
            </a:r>
            <a:r>
              <a:rPr lang="en-AU" sz="2400" b="1" dirty="0">
                <a:solidFill>
                  <a:prstClr val="black"/>
                </a:solidFill>
                <a:latin typeface="Tahoma" panose="020B0604030504040204" pitchFamily="34" charset="0"/>
                <a:ea typeface="Tahoma" panose="020B0604030504040204" pitchFamily="34" charset="0"/>
                <a:cs typeface="Tahoma" panose="020B0604030504040204" pitchFamily="34" charset="0"/>
              </a:rPr>
              <a:t>are of three types based on availability of instruments </a:t>
            </a:r>
          </a:p>
          <a:p>
            <a:endParaRPr lang="en-US"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228600" indent="-228600">
              <a:lnSpc>
                <a:spcPct val="150000"/>
              </a:lnSpc>
              <a:buFontTx/>
              <a:buAutoNum type="arabicPeriod"/>
            </a:pPr>
            <a:r>
              <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rPr>
              <a:t>   Auxiliary</a:t>
            </a:r>
          </a:p>
          <a:p>
            <a:pPr marL="228600" indent="-228600">
              <a:lnSpc>
                <a:spcPct val="150000"/>
              </a:lnSpc>
              <a:buFontTx/>
              <a:buAutoNum type="arabicPeriod"/>
            </a:pPr>
            <a:r>
              <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rPr>
              <a:t>   Ordinary</a:t>
            </a:r>
          </a:p>
          <a:p>
            <a:pPr marL="228600" indent="-228600">
              <a:lnSpc>
                <a:spcPct val="150000"/>
              </a:lnSpc>
              <a:buFontTx/>
              <a:buAutoNum type="arabicPeriod"/>
            </a:pPr>
            <a:r>
              <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rPr>
              <a:t>   Principal</a:t>
            </a:r>
            <a:endParaRPr lang="en-AU" sz="22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381000" y="3048000"/>
            <a:ext cx="8534400" cy="2723823"/>
          </a:xfrm>
          <a:prstGeom prst="rect">
            <a:avLst/>
          </a:prstGeom>
          <a:noFill/>
        </p:spPr>
        <p:txBody>
          <a:bodyPr wrap="square" rtlCol="0">
            <a:spAutoFit/>
          </a:bodyPr>
          <a:lstStyle/>
          <a:p>
            <a:r>
              <a:rPr lang="en-US" sz="2400" b="1" dirty="0">
                <a:solidFill>
                  <a:prstClr val="black"/>
                </a:solidFill>
                <a:latin typeface="Tahoma" panose="020B0604030504040204" pitchFamily="34" charset="0"/>
                <a:ea typeface="Tahoma" panose="020B0604030504040204" pitchFamily="34" charset="0"/>
                <a:cs typeface="Tahoma" panose="020B0604030504040204" pitchFamily="34" charset="0"/>
              </a:rPr>
              <a:t>In an </a:t>
            </a:r>
            <a:r>
              <a:rPr lang="en-AU" sz="2400" b="1" dirty="0">
                <a:solidFill>
                  <a:prstClr val="black"/>
                </a:solidFill>
                <a:latin typeface="Tahoma" panose="020B0604030504040204" pitchFamily="34" charset="0"/>
                <a:ea typeface="Tahoma" panose="020B0604030504040204" pitchFamily="34" charset="0"/>
                <a:cs typeface="Tahoma" panose="020B0604030504040204" pitchFamily="34" charset="0"/>
              </a:rPr>
              <a:t>Auxiliary Observatory following instruments must be there</a:t>
            </a:r>
          </a:p>
          <a:p>
            <a:endParaRPr lang="en-AU" sz="24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457200" indent="-457200">
              <a:lnSpc>
                <a:spcPct val="150000"/>
              </a:lnSpc>
              <a:buFontTx/>
              <a:buAutoNum type="alphaLcPeriod"/>
            </a:pPr>
            <a:r>
              <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rPr>
              <a:t>Rain gauge</a:t>
            </a:r>
          </a:p>
          <a:p>
            <a:pPr marL="457200" indent="-457200">
              <a:lnSpc>
                <a:spcPct val="150000"/>
              </a:lnSpc>
              <a:buFontTx/>
              <a:buAutoNum type="alphaLcPeriod"/>
            </a:pPr>
            <a:r>
              <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rPr>
              <a:t>Maximum &amp; Minimum Thermometers</a:t>
            </a:r>
          </a:p>
          <a:p>
            <a:pPr marL="457200" indent="-457200">
              <a:lnSpc>
                <a:spcPct val="150000"/>
              </a:lnSpc>
              <a:buFontTx/>
              <a:buAutoNum type="alphaLcPeriod"/>
            </a:pPr>
            <a:r>
              <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rPr>
              <a:t>Dry bulb &amp; Wet bulb Thermometers</a:t>
            </a:r>
            <a:endParaRPr lang="en-US" sz="2200" b="1"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39655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305800" cy="5632311"/>
          </a:xfrm>
          <a:prstGeom prst="rect">
            <a:avLst/>
          </a:prstGeom>
          <a:noFill/>
        </p:spPr>
        <p:txBody>
          <a:bodyPr wrap="square" rtlCol="0">
            <a:spAutoFit/>
          </a:bodyPr>
          <a:lstStyle/>
          <a:p>
            <a:r>
              <a:rPr lang="en-US" sz="2400" b="1" dirty="0">
                <a:solidFill>
                  <a:prstClr val="black"/>
                </a:solidFill>
                <a:latin typeface="Tahoma" panose="020B0604030504040204" pitchFamily="34" charset="0"/>
                <a:ea typeface="Tahoma" panose="020B0604030504040204" pitchFamily="34" charset="0"/>
                <a:cs typeface="Tahoma" panose="020B0604030504040204" pitchFamily="34" charset="0"/>
              </a:rPr>
              <a:t>In an Ordinary </a:t>
            </a:r>
            <a:r>
              <a:rPr lang="en-AU" sz="2400" b="1" dirty="0">
                <a:solidFill>
                  <a:prstClr val="black"/>
                </a:solidFill>
                <a:latin typeface="Tahoma" panose="020B0604030504040204" pitchFamily="34" charset="0"/>
                <a:ea typeface="Tahoma" panose="020B0604030504040204" pitchFamily="34" charset="0"/>
                <a:cs typeface="Tahoma" panose="020B0604030504040204" pitchFamily="34" charset="0"/>
              </a:rPr>
              <a:t>Observatory following instruments must be there</a:t>
            </a:r>
          </a:p>
          <a:p>
            <a:endParaRPr lang="en-AU" sz="24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457200" indent="-457200">
              <a:lnSpc>
                <a:spcPct val="150000"/>
              </a:lnSpc>
              <a:buFontTx/>
              <a:buAutoNum type="alphaLcPeriod"/>
            </a:pPr>
            <a:r>
              <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rPr>
              <a:t>Rain gauge</a:t>
            </a:r>
          </a:p>
          <a:p>
            <a:pPr marL="457200" indent="-457200">
              <a:lnSpc>
                <a:spcPct val="150000"/>
              </a:lnSpc>
              <a:buFontTx/>
              <a:buAutoNum type="alphaLcPeriod"/>
            </a:pPr>
            <a:r>
              <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rPr>
              <a:t>Maximum &amp; Minimum Thermometers</a:t>
            </a:r>
          </a:p>
          <a:p>
            <a:pPr marL="457200" indent="-457200">
              <a:lnSpc>
                <a:spcPct val="150000"/>
              </a:lnSpc>
              <a:buFontTx/>
              <a:buAutoNum type="alphaLcPeriod"/>
            </a:pPr>
            <a:r>
              <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rPr>
              <a:t>Dry bulb &amp; Wet bulb Thermometers</a:t>
            </a:r>
          </a:p>
          <a:p>
            <a:pPr marL="457200" indent="-457200">
              <a:lnSpc>
                <a:spcPct val="150000"/>
              </a:lnSpc>
              <a:buFontTx/>
              <a:buAutoNum type="alphaLcPeriod"/>
            </a:pPr>
            <a:r>
              <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rPr>
              <a:t>Wind vane and anemometer</a:t>
            </a:r>
          </a:p>
          <a:p>
            <a:pPr marL="457200" indent="-457200">
              <a:lnSpc>
                <a:spcPct val="150000"/>
              </a:lnSpc>
              <a:buFontTx/>
              <a:buAutoNum type="alphaLcPeriod"/>
            </a:pPr>
            <a:r>
              <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rPr>
              <a:t>Pan </a:t>
            </a:r>
            <a:r>
              <a:rPr lang="en-AU" sz="2200" b="1" dirty="0" err="1">
                <a:solidFill>
                  <a:prstClr val="black"/>
                </a:solidFill>
                <a:latin typeface="Tahoma" panose="020B0604030504040204" pitchFamily="34" charset="0"/>
                <a:ea typeface="Tahoma" panose="020B0604030504040204" pitchFamily="34" charset="0"/>
                <a:cs typeface="Tahoma" panose="020B0604030504040204" pitchFamily="34" charset="0"/>
              </a:rPr>
              <a:t>evaporimeter</a:t>
            </a:r>
            <a:endPar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457200" indent="-457200">
              <a:lnSpc>
                <a:spcPct val="150000"/>
              </a:lnSpc>
              <a:buFontTx/>
              <a:buAutoNum type="alphaLcPeriod"/>
            </a:pPr>
            <a:r>
              <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rPr>
              <a:t>Soil Thermometer</a:t>
            </a:r>
            <a:endParaRPr lang="en-US" sz="22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endParaRPr lang="en-AU" sz="24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endParaRPr lang="en-AU" sz="24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endParaRPr lang="en-AU" sz="24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r>
              <a:rPr lang="en-US" dirty="0">
                <a:solidFill>
                  <a:prstClr val="black"/>
                </a:solidFill>
              </a:rPr>
              <a:t> </a:t>
            </a:r>
          </a:p>
        </p:txBody>
      </p:sp>
    </p:spTree>
    <p:extLst>
      <p:ext uri="{BB962C8B-B14F-4D97-AF65-F5344CB8AC3E}">
        <p14:creationId xmlns:p14="http://schemas.microsoft.com/office/powerpoint/2010/main" val="224248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6186309"/>
          </a:xfrm>
          <a:prstGeom prst="rect">
            <a:avLst/>
          </a:prstGeom>
          <a:noFill/>
        </p:spPr>
        <p:txBody>
          <a:bodyPr wrap="square" rtlCol="0">
            <a:spAutoFit/>
          </a:bodyPr>
          <a:lstStyle/>
          <a:p>
            <a:r>
              <a:rPr lang="en-US" sz="2400" b="1" dirty="0">
                <a:solidFill>
                  <a:prstClr val="black"/>
                </a:solidFill>
                <a:latin typeface="Tahoma" panose="020B0604030504040204" pitchFamily="34" charset="0"/>
                <a:ea typeface="Tahoma" panose="020B0604030504040204" pitchFamily="34" charset="0"/>
                <a:cs typeface="Tahoma" panose="020B0604030504040204" pitchFamily="34" charset="0"/>
              </a:rPr>
              <a:t>In a  Principal </a:t>
            </a:r>
            <a:r>
              <a:rPr lang="en-AU" sz="2400" b="1" dirty="0">
                <a:solidFill>
                  <a:prstClr val="black"/>
                </a:solidFill>
                <a:latin typeface="Tahoma" panose="020B0604030504040204" pitchFamily="34" charset="0"/>
                <a:ea typeface="Tahoma" panose="020B0604030504040204" pitchFamily="34" charset="0"/>
                <a:cs typeface="Tahoma" panose="020B0604030504040204" pitchFamily="34" charset="0"/>
              </a:rPr>
              <a:t>Observatory following instruments must be there</a:t>
            </a:r>
          </a:p>
          <a:p>
            <a:endParaRPr lang="en-AU"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457200" indent="-457200">
              <a:lnSpc>
                <a:spcPct val="150000"/>
              </a:lnSpc>
              <a:buFontTx/>
              <a:buAutoNum type="alphaLcPeriod"/>
            </a:pPr>
            <a:r>
              <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rPr>
              <a:t>Rain gauge</a:t>
            </a:r>
          </a:p>
          <a:p>
            <a:pPr marL="457200" indent="-457200">
              <a:lnSpc>
                <a:spcPct val="150000"/>
              </a:lnSpc>
              <a:buFontTx/>
              <a:buAutoNum type="alphaLcPeriod"/>
            </a:pPr>
            <a:r>
              <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rPr>
              <a:t>Maximum &amp; Minimum Thermometers</a:t>
            </a:r>
          </a:p>
          <a:p>
            <a:pPr marL="457200" indent="-457200">
              <a:lnSpc>
                <a:spcPct val="150000"/>
              </a:lnSpc>
              <a:buFontTx/>
              <a:buAutoNum type="alphaLcPeriod"/>
            </a:pPr>
            <a:r>
              <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rPr>
              <a:t>Dry bulb &amp; Wet bulb Thermometers</a:t>
            </a:r>
          </a:p>
          <a:p>
            <a:pPr marL="457200" indent="-457200">
              <a:lnSpc>
                <a:spcPct val="150000"/>
              </a:lnSpc>
              <a:buFontTx/>
              <a:buAutoNum type="alphaLcPeriod"/>
            </a:pPr>
            <a:r>
              <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rPr>
              <a:t>Wind vane and anemometer</a:t>
            </a:r>
          </a:p>
          <a:p>
            <a:pPr marL="457200" indent="-457200">
              <a:lnSpc>
                <a:spcPct val="150000"/>
              </a:lnSpc>
              <a:buFontTx/>
              <a:buAutoNum type="alphaLcPeriod"/>
            </a:pPr>
            <a:r>
              <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rPr>
              <a:t>Pan </a:t>
            </a:r>
            <a:r>
              <a:rPr lang="en-AU" sz="2200" b="1" dirty="0" err="1">
                <a:solidFill>
                  <a:prstClr val="black"/>
                </a:solidFill>
                <a:latin typeface="Tahoma" panose="020B0604030504040204" pitchFamily="34" charset="0"/>
                <a:ea typeface="Tahoma" panose="020B0604030504040204" pitchFamily="34" charset="0"/>
                <a:cs typeface="Tahoma" panose="020B0604030504040204" pitchFamily="34" charset="0"/>
              </a:rPr>
              <a:t>evaporimeter</a:t>
            </a:r>
            <a:endPar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457200" indent="-457200">
              <a:lnSpc>
                <a:spcPct val="150000"/>
              </a:lnSpc>
              <a:buFontTx/>
              <a:buAutoNum type="alphaLcPeriod"/>
            </a:pPr>
            <a:r>
              <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rPr>
              <a:t>Soil Thermometer</a:t>
            </a:r>
          </a:p>
          <a:p>
            <a:pPr marL="457200" indent="-457200">
              <a:lnSpc>
                <a:spcPct val="150000"/>
              </a:lnSpc>
              <a:buFontTx/>
              <a:buAutoNum type="alphaLcPeriod"/>
            </a:pPr>
            <a:r>
              <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rPr>
              <a:t>Sunshine recorder</a:t>
            </a:r>
          </a:p>
          <a:p>
            <a:pPr marL="457200" indent="-457200">
              <a:lnSpc>
                <a:spcPct val="150000"/>
              </a:lnSpc>
              <a:buFontTx/>
              <a:buAutoNum type="alphaLcPeriod"/>
            </a:pPr>
            <a:r>
              <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rPr>
              <a:t>Thermograph and Hygrograph</a:t>
            </a:r>
          </a:p>
          <a:p>
            <a:pPr marL="457200" indent="-457200">
              <a:lnSpc>
                <a:spcPct val="150000"/>
              </a:lnSpc>
              <a:buFontTx/>
              <a:buAutoNum type="alphaLcPeriod"/>
            </a:pPr>
            <a:r>
              <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rPr>
              <a:t>Self recording </a:t>
            </a:r>
            <a:r>
              <a:rPr lang="en-AU" sz="2200" b="1" dirty="0" err="1">
                <a:solidFill>
                  <a:prstClr val="black"/>
                </a:solidFill>
                <a:latin typeface="Tahoma" panose="020B0604030504040204" pitchFamily="34" charset="0"/>
                <a:ea typeface="Tahoma" panose="020B0604030504040204" pitchFamily="34" charset="0"/>
                <a:cs typeface="Tahoma" panose="020B0604030504040204" pitchFamily="34" charset="0"/>
              </a:rPr>
              <a:t>raingauge</a:t>
            </a:r>
            <a:endParaRPr lang="en-AU" sz="22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457200" indent="-457200">
              <a:lnSpc>
                <a:spcPct val="150000"/>
              </a:lnSpc>
              <a:buFontTx/>
              <a:buAutoNum type="alphaLcPeriod"/>
            </a:pPr>
            <a:r>
              <a:rPr lang="en-AU" sz="2200" b="1" dirty="0" err="1">
                <a:solidFill>
                  <a:prstClr val="black"/>
                </a:solidFill>
                <a:latin typeface="Tahoma" panose="020B0604030504040204" pitchFamily="34" charset="0"/>
                <a:ea typeface="Tahoma" panose="020B0604030504040204" pitchFamily="34" charset="0"/>
                <a:cs typeface="Tahoma" panose="020B0604030504040204" pitchFamily="34" charset="0"/>
              </a:rPr>
              <a:t>Lysimeter</a:t>
            </a:r>
            <a:endParaRPr lang="en-US" dirty="0">
              <a:solidFill>
                <a:prstClr val="black"/>
              </a:solidFill>
            </a:endParaRPr>
          </a:p>
        </p:txBody>
      </p:sp>
    </p:spTree>
    <p:extLst>
      <p:ext uri="{BB962C8B-B14F-4D97-AF65-F5344CB8AC3E}">
        <p14:creationId xmlns:p14="http://schemas.microsoft.com/office/powerpoint/2010/main" val="358232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153400" cy="6124575"/>
          </a:xfrm>
          <a:prstGeom prst="rect">
            <a:avLst/>
          </a:prstGeom>
          <a:noFill/>
        </p:spPr>
        <p:txBody>
          <a:bodyPr>
            <a:spAutoFit/>
          </a:bodyPr>
          <a:lstStyle/>
          <a:p>
            <a:pPr fontAlgn="base">
              <a:spcBef>
                <a:spcPct val="0"/>
              </a:spcBef>
              <a:spcAft>
                <a:spcPct val="0"/>
              </a:spcAft>
              <a:defRPr/>
            </a:pPr>
            <a:r>
              <a:rPr lang="en-US" sz="3200" b="1" dirty="0">
                <a:solidFill>
                  <a:srgbClr val="000099"/>
                </a:solidFill>
                <a:effectLst>
                  <a:outerShdw blurRad="38100" dist="38100" dir="2700000" algn="tl">
                    <a:srgbClr val="C0C0C0"/>
                  </a:outerShdw>
                </a:effectLst>
                <a:latin typeface="Arial" pitchFamily="34" charset="0"/>
                <a:cs typeface="Arial" pitchFamily="34" charset="0"/>
              </a:rPr>
              <a:t>Time of Recording Observations</a:t>
            </a:r>
          </a:p>
          <a:p>
            <a:pPr marL="396875" indent="-396875" algn="just" fontAlgn="base">
              <a:lnSpc>
                <a:spcPct val="150000"/>
              </a:lnSpc>
              <a:spcBef>
                <a:spcPct val="0"/>
              </a:spcBef>
              <a:spcAft>
                <a:spcPct val="0"/>
              </a:spcAft>
              <a:buFont typeface="Arial" pitchFamily="34" charset="0"/>
              <a:buChar char="•"/>
              <a:defRPr/>
            </a:pPr>
            <a:r>
              <a:rPr lang="en-US" sz="2400" b="1" dirty="0">
                <a:solidFill>
                  <a:srgbClr val="000000"/>
                </a:solidFill>
                <a:latin typeface="Arial" pitchFamily="34" charset="0"/>
                <a:cs typeface="Arial" pitchFamily="34" charset="0"/>
              </a:rPr>
              <a:t>7.00 and 14.00 Local Mean Time(LMT)</a:t>
            </a:r>
          </a:p>
          <a:p>
            <a:pPr marL="396875" indent="-396875" algn="just" fontAlgn="base">
              <a:lnSpc>
                <a:spcPct val="150000"/>
              </a:lnSpc>
              <a:spcBef>
                <a:spcPct val="0"/>
              </a:spcBef>
              <a:spcAft>
                <a:spcPct val="0"/>
              </a:spcAft>
              <a:buFont typeface="Arial" pitchFamily="34" charset="0"/>
              <a:buChar char="•"/>
              <a:defRPr/>
            </a:pPr>
            <a:r>
              <a:rPr lang="en-US" sz="2400" b="1" dirty="0">
                <a:solidFill>
                  <a:srgbClr val="000099"/>
                </a:solidFill>
                <a:latin typeface="Arial" pitchFamily="34" charset="0"/>
                <a:cs typeface="Arial" pitchFamily="34" charset="0"/>
              </a:rPr>
              <a:t>8.30 Indian Standard Time(IST)</a:t>
            </a:r>
          </a:p>
          <a:p>
            <a:pPr marL="396875" indent="-396875" algn="just" fontAlgn="base">
              <a:lnSpc>
                <a:spcPct val="150000"/>
              </a:lnSpc>
              <a:spcBef>
                <a:spcPct val="0"/>
              </a:spcBef>
              <a:spcAft>
                <a:spcPct val="0"/>
              </a:spcAft>
              <a:buFont typeface="Arial" pitchFamily="34" charset="0"/>
              <a:buChar char="•"/>
              <a:defRPr/>
            </a:pPr>
            <a:r>
              <a:rPr lang="en-US" sz="2400" b="1" dirty="0">
                <a:solidFill>
                  <a:srgbClr val="000000"/>
                </a:solidFill>
                <a:latin typeface="Arial" pitchFamily="34" charset="0"/>
                <a:cs typeface="Arial" pitchFamily="34" charset="0"/>
              </a:rPr>
              <a:t>Dry bulb temperature, Wet Bulb temperature, Maximum temperature, Wind Direction and Speed are recorded at 7.00 LMT</a:t>
            </a:r>
          </a:p>
          <a:p>
            <a:pPr marL="396875" indent="-396875" algn="just" fontAlgn="base">
              <a:lnSpc>
                <a:spcPct val="150000"/>
              </a:lnSpc>
              <a:spcBef>
                <a:spcPct val="0"/>
              </a:spcBef>
              <a:spcAft>
                <a:spcPct val="0"/>
              </a:spcAft>
              <a:buFont typeface="Arial" pitchFamily="34" charset="0"/>
              <a:buChar char="•"/>
              <a:defRPr/>
            </a:pPr>
            <a:r>
              <a:rPr lang="en-US" sz="2400" b="1" dirty="0">
                <a:solidFill>
                  <a:srgbClr val="000099"/>
                </a:solidFill>
                <a:latin typeface="Arial" pitchFamily="34" charset="0"/>
                <a:cs typeface="Arial" pitchFamily="34" charset="0"/>
              </a:rPr>
              <a:t>Dry bulb temperature, Wet Bulb temperature, Minimum temperature and Wind Directions Speed are recorded at 14.00 LMT</a:t>
            </a:r>
          </a:p>
          <a:p>
            <a:pPr marL="396875" indent="-396875" algn="just" fontAlgn="base">
              <a:lnSpc>
                <a:spcPct val="150000"/>
              </a:lnSpc>
              <a:spcBef>
                <a:spcPct val="0"/>
              </a:spcBef>
              <a:spcAft>
                <a:spcPct val="0"/>
              </a:spcAft>
              <a:buFont typeface="Arial" pitchFamily="34" charset="0"/>
              <a:buChar char="•"/>
              <a:defRPr/>
            </a:pPr>
            <a:r>
              <a:rPr lang="en-US" sz="2400" b="1" dirty="0">
                <a:solidFill>
                  <a:srgbClr val="000000"/>
                </a:solidFill>
                <a:latin typeface="Arial" pitchFamily="34" charset="0"/>
                <a:cs typeface="Arial" pitchFamily="34" charset="0"/>
              </a:rPr>
              <a:t>Rainfall and Evaporation measurements are taken at 7.00 LMT or 8.30 IST</a:t>
            </a:r>
            <a:endParaRPr lang="en-US" sz="2400" dirty="0">
              <a:solidFill>
                <a:srgbClr val="000000"/>
              </a:solidFill>
              <a:cs typeface="Arial" charset="0"/>
            </a:endParaRPr>
          </a:p>
        </p:txBody>
      </p:sp>
    </p:spTree>
    <p:extLst>
      <p:ext uri="{BB962C8B-B14F-4D97-AF65-F5344CB8AC3E}">
        <p14:creationId xmlns:p14="http://schemas.microsoft.com/office/powerpoint/2010/main" val="3758651901"/>
      </p:ext>
    </p:extLst>
  </p:cSld>
  <p:clrMapOvr>
    <a:masterClrMapping/>
  </p:clrMapOvr>
  <p:transition spd="slow">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457200"/>
            <a:ext cx="8458200" cy="5586413"/>
          </a:xfrm>
          <a:prstGeom prst="rect">
            <a:avLst/>
          </a:prstGeom>
          <a:noFill/>
        </p:spPr>
        <p:txBody>
          <a:bodyPr>
            <a:spAutoFit/>
          </a:bodyPr>
          <a:lstStyle/>
          <a:p>
            <a:pPr algn="just" fontAlgn="base">
              <a:spcBef>
                <a:spcPct val="0"/>
              </a:spcBef>
              <a:spcAft>
                <a:spcPct val="0"/>
              </a:spcAft>
              <a:defRPr/>
            </a:pPr>
            <a:r>
              <a:rPr lang="en-US" sz="3200" b="1" dirty="0">
                <a:solidFill>
                  <a:srgbClr val="000099"/>
                </a:solidFill>
                <a:effectLst>
                  <a:outerShdw blurRad="38100" dist="38100" dir="2700000" algn="tl">
                    <a:srgbClr val="C0C0C0"/>
                  </a:outerShdw>
                </a:effectLst>
                <a:latin typeface="Arial" pitchFamily="34" charset="0"/>
                <a:cs typeface="Arial" pitchFamily="34" charset="0"/>
              </a:rPr>
              <a:t>Determination of  observatory recording time at LMT with reference to IST</a:t>
            </a:r>
          </a:p>
          <a:p>
            <a:pPr fontAlgn="base">
              <a:spcBef>
                <a:spcPct val="0"/>
              </a:spcBef>
              <a:spcAft>
                <a:spcPct val="0"/>
              </a:spcAft>
              <a:defRPr/>
            </a:pPr>
            <a:endParaRPr lang="en-US" sz="2400" b="1" dirty="0">
              <a:solidFill>
                <a:srgbClr val="000099"/>
              </a:solidFill>
              <a:effectLst>
                <a:outerShdw blurRad="38100" dist="38100" dir="2700000" algn="tl">
                  <a:srgbClr val="C0C0C0"/>
                </a:outerShdw>
              </a:effectLst>
              <a:latin typeface="Cambria" pitchFamily="18" charset="0"/>
              <a:cs typeface="Arial" charset="0"/>
            </a:endParaRPr>
          </a:p>
          <a:p>
            <a:pPr marL="350838" indent="-350838" algn="just" fontAlgn="base">
              <a:spcBef>
                <a:spcPts val="1800"/>
              </a:spcBef>
              <a:spcAft>
                <a:spcPct val="0"/>
              </a:spcAft>
              <a:buFont typeface="Arial" pitchFamily="34" charset="0"/>
              <a:buChar char="•"/>
              <a:defRPr/>
            </a:pPr>
            <a:r>
              <a:rPr lang="en-US" sz="2800" b="1" dirty="0">
                <a:solidFill>
                  <a:srgbClr val="000000"/>
                </a:solidFill>
                <a:effectLst>
                  <a:outerShdw blurRad="38100" dist="38100" dir="2700000" algn="tl">
                    <a:srgbClr val="C0C0C0"/>
                  </a:outerShdw>
                </a:effectLst>
                <a:latin typeface="Cambria" pitchFamily="18" charset="0"/>
                <a:cs typeface="Arial" charset="0"/>
              </a:rPr>
              <a:t>Allahabad </a:t>
            </a:r>
            <a:r>
              <a:rPr lang="en-US" sz="2800" b="1" dirty="0">
                <a:solidFill>
                  <a:srgbClr val="000099"/>
                </a:solidFill>
                <a:effectLst>
                  <a:outerShdw blurRad="38100" dist="38100" dir="2700000" algn="tl">
                    <a:srgbClr val="C0C0C0"/>
                  </a:outerShdw>
                </a:effectLst>
                <a:latin typeface="Cambria" pitchFamily="18" charset="0"/>
                <a:cs typeface="Arial" charset="0"/>
              </a:rPr>
              <a:t>(</a:t>
            </a:r>
            <a:r>
              <a:rPr lang="en-US" sz="2800" b="1" dirty="0">
                <a:solidFill>
                  <a:srgbClr val="FF3300"/>
                </a:solidFill>
                <a:latin typeface="Tahoma" pitchFamily="34" charset="0"/>
                <a:cs typeface="Arial" charset="0"/>
              </a:rPr>
              <a:t>82.5</a:t>
            </a:r>
            <a:r>
              <a:rPr lang="en-US" sz="2800" b="1" baseline="30000" dirty="0">
                <a:solidFill>
                  <a:srgbClr val="FF3300"/>
                </a:solidFill>
                <a:latin typeface="Tahoma" pitchFamily="34" charset="0"/>
                <a:cs typeface="Arial" charset="0"/>
              </a:rPr>
              <a:t>o</a:t>
            </a:r>
            <a:r>
              <a:rPr lang="en-US" sz="2800" b="1" dirty="0">
                <a:solidFill>
                  <a:srgbClr val="FF3300"/>
                </a:solidFill>
                <a:latin typeface="Tahoma" pitchFamily="34" charset="0"/>
                <a:cs typeface="Arial" charset="0"/>
              </a:rPr>
              <a:t> long.) </a:t>
            </a:r>
            <a:r>
              <a:rPr lang="en-US" sz="2800" b="1" dirty="0">
                <a:solidFill>
                  <a:srgbClr val="000000"/>
                </a:solidFill>
                <a:latin typeface="Tahoma" pitchFamily="34" charset="0"/>
                <a:cs typeface="Arial" charset="0"/>
              </a:rPr>
              <a:t>has been marked for IST, </a:t>
            </a:r>
          </a:p>
          <a:p>
            <a:pPr marL="350838" indent="-350838" algn="just" fontAlgn="base">
              <a:spcBef>
                <a:spcPts val="1800"/>
              </a:spcBef>
              <a:spcAft>
                <a:spcPct val="0"/>
              </a:spcAft>
              <a:buFont typeface="Arial" pitchFamily="34" charset="0"/>
              <a:buChar char="•"/>
              <a:defRPr/>
            </a:pPr>
            <a:r>
              <a:rPr lang="en-US" sz="2800" b="1" dirty="0">
                <a:solidFill>
                  <a:srgbClr val="000000"/>
                </a:solidFill>
                <a:latin typeface="Tahoma" pitchFamily="34" charset="0"/>
                <a:cs typeface="Arial" charset="0"/>
              </a:rPr>
              <a:t>1</a:t>
            </a:r>
            <a:r>
              <a:rPr lang="en-US" sz="2800" b="1" baseline="30000" dirty="0">
                <a:solidFill>
                  <a:srgbClr val="000000"/>
                </a:solidFill>
                <a:latin typeface="Tahoma" pitchFamily="34" charset="0"/>
                <a:cs typeface="Arial" charset="0"/>
              </a:rPr>
              <a:t>0</a:t>
            </a:r>
            <a:r>
              <a:rPr lang="en-US" sz="2800" b="1" dirty="0">
                <a:solidFill>
                  <a:srgbClr val="000000"/>
                </a:solidFill>
                <a:latin typeface="Tahoma" pitchFamily="34" charset="0"/>
                <a:cs typeface="Arial" charset="0"/>
              </a:rPr>
              <a:t> deviation in long. From Allahabad means 4 min change in LMT</a:t>
            </a:r>
          </a:p>
          <a:p>
            <a:pPr marL="350838" indent="-350838" algn="just" fontAlgn="base">
              <a:spcBef>
                <a:spcPts val="1800"/>
              </a:spcBef>
              <a:spcAft>
                <a:spcPct val="0"/>
              </a:spcAft>
              <a:buFont typeface="Arial" pitchFamily="34" charset="0"/>
              <a:buChar char="•"/>
              <a:defRPr/>
            </a:pPr>
            <a:r>
              <a:rPr lang="en-US" sz="2800" b="1" dirty="0">
                <a:solidFill>
                  <a:srgbClr val="000000"/>
                </a:solidFill>
                <a:latin typeface="Tahoma" pitchFamily="34" charset="0"/>
                <a:cs typeface="Arial" charset="0"/>
              </a:rPr>
              <a:t>With reference to Allahabad if the deflection is towards east then 4 min reduction  from IST. If it is towards  west then + 4 min.</a:t>
            </a:r>
            <a:endParaRPr lang="en-US" sz="2800" dirty="0">
              <a:solidFill>
                <a:srgbClr val="000000"/>
              </a:solidFill>
              <a:cs typeface="Arial" charset="0"/>
            </a:endParaRPr>
          </a:p>
        </p:txBody>
      </p:sp>
    </p:spTree>
    <p:extLst>
      <p:ext uri="{BB962C8B-B14F-4D97-AF65-F5344CB8AC3E}">
        <p14:creationId xmlns:p14="http://schemas.microsoft.com/office/powerpoint/2010/main" val="2271294148"/>
      </p:ext>
    </p:extLst>
  </p:cSld>
  <p:clrMapOvr>
    <a:masterClrMapping/>
  </p:clrMapOvr>
  <p:transition spd="slow">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304800"/>
            <a:ext cx="7772400" cy="1143000"/>
          </a:xfrm>
        </p:spPr>
        <p:txBody>
          <a:bodyPr/>
          <a:lstStyle/>
          <a:p>
            <a:r>
              <a:rPr lang="en-US" altLang="en-US" sz="3600" b="1">
                <a:solidFill>
                  <a:schemeClr val="accent2"/>
                </a:solidFill>
                <a:latin typeface="Cambria" pitchFamily="18" charset="0"/>
              </a:rPr>
              <a:t>Calculation of Time for observation</a:t>
            </a:r>
          </a:p>
        </p:txBody>
      </p:sp>
      <p:sp>
        <p:nvSpPr>
          <p:cNvPr id="3" name="Content Placeholder 2"/>
          <p:cNvSpPr>
            <a:spLocks noGrp="1"/>
          </p:cNvSpPr>
          <p:nvPr>
            <p:ph idx="1"/>
          </p:nvPr>
        </p:nvSpPr>
        <p:spPr>
          <a:xfrm>
            <a:off x="381000" y="1371600"/>
            <a:ext cx="8458200" cy="4876800"/>
          </a:xfrm>
          <a:solidFill>
            <a:schemeClr val="bg1"/>
          </a:solidFill>
        </p:spPr>
        <p:txBody>
          <a:bodyPr/>
          <a:lstStyle/>
          <a:p>
            <a:pPr marL="0" indent="0">
              <a:buFontTx/>
              <a:buNone/>
              <a:defRPr/>
            </a:pPr>
            <a:r>
              <a:rPr lang="en-US" sz="2400" b="1" dirty="0">
                <a:latin typeface="Tahoma" pitchFamily="34" charset="0"/>
                <a:ea typeface="Tahoma" pitchFamily="34" charset="0"/>
                <a:cs typeface="Tahoma" pitchFamily="34" charset="0"/>
              </a:rPr>
              <a:t>LMT = IST – [(Longitude of the place-82</a:t>
            </a:r>
            <a:r>
              <a:rPr lang="en-US" sz="2400" b="1" baseline="30000" dirty="0">
                <a:latin typeface="Tahoma" pitchFamily="34" charset="0"/>
                <a:ea typeface="Tahoma" pitchFamily="34" charset="0"/>
                <a:cs typeface="Tahoma" pitchFamily="34" charset="0"/>
              </a:rPr>
              <a:t>0</a:t>
            </a:r>
            <a:r>
              <a:rPr lang="en-US" sz="2400" b="1" dirty="0">
                <a:latin typeface="Tahoma" pitchFamily="34" charset="0"/>
                <a:ea typeface="Tahoma" pitchFamily="34" charset="0"/>
                <a:cs typeface="Tahoma" pitchFamily="34" charset="0"/>
              </a:rPr>
              <a:t> 30’) x 4 min]</a:t>
            </a:r>
          </a:p>
          <a:p>
            <a:pPr marL="0" indent="0">
              <a:buFontTx/>
              <a:buNone/>
              <a:defRPr/>
            </a:pPr>
            <a:r>
              <a:rPr lang="en-US" sz="2400" i="1" dirty="0">
                <a:solidFill>
                  <a:srgbClr val="000099"/>
                </a:solidFill>
                <a:latin typeface="Tahoma" pitchFamily="34" charset="0"/>
                <a:ea typeface="Tahoma" pitchFamily="34" charset="0"/>
                <a:cs typeface="Tahoma" pitchFamily="34" charset="0"/>
              </a:rPr>
              <a:t>Problem:</a:t>
            </a:r>
          </a:p>
          <a:p>
            <a:pPr marL="0" indent="0" algn="just">
              <a:buFontTx/>
              <a:buNone/>
              <a:defRPr/>
            </a:pPr>
            <a:r>
              <a:rPr lang="en-AU" sz="2400" b="1" dirty="0">
                <a:latin typeface="Tahoma" pitchFamily="34" charset="0"/>
                <a:ea typeface="Tahoma" pitchFamily="34" charset="0"/>
                <a:cs typeface="Tahoma" pitchFamily="34" charset="0"/>
              </a:rPr>
              <a:t>Calculate, at what IST maximum temperature is conventionally measured in the following meteorological observatories</a:t>
            </a:r>
          </a:p>
          <a:p>
            <a:pPr marL="0" indent="0">
              <a:buFontTx/>
              <a:buNone/>
              <a:defRPr/>
            </a:pPr>
            <a:endParaRPr lang="en-US" sz="2400" b="1" dirty="0">
              <a:latin typeface="Tahoma" pitchFamily="34" charset="0"/>
              <a:ea typeface="Tahoma" pitchFamily="34" charset="0"/>
              <a:cs typeface="Tahoma" pitchFamily="34" charset="0"/>
            </a:endParaRPr>
          </a:p>
          <a:p>
            <a:pPr>
              <a:buFontTx/>
              <a:buAutoNum type="alphaUcPeriod"/>
              <a:defRPr/>
            </a:pPr>
            <a:r>
              <a:rPr lang="en-AU" sz="2400" b="1" dirty="0" err="1">
                <a:solidFill>
                  <a:srgbClr val="FF0000"/>
                </a:solidFill>
                <a:latin typeface="Tahoma" pitchFamily="34" charset="0"/>
                <a:ea typeface="Tahoma" pitchFamily="34" charset="0"/>
                <a:cs typeface="Tahoma" pitchFamily="34" charset="0"/>
              </a:rPr>
              <a:t>Kalyani</a:t>
            </a:r>
            <a:r>
              <a:rPr lang="en-AU" sz="2400" b="1" dirty="0">
                <a:solidFill>
                  <a:srgbClr val="FF0000"/>
                </a:solidFill>
                <a:latin typeface="Tahoma" pitchFamily="34" charset="0"/>
                <a:ea typeface="Tahoma" pitchFamily="34" charset="0"/>
                <a:cs typeface="Tahoma" pitchFamily="34" charset="0"/>
              </a:rPr>
              <a:t> (Longitude = 88</a:t>
            </a:r>
            <a:r>
              <a:rPr lang="en-AU" sz="2400" b="1" baseline="30000" dirty="0">
                <a:solidFill>
                  <a:srgbClr val="FF0000"/>
                </a:solidFill>
                <a:latin typeface="Tahoma" pitchFamily="34" charset="0"/>
                <a:ea typeface="Tahoma" pitchFamily="34" charset="0"/>
                <a:cs typeface="Tahoma" pitchFamily="34" charset="0"/>
              </a:rPr>
              <a:t>0</a:t>
            </a:r>
            <a:r>
              <a:rPr lang="en-AU" sz="2400" b="1" dirty="0">
                <a:solidFill>
                  <a:srgbClr val="FF0000"/>
                </a:solidFill>
                <a:latin typeface="Tahoma" pitchFamily="34" charset="0"/>
                <a:ea typeface="Tahoma" pitchFamily="34" charset="0"/>
                <a:cs typeface="Tahoma" pitchFamily="34" charset="0"/>
              </a:rPr>
              <a:t> 57’ E)</a:t>
            </a:r>
          </a:p>
          <a:p>
            <a:pPr marL="0" indent="0">
              <a:buFontTx/>
              <a:buNone/>
              <a:defRPr/>
            </a:pPr>
            <a:r>
              <a:rPr lang="en-AU" sz="2400" b="1" dirty="0">
                <a:latin typeface="Tahoma" pitchFamily="34" charset="0"/>
                <a:ea typeface="Tahoma" pitchFamily="34" charset="0"/>
                <a:cs typeface="Tahoma" pitchFamily="34" charset="0"/>
              </a:rPr>
              <a:t>B</a:t>
            </a:r>
            <a:r>
              <a:rPr lang="en-AU" sz="2400" dirty="0">
                <a:latin typeface="Tahoma" pitchFamily="34" charset="0"/>
                <a:ea typeface="Tahoma" pitchFamily="34" charset="0"/>
                <a:cs typeface="Tahoma" pitchFamily="34" charset="0"/>
              </a:rPr>
              <a:t>. </a:t>
            </a:r>
            <a:r>
              <a:rPr lang="en-AU" sz="2400" b="1" dirty="0">
                <a:latin typeface="Tahoma" pitchFamily="34" charset="0"/>
                <a:ea typeface="Tahoma" pitchFamily="34" charset="0"/>
                <a:cs typeface="Tahoma" pitchFamily="34" charset="0"/>
              </a:rPr>
              <a:t>Ahmadabad (Longitude = 72</a:t>
            </a:r>
            <a:r>
              <a:rPr lang="en-AU" sz="2400" b="1" baseline="30000" dirty="0">
                <a:latin typeface="Tahoma" pitchFamily="34" charset="0"/>
                <a:ea typeface="Tahoma" pitchFamily="34" charset="0"/>
                <a:cs typeface="Tahoma" pitchFamily="34" charset="0"/>
              </a:rPr>
              <a:t>0</a:t>
            </a:r>
            <a:r>
              <a:rPr lang="en-AU" sz="2400" b="1" dirty="0">
                <a:latin typeface="Tahoma" pitchFamily="34" charset="0"/>
                <a:ea typeface="Tahoma" pitchFamily="34" charset="0"/>
                <a:cs typeface="Tahoma" pitchFamily="34" charset="0"/>
              </a:rPr>
              <a:t> 40’ E)</a:t>
            </a:r>
            <a:endParaRPr lang="en-US" sz="2400" b="1" dirty="0">
              <a:latin typeface="Tahoma" pitchFamily="34" charset="0"/>
              <a:ea typeface="Tahoma" pitchFamily="34" charset="0"/>
              <a:cs typeface="Tahoma" pitchFamily="34" charset="0"/>
            </a:endParaRPr>
          </a:p>
          <a:p>
            <a:pPr marL="0" indent="0">
              <a:buFontTx/>
              <a:buNone/>
              <a:defRPr/>
            </a:pPr>
            <a:r>
              <a:rPr lang="en-AU" sz="2400" b="1" dirty="0">
                <a:solidFill>
                  <a:srgbClr val="FF0000"/>
                </a:solidFill>
                <a:latin typeface="Tahoma" pitchFamily="34" charset="0"/>
                <a:ea typeface="Tahoma" pitchFamily="34" charset="0"/>
                <a:cs typeface="Tahoma" pitchFamily="34" charset="0"/>
              </a:rPr>
              <a:t>C</a:t>
            </a:r>
            <a:r>
              <a:rPr lang="en-AU" sz="2400" dirty="0">
                <a:latin typeface="Tahoma" pitchFamily="34" charset="0"/>
                <a:ea typeface="Tahoma" pitchFamily="34" charset="0"/>
                <a:cs typeface="Tahoma" pitchFamily="34" charset="0"/>
              </a:rPr>
              <a:t>. </a:t>
            </a:r>
            <a:r>
              <a:rPr lang="en-AU" sz="2400" b="1" dirty="0" err="1">
                <a:solidFill>
                  <a:srgbClr val="FF3300"/>
                </a:solidFill>
                <a:latin typeface="Tahoma" pitchFamily="34" charset="0"/>
                <a:ea typeface="Tahoma" pitchFamily="34" charset="0"/>
                <a:cs typeface="Tahoma" pitchFamily="34" charset="0"/>
              </a:rPr>
              <a:t>Parlakhemundi</a:t>
            </a:r>
            <a:r>
              <a:rPr lang="en-AU" sz="2400" b="1" dirty="0">
                <a:solidFill>
                  <a:srgbClr val="FF3300"/>
                </a:solidFill>
                <a:latin typeface="Tahoma" pitchFamily="34" charset="0"/>
                <a:ea typeface="Tahoma" pitchFamily="34" charset="0"/>
                <a:cs typeface="Tahoma" pitchFamily="34" charset="0"/>
              </a:rPr>
              <a:t> (Longitude = 84</a:t>
            </a:r>
            <a:r>
              <a:rPr lang="en-AU" sz="2400" b="1" baseline="30000" dirty="0">
                <a:solidFill>
                  <a:srgbClr val="FF3300"/>
                </a:solidFill>
                <a:latin typeface="Tahoma" pitchFamily="34" charset="0"/>
                <a:ea typeface="Tahoma" pitchFamily="34" charset="0"/>
                <a:cs typeface="Tahoma" pitchFamily="34" charset="0"/>
              </a:rPr>
              <a:t>0</a:t>
            </a:r>
            <a:r>
              <a:rPr lang="en-AU" sz="2400" b="1" dirty="0">
                <a:solidFill>
                  <a:srgbClr val="FF3300"/>
                </a:solidFill>
                <a:latin typeface="Tahoma" pitchFamily="34" charset="0"/>
                <a:ea typeface="Tahoma" pitchFamily="34" charset="0"/>
                <a:cs typeface="Tahoma" pitchFamily="34" charset="0"/>
              </a:rPr>
              <a:t> 09’ E)</a:t>
            </a:r>
          </a:p>
          <a:p>
            <a:pPr marL="0" indent="0">
              <a:buFontTx/>
              <a:buNone/>
              <a:defRPr/>
            </a:pPr>
            <a:r>
              <a:rPr lang="en-AU" sz="2400" b="1" dirty="0">
                <a:latin typeface="Tahoma" pitchFamily="34" charset="0"/>
                <a:ea typeface="Tahoma" pitchFamily="34" charset="0"/>
                <a:cs typeface="Tahoma" pitchFamily="34" charset="0"/>
              </a:rPr>
              <a:t>D</a:t>
            </a:r>
            <a:r>
              <a:rPr lang="en-AU" sz="2400" dirty="0">
                <a:latin typeface="Tahoma" pitchFamily="34" charset="0"/>
                <a:ea typeface="Tahoma" pitchFamily="34" charset="0"/>
                <a:cs typeface="Tahoma" pitchFamily="34" charset="0"/>
              </a:rPr>
              <a:t>. </a:t>
            </a:r>
            <a:r>
              <a:rPr lang="en-AU" sz="2400" b="1" dirty="0">
                <a:latin typeface="Tahoma" pitchFamily="34" charset="0"/>
                <a:ea typeface="Tahoma" pitchFamily="34" charset="0"/>
                <a:cs typeface="Tahoma" pitchFamily="34" charset="0"/>
              </a:rPr>
              <a:t>Ludhiana (Longitude = 75</a:t>
            </a:r>
            <a:r>
              <a:rPr lang="en-AU" sz="2400" b="1" baseline="30000" dirty="0">
                <a:latin typeface="Tahoma" pitchFamily="34" charset="0"/>
                <a:ea typeface="Tahoma" pitchFamily="34" charset="0"/>
                <a:cs typeface="Tahoma" pitchFamily="34" charset="0"/>
              </a:rPr>
              <a:t>0</a:t>
            </a:r>
            <a:r>
              <a:rPr lang="en-AU" sz="2400" b="1" dirty="0">
                <a:latin typeface="Tahoma" pitchFamily="34" charset="0"/>
                <a:ea typeface="Tahoma" pitchFamily="34" charset="0"/>
                <a:cs typeface="Tahoma" pitchFamily="34" charset="0"/>
              </a:rPr>
              <a:t> 54’ E)</a:t>
            </a:r>
            <a:endParaRPr lang="en-US" sz="2400" b="1" dirty="0">
              <a:latin typeface="Tahoma" pitchFamily="34" charset="0"/>
              <a:ea typeface="Tahoma" pitchFamily="34" charset="0"/>
              <a:cs typeface="Tahoma" pitchFamily="34" charset="0"/>
            </a:endParaRPr>
          </a:p>
          <a:p>
            <a:pPr marL="0" indent="0">
              <a:buFontTx/>
              <a:buNone/>
              <a:defRPr/>
            </a:pPr>
            <a:endParaRPr lang="en-US" sz="1800"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549798028"/>
      </p:ext>
    </p:extLst>
  </p:cSld>
  <p:clrMapOvr>
    <a:masterClrMapping/>
  </p:clrMapOvr>
  <p:transition spd="slow">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458200" cy="4954588"/>
          </a:xfrm>
          <a:prstGeom prst="rect">
            <a:avLst/>
          </a:prstGeom>
          <a:noFill/>
        </p:spPr>
        <p:txBody>
          <a:bodyPr>
            <a:spAutoFit/>
          </a:bodyPr>
          <a:lstStyle/>
          <a:p>
            <a:pPr fontAlgn="base">
              <a:spcBef>
                <a:spcPct val="0"/>
              </a:spcBef>
              <a:spcAft>
                <a:spcPct val="0"/>
              </a:spcAft>
              <a:defRPr/>
            </a:pPr>
            <a:r>
              <a:rPr lang="en-US" sz="3200" b="1" dirty="0">
                <a:solidFill>
                  <a:srgbClr val="000099"/>
                </a:solidFill>
                <a:latin typeface="Cambria" pitchFamily="18" charset="0"/>
                <a:cs typeface="Arial" charset="0"/>
              </a:rPr>
              <a:t>Probable sources of observations error</a:t>
            </a:r>
          </a:p>
          <a:p>
            <a:pPr fontAlgn="base">
              <a:spcBef>
                <a:spcPct val="0"/>
              </a:spcBef>
              <a:spcAft>
                <a:spcPct val="0"/>
              </a:spcAft>
              <a:defRPr/>
            </a:pPr>
            <a:endParaRPr lang="en-US" sz="2400" b="1" dirty="0">
              <a:solidFill>
                <a:srgbClr val="000099"/>
              </a:solidFill>
              <a:latin typeface="Cambria" pitchFamily="18" charset="0"/>
              <a:cs typeface="Arial" charset="0"/>
            </a:endParaRPr>
          </a:p>
          <a:p>
            <a:pPr marL="517525" indent="-517525" fontAlgn="base">
              <a:spcBef>
                <a:spcPct val="0"/>
              </a:spcBef>
              <a:spcAft>
                <a:spcPct val="0"/>
              </a:spcAft>
              <a:buFont typeface="Courier New" pitchFamily="49" charset="0"/>
              <a:buChar char="o"/>
              <a:defRPr/>
            </a:pPr>
            <a:r>
              <a:rPr lang="en-US" sz="2800" b="1" dirty="0">
                <a:solidFill>
                  <a:srgbClr val="000000"/>
                </a:solidFill>
                <a:latin typeface="Tahoma" pitchFamily="34" charset="0"/>
                <a:cs typeface="Tahoma" pitchFamily="34" charset="0"/>
              </a:rPr>
              <a:t>Instrument error</a:t>
            </a:r>
          </a:p>
          <a:p>
            <a:pPr marL="517525" indent="-517525" fontAlgn="base">
              <a:spcBef>
                <a:spcPct val="0"/>
              </a:spcBef>
              <a:spcAft>
                <a:spcPct val="0"/>
              </a:spcAft>
              <a:buFont typeface="Courier New" pitchFamily="49" charset="0"/>
              <a:buChar char="o"/>
              <a:defRPr/>
            </a:pPr>
            <a:endParaRPr lang="en-US" sz="2800" b="1" dirty="0">
              <a:solidFill>
                <a:srgbClr val="000000"/>
              </a:solidFill>
              <a:latin typeface="Tahoma" pitchFamily="34" charset="0"/>
              <a:cs typeface="Tahoma" pitchFamily="34" charset="0"/>
            </a:endParaRPr>
          </a:p>
          <a:p>
            <a:pPr marL="517525" indent="-517525" fontAlgn="base">
              <a:spcBef>
                <a:spcPct val="0"/>
              </a:spcBef>
              <a:spcAft>
                <a:spcPct val="0"/>
              </a:spcAft>
              <a:buFont typeface="Courier New" pitchFamily="49" charset="0"/>
              <a:buChar char="o"/>
              <a:defRPr/>
            </a:pPr>
            <a:r>
              <a:rPr lang="en-US" sz="2800" b="1" dirty="0">
                <a:solidFill>
                  <a:srgbClr val="FF0000"/>
                </a:solidFill>
                <a:latin typeface="Tahoma" pitchFamily="34" charset="0"/>
                <a:cs typeface="Tahoma" pitchFamily="34" charset="0"/>
              </a:rPr>
              <a:t>Exposure error</a:t>
            </a:r>
          </a:p>
          <a:p>
            <a:pPr marL="517525" indent="-517525" fontAlgn="base">
              <a:spcBef>
                <a:spcPct val="0"/>
              </a:spcBef>
              <a:spcAft>
                <a:spcPct val="0"/>
              </a:spcAft>
              <a:buFont typeface="Courier New" pitchFamily="49" charset="0"/>
              <a:buChar char="o"/>
              <a:defRPr/>
            </a:pPr>
            <a:endParaRPr lang="en-US" sz="2800" b="1" dirty="0">
              <a:solidFill>
                <a:srgbClr val="FF0000"/>
              </a:solidFill>
              <a:latin typeface="Tahoma" pitchFamily="34" charset="0"/>
              <a:cs typeface="Tahoma" pitchFamily="34" charset="0"/>
            </a:endParaRPr>
          </a:p>
          <a:p>
            <a:pPr marL="517525" indent="-517525" fontAlgn="base">
              <a:spcBef>
                <a:spcPct val="0"/>
              </a:spcBef>
              <a:spcAft>
                <a:spcPct val="0"/>
              </a:spcAft>
              <a:buFont typeface="Courier New" pitchFamily="49" charset="0"/>
              <a:buChar char="o"/>
              <a:defRPr/>
            </a:pPr>
            <a:r>
              <a:rPr lang="en-US" sz="2800" b="1" dirty="0">
                <a:solidFill>
                  <a:srgbClr val="000000"/>
                </a:solidFill>
                <a:latin typeface="Tahoma" pitchFamily="34" charset="0"/>
                <a:cs typeface="Tahoma" pitchFamily="34" charset="0"/>
              </a:rPr>
              <a:t>Observer error</a:t>
            </a:r>
          </a:p>
          <a:p>
            <a:pPr fontAlgn="base">
              <a:spcBef>
                <a:spcPct val="0"/>
              </a:spcBef>
              <a:spcAft>
                <a:spcPct val="0"/>
              </a:spcAft>
              <a:defRPr/>
            </a:pPr>
            <a:endParaRPr lang="en-US" sz="2400" b="1" dirty="0">
              <a:solidFill>
                <a:srgbClr val="000000"/>
              </a:solidFill>
              <a:latin typeface="Tahoma" pitchFamily="34" charset="0"/>
              <a:cs typeface="Tahoma" pitchFamily="34" charset="0"/>
            </a:endParaRPr>
          </a:p>
          <a:p>
            <a:pPr fontAlgn="base">
              <a:spcBef>
                <a:spcPct val="0"/>
              </a:spcBef>
              <a:spcAft>
                <a:spcPct val="0"/>
              </a:spcAft>
              <a:defRPr/>
            </a:pPr>
            <a:endParaRPr lang="en-US" sz="2400" b="1" dirty="0">
              <a:solidFill>
                <a:srgbClr val="000099"/>
              </a:solidFill>
              <a:latin typeface="Cambria" pitchFamily="18" charset="0"/>
              <a:cs typeface="Arial" charset="0"/>
            </a:endParaRPr>
          </a:p>
          <a:p>
            <a:pPr fontAlgn="base">
              <a:spcBef>
                <a:spcPct val="0"/>
              </a:spcBef>
              <a:spcAft>
                <a:spcPct val="0"/>
              </a:spcAft>
              <a:defRPr/>
            </a:pPr>
            <a:endParaRPr lang="en-US" sz="2400" b="1" dirty="0">
              <a:solidFill>
                <a:srgbClr val="000099"/>
              </a:solidFill>
              <a:latin typeface="Cambria" pitchFamily="18" charset="0"/>
              <a:cs typeface="Arial" charset="0"/>
            </a:endParaRPr>
          </a:p>
          <a:p>
            <a:pPr fontAlgn="base">
              <a:spcBef>
                <a:spcPct val="0"/>
              </a:spcBef>
              <a:spcAft>
                <a:spcPct val="0"/>
              </a:spcAft>
              <a:defRPr/>
            </a:pPr>
            <a:endParaRPr lang="en-US" sz="2400" b="1" dirty="0">
              <a:solidFill>
                <a:srgbClr val="000099"/>
              </a:solidFill>
              <a:latin typeface="Cambria" pitchFamily="18" charset="0"/>
              <a:cs typeface="Arial" charset="0"/>
            </a:endParaRPr>
          </a:p>
          <a:p>
            <a:pPr fontAlgn="base">
              <a:spcBef>
                <a:spcPct val="0"/>
              </a:spcBef>
              <a:spcAft>
                <a:spcPct val="0"/>
              </a:spcAft>
              <a:defRPr/>
            </a:pPr>
            <a:endParaRPr lang="en-US" sz="2400" dirty="0">
              <a:solidFill>
                <a:srgbClr val="000000"/>
              </a:solidFill>
              <a:cs typeface="Arial" charset="0"/>
            </a:endParaRPr>
          </a:p>
        </p:txBody>
      </p:sp>
    </p:spTree>
    <p:extLst>
      <p:ext uri="{BB962C8B-B14F-4D97-AF65-F5344CB8AC3E}">
        <p14:creationId xmlns:p14="http://schemas.microsoft.com/office/powerpoint/2010/main" val="2107683890"/>
      </p:ext>
    </p:extLst>
  </p:cSld>
  <p:clrMapOvr>
    <a:masterClrMapping/>
  </p:clrMapOvr>
  <p:transition spd="slow">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2590800"/>
            <a:ext cx="7772400" cy="1143000"/>
          </a:xfrm>
        </p:spPr>
        <p:txBody>
          <a:bodyPr/>
          <a:lstStyle/>
          <a:p>
            <a:pPr eaLnBrk="1" hangingPunct="1">
              <a:defRPr/>
            </a:pPr>
            <a:r>
              <a:rPr lang="en-AU" sz="4800" b="1">
                <a:solidFill>
                  <a:srgbClr val="000099"/>
                </a:solidFill>
                <a:effectLst>
                  <a:outerShdw blurRad="38100" dist="38100" dir="2700000" algn="tl">
                    <a:srgbClr val="C0C0C0"/>
                  </a:outerShdw>
                </a:effectLst>
                <a:latin typeface="Cambria" pitchFamily="18" charset="0"/>
                <a:cs typeface="Times New Roman" charset="0"/>
              </a:rPr>
              <a:t>STUDIES ON AGROMETEOROLOGICAL OBSERVATORY</a:t>
            </a:r>
            <a:r>
              <a:rPr lang="en-US"/>
              <a:t> </a:t>
            </a:r>
          </a:p>
        </p:txBody>
      </p:sp>
    </p:spTree>
    <p:extLst>
      <p:ext uri="{BB962C8B-B14F-4D97-AF65-F5344CB8AC3E}">
        <p14:creationId xmlns:p14="http://schemas.microsoft.com/office/powerpoint/2010/main" val="3408187260"/>
      </p:ext>
    </p:extLst>
  </p:cSld>
  <p:clrMapOvr>
    <a:masterClrMapping/>
  </p:clrMapOvr>
  <p:transition spd="slow">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304800" y="685800"/>
            <a:ext cx="830580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eaLnBrk="1" fontAlgn="base" hangingPunct="1">
              <a:lnSpc>
                <a:spcPct val="150000"/>
              </a:lnSpc>
              <a:spcBef>
                <a:spcPct val="0"/>
              </a:spcBef>
              <a:spcAft>
                <a:spcPct val="0"/>
              </a:spcAft>
            </a:pPr>
            <a:r>
              <a:rPr lang="en-US" altLang="en-US" sz="2800" b="1" dirty="0">
                <a:solidFill>
                  <a:srgbClr val="000000"/>
                </a:solidFill>
                <a:latin typeface="Tahoma" panose="020B0604030504040204" pitchFamily="34" charset="0"/>
                <a:ea typeface="Tahoma" panose="020B0604030504040204" pitchFamily="34" charset="0"/>
                <a:cs typeface="Tahoma" panose="020B0604030504040204" pitchFamily="34" charset="0"/>
              </a:rPr>
              <a:t>Definition:</a:t>
            </a:r>
          </a:p>
          <a:p>
            <a:pPr algn="just" eaLnBrk="1" fontAlgn="base" hangingPunct="1">
              <a:lnSpc>
                <a:spcPct val="150000"/>
              </a:lnSpc>
              <a:spcBef>
                <a:spcPct val="0"/>
              </a:spcBef>
              <a:spcAft>
                <a:spcPct val="0"/>
              </a:spcAft>
            </a:pPr>
            <a:r>
              <a:rPr lang="en-US" altLang="en-US" sz="2800" b="1" dirty="0">
                <a:solidFill>
                  <a:srgbClr val="000000"/>
                </a:solidFill>
                <a:latin typeface="Tahoma" panose="020B0604030504040204" pitchFamily="34" charset="0"/>
                <a:ea typeface="Tahoma" panose="020B0604030504040204" pitchFamily="34" charset="0"/>
                <a:cs typeface="Tahoma" panose="020B0604030504040204" pitchFamily="34" charset="0"/>
              </a:rPr>
              <a:t>An observatory is a specially designed station or place where the regular and simultaneous records of the weather data are made by physical measurements using various techniques, sensors, skills, recorders, instruments etc. by standard methods </a:t>
            </a:r>
          </a:p>
        </p:txBody>
      </p:sp>
    </p:spTree>
    <p:extLst>
      <p:ext uri="{BB962C8B-B14F-4D97-AF65-F5344CB8AC3E}">
        <p14:creationId xmlns:p14="http://schemas.microsoft.com/office/powerpoint/2010/main" val="4003025360"/>
      </p:ext>
    </p:extLst>
  </p:cSld>
  <p:clrMapOvr>
    <a:masterClrMapping/>
  </p:clrMapOvr>
  <p:transition spd="slow">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5247590"/>
          </a:xfrm>
          <a:prstGeom prst="rect">
            <a:avLst/>
          </a:prstGeom>
          <a:noFill/>
        </p:spPr>
        <p:txBody>
          <a:bodyPr wrap="square" rtlCol="0">
            <a:spAutoFit/>
          </a:bodyPr>
          <a:lstStyle/>
          <a:p>
            <a:r>
              <a:rPr lang="en-US" sz="2000" b="1" dirty="0">
                <a:solidFill>
                  <a:srgbClr val="0000FF"/>
                </a:solidFill>
                <a:latin typeface="Tahoma" panose="020B0604030504040204" pitchFamily="34" charset="0"/>
                <a:ea typeface="Tahoma" panose="020B0604030504040204" pitchFamily="34" charset="0"/>
                <a:cs typeface="Tahoma" panose="020B0604030504040204" pitchFamily="34" charset="0"/>
              </a:rPr>
              <a:t>Why we need an Agrometeorological Observatory:</a:t>
            </a:r>
          </a:p>
          <a:p>
            <a:endParaRPr lang="en-US" b="1" dirty="0">
              <a:latin typeface="Tahoma" panose="020B0604030504040204" pitchFamily="34" charset="0"/>
              <a:ea typeface="Tahoma" panose="020B0604030504040204" pitchFamily="34" charset="0"/>
              <a:cs typeface="Tahoma" panose="020B0604030504040204" pitchFamily="34" charset="0"/>
            </a:endParaRPr>
          </a:p>
          <a:p>
            <a:pPr marL="342900" indent="-342900" algn="just">
              <a:lnSpc>
                <a:spcPct val="150000"/>
              </a:lnSpc>
              <a:buFont typeface="Arial" panose="020B0604020202020204" pitchFamily="34" charset="0"/>
              <a:buChar char="•"/>
            </a:pPr>
            <a:r>
              <a:rPr lang="en-AU" b="1" dirty="0">
                <a:latin typeface="Tahoma" panose="020B0604030504040204" pitchFamily="34" charset="0"/>
                <a:ea typeface="Tahoma" panose="020B0604030504040204" pitchFamily="34" charset="0"/>
                <a:cs typeface="Tahoma" panose="020B0604030504040204" pitchFamily="34" charset="0"/>
              </a:rPr>
              <a:t>Climate is one of the important natural resources plays crucial role in crop production.</a:t>
            </a:r>
          </a:p>
          <a:p>
            <a:pPr marL="342900" indent="-342900" algn="just">
              <a:lnSpc>
                <a:spcPct val="150000"/>
              </a:lnSpc>
              <a:buFont typeface="Arial" panose="020B0604020202020204" pitchFamily="34" charset="0"/>
              <a:buChar char="•"/>
            </a:pPr>
            <a:r>
              <a:rPr lang="en-AU" b="1" dirty="0">
                <a:latin typeface="Tahoma" panose="020B0604030504040204" pitchFamily="34" charset="0"/>
                <a:ea typeface="Tahoma" panose="020B0604030504040204" pitchFamily="34" charset="0"/>
                <a:cs typeface="Tahoma" panose="020B0604030504040204" pitchFamily="34" charset="0"/>
              </a:rPr>
              <a:t>Adequate meteorological data are of fundamental importance to sound planning of agricultural projects.</a:t>
            </a:r>
          </a:p>
          <a:p>
            <a:pPr marL="342900" indent="-342900" algn="just">
              <a:lnSpc>
                <a:spcPct val="150000"/>
              </a:lnSpc>
              <a:buFont typeface="Arial" panose="020B0604020202020204" pitchFamily="34" charset="0"/>
              <a:buChar char="•"/>
            </a:pPr>
            <a:r>
              <a:rPr lang="en-AU" b="1" dirty="0">
                <a:latin typeface="Tahoma" panose="020B0604030504040204" pitchFamily="34" charset="0"/>
                <a:ea typeface="Tahoma" panose="020B0604030504040204" pitchFamily="34" charset="0"/>
                <a:cs typeface="Tahoma" panose="020B0604030504040204" pitchFamily="34" charset="0"/>
              </a:rPr>
              <a:t>Careful consideration should therefore be given to the planning of project activities concerned with the collection and processing of such data. </a:t>
            </a:r>
          </a:p>
          <a:p>
            <a:pPr marL="342900" indent="-342900" algn="just">
              <a:lnSpc>
                <a:spcPct val="150000"/>
              </a:lnSpc>
              <a:buFont typeface="Arial" panose="020B0604020202020204" pitchFamily="34" charset="0"/>
              <a:buChar char="•"/>
            </a:pPr>
            <a:r>
              <a:rPr lang="en-AU" b="1" dirty="0">
                <a:latin typeface="Tahoma" panose="020B0604030504040204" pitchFamily="34" charset="0"/>
                <a:ea typeface="Tahoma" panose="020B0604030504040204" pitchFamily="34" charset="0"/>
                <a:cs typeface="Tahoma" panose="020B0604030504040204" pitchFamily="34" charset="0"/>
              </a:rPr>
              <a:t>Agrometeorological observatories are installations maintained within a large cultivated field for regular monitoring of weather elements essential for agricultural activities.</a:t>
            </a:r>
            <a:endParaRPr lang="en-US" b="1" dirty="0">
              <a:latin typeface="Tahoma" panose="020B0604030504040204" pitchFamily="34" charset="0"/>
              <a:ea typeface="Tahoma" panose="020B0604030504040204" pitchFamily="34" charset="0"/>
              <a:cs typeface="Tahoma" panose="020B0604030504040204" pitchFamily="34" charset="0"/>
            </a:endParaRPr>
          </a:p>
          <a:p>
            <a:pPr marL="342900" indent="-342900" algn="just">
              <a:lnSpc>
                <a:spcPct val="150000"/>
              </a:lnSpc>
              <a:buFont typeface="Arial" panose="020B0604020202020204" pitchFamily="34" charset="0"/>
              <a:buChar char="•"/>
            </a:pPr>
            <a:endParaRPr lang="en-US" dirty="0"/>
          </a:p>
        </p:txBody>
      </p:sp>
    </p:spTree>
    <p:extLst>
      <p:ext uri="{BB962C8B-B14F-4D97-AF65-F5344CB8AC3E}">
        <p14:creationId xmlns:p14="http://schemas.microsoft.com/office/powerpoint/2010/main" val="742648805"/>
      </p:ext>
    </p:extLst>
  </p:cSld>
  <p:clrMapOvr>
    <a:masterClrMapping/>
  </p:clrMapOvr>
  <p:transition spd="slow">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458200" cy="5940425"/>
          </a:xfrm>
          <a:prstGeom prst="rect">
            <a:avLst/>
          </a:prstGeom>
          <a:noFill/>
        </p:spPr>
        <p:txBody>
          <a:bodyPr>
            <a:spAutoFit/>
          </a:bodyPr>
          <a:lstStyle/>
          <a:p>
            <a:pPr fontAlgn="base">
              <a:spcBef>
                <a:spcPct val="0"/>
              </a:spcBef>
              <a:spcAft>
                <a:spcPct val="0"/>
              </a:spcAft>
              <a:defRPr/>
            </a:pPr>
            <a:r>
              <a:rPr lang="en-US" sz="3200" b="1" dirty="0">
                <a:solidFill>
                  <a:srgbClr val="000000"/>
                </a:solidFill>
                <a:latin typeface="Arial" pitchFamily="34" charset="0"/>
                <a:cs typeface="Arial" pitchFamily="34" charset="0"/>
              </a:rPr>
              <a:t>Criteria for site selection  </a:t>
            </a:r>
          </a:p>
          <a:p>
            <a:pPr fontAlgn="base">
              <a:spcBef>
                <a:spcPct val="0"/>
              </a:spcBef>
              <a:spcAft>
                <a:spcPct val="0"/>
              </a:spcAft>
              <a:defRPr/>
            </a:pPr>
            <a:endParaRPr lang="en-US" sz="2800" b="1" dirty="0">
              <a:solidFill>
                <a:srgbClr val="000000"/>
              </a:solidFill>
              <a:cs typeface="Arial" charset="0"/>
            </a:endParaRPr>
          </a:p>
          <a:p>
            <a:pPr marL="350838" indent="-350838" algn="just" fontAlgn="base">
              <a:spcBef>
                <a:spcPts val="1200"/>
              </a:spcBef>
              <a:spcAft>
                <a:spcPct val="0"/>
              </a:spcAft>
              <a:buFont typeface="Wingdings" pitchFamily="2" charset="2"/>
              <a:buChar char="§"/>
              <a:defRPr/>
            </a:pPr>
            <a:r>
              <a:rPr lang="en-US" sz="2800" b="1" dirty="0">
                <a:solidFill>
                  <a:srgbClr val="000000"/>
                </a:solidFill>
                <a:cs typeface="Arial" charset="0"/>
              </a:rPr>
              <a:t>The site should contain a flat rectangular plot with 55 meters (180 feet) in north-south direction and 36 meters (120 feet) in east-west direction,   </a:t>
            </a:r>
          </a:p>
          <a:p>
            <a:pPr marL="350838" indent="-350838" algn="just" fontAlgn="base">
              <a:spcBef>
                <a:spcPts val="1200"/>
              </a:spcBef>
              <a:spcAft>
                <a:spcPct val="0"/>
              </a:spcAft>
              <a:buFont typeface="Wingdings" pitchFamily="2" charset="2"/>
              <a:buChar char="§"/>
              <a:defRPr/>
            </a:pPr>
            <a:r>
              <a:rPr lang="en-US" sz="2800" b="1" dirty="0">
                <a:solidFill>
                  <a:srgbClr val="000000"/>
                </a:solidFill>
                <a:cs typeface="Arial" charset="0"/>
              </a:rPr>
              <a:t>The site must be representative of climate, soils and agricultural (cropping) conditions of the area and should be located at a suitable place of the farm, </a:t>
            </a:r>
          </a:p>
          <a:p>
            <a:pPr marL="350838" indent="-350838" algn="just" fontAlgn="base">
              <a:spcBef>
                <a:spcPts val="1200"/>
              </a:spcBef>
              <a:spcAft>
                <a:spcPct val="0"/>
              </a:spcAft>
              <a:buFont typeface="Wingdings" pitchFamily="2" charset="2"/>
              <a:buChar char="§"/>
              <a:defRPr/>
            </a:pPr>
            <a:r>
              <a:rPr lang="en-US" sz="2800" b="1" dirty="0">
                <a:solidFill>
                  <a:srgbClr val="000000"/>
                </a:solidFill>
                <a:cs typeface="Arial" charset="0"/>
              </a:rPr>
              <a:t>The site must be free from water logging and easily accessible throughout the year, </a:t>
            </a:r>
          </a:p>
          <a:p>
            <a:pPr marL="350838" indent="-350838" algn="just" fontAlgn="base">
              <a:spcBef>
                <a:spcPts val="1200"/>
              </a:spcBef>
              <a:spcAft>
                <a:spcPct val="0"/>
              </a:spcAft>
              <a:buFont typeface="Wingdings" pitchFamily="2" charset="2"/>
              <a:buChar char="§"/>
              <a:defRPr/>
            </a:pPr>
            <a:r>
              <a:rPr lang="en-AU" sz="2800" b="1" dirty="0">
                <a:solidFill>
                  <a:srgbClr val="000000"/>
                </a:solidFill>
                <a:latin typeface="Arial" pitchFamily="34" charset="0"/>
                <a:cs typeface="Arial" pitchFamily="34" charset="0"/>
              </a:rPr>
              <a:t>The soil of the station and the surrounding area should have a vegetative cover</a:t>
            </a:r>
            <a:r>
              <a:rPr lang="en-US" sz="2400" b="1" dirty="0">
                <a:solidFill>
                  <a:srgbClr val="000000"/>
                </a:solidFill>
                <a:cs typeface="Arial" charset="0"/>
              </a:rPr>
              <a:t> </a:t>
            </a:r>
          </a:p>
        </p:txBody>
      </p:sp>
    </p:spTree>
    <p:extLst>
      <p:ext uri="{BB962C8B-B14F-4D97-AF65-F5344CB8AC3E}">
        <p14:creationId xmlns:p14="http://schemas.microsoft.com/office/powerpoint/2010/main" val="2968434466"/>
      </p:ext>
    </p:extLst>
  </p:cSld>
  <p:clrMapOvr>
    <a:masterClrMapping/>
  </p:clrMapOvr>
  <p:transition spd="slow">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533400" y="685800"/>
            <a:ext cx="82296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eaLnBrk="1" fontAlgn="base" hangingPunct="1">
              <a:spcBef>
                <a:spcPts val="1800"/>
              </a:spcBef>
              <a:spcAft>
                <a:spcPct val="0"/>
              </a:spcAft>
              <a:buFont typeface="Wingdings" pitchFamily="2" charset="2"/>
              <a:buChar char="§"/>
            </a:pPr>
            <a:r>
              <a:rPr lang="en-US" altLang="en-US" b="1">
                <a:solidFill>
                  <a:srgbClr val="000000"/>
                </a:solidFill>
                <a:latin typeface="Arial" charset="0"/>
              </a:rPr>
              <a:t>Site selected should be away from hills, buildings, streams and trees to avoid shade, shield or channel affects,  </a:t>
            </a:r>
          </a:p>
          <a:p>
            <a:pPr algn="just" eaLnBrk="1" fontAlgn="base" hangingPunct="1">
              <a:spcBef>
                <a:spcPts val="1800"/>
              </a:spcBef>
              <a:spcAft>
                <a:spcPct val="0"/>
              </a:spcAft>
              <a:buFont typeface="Wingdings" pitchFamily="2" charset="2"/>
              <a:buChar char="§"/>
            </a:pPr>
            <a:r>
              <a:rPr lang="en-US" altLang="en-US" b="1">
                <a:solidFill>
                  <a:srgbClr val="000000"/>
                </a:solidFill>
                <a:latin typeface="Arial" charset="0"/>
              </a:rPr>
              <a:t>It should be away from steep slopes, water bodies and frequent irrigation.   </a:t>
            </a:r>
          </a:p>
          <a:p>
            <a:pPr algn="just" eaLnBrk="1" fontAlgn="base" hangingPunct="1">
              <a:spcBef>
                <a:spcPts val="1800"/>
              </a:spcBef>
              <a:spcAft>
                <a:spcPct val="0"/>
              </a:spcAft>
              <a:buFont typeface="Wingdings" pitchFamily="2" charset="2"/>
              <a:buChar char="§"/>
            </a:pPr>
            <a:r>
              <a:rPr lang="en-US" altLang="en-US" b="1">
                <a:solidFill>
                  <a:srgbClr val="000000"/>
                </a:solidFill>
                <a:latin typeface="Arial" charset="0"/>
              </a:rPr>
              <a:t>The recommendable distance from the obstacles from the rain gauge and other instruments are at least twice  and 10 times the height of the obstructions, respective.</a:t>
            </a:r>
          </a:p>
          <a:p>
            <a:pPr algn="just" eaLnBrk="1" fontAlgn="base" hangingPunct="1">
              <a:spcBef>
                <a:spcPts val="1800"/>
              </a:spcBef>
              <a:spcAft>
                <a:spcPct val="0"/>
              </a:spcAft>
              <a:buFont typeface="Wingdings" pitchFamily="2" charset="2"/>
              <a:buChar char="§"/>
            </a:pPr>
            <a:r>
              <a:rPr lang="en-US" altLang="en-US" b="1">
                <a:solidFill>
                  <a:srgbClr val="000000"/>
                </a:solidFill>
                <a:latin typeface="Arial" charset="0"/>
              </a:rPr>
              <a:t> </a:t>
            </a:r>
            <a:r>
              <a:rPr lang="en-AU" altLang="en-US" b="1">
                <a:solidFill>
                  <a:srgbClr val="000000"/>
                </a:solidFill>
                <a:latin typeface="Arial" charset="0"/>
              </a:rPr>
              <a:t>The station should be fenced by barbed wire up to 1-1.5m height.</a:t>
            </a:r>
          </a:p>
          <a:p>
            <a:pPr algn="just" eaLnBrk="1" fontAlgn="base" hangingPunct="1">
              <a:spcBef>
                <a:spcPts val="1800"/>
              </a:spcBef>
              <a:spcAft>
                <a:spcPct val="0"/>
              </a:spcAft>
            </a:pPr>
            <a:endParaRPr lang="en-US" altLang="en-US">
              <a:solidFill>
                <a:srgbClr val="000000"/>
              </a:solidFill>
              <a:latin typeface="Arial" charset="0"/>
            </a:endParaRPr>
          </a:p>
        </p:txBody>
      </p:sp>
    </p:spTree>
    <p:extLst>
      <p:ext uri="{BB962C8B-B14F-4D97-AF65-F5344CB8AC3E}">
        <p14:creationId xmlns:p14="http://schemas.microsoft.com/office/powerpoint/2010/main" val="653847210"/>
      </p:ext>
    </p:extLst>
  </p:cSld>
  <p:clrMapOvr>
    <a:masterClrMapping/>
  </p:clrMapOvr>
  <p:transition spd="slow">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28600"/>
            <a:ext cx="4353762" cy="593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5176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endParaRPr lang="en-US" altLang="en-US"/>
          </a:p>
        </p:txBody>
      </p:sp>
      <p:pic>
        <p:nvPicPr>
          <p:cNvPr id="16387"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0" y="533400"/>
            <a:ext cx="8534400" cy="5867400"/>
          </a:xfrm>
        </p:spPr>
      </p:pic>
    </p:spTree>
    <p:extLst>
      <p:ext uri="{BB962C8B-B14F-4D97-AF65-F5344CB8AC3E}">
        <p14:creationId xmlns:p14="http://schemas.microsoft.com/office/powerpoint/2010/main" val="597818060"/>
      </p:ext>
    </p:extLst>
  </p:cSld>
  <p:clrMapOvr>
    <a:masterClrMapping/>
  </p:clrMapOvr>
  <p:transition spd="slow">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382000" cy="4755148"/>
          </a:xfrm>
          <a:prstGeom prst="rect">
            <a:avLst/>
          </a:prstGeom>
          <a:noFill/>
        </p:spPr>
        <p:txBody>
          <a:bodyPr wrap="square" rtlCol="0">
            <a:spAutoFit/>
          </a:bodyPr>
          <a:lstStyle/>
          <a:p>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Meteorological components that one must measure in an observatory</a:t>
            </a:r>
          </a:p>
          <a:p>
            <a:endParaRPr lang="en-US" dirty="0">
              <a:solidFill>
                <a:prstClr val="black"/>
              </a:solidFill>
            </a:endParaRPr>
          </a:p>
          <a:p>
            <a:pPr marL="279400" indent="-279400">
              <a:lnSpc>
                <a:spcPct val="150000"/>
              </a:lnSpc>
              <a:buFontTx/>
              <a:buAutoNum type="arabicPeriod"/>
            </a:pP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Thermal	  : Maximum , Minimum , Dry &amp; Wet Bulb Thermometer.</a:t>
            </a:r>
          </a:p>
          <a:p>
            <a:pPr marL="342900" indent="-342900">
              <a:lnSpc>
                <a:spcPct val="150000"/>
              </a:lnSpc>
              <a:buFontTx/>
              <a:buAutoNum type="arabicPeriod"/>
            </a:pP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Energy 	  : Bright Sunshine Hours</a:t>
            </a:r>
          </a:p>
          <a:p>
            <a:pPr marL="342900" indent="-342900">
              <a:lnSpc>
                <a:spcPct val="150000"/>
              </a:lnSpc>
              <a:buFontTx/>
              <a:buAutoNum type="arabicPeriod"/>
            </a:pP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Rainfall  	  : Manual or automatic rain gauge</a:t>
            </a:r>
          </a:p>
          <a:p>
            <a:pPr marL="342900" indent="-342900">
              <a:lnSpc>
                <a:spcPct val="150000"/>
              </a:lnSpc>
              <a:buFontTx/>
              <a:buAutoNum type="arabicPeriod"/>
            </a:pP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Evaporation	  : Open Pan </a:t>
            </a:r>
            <a:r>
              <a:rPr lang="en-US" sz="2200" dirty="0" err="1">
                <a:solidFill>
                  <a:prstClr val="black"/>
                </a:solidFill>
                <a:latin typeface="Tahoma" panose="020B0604030504040204" pitchFamily="34" charset="0"/>
                <a:ea typeface="Tahoma" panose="020B0604030504040204" pitchFamily="34" charset="0"/>
                <a:cs typeface="Tahoma" panose="020B0604030504040204" pitchFamily="34" charset="0"/>
              </a:rPr>
              <a:t>Evaporimeter</a:t>
            </a:r>
            <a:endParaRPr lang="en-US" sz="2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342900" indent="-342900">
              <a:lnSpc>
                <a:spcPct val="150000"/>
              </a:lnSpc>
              <a:buFontTx/>
              <a:buAutoNum type="arabicPeriod"/>
            </a:pP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Wind	  : Cup Anemometer and Wind Vane</a:t>
            </a: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	</a:t>
            </a:r>
          </a:p>
          <a:p>
            <a:pPr marL="342900" indent="-342900">
              <a:buFontTx/>
              <a:buAutoNum type="arabicPeriod"/>
            </a:pPr>
            <a:endParaRPr lang="en-US" dirty="0">
              <a:solidFill>
                <a:prstClr val="black"/>
              </a:solidFill>
            </a:endParaRPr>
          </a:p>
          <a:p>
            <a:pPr marL="342900" indent="-342900">
              <a:buFontTx/>
              <a:buAutoNum type="arabicPeriod"/>
            </a:pPr>
            <a:endParaRPr lang="en-US" dirty="0">
              <a:solidFill>
                <a:prstClr val="black"/>
              </a:solidFill>
            </a:endParaRPr>
          </a:p>
        </p:txBody>
      </p:sp>
    </p:spTree>
    <p:extLst>
      <p:ext uri="{BB962C8B-B14F-4D97-AF65-F5344CB8AC3E}">
        <p14:creationId xmlns:p14="http://schemas.microsoft.com/office/powerpoint/2010/main" val="328213847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752</Words>
  <Application>Microsoft Office PowerPoint</Application>
  <PresentationFormat>On-screen Show (4:3)</PresentationFormat>
  <Paragraphs>104</Paragraphs>
  <Slides>17</Slides>
  <Notes>1</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17</vt:i4>
      </vt:variant>
    </vt:vector>
  </HeadingPairs>
  <TitlesOfParts>
    <vt:vector size="29" baseType="lpstr">
      <vt:lpstr>Arial</vt:lpstr>
      <vt:lpstr>Calibri</vt:lpstr>
      <vt:lpstr>Cambria</vt:lpstr>
      <vt:lpstr>Courier New</vt:lpstr>
      <vt:lpstr>Tahoma</vt:lpstr>
      <vt:lpstr>Times New Roman</vt:lpstr>
      <vt:lpstr>Wingdings</vt:lpstr>
      <vt:lpstr>Default Design</vt:lpstr>
      <vt:lpstr>Office Theme</vt:lpstr>
      <vt:lpstr>1_Office Theme</vt:lpstr>
      <vt:lpstr>2_Office Theme</vt:lpstr>
      <vt:lpstr>3_Office Theme</vt:lpstr>
      <vt:lpstr>PowerPoint Presentation</vt:lpstr>
      <vt:lpstr>STUDIES ON AGROMETEOROLOGICAL OBSERVATORY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Calculation of Time for observation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STUDIES ON AGROMETEOROLOGICAL OBSERVATORY </dc:title>
  <dc:creator>cutm</dc:creator>
  <cp:lastModifiedBy>Soubheek Nath</cp:lastModifiedBy>
  <cp:revision>8</cp:revision>
  <dcterms:created xsi:type="dcterms:W3CDTF">2006-08-16T00:00:00Z</dcterms:created>
  <dcterms:modified xsi:type="dcterms:W3CDTF">2023-03-23T12:47:58Z</dcterms:modified>
</cp:coreProperties>
</file>