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257" r:id="rId4"/>
    <p:sldId id="263" r:id="rId5"/>
    <p:sldId id="273" r:id="rId6"/>
    <p:sldId id="271" r:id="rId7"/>
    <p:sldId id="268" r:id="rId8"/>
    <p:sldId id="262" r:id="rId9"/>
    <p:sldId id="270" r:id="rId10"/>
    <p:sldId id="265" r:id="rId11"/>
    <p:sldId id="266" r:id="rId12"/>
    <p:sldId id="275" r:id="rId13"/>
    <p:sldId id="267" r:id="rId14"/>
    <p:sldId id="269" r:id="rId15"/>
    <p:sldId id="279" r:id="rId16"/>
    <p:sldId id="277"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67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B2F8C1-8685-4A6D-918A-31AD56B53ADE}" type="datetimeFigureOut">
              <a:rPr lang="en-US" smtClean="0"/>
              <a:t>2/20/2023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133339-A5AC-4A18-BC86-B4A9A7DEF524}" type="slidenum">
              <a:rPr lang="en-US" smtClean="0"/>
              <a:t>‹#›</a:t>
            </a:fld>
            <a:endParaRPr lang="en-US"/>
          </a:p>
        </p:txBody>
      </p:sp>
    </p:spTree>
    <p:extLst>
      <p:ext uri="{BB962C8B-B14F-4D97-AF65-F5344CB8AC3E}">
        <p14:creationId xmlns:p14="http://schemas.microsoft.com/office/powerpoint/2010/main" val="3028442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C31E28-5C88-4A06-BA4A-F5AEA6C1CB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78659771"/>
      </p:ext>
    </p:extLst>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8E2A80-8806-49FE-9087-DA2ED38207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17003747"/>
      </p:ext>
    </p:extLst>
  </p:cSld>
  <p:clrMapOvr>
    <a:masterClrMapping/>
  </p:clrMapOvr>
  <p:transition spd="slow">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34D1C3-3C9D-42EF-BC4D-126D7E0AC0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34822670"/>
      </p:ext>
    </p:extLst>
  </p:cSld>
  <p:clrMapOvr>
    <a:masterClrMapping/>
  </p:clrMapOvr>
  <p:transition spd="slow">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2527EE-8759-4150-9E12-0DC292C19D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6597553"/>
      </p:ext>
    </p:extLst>
  </p:cSld>
  <p:clrMapOvr>
    <a:masterClrMapping/>
  </p:clrMapOvr>
  <p:transition spd="slow">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F41E1B7-E4C2-4954-8996-53BECF76D56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56450034"/>
      </p:ext>
    </p:extLst>
  </p:cSld>
  <p:clrMapOvr>
    <a:masterClrMapping/>
  </p:clrMapOvr>
  <p:transition spd="slow">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AC0C56F-D527-4690-A7C5-7877CE1A8D0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21391248"/>
      </p:ext>
    </p:extLst>
  </p:cSld>
  <p:clrMapOvr>
    <a:masterClrMapping/>
  </p:clrMapOvr>
  <p:transition spd="slow">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FFB72ED-D94E-40EC-A52E-E42D5BFC86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08693868"/>
      </p:ext>
    </p:extLst>
  </p:cSld>
  <p:clrMapOvr>
    <a:masterClrMapping/>
  </p:clrMapOvr>
  <p:transition spd="slow">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374978D-961F-4856-B3DF-FCB09D8C18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4172515"/>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EC151B-4908-4B22-BADC-135E428A64F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1585512"/>
      </p:ext>
    </p:extLst>
  </p:cSld>
  <p:clrMapOvr>
    <a:masterClrMapping/>
  </p:clrMapOvr>
  <p:transition spd="slow">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059648-15DF-4DA5-A9DF-F4A77D5A592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75060005"/>
      </p:ext>
    </p:extLst>
  </p:cSld>
  <p:clrMapOvr>
    <a:masterClrMapping/>
  </p:clrMapOvr>
  <p:transition spd="slow">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D6AE79D-94AF-4581-B4D6-9F041CA7240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21626189"/>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126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latin typeface="Times New Roman" charset="0"/>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latin typeface="Times New Roman" charset="0"/>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latin typeface="Times New Roman" charset="0"/>
                <a:cs typeface="+mn-cs"/>
              </a:defRPr>
            </a:lvl1pPr>
          </a:lstStyle>
          <a:p>
            <a:pPr fontAlgn="base">
              <a:spcBef>
                <a:spcPct val="0"/>
              </a:spcBef>
              <a:spcAft>
                <a:spcPct val="0"/>
              </a:spcAft>
              <a:defRPr/>
            </a:pPr>
            <a:fld id="{673574DD-CB7A-4FAA-98C7-31DA52647635}"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586073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304800"/>
            <a:ext cx="8686800" cy="1323439"/>
          </a:xfrm>
          <a:prstGeom prst="rect">
            <a:avLst/>
          </a:prstGeom>
          <a:noFill/>
        </p:spPr>
        <p:txBody>
          <a:bodyPr wrap="square" rtlCol="0">
            <a:spAutoFit/>
          </a:bodyPr>
          <a:lstStyle/>
          <a:p>
            <a:r>
              <a:rPr lang="en-US" sz="2400" b="1" dirty="0" smtClean="0">
                <a:latin typeface="Tahoma" panose="020B0604030504040204" pitchFamily="34" charset="0"/>
                <a:ea typeface="Tahoma" panose="020B0604030504040204" pitchFamily="34" charset="0"/>
                <a:cs typeface="Tahoma" panose="020B0604030504040204" pitchFamily="34" charset="0"/>
              </a:rPr>
              <a:t>                              Exercise  </a:t>
            </a:r>
            <a:r>
              <a:rPr lang="en-US" sz="2400" b="1" dirty="0">
                <a:latin typeface="Tahoma" panose="020B0604030504040204" pitchFamily="34" charset="0"/>
                <a:ea typeface="Tahoma" panose="020B0604030504040204" pitchFamily="34" charset="0"/>
                <a:cs typeface="Tahoma" panose="020B0604030504040204" pitchFamily="34" charset="0"/>
              </a:rPr>
              <a:t>No. </a:t>
            </a:r>
            <a:r>
              <a:rPr lang="en-US" sz="2400" b="1" dirty="0" smtClean="0">
                <a:latin typeface="Tahoma" panose="020B0604030504040204" pitchFamily="34" charset="0"/>
                <a:ea typeface="Tahoma" panose="020B0604030504040204" pitchFamily="34" charset="0"/>
                <a:cs typeface="Tahoma" panose="020B0604030504040204" pitchFamily="34" charset="0"/>
              </a:rPr>
              <a:t>3</a:t>
            </a:r>
          </a:p>
          <a:p>
            <a:endParaRPr lang="en-US" sz="800" b="1" dirty="0" smtClean="0">
              <a:latin typeface="Tahoma" panose="020B0604030504040204" pitchFamily="34" charset="0"/>
              <a:ea typeface="Tahoma" panose="020B0604030504040204" pitchFamily="34" charset="0"/>
              <a:cs typeface="Tahoma" panose="020B0604030504040204" pitchFamily="34" charset="0"/>
            </a:endParaRPr>
          </a:p>
          <a:p>
            <a:pPr algn="just"/>
            <a:r>
              <a:rPr lang="en-US" sz="2400" dirty="0" smtClean="0">
                <a:latin typeface="Tahoma" panose="020B0604030504040204" pitchFamily="34" charset="0"/>
                <a:ea typeface="Tahoma" panose="020B0604030504040204" pitchFamily="34" charset="0"/>
                <a:cs typeface="Tahoma" panose="020B0604030504040204" pitchFamily="34" charset="0"/>
              </a:rPr>
              <a:t>Measurement </a:t>
            </a:r>
            <a:r>
              <a:rPr lang="en-US" sz="2400" dirty="0">
                <a:latin typeface="Tahoma" panose="020B0604030504040204" pitchFamily="34" charset="0"/>
                <a:ea typeface="Tahoma" panose="020B0604030504040204" pitchFamily="34" charset="0"/>
                <a:cs typeface="Tahoma" panose="020B0604030504040204" pitchFamily="34" charset="0"/>
              </a:rPr>
              <a:t>of Total, Shortwave and Longwave Radiation, and Its Estimation Using Planck’s Intensity </a:t>
            </a:r>
            <a:r>
              <a:rPr lang="en-US" sz="2400" dirty="0" smtClean="0">
                <a:latin typeface="Tahoma" panose="020B0604030504040204" pitchFamily="34" charset="0"/>
                <a:ea typeface="Tahoma" panose="020B0604030504040204" pitchFamily="34" charset="0"/>
                <a:cs typeface="Tahoma" panose="020B0604030504040204" pitchFamily="34" charset="0"/>
              </a:rPr>
              <a:t>Law</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54711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11"/>
          <p:cNvGraphicFramePr>
            <a:graphicFrameLocks noChangeAspect="1"/>
          </p:cNvGraphicFramePr>
          <p:nvPr/>
        </p:nvGraphicFramePr>
        <p:xfrm>
          <a:off x="304800" y="304800"/>
          <a:ext cx="8534400" cy="5029200"/>
        </p:xfrm>
        <a:graphic>
          <a:graphicData uri="http://schemas.openxmlformats.org/presentationml/2006/ole">
            <mc:AlternateContent xmlns:mc="http://schemas.openxmlformats.org/markup-compatibility/2006">
              <mc:Choice xmlns:v="urn:schemas-microsoft-com:vml" Requires="v">
                <p:oleObj spid="_x0000_s4116" name="Document" r:id="rId4" imgW="6089904" imgH="3112008" progId="Word.Document.8">
                  <p:embed/>
                </p:oleObj>
              </mc:Choice>
              <mc:Fallback>
                <p:oleObj name="Document" r:id="rId4" imgW="6089904" imgH="3112008"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04800"/>
                        <a:ext cx="8534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39102734"/>
      </p:ext>
    </p:extLst>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458200" cy="3724096"/>
          </a:xfrm>
          <a:prstGeom prst="rect">
            <a:avLst/>
          </a:prstGeom>
          <a:noFill/>
        </p:spPr>
        <p:txBody>
          <a:bodyPr wrap="square" rtlCol="0">
            <a:spAutoFit/>
          </a:bodyPr>
          <a:lstStyle/>
          <a:p>
            <a:pPr marL="342900" indent="-342900" algn="just">
              <a:spcBef>
                <a:spcPts val="1200"/>
              </a:spcBef>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In </a:t>
            </a:r>
            <a:r>
              <a:rPr lang="en-US" sz="2400" dirty="0" smtClean="0">
                <a:latin typeface="Tahoma" panose="020B0604030504040204" pitchFamily="34" charset="0"/>
                <a:ea typeface="Tahoma" panose="020B0604030504040204" pitchFamily="34" charset="0"/>
                <a:cs typeface="Tahoma" panose="020B0604030504040204" pitchFamily="34" charset="0"/>
              </a:rPr>
              <a:t>the Northern hemisphere, </a:t>
            </a:r>
            <a:r>
              <a:rPr lang="en-US" sz="2400" dirty="0">
                <a:latin typeface="Tahoma" panose="020B0604030504040204" pitchFamily="34" charset="0"/>
                <a:ea typeface="Tahoma" panose="020B0604030504040204" pitchFamily="34" charset="0"/>
                <a:cs typeface="Tahoma" panose="020B0604030504040204" pitchFamily="34" charset="0"/>
              </a:rPr>
              <a:t>the unit is set in a stand facing south to enable the maximum amount of sun to be recorded.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342900" indent="-342900" algn="just">
              <a:spcBef>
                <a:spcPts val="1200"/>
              </a:spcBef>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It </a:t>
            </a:r>
            <a:r>
              <a:rPr lang="en-US" sz="2400" dirty="0">
                <a:latin typeface="Tahoma" panose="020B0604030504040204" pitchFamily="34" charset="0"/>
                <a:ea typeface="Tahoma" panose="020B0604030504040204" pitchFamily="34" charset="0"/>
                <a:cs typeface="Tahoma" panose="020B0604030504040204" pitchFamily="34" charset="0"/>
              </a:rPr>
              <a:t>is important to place the unit in an area where the sun will not be blocked by buildings, trees or flagpoles.</a:t>
            </a:r>
          </a:p>
          <a:p>
            <a:pPr marL="342900" indent="-342900" algn="just">
              <a:spcBef>
                <a:spcPts val="1200"/>
              </a:spcBef>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A modification to the standard unit </a:t>
            </a:r>
            <a:r>
              <a:rPr lang="en-US" sz="2400" dirty="0" smtClean="0">
                <a:latin typeface="Tahoma" panose="020B0604030504040204" pitchFamily="34" charset="0"/>
                <a:ea typeface="Tahoma" panose="020B0604030504040204" pitchFamily="34" charset="0"/>
                <a:cs typeface="Tahoma" panose="020B0604030504040204" pitchFamily="34" charset="0"/>
              </a:rPr>
              <a:t>for polar regions</a:t>
            </a:r>
            <a:r>
              <a:rPr lang="en-US" sz="2400" dirty="0">
                <a:latin typeface="Tahoma" panose="020B0604030504040204" pitchFamily="34" charset="0"/>
                <a:ea typeface="Tahoma" panose="020B0604030504040204" pitchFamily="34" charset="0"/>
                <a:cs typeface="Tahoma" panose="020B0604030504040204" pitchFamily="34" charset="0"/>
              </a:rPr>
              <a:t> is the addition of a second, north facing, sphere and card, to record the sunlight during the summer when it remains in the sky for 24 hours</a:t>
            </a:r>
            <a:r>
              <a:rPr lang="en-US"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3" name="Picture 2" descr="https://upload.wikimedia.org/wikipedia/commons/thumb/b/ba/Sunshine_recorder.jpg/220px-Sunshine_recor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599" y="3733800"/>
            <a:ext cx="3635563"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4193784"/>
      </p:ext>
    </p:extLst>
  </p:cSld>
  <p:clrMapOvr>
    <a:masterClrMapping/>
  </p:clrMapOvr>
  <p:transition spd="slow">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914400"/>
          </a:xfrm>
        </p:spPr>
        <p:txBody>
          <a:bodyPr/>
          <a:lstStyle/>
          <a:p>
            <a:pPr eaLnBrk="1" hangingPunct="1">
              <a:defRPr/>
            </a:pPr>
            <a:r>
              <a:rPr lang="en-US" sz="2800" b="1" dirty="0">
                <a:solidFill>
                  <a:srgbClr val="000099"/>
                </a:solidFill>
                <a:latin typeface="Tahoma" panose="020B0604030504040204" pitchFamily="34" charset="0"/>
                <a:ea typeface="Tahoma" panose="020B0604030504040204" pitchFamily="34" charset="0"/>
                <a:cs typeface="Tahoma" panose="020B0604030504040204" pitchFamily="34" charset="0"/>
              </a:rPr>
              <a:t>Procedures for recording sunshine measurements</a:t>
            </a:r>
          </a:p>
        </p:txBody>
      </p:sp>
      <p:sp>
        <p:nvSpPr>
          <p:cNvPr id="63491" name="Rectangle 3"/>
          <p:cNvSpPr>
            <a:spLocks noGrp="1" noChangeArrowheads="1"/>
          </p:cNvSpPr>
          <p:nvPr>
            <p:ph type="body" idx="1"/>
          </p:nvPr>
        </p:nvSpPr>
        <p:spPr>
          <a:xfrm>
            <a:off x="228600" y="762000"/>
            <a:ext cx="8686800" cy="5562600"/>
          </a:xfrm>
          <a:solidFill>
            <a:schemeClr val="bg1"/>
          </a:solidFill>
        </p:spPr>
        <p:txBody>
          <a:bodyPr/>
          <a:lstStyle/>
          <a:p>
            <a:pPr algn="just" eaLnBrk="1" hangingPunct="1">
              <a:spcBef>
                <a:spcPts val="1800"/>
              </a:spcBef>
              <a:buFont typeface="Wingdings" panose="05000000000000000000" pitchFamily="2" charset="2"/>
              <a:buChar char="§"/>
            </a:pPr>
            <a:r>
              <a:rPr lang="en-AU" altLang="en-US" sz="2400" dirty="0" smtClean="0">
                <a:latin typeface="Tahoma" pitchFamily="34" charset="0"/>
                <a:cs typeface="Times New Roman" pitchFamily="18" charset="0"/>
              </a:rPr>
              <a:t>Select the appropriate new card corresponding to the season concerned.</a:t>
            </a:r>
          </a:p>
          <a:p>
            <a:pPr algn="just" eaLnBrk="1" hangingPunct="1">
              <a:spcBef>
                <a:spcPts val="1800"/>
              </a:spcBef>
              <a:buFont typeface="Wingdings" panose="05000000000000000000" pitchFamily="2" charset="2"/>
              <a:buChar char="§"/>
            </a:pPr>
            <a:r>
              <a:rPr lang="en-AU" altLang="en-US" sz="2400" dirty="0" smtClean="0">
                <a:latin typeface="Tahoma" pitchFamily="34" charset="0"/>
                <a:cs typeface="Times New Roman" pitchFamily="18" charset="0"/>
              </a:rPr>
              <a:t>Insert the new sunshine card in the appropriate groove of the recorder and adjust it so that its 12-hr. line coincides with the noon mark engraved on the bowel.</a:t>
            </a:r>
          </a:p>
          <a:p>
            <a:pPr algn="just" eaLnBrk="1" hangingPunct="1">
              <a:spcBef>
                <a:spcPts val="1800"/>
              </a:spcBef>
              <a:buFont typeface="Wingdings" panose="05000000000000000000" pitchFamily="2" charset="2"/>
              <a:buChar char="§"/>
            </a:pPr>
            <a:r>
              <a:rPr lang="en-AU" altLang="en-US" sz="2400" dirty="0" smtClean="0">
                <a:latin typeface="Tahoma" pitchFamily="34" charset="0"/>
                <a:cs typeface="Times New Roman" pitchFamily="18" charset="0"/>
              </a:rPr>
              <a:t>Remove the burnt card in the evening after sunset and mark the date of observation on the reverse of the card.</a:t>
            </a:r>
          </a:p>
          <a:p>
            <a:pPr algn="just" eaLnBrk="1" hangingPunct="1">
              <a:spcBef>
                <a:spcPts val="1800"/>
              </a:spcBef>
              <a:buFont typeface="Wingdings" panose="05000000000000000000" pitchFamily="2" charset="2"/>
              <a:buChar char="§"/>
            </a:pPr>
            <a:r>
              <a:rPr lang="en-AU" altLang="en-US" sz="2400" dirty="0" smtClean="0">
                <a:latin typeface="Tahoma" pitchFamily="34" charset="0"/>
                <a:cs typeface="Times New Roman" pitchFamily="18" charset="0"/>
              </a:rPr>
              <a:t>Tabulate the amount of sunshine recorded during each hour of the day from sunrise to sunset using the special plastic scale.</a:t>
            </a:r>
          </a:p>
          <a:p>
            <a:pPr eaLnBrk="1" hangingPunct="1">
              <a:spcBef>
                <a:spcPts val="1800"/>
              </a:spcBef>
              <a:buFont typeface="Wingdings" panose="05000000000000000000" pitchFamily="2" charset="2"/>
              <a:buChar char="§"/>
            </a:pPr>
            <a:r>
              <a:rPr lang="en-AU" altLang="en-US" sz="2400" dirty="0" smtClean="0">
                <a:latin typeface="Tahoma" pitchFamily="34" charset="0"/>
                <a:cs typeface="Times New Roman" pitchFamily="18" charset="0"/>
              </a:rPr>
              <a:t>Add up the values for all the hours and determine the total duration of sunshine hours of the day.</a:t>
            </a:r>
            <a:r>
              <a:rPr lang="en-US" altLang="en-US" sz="2400" dirty="0" smtClean="0">
                <a:latin typeface="Tahoma" pitchFamily="34" charset="0"/>
              </a:rPr>
              <a:t> </a:t>
            </a:r>
          </a:p>
        </p:txBody>
      </p:sp>
    </p:spTree>
    <p:extLst>
      <p:ext uri="{BB962C8B-B14F-4D97-AF65-F5344CB8AC3E}">
        <p14:creationId xmlns:p14="http://schemas.microsoft.com/office/powerpoint/2010/main" val="2493164253"/>
      </p:ext>
    </p:extLst>
  </p:cSld>
  <p:clrMapOvr>
    <a:masterClrMapping/>
  </p:clrMapOvr>
  <p:transition spd="slow">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81000" y="533400"/>
            <a:ext cx="8382000" cy="685800"/>
          </a:xfrm>
        </p:spPr>
        <p:txBody>
          <a:bodyPr/>
          <a:lstStyle/>
          <a:p>
            <a:pPr eaLnBrk="1" hangingPunct="1">
              <a:defRPr/>
            </a:pPr>
            <a:r>
              <a:rPr lang="en-US" sz="2400" b="1" dirty="0">
                <a:solidFill>
                  <a:srgbClr val="000099"/>
                </a:solidFill>
                <a:latin typeface="Tahoma" panose="020B0604030504040204" pitchFamily="34" charset="0"/>
                <a:ea typeface="Tahoma" panose="020B0604030504040204" pitchFamily="34" charset="0"/>
                <a:cs typeface="Tahoma" panose="020B0604030504040204" pitchFamily="34" charset="0"/>
              </a:rPr>
              <a:t>Precautions for recording sunshine measurements</a:t>
            </a:r>
          </a:p>
        </p:txBody>
      </p:sp>
      <p:sp>
        <p:nvSpPr>
          <p:cNvPr id="65539" name="Rectangle 3"/>
          <p:cNvSpPr>
            <a:spLocks noGrp="1" noChangeArrowheads="1"/>
          </p:cNvSpPr>
          <p:nvPr>
            <p:ph type="body" idx="1"/>
          </p:nvPr>
        </p:nvSpPr>
        <p:spPr>
          <a:xfrm>
            <a:off x="152400" y="1371600"/>
            <a:ext cx="8534400" cy="4343400"/>
          </a:xfrm>
          <a:solidFill>
            <a:schemeClr val="bg1"/>
          </a:solidFill>
        </p:spPr>
        <p:txBody>
          <a:bodyPr/>
          <a:lstStyle/>
          <a:p>
            <a:pPr algn="just" eaLnBrk="1" hangingPunct="1">
              <a:spcBef>
                <a:spcPts val="1800"/>
              </a:spcBef>
              <a:buFont typeface="Wingdings" panose="05000000000000000000" pitchFamily="2" charset="2"/>
              <a:buChar char="§"/>
            </a:pPr>
            <a:r>
              <a:rPr lang="en-AU" altLang="en-US" sz="2400" dirty="0" smtClean="0">
                <a:latin typeface="Tahoma" pitchFamily="34" charset="0"/>
                <a:cs typeface="Times New Roman" pitchFamily="18" charset="0"/>
              </a:rPr>
              <a:t>Do not clean the glass bowl of the sunshine recorder with any cloth or material that may abrade the surface. Avoid excessive vigour in polishing.</a:t>
            </a:r>
          </a:p>
          <a:p>
            <a:pPr algn="just" eaLnBrk="1" hangingPunct="1">
              <a:spcBef>
                <a:spcPts val="1800"/>
              </a:spcBef>
              <a:buFont typeface="Wingdings" panose="05000000000000000000" pitchFamily="2" charset="2"/>
              <a:buChar char="§"/>
            </a:pPr>
            <a:r>
              <a:rPr lang="en-AU" altLang="en-US" sz="2400" dirty="0" smtClean="0">
                <a:latin typeface="Tahoma" pitchFamily="34" charset="0"/>
                <a:cs typeface="Times New Roman" pitchFamily="18" charset="0"/>
              </a:rPr>
              <a:t>Remove immediately any deposit such as dew, frost, snow or bird droppings.</a:t>
            </a:r>
          </a:p>
          <a:p>
            <a:pPr algn="just" eaLnBrk="1" hangingPunct="1">
              <a:spcBef>
                <a:spcPts val="1800"/>
              </a:spcBef>
              <a:buFont typeface="Wingdings" panose="05000000000000000000" pitchFamily="2" charset="2"/>
              <a:buChar char="§"/>
            </a:pPr>
            <a:r>
              <a:rPr lang="en-AU" altLang="en-US" sz="2400" dirty="0" smtClean="0">
                <a:latin typeface="Tahoma" pitchFamily="34" charset="0"/>
                <a:cs typeface="Times New Roman" pitchFamily="18" charset="0"/>
              </a:rPr>
              <a:t>If the trace is not parallel to the central line of the card, or if the intensity of the trace is too high or too low, carry out levelling and other adjustments of the recorder.</a:t>
            </a:r>
          </a:p>
          <a:p>
            <a:pPr eaLnBrk="1" hangingPunct="1">
              <a:spcBef>
                <a:spcPts val="1800"/>
              </a:spcBef>
              <a:buFont typeface="Wingdings" panose="05000000000000000000" pitchFamily="2" charset="2"/>
              <a:buChar char="§"/>
            </a:pPr>
            <a:r>
              <a:rPr lang="en-AU" altLang="en-US" sz="2400" dirty="0" smtClean="0">
                <a:latin typeface="Tahoma" pitchFamily="34" charset="0"/>
                <a:cs typeface="Times New Roman" pitchFamily="18" charset="0"/>
              </a:rPr>
              <a:t>Use the sunshine cards appropriate for the season</a:t>
            </a:r>
            <a:r>
              <a:rPr lang="en-AU" altLang="en-US" sz="2400" b="1" dirty="0" smtClean="0">
                <a:latin typeface="Tahoma" pitchFamily="34" charset="0"/>
                <a:cs typeface="Times New Roman" pitchFamily="18" charset="0"/>
              </a:rPr>
              <a:t>.</a:t>
            </a:r>
            <a:r>
              <a:rPr lang="en-US" altLang="en-US" dirty="0" smtClean="0">
                <a:latin typeface="Tahoma" pitchFamily="34" charset="0"/>
              </a:rPr>
              <a:t> </a:t>
            </a:r>
          </a:p>
        </p:txBody>
      </p:sp>
    </p:spTree>
    <p:extLst>
      <p:ext uri="{BB962C8B-B14F-4D97-AF65-F5344CB8AC3E}">
        <p14:creationId xmlns:p14="http://schemas.microsoft.com/office/powerpoint/2010/main" val="3887507878"/>
      </p:ext>
    </p:extLst>
  </p:cSld>
  <p:clrMapOvr>
    <a:masterClrMapping/>
  </p:clrMapOvr>
  <p:transition spd="slow">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001643"/>
          </a:xfrm>
          <a:prstGeom prst="rect">
            <a:avLst/>
          </a:prstGeom>
          <a:noFill/>
        </p:spPr>
        <p:txBody>
          <a:bodyPr wrap="square" rtlCol="0">
            <a:spAutoFit/>
          </a:bodyPr>
          <a:lstStyle/>
          <a:p>
            <a:r>
              <a:rPr lang="en-US" sz="2400" dirty="0">
                <a:solidFill>
                  <a:srgbClr val="0000FF"/>
                </a:solidFill>
                <a:latin typeface="Tahoma" panose="020B0604030504040204" pitchFamily="34" charset="0"/>
                <a:ea typeface="Tahoma" panose="020B0604030504040204" pitchFamily="34" charset="0"/>
                <a:cs typeface="Tahoma" panose="020B0604030504040204" pitchFamily="34" charset="0"/>
              </a:rPr>
              <a:t>Computation of Global Radiation Intensity Using </a:t>
            </a:r>
            <a:r>
              <a:rPr lang="en-US" sz="2400" dirty="0" smtClean="0">
                <a:solidFill>
                  <a:srgbClr val="0000FF"/>
                </a:solidFill>
                <a:latin typeface="Tahoma" panose="020B0604030504040204" pitchFamily="34" charset="0"/>
                <a:ea typeface="Tahoma" panose="020B0604030504040204" pitchFamily="34" charset="0"/>
                <a:cs typeface="Tahoma" panose="020B0604030504040204" pitchFamily="34" charset="0"/>
              </a:rPr>
              <a:t>BSS</a:t>
            </a:r>
          </a:p>
          <a:p>
            <a:endParaRPr lang="en-US" sz="800" dirty="0" smtClean="0">
              <a:latin typeface="Tahoma" panose="020B0604030504040204" pitchFamily="34" charset="0"/>
              <a:ea typeface="Tahoma" panose="020B0604030504040204" pitchFamily="34" charset="0"/>
              <a:cs typeface="Tahoma" panose="020B0604030504040204" pitchFamily="34" charset="0"/>
            </a:endParaRPr>
          </a:p>
          <a:p>
            <a:pPr algn="just"/>
            <a:r>
              <a:rPr lang="en-US" sz="2400" dirty="0">
                <a:latin typeface="Tahoma" panose="020B0604030504040204" pitchFamily="34" charset="0"/>
                <a:ea typeface="Tahoma" panose="020B0604030504040204" pitchFamily="34" charset="0"/>
                <a:cs typeface="Tahoma" panose="020B0604030504040204" pitchFamily="34" charset="0"/>
              </a:rPr>
              <a:t>Angstrom in 1924  developed a regression equation to compute Total solar radiation (</a:t>
            </a:r>
            <a:r>
              <a:rPr lang="en-US" sz="2400" dirty="0" err="1">
                <a:latin typeface="Tahoma" panose="020B0604030504040204" pitchFamily="34" charset="0"/>
                <a:ea typeface="Tahoma" panose="020B0604030504040204" pitchFamily="34" charset="0"/>
                <a:cs typeface="Tahoma" panose="020B0604030504040204" pitchFamily="34" charset="0"/>
              </a:rPr>
              <a:t>Rs</a:t>
            </a:r>
            <a:r>
              <a:rPr lang="en-US" sz="2400" dirty="0">
                <a:latin typeface="Tahoma" panose="020B0604030504040204" pitchFamily="34" charset="0"/>
                <a:ea typeface="Tahoma" panose="020B0604030504040204" pitchFamily="34" charset="0"/>
                <a:cs typeface="Tahoma" panose="020B0604030504040204" pitchFamily="34" charset="0"/>
              </a:rPr>
              <a:t>) from BSS data</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algn="just"/>
            <a:endParaRPr lang="en-US" sz="800" dirty="0">
              <a:latin typeface="Tahoma" panose="020B0604030504040204" pitchFamily="34" charset="0"/>
              <a:ea typeface="Tahoma" panose="020B0604030504040204" pitchFamily="34" charset="0"/>
              <a:cs typeface="Tahoma" panose="020B0604030504040204" pitchFamily="34" charset="0"/>
            </a:endParaRPr>
          </a:p>
          <a:p>
            <a:pPr algn="just"/>
            <a:r>
              <a:rPr lang="en-US" sz="2400" dirty="0">
                <a:latin typeface="Tahoma" panose="020B0604030504040204" pitchFamily="34" charset="0"/>
                <a:ea typeface="Tahoma" panose="020B0604030504040204" pitchFamily="34" charset="0"/>
                <a:cs typeface="Tahoma" panose="020B0604030504040204" pitchFamily="34" charset="0"/>
              </a:rPr>
              <a:t>This relates monthly average daily global radiation to the average daily sunshine hours, and is given by the following expression:</a:t>
            </a:r>
          </a:p>
          <a:p>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dirty="0" err="1">
                <a:latin typeface="Tahoma" panose="020B0604030504040204" pitchFamily="34" charset="0"/>
                <a:ea typeface="Tahoma" panose="020B0604030504040204" pitchFamily="34" charset="0"/>
                <a:cs typeface="Tahoma" panose="020B0604030504040204" pitchFamily="34" charset="0"/>
              </a:rPr>
              <a:t>Rs</a:t>
            </a:r>
            <a:r>
              <a:rPr lang="en-US" sz="2400" dirty="0">
                <a:latin typeface="Tahoma" panose="020B0604030504040204" pitchFamily="34" charset="0"/>
                <a:ea typeface="Tahoma" panose="020B0604030504040204" pitchFamily="34" charset="0"/>
                <a:cs typeface="Tahoma" panose="020B0604030504040204" pitchFamily="34" charset="0"/>
              </a:rPr>
              <a:t> = Ra [</a:t>
            </a:r>
            <a:r>
              <a:rPr lang="en-US" sz="2400" dirty="0" err="1" smtClean="0">
                <a:latin typeface="Tahoma" panose="020B0604030504040204" pitchFamily="34" charset="0"/>
                <a:ea typeface="Tahoma" panose="020B0604030504040204" pitchFamily="34" charset="0"/>
                <a:cs typeface="Tahoma" panose="020B0604030504040204" pitchFamily="34" charset="0"/>
              </a:rPr>
              <a:t>a+b</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n/N)]</a:t>
            </a:r>
          </a:p>
          <a:p>
            <a:endParaRPr lang="en-US" sz="800" dirty="0" smtClean="0">
              <a:latin typeface="Tahoma" panose="020B0604030504040204" pitchFamily="34" charset="0"/>
              <a:ea typeface="Tahoma" panose="020B0604030504040204" pitchFamily="34" charset="0"/>
              <a:cs typeface="Tahoma" panose="020B0604030504040204" pitchFamily="34" charset="0"/>
            </a:endParaRPr>
          </a:p>
          <a:p>
            <a:r>
              <a:rPr lang="en-US" sz="2400" dirty="0">
                <a:latin typeface="Tahoma" panose="020B0604030504040204" pitchFamily="34" charset="0"/>
                <a:ea typeface="Tahoma" panose="020B0604030504040204" pitchFamily="34" charset="0"/>
                <a:cs typeface="Tahoma" panose="020B0604030504040204" pitchFamily="34" charset="0"/>
              </a:rPr>
              <a:t>Where: </a:t>
            </a:r>
            <a:r>
              <a:rPr lang="en-US" sz="2400" dirty="0" err="1">
                <a:latin typeface="Tahoma" panose="020B0604030504040204" pitchFamily="34" charset="0"/>
                <a:ea typeface="Tahoma" panose="020B0604030504040204" pitchFamily="34" charset="0"/>
                <a:cs typeface="Tahoma" panose="020B0604030504040204" pitchFamily="34" charset="0"/>
              </a:rPr>
              <a:t>Rs</a:t>
            </a:r>
            <a:r>
              <a:rPr lang="en-US" sz="2400" dirty="0">
                <a:latin typeface="Tahoma" panose="020B0604030504040204" pitchFamily="34" charset="0"/>
                <a:ea typeface="Tahoma" panose="020B0604030504040204" pitchFamily="34" charset="0"/>
                <a:cs typeface="Tahoma" panose="020B0604030504040204" pitchFamily="34" charset="0"/>
              </a:rPr>
              <a:t> = Solar radiation at the surface.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dirty="0" smtClean="0">
                <a:latin typeface="Tahoma" panose="020B0604030504040204" pitchFamily="34" charset="0"/>
                <a:ea typeface="Tahoma" panose="020B0604030504040204" pitchFamily="34" charset="0"/>
                <a:cs typeface="Tahoma" panose="020B0604030504040204" pitchFamily="34" charset="0"/>
              </a:rPr>
              <a:t>Ra </a:t>
            </a:r>
            <a:r>
              <a:rPr lang="en-US" sz="2400" dirty="0">
                <a:latin typeface="Tahoma" panose="020B0604030504040204" pitchFamily="34" charset="0"/>
                <a:ea typeface="Tahoma" panose="020B0604030504040204" pitchFamily="34" charset="0"/>
                <a:cs typeface="Tahoma" panose="020B0604030504040204" pitchFamily="34" charset="0"/>
              </a:rPr>
              <a:t>= Extraterrestrial Radiation at the top of the atmosphere, which differs with latitude;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dirty="0" smtClean="0">
                <a:latin typeface="Tahoma" panose="020B0604030504040204" pitchFamily="34" charset="0"/>
                <a:ea typeface="Tahoma" panose="020B0604030504040204" pitchFamily="34" charset="0"/>
                <a:cs typeface="Tahoma" panose="020B0604030504040204" pitchFamily="34" charset="0"/>
              </a:rPr>
              <a:t>a </a:t>
            </a:r>
            <a:r>
              <a:rPr lang="en-US" sz="2400" dirty="0">
                <a:latin typeface="Tahoma" panose="020B0604030504040204" pitchFamily="34" charset="0"/>
                <a:ea typeface="Tahoma" panose="020B0604030504040204" pitchFamily="34" charset="0"/>
                <a:cs typeface="Tahoma" panose="020B0604030504040204" pitchFamily="34" charset="0"/>
              </a:rPr>
              <a:t>&amp; b = Constants, a= 0.42 and b=0.30;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dirty="0" smtClean="0">
                <a:latin typeface="Tahoma" panose="020B0604030504040204" pitchFamily="34" charset="0"/>
                <a:ea typeface="Tahoma" panose="020B0604030504040204" pitchFamily="34" charset="0"/>
                <a:cs typeface="Tahoma" panose="020B0604030504040204" pitchFamily="34" charset="0"/>
              </a:rPr>
              <a:t>n </a:t>
            </a:r>
            <a:r>
              <a:rPr lang="en-US" sz="2400" dirty="0">
                <a:latin typeface="Tahoma" panose="020B0604030504040204" pitchFamily="34" charset="0"/>
                <a:ea typeface="Tahoma" panose="020B0604030504040204" pitchFamily="34" charset="0"/>
                <a:cs typeface="Tahoma" panose="020B0604030504040204" pitchFamily="34" charset="0"/>
              </a:rPr>
              <a:t>= Actual bright sunshine (BSS) duration;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r>
              <a:rPr lang="en-US" sz="2400" dirty="0" smtClean="0">
                <a:latin typeface="Tahoma" panose="020B0604030504040204" pitchFamily="34" charset="0"/>
                <a:ea typeface="Tahoma" panose="020B0604030504040204" pitchFamily="34" charset="0"/>
                <a:cs typeface="Tahoma" panose="020B0604030504040204" pitchFamily="34" charset="0"/>
              </a:rPr>
              <a:t>N</a:t>
            </a:r>
            <a:r>
              <a:rPr lang="en-US" sz="2400" dirty="0">
                <a:latin typeface="Tahoma" panose="020B0604030504040204" pitchFamily="34" charset="0"/>
                <a:ea typeface="Tahoma" panose="020B0604030504040204" pitchFamily="34" charset="0"/>
                <a:cs typeface="Tahoma" panose="020B0604030504040204" pitchFamily="34" charset="0"/>
              </a:rPr>
              <a:t>= Maximum possible sunshine duration varies with latitude and time of season of a </a:t>
            </a:r>
            <a:r>
              <a:rPr lang="en-US" sz="2400" dirty="0" smtClean="0">
                <a:latin typeface="Tahoma" panose="020B0604030504040204" pitchFamily="34" charset="0"/>
                <a:ea typeface="Tahoma" panose="020B0604030504040204" pitchFamily="34" charset="0"/>
                <a:cs typeface="Tahoma" panose="020B0604030504040204" pitchFamily="34" charset="0"/>
              </a:rPr>
              <a:t>place</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7376117"/>
      </p:ext>
    </p:extLst>
  </p:cSld>
  <p:clrMapOvr>
    <a:masterClrMapping/>
  </p:clrMapOvr>
  <p:transition spd="slow">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4572476"/>
              </p:ext>
            </p:extLst>
          </p:nvPr>
        </p:nvGraphicFramePr>
        <p:xfrm>
          <a:off x="381000" y="1135797"/>
          <a:ext cx="8229597" cy="5468112"/>
        </p:xfrm>
        <a:graphic>
          <a:graphicData uri="http://schemas.openxmlformats.org/drawingml/2006/table">
            <a:tbl>
              <a:tblPr firstRow="1" firstCol="1" bandRow="1"/>
              <a:tblGrid>
                <a:gridCol w="2211280"/>
                <a:gridCol w="1211485"/>
                <a:gridCol w="1191931"/>
                <a:gridCol w="1211485"/>
                <a:gridCol w="1191931"/>
                <a:gridCol w="1211485"/>
              </a:tblGrid>
              <a:tr h="357554">
                <a:tc>
                  <a:txBody>
                    <a:bodyPr/>
                    <a:lstStyle/>
                    <a:p>
                      <a:pPr marL="76200" marR="0">
                        <a:lnSpc>
                          <a:spcPct val="115000"/>
                        </a:lnSpc>
                        <a:spcBef>
                          <a:spcPts val="0"/>
                        </a:spcBef>
                        <a:spcAft>
                          <a:spcPts val="0"/>
                        </a:spcAft>
                      </a:pPr>
                      <a:r>
                        <a:rPr lang="en-US" sz="2400" b="1" dirty="0">
                          <a:effectLst/>
                          <a:latin typeface="Tahoma" panose="020B0604030504040204" pitchFamily="34" charset="0"/>
                          <a:ea typeface="Tahoma" panose="020B0604030504040204" pitchFamily="34" charset="0"/>
                          <a:cs typeface="Tahoma" panose="020B0604030504040204" pitchFamily="34" charset="0"/>
                        </a:rPr>
                        <a:t>Month</a:t>
                      </a:r>
                      <a:endParaRPr lang="en-US" sz="240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effectLst/>
                          <a:latin typeface="Tahoma" panose="020B0604030504040204" pitchFamily="34" charset="0"/>
                          <a:ea typeface="Tahoma" panose="020B0604030504040204" pitchFamily="34" charset="0"/>
                          <a:cs typeface="Tahoma" panose="020B0604030504040204" pitchFamily="34" charset="0"/>
                        </a:rPr>
                        <a:t>0</a:t>
                      </a:r>
                      <a:r>
                        <a:rPr lang="en-US" sz="2400" b="1" baseline="30000">
                          <a:effectLst/>
                          <a:latin typeface="Tahoma" panose="020B0604030504040204" pitchFamily="34" charset="0"/>
                          <a:ea typeface="Tahoma" panose="020B0604030504040204" pitchFamily="34" charset="0"/>
                          <a:cs typeface="Tahoma" panose="020B0604030504040204" pitchFamily="34" charset="0"/>
                        </a:rPr>
                        <a:t>0</a:t>
                      </a:r>
                      <a:endParaRPr lang="en-US" sz="240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b="1" dirty="0">
                          <a:effectLst/>
                          <a:latin typeface="Tahoma" panose="020B0604030504040204" pitchFamily="34" charset="0"/>
                          <a:ea typeface="Tahoma" panose="020B0604030504040204" pitchFamily="34" charset="0"/>
                          <a:cs typeface="Tahoma" panose="020B0604030504040204" pitchFamily="34" charset="0"/>
                        </a:rPr>
                        <a:t>10</a:t>
                      </a:r>
                      <a:r>
                        <a:rPr lang="en-US" sz="2400" b="1" baseline="30000" dirty="0">
                          <a:effectLst/>
                          <a:latin typeface="Tahoma" panose="020B0604030504040204" pitchFamily="34" charset="0"/>
                          <a:ea typeface="Tahoma" panose="020B0604030504040204" pitchFamily="34" charset="0"/>
                          <a:cs typeface="Tahoma" panose="020B0604030504040204" pitchFamily="34" charset="0"/>
                        </a:rPr>
                        <a:t>0</a:t>
                      </a:r>
                      <a:endParaRPr lang="en-US" sz="240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b="1">
                          <a:effectLst/>
                          <a:latin typeface="Tahoma" panose="020B0604030504040204" pitchFamily="34" charset="0"/>
                          <a:ea typeface="Tahoma" panose="020B0604030504040204" pitchFamily="34" charset="0"/>
                          <a:cs typeface="Tahoma" panose="020B0604030504040204" pitchFamily="34" charset="0"/>
                        </a:rPr>
                        <a:t>20</a:t>
                      </a:r>
                      <a:r>
                        <a:rPr lang="en-US" sz="2400" b="1" baseline="30000">
                          <a:effectLst/>
                          <a:latin typeface="Tahoma" panose="020B0604030504040204" pitchFamily="34" charset="0"/>
                          <a:ea typeface="Tahoma" panose="020B0604030504040204" pitchFamily="34" charset="0"/>
                          <a:cs typeface="Tahoma" panose="020B0604030504040204" pitchFamily="34" charset="0"/>
                        </a:rPr>
                        <a:t>0</a:t>
                      </a:r>
                      <a:endParaRPr lang="en-US" sz="240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b="1">
                          <a:effectLst/>
                          <a:latin typeface="Tahoma" panose="020B0604030504040204" pitchFamily="34" charset="0"/>
                          <a:ea typeface="Tahoma" panose="020B0604030504040204" pitchFamily="34" charset="0"/>
                          <a:cs typeface="Tahoma" panose="020B0604030504040204" pitchFamily="34" charset="0"/>
                        </a:rPr>
                        <a:t>30</a:t>
                      </a:r>
                      <a:r>
                        <a:rPr lang="en-US" sz="2400" b="1" baseline="30000">
                          <a:effectLst/>
                          <a:latin typeface="Tahoma" panose="020B0604030504040204" pitchFamily="34" charset="0"/>
                          <a:ea typeface="Tahoma" panose="020B0604030504040204" pitchFamily="34" charset="0"/>
                          <a:cs typeface="Tahoma" panose="020B0604030504040204" pitchFamily="34" charset="0"/>
                        </a:rPr>
                        <a:t>0</a:t>
                      </a:r>
                      <a:endParaRPr lang="en-US" sz="240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b="1">
                          <a:effectLst/>
                          <a:latin typeface="Tahoma" panose="020B0604030504040204" pitchFamily="34" charset="0"/>
                          <a:ea typeface="Tahoma" panose="020B0604030504040204" pitchFamily="34" charset="0"/>
                          <a:cs typeface="Tahoma" panose="020B0604030504040204" pitchFamily="34" charset="0"/>
                        </a:rPr>
                        <a:t>40</a:t>
                      </a:r>
                      <a:r>
                        <a:rPr lang="en-US" sz="2400" b="1" baseline="30000">
                          <a:effectLst/>
                          <a:latin typeface="Tahoma" panose="020B0604030504040204" pitchFamily="34" charset="0"/>
                          <a:ea typeface="Tahoma" panose="020B0604030504040204" pitchFamily="34" charset="0"/>
                          <a:cs typeface="Tahoma" panose="020B0604030504040204" pitchFamily="34" charset="0"/>
                        </a:rPr>
                        <a:t>0</a:t>
                      </a:r>
                      <a:endParaRPr lang="en-US" sz="240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554">
                <a:tc>
                  <a:txBody>
                    <a:bodyPr/>
                    <a:lstStyle/>
                    <a:p>
                      <a:pPr marL="762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January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859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758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638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479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366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554">
                <a:tc>
                  <a:txBody>
                    <a:bodyPr/>
                    <a:lstStyle/>
                    <a:p>
                      <a:pPr marL="762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February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887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729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620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497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554">
                <a:tc>
                  <a:txBody>
                    <a:bodyPr/>
                    <a:lstStyle/>
                    <a:p>
                      <a:pPr marL="762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March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895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874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824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752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657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554">
                <a:tc>
                  <a:txBody>
                    <a:bodyPr/>
                    <a:lstStyle/>
                    <a:p>
                      <a:pPr marL="762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April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869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896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897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870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554">
                <a:tc>
                  <a:txBody>
                    <a:bodyPr/>
                    <a:lstStyle/>
                    <a:p>
                      <a:pPr marL="762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887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928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947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936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554">
                <a:tc>
                  <a:txBody>
                    <a:bodyPr/>
                    <a:lstStyle/>
                    <a:p>
                      <a:pPr marL="762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June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793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875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935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974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987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554">
                <a:tc>
                  <a:txBody>
                    <a:bodyPr/>
                    <a:lstStyle/>
                    <a:p>
                      <a:pPr marL="762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July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803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878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935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957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963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554">
                <a:tc>
                  <a:txBody>
                    <a:bodyPr/>
                    <a:lstStyle/>
                    <a:p>
                      <a:pPr marL="762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August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842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885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930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898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554">
                <a:tc>
                  <a:txBody>
                    <a:bodyPr/>
                    <a:lstStyle/>
                    <a:p>
                      <a:pPr marL="762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September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879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906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794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716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554">
                <a:tc>
                  <a:txBody>
                    <a:bodyPr/>
                    <a:lstStyle/>
                    <a:p>
                      <a:pPr marL="762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October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885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835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848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663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548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554">
                <a:tc>
                  <a:txBody>
                    <a:bodyPr/>
                    <a:lstStyle/>
                    <a:p>
                      <a:pPr marL="762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November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862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774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665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538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399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554">
                <a:tc>
                  <a:txBody>
                    <a:bodyPr/>
                    <a:lstStyle/>
                    <a:p>
                      <a:pPr marL="762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December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846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737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611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9400" marR="0">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465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2100" marR="0">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329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533400" y="152400"/>
            <a:ext cx="8382000" cy="830997"/>
          </a:xfrm>
          <a:prstGeom prst="rect">
            <a:avLst/>
          </a:prstGeom>
          <a:noFill/>
        </p:spPr>
        <p:txBody>
          <a:bodyPr wrap="square" rtlCol="0">
            <a:spAutoFit/>
          </a:bodyPr>
          <a:lstStyle/>
          <a:p>
            <a:r>
              <a:rPr lang="en-US" sz="2400" dirty="0" smtClean="0">
                <a:latin typeface="Tahoma" panose="020B0604030504040204" pitchFamily="34" charset="0"/>
                <a:ea typeface="Tahoma" panose="020B0604030504040204" pitchFamily="34" charset="0"/>
                <a:cs typeface="Tahoma" panose="020B0604030504040204" pitchFamily="34" charset="0"/>
              </a:rPr>
              <a:t>Table.  Mean </a:t>
            </a:r>
            <a:r>
              <a:rPr lang="en-US" sz="2400" dirty="0">
                <a:latin typeface="Tahoma" panose="020B0604030504040204" pitchFamily="34" charset="0"/>
                <a:ea typeface="Tahoma" panose="020B0604030504040204" pitchFamily="34" charset="0"/>
                <a:cs typeface="Tahoma" panose="020B0604030504040204" pitchFamily="34" charset="0"/>
              </a:rPr>
              <a:t>Monthly values of Extraterrestrial Radiation (Cal/cm2/day) for different latitudes in </a:t>
            </a:r>
            <a:r>
              <a:rPr lang="en-US" sz="2400" dirty="0" err="1">
                <a:latin typeface="Tahoma" panose="020B0604030504040204" pitchFamily="34" charset="0"/>
                <a:ea typeface="Tahoma" panose="020B0604030504040204" pitchFamily="34" charset="0"/>
                <a:cs typeface="Tahoma" panose="020B0604030504040204" pitchFamily="34" charset="0"/>
              </a:rPr>
              <a:t>Northen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smtClean="0">
                <a:latin typeface="Tahoma" panose="020B0604030504040204" pitchFamily="34" charset="0"/>
                <a:ea typeface="Tahoma" panose="020B0604030504040204" pitchFamily="34" charset="0"/>
                <a:cs typeface="Tahoma" panose="020B0604030504040204" pitchFamily="34" charset="0"/>
              </a:rPr>
              <a:t>Hemishere</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11579292"/>
      </p:ext>
    </p:extLst>
  </p:cSld>
  <p:clrMapOvr>
    <a:masterClrMapping/>
  </p:clrMapOvr>
  <p:transition spd="slow">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80205742"/>
              </p:ext>
            </p:extLst>
          </p:nvPr>
        </p:nvGraphicFramePr>
        <p:xfrm>
          <a:off x="381000" y="1295405"/>
          <a:ext cx="8305799" cy="5468112"/>
        </p:xfrm>
        <a:graphic>
          <a:graphicData uri="http://schemas.openxmlformats.org/drawingml/2006/table">
            <a:tbl>
              <a:tblPr firstRow="1" firstCol="1" bandRow="1"/>
              <a:tblGrid>
                <a:gridCol w="1722842"/>
                <a:gridCol w="1309053"/>
                <a:gridCol w="1327899"/>
                <a:gridCol w="1309053"/>
                <a:gridCol w="1327899"/>
                <a:gridCol w="1309053"/>
              </a:tblGrid>
              <a:tr h="381000">
                <a:tc>
                  <a:txBody>
                    <a:bodyPr/>
                    <a:lstStyle/>
                    <a:p>
                      <a:pPr marL="76200" marR="0" algn="l">
                        <a:lnSpc>
                          <a:spcPct val="115000"/>
                        </a:lnSpc>
                        <a:spcBef>
                          <a:spcPts val="0"/>
                        </a:spcBef>
                        <a:spcAft>
                          <a:spcPts val="0"/>
                        </a:spcAft>
                      </a:pPr>
                      <a:r>
                        <a:rPr lang="en-US" sz="2400" b="1" dirty="0">
                          <a:effectLst/>
                          <a:latin typeface="Tahoma" panose="020B0604030504040204" pitchFamily="34" charset="0"/>
                          <a:ea typeface="Tahoma" panose="020B0604030504040204" pitchFamily="34" charset="0"/>
                          <a:cs typeface="Tahoma" panose="020B0604030504040204" pitchFamily="34" charset="0"/>
                        </a:rPr>
                        <a:t>Month</a:t>
                      </a:r>
                      <a:endParaRPr lang="en-US" sz="2400" dirty="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effectLst/>
                          <a:latin typeface="Tahoma" panose="020B0604030504040204" pitchFamily="34" charset="0"/>
                          <a:ea typeface="Tahoma" panose="020B0604030504040204" pitchFamily="34" charset="0"/>
                          <a:cs typeface="Tahoma" panose="020B0604030504040204" pitchFamily="34" charset="0"/>
                        </a:rPr>
                        <a:t>0</a:t>
                      </a:r>
                      <a:r>
                        <a:rPr lang="en-US" sz="2400" b="1" baseline="30000">
                          <a:effectLst/>
                          <a:latin typeface="Tahoma" panose="020B0604030504040204" pitchFamily="34" charset="0"/>
                          <a:ea typeface="Tahoma" panose="020B0604030504040204" pitchFamily="34" charset="0"/>
                          <a:cs typeface="Tahoma" panose="020B0604030504040204" pitchFamily="34" charset="0"/>
                        </a:rPr>
                        <a:t>0</a:t>
                      </a:r>
                      <a:endParaRPr lang="en-US" sz="240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effectLst/>
                          <a:latin typeface="Tahoma" panose="020B0604030504040204" pitchFamily="34" charset="0"/>
                          <a:ea typeface="Tahoma" panose="020B0604030504040204" pitchFamily="34" charset="0"/>
                          <a:cs typeface="Tahoma" panose="020B0604030504040204" pitchFamily="34" charset="0"/>
                        </a:rPr>
                        <a:t>10</a:t>
                      </a:r>
                      <a:r>
                        <a:rPr lang="en-US" sz="2400" b="1" baseline="30000">
                          <a:effectLst/>
                          <a:latin typeface="Tahoma" panose="020B0604030504040204" pitchFamily="34" charset="0"/>
                          <a:ea typeface="Tahoma" panose="020B0604030504040204" pitchFamily="34" charset="0"/>
                          <a:cs typeface="Tahoma" panose="020B0604030504040204" pitchFamily="34" charset="0"/>
                        </a:rPr>
                        <a:t>0</a:t>
                      </a:r>
                      <a:endParaRPr lang="en-US" sz="240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lgn="l">
                        <a:lnSpc>
                          <a:spcPct val="115000"/>
                        </a:lnSpc>
                        <a:spcBef>
                          <a:spcPts val="0"/>
                        </a:spcBef>
                        <a:spcAft>
                          <a:spcPts val="0"/>
                        </a:spcAft>
                      </a:pPr>
                      <a:r>
                        <a:rPr lang="en-US" sz="2400" b="1">
                          <a:effectLst/>
                          <a:latin typeface="Tahoma" panose="020B0604030504040204" pitchFamily="34" charset="0"/>
                          <a:ea typeface="Tahoma" panose="020B0604030504040204" pitchFamily="34" charset="0"/>
                          <a:cs typeface="Tahoma" panose="020B0604030504040204" pitchFamily="34" charset="0"/>
                        </a:rPr>
                        <a:t>20</a:t>
                      </a:r>
                      <a:r>
                        <a:rPr lang="en-US" sz="2400" b="1" baseline="30000">
                          <a:effectLst/>
                          <a:latin typeface="Tahoma" panose="020B0604030504040204" pitchFamily="34" charset="0"/>
                          <a:ea typeface="Tahoma" panose="020B0604030504040204" pitchFamily="34" charset="0"/>
                          <a:cs typeface="Tahoma" panose="020B0604030504040204" pitchFamily="34" charset="0"/>
                        </a:rPr>
                        <a:t>0</a:t>
                      </a:r>
                      <a:endParaRPr lang="en-US" sz="240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b="1">
                          <a:effectLst/>
                          <a:latin typeface="Tahoma" panose="020B0604030504040204" pitchFamily="34" charset="0"/>
                          <a:ea typeface="Tahoma" panose="020B0604030504040204" pitchFamily="34" charset="0"/>
                          <a:cs typeface="Tahoma" panose="020B0604030504040204" pitchFamily="34" charset="0"/>
                        </a:rPr>
                        <a:t>30</a:t>
                      </a:r>
                      <a:r>
                        <a:rPr lang="en-US" sz="2400" b="1" baseline="30000">
                          <a:effectLst/>
                          <a:latin typeface="Tahoma" panose="020B0604030504040204" pitchFamily="34" charset="0"/>
                          <a:ea typeface="Tahoma" panose="020B0604030504040204" pitchFamily="34" charset="0"/>
                          <a:cs typeface="Tahoma" panose="020B0604030504040204" pitchFamily="34" charset="0"/>
                        </a:rPr>
                        <a:t>0</a:t>
                      </a:r>
                      <a:endParaRPr lang="en-US" sz="240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04800" algn="r">
                        <a:lnSpc>
                          <a:spcPct val="115000"/>
                        </a:lnSpc>
                        <a:spcBef>
                          <a:spcPts val="0"/>
                        </a:spcBef>
                        <a:spcAft>
                          <a:spcPts val="0"/>
                        </a:spcAft>
                      </a:pPr>
                      <a:r>
                        <a:rPr lang="en-US" sz="2400" b="1">
                          <a:effectLst/>
                          <a:latin typeface="Tahoma" panose="020B0604030504040204" pitchFamily="34" charset="0"/>
                          <a:ea typeface="Tahoma" panose="020B0604030504040204" pitchFamily="34" charset="0"/>
                          <a:cs typeface="Tahoma" panose="020B0604030504040204" pitchFamily="34" charset="0"/>
                        </a:rPr>
                        <a:t>40</a:t>
                      </a:r>
                      <a:r>
                        <a:rPr lang="en-US" sz="2400" b="1" baseline="30000">
                          <a:effectLst/>
                          <a:latin typeface="Tahoma" panose="020B0604030504040204" pitchFamily="34" charset="0"/>
                          <a:ea typeface="Tahoma" panose="020B0604030504040204" pitchFamily="34" charset="0"/>
                          <a:cs typeface="Tahoma" panose="020B0604030504040204" pitchFamily="34" charset="0"/>
                        </a:rPr>
                        <a:t>0</a:t>
                      </a:r>
                      <a:endParaRPr lang="en-US" sz="2400">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76200" marR="0" algn="l">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January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11.1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10.4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04800" algn="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9.7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76200" marR="0" algn="l">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February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11.1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0" algn="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10.6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76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March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0" algn="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11.9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76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April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0" algn="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13.2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76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May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12.6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0" marR="0" algn="l">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13.1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13.6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0" algn="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14.3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76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June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12.7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0" marR="0" algn="l">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14.0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0" algn="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76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July</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0" marR="0" algn="l">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12.8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13.9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0" algn="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14.7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76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August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0" marR="0" algn="l">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13.2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13.2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0" algn="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13.8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76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September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0" marR="0" algn="l">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12.4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0" algn="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76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October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11.9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11.7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0" algn="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11.2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76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November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11.7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11.2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10.7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266700" algn="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76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December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30200" marR="0" algn="l">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10.9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effectLst/>
                          <a:latin typeface="Tahoma" panose="020B0604030504040204" pitchFamily="34" charset="0"/>
                          <a:ea typeface="Tahoma" panose="020B0604030504040204" pitchFamily="34" charset="0"/>
                          <a:cs typeface="Tahoma" panose="020B0604030504040204" pitchFamily="34" charset="0"/>
                        </a:rPr>
                        <a:t>10.3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304800" algn="r">
                        <a:lnSpc>
                          <a:spcPct val="115000"/>
                        </a:lnSpc>
                        <a:spcBef>
                          <a:spcPts val="0"/>
                        </a:spcBef>
                        <a:spcAft>
                          <a:spcPts val="0"/>
                        </a:spcAft>
                      </a:pPr>
                      <a:r>
                        <a:rPr lang="en-US" sz="2400" dirty="0">
                          <a:effectLst/>
                          <a:latin typeface="Tahoma" panose="020B0604030504040204" pitchFamily="34" charset="0"/>
                          <a:ea typeface="Tahoma" panose="020B0604030504040204" pitchFamily="34" charset="0"/>
                          <a:cs typeface="Tahoma" panose="020B0604030504040204" pitchFamily="34" charset="0"/>
                        </a:rPr>
                        <a:t>9.4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387458" y="370668"/>
            <a:ext cx="8527942" cy="1107996"/>
          </a:xfrm>
          <a:prstGeom prst="rect">
            <a:avLst/>
          </a:prstGeom>
          <a:noFill/>
        </p:spPr>
        <p:txBody>
          <a:bodyPr wrap="square" rtlCol="0">
            <a:spAutoFit/>
          </a:bodyPr>
          <a:lstStyle/>
          <a:p>
            <a:r>
              <a:rPr lang="en-US" sz="2400" b="1" dirty="0" smtClean="0"/>
              <a:t>Table.  </a:t>
            </a:r>
            <a:r>
              <a:rPr lang="en-US" sz="2400" dirty="0" smtClean="0"/>
              <a:t> </a:t>
            </a:r>
            <a:r>
              <a:rPr lang="en-US" sz="2400" b="1" dirty="0"/>
              <a:t>Maximum possible hours of Sunshine (N) </a:t>
            </a:r>
            <a:r>
              <a:rPr lang="en-US" sz="2400" b="1" dirty="0" smtClean="0"/>
              <a:t>for Different </a:t>
            </a:r>
            <a:r>
              <a:rPr lang="en-US" sz="2400" b="1" dirty="0"/>
              <a:t>latitudes in </a:t>
            </a:r>
            <a:r>
              <a:rPr lang="en-US" sz="2400" b="1" dirty="0" err="1"/>
              <a:t>Northen</a:t>
            </a:r>
            <a:r>
              <a:rPr lang="en-US" sz="2400" b="1" dirty="0"/>
              <a:t> Hemisphere</a:t>
            </a:r>
            <a:endParaRPr lang="en-US" sz="2400" dirty="0"/>
          </a:p>
          <a:p>
            <a:endParaRPr lang="en-US" dirty="0"/>
          </a:p>
        </p:txBody>
      </p:sp>
    </p:spTree>
    <p:extLst>
      <p:ext uri="{BB962C8B-B14F-4D97-AF65-F5344CB8AC3E}">
        <p14:creationId xmlns:p14="http://schemas.microsoft.com/office/powerpoint/2010/main" val="3197983664"/>
      </p:ext>
    </p:extLst>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Pyranometer for measuring irradiance in solar farm with blue sk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Pyranometer for measuring irradiance in solar farm with blue sk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180114" y="332111"/>
            <a:ext cx="8582886" cy="2862322"/>
          </a:xfrm>
          <a:prstGeom prst="rect">
            <a:avLst/>
          </a:prstGeom>
          <a:noFill/>
        </p:spPr>
        <p:txBody>
          <a:bodyPr wrap="square" rtlCol="0">
            <a:spAutoFit/>
          </a:bodyPr>
          <a:lstStyle/>
          <a:p>
            <a:pPr algn="just">
              <a:lnSpc>
                <a:spcPct val="150000"/>
              </a:lnSpc>
              <a:spcBef>
                <a:spcPts val="1200"/>
              </a:spcBef>
            </a:pPr>
            <a:r>
              <a:rPr lang="en-US" sz="2400" dirty="0">
                <a:latin typeface="Tahoma" panose="020B0604030504040204" pitchFamily="34" charset="0"/>
                <a:ea typeface="Tahoma" panose="020B0604030504040204" pitchFamily="34" charset="0"/>
                <a:cs typeface="Tahoma" panose="020B0604030504040204" pitchFamily="34" charset="0"/>
              </a:rPr>
              <a:t>In the absence of the </a:t>
            </a:r>
            <a:r>
              <a:rPr lang="en-US" sz="2400" dirty="0" err="1" smtClean="0">
                <a:latin typeface="Tahoma" panose="020B0604030504040204" pitchFamily="34" charset="0"/>
                <a:ea typeface="Tahoma" panose="020B0604030504040204" pitchFamily="34" charset="0"/>
                <a:cs typeface="Tahoma" panose="020B0604030504040204" pitchFamily="34" charset="0"/>
              </a:rPr>
              <a:t>Pyranometers</a:t>
            </a:r>
            <a:r>
              <a:rPr lang="en-US" sz="2400" dirty="0" smtClean="0">
                <a:latin typeface="Tahoma" panose="020B0604030504040204" pitchFamily="34" charset="0"/>
                <a:ea typeface="Tahoma" panose="020B0604030504040204" pitchFamily="34" charset="0"/>
                <a:cs typeface="Tahoma" panose="020B0604030504040204" pitchFamily="34" charset="0"/>
              </a:rPr>
              <a:t>,</a:t>
            </a:r>
            <a:r>
              <a:rPr lang="en-US" sz="2400" b="1" dirty="0" smtClean="0">
                <a:solidFill>
                  <a:srgbClr val="0000FF"/>
                </a:solidFill>
              </a:rPr>
              <a:t> </a:t>
            </a:r>
            <a:r>
              <a:rPr lang="en-US" sz="2400" dirty="0" smtClean="0">
                <a:latin typeface="Tahoma" panose="020B0604030504040204" pitchFamily="34" charset="0"/>
                <a:ea typeface="Tahoma" panose="020B0604030504040204" pitchFamily="34" charset="0"/>
                <a:cs typeface="Tahoma" panose="020B0604030504040204" pitchFamily="34" charset="0"/>
              </a:rPr>
              <a:t>status of Global radiation  reaching the </a:t>
            </a:r>
            <a:r>
              <a:rPr lang="en-US" sz="2400" dirty="0">
                <a:latin typeface="Tahoma" panose="020B0604030504040204" pitchFamily="34" charset="0"/>
                <a:ea typeface="Tahoma" panose="020B0604030504040204" pitchFamily="34" charset="0"/>
                <a:cs typeface="Tahoma" panose="020B0604030504040204" pitchFamily="34" charset="0"/>
              </a:rPr>
              <a:t>surface of the earth could be </a:t>
            </a:r>
            <a:r>
              <a:rPr lang="en-US" sz="2400" dirty="0" smtClean="0">
                <a:latin typeface="Tahoma" panose="020B0604030504040204" pitchFamily="34" charset="0"/>
                <a:ea typeface="Tahoma" panose="020B0604030504040204" pitchFamily="34" charset="0"/>
                <a:cs typeface="Tahoma" panose="020B0604030504040204" pitchFamily="34" charset="0"/>
              </a:rPr>
              <a:t>computed </a:t>
            </a:r>
            <a:r>
              <a:rPr lang="en-US" sz="2400" dirty="0">
                <a:latin typeface="Tahoma" panose="020B0604030504040204" pitchFamily="34" charset="0"/>
                <a:ea typeface="Tahoma" panose="020B0604030504040204" pitchFamily="34" charset="0"/>
                <a:cs typeface="Tahoma" panose="020B0604030504040204" pitchFamily="34" charset="0"/>
              </a:rPr>
              <a:t>by using </a:t>
            </a:r>
            <a:r>
              <a:rPr lang="en-US" sz="2400" dirty="0" smtClean="0">
                <a:latin typeface="Tahoma" panose="020B0604030504040204" pitchFamily="34" charset="0"/>
                <a:ea typeface="Tahoma" panose="020B0604030504040204" pitchFamily="34" charset="0"/>
                <a:cs typeface="Tahoma" panose="020B0604030504040204" pitchFamily="34" charset="0"/>
              </a:rPr>
              <a:t>it’s </a:t>
            </a:r>
            <a:r>
              <a:rPr lang="en-US" sz="2400" dirty="0">
                <a:latin typeface="Tahoma" panose="020B0604030504040204" pitchFamily="34" charset="0"/>
                <a:ea typeface="Tahoma" panose="020B0604030504040204" pitchFamily="34" charset="0"/>
                <a:cs typeface="Tahoma" panose="020B0604030504040204" pitchFamily="34" charset="0"/>
              </a:rPr>
              <a:t>relationship </a:t>
            </a:r>
            <a:r>
              <a:rPr lang="en-US" sz="2400" dirty="0" smtClean="0">
                <a:latin typeface="Tahoma" panose="020B0604030504040204" pitchFamily="34" charset="0"/>
                <a:ea typeface="Tahoma" panose="020B0604030504040204" pitchFamily="34" charset="0"/>
                <a:cs typeface="Tahoma" panose="020B0604030504040204" pitchFamily="34" charset="0"/>
              </a:rPr>
              <a:t>with </a:t>
            </a:r>
            <a:r>
              <a:rPr lang="en-US" sz="2400" dirty="0">
                <a:latin typeface="Tahoma" panose="020B0604030504040204" pitchFamily="34" charset="0"/>
                <a:ea typeface="Tahoma" panose="020B0604030504040204" pitchFamily="34" charset="0"/>
                <a:cs typeface="Tahoma" panose="020B0604030504040204" pitchFamily="34" charset="0"/>
              </a:rPr>
              <a:t>the </a:t>
            </a:r>
            <a:r>
              <a:rPr lang="en-US" sz="2400" dirty="0" smtClean="0">
                <a:latin typeface="Tahoma" panose="020B0604030504040204" pitchFamily="34" charset="0"/>
                <a:ea typeface="Tahoma" panose="020B0604030504040204" pitchFamily="34" charset="0"/>
                <a:cs typeface="Tahoma" panose="020B0604030504040204" pitchFamily="34" charset="0"/>
              </a:rPr>
              <a:t>bright sunshine hours. Global radiation </a:t>
            </a:r>
            <a:r>
              <a:rPr lang="en-US" sz="2400" dirty="0">
                <a:latin typeface="Tahoma" panose="020B0604030504040204" pitchFamily="34" charset="0"/>
                <a:ea typeface="Tahoma" panose="020B0604030504040204" pitchFamily="34" charset="0"/>
                <a:cs typeface="Tahoma" panose="020B0604030504040204" pitchFamily="34" charset="0"/>
              </a:rPr>
              <a:t>(calories/cm</a:t>
            </a:r>
            <a:r>
              <a:rPr lang="en-US" sz="2400" baseline="30000" dirty="0">
                <a:latin typeface="Tahoma" panose="020B0604030504040204" pitchFamily="34" charset="0"/>
                <a:ea typeface="Tahoma" panose="020B0604030504040204" pitchFamily="34" charset="0"/>
                <a:cs typeface="Tahoma" panose="020B0604030504040204" pitchFamily="34" charset="0"/>
              </a:rPr>
              <a:t>2</a:t>
            </a:r>
            <a:r>
              <a:rPr lang="en-US" sz="2400" dirty="0">
                <a:latin typeface="Tahoma" panose="020B0604030504040204" pitchFamily="34" charset="0"/>
                <a:ea typeface="Tahoma" panose="020B0604030504040204" pitchFamily="34" charset="0"/>
                <a:cs typeface="Tahoma" panose="020B0604030504040204" pitchFamily="34" charset="0"/>
              </a:rPr>
              <a:t>/day) is directly proportional to </a:t>
            </a:r>
            <a:r>
              <a:rPr lang="en-US" sz="2400" dirty="0" smtClean="0">
                <a:latin typeface="Tahoma" panose="020B0604030504040204" pitchFamily="34" charset="0"/>
                <a:ea typeface="Tahoma" panose="020B0604030504040204" pitchFamily="34" charset="0"/>
                <a:cs typeface="Tahoma" panose="020B0604030504040204" pitchFamily="34" charset="0"/>
              </a:rPr>
              <a:t>the ratio of actual and potential BSS hours. </a:t>
            </a:r>
            <a:endParaRPr lang="en-US" dirty="0"/>
          </a:p>
        </p:txBody>
      </p:sp>
    </p:spTree>
    <p:extLst>
      <p:ext uri="{BB962C8B-B14F-4D97-AF65-F5344CB8AC3E}">
        <p14:creationId xmlns:p14="http://schemas.microsoft.com/office/powerpoint/2010/main" val="142174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0"/>
            <a:ext cx="7772400" cy="762000"/>
          </a:xfrm>
        </p:spPr>
        <p:txBody>
          <a:bodyPr/>
          <a:lstStyle/>
          <a:p>
            <a:pPr eaLnBrk="1" hangingPunct="1">
              <a:defRPr/>
            </a:pPr>
            <a:r>
              <a:rPr lang="en-AU" sz="3200" b="1" dirty="0">
                <a:solidFill>
                  <a:srgbClr val="000099"/>
                </a:solidFill>
                <a:effectLst>
                  <a:outerShdw blurRad="38100" dist="38100" dir="2700000" algn="tl">
                    <a:srgbClr val="C0C0C0"/>
                  </a:outerShdw>
                </a:effectLst>
                <a:latin typeface="Cambria" pitchFamily="18" charset="0"/>
                <a:cs typeface="Times New Roman" charset="0"/>
              </a:rPr>
              <a:t>MEASUREMENT OF BRIGHT SUNSHINE</a:t>
            </a:r>
            <a:r>
              <a:rPr lang="en-US" dirty="0"/>
              <a:t> </a:t>
            </a:r>
          </a:p>
        </p:txBody>
      </p:sp>
      <p:sp>
        <p:nvSpPr>
          <p:cNvPr id="60419" name="Rectangle 3"/>
          <p:cNvSpPr>
            <a:spLocks noGrp="1" noChangeArrowheads="1"/>
          </p:cNvSpPr>
          <p:nvPr>
            <p:ph type="body" idx="1"/>
          </p:nvPr>
        </p:nvSpPr>
        <p:spPr>
          <a:xfrm>
            <a:off x="228600" y="838200"/>
            <a:ext cx="8610600" cy="5029200"/>
          </a:xfrm>
          <a:solidFill>
            <a:schemeClr val="bg1"/>
          </a:solidFill>
        </p:spPr>
        <p:txBody>
          <a:bodyPr/>
          <a:lstStyle/>
          <a:p>
            <a:pPr algn="just" eaLnBrk="1" hangingPunct="1">
              <a:lnSpc>
                <a:spcPct val="90000"/>
              </a:lnSpc>
              <a:spcBef>
                <a:spcPts val="1200"/>
              </a:spcBef>
              <a:spcAft>
                <a:spcPts val="600"/>
              </a:spcAft>
            </a:pPr>
            <a:r>
              <a:rPr lang="en-AU" altLang="en-US" sz="2400" dirty="0" smtClean="0">
                <a:latin typeface="Tahoma" pitchFamily="34" charset="0"/>
                <a:ea typeface="Tahoma" panose="020B0604030504040204" pitchFamily="34" charset="0"/>
                <a:cs typeface="Tahoma" panose="020B0604030504040204" pitchFamily="34" charset="0"/>
              </a:rPr>
              <a:t>The bright sunshine is measured by means of the </a:t>
            </a:r>
            <a:r>
              <a:rPr lang="en-AU" altLang="en-US" sz="2400" dirty="0" smtClean="0">
                <a:solidFill>
                  <a:srgbClr val="C00000"/>
                </a:solidFill>
                <a:latin typeface="Tahoma" pitchFamily="34" charset="0"/>
                <a:ea typeface="Tahoma" panose="020B0604030504040204" pitchFamily="34" charset="0"/>
                <a:cs typeface="Tahoma" panose="020B0604030504040204" pitchFamily="34" charset="0"/>
              </a:rPr>
              <a:t>Campbell-Stokes Sunshine Recorder</a:t>
            </a:r>
            <a:r>
              <a:rPr lang="en-AU" altLang="en-US" sz="2400" dirty="0" smtClean="0">
                <a:latin typeface="Tahoma" pitchFamily="34" charset="0"/>
                <a:ea typeface="Tahoma" panose="020B0604030504040204" pitchFamily="34" charset="0"/>
                <a:cs typeface="Tahoma" panose="020B0604030504040204" pitchFamily="34" charset="0"/>
              </a:rPr>
              <a:t>.</a:t>
            </a:r>
          </a:p>
          <a:p>
            <a:pPr algn="just"/>
            <a:r>
              <a:rPr lang="en-US" sz="2400" dirty="0">
                <a:latin typeface="Tahoma" panose="020B0604030504040204" pitchFamily="34" charset="0"/>
                <a:ea typeface="Tahoma" panose="020B0604030504040204" pitchFamily="34" charset="0"/>
                <a:cs typeface="Tahoma" panose="020B0604030504040204" pitchFamily="34" charset="0"/>
              </a:rPr>
              <a:t>It was invented </a:t>
            </a:r>
            <a:r>
              <a:rPr lang="en-US" sz="2400" dirty="0" smtClean="0">
                <a:latin typeface="Tahoma" panose="020B0604030504040204" pitchFamily="34" charset="0"/>
                <a:ea typeface="Tahoma" panose="020B0604030504040204" pitchFamily="34" charset="0"/>
                <a:cs typeface="Tahoma" panose="020B0604030504040204" pitchFamily="34" charset="0"/>
              </a:rPr>
              <a:t>by John Francis Campbell in </a:t>
            </a:r>
            <a:r>
              <a:rPr lang="en-US" sz="2400" dirty="0">
                <a:latin typeface="Tahoma" panose="020B0604030504040204" pitchFamily="34" charset="0"/>
                <a:ea typeface="Tahoma" panose="020B0604030504040204" pitchFamily="34" charset="0"/>
                <a:cs typeface="Tahoma" panose="020B0604030504040204" pitchFamily="34" charset="0"/>
              </a:rPr>
              <a:t>1853 and modified in 1879 by Sir </a:t>
            </a:r>
            <a:r>
              <a:rPr lang="en-US" sz="2400" dirty="0" smtClean="0">
                <a:latin typeface="Tahoma" panose="020B0604030504040204" pitchFamily="34" charset="0"/>
                <a:ea typeface="Tahoma" panose="020B0604030504040204" pitchFamily="34" charset="0"/>
                <a:cs typeface="Tahoma" panose="020B0604030504040204" pitchFamily="34" charset="0"/>
              </a:rPr>
              <a:t>George Gabriel Stokes. </a:t>
            </a:r>
          </a:p>
          <a:p>
            <a:pPr algn="just">
              <a:lnSpc>
                <a:spcPct val="90000"/>
              </a:lnSpc>
              <a:spcBef>
                <a:spcPts val="1200"/>
              </a:spcBef>
              <a:spcAft>
                <a:spcPts val="600"/>
              </a:spcAft>
            </a:pPr>
            <a:r>
              <a:rPr lang="en-AU" altLang="en-US" sz="2400" dirty="0" smtClean="0">
                <a:latin typeface="Tahoma" pitchFamily="34" charset="0"/>
                <a:ea typeface="Tahoma" panose="020B0604030504040204" pitchFamily="34" charset="0"/>
                <a:cs typeface="Tahoma" panose="020B0604030504040204" pitchFamily="34" charset="0"/>
              </a:rPr>
              <a:t>This consists of a glass sphere of </a:t>
            </a:r>
            <a:r>
              <a:rPr lang="en-AU" altLang="en-US" sz="2400" dirty="0" smtClean="0">
                <a:solidFill>
                  <a:srgbClr val="C00000"/>
                </a:solidFill>
                <a:latin typeface="Tahoma" pitchFamily="34" charset="0"/>
                <a:ea typeface="Tahoma" panose="020B0604030504040204" pitchFamily="34" charset="0"/>
                <a:cs typeface="Tahoma" panose="020B0604030504040204" pitchFamily="34" charset="0"/>
              </a:rPr>
              <a:t>10 cm </a:t>
            </a:r>
            <a:r>
              <a:rPr lang="en-AU" altLang="en-US" sz="2400" dirty="0" smtClean="0">
                <a:latin typeface="Tahoma" pitchFamily="34" charset="0"/>
                <a:ea typeface="Tahoma" panose="020B0604030504040204" pitchFamily="34" charset="0"/>
                <a:cs typeface="Tahoma" panose="020B0604030504040204" pitchFamily="34" charset="0"/>
              </a:rPr>
              <a:t>in diameter, mounted concentrically in a section of spherical bowl the diameter of which is such that the sun’s rays are focussed sharply on a card, held in the grooved cut into the bowl.</a:t>
            </a:r>
            <a:r>
              <a:rPr lang="en-US" altLang="en-US" sz="2400" dirty="0" smtClean="0">
                <a:latin typeface="Tahoma" pitchFamily="34" charset="0"/>
                <a:ea typeface="Tahoma" panose="020B0604030504040204" pitchFamily="34" charset="0"/>
                <a:cs typeface="Tahoma" panose="020B0604030504040204" pitchFamily="34" charset="0"/>
              </a:rPr>
              <a:t> </a:t>
            </a:r>
          </a:p>
          <a:p>
            <a:pPr algn="just">
              <a:lnSpc>
                <a:spcPct val="90000"/>
              </a:lnSpc>
              <a:spcBef>
                <a:spcPts val="1200"/>
              </a:spcBef>
              <a:spcAft>
                <a:spcPts val="600"/>
              </a:spcAft>
            </a:pPr>
            <a:r>
              <a:rPr lang="en-AU" altLang="en-US" sz="2400" dirty="0" smtClean="0">
                <a:latin typeface="Tahoma" pitchFamily="34" charset="0"/>
                <a:ea typeface="Tahoma" panose="020B0604030504040204" pitchFamily="34" charset="0"/>
                <a:cs typeface="Tahoma" panose="020B0604030504040204" pitchFamily="34" charset="0"/>
              </a:rPr>
              <a:t>There is three overlapping pair of grooves each to take cards suitable in shape for different seasons of the year.</a:t>
            </a:r>
            <a:r>
              <a:rPr lang="en-US" altLang="en-US" sz="2400" dirty="0" smtClean="0">
                <a:latin typeface="Tahoma" pitchFamily="34" charset="0"/>
                <a:ea typeface="Tahoma" panose="020B0604030504040204" pitchFamily="34" charset="0"/>
                <a:cs typeface="Tahoma" panose="020B0604030504040204" pitchFamily="34" charset="0"/>
              </a:rPr>
              <a:t> </a:t>
            </a:r>
          </a:p>
          <a:p>
            <a:pPr algn="just">
              <a:lnSpc>
                <a:spcPct val="90000"/>
              </a:lnSpc>
              <a:spcBef>
                <a:spcPts val="1200"/>
              </a:spcBef>
              <a:spcAft>
                <a:spcPts val="600"/>
              </a:spcAft>
            </a:pPr>
            <a:r>
              <a:rPr lang="en-AU" altLang="en-US" sz="2400" dirty="0" smtClean="0">
                <a:latin typeface="Tahoma" pitchFamily="34" charset="0"/>
                <a:ea typeface="Tahoma" panose="020B0604030504040204" pitchFamily="34" charset="0"/>
                <a:cs typeface="Tahoma" panose="020B0604030504040204" pitchFamily="34" charset="0"/>
              </a:rPr>
              <a:t>There should not be any obstruction having an elevation of 3</a:t>
            </a:r>
            <a:r>
              <a:rPr lang="en-AU" altLang="en-US" sz="2400" baseline="30000" dirty="0" smtClean="0">
                <a:latin typeface="Tahoma" pitchFamily="34" charset="0"/>
                <a:ea typeface="Tahoma" panose="020B0604030504040204" pitchFamily="34" charset="0"/>
                <a:cs typeface="Tahoma" panose="020B0604030504040204" pitchFamily="34" charset="0"/>
              </a:rPr>
              <a:t>o</a:t>
            </a:r>
            <a:r>
              <a:rPr lang="en-AU" altLang="en-US" sz="2400" dirty="0" smtClean="0">
                <a:latin typeface="Tahoma" pitchFamily="34" charset="0"/>
                <a:ea typeface="Tahoma" panose="020B0604030504040204" pitchFamily="34" charset="0"/>
                <a:cs typeface="Tahoma" panose="020B0604030504040204" pitchFamily="34" charset="0"/>
              </a:rPr>
              <a:t> above the horizon.</a:t>
            </a:r>
            <a:endParaRPr lang="en-US" altLang="en-US" sz="2800"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n-AU" altLang="en-US" sz="2400" dirty="0" smtClean="0">
              <a:latin typeface="Tahoma" pitchFamily="34" charset="0"/>
              <a:cs typeface="Times New Roman" pitchFamily="18" charset="0"/>
            </a:endParaRPr>
          </a:p>
        </p:txBody>
      </p:sp>
    </p:spTree>
    <p:extLst>
      <p:ext uri="{BB962C8B-B14F-4D97-AF65-F5344CB8AC3E}">
        <p14:creationId xmlns:p14="http://schemas.microsoft.com/office/powerpoint/2010/main" val="1548577549"/>
      </p:ext>
    </p:extLst>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s://upload.wikimedia.org/wikipedia/commons/thumb/4/43/Heliograph_wendelstein_2002_00a.jpg/800px-Heliograph_wendelstein_2002_00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09600"/>
            <a:ext cx="7620000" cy="528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197864"/>
      </p:ext>
    </p:extLst>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upload.wikimedia.org/wikipedia/commons/thumb/6/62/Campbell-Stokes_recorder.jpg/800px-Campbell-Stokes_recor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590" y="304800"/>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0116700"/>
      </p:ext>
    </p:extLst>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http://www.vanleestantiek.com/images/objects/su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38150"/>
            <a:ext cx="6096000" cy="598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1293605"/>
      </p:ext>
    </p:extLst>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15"/>
          <p:cNvGraphicFramePr>
            <a:graphicFrameLocks noGrp="1" noChangeAspect="1"/>
          </p:cNvGraphicFramePr>
          <p:nvPr>
            <p:ph idx="1"/>
          </p:nvPr>
        </p:nvGraphicFramePr>
        <p:xfrm>
          <a:off x="1219200" y="304800"/>
          <a:ext cx="6715125" cy="4140200"/>
        </p:xfrm>
        <a:graphic>
          <a:graphicData uri="http://schemas.openxmlformats.org/presentationml/2006/ole">
            <mc:AlternateContent xmlns:mc="http://schemas.openxmlformats.org/markup-compatibility/2006">
              <mc:Choice xmlns:v="urn:schemas-microsoft-com:vml" Requires="v">
                <p:oleObj spid="_x0000_s3092" name="Bitmap Image" r:id="rId4" imgW="5961905" imgH="3677163" progId="PBrush">
                  <p:embed/>
                </p:oleObj>
              </mc:Choice>
              <mc:Fallback>
                <p:oleObj name="Bitmap Image" r:id="rId4" imgW="5961905" imgH="3677163" progId="PBrush">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04800"/>
                        <a:ext cx="6715125" cy="414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5" name="TextBox 4"/>
          <p:cNvSpPr txBox="1">
            <a:spLocks noChangeArrowheads="1"/>
          </p:cNvSpPr>
          <p:nvPr/>
        </p:nvSpPr>
        <p:spPr bwMode="auto">
          <a:xfrm>
            <a:off x="457200" y="5029200"/>
            <a:ext cx="838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1" fontAlgn="base" hangingPunct="1">
              <a:spcBef>
                <a:spcPct val="0"/>
              </a:spcBef>
              <a:spcAft>
                <a:spcPct val="0"/>
              </a:spcAft>
            </a:pPr>
            <a:r>
              <a:rPr lang="en-US" altLang="en-US" b="1" dirty="0" smtClean="0">
                <a:solidFill>
                  <a:srgbClr val="000000"/>
                </a:solidFill>
              </a:rPr>
              <a:t>Campbell </a:t>
            </a:r>
            <a:r>
              <a:rPr lang="en-US" altLang="en-US" b="1" smtClean="0">
                <a:solidFill>
                  <a:srgbClr val="000000"/>
                </a:solidFill>
              </a:rPr>
              <a:t>Stokes </a:t>
            </a:r>
            <a:r>
              <a:rPr lang="en-US" altLang="en-US" b="1" smtClean="0">
                <a:solidFill>
                  <a:srgbClr val="000000"/>
                </a:solidFill>
              </a:rPr>
              <a:t> Bright Sunshine </a:t>
            </a:r>
            <a:r>
              <a:rPr lang="en-US" altLang="en-US" b="1" dirty="0" smtClean="0">
                <a:solidFill>
                  <a:srgbClr val="000000"/>
                </a:solidFill>
              </a:rPr>
              <a:t>Recorder</a:t>
            </a:r>
          </a:p>
        </p:txBody>
      </p:sp>
    </p:spTree>
    <p:extLst>
      <p:ext uri="{BB962C8B-B14F-4D97-AF65-F5344CB8AC3E}">
        <p14:creationId xmlns:p14="http://schemas.microsoft.com/office/powerpoint/2010/main" val="2049566921"/>
      </p:ext>
    </p:extLst>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458200" cy="6269409"/>
          </a:xfrm>
          <a:prstGeom prst="rect">
            <a:avLst/>
          </a:prstGeom>
          <a:noFill/>
        </p:spPr>
        <p:txBody>
          <a:bodyPr wrap="square" rtlCol="0">
            <a:spAutoFit/>
          </a:bodyPr>
          <a:lstStyle/>
          <a:p>
            <a:pPr marL="342900" indent="-342900" algn="just">
              <a:lnSpc>
                <a:spcPct val="90000"/>
              </a:lnSpc>
              <a:spcBef>
                <a:spcPts val="1200"/>
              </a:spcBef>
              <a:spcAft>
                <a:spcPts val="600"/>
              </a:spcAft>
              <a:buFont typeface="Arial" panose="020B0604020202020204" pitchFamily="34" charset="0"/>
              <a:buChar char="•"/>
            </a:pPr>
            <a:r>
              <a:rPr lang="en-AU" altLang="en-US" sz="2400" dirty="0">
                <a:latin typeface="Tahoma" pitchFamily="34" charset="0"/>
                <a:cs typeface="Times New Roman" pitchFamily="18" charset="0"/>
              </a:rPr>
              <a:t>While inserting the new sunshine card, its 12-hr. line should be adjusted to coincide with the noon line engraved on the bowl. </a:t>
            </a:r>
          </a:p>
          <a:p>
            <a:pPr marL="342900" indent="-342900" algn="just">
              <a:lnSpc>
                <a:spcPct val="90000"/>
              </a:lnSpc>
              <a:spcBef>
                <a:spcPts val="1200"/>
              </a:spcBef>
              <a:spcAft>
                <a:spcPts val="600"/>
              </a:spcAft>
              <a:buFont typeface="Arial" panose="020B0604020202020204" pitchFamily="34" charset="0"/>
              <a:buChar char="•"/>
            </a:pPr>
            <a:r>
              <a:rPr lang="en-AU" altLang="en-US" sz="2400" dirty="0" smtClean="0">
                <a:latin typeface="Tahoma" pitchFamily="34" charset="0"/>
                <a:cs typeface="Times New Roman" pitchFamily="18" charset="0"/>
              </a:rPr>
              <a:t>The </a:t>
            </a:r>
            <a:r>
              <a:rPr lang="en-AU" altLang="en-US" sz="2400" dirty="0">
                <a:latin typeface="Tahoma" pitchFamily="34" charset="0"/>
                <a:cs typeface="Times New Roman" pitchFamily="18" charset="0"/>
              </a:rPr>
              <a:t>card is subdivided into hourly intervals.</a:t>
            </a:r>
            <a:r>
              <a:rPr lang="en-US" altLang="en-US" sz="2400" dirty="0">
                <a:latin typeface="Tahoma" pitchFamily="34" charset="0"/>
              </a:rPr>
              <a:t> </a:t>
            </a:r>
          </a:p>
          <a:p>
            <a:pPr marL="342900" indent="-342900" algn="just">
              <a:spcBef>
                <a:spcPts val="1200"/>
              </a:spcBef>
              <a:spcAft>
                <a:spcPts val="600"/>
              </a:spcAft>
              <a:buFont typeface="Arial" panose="020B0604020202020204" pitchFamily="34" charset="0"/>
              <a:buChar char="•"/>
            </a:pPr>
            <a:r>
              <a:rPr lang="en-AU" altLang="en-US" sz="2400" dirty="0" smtClean="0">
                <a:latin typeface="Tahoma" pitchFamily="34" charset="0"/>
                <a:cs typeface="Times New Roman" pitchFamily="18" charset="0"/>
              </a:rPr>
              <a:t>As </a:t>
            </a:r>
            <a:r>
              <a:rPr lang="en-AU" altLang="en-US" sz="2400" dirty="0">
                <a:latin typeface="Tahoma" pitchFamily="34" charset="0"/>
                <a:cs typeface="Times New Roman" pitchFamily="18" charset="0"/>
              </a:rPr>
              <a:t>the sun moves across the sky, its focussed image burns a trace on the card, so that by measuring the trace for the whole day, the duration of sunshine during the day can be accurately recorded.</a:t>
            </a:r>
            <a:r>
              <a:rPr lang="en-US" altLang="en-US" sz="2400" dirty="0">
                <a:latin typeface="Tahoma" pitchFamily="34" charset="0"/>
              </a:rPr>
              <a:t> </a:t>
            </a:r>
          </a:p>
          <a:p>
            <a:pPr marL="342900" indent="-342900" algn="just">
              <a:spcBef>
                <a:spcPts val="1200"/>
              </a:spcBef>
              <a:spcAft>
                <a:spcPts val="600"/>
              </a:spcAft>
              <a:buFont typeface="Arial" panose="020B0604020202020204" pitchFamily="34" charset="0"/>
              <a:buChar char="•"/>
            </a:pPr>
            <a:r>
              <a:rPr lang="en-AU" altLang="en-US" sz="2400" dirty="0">
                <a:latin typeface="Tahoma" pitchFamily="34" charset="0"/>
                <a:cs typeface="Times New Roman" pitchFamily="18" charset="0"/>
              </a:rPr>
              <a:t>The total duration of sunshine can be obtained correct to 0.1 of an hour.</a:t>
            </a:r>
            <a:r>
              <a:rPr lang="en-US" altLang="en-US" sz="2400" dirty="0">
                <a:latin typeface="Tahoma" pitchFamily="34" charset="0"/>
              </a:rPr>
              <a:t> </a:t>
            </a:r>
          </a:p>
          <a:p>
            <a:pPr marL="342900" indent="-342900" algn="just">
              <a:spcBef>
                <a:spcPts val="1200"/>
              </a:spcBef>
              <a:spcAft>
                <a:spcPts val="600"/>
              </a:spcAft>
              <a:buFont typeface="Arial" panose="020B0604020202020204" pitchFamily="34" charset="0"/>
              <a:buChar char="•"/>
            </a:pPr>
            <a:r>
              <a:rPr lang="en-AU" altLang="en-US" sz="2400" dirty="0">
                <a:latin typeface="Tahoma" pitchFamily="34" charset="0"/>
                <a:cs typeface="Times New Roman" pitchFamily="18" charset="0"/>
              </a:rPr>
              <a:t>Thus sunshine is measured in number of hours per day.</a:t>
            </a:r>
            <a:r>
              <a:rPr lang="en-US" altLang="en-US" sz="2400" dirty="0">
                <a:latin typeface="Tahoma" pitchFamily="34" charset="0"/>
              </a:rPr>
              <a:t> </a:t>
            </a:r>
          </a:p>
          <a:p>
            <a:pPr marL="342900" indent="-342900" algn="just">
              <a:spcBef>
                <a:spcPts val="1200"/>
              </a:spcBef>
              <a:spcAft>
                <a:spcPts val="600"/>
              </a:spcAft>
              <a:buFont typeface="Arial" panose="020B0604020202020204" pitchFamily="34" charset="0"/>
              <a:buChar char="•"/>
            </a:pPr>
            <a:r>
              <a:rPr lang="en-AU" altLang="en-US" sz="2400" dirty="0">
                <a:latin typeface="Tahoma" pitchFamily="34" charset="0"/>
                <a:cs typeface="Times New Roman" pitchFamily="18" charset="0"/>
              </a:rPr>
              <a:t>For each day’s observation, sunshine cards should be inserted in the recorder before sunrise and removed after sunset.</a:t>
            </a:r>
            <a:r>
              <a:rPr lang="en-US" altLang="en-US" sz="2400" dirty="0">
                <a:latin typeface="Tahoma" pitchFamily="34" charset="0"/>
              </a:rPr>
              <a:t> </a:t>
            </a:r>
            <a:endParaRPr lang="en-US" dirty="0"/>
          </a:p>
        </p:txBody>
      </p:sp>
    </p:spTree>
    <p:extLst>
      <p:ext uri="{BB962C8B-B14F-4D97-AF65-F5344CB8AC3E}">
        <p14:creationId xmlns:p14="http://schemas.microsoft.com/office/powerpoint/2010/main" val="3382968463"/>
      </p:ext>
    </p:extLst>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endParaRPr lang="en-US" altLang="en-US" smtClean="0"/>
          </a:p>
        </p:txBody>
      </p:sp>
      <p:pic>
        <p:nvPicPr>
          <p:cNvPr id="62467"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381000"/>
            <a:ext cx="8534400" cy="6096000"/>
          </a:xfrm>
        </p:spPr>
      </p:pic>
    </p:spTree>
    <p:extLst>
      <p:ext uri="{BB962C8B-B14F-4D97-AF65-F5344CB8AC3E}">
        <p14:creationId xmlns:p14="http://schemas.microsoft.com/office/powerpoint/2010/main" val="2533001758"/>
      </p:ext>
    </p:extLst>
  </p:cSld>
  <p:clrMapOvr>
    <a:masterClrMapping/>
  </p:clrMapOvr>
  <p:transition spd="slow">
    <p:zo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798</Words>
  <Application>Microsoft Office PowerPoint</Application>
  <PresentationFormat>On-screen Show (4:3)</PresentationFormat>
  <Paragraphs>202</Paragraphs>
  <Slides>16</Slides>
  <Notes>6</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16</vt:i4>
      </vt:variant>
    </vt:vector>
  </HeadingPairs>
  <TitlesOfParts>
    <vt:vector size="20" baseType="lpstr">
      <vt:lpstr>Office Theme</vt:lpstr>
      <vt:lpstr>Default Design</vt:lpstr>
      <vt:lpstr>Bitmap Image</vt:lpstr>
      <vt:lpstr>Document</vt:lpstr>
      <vt:lpstr>PowerPoint Presentation</vt:lpstr>
      <vt:lpstr>PowerPoint Presentation</vt:lpstr>
      <vt:lpstr>MEASUREMENT OF BRIGHT SUNSHINE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Procedures for recording sunshine measurements</vt:lpstr>
      <vt:lpstr>Precautions for recording sunshine measurements</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cutm</dc:creator>
  <cp:lastModifiedBy>cutm</cp:lastModifiedBy>
  <cp:revision>26</cp:revision>
  <dcterms:created xsi:type="dcterms:W3CDTF">2006-08-16T00:00:00Z</dcterms:created>
  <dcterms:modified xsi:type="dcterms:W3CDTF">2023-02-20T05:29:40Z</dcterms:modified>
</cp:coreProperties>
</file>