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80" r:id="rId4"/>
    <p:sldId id="289" r:id="rId5"/>
    <p:sldId id="281" r:id="rId6"/>
    <p:sldId id="288" r:id="rId7"/>
    <p:sldId id="273" r:id="rId8"/>
    <p:sldId id="283" r:id="rId9"/>
    <p:sldId id="285" r:id="rId10"/>
    <p:sldId id="269" r:id="rId11"/>
    <p:sldId id="270" r:id="rId12"/>
    <p:sldId id="271" r:id="rId13"/>
    <p:sldId id="286" r:id="rId14"/>
    <p:sldId id="287" r:id="rId15"/>
    <p:sldId id="258" r:id="rId16"/>
    <p:sldId id="259" r:id="rId17"/>
    <p:sldId id="290" r:id="rId18"/>
    <p:sldId id="291" r:id="rId19"/>
    <p:sldId id="293" r:id="rId20"/>
    <p:sldId id="294" r:id="rId21"/>
    <p:sldId id="29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5FB81-9E80-4B91-AA14-4E0791423DAE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E7C6F-D324-43A4-B0CA-FD8D0527C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9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17F9C-8A27-4327-A3AE-30A56D45AB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55784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C3A8C-8612-4044-8518-2F4C250FFB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84943"/>
      </p:ext>
    </p:extLst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F848-A4CC-4ECA-97BE-6B85AD13C2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70155"/>
      </p:ext>
    </p:extLst>
  </p:cSld>
  <p:clrMapOvr>
    <a:masterClrMapping/>
  </p:clrMapOvr>
  <p:transition spd="slow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79984-080C-4F73-ACA8-698489CFDE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71322"/>
      </p:ext>
    </p:extLst>
  </p:cSld>
  <p:clrMapOvr>
    <a:masterClrMapping/>
  </p:clrMapOvr>
  <p:transition spd="slow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0A531-6D7D-4F41-B02A-A58FEC84BC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73494"/>
      </p:ext>
    </p:extLst>
  </p:cSld>
  <p:clrMapOvr>
    <a:masterClrMapping/>
  </p:clrMapOvr>
  <p:transition spd="slow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82D27-BFC6-4F2F-BBBC-061472345A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42251"/>
      </p:ext>
    </p:extLst>
  </p:cSld>
  <p:clrMapOvr>
    <a:masterClrMapping/>
  </p:clrMapOvr>
  <p:transition spd="slow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D8C3-149F-4C24-9FF4-682E7762FB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632765"/>
      </p:ext>
    </p:extLst>
  </p:cSld>
  <p:clrMapOvr>
    <a:masterClrMapping/>
  </p:clrMapOvr>
  <p:transition spd="slow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337EB-85EA-42EC-8622-5ECF7B51C4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169721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41E9-8A14-49BB-958F-C067EDAA6F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774774"/>
      </p:ext>
    </p:extLst>
  </p:cSld>
  <p:clrMapOvr>
    <a:masterClrMapping/>
  </p:clrMapOvr>
  <p:transition spd="slow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1036-6A03-4C8E-A557-00C8C0F50E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26753"/>
      </p:ext>
    </p:extLst>
  </p:cSld>
  <p:clrMapOvr>
    <a:masterClrMapping/>
  </p:clrMapOvr>
  <p:transition spd="slow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FB583-5881-444B-B82C-C49BE491D6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42286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Times New Roman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Times New Roman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Times New Roman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9AC16F-F335-45E5-B99A-F923A8F6099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4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Measurement of maximum and minimum air temperature its tabulation, trend and variation analysis.</a:t>
            </a:r>
          </a:p>
          <a:p>
            <a:pPr algn="just"/>
            <a:endParaRPr lang="en-US" sz="32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32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32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432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33375"/>
            <a:ext cx="8610600" cy="609441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base">
              <a:spcBef>
                <a:spcPts val="1200"/>
              </a:spcBef>
              <a:spcAft>
                <a:spcPct val="0"/>
              </a:spcAft>
              <a:defRPr/>
            </a:pPr>
            <a:r>
              <a:rPr lang="en-A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Stevenson screen</a:t>
            </a:r>
            <a:endParaRPr lang="en-US" sz="3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8925" indent="-288925" algn="just" fontAlgn="base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88925" algn="l"/>
              </a:tabLst>
              <a:defRPr/>
            </a:pP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Made of wood, Dimension (1</a:t>
            </a:r>
            <a:r>
              <a:rPr lang="en-AU" sz="2800" b="1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X 1.5</a:t>
            </a:r>
            <a:r>
              <a:rPr lang="en-AU" sz="2800" b="1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X 2</a:t>
            </a:r>
            <a:r>
              <a:rPr lang="en-AU" sz="2800" b="1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and paint in white </a:t>
            </a:r>
            <a:r>
              <a:rPr lang="en-US" sz="2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colour</a:t>
            </a:r>
            <a:endParaRPr lang="en-US" sz="2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8925" indent="-288925" algn="just" fontAlgn="base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88925" algn="l"/>
              </a:tabLst>
              <a:defRPr/>
            </a:pPr>
            <a:r>
              <a:rPr lang="en-AU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floor of the screen is 4</a:t>
            </a:r>
            <a:r>
              <a:rPr lang="en-AU" sz="2800" b="1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AU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above the ground.</a:t>
            </a: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8925" indent="-288925" algn="just" fontAlgn="base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88925" algn="l"/>
              </a:tabLst>
              <a:defRPr/>
            </a:pPr>
            <a:r>
              <a:rPr lang="en-AU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Double roof having 2-3 inches air space.</a:t>
            </a:r>
            <a:endParaRPr lang="en-US" sz="2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8925" indent="-288925" algn="just" fontAlgn="base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88925" algn="l"/>
              </a:tabLst>
              <a:defRPr/>
            </a:pPr>
            <a:r>
              <a: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Side walls and door is made of wooden ventilator, allows only air but restricts solar radiation and precipitation. </a:t>
            </a:r>
          </a:p>
          <a:p>
            <a:pPr marL="288925" indent="-288925" algn="just" fontAlgn="base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88925" algn="l"/>
              </a:tabLst>
              <a:defRPr/>
            </a:pPr>
            <a:r>
              <a:rPr lang="en-AU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Door facing north side in the Northern Hemisphere so that only minimum sunlight would enter while the observer is reading the instruments</a:t>
            </a:r>
            <a:endParaRPr lang="en-US" sz="2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6025"/>
      </p:ext>
    </p:extLst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375487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Four thermometers placed inside the Stevenson screen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 fontAlgn="base">
              <a:spcBef>
                <a:spcPts val="18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9438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Maximum thermometer</a:t>
            </a:r>
          </a:p>
          <a:p>
            <a:pPr marL="457200" indent="-457200" algn="just" fontAlgn="base">
              <a:spcBef>
                <a:spcPts val="18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9438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Minimum thermometer</a:t>
            </a:r>
          </a:p>
          <a:p>
            <a:pPr marL="457200" indent="-457200" algn="just" fontAlgn="base">
              <a:spcBef>
                <a:spcPts val="18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9438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Dry bulb thermometer</a:t>
            </a:r>
          </a:p>
          <a:p>
            <a:pPr marL="457200" indent="-457200" algn="just" fontAlgn="base">
              <a:spcBef>
                <a:spcPts val="18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579438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Wet bulb thermometer</a:t>
            </a:r>
          </a:p>
        </p:txBody>
      </p:sp>
    </p:spTree>
    <p:extLst>
      <p:ext uri="{BB962C8B-B14F-4D97-AF65-F5344CB8AC3E}">
        <p14:creationId xmlns:p14="http://schemas.microsoft.com/office/powerpoint/2010/main" val="4292918660"/>
      </p:ext>
    </p:extLst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6106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AU" altLang="en-US" sz="2800" dirty="0">
                <a:latin typeface="Tahoma" pitchFamily="34" charset="0"/>
                <a:cs typeface="Times New Roman" pitchFamily="18" charset="0"/>
              </a:rPr>
              <a:t>The average of the maximum and the minimum temperature recorded during a day is called Mean temperature of the day.</a:t>
            </a:r>
            <a:r>
              <a:rPr lang="en-US" altLang="en-US" sz="2800" dirty="0">
                <a:latin typeface="Tahoma" pitchFamily="34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altLang="en-US" sz="900" dirty="0">
              <a:latin typeface="Tahoma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AU" altLang="en-US" sz="2800" dirty="0">
                <a:latin typeface="Tahoma" pitchFamily="34" charset="0"/>
                <a:cs typeface="Times New Roman" pitchFamily="18" charset="0"/>
              </a:rPr>
              <a:t>The difference between the maximum and the minimum temperature recorded during a day gives the diurnal range of temperature for the day.</a:t>
            </a:r>
            <a:r>
              <a:rPr lang="en-US" altLang="en-US" sz="2800" dirty="0">
                <a:latin typeface="Tahoma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355858"/>
      </p:ext>
    </p:extLst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458200" cy="614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Precautions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AU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recording maximum and minimum temperature</a:t>
            </a:r>
          </a:p>
          <a:p>
            <a:endParaRPr lang="en-AU" sz="10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sz="2800" dirty="0">
                <a:latin typeface="Tahoma" pitchFamily="34" charset="0"/>
                <a:cs typeface="Times New Roman" pitchFamily="18" charset="0"/>
              </a:rPr>
              <a:t>Take the temperature reading as quickly as possible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sz="2800" dirty="0">
                <a:latin typeface="Tahoma" pitchFamily="34" charset="0"/>
                <a:cs typeface="Times New Roman" pitchFamily="18" charset="0"/>
              </a:rPr>
              <a:t>After taking temperature readings, index corrections of the thermometers, obtained by calibration done with the standard thermometers earlier, should be applied.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sz="2800" dirty="0">
                <a:latin typeface="Tahoma" pitchFamily="34" charset="0"/>
                <a:cs typeface="Times New Roman" pitchFamily="18" charset="0"/>
              </a:rPr>
              <a:t>Avoid parallax error while reading the thermometers.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sz="2800" dirty="0">
                <a:latin typeface="Tahoma" pitchFamily="34" charset="0"/>
                <a:cs typeface="Times New Roman" pitchFamily="18" charset="0"/>
              </a:rPr>
              <a:t>After reading the thermometer, verify once again whether the whole number of degrees has been read correctly.</a:t>
            </a:r>
          </a:p>
          <a:p>
            <a:pPr marL="457200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altLang="en-US" sz="2800" dirty="0">
                <a:latin typeface="Tahoma" pitchFamily="34" charset="0"/>
                <a:cs typeface="Times New Roman" pitchFamily="18" charset="0"/>
              </a:rPr>
              <a:t>Do not keep the door of the Stevenson screen open for a longer time than is necessary.</a:t>
            </a:r>
            <a:endParaRPr lang="en-US" sz="28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82090"/>
      </p:ext>
    </p:extLst>
  </p:cSld>
  <p:clrMapOvr>
    <a:masterClrMapping/>
  </p:clrMapOvr>
  <p:transition spd="slow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of temperature data to  assess consumption of thermal energy a crop</a:t>
            </a:r>
          </a:p>
          <a:p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Growing degree days (GDD) is a weather-based indicator for assessing crop development.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Growing degrees (GDs) is defined as the mean daily temperature (average of daily maximum and minimum temperatures) above a certain threshold base temperature accumulated on a daily basis over a period of time. 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 values are treated as zeros and ignored.</a:t>
            </a:r>
          </a:p>
        </p:txBody>
      </p:sp>
    </p:spTree>
    <p:extLst>
      <p:ext uri="{BB962C8B-B14F-4D97-AF65-F5344CB8AC3E}">
        <p14:creationId xmlns:p14="http://schemas.microsoft.com/office/powerpoint/2010/main" val="955184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GDD can be calculated by using the  following formula: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1916906"/>
            <a:ext cx="7619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216725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GDD = (</a:t>
            </a:r>
            <a:r>
              <a:rPr lang="en-US" sz="3600" b="1" dirty="0" err="1">
                <a:solidFill>
                  <a:srgbClr val="216725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</a:t>
            </a:r>
            <a:r>
              <a:rPr lang="en-US" sz="3600" b="1" baseline="-25000" dirty="0" err="1">
                <a:solidFill>
                  <a:srgbClr val="216725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max</a:t>
            </a:r>
            <a:r>
              <a:rPr lang="en-US" sz="3600" b="1" baseline="-25000" dirty="0">
                <a:solidFill>
                  <a:srgbClr val="216725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 </a:t>
            </a:r>
            <a:r>
              <a:rPr lang="en-US" sz="3600" b="1" dirty="0">
                <a:solidFill>
                  <a:srgbClr val="216725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+ </a:t>
            </a:r>
            <a:r>
              <a:rPr lang="en-US" sz="3600" b="1" dirty="0" err="1">
                <a:solidFill>
                  <a:srgbClr val="216725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</a:t>
            </a:r>
            <a:r>
              <a:rPr lang="en-US" sz="3600" b="1" baseline="-25000" dirty="0" err="1">
                <a:solidFill>
                  <a:srgbClr val="216725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min</a:t>
            </a:r>
            <a:r>
              <a:rPr lang="en-US" sz="3600" b="1" dirty="0">
                <a:solidFill>
                  <a:srgbClr val="216725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) / 2 – </a:t>
            </a:r>
            <a:r>
              <a:rPr lang="en-US" sz="3600" b="1" dirty="0" err="1">
                <a:solidFill>
                  <a:srgbClr val="216725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T</a:t>
            </a:r>
            <a:r>
              <a:rPr lang="en-US" sz="3600" b="1" baseline="-25000" dirty="0" err="1">
                <a:solidFill>
                  <a:srgbClr val="216725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base</a:t>
            </a:r>
            <a:endParaRPr lang="en-US" sz="3600" b="1" i="0" dirty="0">
              <a:solidFill>
                <a:srgbClr val="216725"/>
              </a:solidFill>
              <a:effectLst/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6199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2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967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9582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579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Rate of plant growth and development is dependent upon the temperature surrounding the plant.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Responses to temp. differ among crop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phenological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stages.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most plant species, vegetative development usually has a higher optimum temperature than for reproductive development.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plant species has a specific temperature range represented by a minimum, maximum, and optimum. </a:t>
            </a: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 or Cardinal Temperature</a:t>
            </a:r>
          </a:p>
        </p:txBody>
      </p:sp>
    </p:spTree>
    <p:extLst>
      <p:ext uri="{BB962C8B-B14F-4D97-AF65-F5344CB8AC3E}">
        <p14:creationId xmlns:p14="http://schemas.microsoft.com/office/powerpoint/2010/main" val="752399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3327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574746" cy="547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524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86" y="304799"/>
            <a:ext cx="757945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6111" y="5205658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Minimum, maximum and optimum temperature  limits for growth of </a:t>
            </a:r>
            <a:r>
              <a:rPr lang="en-US" sz="28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Brocoli</a:t>
            </a:r>
            <a:r>
              <a:rPr lang="en-US" sz="2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Maize</a:t>
            </a:r>
          </a:p>
        </p:txBody>
      </p:sp>
    </p:spTree>
    <p:extLst>
      <p:ext uri="{BB962C8B-B14F-4D97-AF65-F5344CB8AC3E}">
        <p14:creationId xmlns:p14="http://schemas.microsoft.com/office/powerpoint/2010/main" val="129849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Mini., Max., &amp; optimum temp.  For some crops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789093"/>
              </p:ext>
            </p:extLst>
          </p:nvPr>
        </p:nvGraphicFramePr>
        <p:xfrm>
          <a:off x="304800" y="1397000"/>
          <a:ext cx="84582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Minimum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Maxmum</a:t>
                      </a:r>
                      <a:endParaRPr lang="en-US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Optimum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10 -12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36 - 38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30 -32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3 -4.5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30 -32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24-26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 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40 -44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32 -35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4 - 5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29 - 31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24-26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Sorghum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 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42 -44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33 -35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Pearl Millet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  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38 - 40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30 - 32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Berseem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3 - 4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31 - 33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25 -27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32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866085"/>
              </p:ext>
            </p:extLst>
          </p:nvPr>
        </p:nvGraphicFramePr>
        <p:xfrm>
          <a:off x="1532395" y="1447800"/>
          <a:ext cx="6096000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4858428" imgH="3610479" progId="PBrush">
                  <p:embed/>
                </p:oleObj>
              </mc:Choice>
              <mc:Fallback>
                <p:oleObj name="Bitmap Image" r:id="rId3" imgW="4858428" imgH="3610479" progId="PBrush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2395" y="1447800"/>
                        <a:ext cx="6096000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8895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Maximum and minimum temperature are recorded with maximum and minimum thermometers</a:t>
            </a:r>
          </a:p>
        </p:txBody>
      </p:sp>
    </p:spTree>
    <p:extLst>
      <p:ext uri="{BB962C8B-B14F-4D97-AF65-F5344CB8AC3E}">
        <p14:creationId xmlns:p14="http://schemas.microsoft.com/office/powerpoint/2010/main" val="2904270226"/>
      </p:ext>
    </p:extLst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10600" cy="61093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Measurement of maximum temperature</a:t>
            </a:r>
          </a:p>
          <a:p>
            <a:pPr marL="457200" indent="-457200" algn="just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a  constriction in the capillary of the glass tube below the lowest graduation of the scale.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457200" indent="-457200" algn="just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kept at an angle of less than 10</a:t>
            </a:r>
            <a:r>
              <a:rPr lang="en-AU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the horizontal with the bulb downwards.</a:t>
            </a:r>
          </a:p>
          <a:p>
            <a:pPr marL="457200" indent="-457200" algn="just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thermometer is mounted horizontally in the upper portion of the Stevenson screen.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457200" indent="-457200" algn="just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reading of the maximum thermometer after setting should agree with that of dry bulb thermometer within 0.3</a:t>
            </a:r>
            <a:r>
              <a:rPr lang="en-AU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457200" indent="-457200" algn="just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 taken at 07hr LMT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8238317"/>
      </p:ext>
    </p:extLst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614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Measurement of minimum temperature</a:t>
            </a:r>
          </a:p>
          <a:p>
            <a:endParaRPr lang="en-AU" sz="1000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altLang="en-US" sz="2800" dirty="0">
                <a:latin typeface="Tahoma" pitchFamily="34" charset="0"/>
                <a:cs typeface="Times New Roman" pitchFamily="18" charset="0"/>
              </a:rPr>
              <a:t>Measuring fluid is alcohol, provided with a dump bell shaped index in the stem.</a:t>
            </a:r>
          </a:p>
          <a:p>
            <a:pPr marL="342900" indent="-342900" algn="just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altLang="en-US" sz="2800" dirty="0">
                <a:latin typeface="Tahoma" pitchFamily="34" charset="0"/>
                <a:cs typeface="Times New Roman" pitchFamily="18" charset="0"/>
              </a:rPr>
              <a:t>As the temperature of the air falls, the meniscus retreats towards the bulb dragging with it the index, till the minimum temperature is reached.</a:t>
            </a:r>
            <a:r>
              <a:rPr lang="en-US" altLang="en-US" sz="2800" dirty="0">
                <a:latin typeface="Tahoma" pitchFamily="34" charset="0"/>
              </a:rPr>
              <a:t> </a:t>
            </a:r>
          </a:p>
          <a:p>
            <a:pPr marL="342900" indent="-342900" algn="just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altLang="en-US" sz="2800" dirty="0">
                <a:latin typeface="Tahoma" pitchFamily="34" charset="0"/>
                <a:cs typeface="Times New Roman" pitchFamily="18" charset="0"/>
              </a:rPr>
              <a:t>As the temperature rises, the index remains stationary.</a:t>
            </a:r>
            <a:r>
              <a:rPr lang="en-US" altLang="en-US" sz="2800" dirty="0">
                <a:latin typeface="Tahoma" pitchFamily="34" charset="0"/>
              </a:rPr>
              <a:t> </a:t>
            </a:r>
          </a:p>
          <a:p>
            <a:pPr marL="342900" indent="-342900" algn="just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altLang="en-US" sz="2800" dirty="0">
                <a:latin typeface="Tahoma" pitchFamily="34" charset="0"/>
                <a:cs typeface="Times New Roman" pitchFamily="18" charset="0"/>
              </a:rPr>
              <a:t>Thus the end of the index nearest from the bulb indicates the minimum temperature recorded since the thermometer was kept set.</a:t>
            </a:r>
            <a:r>
              <a:rPr lang="en-US" altLang="en-US" sz="2800" dirty="0">
                <a:latin typeface="Tahoma" pitchFamily="34" charset="0"/>
              </a:rPr>
              <a:t> </a:t>
            </a:r>
          </a:p>
          <a:p>
            <a:pPr marL="342900" indent="-342900" algn="just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altLang="en-US" sz="2800" dirty="0">
                <a:latin typeface="Tahoma" pitchFamily="34" charset="0"/>
                <a:cs typeface="Times New Roman" pitchFamily="18" charset="0"/>
              </a:rPr>
              <a:t>Record is taken during 14hrs LMT.</a:t>
            </a:r>
            <a:r>
              <a:rPr lang="en-US" altLang="en-US" sz="2800" dirty="0">
                <a:latin typeface="Tahoma" pitchFamily="34" charset="0"/>
              </a:rPr>
              <a:t> 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052353"/>
      </p:ext>
    </p:extLst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742712"/>
              </p:ext>
            </p:extLst>
          </p:nvPr>
        </p:nvGraphicFramePr>
        <p:xfrm>
          <a:off x="1981200" y="1600200"/>
          <a:ext cx="5181600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3809524" imgH="4390476" progId="PBrush">
                  <p:embed/>
                </p:oleObj>
              </mc:Choice>
              <mc:Fallback>
                <p:oleObj name="Bitmap Image" r:id="rId3" imgW="3809524" imgH="4390476" progId="PBrush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600200"/>
                        <a:ext cx="5181600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380999"/>
            <a:ext cx="838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Stevension’s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screen</a:t>
            </a:r>
          </a:p>
        </p:txBody>
      </p:sp>
    </p:spTree>
    <p:extLst>
      <p:ext uri="{BB962C8B-B14F-4D97-AF65-F5344CB8AC3E}">
        <p14:creationId xmlns:p14="http://schemas.microsoft.com/office/powerpoint/2010/main" val="589954857"/>
      </p:ext>
    </p:extLst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679</Words>
  <Application>Microsoft Office PowerPoint</Application>
  <PresentationFormat>On-screen Show (4:3)</PresentationFormat>
  <Paragraphs>86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Narkisim</vt:lpstr>
      <vt:lpstr>Tahoma</vt:lpstr>
      <vt:lpstr>Times New Roman</vt:lpstr>
      <vt:lpstr>Office Theme</vt:lpstr>
      <vt:lpstr>Default Design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cutm</dc:creator>
  <cp:lastModifiedBy>Soubheek Nath</cp:lastModifiedBy>
  <cp:revision>23</cp:revision>
  <dcterms:created xsi:type="dcterms:W3CDTF">2006-08-16T00:00:00Z</dcterms:created>
  <dcterms:modified xsi:type="dcterms:W3CDTF">2023-03-18T04:55:20Z</dcterms:modified>
</cp:coreProperties>
</file>