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7" d="100"/>
          <a:sy n="77" d="100"/>
        </p:scale>
        <p:origin x="806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029590-09AB-146F-4ACF-101B2BCEAC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52A5338-4C46-0F0E-D93D-5E6EC07C4F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1A706E-E7BC-E848-193E-CDAC260F1B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3E58C-16FF-4EF3-BB2C-A67466FE27C5}" type="datetimeFigureOut">
              <a:rPr lang="en-IN" smtClean="0"/>
              <a:t>13-03-2023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189F0F-8CAE-208B-F2A5-378805198A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88DB54-581E-1447-8429-0F7CC55755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217B4-14BF-4D69-85A3-7A5DC2C9C18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978911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6D4A6D-3F2F-7C12-9228-D6F8ABD755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22D6666-97E1-CB9C-A85B-EF6B0F12D5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09A7DE-2925-C1D0-7196-B322067E0C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3E58C-16FF-4EF3-BB2C-A67466FE27C5}" type="datetimeFigureOut">
              <a:rPr lang="en-IN" smtClean="0"/>
              <a:t>13-03-2023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F0F233-F53C-9D59-C3FA-EC2B8F649C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FF4A04-45C6-A72B-E5B6-A0D55140F2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217B4-14BF-4D69-85A3-7A5DC2C9C18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376853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68689FB-8367-F550-E648-2D27F4D7B65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C02122A-C47A-4526-03F2-BD71F9EB00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AD2691-C1A6-73E9-00E3-5BFD9AEBA7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3E58C-16FF-4EF3-BB2C-A67466FE27C5}" type="datetimeFigureOut">
              <a:rPr lang="en-IN" smtClean="0"/>
              <a:t>13-03-2023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BDBAD8-E899-3001-96DB-A8551A0104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7F68A2-9D87-0E8F-D2AC-8B32FA6083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217B4-14BF-4D69-85A3-7A5DC2C9C18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89273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177A49-F0A3-99C6-767F-6B51B10809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AFAE38-1FBF-39A3-CAB4-DDAF0F2E90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301C55-BA2E-E636-4E1C-52C4C41B32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3E58C-16FF-4EF3-BB2C-A67466FE27C5}" type="datetimeFigureOut">
              <a:rPr lang="en-IN" smtClean="0"/>
              <a:t>13-03-2023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59F29B-1AA3-C75B-E441-E515129711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C7E70F-283B-29DE-3D67-7325F9DC47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217B4-14BF-4D69-85A3-7A5DC2C9C18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095706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6E6606-58F2-83CB-0718-91DDD2B927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415590-0EFB-04CB-D643-6115E33660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3C9EE6-D597-5B0C-2157-203DCB8B61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3E58C-16FF-4EF3-BB2C-A67466FE27C5}" type="datetimeFigureOut">
              <a:rPr lang="en-IN" smtClean="0"/>
              <a:t>13-03-2023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A40BAC-013F-2514-154B-54D021A639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D0DA11-4E99-1C41-AA78-E691454289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217B4-14BF-4D69-85A3-7A5DC2C9C18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23622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653C61-19FE-A3DB-1DC2-D65265BB9C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164BE0-2DA2-E7BC-EC00-6C133D43C04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906C7B4-0721-0D9A-19BE-A27255AF82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F6346A-1071-085C-B64E-31033D526C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3E58C-16FF-4EF3-BB2C-A67466FE27C5}" type="datetimeFigureOut">
              <a:rPr lang="en-IN" smtClean="0"/>
              <a:t>13-03-2023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278AF8-144A-F9DB-73A9-6F8D45E4E9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A34D72-CB9D-F81D-25B0-6B74FC7D67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217B4-14BF-4D69-85A3-7A5DC2C9C18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458065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75BD70-1839-061C-C6F2-45246B2DC3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596A3B-10F7-3544-32E1-B3119A36F6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A2A988B-3D1B-3141-B5B9-37CCDB776C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C154ECB-D744-710D-EE24-06324B4218E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F89198D-46D3-08F5-D29D-44054243887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FCEFA64-A463-ADCA-DF0A-8A9715AB47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3E58C-16FF-4EF3-BB2C-A67466FE27C5}" type="datetimeFigureOut">
              <a:rPr lang="en-IN" smtClean="0"/>
              <a:t>13-03-2023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6C3A0AC-71B5-45AC-8090-79F274E7EE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B91F9D3-C5C5-601F-75B9-CAD94E8CA6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217B4-14BF-4D69-85A3-7A5DC2C9C18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55395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6E37EA-5CFD-C4DD-7A10-A192593F0C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EA5AE95-4F2A-1C75-3BFC-AD2E93E9AF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3E58C-16FF-4EF3-BB2C-A67466FE27C5}" type="datetimeFigureOut">
              <a:rPr lang="en-IN" smtClean="0"/>
              <a:t>13-03-2023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0BC3263-6993-2FFC-51FB-0738976330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7EF0BC7-58C4-C645-EEBC-B61B063E1F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217B4-14BF-4D69-85A3-7A5DC2C9C18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819502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812078F-D34F-6625-17EE-ABC4537CCB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3E58C-16FF-4EF3-BB2C-A67466FE27C5}" type="datetimeFigureOut">
              <a:rPr lang="en-IN" smtClean="0"/>
              <a:t>13-03-2023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AF27FC9-DDDA-1C37-F634-F37F8A6572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EDCD5E1-F1AC-2479-17A9-8323249AAA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217B4-14BF-4D69-85A3-7A5DC2C9C18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157936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0FC85E-B91C-792A-D7EE-8C0C103DCE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355806-4697-7747-6CDC-F76B55F9B2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C2D1688-532B-9B41-87C8-E9A334C20A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309D94D-C8EA-4450-786F-F2FF8531DB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3E58C-16FF-4EF3-BB2C-A67466FE27C5}" type="datetimeFigureOut">
              <a:rPr lang="en-IN" smtClean="0"/>
              <a:t>13-03-2023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CE8B18-6C0B-204A-4258-92E72E1494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DB311CC-E032-18E4-0096-2730031DBA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217B4-14BF-4D69-85A3-7A5DC2C9C18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68188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26A5D6-71BE-15A1-3F2E-381638AA6B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64F5F9B-A77F-688C-F3DB-D1EC2C2F07E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5A7CA9B-1F21-5C95-5763-BA3C17BFD1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E0B64B-F827-DF36-6AE2-838A0AE2F9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3E58C-16FF-4EF3-BB2C-A67466FE27C5}" type="datetimeFigureOut">
              <a:rPr lang="en-IN" smtClean="0"/>
              <a:t>13-03-2023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B28E498-1EC1-CEB3-D624-C20F2A83D4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437EA5C-1F66-E2A3-6877-5C8BAACE72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217B4-14BF-4D69-85A3-7A5DC2C9C18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43096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8E380EB-05C3-694F-6976-F2A6C0D170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000503-2685-9BBD-308E-0448C58BAE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589539-6BAF-150E-DBD4-4F118572ED4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53E58C-16FF-4EF3-BB2C-A67466FE27C5}" type="datetimeFigureOut">
              <a:rPr lang="en-IN" smtClean="0"/>
              <a:t>13-03-2023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3DA94C-E349-62A5-9D15-ADF4F622F33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B91C1E-A2BB-A8F4-694B-42B8B8BC52D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4217B4-14BF-4D69-85A3-7A5DC2C9C18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51750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33839B4-DF46-6DC3-FAFA-1AFE0E80715F}"/>
              </a:ext>
            </a:extLst>
          </p:cNvPr>
          <p:cNvSpPr txBox="1"/>
          <p:nvPr/>
        </p:nvSpPr>
        <p:spPr>
          <a:xfrm>
            <a:off x="596348" y="576470"/>
            <a:ext cx="11201400" cy="25426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00CC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Measurement of Soil Temperature and Computation of Soil Heat Flux</a:t>
            </a:r>
            <a:endParaRPr lang="en-IN" sz="2800" dirty="0">
              <a:solidFill>
                <a:srgbClr val="0000CC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en-US" sz="1800" b="1" dirty="0">
              <a:effectLst/>
              <a:latin typeface="Times New Roman" panose="02020603050405020304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984250" indent="-984250" algn="just">
              <a:lnSpc>
                <a:spcPct val="115000"/>
              </a:lnSpc>
              <a:spcAft>
                <a:spcPts val="1000"/>
              </a:spcAft>
            </a:pPr>
            <a:r>
              <a:rPr lang="en-US" sz="2800" b="1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Aim: </a:t>
            </a:r>
            <a:r>
              <a:rPr lang="en-US" sz="28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To record soil temperature at different depths and computation of soil heat flux</a:t>
            </a:r>
          </a:p>
          <a:p>
            <a:pPr marL="984250" indent="-984250" algn="just">
              <a:lnSpc>
                <a:spcPct val="115000"/>
              </a:lnSpc>
              <a:spcAft>
                <a:spcPts val="1000"/>
              </a:spcAft>
            </a:pPr>
            <a:r>
              <a:rPr lang="en-US" sz="2800" b="1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Instruments required</a:t>
            </a:r>
            <a:r>
              <a:rPr lang="en-US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 </a:t>
            </a:r>
            <a:r>
              <a:rPr lang="en-US" sz="28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Soil thermometer for 5,10, and 20cm depths</a:t>
            </a:r>
            <a:endParaRPr lang="en-IN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132967A-41C4-A038-3BCE-05726FACF78C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6820" y="3480429"/>
            <a:ext cx="9938704" cy="271807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0566737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5050E84-469A-7DC4-658D-E6333FE0F0BE}"/>
              </a:ext>
            </a:extLst>
          </p:cNvPr>
          <p:cNvSpPr txBox="1"/>
          <p:nvPr/>
        </p:nvSpPr>
        <p:spPr>
          <a:xfrm>
            <a:off x="586409" y="258418"/>
            <a:ext cx="11201400" cy="5729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  <a:t>Computation of soil heat flux (</a:t>
            </a:r>
            <a:r>
              <a:rPr lang="en-IN" sz="3200" dirty="0" err="1">
                <a:latin typeface="Arial" panose="020B0604020202020204" pitchFamily="34" charset="0"/>
                <a:cs typeface="Arial" panose="020B0604020202020204" pitchFamily="34" charset="0"/>
              </a:rPr>
              <a:t>q</a:t>
            </a:r>
            <a:r>
              <a:rPr lang="en-IN" sz="3200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  <a:t> )</a:t>
            </a:r>
          </a:p>
          <a:p>
            <a:endParaRPr lang="en-IN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3200" dirty="0"/>
              <a:t>The amount of thermal energy that moves through an unit cross sectional area of soil per unit time is termed as soil heat flux or heat flux density.</a:t>
            </a:r>
          </a:p>
          <a:p>
            <a:pPr algn="just"/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Its units are </a:t>
            </a:r>
            <a:r>
              <a:rPr lang="en-IN" sz="3200" b="0" i="0" dirty="0">
                <a:solidFill>
                  <a:srgbClr val="040C28"/>
                </a:solidFill>
                <a:effectLst/>
                <a:latin typeface="Google Sans"/>
              </a:rPr>
              <a:t>J m</a:t>
            </a:r>
            <a:r>
              <a:rPr lang="en-IN" sz="3200" b="0" i="0" baseline="30000" dirty="0">
                <a:solidFill>
                  <a:srgbClr val="040C28"/>
                </a:solidFill>
                <a:effectLst/>
                <a:latin typeface="Google Sans"/>
              </a:rPr>
              <a:t>–2</a:t>
            </a:r>
            <a:r>
              <a:rPr lang="en-IN" sz="3200" b="0" i="0" dirty="0">
                <a:solidFill>
                  <a:srgbClr val="040C28"/>
                </a:solidFill>
                <a:effectLst/>
                <a:latin typeface="Google Sans"/>
              </a:rPr>
              <a:t> s</a:t>
            </a:r>
            <a:r>
              <a:rPr lang="en-IN" sz="3200" b="0" i="0" baseline="30000" dirty="0">
                <a:solidFill>
                  <a:srgbClr val="040C28"/>
                </a:solidFill>
                <a:effectLst/>
                <a:latin typeface="Google Sans"/>
              </a:rPr>
              <a:t>–1</a:t>
            </a:r>
            <a:r>
              <a:rPr lang="en-IN" sz="3200" b="0" i="0" dirty="0">
                <a:solidFill>
                  <a:srgbClr val="040C28"/>
                </a:solidFill>
                <a:effectLst/>
                <a:latin typeface="Google Sans"/>
              </a:rPr>
              <a:t> or W m</a:t>
            </a:r>
            <a:r>
              <a:rPr lang="en-IN" sz="3200" b="0" i="0" baseline="30000" dirty="0">
                <a:solidFill>
                  <a:srgbClr val="040C28"/>
                </a:solidFill>
                <a:effectLst/>
                <a:latin typeface="Google Sans"/>
              </a:rPr>
              <a:t>–2</a:t>
            </a:r>
            <a:endParaRPr lang="en-IN" sz="3200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IN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  <a:t>How to compute soil heat flux</a:t>
            </a:r>
          </a:p>
          <a:p>
            <a:r>
              <a:rPr lang="en-IN" sz="3200" dirty="0" err="1">
                <a:latin typeface="Arial" panose="020B0604020202020204" pitchFamily="34" charset="0"/>
                <a:cs typeface="Arial" panose="020B0604020202020204" pitchFamily="34" charset="0"/>
              </a:rPr>
              <a:t>q</a:t>
            </a:r>
            <a:r>
              <a:rPr lang="en-IN" sz="3200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  <a:t> = K</a:t>
            </a:r>
            <a:r>
              <a:rPr lang="en-IN" sz="3200" baseline="-25000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  <a:t> *  </a:t>
            </a:r>
            <a:r>
              <a:rPr lang="en-IN" sz="3200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IN" sz="3200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endParaRPr lang="en-IN" sz="3200" baseline="-25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IN" sz="3200" baseline="-25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en-IN" sz="2800" baseline="-25000" dirty="0">
                <a:latin typeface="Arial" panose="020B0604020202020204" pitchFamily="34" charset="0"/>
                <a:cs typeface="Arial" panose="020B0604020202020204" pitchFamily="34" charset="0"/>
              </a:rPr>
              <a:t>T </a:t>
            </a:r>
            <a: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  <a:t>is the thermal conductivity, unit </a:t>
            </a:r>
            <a:r>
              <a:rPr lang="en-IN" sz="2800" b="0" i="0" dirty="0">
                <a:solidFill>
                  <a:srgbClr val="202124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Wm</a:t>
            </a:r>
            <a:r>
              <a:rPr lang="en-IN" sz="2800" b="0" i="0" baseline="30000" dirty="0">
                <a:solidFill>
                  <a:srgbClr val="202124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-1</a:t>
            </a:r>
            <a:r>
              <a:rPr lang="en-IN" sz="2800" b="0" i="0" dirty="0">
                <a:solidFill>
                  <a:srgbClr val="202124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en-IN" sz="2800" b="0" i="0" baseline="30000" dirty="0">
                <a:solidFill>
                  <a:srgbClr val="202124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-1</a:t>
            </a:r>
            <a:r>
              <a:rPr lang="en-IN" sz="2800" b="0" i="0" dirty="0">
                <a:solidFill>
                  <a:srgbClr val="202124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IN" sz="2800" baseline="-25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  <a:p>
            <a:r>
              <a:rPr lang="en-IN" sz="3200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IN" sz="3200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  <a:t> = (T5 – T10) / 5  </a:t>
            </a:r>
            <a:r>
              <a:rPr lang="en-IN" sz="3200" baseline="30000" dirty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  <a:t>c per cm</a:t>
            </a:r>
          </a:p>
        </p:txBody>
      </p:sp>
    </p:spTree>
    <p:extLst>
      <p:ext uri="{BB962C8B-B14F-4D97-AF65-F5344CB8AC3E}">
        <p14:creationId xmlns:p14="http://schemas.microsoft.com/office/powerpoint/2010/main" val="35622576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iagram of One Dimensional Heat Conduction">
            <a:extLst>
              <a:ext uri="{FF2B5EF4-FFF2-40B4-BE49-F238E27FC236}">
                <a16:creationId xmlns:a16="http://schemas.microsoft.com/office/drawing/2014/main" id="{237CB143-1024-18E7-C522-3F263819CA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4418" y="347870"/>
            <a:ext cx="7570516" cy="5930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633292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F450E1E-F4D0-BDAD-A454-BD6480393BD9}"/>
              </a:ext>
            </a:extLst>
          </p:cNvPr>
          <p:cNvSpPr txBox="1"/>
          <p:nvPr/>
        </p:nvSpPr>
        <p:spPr>
          <a:xfrm>
            <a:off x="556591" y="318052"/>
            <a:ext cx="1113182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b="0" i="0" dirty="0">
                <a:solidFill>
                  <a:srgbClr val="202124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Irrespective of moisture content </a:t>
            </a:r>
            <a:r>
              <a:rPr lang="en-US" sz="2800" b="0" i="0" dirty="0">
                <a:solidFill>
                  <a:srgbClr val="0000CC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clayey soils </a:t>
            </a:r>
            <a:r>
              <a:rPr lang="en-US" sz="2800" b="0" i="0" dirty="0">
                <a:solidFill>
                  <a:srgbClr val="202124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had lower thermal conductivity than sandy soils. </a:t>
            </a:r>
          </a:p>
          <a:p>
            <a:pPr algn="just"/>
            <a:endParaRPr lang="en-US" sz="2800" dirty="0">
              <a:solidFill>
                <a:srgbClr val="20212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2800" dirty="0">
                <a:solidFill>
                  <a:srgbClr val="20212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Thermal conductivity of different textural groups</a:t>
            </a:r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CC44C7AF-EA41-810B-8E70-5BF7793E7B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3772169"/>
              </p:ext>
            </p:extLst>
          </p:nvPr>
        </p:nvGraphicFramePr>
        <p:xfrm>
          <a:off x="662608" y="2372473"/>
          <a:ext cx="10919792" cy="259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23792">
                  <a:extLst>
                    <a:ext uri="{9D8B030D-6E8A-4147-A177-3AD203B41FA5}">
                      <a16:colId xmlns:a16="http://schemas.microsoft.com/office/drawing/2014/main" val="435231234"/>
                    </a:ext>
                  </a:extLst>
                </a:gridCol>
                <a:gridCol w="6096000">
                  <a:extLst>
                    <a:ext uri="{9D8B030D-6E8A-4147-A177-3AD203B41FA5}">
                      <a16:colId xmlns:a16="http://schemas.microsoft.com/office/drawing/2014/main" val="119719048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IN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Textural group of the soil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Thermal conductivity, </a:t>
                      </a:r>
                      <a:r>
                        <a:rPr lang="en-IN" sz="2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cal</a:t>
                      </a:r>
                      <a:r>
                        <a:rPr lang="en-IN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</a:t>
                      </a:r>
                      <a:r>
                        <a:rPr lang="en-IN" sz="2800" baseline="30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-2</a:t>
                      </a:r>
                      <a:r>
                        <a:rPr lang="en-IN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</a:t>
                      </a:r>
                      <a:r>
                        <a:rPr lang="en-IN" sz="2800" baseline="30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</a:t>
                      </a:r>
                      <a:endParaRPr lang="en-IN" sz="2800" baseline="300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20617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Sandy Loam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202124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0.37 to 1.90 </a:t>
                      </a:r>
                      <a:endParaRPr lang="en-IN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39027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202124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0.38 to 1.71 </a:t>
                      </a:r>
                      <a:endParaRPr lang="en-IN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009527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IN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Sandy Clay Loam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202124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0.37 to 1.42</a:t>
                      </a:r>
                      <a:endParaRPr lang="en-IN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5036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Clay Loam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i="0" dirty="0">
                          <a:solidFill>
                            <a:srgbClr val="040C28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0.39 to 0.41 </a:t>
                      </a:r>
                      <a:endParaRPr lang="en-IN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03541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89396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172</Words>
  <Application>Microsoft Office PowerPoint</Application>
  <PresentationFormat>Widescreen</PresentationFormat>
  <Paragraphs>29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Google Sans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Soubheek Nath</dc:creator>
  <cp:lastModifiedBy>Soubheek Nath</cp:lastModifiedBy>
  <cp:revision>7</cp:revision>
  <dcterms:created xsi:type="dcterms:W3CDTF">2023-03-13T04:46:45Z</dcterms:created>
  <dcterms:modified xsi:type="dcterms:W3CDTF">2023-03-13T05:30:40Z</dcterms:modified>
</cp:coreProperties>
</file>