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8"/>
  </p:notesMasterIdLst>
  <p:sldIdLst>
    <p:sldId id="256" r:id="rId3"/>
    <p:sldId id="257" r:id="rId4"/>
    <p:sldId id="330" r:id="rId5"/>
    <p:sldId id="292" r:id="rId6"/>
    <p:sldId id="331" r:id="rId7"/>
    <p:sldId id="337" r:id="rId8"/>
    <p:sldId id="338" r:id="rId9"/>
    <p:sldId id="332" r:id="rId10"/>
    <p:sldId id="336" r:id="rId11"/>
    <p:sldId id="333" r:id="rId12"/>
    <p:sldId id="335" r:id="rId13"/>
    <p:sldId id="339" r:id="rId14"/>
    <p:sldId id="340" r:id="rId15"/>
    <p:sldId id="341" r:id="rId16"/>
    <p:sldId id="34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806"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9A7095-19A9-4DC6-AFA1-512AB421659F}" type="datetimeFigureOut">
              <a:rPr lang="en-IN" smtClean="0"/>
              <a:t>20-03-2023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C29176-0948-4518-BB68-FF9650B75D48}" type="slidenum">
              <a:rPr lang="en-IN" smtClean="0"/>
              <a:t>‹#›</a:t>
            </a:fld>
            <a:endParaRPr lang="en-IN"/>
          </a:p>
        </p:txBody>
      </p:sp>
    </p:spTree>
    <p:extLst>
      <p:ext uri="{BB962C8B-B14F-4D97-AF65-F5344CB8AC3E}">
        <p14:creationId xmlns:p14="http://schemas.microsoft.com/office/powerpoint/2010/main" val="669075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A8B1A-5539-830F-8837-996F2D7BC2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B670727-3D00-2E7D-EB50-2484152FCB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D264425-2ECE-A8EE-17D7-D8BB67F6D4B0}"/>
              </a:ext>
            </a:extLst>
          </p:cNvPr>
          <p:cNvSpPr>
            <a:spLocks noGrp="1"/>
          </p:cNvSpPr>
          <p:nvPr>
            <p:ph type="dt" sz="half" idx="10"/>
          </p:nvPr>
        </p:nvSpPr>
        <p:spPr/>
        <p:txBody>
          <a:bodyPr/>
          <a:lstStyle/>
          <a:p>
            <a:fld id="{B8353D6B-202B-46C0-89BE-1ECA1B6C086D}" type="datetimeFigureOut">
              <a:rPr lang="en-IN" smtClean="0"/>
              <a:t>20-03-2023</a:t>
            </a:fld>
            <a:endParaRPr lang="en-IN"/>
          </a:p>
        </p:txBody>
      </p:sp>
      <p:sp>
        <p:nvSpPr>
          <p:cNvPr id="5" name="Footer Placeholder 4">
            <a:extLst>
              <a:ext uri="{FF2B5EF4-FFF2-40B4-BE49-F238E27FC236}">
                <a16:creationId xmlns:a16="http://schemas.microsoft.com/office/drawing/2014/main" id="{7E79FB11-20E4-C28A-C8A2-D9511E13CCD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2C18E73-981F-709F-678B-3F6ACB00E1DA}"/>
              </a:ext>
            </a:extLst>
          </p:cNvPr>
          <p:cNvSpPr>
            <a:spLocks noGrp="1"/>
          </p:cNvSpPr>
          <p:nvPr>
            <p:ph type="sldNum" sz="quarter" idx="12"/>
          </p:nvPr>
        </p:nvSpPr>
        <p:spPr/>
        <p:txBody>
          <a:bodyPr/>
          <a:lstStyle/>
          <a:p>
            <a:fld id="{D42E598F-34FC-4999-AA0F-77AB721FA4F1}" type="slidenum">
              <a:rPr lang="en-IN" smtClean="0"/>
              <a:t>‹#›</a:t>
            </a:fld>
            <a:endParaRPr lang="en-IN"/>
          </a:p>
        </p:txBody>
      </p:sp>
    </p:spTree>
    <p:extLst>
      <p:ext uri="{BB962C8B-B14F-4D97-AF65-F5344CB8AC3E}">
        <p14:creationId xmlns:p14="http://schemas.microsoft.com/office/powerpoint/2010/main" val="83816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8CB2-4503-1D48-C771-45469A65CE1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A7498D3-F50F-C756-1844-A2DCFBA17A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447DBBC-9E31-8873-6705-7BFCE2B60235}"/>
              </a:ext>
            </a:extLst>
          </p:cNvPr>
          <p:cNvSpPr>
            <a:spLocks noGrp="1"/>
          </p:cNvSpPr>
          <p:nvPr>
            <p:ph type="dt" sz="half" idx="10"/>
          </p:nvPr>
        </p:nvSpPr>
        <p:spPr/>
        <p:txBody>
          <a:bodyPr/>
          <a:lstStyle/>
          <a:p>
            <a:fld id="{B8353D6B-202B-46C0-89BE-1ECA1B6C086D}" type="datetimeFigureOut">
              <a:rPr lang="en-IN" smtClean="0"/>
              <a:t>20-03-2023</a:t>
            </a:fld>
            <a:endParaRPr lang="en-IN"/>
          </a:p>
        </p:txBody>
      </p:sp>
      <p:sp>
        <p:nvSpPr>
          <p:cNvPr id="5" name="Footer Placeholder 4">
            <a:extLst>
              <a:ext uri="{FF2B5EF4-FFF2-40B4-BE49-F238E27FC236}">
                <a16:creationId xmlns:a16="http://schemas.microsoft.com/office/drawing/2014/main" id="{C44F99CC-F745-C74D-1246-C099F2E4BF5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0CD3529-A75B-A2AB-94CD-236593FBA60A}"/>
              </a:ext>
            </a:extLst>
          </p:cNvPr>
          <p:cNvSpPr>
            <a:spLocks noGrp="1"/>
          </p:cNvSpPr>
          <p:nvPr>
            <p:ph type="sldNum" sz="quarter" idx="12"/>
          </p:nvPr>
        </p:nvSpPr>
        <p:spPr/>
        <p:txBody>
          <a:bodyPr/>
          <a:lstStyle/>
          <a:p>
            <a:fld id="{D42E598F-34FC-4999-AA0F-77AB721FA4F1}" type="slidenum">
              <a:rPr lang="en-IN" smtClean="0"/>
              <a:t>‹#›</a:t>
            </a:fld>
            <a:endParaRPr lang="en-IN"/>
          </a:p>
        </p:txBody>
      </p:sp>
    </p:spTree>
    <p:extLst>
      <p:ext uri="{BB962C8B-B14F-4D97-AF65-F5344CB8AC3E}">
        <p14:creationId xmlns:p14="http://schemas.microsoft.com/office/powerpoint/2010/main" val="3122694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F770B0-DCB6-43D3-FCF3-6A62C03E8EB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6E6CE9E-4B88-4375-BBE8-0725227654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DC72DC4-DBB4-8901-512D-995C609C58AB}"/>
              </a:ext>
            </a:extLst>
          </p:cNvPr>
          <p:cNvSpPr>
            <a:spLocks noGrp="1"/>
          </p:cNvSpPr>
          <p:nvPr>
            <p:ph type="dt" sz="half" idx="10"/>
          </p:nvPr>
        </p:nvSpPr>
        <p:spPr/>
        <p:txBody>
          <a:bodyPr/>
          <a:lstStyle/>
          <a:p>
            <a:fld id="{B8353D6B-202B-46C0-89BE-1ECA1B6C086D}" type="datetimeFigureOut">
              <a:rPr lang="en-IN" smtClean="0"/>
              <a:t>20-03-2023</a:t>
            </a:fld>
            <a:endParaRPr lang="en-IN"/>
          </a:p>
        </p:txBody>
      </p:sp>
      <p:sp>
        <p:nvSpPr>
          <p:cNvPr id="5" name="Footer Placeholder 4">
            <a:extLst>
              <a:ext uri="{FF2B5EF4-FFF2-40B4-BE49-F238E27FC236}">
                <a16:creationId xmlns:a16="http://schemas.microsoft.com/office/drawing/2014/main" id="{06B590CA-A7D6-2C05-33C9-05B02E8A875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4A4D65D-C6A6-6962-57B8-BD57B9E997B4}"/>
              </a:ext>
            </a:extLst>
          </p:cNvPr>
          <p:cNvSpPr>
            <a:spLocks noGrp="1"/>
          </p:cNvSpPr>
          <p:nvPr>
            <p:ph type="sldNum" sz="quarter" idx="12"/>
          </p:nvPr>
        </p:nvSpPr>
        <p:spPr/>
        <p:txBody>
          <a:bodyPr/>
          <a:lstStyle/>
          <a:p>
            <a:fld id="{D42E598F-34FC-4999-AA0F-77AB721FA4F1}" type="slidenum">
              <a:rPr lang="en-IN" smtClean="0"/>
              <a:t>‹#›</a:t>
            </a:fld>
            <a:endParaRPr lang="en-IN"/>
          </a:p>
        </p:txBody>
      </p:sp>
    </p:spTree>
    <p:extLst>
      <p:ext uri="{BB962C8B-B14F-4D97-AF65-F5344CB8AC3E}">
        <p14:creationId xmlns:p14="http://schemas.microsoft.com/office/powerpoint/2010/main" val="433883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3133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8655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05659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6505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5152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90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8826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73670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A8B34-94B7-61CB-8EB6-F2351C50079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F72C37B-1ED4-F761-1E4F-2F220A421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3F216E3-0068-9E9B-08FD-7862EA666ABE}"/>
              </a:ext>
            </a:extLst>
          </p:cNvPr>
          <p:cNvSpPr>
            <a:spLocks noGrp="1"/>
          </p:cNvSpPr>
          <p:nvPr>
            <p:ph type="dt" sz="half" idx="10"/>
          </p:nvPr>
        </p:nvSpPr>
        <p:spPr/>
        <p:txBody>
          <a:bodyPr/>
          <a:lstStyle/>
          <a:p>
            <a:fld id="{B8353D6B-202B-46C0-89BE-1ECA1B6C086D}" type="datetimeFigureOut">
              <a:rPr lang="en-IN" smtClean="0"/>
              <a:t>20-03-2023</a:t>
            </a:fld>
            <a:endParaRPr lang="en-IN"/>
          </a:p>
        </p:txBody>
      </p:sp>
      <p:sp>
        <p:nvSpPr>
          <p:cNvPr id="5" name="Footer Placeholder 4">
            <a:extLst>
              <a:ext uri="{FF2B5EF4-FFF2-40B4-BE49-F238E27FC236}">
                <a16:creationId xmlns:a16="http://schemas.microsoft.com/office/drawing/2014/main" id="{92CC677C-FAE9-1609-BCDC-3C05AB7C459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E123592-5508-C743-42DB-E92795DD40A0}"/>
              </a:ext>
            </a:extLst>
          </p:cNvPr>
          <p:cNvSpPr>
            <a:spLocks noGrp="1"/>
          </p:cNvSpPr>
          <p:nvPr>
            <p:ph type="sldNum" sz="quarter" idx="12"/>
          </p:nvPr>
        </p:nvSpPr>
        <p:spPr/>
        <p:txBody>
          <a:bodyPr/>
          <a:lstStyle/>
          <a:p>
            <a:fld id="{D42E598F-34FC-4999-AA0F-77AB721FA4F1}" type="slidenum">
              <a:rPr lang="en-IN" smtClean="0"/>
              <a:t>‹#›</a:t>
            </a:fld>
            <a:endParaRPr lang="en-IN"/>
          </a:p>
        </p:txBody>
      </p:sp>
    </p:spTree>
    <p:extLst>
      <p:ext uri="{BB962C8B-B14F-4D97-AF65-F5344CB8AC3E}">
        <p14:creationId xmlns:p14="http://schemas.microsoft.com/office/powerpoint/2010/main" val="1954554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499493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22580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4140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6F7B8-3549-F5F2-4615-FC1586925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16A55439-2A93-DB24-2A27-08436DC260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2C3C37-EB18-C621-BE6E-27CBFB0ADD65}"/>
              </a:ext>
            </a:extLst>
          </p:cNvPr>
          <p:cNvSpPr>
            <a:spLocks noGrp="1"/>
          </p:cNvSpPr>
          <p:nvPr>
            <p:ph type="dt" sz="half" idx="10"/>
          </p:nvPr>
        </p:nvSpPr>
        <p:spPr/>
        <p:txBody>
          <a:bodyPr/>
          <a:lstStyle/>
          <a:p>
            <a:fld id="{B8353D6B-202B-46C0-89BE-1ECA1B6C086D}" type="datetimeFigureOut">
              <a:rPr lang="en-IN" smtClean="0"/>
              <a:t>20-03-2023</a:t>
            </a:fld>
            <a:endParaRPr lang="en-IN"/>
          </a:p>
        </p:txBody>
      </p:sp>
      <p:sp>
        <p:nvSpPr>
          <p:cNvPr id="5" name="Footer Placeholder 4">
            <a:extLst>
              <a:ext uri="{FF2B5EF4-FFF2-40B4-BE49-F238E27FC236}">
                <a16:creationId xmlns:a16="http://schemas.microsoft.com/office/drawing/2014/main" id="{1BFD055C-F2B7-3ACF-1AE2-FB46E4689DB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60F3C27-89B6-F81B-D2C0-5BD210F9B01C}"/>
              </a:ext>
            </a:extLst>
          </p:cNvPr>
          <p:cNvSpPr>
            <a:spLocks noGrp="1"/>
          </p:cNvSpPr>
          <p:nvPr>
            <p:ph type="sldNum" sz="quarter" idx="12"/>
          </p:nvPr>
        </p:nvSpPr>
        <p:spPr/>
        <p:txBody>
          <a:bodyPr/>
          <a:lstStyle/>
          <a:p>
            <a:fld id="{D42E598F-34FC-4999-AA0F-77AB721FA4F1}" type="slidenum">
              <a:rPr lang="en-IN" smtClean="0"/>
              <a:t>‹#›</a:t>
            </a:fld>
            <a:endParaRPr lang="en-IN"/>
          </a:p>
        </p:txBody>
      </p:sp>
    </p:spTree>
    <p:extLst>
      <p:ext uri="{BB962C8B-B14F-4D97-AF65-F5344CB8AC3E}">
        <p14:creationId xmlns:p14="http://schemas.microsoft.com/office/powerpoint/2010/main" val="3933087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9257F-2468-58CE-6D06-D0F71C49FB6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9E44C96-D4E2-5350-D10D-16C32722FE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D9AACD9-4041-1B59-25A3-7C6BC5DABE8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20C7CBBA-AD43-E915-5A3E-077DE825C6CD}"/>
              </a:ext>
            </a:extLst>
          </p:cNvPr>
          <p:cNvSpPr>
            <a:spLocks noGrp="1"/>
          </p:cNvSpPr>
          <p:nvPr>
            <p:ph type="dt" sz="half" idx="10"/>
          </p:nvPr>
        </p:nvSpPr>
        <p:spPr/>
        <p:txBody>
          <a:bodyPr/>
          <a:lstStyle/>
          <a:p>
            <a:fld id="{B8353D6B-202B-46C0-89BE-1ECA1B6C086D}" type="datetimeFigureOut">
              <a:rPr lang="en-IN" smtClean="0"/>
              <a:t>20-03-2023</a:t>
            </a:fld>
            <a:endParaRPr lang="en-IN"/>
          </a:p>
        </p:txBody>
      </p:sp>
      <p:sp>
        <p:nvSpPr>
          <p:cNvPr id="6" name="Footer Placeholder 5">
            <a:extLst>
              <a:ext uri="{FF2B5EF4-FFF2-40B4-BE49-F238E27FC236}">
                <a16:creationId xmlns:a16="http://schemas.microsoft.com/office/drawing/2014/main" id="{1C1E16FA-7E3E-2F06-FBEC-239D92EBA8A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E936728-B157-2161-F396-D2D8A261DD6D}"/>
              </a:ext>
            </a:extLst>
          </p:cNvPr>
          <p:cNvSpPr>
            <a:spLocks noGrp="1"/>
          </p:cNvSpPr>
          <p:nvPr>
            <p:ph type="sldNum" sz="quarter" idx="12"/>
          </p:nvPr>
        </p:nvSpPr>
        <p:spPr/>
        <p:txBody>
          <a:bodyPr/>
          <a:lstStyle/>
          <a:p>
            <a:fld id="{D42E598F-34FC-4999-AA0F-77AB721FA4F1}" type="slidenum">
              <a:rPr lang="en-IN" smtClean="0"/>
              <a:t>‹#›</a:t>
            </a:fld>
            <a:endParaRPr lang="en-IN"/>
          </a:p>
        </p:txBody>
      </p:sp>
    </p:spTree>
    <p:extLst>
      <p:ext uri="{BB962C8B-B14F-4D97-AF65-F5344CB8AC3E}">
        <p14:creationId xmlns:p14="http://schemas.microsoft.com/office/powerpoint/2010/main" val="1355656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57D57-9B2E-B348-364A-61BCDA75393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B3BB47E-694A-EDC5-AAB4-177BD69BAD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85B644A-8736-C544-7FF3-36FBA921CC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C4D1ABF-D185-8596-9348-03775F6610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288F41-71C0-795B-F9CA-CAD29794A8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FB7B4AE-38C5-3A62-2184-4E32E2B2A23B}"/>
              </a:ext>
            </a:extLst>
          </p:cNvPr>
          <p:cNvSpPr>
            <a:spLocks noGrp="1"/>
          </p:cNvSpPr>
          <p:nvPr>
            <p:ph type="dt" sz="half" idx="10"/>
          </p:nvPr>
        </p:nvSpPr>
        <p:spPr/>
        <p:txBody>
          <a:bodyPr/>
          <a:lstStyle/>
          <a:p>
            <a:fld id="{B8353D6B-202B-46C0-89BE-1ECA1B6C086D}" type="datetimeFigureOut">
              <a:rPr lang="en-IN" smtClean="0"/>
              <a:t>20-03-2023</a:t>
            </a:fld>
            <a:endParaRPr lang="en-IN"/>
          </a:p>
        </p:txBody>
      </p:sp>
      <p:sp>
        <p:nvSpPr>
          <p:cNvPr id="8" name="Footer Placeholder 7">
            <a:extLst>
              <a:ext uri="{FF2B5EF4-FFF2-40B4-BE49-F238E27FC236}">
                <a16:creationId xmlns:a16="http://schemas.microsoft.com/office/drawing/2014/main" id="{FAF104A8-177E-9DAC-FD89-250E1EE582F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29D559B-D087-695E-C133-964542C7389D}"/>
              </a:ext>
            </a:extLst>
          </p:cNvPr>
          <p:cNvSpPr>
            <a:spLocks noGrp="1"/>
          </p:cNvSpPr>
          <p:nvPr>
            <p:ph type="sldNum" sz="quarter" idx="12"/>
          </p:nvPr>
        </p:nvSpPr>
        <p:spPr/>
        <p:txBody>
          <a:bodyPr/>
          <a:lstStyle/>
          <a:p>
            <a:fld id="{D42E598F-34FC-4999-AA0F-77AB721FA4F1}" type="slidenum">
              <a:rPr lang="en-IN" smtClean="0"/>
              <a:t>‹#›</a:t>
            </a:fld>
            <a:endParaRPr lang="en-IN"/>
          </a:p>
        </p:txBody>
      </p:sp>
    </p:spTree>
    <p:extLst>
      <p:ext uri="{BB962C8B-B14F-4D97-AF65-F5344CB8AC3E}">
        <p14:creationId xmlns:p14="http://schemas.microsoft.com/office/powerpoint/2010/main" val="3326406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56F66-A8F7-8EF7-83BC-96E7F973D83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C2BBDA6-1B0C-2292-127F-87BFEC9D104B}"/>
              </a:ext>
            </a:extLst>
          </p:cNvPr>
          <p:cNvSpPr>
            <a:spLocks noGrp="1"/>
          </p:cNvSpPr>
          <p:nvPr>
            <p:ph type="dt" sz="half" idx="10"/>
          </p:nvPr>
        </p:nvSpPr>
        <p:spPr/>
        <p:txBody>
          <a:bodyPr/>
          <a:lstStyle/>
          <a:p>
            <a:fld id="{B8353D6B-202B-46C0-89BE-1ECA1B6C086D}" type="datetimeFigureOut">
              <a:rPr lang="en-IN" smtClean="0"/>
              <a:t>20-03-2023</a:t>
            </a:fld>
            <a:endParaRPr lang="en-IN"/>
          </a:p>
        </p:txBody>
      </p:sp>
      <p:sp>
        <p:nvSpPr>
          <p:cNvPr id="4" name="Footer Placeholder 3">
            <a:extLst>
              <a:ext uri="{FF2B5EF4-FFF2-40B4-BE49-F238E27FC236}">
                <a16:creationId xmlns:a16="http://schemas.microsoft.com/office/drawing/2014/main" id="{F4E5E5DB-FF79-0C2A-43D7-DD7254747441}"/>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937C4685-2EF9-D9AD-F04C-9282491838F5}"/>
              </a:ext>
            </a:extLst>
          </p:cNvPr>
          <p:cNvSpPr>
            <a:spLocks noGrp="1"/>
          </p:cNvSpPr>
          <p:nvPr>
            <p:ph type="sldNum" sz="quarter" idx="12"/>
          </p:nvPr>
        </p:nvSpPr>
        <p:spPr/>
        <p:txBody>
          <a:bodyPr/>
          <a:lstStyle/>
          <a:p>
            <a:fld id="{D42E598F-34FC-4999-AA0F-77AB721FA4F1}" type="slidenum">
              <a:rPr lang="en-IN" smtClean="0"/>
              <a:t>‹#›</a:t>
            </a:fld>
            <a:endParaRPr lang="en-IN"/>
          </a:p>
        </p:txBody>
      </p:sp>
    </p:spTree>
    <p:extLst>
      <p:ext uri="{BB962C8B-B14F-4D97-AF65-F5344CB8AC3E}">
        <p14:creationId xmlns:p14="http://schemas.microsoft.com/office/powerpoint/2010/main" val="4254539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D6379B-7876-43F2-EC5C-E37C7E0A659B}"/>
              </a:ext>
            </a:extLst>
          </p:cNvPr>
          <p:cNvSpPr>
            <a:spLocks noGrp="1"/>
          </p:cNvSpPr>
          <p:nvPr>
            <p:ph type="dt" sz="half" idx="10"/>
          </p:nvPr>
        </p:nvSpPr>
        <p:spPr/>
        <p:txBody>
          <a:bodyPr/>
          <a:lstStyle/>
          <a:p>
            <a:fld id="{B8353D6B-202B-46C0-89BE-1ECA1B6C086D}" type="datetimeFigureOut">
              <a:rPr lang="en-IN" smtClean="0"/>
              <a:t>20-03-2023</a:t>
            </a:fld>
            <a:endParaRPr lang="en-IN"/>
          </a:p>
        </p:txBody>
      </p:sp>
      <p:sp>
        <p:nvSpPr>
          <p:cNvPr id="3" name="Footer Placeholder 2">
            <a:extLst>
              <a:ext uri="{FF2B5EF4-FFF2-40B4-BE49-F238E27FC236}">
                <a16:creationId xmlns:a16="http://schemas.microsoft.com/office/drawing/2014/main" id="{9D5288B8-13B1-1A99-4A15-04020DBBC85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30A1A9F-18B2-E734-34E7-6FC9DF2BB5B9}"/>
              </a:ext>
            </a:extLst>
          </p:cNvPr>
          <p:cNvSpPr>
            <a:spLocks noGrp="1"/>
          </p:cNvSpPr>
          <p:nvPr>
            <p:ph type="sldNum" sz="quarter" idx="12"/>
          </p:nvPr>
        </p:nvSpPr>
        <p:spPr/>
        <p:txBody>
          <a:bodyPr/>
          <a:lstStyle/>
          <a:p>
            <a:fld id="{D42E598F-34FC-4999-AA0F-77AB721FA4F1}" type="slidenum">
              <a:rPr lang="en-IN" smtClean="0"/>
              <a:t>‹#›</a:t>
            </a:fld>
            <a:endParaRPr lang="en-IN"/>
          </a:p>
        </p:txBody>
      </p:sp>
    </p:spTree>
    <p:extLst>
      <p:ext uri="{BB962C8B-B14F-4D97-AF65-F5344CB8AC3E}">
        <p14:creationId xmlns:p14="http://schemas.microsoft.com/office/powerpoint/2010/main" val="1450980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1045E-E85D-AE21-9D7F-A36F965AA3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9F54DBD0-8398-A04F-567B-DB7E22A149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C53F602-9F61-E03A-5EC0-D29DF7C5B7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2AC596-D64C-5A7B-C8C8-CF46B332A0BC}"/>
              </a:ext>
            </a:extLst>
          </p:cNvPr>
          <p:cNvSpPr>
            <a:spLocks noGrp="1"/>
          </p:cNvSpPr>
          <p:nvPr>
            <p:ph type="dt" sz="half" idx="10"/>
          </p:nvPr>
        </p:nvSpPr>
        <p:spPr/>
        <p:txBody>
          <a:bodyPr/>
          <a:lstStyle/>
          <a:p>
            <a:fld id="{B8353D6B-202B-46C0-89BE-1ECA1B6C086D}" type="datetimeFigureOut">
              <a:rPr lang="en-IN" smtClean="0"/>
              <a:t>20-03-2023</a:t>
            </a:fld>
            <a:endParaRPr lang="en-IN"/>
          </a:p>
        </p:txBody>
      </p:sp>
      <p:sp>
        <p:nvSpPr>
          <p:cNvPr id="6" name="Footer Placeholder 5">
            <a:extLst>
              <a:ext uri="{FF2B5EF4-FFF2-40B4-BE49-F238E27FC236}">
                <a16:creationId xmlns:a16="http://schemas.microsoft.com/office/drawing/2014/main" id="{82C13798-C443-11E6-C482-848F21A5C90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78C45D6-A493-A976-BD4A-1473B0F1DA7E}"/>
              </a:ext>
            </a:extLst>
          </p:cNvPr>
          <p:cNvSpPr>
            <a:spLocks noGrp="1"/>
          </p:cNvSpPr>
          <p:nvPr>
            <p:ph type="sldNum" sz="quarter" idx="12"/>
          </p:nvPr>
        </p:nvSpPr>
        <p:spPr/>
        <p:txBody>
          <a:bodyPr/>
          <a:lstStyle/>
          <a:p>
            <a:fld id="{D42E598F-34FC-4999-AA0F-77AB721FA4F1}" type="slidenum">
              <a:rPr lang="en-IN" smtClean="0"/>
              <a:t>‹#›</a:t>
            </a:fld>
            <a:endParaRPr lang="en-IN"/>
          </a:p>
        </p:txBody>
      </p:sp>
    </p:spTree>
    <p:extLst>
      <p:ext uri="{BB962C8B-B14F-4D97-AF65-F5344CB8AC3E}">
        <p14:creationId xmlns:p14="http://schemas.microsoft.com/office/powerpoint/2010/main" val="3605508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14A4F-4EB5-3ACA-5ECD-097C3D9E8C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48DCF45-9FD4-6E05-A9D5-A96BE65CED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F610FE9-0D7F-E704-9666-53E99AB80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CAD5E-76E8-0171-3145-478D56610EEA}"/>
              </a:ext>
            </a:extLst>
          </p:cNvPr>
          <p:cNvSpPr>
            <a:spLocks noGrp="1"/>
          </p:cNvSpPr>
          <p:nvPr>
            <p:ph type="dt" sz="half" idx="10"/>
          </p:nvPr>
        </p:nvSpPr>
        <p:spPr/>
        <p:txBody>
          <a:bodyPr/>
          <a:lstStyle/>
          <a:p>
            <a:fld id="{B8353D6B-202B-46C0-89BE-1ECA1B6C086D}" type="datetimeFigureOut">
              <a:rPr lang="en-IN" smtClean="0"/>
              <a:t>20-03-2023</a:t>
            </a:fld>
            <a:endParaRPr lang="en-IN"/>
          </a:p>
        </p:txBody>
      </p:sp>
      <p:sp>
        <p:nvSpPr>
          <p:cNvPr id="6" name="Footer Placeholder 5">
            <a:extLst>
              <a:ext uri="{FF2B5EF4-FFF2-40B4-BE49-F238E27FC236}">
                <a16:creationId xmlns:a16="http://schemas.microsoft.com/office/drawing/2014/main" id="{D4C57FF1-4C10-1470-5ED8-A2AEA2BD1D9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4CAD8A8-9FAB-673E-8497-118457B54EFC}"/>
              </a:ext>
            </a:extLst>
          </p:cNvPr>
          <p:cNvSpPr>
            <a:spLocks noGrp="1"/>
          </p:cNvSpPr>
          <p:nvPr>
            <p:ph type="sldNum" sz="quarter" idx="12"/>
          </p:nvPr>
        </p:nvSpPr>
        <p:spPr/>
        <p:txBody>
          <a:bodyPr/>
          <a:lstStyle/>
          <a:p>
            <a:fld id="{D42E598F-34FC-4999-AA0F-77AB721FA4F1}" type="slidenum">
              <a:rPr lang="en-IN" smtClean="0"/>
              <a:t>‹#›</a:t>
            </a:fld>
            <a:endParaRPr lang="en-IN"/>
          </a:p>
        </p:txBody>
      </p:sp>
    </p:spTree>
    <p:extLst>
      <p:ext uri="{BB962C8B-B14F-4D97-AF65-F5344CB8AC3E}">
        <p14:creationId xmlns:p14="http://schemas.microsoft.com/office/powerpoint/2010/main" val="259983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7BC5BD-1C55-66D9-BA8E-F0A961FE2D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D5712BA-F06D-8B51-B14B-6F790744C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C97EA0-1E61-22A3-DCA7-1AC3BC9C8F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353D6B-202B-46C0-89BE-1ECA1B6C086D}" type="datetimeFigureOut">
              <a:rPr lang="en-IN" smtClean="0"/>
              <a:t>20-03-2023</a:t>
            </a:fld>
            <a:endParaRPr lang="en-IN"/>
          </a:p>
        </p:txBody>
      </p:sp>
      <p:sp>
        <p:nvSpPr>
          <p:cNvPr id="5" name="Footer Placeholder 4">
            <a:extLst>
              <a:ext uri="{FF2B5EF4-FFF2-40B4-BE49-F238E27FC236}">
                <a16:creationId xmlns:a16="http://schemas.microsoft.com/office/drawing/2014/main" id="{8A7FC2D9-D489-76A4-9724-59431649B5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29A4390-17C1-DFC0-855E-0E0C19DF85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E598F-34FC-4999-AA0F-77AB721FA4F1}" type="slidenum">
              <a:rPr lang="en-IN" smtClean="0"/>
              <a:t>‹#›</a:t>
            </a:fld>
            <a:endParaRPr lang="en-IN"/>
          </a:p>
        </p:txBody>
      </p:sp>
    </p:spTree>
    <p:extLst>
      <p:ext uri="{BB962C8B-B14F-4D97-AF65-F5344CB8AC3E}">
        <p14:creationId xmlns:p14="http://schemas.microsoft.com/office/powerpoint/2010/main" val="950914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3/20/2023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66621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657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F8E10C-9779-7008-E540-0E30A3F85DBE}"/>
              </a:ext>
            </a:extLst>
          </p:cNvPr>
          <p:cNvSpPr txBox="1"/>
          <p:nvPr/>
        </p:nvSpPr>
        <p:spPr>
          <a:xfrm>
            <a:off x="238539" y="318052"/>
            <a:ext cx="11658600" cy="6186309"/>
          </a:xfrm>
          <a:prstGeom prst="rect">
            <a:avLst/>
          </a:prstGeom>
          <a:noFill/>
        </p:spPr>
        <p:txBody>
          <a:bodyPr wrap="square" rtlCol="0">
            <a:spAutoFit/>
          </a:bodyPr>
          <a:lstStyle/>
          <a:p>
            <a:r>
              <a:rPr lang="en-IN" sz="2800" dirty="0">
                <a:solidFill>
                  <a:srgbClr val="000099"/>
                </a:solidFill>
                <a:latin typeface="Tahoma" panose="020B0604030504040204" pitchFamily="34" charset="0"/>
                <a:ea typeface="Tahoma" panose="020B0604030504040204" pitchFamily="34" charset="0"/>
                <a:cs typeface="Tahoma" panose="020B0604030504040204" pitchFamily="34" charset="0"/>
              </a:rPr>
              <a:t>Calculation of Dew Point Temperature.</a:t>
            </a:r>
          </a:p>
          <a:p>
            <a:pPr marL="457200" indent="-457200" algn="just">
              <a:lnSpc>
                <a:spcPct val="90000"/>
              </a:lnSpc>
              <a:spcBef>
                <a:spcPts val="1800"/>
              </a:spcBef>
              <a:buFont typeface="Arial" panose="020B0604020202020204" pitchFamily="34" charset="0"/>
              <a:buChar char="•"/>
            </a:pPr>
            <a:r>
              <a:rPr lang="en-AU" altLang="en-US" sz="2800" dirty="0">
                <a:latin typeface="Tahoma" panose="020B0604030504040204" pitchFamily="34" charset="0"/>
                <a:cs typeface="Times New Roman" panose="02020603050405020304" pitchFamily="18" charset="0"/>
              </a:rPr>
              <a:t>From the dry bulb and wet bulb temperature readings the dew point temperature can be obtained by reference to hygrometric tables.</a:t>
            </a:r>
            <a:r>
              <a:rPr lang="en-US" altLang="en-US" sz="2800" dirty="0">
                <a:latin typeface="Tahoma" panose="020B0604030504040204" pitchFamily="34" charset="0"/>
              </a:rPr>
              <a:t> </a:t>
            </a:r>
          </a:p>
          <a:p>
            <a:pPr marL="457200" indent="-457200" algn="just">
              <a:lnSpc>
                <a:spcPct val="90000"/>
              </a:lnSpc>
              <a:spcBef>
                <a:spcPts val="1800"/>
              </a:spcBef>
              <a:buFont typeface="Arial" panose="020B0604020202020204" pitchFamily="34" charset="0"/>
              <a:buChar char="•"/>
            </a:pPr>
            <a:r>
              <a:rPr lang="en-AU" altLang="en-US" sz="2800" dirty="0">
                <a:latin typeface="Tahoma" panose="020B0604030504040204" pitchFamily="34" charset="0"/>
                <a:cs typeface="Times New Roman" panose="02020603050405020304" pitchFamily="18" charset="0"/>
              </a:rPr>
              <a:t>Dew point temperature corresponding to specified values of dry and wet bulb temperature are given in the abovementioned tables at intervals of 0.2</a:t>
            </a:r>
            <a:r>
              <a:rPr lang="en-AU" altLang="en-US" sz="2800" baseline="30000" dirty="0">
                <a:latin typeface="Tahoma" panose="020B0604030504040204" pitchFamily="34" charset="0"/>
                <a:cs typeface="Times New Roman" panose="02020603050405020304" pitchFamily="18" charset="0"/>
              </a:rPr>
              <a:t>o</a:t>
            </a:r>
            <a:r>
              <a:rPr lang="en-AU" altLang="en-US" sz="2800" dirty="0">
                <a:latin typeface="Tahoma" panose="020B0604030504040204" pitchFamily="34" charset="0"/>
                <a:cs typeface="Times New Roman" panose="02020603050405020304" pitchFamily="18" charset="0"/>
              </a:rPr>
              <a:t>C.</a:t>
            </a:r>
            <a:r>
              <a:rPr lang="en-US" altLang="en-US" sz="2800" dirty="0">
                <a:latin typeface="Tahoma" panose="020B0604030504040204" pitchFamily="34" charset="0"/>
              </a:rPr>
              <a:t> </a:t>
            </a:r>
          </a:p>
          <a:p>
            <a:pPr marL="457200" indent="-457200" algn="just">
              <a:lnSpc>
                <a:spcPct val="90000"/>
              </a:lnSpc>
              <a:spcBef>
                <a:spcPts val="1800"/>
              </a:spcBef>
              <a:buFont typeface="Arial" panose="020B0604020202020204" pitchFamily="34" charset="0"/>
              <a:buChar char="•"/>
            </a:pPr>
            <a:r>
              <a:rPr lang="en-AU" altLang="en-US" sz="2800" dirty="0">
                <a:latin typeface="Tahoma" panose="020B0604030504040204" pitchFamily="34" charset="0"/>
                <a:cs typeface="Times New Roman" panose="02020603050405020304" pitchFamily="18" charset="0"/>
              </a:rPr>
              <a:t>While using the tables, interpolation to the nearest 0.1</a:t>
            </a:r>
            <a:r>
              <a:rPr lang="en-AU" altLang="en-US" sz="2800" baseline="30000" dirty="0">
                <a:latin typeface="Tahoma" panose="020B0604030504040204" pitchFamily="34" charset="0"/>
                <a:cs typeface="Times New Roman" panose="02020603050405020304" pitchFamily="18" charset="0"/>
              </a:rPr>
              <a:t>o</a:t>
            </a:r>
            <a:r>
              <a:rPr lang="en-AU" altLang="en-US" sz="2800" dirty="0">
                <a:latin typeface="Tahoma" panose="020B0604030504040204" pitchFamily="34" charset="0"/>
                <a:cs typeface="Times New Roman" panose="02020603050405020304" pitchFamily="18" charset="0"/>
              </a:rPr>
              <a:t>C has to be done, wherever necessary.</a:t>
            </a:r>
            <a:r>
              <a:rPr lang="en-US" altLang="en-US" sz="2800" dirty="0">
                <a:latin typeface="Tahoma" panose="020B0604030504040204" pitchFamily="34" charset="0"/>
              </a:rPr>
              <a:t> </a:t>
            </a:r>
          </a:p>
          <a:p>
            <a:pPr marL="457200" indent="-457200" algn="just">
              <a:lnSpc>
                <a:spcPct val="90000"/>
              </a:lnSpc>
              <a:spcBef>
                <a:spcPts val="1800"/>
              </a:spcBef>
              <a:buFont typeface="Arial" panose="020B0604020202020204" pitchFamily="34" charset="0"/>
              <a:buChar char="•"/>
            </a:pPr>
            <a:r>
              <a:rPr lang="en-AU" altLang="en-US" sz="2800" dirty="0">
                <a:latin typeface="Tahoma" panose="020B0604030504040204" pitchFamily="34" charset="0"/>
                <a:cs typeface="Times New Roman" panose="02020603050405020304" pitchFamily="18" charset="0"/>
              </a:rPr>
              <a:t>During interpolation it is to be noted if any digit is followed by 0.5, it should be rounded off to the next higher digit only when the digit is even, and when the digit is odd, it remains the same.</a:t>
            </a:r>
            <a:r>
              <a:rPr lang="en-US" altLang="en-US" sz="2800" dirty="0"/>
              <a:t> </a:t>
            </a:r>
          </a:p>
          <a:p>
            <a:endParaRPr lang="en-IN" sz="2800" dirty="0">
              <a:latin typeface="Tahoma" panose="020B0604030504040204" pitchFamily="34" charset="0"/>
              <a:ea typeface="Tahoma" panose="020B0604030504040204" pitchFamily="34" charset="0"/>
              <a:cs typeface="Tahoma" panose="020B0604030504040204" pitchFamily="34" charset="0"/>
            </a:endParaRPr>
          </a:p>
          <a:p>
            <a:endParaRPr lang="en-IN"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02061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5757" y="354684"/>
            <a:ext cx="7404651" cy="603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8705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87CC05-B632-665F-0242-29601C5FB609}"/>
              </a:ext>
            </a:extLst>
          </p:cNvPr>
          <p:cNvSpPr txBox="1"/>
          <p:nvPr/>
        </p:nvSpPr>
        <p:spPr>
          <a:xfrm>
            <a:off x="238539" y="308113"/>
            <a:ext cx="11519452" cy="6075509"/>
          </a:xfrm>
          <a:prstGeom prst="rect">
            <a:avLst/>
          </a:prstGeom>
          <a:noFill/>
        </p:spPr>
        <p:txBody>
          <a:bodyPr wrap="square" rtlCol="0">
            <a:spAutoFit/>
          </a:bodyPr>
          <a:lstStyle/>
          <a:p>
            <a:r>
              <a:rPr lang="en-US" sz="2800" dirty="0">
                <a:solidFill>
                  <a:srgbClr val="000099"/>
                </a:solidFill>
                <a:latin typeface="Tahoma" panose="020B0604030504040204" pitchFamily="34" charset="0"/>
                <a:ea typeface="Tahoma" panose="020B0604030504040204" pitchFamily="34" charset="0"/>
                <a:cs typeface="Tahoma" panose="020B0604030504040204" pitchFamily="34" charset="0"/>
              </a:rPr>
              <a:t>Precautions for recording humidity observations</a:t>
            </a:r>
          </a:p>
          <a:p>
            <a:pPr marL="342900" indent="-342900" algn="just" eaLnBrk="1" hangingPunct="1">
              <a:lnSpc>
                <a:spcPct val="90000"/>
              </a:lnSpc>
              <a:spcBef>
                <a:spcPts val="1200"/>
              </a:spcBef>
              <a:buFont typeface="Arial" panose="020B0604020202020204" pitchFamily="34" charset="0"/>
              <a:buChar char="•"/>
            </a:pPr>
            <a:r>
              <a:rPr lang="en-AU" altLang="en-US" sz="2400" dirty="0">
                <a:latin typeface="Tahoma" panose="020B0604030504040204" pitchFamily="34" charset="0"/>
                <a:cs typeface="Times New Roman" panose="02020603050405020304" pitchFamily="18" charset="0"/>
              </a:rPr>
              <a:t>Use distilled water for W B thermometer and keep the container bottle clean.</a:t>
            </a:r>
          </a:p>
          <a:p>
            <a:pPr marL="342900" indent="-342900" algn="just" eaLnBrk="1" hangingPunct="1">
              <a:lnSpc>
                <a:spcPct val="90000"/>
              </a:lnSpc>
              <a:spcBef>
                <a:spcPts val="1200"/>
              </a:spcBef>
              <a:buFont typeface="Arial" panose="020B0604020202020204" pitchFamily="34" charset="0"/>
              <a:buChar char="•"/>
            </a:pPr>
            <a:r>
              <a:rPr lang="en-AU" altLang="en-US" sz="2400" dirty="0">
                <a:latin typeface="Tahoma" panose="020B0604030504040204" pitchFamily="34" charset="0"/>
                <a:cs typeface="Times New Roman" panose="02020603050405020304" pitchFamily="18" charset="0"/>
              </a:rPr>
              <a:t>Cover the bulb with only one fold of muslin cloth tied with strands of cotton and trim the excess muslin cloth.</a:t>
            </a:r>
          </a:p>
          <a:p>
            <a:pPr marL="342900" indent="-342900" algn="just" eaLnBrk="1" hangingPunct="1">
              <a:lnSpc>
                <a:spcPct val="90000"/>
              </a:lnSpc>
              <a:spcBef>
                <a:spcPts val="1200"/>
              </a:spcBef>
              <a:buFont typeface="Arial" panose="020B0604020202020204" pitchFamily="34" charset="0"/>
              <a:buChar char="•"/>
            </a:pPr>
            <a:r>
              <a:rPr lang="en-AU" altLang="en-US" sz="2400" dirty="0">
                <a:latin typeface="Tahoma" panose="020B0604030504040204" pitchFamily="34" charset="0"/>
                <a:cs typeface="Times New Roman" panose="02020603050405020304" pitchFamily="18" charset="0"/>
              </a:rPr>
              <a:t>The bottle should have a small neck so that air inside the screen may not be moistened by evaporation of water from the vessel.</a:t>
            </a:r>
          </a:p>
          <a:p>
            <a:pPr marL="342900" indent="-342900" algn="just" eaLnBrk="1" hangingPunct="1">
              <a:lnSpc>
                <a:spcPct val="90000"/>
              </a:lnSpc>
              <a:spcBef>
                <a:spcPts val="1200"/>
              </a:spcBef>
              <a:buFont typeface="Arial" panose="020B0604020202020204" pitchFamily="34" charset="0"/>
              <a:buChar char="•"/>
            </a:pPr>
            <a:r>
              <a:rPr lang="en-AU" altLang="en-US" sz="2400" dirty="0">
                <a:latin typeface="Tahoma" panose="020B0604030504040204" pitchFamily="34" charset="0"/>
                <a:cs typeface="Times New Roman" panose="02020603050405020304" pitchFamily="18" charset="0"/>
              </a:rPr>
              <a:t>Place the bottle on one side of the wet bulb away from the dry bulb and not directly below the dry bulb.</a:t>
            </a:r>
          </a:p>
          <a:p>
            <a:pPr marL="342900" indent="-342900" algn="just" eaLnBrk="1" hangingPunct="1">
              <a:lnSpc>
                <a:spcPct val="90000"/>
              </a:lnSpc>
              <a:spcBef>
                <a:spcPts val="1200"/>
              </a:spcBef>
              <a:buFont typeface="Arial" panose="020B0604020202020204" pitchFamily="34" charset="0"/>
              <a:buChar char="•"/>
            </a:pPr>
            <a:r>
              <a:rPr lang="en-AU" altLang="en-US" sz="2400" dirty="0">
                <a:latin typeface="Tahoma" panose="020B0604030504040204" pitchFamily="34" charset="0"/>
                <a:cs typeface="Times New Roman" panose="02020603050405020304" pitchFamily="18" charset="0"/>
              </a:rPr>
              <a:t>Keep muslin and cotton thread clean and free from dust or grease.</a:t>
            </a:r>
          </a:p>
          <a:p>
            <a:pPr marL="342900" indent="-342900" algn="just" eaLnBrk="1" hangingPunct="1">
              <a:lnSpc>
                <a:spcPct val="90000"/>
              </a:lnSpc>
              <a:spcBef>
                <a:spcPts val="1200"/>
              </a:spcBef>
              <a:buFont typeface="Arial" panose="020B0604020202020204" pitchFamily="34" charset="0"/>
              <a:buChar char="•"/>
            </a:pPr>
            <a:r>
              <a:rPr lang="en-AU" altLang="en-US" sz="2400" dirty="0">
                <a:latin typeface="Tahoma" panose="020B0604030504040204" pitchFamily="34" charset="0"/>
                <a:cs typeface="Times New Roman" panose="02020603050405020304" pitchFamily="18" charset="0"/>
              </a:rPr>
              <a:t>Change muslin cloth and threads immediately after a dust storm.</a:t>
            </a:r>
          </a:p>
          <a:p>
            <a:pPr marL="342900" indent="-342900" algn="just" eaLnBrk="1" hangingPunct="1">
              <a:lnSpc>
                <a:spcPct val="90000"/>
              </a:lnSpc>
              <a:spcBef>
                <a:spcPts val="1200"/>
              </a:spcBef>
              <a:buFont typeface="Arial" panose="020B0604020202020204" pitchFamily="34" charset="0"/>
              <a:buChar char="•"/>
            </a:pPr>
            <a:r>
              <a:rPr lang="en-AU" altLang="en-US" sz="2400" dirty="0">
                <a:latin typeface="Tahoma" panose="020B0604030504040204" pitchFamily="34" charset="0"/>
                <a:cs typeface="Times New Roman" panose="02020603050405020304" pitchFamily="18" charset="0"/>
              </a:rPr>
              <a:t>Inspect wet bulb periodically and if the wet bulb develops a white coating due to incrustation of salts, clean it with a lemon or dilute acid.</a:t>
            </a:r>
          </a:p>
          <a:p>
            <a:pPr marL="342900" indent="-342900" eaLnBrk="1" hangingPunct="1">
              <a:lnSpc>
                <a:spcPct val="90000"/>
              </a:lnSpc>
              <a:spcBef>
                <a:spcPts val="1200"/>
              </a:spcBef>
              <a:buFont typeface="Arial" panose="020B0604020202020204" pitchFamily="34" charset="0"/>
              <a:buChar char="•"/>
            </a:pPr>
            <a:r>
              <a:rPr lang="en-AU" altLang="en-US" sz="2400" dirty="0">
                <a:latin typeface="Tahoma" panose="020B0604030504040204" pitchFamily="34" charset="0"/>
                <a:cs typeface="Times New Roman" panose="02020603050405020304" pitchFamily="18" charset="0"/>
              </a:rPr>
              <a:t>Avoid parallax error while reading the thermometer and apply index correction, if any.</a:t>
            </a:r>
            <a:r>
              <a:rPr lang="en-US" altLang="en-US" sz="2400" dirty="0">
                <a:latin typeface="Tahoma" panose="020B0604030504040204" pitchFamily="34" charset="0"/>
              </a:rPr>
              <a:t> </a:t>
            </a:r>
            <a:endParaRPr lang="en-IN"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56183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D7C97-C189-8D7C-8E94-22FF675065FE}"/>
              </a:ext>
            </a:extLst>
          </p:cNvPr>
          <p:cNvPicPr>
            <a:picLocks noChangeAspect="1"/>
          </p:cNvPicPr>
          <p:nvPr/>
        </p:nvPicPr>
        <p:blipFill>
          <a:blip r:embed="rId2"/>
          <a:stretch>
            <a:fillRect/>
          </a:stretch>
        </p:blipFill>
        <p:spPr>
          <a:xfrm>
            <a:off x="779697" y="744122"/>
            <a:ext cx="10394066" cy="3640347"/>
          </a:xfrm>
          <a:prstGeom prst="rect">
            <a:avLst/>
          </a:prstGeom>
        </p:spPr>
      </p:pic>
      <p:pic>
        <p:nvPicPr>
          <p:cNvPr id="5" name="Picture 4">
            <a:extLst>
              <a:ext uri="{FF2B5EF4-FFF2-40B4-BE49-F238E27FC236}">
                <a16:creationId xmlns:a16="http://schemas.microsoft.com/office/drawing/2014/main" id="{3FD3D78C-5109-55EB-C960-E3EE81F65553}"/>
              </a:ext>
            </a:extLst>
          </p:cNvPr>
          <p:cNvPicPr>
            <a:picLocks noChangeAspect="1"/>
          </p:cNvPicPr>
          <p:nvPr/>
        </p:nvPicPr>
        <p:blipFill>
          <a:blip r:embed="rId3"/>
          <a:stretch>
            <a:fillRect/>
          </a:stretch>
        </p:blipFill>
        <p:spPr>
          <a:xfrm>
            <a:off x="779697" y="4146305"/>
            <a:ext cx="10625559" cy="1328468"/>
          </a:xfrm>
          <a:prstGeom prst="rect">
            <a:avLst/>
          </a:prstGeom>
        </p:spPr>
      </p:pic>
    </p:spTree>
    <p:extLst>
      <p:ext uri="{BB962C8B-B14F-4D97-AF65-F5344CB8AC3E}">
        <p14:creationId xmlns:p14="http://schemas.microsoft.com/office/powerpoint/2010/main" val="823463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5795A-9D37-4FC2-D94F-236A8469F5A3}"/>
              </a:ext>
            </a:extLst>
          </p:cNvPr>
          <p:cNvPicPr>
            <a:picLocks noChangeAspect="1"/>
          </p:cNvPicPr>
          <p:nvPr/>
        </p:nvPicPr>
        <p:blipFill>
          <a:blip r:embed="rId2"/>
          <a:stretch>
            <a:fillRect/>
          </a:stretch>
        </p:blipFill>
        <p:spPr>
          <a:xfrm>
            <a:off x="529709" y="438696"/>
            <a:ext cx="10556111" cy="3893389"/>
          </a:xfrm>
          <a:prstGeom prst="rect">
            <a:avLst/>
          </a:prstGeom>
        </p:spPr>
      </p:pic>
    </p:spTree>
    <p:extLst>
      <p:ext uri="{BB962C8B-B14F-4D97-AF65-F5344CB8AC3E}">
        <p14:creationId xmlns:p14="http://schemas.microsoft.com/office/powerpoint/2010/main" val="925716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58DCAA-ADF8-6946-2CCD-F40A81A00BCA}"/>
              </a:ext>
            </a:extLst>
          </p:cNvPr>
          <p:cNvPicPr>
            <a:picLocks noChangeAspect="1"/>
          </p:cNvPicPr>
          <p:nvPr/>
        </p:nvPicPr>
        <p:blipFill>
          <a:blip r:embed="rId2"/>
          <a:stretch>
            <a:fillRect/>
          </a:stretch>
        </p:blipFill>
        <p:spPr>
          <a:xfrm>
            <a:off x="815009" y="1302026"/>
            <a:ext cx="8980700" cy="3334672"/>
          </a:xfrm>
          <a:prstGeom prst="rect">
            <a:avLst/>
          </a:prstGeom>
        </p:spPr>
      </p:pic>
      <p:sp>
        <p:nvSpPr>
          <p:cNvPr id="4" name="TextBox 3">
            <a:extLst>
              <a:ext uri="{FF2B5EF4-FFF2-40B4-BE49-F238E27FC236}">
                <a16:creationId xmlns:a16="http://schemas.microsoft.com/office/drawing/2014/main" id="{8A60C9EF-A22E-C41F-A4EF-A15B834D3306}"/>
              </a:ext>
            </a:extLst>
          </p:cNvPr>
          <p:cNvSpPr txBox="1"/>
          <p:nvPr/>
        </p:nvSpPr>
        <p:spPr>
          <a:xfrm>
            <a:off x="815009" y="423230"/>
            <a:ext cx="10883348" cy="584775"/>
          </a:xfrm>
          <a:prstGeom prst="rect">
            <a:avLst/>
          </a:prstGeom>
          <a:noFill/>
        </p:spPr>
        <p:txBody>
          <a:bodyPr wrap="square" rtlCol="0">
            <a:spAutoFit/>
          </a:bodyPr>
          <a:lstStyle/>
          <a:p>
            <a:r>
              <a:rPr lang="en-IN" sz="3200" dirty="0">
                <a:latin typeface="Tahoma" panose="020B0604030504040204" pitchFamily="34" charset="0"/>
                <a:ea typeface="Tahoma" panose="020B0604030504040204" pitchFamily="34" charset="0"/>
                <a:cs typeface="Tahoma" panose="020B0604030504040204" pitchFamily="34" charset="0"/>
              </a:rPr>
              <a:t>The following example is given for completeness</a:t>
            </a:r>
          </a:p>
        </p:txBody>
      </p:sp>
    </p:spTree>
    <p:extLst>
      <p:ext uri="{BB962C8B-B14F-4D97-AF65-F5344CB8AC3E}">
        <p14:creationId xmlns:p14="http://schemas.microsoft.com/office/powerpoint/2010/main" val="3236517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282C55-FC0F-9CE1-2DF2-C771F740FBD6}"/>
              </a:ext>
            </a:extLst>
          </p:cNvPr>
          <p:cNvSpPr txBox="1"/>
          <p:nvPr/>
        </p:nvSpPr>
        <p:spPr>
          <a:xfrm>
            <a:off x="477078" y="278296"/>
            <a:ext cx="11598966" cy="6044732"/>
          </a:xfrm>
          <a:prstGeom prst="rect">
            <a:avLst/>
          </a:prstGeom>
          <a:noFill/>
        </p:spPr>
        <p:txBody>
          <a:bodyPr wrap="square" rtlCol="0">
            <a:spAutoFit/>
          </a:bodyPr>
          <a:lstStyle/>
          <a:p>
            <a:r>
              <a:rPr lang="en-AU" sz="3200" dirty="0">
                <a:solidFill>
                  <a:srgbClr val="000099"/>
                </a:solidFill>
                <a:latin typeface="Tahoma" panose="020B0604030504040204" pitchFamily="34" charset="0"/>
                <a:ea typeface="Tahoma" panose="020B0604030504040204" pitchFamily="34" charset="0"/>
                <a:cs typeface="Tahoma" panose="020B0604030504040204" pitchFamily="34" charset="0"/>
              </a:rPr>
              <a:t>Measurement of Humidity</a:t>
            </a:r>
          </a:p>
          <a:p>
            <a:endParaRPr lang="en-US" sz="1100" dirty="0">
              <a:latin typeface="Tahoma" panose="020B0604030504040204" pitchFamily="34" charset="0"/>
              <a:ea typeface="Tahoma" panose="020B0604030504040204" pitchFamily="34" charset="0"/>
              <a:cs typeface="Tahoma" panose="020B0604030504040204" pitchFamily="34" charset="0"/>
            </a:endParaRPr>
          </a:p>
          <a:p>
            <a:pPr algn="just" eaLnBrk="1" hangingPunct="1">
              <a:lnSpc>
                <a:spcPct val="90000"/>
              </a:lnSpc>
              <a:spcBef>
                <a:spcPts val="1200"/>
              </a:spcBef>
            </a:pPr>
            <a:r>
              <a:rPr lang="en-AU" altLang="en-US" sz="2400" dirty="0">
                <a:latin typeface="Tahoma" panose="020B0604030504040204" pitchFamily="34" charset="0"/>
                <a:cs typeface="Times New Roman" panose="02020603050405020304" pitchFamily="18" charset="0"/>
              </a:rPr>
              <a:t>The important measures of humidity are:</a:t>
            </a:r>
          </a:p>
          <a:p>
            <a:pPr marL="457200" indent="-457200" algn="just" eaLnBrk="1" hangingPunct="1">
              <a:lnSpc>
                <a:spcPct val="90000"/>
              </a:lnSpc>
              <a:spcBef>
                <a:spcPts val="1200"/>
              </a:spcBef>
              <a:buAutoNum type="alphaLcParenR"/>
            </a:pPr>
            <a:r>
              <a:rPr lang="en-AU" altLang="en-US" sz="2400" dirty="0">
                <a:solidFill>
                  <a:srgbClr val="C00000"/>
                </a:solidFill>
                <a:latin typeface="Tahoma" panose="020B0604030504040204" pitchFamily="34" charset="0"/>
                <a:cs typeface="Times New Roman" panose="02020603050405020304" pitchFamily="18" charset="0"/>
              </a:rPr>
              <a:t>Vapour Pressure</a:t>
            </a:r>
            <a:r>
              <a:rPr lang="en-AU" altLang="en-US" sz="2400" dirty="0">
                <a:latin typeface="Tahoma" panose="020B0604030504040204" pitchFamily="34" charset="0"/>
                <a:cs typeface="Times New Roman" panose="02020603050405020304" pitchFamily="18" charset="0"/>
              </a:rPr>
              <a:t>, </a:t>
            </a:r>
          </a:p>
          <a:p>
            <a:pPr marL="457200" indent="-457200" algn="just" eaLnBrk="1" hangingPunct="1">
              <a:lnSpc>
                <a:spcPct val="90000"/>
              </a:lnSpc>
              <a:spcBef>
                <a:spcPts val="1200"/>
              </a:spcBef>
              <a:buAutoNum type="alphaLcParenR"/>
            </a:pPr>
            <a:r>
              <a:rPr lang="en-AU" altLang="en-US" sz="2400" dirty="0">
                <a:solidFill>
                  <a:srgbClr val="C00000"/>
                </a:solidFill>
                <a:latin typeface="Tahoma" panose="020B0604030504040204" pitchFamily="34" charset="0"/>
                <a:cs typeface="Times New Roman" panose="02020603050405020304" pitchFamily="18" charset="0"/>
              </a:rPr>
              <a:t>Relative Humidity </a:t>
            </a:r>
            <a:r>
              <a:rPr lang="en-AU" altLang="en-US" sz="2400" dirty="0">
                <a:latin typeface="Tahoma" panose="020B0604030504040204" pitchFamily="34" charset="0"/>
                <a:cs typeface="Times New Roman" panose="02020603050405020304" pitchFamily="18" charset="0"/>
              </a:rPr>
              <a:t>and </a:t>
            </a:r>
          </a:p>
          <a:p>
            <a:pPr marL="457200" indent="-457200" algn="just" eaLnBrk="1" hangingPunct="1">
              <a:lnSpc>
                <a:spcPct val="90000"/>
              </a:lnSpc>
              <a:spcBef>
                <a:spcPts val="1200"/>
              </a:spcBef>
              <a:buAutoNum type="alphaLcParenR"/>
            </a:pPr>
            <a:r>
              <a:rPr lang="en-AU" altLang="en-US" sz="2400" dirty="0">
                <a:solidFill>
                  <a:srgbClr val="C00000"/>
                </a:solidFill>
                <a:latin typeface="Tahoma" panose="020B0604030504040204" pitchFamily="34" charset="0"/>
                <a:cs typeface="Times New Roman" panose="02020603050405020304" pitchFamily="18" charset="0"/>
              </a:rPr>
              <a:t>Dew point temperature</a:t>
            </a:r>
            <a:r>
              <a:rPr lang="en-AU" altLang="en-US" sz="2400" dirty="0">
                <a:latin typeface="Tahoma" panose="020B0604030504040204" pitchFamily="34" charset="0"/>
                <a:cs typeface="Times New Roman" panose="02020603050405020304" pitchFamily="18" charset="0"/>
              </a:rPr>
              <a:t>.</a:t>
            </a:r>
            <a:r>
              <a:rPr lang="en-US" altLang="en-US" sz="2400" dirty="0">
                <a:latin typeface="Tahoma" panose="020B0604030504040204" pitchFamily="34" charset="0"/>
              </a:rPr>
              <a:t> </a:t>
            </a:r>
          </a:p>
          <a:p>
            <a:pPr algn="just" eaLnBrk="1" hangingPunct="1">
              <a:lnSpc>
                <a:spcPct val="90000"/>
              </a:lnSpc>
              <a:spcBef>
                <a:spcPts val="1200"/>
              </a:spcBef>
            </a:pPr>
            <a:endParaRPr lang="en-US" altLang="en-US" sz="1000" dirty="0">
              <a:latin typeface="Tahoma" panose="020B0604030504040204" pitchFamily="34" charset="0"/>
            </a:endParaRPr>
          </a:p>
          <a:p>
            <a:pPr marL="342900" indent="-342900" algn="just">
              <a:lnSpc>
                <a:spcPct val="90000"/>
              </a:lnSpc>
              <a:spcBef>
                <a:spcPts val="1200"/>
              </a:spcBef>
              <a:buFont typeface="Arial" panose="020B0604020202020204" pitchFamily="34" charset="0"/>
              <a:buChar char="•"/>
            </a:pPr>
            <a:r>
              <a:rPr lang="en-AU" altLang="en-US" sz="2400" dirty="0">
                <a:latin typeface="Tahoma" panose="020B0604030504040204" pitchFamily="34" charset="0"/>
                <a:cs typeface="Times New Roman" panose="02020603050405020304" pitchFamily="18" charset="0"/>
              </a:rPr>
              <a:t>The partial pressure in air due to water vapour alone is called “vapour pressure”.</a:t>
            </a:r>
            <a:r>
              <a:rPr lang="en-US" altLang="en-US" sz="2400" dirty="0">
                <a:latin typeface="Tahoma" panose="020B0604030504040204" pitchFamily="34" charset="0"/>
              </a:rPr>
              <a:t> </a:t>
            </a:r>
          </a:p>
          <a:p>
            <a:pPr marL="342900" indent="-342900" algn="just">
              <a:lnSpc>
                <a:spcPct val="90000"/>
              </a:lnSpc>
              <a:spcBef>
                <a:spcPts val="1200"/>
              </a:spcBef>
              <a:buFont typeface="Arial" panose="020B0604020202020204" pitchFamily="34" charset="0"/>
              <a:buChar char="•"/>
            </a:pPr>
            <a:r>
              <a:rPr lang="en-AU" altLang="en-US" sz="2400" dirty="0">
                <a:latin typeface="Tahoma" panose="020B0604030504040204" pitchFamily="34" charset="0"/>
                <a:cs typeface="Times New Roman" panose="02020603050405020304" pitchFamily="18" charset="0"/>
              </a:rPr>
              <a:t>It is expressed in energy units viz., millibar or millimetre of mercury.</a:t>
            </a:r>
            <a:r>
              <a:rPr lang="en-US" altLang="en-US" sz="2400" dirty="0">
                <a:latin typeface="Tahoma" panose="020B0604030504040204" pitchFamily="34" charset="0"/>
              </a:rPr>
              <a:t> </a:t>
            </a:r>
          </a:p>
          <a:p>
            <a:pPr marL="342900" indent="-342900" algn="just" eaLnBrk="1" hangingPunct="1">
              <a:lnSpc>
                <a:spcPct val="90000"/>
              </a:lnSpc>
              <a:spcBef>
                <a:spcPts val="1200"/>
              </a:spcBef>
              <a:buFont typeface="Arial" panose="020B0604020202020204" pitchFamily="34" charset="0"/>
              <a:buChar char="•"/>
            </a:pPr>
            <a:r>
              <a:rPr lang="en-AU" altLang="en-US" sz="2400" dirty="0">
                <a:latin typeface="Tahoma" panose="020B0604030504040204" pitchFamily="34" charset="0"/>
                <a:cs typeface="Times New Roman" panose="02020603050405020304" pitchFamily="18" charset="0"/>
              </a:rPr>
              <a:t>The pressure exerted by water vapour actually present in air called the actual vapour pressure of air (</a:t>
            </a:r>
            <a:r>
              <a:rPr lang="en-AU" altLang="en-US" sz="2400" b="1" dirty="0" err="1">
                <a:solidFill>
                  <a:srgbClr val="C00000"/>
                </a:solidFill>
                <a:latin typeface="Tahoma" panose="020B0604030504040204" pitchFamily="34" charset="0"/>
                <a:cs typeface="Times New Roman" panose="02020603050405020304" pitchFamily="18" charset="0"/>
              </a:rPr>
              <a:t>e</a:t>
            </a:r>
            <a:r>
              <a:rPr lang="en-AU" altLang="en-US" sz="2400" b="1" baseline="-25000" dirty="0" err="1">
                <a:solidFill>
                  <a:srgbClr val="C00000"/>
                </a:solidFill>
                <a:latin typeface="Tahoma" panose="020B0604030504040204" pitchFamily="34" charset="0"/>
                <a:cs typeface="Times New Roman" panose="02020603050405020304" pitchFamily="18" charset="0"/>
              </a:rPr>
              <a:t>a</a:t>
            </a:r>
            <a:r>
              <a:rPr lang="en-AU" altLang="en-US" sz="2400" dirty="0">
                <a:latin typeface="Tahoma" panose="020B0604030504040204" pitchFamily="34" charset="0"/>
                <a:cs typeface="Times New Roman" panose="02020603050405020304" pitchFamily="18" charset="0"/>
              </a:rPr>
              <a:t>). </a:t>
            </a:r>
          </a:p>
          <a:p>
            <a:pPr marL="342900" indent="-342900" algn="just">
              <a:spcBef>
                <a:spcPts val="1200"/>
              </a:spcBef>
              <a:buFont typeface="Arial" panose="020B0604020202020204" pitchFamily="34" charset="0"/>
              <a:buChar char="•"/>
            </a:pPr>
            <a:r>
              <a:rPr lang="en-AU" altLang="en-US" sz="2400" dirty="0">
                <a:latin typeface="Tahoma" panose="020B0604030504040204" pitchFamily="34" charset="0"/>
                <a:cs typeface="Times New Roman" panose="02020603050405020304" pitchFamily="18" charset="0"/>
              </a:rPr>
              <a:t>The pressure exerted by water vapour under saturated condition is called saturation vapour pressure (</a:t>
            </a:r>
            <a:r>
              <a:rPr lang="en-AU" altLang="en-US" sz="2400" b="1" dirty="0">
                <a:solidFill>
                  <a:srgbClr val="C00000"/>
                </a:solidFill>
                <a:latin typeface="Tahoma" panose="020B0604030504040204" pitchFamily="34" charset="0"/>
                <a:cs typeface="Times New Roman" panose="02020603050405020304" pitchFamily="18" charset="0"/>
              </a:rPr>
              <a:t>e</a:t>
            </a:r>
            <a:r>
              <a:rPr lang="en-AU" altLang="en-US" sz="2400" b="1" baseline="-25000" dirty="0">
                <a:solidFill>
                  <a:srgbClr val="C00000"/>
                </a:solidFill>
                <a:latin typeface="Tahoma" panose="020B0604030504040204" pitchFamily="34" charset="0"/>
                <a:cs typeface="Times New Roman" panose="02020603050405020304" pitchFamily="18" charset="0"/>
              </a:rPr>
              <a:t>s</a:t>
            </a:r>
            <a:r>
              <a:rPr lang="en-AU" altLang="en-US" sz="2400" dirty="0">
                <a:latin typeface="Tahoma" panose="020B0604030504040204" pitchFamily="34" charset="0"/>
                <a:cs typeface="Times New Roman" panose="02020603050405020304" pitchFamily="18" charset="0"/>
              </a:rPr>
              <a:t>).</a:t>
            </a:r>
          </a:p>
          <a:p>
            <a:pPr algn="just"/>
            <a:endParaRPr lang="en-I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2880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D9D328-6B8B-ED79-1BF9-3060FFC1CC1B}"/>
              </a:ext>
            </a:extLst>
          </p:cNvPr>
          <p:cNvSpPr txBox="1"/>
          <p:nvPr/>
        </p:nvSpPr>
        <p:spPr>
          <a:xfrm>
            <a:off x="337930" y="457200"/>
            <a:ext cx="11618844" cy="5404556"/>
          </a:xfrm>
          <a:prstGeom prst="rect">
            <a:avLst/>
          </a:prstGeom>
          <a:noFill/>
        </p:spPr>
        <p:txBody>
          <a:bodyPr wrap="square" rtlCol="0">
            <a:spAutoFit/>
          </a:bodyPr>
          <a:lstStyle/>
          <a:p>
            <a:pPr marL="342900" indent="-342900" algn="just" eaLnBrk="1" hangingPunct="1">
              <a:lnSpc>
                <a:spcPct val="90000"/>
              </a:lnSpc>
              <a:spcBef>
                <a:spcPts val="1200"/>
              </a:spcBef>
              <a:buFont typeface="Arial" panose="020B0604020202020204" pitchFamily="34" charset="0"/>
              <a:buChar char="•"/>
            </a:pPr>
            <a:r>
              <a:rPr lang="en-AU" altLang="en-US" sz="2400" dirty="0">
                <a:latin typeface="Tahoma" panose="020B0604030504040204" pitchFamily="34" charset="0"/>
                <a:cs typeface="Times New Roman" panose="02020603050405020304" pitchFamily="18" charset="0"/>
              </a:rPr>
              <a:t>The ratio of actual vapour pressure (</a:t>
            </a:r>
            <a:r>
              <a:rPr lang="en-AU" altLang="en-US" sz="2400" dirty="0" err="1">
                <a:latin typeface="Tahoma" panose="020B0604030504040204" pitchFamily="34" charset="0"/>
                <a:cs typeface="Times New Roman" panose="02020603050405020304" pitchFamily="18" charset="0"/>
              </a:rPr>
              <a:t>e</a:t>
            </a:r>
            <a:r>
              <a:rPr lang="en-AU" altLang="en-US" sz="2400" baseline="-25000" dirty="0" err="1">
                <a:latin typeface="Tahoma" panose="020B0604030504040204" pitchFamily="34" charset="0"/>
                <a:cs typeface="Times New Roman" panose="02020603050405020304" pitchFamily="18" charset="0"/>
              </a:rPr>
              <a:t>a</a:t>
            </a:r>
            <a:r>
              <a:rPr lang="en-AU" altLang="en-US" sz="2400" dirty="0">
                <a:latin typeface="Tahoma" panose="020B0604030504040204" pitchFamily="34" charset="0"/>
                <a:cs typeface="Times New Roman" panose="02020603050405020304" pitchFamily="18" charset="0"/>
              </a:rPr>
              <a:t>) to sat. vapour pressure (e</a:t>
            </a:r>
            <a:r>
              <a:rPr lang="en-AU" altLang="en-US" sz="2400" baseline="-25000" dirty="0">
                <a:latin typeface="Tahoma" panose="020B0604030504040204" pitchFamily="34" charset="0"/>
                <a:cs typeface="Times New Roman" panose="02020603050405020304" pitchFamily="18" charset="0"/>
              </a:rPr>
              <a:t>s</a:t>
            </a:r>
            <a:r>
              <a:rPr lang="en-AU" altLang="en-US" sz="2400" dirty="0">
                <a:latin typeface="Tahoma" panose="020B0604030504040204" pitchFamily="34" charset="0"/>
                <a:cs typeface="Times New Roman" panose="02020603050405020304" pitchFamily="18" charset="0"/>
              </a:rPr>
              <a:t>) under a fixed temperature, expressed in percentages is known as </a:t>
            </a:r>
            <a:r>
              <a:rPr lang="en-AU" altLang="en-US" sz="2400" dirty="0">
                <a:solidFill>
                  <a:srgbClr val="FF0000"/>
                </a:solidFill>
                <a:latin typeface="Tahoma" panose="020B0604030504040204" pitchFamily="34" charset="0"/>
                <a:cs typeface="Times New Roman" panose="02020603050405020304" pitchFamily="18" charset="0"/>
              </a:rPr>
              <a:t>Relative Humidity (</a:t>
            </a:r>
            <a:r>
              <a:rPr lang="en-AU" altLang="en-US" sz="2400" dirty="0" err="1">
                <a:solidFill>
                  <a:srgbClr val="FF0000"/>
                </a:solidFill>
                <a:latin typeface="Tahoma" panose="020B0604030504040204" pitchFamily="34" charset="0"/>
                <a:cs typeface="Times New Roman" panose="02020603050405020304" pitchFamily="18" charset="0"/>
              </a:rPr>
              <a:t>e</a:t>
            </a:r>
            <a:r>
              <a:rPr lang="en-AU" altLang="en-US" sz="2400" baseline="-25000" dirty="0" err="1">
                <a:solidFill>
                  <a:srgbClr val="FF0000"/>
                </a:solidFill>
                <a:latin typeface="Tahoma" panose="020B0604030504040204" pitchFamily="34" charset="0"/>
                <a:cs typeface="Times New Roman" panose="02020603050405020304" pitchFamily="18" charset="0"/>
              </a:rPr>
              <a:t>a</a:t>
            </a:r>
            <a:r>
              <a:rPr lang="en-AU" altLang="en-US" sz="2400" dirty="0">
                <a:solidFill>
                  <a:srgbClr val="FF0000"/>
                </a:solidFill>
                <a:latin typeface="Tahoma" panose="020B0604030504040204" pitchFamily="34" charset="0"/>
                <a:cs typeface="Times New Roman" panose="02020603050405020304" pitchFamily="18" charset="0"/>
              </a:rPr>
              <a:t>/ e</a:t>
            </a:r>
            <a:r>
              <a:rPr lang="en-AU" altLang="en-US" sz="2400" baseline="-25000" dirty="0">
                <a:solidFill>
                  <a:srgbClr val="FF0000"/>
                </a:solidFill>
                <a:latin typeface="Tahoma" panose="020B0604030504040204" pitchFamily="34" charset="0"/>
                <a:cs typeface="Times New Roman" panose="02020603050405020304" pitchFamily="18" charset="0"/>
              </a:rPr>
              <a:t>s</a:t>
            </a:r>
            <a:r>
              <a:rPr lang="en-AU" altLang="en-US" sz="2400" dirty="0">
                <a:solidFill>
                  <a:srgbClr val="FF0000"/>
                </a:solidFill>
                <a:latin typeface="Tahoma" panose="020B0604030504040204" pitchFamily="34" charset="0"/>
                <a:cs typeface="Times New Roman" panose="02020603050405020304" pitchFamily="18" charset="0"/>
              </a:rPr>
              <a:t>). </a:t>
            </a:r>
          </a:p>
          <a:p>
            <a:pPr marL="342900" indent="-342900" algn="just" eaLnBrk="1" hangingPunct="1">
              <a:lnSpc>
                <a:spcPct val="90000"/>
              </a:lnSpc>
              <a:spcBef>
                <a:spcPts val="1200"/>
              </a:spcBef>
              <a:buFont typeface="Arial" panose="020B0604020202020204" pitchFamily="34" charset="0"/>
              <a:buChar char="•"/>
            </a:pPr>
            <a:r>
              <a:rPr lang="en-US" sz="2400" b="0" i="0" dirty="0">
                <a:effectLst/>
                <a:latin typeface="Tahoma" panose="020B0604030504040204" pitchFamily="34" charset="0"/>
                <a:ea typeface="Tahoma" panose="020B0604030504040204" pitchFamily="34" charset="0"/>
                <a:cs typeface="Tahoma" panose="020B0604030504040204" pitchFamily="34" charset="0"/>
              </a:rPr>
              <a:t>Dewpoint temperature, T</a:t>
            </a:r>
            <a:r>
              <a:rPr lang="en-US" sz="2400" b="0" i="0" baseline="-25000" dirty="0">
                <a:effectLst/>
                <a:latin typeface="Tahoma" panose="020B0604030504040204" pitchFamily="34" charset="0"/>
                <a:ea typeface="Tahoma" panose="020B0604030504040204" pitchFamily="34" charset="0"/>
                <a:cs typeface="Tahoma" panose="020B0604030504040204" pitchFamily="34" charset="0"/>
              </a:rPr>
              <a:t>d</a:t>
            </a:r>
            <a:r>
              <a:rPr lang="en-US" sz="2400" b="0" i="0" dirty="0">
                <a:effectLst/>
                <a:latin typeface="Tahoma" panose="020B0604030504040204" pitchFamily="34" charset="0"/>
                <a:ea typeface="Tahoma" panose="020B0604030504040204" pitchFamily="34" charset="0"/>
                <a:cs typeface="Tahoma" panose="020B0604030504040204" pitchFamily="34" charset="0"/>
              </a:rPr>
              <a:t>, is the temperature at which the water vapor in air at constant barometric pressure condenses into liquid water at the same rate at which it evaporates.</a:t>
            </a:r>
            <a:endParaRPr lang="en-AU" altLang="en-US" sz="2400" dirty="0">
              <a:latin typeface="Tahoma" panose="020B0604030504040204" pitchFamily="34" charset="0"/>
              <a:ea typeface="Tahoma" panose="020B0604030504040204" pitchFamily="34" charset="0"/>
              <a:cs typeface="Tahoma" panose="020B0604030504040204" pitchFamily="34" charset="0"/>
            </a:endParaRPr>
          </a:p>
          <a:p>
            <a:pPr marL="342900" indent="-342900" algn="just" eaLnBrk="1" hangingPunct="1">
              <a:lnSpc>
                <a:spcPct val="90000"/>
              </a:lnSpc>
              <a:spcBef>
                <a:spcPts val="1200"/>
              </a:spcBef>
              <a:buFont typeface="Arial" panose="020B0604020202020204" pitchFamily="34" charset="0"/>
              <a:buChar char="•"/>
            </a:pPr>
            <a:r>
              <a:rPr lang="en-AU" altLang="en-US" sz="2400" dirty="0">
                <a:latin typeface="Tahoma" panose="020B0604030504040204" pitchFamily="34" charset="0"/>
                <a:cs typeface="Times New Roman" panose="02020603050405020304" pitchFamily="18" charset="0"/>
              </a:rPr>
              <a:t>Dew point temperature, is the temperature at which air would become saturated if cooled at constant pressure without addition or removal of water vapour.</a:t>
            </a:r>
            <a:r>
              <a:rPr lang="en-US" altLang="en-US" sz="2400" dirty="0">
                <a:latin typeface="Tahoma" panose="020B0604030504040204" pitchFamily="34" charset="0"/>
                <a:cs typeface="Times New Roman" panose="02020603050405020304" pitchFamily="18" charset="0"/>
              </a:rPr>
              <a:t> </a:t>
            </a:r>
            <a:endParaRPr lang="en-US" sz="2000" b="0" i="0" dirty="0">
              <a:solidFill>
                <a:srgbClr val="202122"/>
              </a:solidFill>
              <a:effectLst/>
              <a:latin typeface="Arial" panose="020B0604020202020204" pitchFamily="34" charset="0"/>
            </a:endParaRPr>
          </a:p>
          <a:p>
            <a:pPr marL="342900" indent="-342900" algn="just">
              <a:spcBef>
                <a:spcPts val="1200"/>
              </a:spcBef>
              <a:buFont typeface="Arial" panose="020B0604020202020204" pitchFamily="34" charset="0"/>
              <a:buChar char="•"/>
            </a:pPr>
            <a:r>
              <a:rPr lang="en-US" sz="240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The Dew Point is the temperature to which air must be cooled to become saturated with water </a:t>
            </a:r>
            <a:r>
              <a:rPr lang="en-US" sz="2400" i="0" dirty="0" err="1">
                <a:solidFill>
                  <a:srgbClr val="202122"/>
                </a:solidFill>
                <a:effectLst/>
                <a:latin typeface="Tahoma" panose="020B0604030504040204" pitchFamily="34" charset="0"/>
                <a:ea typeface="Tahoma" panose="020B0604030504040204" pitchFamily="34" charset="0"/>
                <a:cs typeface="Tahoma" panose="020B0604030504040204" pitchFamily="34" charset="0"/>
              </a:rPr>
              <a:t>vapour</a:t>
            </a:r>
            <a:r>
              <a:rPr lang="en-US" sz="240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assuming constant air pressure and water content. </a:t>
            </a:r>
          </a:p>
          <a:p>
            <a:pPr marL="342900" indent="-342900" algn="just">
              <a:spcBef>
                <a:spcPts val="1200"/>
              </a:spcBef>
              <a:buFont typeface="Arial" panose="020B0604020202020204" pitchFamily="34" charset="0"/>
              <a:buChar char="•"/>
            </a:pPr>
            <a:r>
              <a:rPr lang="en-US" sz="240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When the air is cooled below the dew point, water </a:t>
            </a:r>
            <a:r>
              <a:rPr lang="en-US" sz="2400" i="0" dirty="0" err="1">
                <a:solidFill>
                  <a:srgbClr val="202122"/>
                </a:solidFill>
                <a:effectLst/>
                <a:latin typeface="Tahoma" panose="020B0604030504040204" pitchFamily="34" charset="0"/>
                <a:ea typeface="Tahoma" panose="020B0604030504040204" pitchFamily="34" charset="0"/>
                <a:cs typeface="Tahoma" panose="020B0604030504040204" pitchFamily="34" charset="0"/>
              </a:rPr>
              <a:t>vapour</a:t>
            </a:r>
            <a:r>
              <a:rPr lang="en-US" sz="240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 retention capacity is minimum and airborne water vapor will condense to form liquid water known as Dew.</a:t>
            </a:r>
          </a:p>
          <a:p>
            <a:pPr marL="342900" indent="-342900" algn="just">
              <a:spcBef>
                <a:spcPts val="1200"/>
              </a:spcBef>
              <a:buFont typeface="Arial" panose="020B0604020202020204" pitchFamily="34" charset="0"/>
              <a:buChar char="•"/>
            </a:pPr>
            <a:r>
              <a:rPr lang="en-US" sz="2400" i="0" dirty="0">
                <a:solidFill>
                  <a:srgbClr val="202122"/>
                </a:solidFill>
                <a:effectLst/>
                <a:latin typeface="Tahoma" panose="020B0604030504040204" pitchFamily="34" charset="0"/>
                <a:ea typeface="Tahoma" panose="020B0604030504040204" pitchFamily="34" charset="0"/>
                <a:cs typeface="Tahoma" panose="020B0604030504040204" pitchFamily="34" charset="0"/>
              </a:rPr>
              <a:t>When this occurs via contact with a colder surface, dew will form on that surface</a:t>
            </a:r>
            <a:endParaRPr lang="en-I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7311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stack.imgur.com/Yu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8920" y="447675"/>
            <a:ext cx="1559563" cy="59626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http://www.solwayfeeders.com/images/large/1004_2007817162257.jpg">
            <a:extLst>
              <a:ext uri="{FF2B5EF4-FFF2-40B4-BE49-F238E27FC236}">
                <a16:creationId xmlns:a16="http://schemas.microsoft.com/office/drawing/2014/main" id="{6C3A1B44-6911-9FF8-D990-F79E37071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2638" y="268356"/>
            <a:ext cx="4561361" cy="587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CD4E591-1077-943E-AD27-6A64DDEF388F}"/>
              </a:ext>
            </a:extLst>
          </p:cNvPr>
          <p:cNvSpPr txBox="1"/>
          <p:nvPr/>
        </p:nvSpPr>
        <p:spPr>
          <a:xfrm>
            <a:off x="3578087" y="6072809"/>
            <a:ext cx="8219661" cy="461665"/>
          </a:xfrm>
          <a:prstGeom prst="rect">
            <a:avLst/>
          </a:prstGeom>
          <a:noFill/>
        </p:spPr>
        <p:txBody>
          <a:bodyPr wrap="square" rtlCol="0">
            <a:spAutoFit/>
          </a:bodyPr>
          <a:lstStyle/>
          <a:p>
            <a:r>
              <a:rPr lang="en-IN" sz="2400" b="1" dirty="0" err="1">
                <a:solidFill>
                  <a:srgbClr val="000099"/>
                </a:solidFill>
                <a:latin typeface="Tahoma" panose="020B0604030504040204" pitchFamily="34" charset="0"/>
                <a:ea typeface="Tahoma" panose="020B0604030504040204" pitchFamily="34" charset="0"/>
                <a:cs typeface="Tahoma" panose="020B0604030504040204" pitchFamily="34" charset="0"/>
              </a:rPr>
              <a:t>Drybulb</a:t>
            </a:r>
            <a:r>
              <a:rPr lang="en-IN" sz="2400" b="1" dirty="0">
                <a:solidFill>
                  <a:srgbClr val="000099"/>
                </a:solidFill>
                <a:latin typeface="Tahoma" panose="020B0604030504040204" pitchFamily="34" charset="0"/>
                <a:ea typeface="Tahoma" panose="020B0604030504040204" pitchFamily="34" charset="0"/>
                <a:cs typeface="Tahoma" panose="020B0604030504040204" pitchFamily="34" charset="0"/>
              </a:rPr>
              <a:t> and </a:t>
            </a:r>
            <a:r>
              <a:rPr lang="en-IN" sz="2400" b="1" dirty="0" err="1">
                <a:solidFill>
                  <a:srgbClr val="000099"/>
                </a:solidFill>
                <a:latin typeface="Tahoma" panose="020B0604030504040204" pitchFamily="34" charset="0"/>
                <a:ea typeface="Tahoma" panose="020B0604030504040204" pitchFamily="34" charset="0"/>
                <a:cs typeface="Tahoma" panose="020B0604030504040204" pitchFamily="34" charset="0"/>
              </a:rPr>
              <a:t>Wetbulb</a:t>
            </a:r>
            <a:r>
              <a:rPr lang="en-IN" sz="2400" b="1" dirty="0">
                <a:solidFill>
                  <a:srgbClr val="000099"/>
                </a:solidFill>
                <a:latin typeface="Tahoma" panose="020B0604030504040204" pitchFamily="34" charset="0"/>
                <a:ea typeface="Tahoma" panose="020B0604030504040204" pitchFamily="34" charset="0"/>
                <a:cs typeface="Tahoma" panose="020B0604030504040204" pitchFamily="34" charset="0"/>
              </a:rPr>
              <a:t> thermometers</a:t>
            </a:r>
          </a:p>
        </p:txBody>
      </p:sp>
    </p:spTree>
    <p:extLst>
      <p:ext uri="{BB962C8B-B14F-4D97-AF65-F5344CB8AC3E}">
        <p14:creationId xmlns:p14="http://schemas.microsoft.com/office/powerpoint/2010/main" val="3807574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5DAECF-F9A3-D0E2-17C0-BBC4652082D9}"/>
              </a:ext>
            </a:extLst>
          </p:cNvPr>
          <p:cNvSpPr txBox="1"/>
          <p:nvPr/>
        </p:nvSpPr>
        <p:spPr>
          <a:xfrm>
            <a:off x="596347" y="337930"/>
            <a:ext cx="11211339" cy="6278642"/>
          </a:xfrm>
          <a:prstGeom prst="rect">
            <a:avLst/>
          </a:prstGeom>
          <a:noFill/>
        </p:spPr>
        <p:txBody>
          <a:bodyPr wrap="square" rtlCol="0">
            <a:spAutoFit/>
          </a:bodyPr>
          <a:lstStyle/>
          <a:p>
            <a:r>
              <a:rPr lang="en-AU" sz="2800" dirty="0">
                <a:solidFill>
                  <a:srgbClr val="000099"/>
                </a:solidFill>
                <a:latin typeface="Tahoma" panose="020B0604030504040204" pitchFamily="34" charset="0"/>
                <a:ea typeface="Tahoma" panose="020B0604030504040204" pitchFamily="34" charset="0"/>
                <a:cs typeface="Tahoma" panose="020B0604030504040204" pitchFamily="34" charset="0"/>
              </a:rPr>
              <a:t>Principles of wet bulb thermometer</a:t>
            </a:r>
          </a:p>
          <a:p>
            <a:endParaRPr lang="en-AU" sz="1200"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marL="342900" indent="-342900" algn="just">
              <a:spcBef>
                <a:spcPts val="1200"/>
              </a:spcBef>
              <a:buFont typeface="Arial" panose="020B0604020202020204" pitchFamily="34" charset="0"/>
              <a:buChar char="•"/>
            </a:pPr>
            <a:r>
              <a:rPr lang="en-US" sz="2400"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When water soaked </a:t>
            </a:r>
            <a:r>
              <a:rPr lang="en-AU" altLang="en-US" sz="2400" dirty="0">
                <a:latin typeface="Tahoma" panose="020B0604030504040204" pitchFamily="34" charset="0"/>
                <a:cs typeface="Times New Roman" panose="02020603050405020304" pitchFamily="18" charset="0"/>
              </a:rPr>
              <a:t>muslin </a:t>
            </a:r>
            <a:r>
              <a:rPr lang="en-US" sz="2400" b="0" i="0" dirty="0">
                <a:solidFill>
                  <a:srgbClr val="202124"/>
                </a:solidFill>
                <a:effectLst/>
                <a:latin typeface="Tahoma" panose="020B0604030504040204" pitchFamily="34" charset="0"/>
                <a:ea typeface="Tahoma" panose="020B0604030504040204" pitchFamily="34" charset="0"/>
                <a:cs typeface="Tahoma" panose="020B0604030504040204" pitchFamily="34" charset="0"/>
              </a:rPr>
              <a:t>cloth covers the bulb of a thermometer (wet-bulb), latent heat is removed from the surface of the bulb as the water evaporates, and the wet-bulb temperature becomes lower than the air (dry-bulb) temperature.</a:t>
            </a:r>
          </a:p>
          <a:p>
            <a:pPr marL="342900" indent="-342900" algn="just">
              <a:spcBef>
                <a:spcPts val="1200"/>
              </a:spcBef>
              <a:buFont typeface="Arial" panose="020B0604020202020204" pitchFamily="34" charset="0"/>
              <a:buChar char="•"/>
            </a:pPr>
            <a:r>
              <a:rPr lang="en-US" sz="2400" dirty="0">
                <a:solidFill>
                  <a:srgbClr val="202124"/>
                </a:solidFill>
                <a:latin typeface="Tahoma" panose="020B0604030504040204" pitchFamily="34" charset="0"/>
                <a:ea typeface="Tahoma" panose="020B0604030504040204" pitchFamily="34" charset="0"/>
                <a:cs typeface="Tahoma" panose="020B0604030504040204" pitchFamily="34" charset="0"/>
              </a:rPr>
              <a:t>The rate of evaporation from the cloth depends on the actual </a:t>
            </a:r>
            <a:r>
              <a:rPr lang="en-US" sz="2400" dirty="0" err="1">
                <a:solidFill>
                  <a:srgbClr val="202124"/>
                </a:solidFill>
                <a:latin typeface="Tahoma" panose="020B0604030504040204" pitchFamily="34" charset="0"/>
                <a:ea typeface="Tahoma" panose="020B0604030504040204" pitchFamily="34" charset="0"/>
                <a:cs typeface="Tahoma" panose="020B0604030504040204" pitchFamily="34" charset="0"/>
              </a:rPr>
              <a:t>vapour</a:t>
            </a:r>
            <a:r>
              <a:rPr lang="en-US" sz="2400" dirty="0">
                <a:solidFill>
                  <a:srgbClr val="202124"/>
                </a:solidFill>
                <a:latin typeface="Tahoma" panose="020B0604030504040204" pitchFamily="34" charset="0"/>
                <a:ea typeface="Tahoma" panose="020B0604030504040204" pitchFamily="34" charset="0"/>
                <a:cs typeface="Tahoma" panose="020B0604030504040204" pitchFamily="34" charset="0"/>
              </a:rPr>
              <a:t> percent in the atmosphere.</a:t>
            </a:r>
          </a:p>
          <a:p>
            <a:pPr marL="342900" indent="-342900" algn="just">
              <a:spcBef>
                <a:spcPts val="1200"/>
              </a:spcBef>
              <a:buFont typeface="Arial" panose="020B0604020202020204" pitchFamily="34" charset="0"/>
              <a:buChar char="•"/>
            </a:pPr>
            <a:r>
              <a:rPr lang="en-US" sz="2400" dirty="0">
                <a:solidFill>
                  <a:srgbClr val="202124"/>
                </a:solidFill>
                <a:latin typeface="Tahoma" panose="020B0604030504040204" pitchFamily="34" charset="0"/>
                <a:ea typeface="Tahoma" panose="020B0604030504040204" pitchFamily="34" charset="0"/>
                <a:cs typeface="Tahoma" panose="020B0604030504040204" pitchFamily="34" charset="0"/>
              </a:rPr>
              <a:t>When the air is dry (percent water </a:t>
            </a:r>
            <a:r>
              <a:rPr lang="en-US" sz="2400" dirty="0" err="1">
                <a:solidFill>
                  <a:srgbClr val="202124"/>
                </a:solidFill>
                <a:latin typeface="Tahoma" panose="020B0604030504040204" pitchFamily="34" charset="0"/>
                <a:ea typeface="Tahoma" panose="020B0604030504040204" pitchFamily="34" charset="0"/>
                <a:cs typeface="Tahoma" panose="020B0604030504040204" pitchFamily="34" charset="0"/>
              </a:rPr>
              <a:t>vapour</a:t>
            </a:r>
            <a:r>
              <a:rPr lang="en-US" sz="2400" dirty="0">
                <a:solidFill>
                  <a:srgbClr val="202124"/>
                </a:solidFill>
                <a:latin typeface="Tahoma" panose="020B0604030504040204" pitchFamily="34" charset="0"/>
                <a:ea typeface="Tahoma" panose="020B0604030504040204" pitchFamily="34" charset="0"/>
                <a:cs typeface="Tahoma" panose="020B0604030504040204" pitchFamily="34" charset="0"/>
              </a:rPr>
              <a:t> is low) the rate of evaporation will be high and the difference between dry and wet bulb thermometers will be more.</a:t>
            </a:r>
          </a:p>
          <a:p>
            <a:pPr marL="342900" indent="-342900" algn="just">
              <a:spcBef>
                <a:spcPts val="1200"/>
              </a:spcBef>
              <a:buFont typeface="Arial" panose="020B0604020202020204" pitchFamily="34" charset="0"/>
              <a:buChar char="•"/>
            </a:pPr>
            <a:r>
              <a:rPr lang="en-US" sz="2400" dirty="0">
                <a:solidFill>
                  <a:srgbClr val="202124"/>
                </a:solidFill>
                <a:latin typeface="Tahoma" panose="020B0604030504040204" pitchFamily="34" charset="0"/>
                <a:ea typeface="Tahoma" panose="020B0604030504040204" pitchFamily="34" charset="0"/>
                <a:cs typeface="Tahoma" panose="020B0604030504040204" pitchFamily="34" charset="0"/>
              </a:rPr>
              <a:t>With the increase in </a:t>
            </a:r>
            <a:r>
              <a:rPr lang="en-US" sz="2400" dirty="0" err="1">
                <a:solidFill>
                  <a:srgbClr val="202124"/>
                </a:solidFill>
                <a:latin typeface="Tahoma" panose="020B0604030504040204" pitchFamily="34" charset="0"/>
                <a:ea typeface="Tahoma" panose="020B0604030504040204" pitchFamily="34" charset="0"/>
                <a:cs typeface="Tahoma" panose="020B0604030504040204" pitchFamily="34" charset="0"/>
              </a:rPr>
              <a:t>vapour</a:t>
            </a:r>
            <a:r>
              <a:rPr lang="en-US" sz="2400" dirty="0">
                <a:solidFill>
                  <a:srgbClr val="202124"/>
                </a:solidFill>
                <a:latin typeface="Tahoma" panose="020B0604030504040204" pitchFamily="34" charset="0"/>
                <a:ea typeface="Tahoma" panose="020B0604030504040204" pitchFamily="34" charset="0"/>
                <a:cs typeface="Tahoma" panose="020B0604030504040204" pitchFamily="34" charset="0"/>
              </a:rPr>
              <a:t> percent in air the difference will narrowed down.</a:t>
            </a:r>
          </a:p>
          <a:p>
            <a:pPr marL="342900" indent="-342900" algn="just">
              <a:spcBef>
                <a:spcPts val="1200"/>
              </a:spcBef>
              <a:buFont typeface="Arial" panose="020B0604020202020204" pitchFamily="34" charset="0"/>
              <a:buChar char="•"/>
            </a:pPr>
            <a:r>
              <a:rPr lang="en-US" sz="2400" dirty="0">
                <a:solidFill>
                  <a:srgbClr val="202124"/>
                </a:solidFill>
                <a:latin typeface="Tahoma" panose="020B0604030504040204" pitchFamily="34" charset="0"/>
                <a:ea typeface="Tahoma" panose="020B0604030504040204" pitchFamily="34" charset="0"/>
                <a:cs typeface="Tahoma" panose="020B0604030504040204" pitchFamily="34" charset="0"/>
              </a:rPr>
              <a:t>There will be no evaporation when water </a:t>
            </a:r>
            <a:r>
              <a:rPr lang="en-US" sz="2400" dirty="0" err="1">
                <a:solidFill>
                  <a:srgbClr val="202124"/>
                </a:solidFill>
                <a:latin typeface="Tahoma" panose="020B0604030504040204" pitchFamily="34" charset="0"/>
                <a:ea typeface="Tahoma" panose="020B0604030504040204" pitchFamily="34" charset="0"/>
                <a:cs typeface="Tahoma" panose="020B0604030504040204" pitchFamily="34" charset="0"/>
              </a:rPr>
              <a:t>vapour</a:t>
            </a:r>
            <a:r>
              <a:rPr lang="en-US" sz="2400" dirty="0">
                <a:solidFill>
                  <a:srgbClr val="202124"/>
                </a:solidFill>
                <a:latin typeface="Tahoma" panose="020B0604030504040204" pitchFamily="34" charset="0"/>
                <a:ea typeface="Tahoma" panose="020B0604030504040204" pitchFamily="34" charset="0"/>
                <a:cs typeface="Tahoma" panose="020B0604030504040204" pitchFamily="34" charset="0"/>
              </a:rPr>
              <a:t> will reach to its saturation level and then reading of both dry and wet bulb thermometer will be same. </a:t>
            </a:r>
            <a:endParaRPr lang="en-AU" sz="2400" dirty="0">
              <a:solidFill>
                <a:srgbClr val="000099"/>
              </a:solidFill>
              <a:latin typeface="Tahoma" panose="020B0604030504040204" pitchFamily="34" charset="0"/>
              <a:ea typeface="Tahoma" panose="020B0604030504040204" pitchFamily="34" charset="0"/>
              <a:cs typeface="Tahoma" panose="020B0604030504040204" pitchFamily="34" charset="0"/>
            </a:endParaRPr>
          </a:p>
          <a:p>
            <a:endParaRPr lang="en-IN"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828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1799E4-3678-1E2B-73F2-D02ED23CC9BF}"/>
              </a:ext>
            </a:extLst>
          </p:cNvPr>
          <p:cNvSpPr txBox="1"/>
          <p:nvPr/>
        </p:nvSpPr>
        <p:spPr>
          <a:xfrm>
            <a:off x="485361" y="242548"/>
            <a:ext cx="11221278" cy="1938992"/>
          </a:xfrm>
          <a:prstGeom prst="rect">
            <a:avLst/>
          </a:prstGeom>
          <a:noFill/>
        </p:spPr>
        <p:txBody>
          <a:bodyPr wrap="square" rtlCol="0">
            <a:spAutoFit/>
          </a:bodyPr>
          <a:lstStyle/>
          <a:p>
            <a:r>
              <a:rPr lang="en-IN" sz="2400" dirty="0">
                <a:latin typeface="Tahoma" panose="020B0604030504040204" pitchFamily="34" charset="0"/>
                <a:ea typeface="Tahoma" panose="020B0604030504040204" pitchFamily="34" charset="0"/>
                <a:cs typeface="Tahoma" panose="020B0604030504040204" pitchFamily="34" charset="0"/>
              </a:rPr>
              <a:t>Computation of Vapour Pressure</a:t>
            </a:r>
          </a:p>
          <a:p>
            <a:endParaRPr lang="en-IN" sz="2400" dirty="0">
              <a:latin typeface="Tahoma" panose="020B0604030504040204" pitchFamily="34" charset="0"/>
              <a:ea typeface="Tahoma" panose="020B0604030504040204" pitchFamily="34" charset="0"/>
              <a:cs typeface="Tahoma" panose="020B0604030504040204" pitchFamily="34" charset="0"/>
            </a:endParaRPr>
          </a:p>
          <a:p>
            <a:r>
              <a:rPr lang="en-IN" sz="2400" dirty="0">
                <a:latin typeface="Tahoma" panose="020B0604030504040204" pitchFamily="34" charset="0"/>
                <a:ea typeface="Tahoma" panose="020B0604030504040204" pitchFamily="34" charset="0"/>
                <a:cs typeface="Tahoma" panose="020B0604030504040204" pitchFamily="34" charset="0"/>
              </a:rPr>
              <a:t>Since 1876 IMD is using </a:t>
            </a:r>
            <a:r>
              <a:rPr lang="en-IN" sz="2400" dirty="0" err="1">
                <a:latin typeface="Tahoma" panose="020B0604030504040204" pitchFamily="34" charset="0"/>
                <a:ea typeface="Tahoma" panose="020B0604030504040204" pitchFamily="34" charset="0"/>
                <a:cs typeface="Tahoma" panose="020B0604030504040204" pitchFamily="34" charset="0"/>
              </a:rPr>
              <a:t>Regnault’s</a:t>
            </a:r>
            <a:r>
              <a:rPr lang="en-IN" sz="2400" dirty="0">
                <a:latin typeface="Tahoma" panose="020B0604030504040204" pitchFamily="34" charset="0"/>
                <a:ea typeface="Tahoma" panose="020B0604030504040204" pitchFamily="34" charset="0"/>
                <a:cs typeface="Tahoma" panose="020B0604030504040204" pitchFamily="34" charset="0"/>
              </a:rPr>
              <a:t> equation for computation of vapour pressure of a place at any time based on Dry bulb and Wet bulb thermometer.</a:t>
            </a:r>
          </a:p>
          <a:p>
            <a:r>
              <a:rPr lang="en-IN" sz="2400" dirty="0">
                <a:latin typeface="Tahoma" panose="020B0604030504040204" pitchFamily="34" charset="0"/>
                <a:ea typeface="Tahoma" panose="020B0604030504040204" pitchFamily="34" charset="0"/>
                <a:cs typeface="Tahoma" panose="020B0604030504040204" pitchFamily="34" charset="0"/>
              </a:rPr>
              <a:t>The formula is:</a:t>
            </a:r>
          </a:p>
        </p:txBody>
      </p:sp>
      <p:pic>
        <p:nvPicPr>
          <p:cNvPr id="3" name="Picture 2">
            <a:extLst>
              <a:ext uri="{FF2B5EF4-FFF2-40B4-BE49-F238E27FC236}">
                <a16:creationId xmlns:a16="http://schemas.microsoft.com/office/drawing/2014/main" id="{5124E65D-1385-23F8-7CBA-E0F4ACC88951}"/>
              </a:ext>
            </a:extLst>
          </p:cNvPr>
          <p:cNvPicPr>
            <a:picLocks noChangeAspect="1"/>
          </p:cNvPicPr>
          <p:nvPr/>
        </p:nvPicPr>
        <p:blipFill>
          <a:blip r:embed="rId2"/>
          <a:stretch>
            <a:fillRect/>
          </a:stretch>
        </p:blipFill>
        <p:spPr>
          <a:xfrm>
            <a:off x="1548784" y="2408555"/>
            <a:ext cx="5929624" cy="1200329"/>
          </a:xfrm>
          <a:prstGeom prst="rect">
            <a:avLst/>
          </a:prstGeom>
        </p:spPr>
      </p:pic>
      <p:sp>
        <p:nvSpPr>
          <p:cNvPr id="4" name="TextBox 3">
            <a:extLst>
              <a:ext uri="{FF2B5EF4-FFF2-40B4-BE49-F238E27FC236}">
                <a16:creationId xmlns:a16="http://schemas.microsoft.com/office/drawing/2014/main" id="{740B6608-A6B8-BC4A-D328-00F1DBDB9BDE}"/>
              </a:ext>
            </a:extLst>
          </p:cNvPr>
          <p:cNvSpPr txBox="1"/>
          <p:nvPr/>
        </p:nvSpPr>
        <p:spPr>
          <a:xfrm>
            <a:off x="364435" y="3522299"/>
            <a:ext cx="11463130" cy="2308324"/>
          </a:xfrm>
          <a:prstGeom prst="rect">
            <a:avLst/>
          </a:prstGeom>
          <a:noFill/>
        </p:spPr>
        <p:txBody>
          <a:bodyPr wrap="square" rtlCol="0">
            <a:spAutoFit/>
          </a:bodyPr>
          <a:lstStyle/>
          <a:p>
            <a:r>
              <a:rPr lang="en-IN" sz="2400" dirty="0">
                <a:latin typeface="Tahoma" panose="020B0604030504040204" pitchFamily="34" charset="0"/>
                <a:ea typeface="Tahoma" panose="020B0604030504040204" pitchFamily="34" charset="0"/>
                <a:cs typeface="Tahoma" panose="020B0604030504040204" pitchFamily="34" charset="0"/>
              </a:rPr>
              <a:t>Where </a:t>
            </a:r>
          </a:p>
          <a:p>
            <a:pPr algn="just"/>
            <a:r>
              <a:rPr lang="en-IN" sz="2400" dirty="0">
                <a:latin typeface="Tahoma" panose="020B0604030504040204" pitchFamily="34" charset="0"/>
                <a:ea typeface="Tahoma" panose="020B0604030504040204" pitchFamily="34" charset="0"/>
                <a:cs typeface="Tahoma" panose="020B0604030504040204" pitchFamily="34" charset="0"/>
              </a:rPr>
              <a:t>X is vapour pressure (</a:t>
            </a:r>
            <a:r>
              <a:rPr lang="en-IN" sz="2400" dirty="0" err="1">
                <a:latin typeface="Tahoma" panose="020B0604030504040204" pitchFamily="34" charset="0"/>
                <a:ea typeface="Tahoma" panose="020B0604030504040204" pitchFamily="34" charset="0"/>
                <a:cs typeface="Tahoma" panose="020B0604030504040204" pitchFamily="34" charset="0"/>
              </a:rPr>
              <a:t>ea</a:t>
            </a:r>
            <a:r>
              <a:rPr lang="en-IN" sz="2400" dirty="0">
                <a:latin typeface="Tahoma" panose="020B0604030504040204" pitchFamily="34" charset="0"/>
                <a:ea typeface="Tahoma" panose="020B0604030504040204" pitchFamily="34" charset="0"/>
                <a:cs typeface="Tahoma" panose="020B0604030504040204" pitchFamily="34" charset="0"/>
              </a:rPr>
              <a:t>) at a specific temp. recorded by wet bulb thermometer,</a:t>
            </a:r>
          </a:p>
          <a:p>
            <a:pPr algn="just"/>
            <a:r>
              <a:rPr lang="en-IN" sz="2400" dirty="0">
                <a:latin typeface="Tahoma" panose="020B0604030504040204" pitchFamily="34" charset="0"/>
                <a:ea typeface="Tahoma" panose="020B0604030504040204" pitchFamily="34" charset="0"/>
                <a:cs typeface="Tahoma" panose="020B0604030504040204" pitchFamily="34" charset="0"/>
              </a:rPr>
              <a:t>F’ is the saturation vapour pressure (es) at the same temp,</a:t>
            </a:r>
          </a:p>
          <a:p>
            <a:pPr algn="just"/>
            <a:r>
              <a:rPr lang="en-IN" sz="2400" dirty="0">
                <a:latin typeface="Tahoma" panose="020B0604030504040204" pitchFamily="34" charset="0"/>
                <a:ea typeface="Tahoma" panose="020B0604030504040204" pitchFamily="34" charset="0"/>
                <a:cs typeface="Tahoma" panose="020B0604030504040204" pitchFamily="34" charset="0"/>
              </a:rPr>
              <a:t>T is the temperature of the dry bulb</a:t>
            </a:r>
          </a:p>
          <a:p>
            <a:pPr algn="just"/>
            <a:r>
              <a:rPr lang="en-IN" sz="2400" dirty="0">
                <a:latin typeface="Tahoma" panose="020B0604030504040204" pitchFamily="34" charset="0"/>
                <a:ea typeface="Tahoma" panose="020B0604030504040204" pitchFamily="34" charset="0"/>
                <a:cs typeface="Tahoma" panose="020B0604030504040204" pitchFamily="34" charset="0"/>
              </a:rPr>
              <a:t>T’ is the temperature of wet bulb </a:t>
            </a:r>
          </a:p>
          <a:p>
            <a:pPr algn="just"/>
            <a:r>
              <a:rPr lang="en-IN" sz="2400" dirty="0">
                <a:latin typeface="Tahoma" panose="020B0604030504040204" pitchFamily="34" charset="0"/>
                <a:ea typeface="Tahoma" panose="020B0604030504040204" pitchFamily="34" charset="0"/>
                <a:cs typeface="Tahoma" panose="020B0604030504040204" pitchFamily="34" charset="0"/>
              </a:rPr>
              <a:t>P is the atmospheric pressure of the location</a:t>
            </a:r>
          </a:p>
        </p:txBody>
      </p:sp>
    </p:spTree>
    <p:extLst>
      <p:ext uri="{BB962C8B-B14F-4D97-AF65-F5344CB8AC3E}">
        <p14:creationId xmlns:p14="http://schemas.microsoft.com/office/powerpoint/2010/main" val="2074618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51350B-52CF-EAE7-DDEC-CB5EA53D393A}"/>
              </a:ext>
            </a:extLst>
          </p:cNvPr>
          <p:cNvSpPr txBox="1"/>
          <p:nvPr/>
        </p:nvSpPr>
        <p:spPr>
          <a:xfrm>
            <a:off x="417443" y="387626"/>
            <a:ext cx="11449879" cy="1723549"/>
          </a:xfrm>
          <a:prstGeom prst="rect">
            <a:avLst/>
          </a:prstGeom>
          <a:noFill/>
        </p:spPr>
        <p:txBody>
          <a:bodyPr wrap="square" rtlCol="0">
            <a:spAutoFit/>
          </a:bodyPr>
          <a:lstStyle/>
          <a:p>
            <a:pPr marL="342900" indent="-342900" algn="just">
              <a:spcBef>
                <a:spcPts val="1200"/>
              </a:spcBef>
              <a:buFont typeface="Arial" panose="020B0604020202020204" pitchFamily="34" charset="0"/>
              <a:buChar char="•"/>
            </a:pPr>
            <a:r>
              <a:rPr lang="en-IN" sz="2400" dirty="0">
                <a:latin typeface="Tahoma" panose="020B0604030504040204" pitchFamily="34" charset="0"/>
                <a:ea typeface="Tahoma" panose="020B0604030504040204" pitchFamily="34" charset="0"/>
                <a:cs typeface="Tahoma" panose="020B0604030504040204" pitchFamily="34" charset="0"/>
              </a:rPr>
              <a:t>It is well known that the reading of wet  bulb thermometer depends on wind flow.</a:t>
            </a:r>
          </a:p>
          <a:p>
            <a:pPr marL="342900" indent="-342900" algn="just">
              <a:spcBef>
                <a:spcPts val="1200"/>
              </a:spcBef>
              <a:buFont typeface="Arial" panose="020B0604020202020204" pitchFamily="34" charset="0"/>
              <a:buChar char="•"/>
            </a:pPr>
            <a:r>
              <a:rPr lang="en-IN" sz="2400" dirty="0">
                <a:latin typeface="Tahoma" panose="020B0604030504040204" pitchFamily="34" charset="0"/>
                <a:ea typeface="Tahoma" panose="020B0604030504040204" pitchFamily="34" charset="0"/>
                <a:cs typeface="Tahoma" panose="020B0604030504040204" pitchFamily="34" charset="0"/>
              </a:rPr>
              <a:t>In comparison to a calm wind condition the reading of wet bulb thermometer will be low when there will be wind flow. </a:t>
            </a:r>
          </a:p>
        </p:txBody>
      </p:sp>
    </p:spTree>
    <p:extLst>
      <p:ext uri="{BB962C8B-B14F-4D97-AF65-F5344CB8AC3E}">
        <p14:creationId xmlns:p14="http://schemas.microsoft.com/office/powerpoint/2010/main" val="44117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5D97E1-28B1-58BC-D52B-7A0DD8039A17}"/>
              </a:ext>
            </a:extLst>
          </p:cNvPr>
          <p:cNvSpPr txBox="1"/>
          <p:nvPr/>
        </p:nvSpPr>
        <p:spPr>
          <a:xfrm>
            <a:off x="437322" y="407504"/>
            <a:ext cx="11330608" cy="4216539"/>
          </a:xfrm>
          <a:prstGeom prst="rect">
            <a:avLst/>
          </a:prstGeom>
          <a:noFill/>
        </p:spPr>
        <p:txBody>
          <a:bodyPr wrap="square" rtlCol="0">
            <a:spAutoFit/>
          </a:bodyPr>
          <a:lstStyle/>
          <a:p>
            <a:r>
              <a:rPr lang="en-AU" sz="2800" dirty="0">
                <a:solidFill>
                  <a:srgbClr val="000099"/>
                </a:solidFill>
                <a:latin typeface="Tahoma" panose="020B0604030504040204" pitchFamily="34" charset="0"/>
                <a:ea typeface="Tahoma" panose="020B0604030504040204" pitchFamily="34" charset="0"/>
                <a:cs typeface="Tahoma" panose="020B0604030504040204" pitchFamily="34" charset="0"/>
              </a:rPr>
              <a:t>Calculation of relative humidity from wet and dry bulb temperature.</a:t>
            </a:r>
          </a:p>
          <a:p>
            <a:endParaRPr lang="en-AU" sz="2800" dirty="0">
              <a:solidFill>
                <a:srgbClr val="000099"/>
              </a:solidFill>
              <a:latin typeface="Tahoma" panose="020B0604030504040204" pitchFamily="34" charset="0"/>
              <a:ea typeface="Tahoma" panose="020B0604030504040204" pitchFamily="34" charset="0"/>
              <a:cs typeface="Tahoma" panose="020B0604030504040204" pitchFamily="34" charset="0"/>
            </a:endParaRPr>
          </a:p>
          <a:p>
            <a:pPr algn="just"/>
            <a:r>
              <a:rPr lang="en-AU" sz="2400" dirty="0">
                <a:latin typeface="Tahoma" panose="020B0604030504040204" pitchFamily="34" charset="0"/>
                <a:ea typeface="Tahoma" panose="020B0604030504040204" pitchFamily="34" charset="0"/>
                <a:cs typeface="Tahoma" panose="020B0604030504040204" pitchFamily="34" charset="0"/>
              </a:rPr>
              <a:t>Relative humidity is the ratio in between actual vapour pressure to that of saturated vapour pressure. Can be expressed as:</a:t>
            </a:r>
          </a:p>
          <a:p>
            <a:pPr algn="just"/>
            <a:endParaRPr lang="en-US" sz="2800" b="0" i="0" dirty="0">
              <a:solidFill>
                <a:srgbClr val="202124"/>
              </a:solidFill>
              <a:effectLst/>
              <a:latin typeface="Google Sans"/>
            </a:endParaRPr>
          </a:p>
          <a:p>
            <a:pPr algn="just"/>
            <a:endParaRPr lang="en-US" sz="2800" dirty="0">
              <a:solidFill>
                <a:srgbClr val="202124"/>
              </a:solidFill>
              <a:latin typeface="Google Sans"/>
            </a:endParaRPr>
          </a:p>
          <a:p>
            <a:pPr algn="just"/>
            <a:endParaRPr lang="en-US" sz="2800" b="0" i="0" dirty="0">
              <a:solidFill>
                <a:srgbClr val="202124"/>
              </a:solidFill>
              <a:effectLst/>
              <a:latin typeface="Google Sans"/>
            </a:endParaRPr>
          </a:p>
          <a:p>
            <a:pPr algn="just"/>
            <a:r>
              <a:rPr lang="en-US" sz="2400" dirty="0">
                <a:solidFill>
                  <a:srgbClr val="202124"/>
                </a:solidFill>
                <a:latin typeface="Tahoma" panose="020B0604030504040204" pitchFamily="34" charset="0"/>
                <a:ea typeface="Tahoma" panose="020B0604030504040204" pitchFamily="34" charset="0"/>
                <a:cs typeface="Tahoma" panose="020B0604030504040204" pitchFamily="34" charset="0"/>
              </a:rPr>
              <a:t>U is the RH, X is actual </a:t>
            </a:r>
            <a:r>
              <a:rPr lang="en-US" sz="2400" dirty="0" err="1">
                <a:solidFill>
                  <a:srgbClr val="202124"/>
                </a:solidFill>
                <a:latin typeface="Tahoma" panose="020B0604030504040204" pitchFamily="34" charset="0"/>
                <a:ea typeface="Tahoma" panose="020B0604030504040204" pitchFamily="34" charset="0"/>
                <a:cs typeface="Tahoma" panose="020B0604030504040204" pitchFamily="34" charset="0"/>
              </a:rPr>
              <a:t>vapour</a:t>
            </a:r>
            <a:r>
              <a:rPr lang="en-US" sz="2400" dirty="0">
                <a:solidFill>
                  <a:srgbClr val="202124"/>
                </a:solidFill>
                <a:latin typeface="Tahoma" panose="020B0604030504040204" pitchFamily="34" charset="0"/>
                <a:ea typeface="Tahoma" panose="020B0604030504040204" pitchFamily="34" charset="0"/>
                <a:cs typeface="Tahoma" panose="020B0604030504040204" pitchFamily="34" charset="0"/>
              </a:rPr>
              <a:t> pressure, F is the saturated </a:t>
            </a:r>
            <a:r>
              <a:rPr lang="en-US" sz="2400" dirty="0" err="1">
                <a:solidFill>
                  <a:srgbClr val="202124"/>
                </a:solidFill>
                <a:latin typeface="Tahoma" panose="020B0604030504040204" pitchFamily="34" charset="0"/>
                <a:ea typeface="Tahoma" panose="020B0604030504040204" pitchFamily="34" charset="0"/>
                <a:cs typeface="Tahoma" panose="020B0604030504040204" pitchFamily="34" charset="0"/>
              </a:rPr>
              <a:t>vapour</a:t>
            </a:r>
            <a:r>
              <a:rPr lang="en-US" sz="2400" dirty="0">
                <a:solidFill>
                  <a:srgbClr val="202124"/>
                </a:solidFill>
                <a:latin typeface="Tahoma" panose="020B0604030504040204" pitchFamily="34" charset="0"/>
                <a:ea typeface="Tahoma" panose="020B0604030504040204" pitchFamily="34" charset="0"/>
                <a:cs typeface="Tahoma" panose="020B0604030504040204" pitchFamily="34" charset="0"/>
              </a:rPr>
              <a:t> pressure</a:t>
            </a:r>
          </a:p>
          <a:p>
            <a:pPr algn="just"/>
            <a:endParaRPr lang="en-US" sz="2800" b="0" i="0" dirty="0">
              <a:solidFill>
                <a:srgbClr val="202124"/>
              </a:solidFill>
              <a:effectLst/>
              <a:latin typeface="Google Sans"/>
            </a:endParaRPr>
          </a:p>
          <a:p>
            <a:pPr algn="just"/>
            <a:r>
              <a:rPr lang="en-US" sz="2800" b="0" i="0" dirty="0">
                <a:solidFill>
                  <a:srgbClr val="202124"/>
                </a:solidFill>
                <a:effectLst/>
                <a:latin typeface="Google Sans"/>
              </a:rPr>
              <a:t>Relative humidity can be found from a standard table as used by IMD.</a:t>
            </a:r>
            <a:endParaRPr lang="en-IN" sz="2800"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5C21D14C-5F9D-D98D-EA7B-1F3F192B61A7}"/>
              </a:ext>
            </a:extLst>
          </p:cNvPr>
          <p:cNvPicPr>
            <a:picLocks noChangeAspect="1"/>
          </p:cNvPicPr>
          <p:nvPr/>
        </p:nvPicPr>
        <p:blipFill>
          <a:blip r:embed="rId2"/>
          <a:stretch>
            <a:fillRect/>
          </a:stretch>
        </p:blipFill>
        <p:spPr>
          <a:xfrm>
            <a:off x="3792297" y="2391726"/>
            <a:ext cx="2916616" cy="975490"/>
          </a:xfrm>
          <a:prstGeom prst="rect">
            <a:avLst/>
          </a:prstGeom>
        </p:spPr>
      </p:pic>
    </p:spTree>
    <p:extLst>
      <p:ext uri="{BB962C8B-B14F-4D97-AF65-F5344CB8AC3E}">
        <p14:creationId xmlns:p14="http://schemas.microsoft.com/office/powerpoint/2010/main" val="204513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487" y="583028"/>
            <a:ext cx="6698974" cy="6024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959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869</Words>
  <Application>Microsoft Office PowerPoint</Application>
  <PresentationFormat>Widescreen</PresentationFormat>
  <Paragraphs>61</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Google Sans</vt:lpstr>
      <vt:lpstr>Tahoma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Soubheek Nath</dc:creator>
  <cp:lastModifiedBy>Soubheek Nath</cp:lastModifiedBy>
  <cp:revision>12</cp:revision>
  <dcterms:created xsi:type="dcterms:W3CDTF">2023-03-18T04:20:41Z</dcterms:created>
  <dcterms:modified xsi:type="dcterms:W3CDTF">2023-03-20T05:18:46Z</dcterms:modified>
</cp:coreProperties>
</file>