
<file path=[Content_Types].xml><?xml version="1.0" encoding="utf-8"?>
<Types xmlns="http://schemas.openxmlformats.org/package/2006/content-types">
  <Default Extension="jfif" ContentType="image/jpeg"/>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28.jpg" ContentType="image/jpeg"/>
  <Override PartName="/ppt/media/image29.jp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6" r:id="rId1"/>
  </p:sldMasterIdLst>
  <p:sldIdLst>
    <p:sldId id="297" r:id="rId2"/>
    <p:sldId id="307" r:id="rId3"/>
    <p:sldId id="257" r:id="rId4"/>
    <p:sldId id="258" r:id="rId5"/>
    <p:sldId id="259" r:id="rId6"/>
    <p:sldId id="260" r:id="rId7"/>
    <p:sldId id="261" r:id="rId8"/>
    <p:sldId id="262" r:id="rId9"/>
    <p:sldId id="263" r:id="rId10"/>
    <p:sldId id="264" r:id="rId11"/>
    <p:sldId id="300" r:id="rId12"/>
    <p:sldId id="301" r:id="rId13"/>
    <p:sldId id="306" r:id="rId14"/>
    <p:sldId id="305" r:id="rId15"/>
    <p:sldId id="265" r:id="rId16"/>
    <p:sldId id="266" r:id="rId17"/>
    <p:sldId id="267" r:id="rId18"/>
    <p:sldId id="302" r:id="rId19"/>
    <p:sldId id="298" r:id="rId20"/>
    <p:sldId id="303" r:id="rId21"/>
    <p:sldId id="304" r:id="rId22"/>
    <p:sldId id="299" r:id="rId23"/>
    <p:sldId id="269" r:id="rId24"/>
    <p:sldId id="270" r:id="rId25"/>
    <p:sldId id="271" r:id="rId26"/>
    <p:sldId id="272" r:id="rId27"/>
    <p:sldId id="273" r:id="rId28"/>
    <p:sldId id="274" r:id="rId29"/>
    <p:sldId id="275" r:id="rId30"/>
    <p:sldId id="276" r:id="rId31"/>
    <p:sldId id="277" r:id="rId32"/>
    <p:sldId id="278" r:id="rId33"/>
    <p:sldId id="279" r:id="rId34"/>
    <p:sldId id="280" r:id="rId35"/>
    <p:sldId id="281" r:id="rId36"/>
    <p:sldId id="282" r:id="rId37"/>
    <p:sldId id="283" r:id="rId38"/>
    <p:sldId id="284" r:id="rId39"/>
    <p:sldId id="285" r:id="rId40"/>
    <p:sldId id="286" r:id="rId41"/>
    <p:sldId id="287" r:id="rId42"/>
    <p:sldId id="288" r:id="rId43"/>
    <p:sldId id="289" r:id="rId44"/>
    <p:sldId id="290" r:id="rId45"/>
    <p:sldId id="291" r:id="rId46"/>
    <p:sldId id="292" r:id="rId47"/>
    <p:sldId id="293" r:id="rId48"/>
    <p:sldId id="294" r:id="rId49"/>
    <p:sldId id="295" r:id="rId50"/>
  </p:sldIdLst>
  <p:sldSz cx="9144000" cy="9144000"/>
  <p:notesSz cx="9144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74" autoAdjust="0"/>
    <p:restoredTop sz="94660"/>
  </p:normalViewPr>
  <p:slideViewPr>
    <p:cSldViewPr>
      <p:cViewPr varScale="1">
        <p:scale>
          <a:sx n="61" d="100"/>
          <a:sy n="61" d="100"/>
        </p:scale>
        <p:origin x="2074" y="67"/>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930402"/>
            <a:ext cx="6620968" cy="443944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6369840"/>
            <a:ext cx="6620968" cy="114856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818749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4" y="6400783"/>
            <a:ext cx="6620967" cy="755651"/>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914400"/>
            <a:ext cx="6620968" cy="4854221"/>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7156433"/>
            <a:ext cx="6620966" cy="658283"/>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446129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930400"/>
            <a:ext cx="6620968" cy="26416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4876800"/>
            <a:ext cx="6620968" cy="31496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667425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10" y="1930400"/>
            <a:ext cx="6001049" cy="3097832"/>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8" y="5028232"/>
            <a:ext cx="5461159" cy="456232"/>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5800876"/>
            <a:ext cx="6620968" cy="2235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
        <p:nvSpPr>
          <p:cNvPr id="12" name="TextBox 11"/>
          <p:cNvSpPr txBox="1"/>
          <p:nvPr/>
        </p:nvSpPr>
        <p:spPr>
          <a:xfrm>
            <a:off x="673898" y="1295004"/>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1" y="3485049"/>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3047953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2" y="4165601"/>
            <a:ext cx="6620969" cy="220424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6369841"/>
            <a:ext cx="6620968" cy="11472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10364380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5" y="2641600"/>
            <a:ext cx="2210725"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3556000"/>
            <a:ext cx="2196084" cy="478578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2641600"/>
            <a:ext cx="2202754"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7" y="3556000"/>
            <a:ext cx="2210671" cy="478578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2641600"/>
            <a:ext cx="2199658"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3556000"/>
            <a:ext cx="2199658" cy="478578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1551255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5667932"/>
            <a:ext cx="2205612"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946400"/>
            <a:ext cx="2205612"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6436283"/>
            <a:ext cx="2205612" cy="87891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5667932"/>
            <a:ext cx="2198466"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946400"/>
            <a:ext cx="2198466"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6436282"/>
            <a:ext cx="2201378" cy="87891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5667932"/>
            <a:ext cx="2199658"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946400"/>
            <a:ext cx="2199658" cy="203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5" y="6436279"/>
            <a:ext cx="2202571" cy="87891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844800"/>
            <a:ext cx="0" cy="52832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844800"/>
            <a:ext cx="0" cy="5289176"/>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4"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37836200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275700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3" y="573619"/>
            <a:ext cx="1314793" cy="7768167"/>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1030940"/>
            <a:ext cx="5568812" cy="731084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6876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56574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4" y="3815646"/>
            <a:ext cx="6620967" cy="2554196"/>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6369841"/>
            <a:ext cx="6620968" cy="11472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6580957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1" y="2747435"/>
            <a:ext cx="3298113" cy="559435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6" y="2741458"/>
            <a:ext cx="3298115" cy="560032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4026650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2540000"/>
            <a:ext cx="3298112"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1" y="3352800"/>
            <a:ext cx="3298113" cy="498898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7" y="2540000"/>
            <a:ext cx="3298113" cy="768349"/>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7" y="3352800"/>
            <a:ext cx="3298113" cy="4988984"/>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2/11/2021</a:t>
            </a:fld>
            <a:endParaRPr lang="en-US"/>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122050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3"/>
          <p:cNvSpPr>
            <a:spLocks noGrp="1"/>
          </p:cNvSpPr>
          <p:nvPr>
            <p:ph type="ftr" sz="quarter" idx="11"/>
          </p:nvPr>
        </p:nvSpPr>
        <p:spPr/>
        <p:txBody>
          <a:bodyPr/>
          <a:lstStyle/>
          <a:p>
            <a:endParaRPr lang="en-IN"/>
          </a:p>
        </p:txBody>
      </p:sp>
      <p:sp>
        <p:nvSpPr>
          <p:cNvPr id="6" name="Slide Number Placeholder 4"/>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32229598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2"/>
          <p:cNvSpPr>
            <a:spLocks noGrp="1"/>
          </p:cNvSpPr>
          <p:nvPr>
            <p:ph type="ftr" sz="quarter" idx="11"/>
          </p:nvPr>
        </p:nvSpPr>
        <p:spPr/>
        <p:txBody>
          <a:bodyPr/>
          <a:lstStyle/>
          <a:p>
            <a:endParaRPr lang="en-IN"/>
          </a:p>
        </p:txBody>
      </p:sp>
      <p:sp>
        <p:nvSpPr>
          <p:cNvPr id="6" name="Slide Number Placeholder 3"/>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8301629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930400"/>
            <a:ext cx="2551462" cy="19304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8" y="1930400"/>
            <a:ext cx="3898013" cy="6096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4172375"/>
            <a:ext cx="2551462" cy="38607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1D8BD707-D9CF-40AE-B4C6-C98DA3205C09}" type="datetimeFigureOut">
              <a:rPr lang="en-US" smtClean="0"/>
              <a:t>2/11/2021</a:t>
            </a:fld>
            <a:endParaRPr lang="en-US"/>
          </a:p>
        </p:txBody>
      </p:sp>
      <p:sp>
        <p:nvSpPr>
          <p:cNvPr id="5" name="Footer Placeholder 5"/>
          <p:cNvSpPr>
            <a:spLocks noGrp="1"/>
          </p:cNvSpPr>
          <p:nvPr>
            <p:ph type="ftr" sz="quarter" idx="11"/>
          </p:nvPr>
        </p:nvSpPr>
        <p:spPr/>
        <p:txBody>
          <a:bodyPr/>
          <a:lstStyle/>
          <a:p>
            <a:endParaRPr lang="en-IN"/>
          </a:p>
        </p:txBody>
      </p:sp>
      <p:sp>
        <p:nvSpPr>
          <p:cNvPr id="6" name="Slide Number Placeholder 6"/>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6573665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2472256"/>
            <a:ext cx="3820674" cy="2099744"/>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8" y="1524000"/>
            <a:ext cx="2400925" cy="6096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4876800"/>
            <a:ext cx="3814728" cy="18288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2/11/2021</a:t>
            </a:fld>
            <a:endParaRPr lang="en-US"/>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360667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2235200"/>
            <a:ext cx="2819400" cy="37592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609600"/>
            <a:ext cx="1600200" cy="21336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8128000"/>
            <a:ext cx="990600" cy="13208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3556000"/>
            <a:ext cx="4191000" cy="5588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3860800"/>
            <a:ext cx="2362200" cy="31496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465944"/>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603624"/>
            <a:ext cx="7055380" cy="1867373"/>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737234"/>
            <a:ext cx="6711654" cy="55939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329890" y="2476472"/>
            <a:ext cx="13207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1D8BD707-D9CF-40AE-B4C6-C98DA3205C09}" type="datetimeFigureOut">
              <a:rPr lang="en-US" smtClean="0"/>
              <a:t>2/11/2021</a:t>
            </a:fld>
            <a:endParaRPr lang="en-US"/>
          </a:p>
        </p:txBody>
      </p:sp>
      <p:sp>
        <p:nvSpPr>
          <p:cNvPr id="5" name="Footer Placeholder 4"/>
          <p:cNvSpPr>
            <a:spLocks noGrp="1"/>
          </p:cNvSpPr>
          <p:nvPr>
            <p:ph type="ftr" sz="quarter" idx="3"/>
          </p:nvPr>
        </p:nvSpPr>
        <p:spPr>
          <a:xfrm rot="5400000">
            <a:off x="5590037" y="4389271"/>
            <a:ext cx="5146393"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IN"/>
          </a:p>
        </p:txBody>
      </p:sp>
      <p:sp>
        <p:nvSpPr>
          <p:cNvPr id="6" name="Slide Number Placeholder 5"/>
          <p:cNvSpPr>
            <a:spLocks noGrp="1"/>
          </p:cNvSpPr>
          <p:nvPr>
            <p:ph type="sldNum" sz="quarter" idx="4"/>
          </p:nvPr>
        </p:nvSpPr>
        <p:spPr bwMode="gray">
          <a:xfrm>
            <a:off x="7766432" y="394315"/>
            <a:ext cx="628813" cy="1023583"/>
          </a:xfrm>
          <a:prstGeom prst="rect">
            <a:avLst/>
          </a:prstGeom>
        </p:spPr>
        <p:txBody>
          <a:bodyPr vert="horz" lIns="91440" tIns="45720" rIns="91440" bIns="45720" rtlCol="0" anchor="b"/>
          <a:lstStyle>
            <a:lvl1pPr algn="ctr">
              <a:defRPr sz="2801" b="0" i="0">
                <a:solidFill>
                  <a:schemeClr val="tx1">
                    <a:tint val="75000"/>
                  </a:schemeClr>
                </a:solidFill>
              </a:defRPr>
            </a:lvl1pPr>
          </a:lstStyle>
          <a:p>
            <a:pPr marL="25400">
              <a:lnSpc>
                <a:spcPts val="1430"/>
              </a:lnSpc>
            </a:pPr>
            <a:fld id="{81D60167-4931-47E6-BA6A-407CBD079E47}" type="slidenum">
              <a:rPr lang="en-IN" smtClean="0"/>
              <a:t>‹#›</a:t>
            </a:fld>
            <a:endParaRPr lang="en-IN" dirty="0"/>
          </a:p>
        </p:txBody>
      </p:sp>
    </p:spTree>
    <p:extLst>
      <p:ext uri="{BB962C8B-B14F-4D97-AF65-F5344CB8AC3E}">
        <p14:creationId xmlns:p14="http://schemas.microsoft.com/office/powerpoint/2010/main" val="2773544118"/>
      </p:ext>
    </p:extLst>
  </p:cSld>
  <p:clrMap bg1="dk1" tx1="lt1" bg2="dk2" tx2="lt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 id="214748368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fi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healthline.com/health/clinical-trials-what-you-need-to-know"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jp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png"/><Relationship Id="rId7" Type="http://schemas.openxmlformats.org/officeDocument/2006/relationships/image" Target="../media/image36.jp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jpg"/><Relationship Id="rId5" Type="http://schemas.openxmlformats.org/officeDocument/2006/relationships/image" Target="../media/image34.jpg"/><Relationship Id="rId10" Type="http://schemas.openxmlformats.org/officeDocument/2006/relationships/image" Target="../media/image39.jpg"/><Relationship Id="rId4" Type="http://schemas.openxmlformats.org/officeDocument/2006/relationships/image" Target="../media/image33.png"/><Relationship Id="rId9" Type="http://schemas.openxmlformats.org/officeDocument/2006/relationships/image" Target="../media/image38.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0.jpg"/><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3.jpg"/><Relationship Id="rId4" Type="http://schemas.openxmlformats.org/officeDocument/2006/relationships/image" Target="../media/image3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33.png"/></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46.jp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8" Type="http://schemas.openxmlformats.org/officeDocument/2006/relationships/hyperlink" Target="http://www.qumas.com/change-control" TargetMode="External"/><Relationship Id="rId3" Type="http://schemas.openxmlformats.org/officeDocument/2006/relationships/hyperlink" Target="http://www.qumas.com/electronic-document-management" TargetMode="External"/><Relationship Id="rId7" Type="http://schemas.openxmlformats.org/officeDocument/2006/relationships/hyperlink" Target="http://www.qumas.com/capa-management" TargetMode="External"/><Relationship Id="rId12" Type="http://schemas.openxmlformats.org/officeDocument/2006/relationships/hyperlink" Target="http://www.qumas.com/learning-training-management" TargetMode="External"/><Relationship Id="rId2" Type="http://schemas.openxmlformats.org/officeDocument/2006/relationships/image" Target="../media/image47.png"/><Relationship Id="rId1" Type="http://schemas.openxmlformats.org/officeDocument/2006/relationships/slideLayout" Target="../slideLayouts/slideLayout2.xml"/><Relationship Id="rId6" Type="http://schemas.openxmlformats.org/officeDocument/2006/relationships/hyperlink" Target="http://www.qumas.com/ectd-management" TargetMode="External"/><Relationship Id="rId11" Type="http://schemas.openxmlformats.org/officeDocument/2006/relationships/hyperlink" Target="http://www.qumas.com/audit-management" TargetMode="External"/><Relationship Id="rId5" Type="http://schemas.openxmlformats.org/officeDocument/2006/relationships/hyperlink" Target="http://www.qumas.com/submission-management" TargetMode="External"/><Relationship Id="rId10" Type="http://schemas.openxmlformats.org/officeDocument/2006/relationships/hyperlink" Target="http://www.qumas.com/complaints-management" TargetMode="External"/><Relationship Id="rId4" Type="http://schemas.openxmlformats.org/officeDocument/2006/relationships/hyperlink" Target="http://www.qumas.com/sop-management" TargetMode="External"/><Relationship Id="rId9" Type="http://schemas.openxmlformats.org/officeDocument/2006/relationships/hyperlink" Target="http://www.qumas.com/deviation-management" TargetMode="External"/></Relationships>
</file>

<file path=ppt/slides/_rels/slide33.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49.png"/><Relationship Id="rId7" Type="http://schemas.openxmlformats.org/officeDocument/2006/relationships/image" Target="../media/image53.jpg"/><Relationship Id="rId2" Type="http://schemas.openxmlformats.org/officeDocument/2006/relationships/image" Target="../media/image48.png"/><Relationship Id="rId1" Type="http://schemas.openxmlformats.org/officeDocument/2006/relationships/slideLayout" Target="../slideLayouts/slideLayout2.xml"/><Relationship Id="rId6" Type="http://schemas.openxmlformats.org/officeDocument/2006/relationships/image" Target="../media/image52.jpg"/><Relationship Id="rId5" Type="http://schemas.openxmlformats.org/officeDocument/2006/relationships/image" Target="../media/image51.jpg"/><Relationship Id="rId4" Type="http://schemas.openxmlformats.org/officeDocument/2006/relationships/image" Target="../media/image50.jpg"/><Relationship Id="rId9" Type="http://schemas.openxmlformats.org/officeDocument/2006/relationships/image" Target="../media/image44.jpg"/></Relationships>
</file>

<file path=ppt/slides/_rels/slide3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62.png"/><Relationship Id="rId3" Type="http://schemas.openxmlformats.org/officeDocument/2006/relationships/image" Target="../media/image57.png"/><Relationship Id="rId7" Type="http://schemas.openxmlformats.org/officeDocument/2006/relationships/image" Target="../media/image61.jpg"/><Relationship Id="rId2" Type="http://schemas.openxmlformats.org/officeDocument/2006/relationships/image" Target="../media/image56.png"/><Relationship Id="rId1" Type="http://schemas.openxmlformats.org/officeDocument/2006/relationships/slideLayout" Target="../slideLayouts/slideLayout2.xml"/><Relationship Id="rId6" Type="http://schemas.openxmlformats.org/officeDocument/2006/relationships/image" Target="../media/image60.png"/><Relationship Id="rId5" Type="http://schemas.openxmlformats.org/officeDocument/2006/relationships/image" Target="../media/image59.png"/><Relationship Id="rId4" Type="http://schemas.openxmlformats.org/officeDocument/2006/relationships/image" Target="../media/image58.jpg"/></Relationships>
</file>

<file path=ppt/slides/_rels/slide36.xml.rels><?xml version="1.0" encoding="UTF-8" standalone="yes"?>
<Relationships xmlns="http://schemas.openxmlformats.org/package/2006/relationships"><Relationship Id="rId3" Type="http://schemas.openxmlformats.org/officeDocument/2006/relationships/hyperlink" Target="http://camstar.industrysoftware.automation.siemens.com/en/resources/datasheet/camstar-medical-device-suite-data-sheet/" TargetMode="External"/><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65.jp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g"/><Relationship Id="rId5" Type="http://schemas.openxmlformats.org/officeDocument/2006/relationships/image" Target="../media/image67.png"/><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63.pn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jpg"/></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73.jpg"/><Relationship Id="rId1" Type="http://schemas.openxmlformats.org/officeDocument/2006/relationships/slideLayout" Target="../slideLayouts/slideLayout2.xml"/><Relationship Id="rId4" Type="http://schemas.openxmlformats.org/officeDocument/2006/relationships/image" Target="../media/image75.jpg"/></Relationships>
</file>

<file path=ppt/slides/_rels/slide42.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76.jpg"/><Relationship Id="rId1" Type="http://schemas.openxmlformats.org/officeDocument/2006/relationships/slideLayout" Target="../slideLayouts/slideLayout2.xml"/><Relationship Id="rId4" Type="http://schemas.openxmlformats.org/officeDocument/2006/relationships/image" Target="../media/image78.jpg"/></Relationships>
</file>

<file path=ppt/slides/_rels/slide43.xml.rels><?xml version="1.0" encoding="UTF-8" standalone="yes"?>
<Relationships xmlns="http://schemas.openxmlformats.org/package/2006/relationships"><Relationship Id="rId2" Type="http://schemas.openxmlformats.org/officeDocument/2006/relationships/image" Target="../media/image79.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45.xml.rels><?xml version="1.0" encoding="UTF-8" standalone="yes"?>
<Relationships xmlns="http://schemas.openxmlformats.org/package/2006/relationships"><Relationship Id="rId2" Type="http://schemas.openxmlformats.org/officeDocument/2006/relationships/image" Target="../media/image81.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47.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 Id="rId5" Type="http://schemas.openxmlformats.org/officeDocument/2006/relationships/image" Target="../media/image88.jpg"/><Relationship Id="rId4" Type="http://schemas.openxmlformats.org/officeDocument/2006/relationships/image" Target="../media/image36.jpg"/></Relationships>
</file>

<file path=ppt/slides/_rels/slide48.xml.rels><?xml version="1.0" encoding="UTF-8" standalone="yes"?>
<Relationships xmlns="http://schemas.openxmlformats.org/package/2006/relationships"><Relationship Id="rId3" Type="http://schemas.openxmlformats.org/officeDocument/2006/relationships/image" Target="../media/image89.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91.jpg"/><Relationship Id="rId4" Type="http://schemas.openxmlformats.org/officeDocument/2006/relationships/image" Target="../media/image90.png"/></Relationships>
</file>

<file path=ppt/slides/_rels/slide49.xml.rels><?xml version="1.0" encoding="UTF-8" standalone="yes"?>
<Relationships xmlns="http://schemas.openxmlformats.org/package/2006/relationships"><Relationship Id="rId2" Type="http://schemas.openxmlformats.org/officeDocument/2006/relationships/image" Target="../media/image9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2.xml"/><Relationship Id="rId4" Type="http://schemas.openxmlformats.org/officeDocument/2006/relationships/image" Target="../media/image1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CD0EF1-2A1E-46CE-9F69-C01CADB31932}"/>
              </a:ext>
            </a:extLst>
          </p:cNvPr>
          <p:cNvSpPr>
            <a:spLocks noGrp="1"/>
          </p:cNvSpPr>
          <p:nvPr>
            <p:ph type="title"/>
          </p:nvPr>
        </p:nvSpPr>
        <p:spPr>
          <a:xfrm>
            <a:off x="609600" y="304800"/>
            <a:ext cx="6066790" cy="2819400"/>
          </a:xfrm>
        </p:spPr>
        <p:txBody>
          <a:bodyPr/>
          <a:lstStyle/>
          <a:p>
            <a:br>
              <a:rPr lang="en-US" dirty="0"/>
            </a:br>
            <a:r>
              <a:rPr lang="en-US" b="1" dirty="0"/>
              <a:t>UNIT 1</a:t>
            </a:r>
            <a:br>
              <a:rPr lang="en-US" dirty="0"/>
            </a:br>
            <a:br>
              <a:rPr lang="en-US" dirty="0"/>
            </a:br>
            <a:br>
              <a:rPr lang="en-US" dirty="0"/>
            </a:br>
            <a:br>
              <a:rPr lang="en-US" dirty="0"/>
            </a:br>
            <a:br>
              <a:rPr lang="en-US" dirty="0"/>
            </a:br>
            <a:br>
              <a:rPr lang="en-US" dirty="0"/>
            </a:br>
            <a:r>
              <a:rPr lang="en-US" dirty="0"/>
              <a:t>INTRODUCTION TO REGULATORY SCIENCE </a:t>
            </a:r>
            <a:endParaRPr lang="en-IN" dirty="0"/>
          </a:p>
        </p:txBody>
      </p:sp>
    </p:spTree>
    <p:extLst>
      <p:ext uri="{BB962C8B-B14F-4D97-AF65-F5344CB8AC3E}">
        <p14:creationId xmlns:p14="http://schemas.microsoft.com/office/powerpoint/2010/main" val="2553816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889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10</a:t>
            </a:fld>
            <a:endParaRPr dirty="0"/>
          </a:p>
        </p:txBody>
      </p:sp>
      <p:sp>
        <p:nvSpPr>
          <p:cNvPr id="3" name="object 3"/>
          <p:cNvSpPr txBox="1"/>
          <p:nvPr/>
        </p:nvSpPr>
        <p:spPr>
          <a:xfrm>
            <a:off x="535940" y="1287525"/>
            <a:ext cx="7266940" cy="4271810"/>
          </a:xfrm>
          <a:prstGeom prst="rect">
            <a:avLst/>
          </a:prstGeom>
        </p:spPr>
        <p:txBody>
          <a:bodyPr vert="horz" wrap="square" lIns="0" tIns="12065" rIns="0" bIns="0" rtlCol="0">
            <a:spAutoFit/>
          </a:bodyPr>
          <a:lstStyle/>
          <a:p>
            <a:pPr marL="287020" indent="-274320">
              <a:lnSpc>
                <a:spcPct val="100000"/>
              </a:lnSpc>
              <a:spcBef>
                <a:spcPts val="95"/>
              </a:spcBef>
              <a:buClr>
                <a:srgbClr val="FD8537"/>
              </a:buClr>
              <a:buSzPct val="68181"/>
              <a:buFont typeface="Wingdings"/>
              <a:buChar char=""/>
              <a:tabLst>
                <a:tab pos="287020" algn="l"/>
              </a:tabLst>
            </a:pPr>
            <a:r>
              <a:rPr sz="2200" b="1" spc="-5" dirty="0">
                <a:latin typeface="Arial"/>
                <a:cs typeface="Arial"/>
              </a:rPr>
              <a:t>Regulatory Affairs Professionals Responsibility</a:t>
            </a:r>
            <a:r>
              <a:rPr sz="2200" b="1" spc="55" dirty="0">
                <a:latin typeface="Arial"/>
                <a:cs typeface="Arial"/>
              </a:rPr>
              <a:t> </a:t>
            </a:r>
            <a:r>
              <a:rPr sz="2200" b="1" spc="-5" dirty="0">
                <a:latin typeface="Arial"/>
                <a:cs typeface="Arial"/>
              </a:rPr>
              <a:t>:</a:t>
            </a:r>
            <a:endParaRPr sz="2200" dirty="0">
              <a:latin typeface="Arial"/>
              <a:cs typeface="Arial"/>
            </a:endParaRPr>
          </a:p>
          <a:p>
            <a:pPr>
              <a:lnSpc>
                <a:spcPct val="100000"/>
              </a:lnSpc>
              <a:spcBef>
                <a:spcPts val="45"/>
              </a:spcBef>
              <a:buClr>
                <a:srgbClr val="FD8537"/>
              </a:buClr>
              <a:buFont typeface="Wingdings"/>
              <a:buChar char=""/>
            </a:pPr>
            <a:endParaRPr sz="3100" dirty="0">
              <a:latin typeface="Times New Roman"/>
              <a:cs typeface="Times New Roman"/>
            </a:endParaRPr>
          </a:p>
          <a:p>
            <a:pPr marL="286385" marR="104139" indent="-274320">
              <a:lnSpc>
                <a:spcPts val="2380"/>
              </a:lnSpc>
              <a:buClr>
                <a:srgbClr val="FD8537"/>
              </a:buClr>
              <a:buSzPct val="68181"/>
              <a:buFont typeface="Wingdings"/>
              <a:buChar char=""/>
              <a:tabLst>
                <a:tab pos="287020" algn="l"/>
              </a:tabLst>
            </a:pPr>
            <a:r>
              <a:rPr sz="2200" spc="-5" dirty="0">
                <a:latin typeface="Arial"/>
                <a:cs typeface="Arial"/>
              </a:rPr>
              <a:t>They are responsible </a:t>
            </a:r>
            <a:r>
              <a:rPr sz="2200" dirty="0">
                <a:latin typeface="Arial"/>
                <a:cs typeface="Arial"/>
              </a:rPr>
              <a:t>for </a:t>
            </a:r>
            <a:r>
              <a:rPr sz="2200" spc="-5" dirty="0">
                <a:latin typeface="Arial"/>
                <a:cs typeface="Arial"/>
              </a:rPr>
              <a:t>the </a:t>
            </a:r>
            <a:r>
              <a:rPr sz="2200" b="1" i="1" spc="-5" dirty="0">
                <a:solidFill>
                  <a:srgbClr val="FFFF00"/>
                </a:solidFill>
                <a:latin typeface="Arial"/>
                <a:cs typeface="Arial"/>
              </a:rPr>
              <a:t>presentation of registration  documents to regulatory agencies,</a:t>
            </a:r>
            <a:r>
              <a:rPr sz="2200" spc="-5" dirty="0">
                <a:latin typeface="Arial"/>
                <a:cs typeface="Arial"/>
              </a:rPr>
              <a:t> and carry out </a:t>
            </a:r>
            <a:r>
              <a:rPr sz="2200" dirty="0">
                <a:latin typeface="Arial"/>
                <a:cs typeface="Arial"/>
              </a:rPr>
              <a:t>all </a:t>
            </a:r>
            <a:r>
              <a:rPr sz="2200" spc="-5" dirty="0">
                <a:latin typeface="Arial"/>
                <a:cs typeface="Arial"/>
              </a:rPr>
              <a:t>the  subsequent negotiations necessary to obtain and  maintain </a:t>
            </a:r>
            <a:r>
              <a:rPr sz="2200" spc="-5" dirty="0">
                <a:highlight>
                  <a:srgbClr val="0000FF"/>
                </a:highlight>
                <a:latin typeface="Arial"/>
                <a:cs typeface="Arial"/>
              </a:rPr>
              <a:t>marketing authorization </a:t>
            </a:r>
            <a:r>
              <a:rPr sz="2200" spc="-5" dirty="0">
                <a:latin typeface="Arial"/>
                <a:cs typeface="Arial"/>
              </a:rPr>
              <a:t>for the products  concerned.</a:t>
            </a:r>
            <a:endParaRPr sz="2200" dirty="0">
              <a:latin typeface="Arial"/>
              <a:cs typeface="Arial"/>
            </a:endParaRPr>
          </a:p>
          <a:p>
            <a:pPr marL="286385" marR="5080" indent="-274320">
              <a:lnSpc>
                <a:spcPct val="90000"/>
              </a:lnSpc>
              <a:spcBef>
                <a:spcPts val="550"/>
              </a:spcBef>
              <a:buClr>
                <a:srgbClr val="FD8537"/>
              </a:buClr>
              <a:buSzPct val="68181"/>
              <a:buFont typeface="Wingdings"/>
              <a:buChar char=""/>
              <a:tabLst>
                <a:tab pos="287020" algn="l"/>
              </a:tabLst>
            </a:pPr>
            <a:r>
              <a:rPr sz="2200" spc="-5" dirty="0">
                <a:latin typeface="Arial"/>
                <a:cs typeface="Arial"/>
              </a:rPr>
              <a:t>They give </a:t>
            </a:r>
            <a:r>
              <a:rPr sz="2200" b="1" spc="-5" dirty="0">
                <a:solidFill>
                  <a:srgbClr val="FFFF00"/>
                </a:solidFill>
                <a:latin typeface="Arial"/>
                <a:cs typeface="Arial"/>
              </a:rPr>
              <a:t>strategic and technical advice </a:t>
            </a:r>
            <a:r>
              <a:rPr sz="2200" spc="-5" dirty="0">
                <a:latin typeface="Arial"/>
                <a:cs typeface="Arial"/>
              </a:rPr>
              <a:t>at the highest  level in their companies, right from the beginning of the  development of a product, making an important  contribution both commercially and scientifically to the  </a:t>
            </a:r>
            <a:r>
              <a:rPr sz="2200" dirty="0">
                <a:latin typeface="Arial"/>
                <a:cs typeface="Arial"/>
              </a:rPr>
              <a:t>success </a:t>
            </a:r>
            <a:r>
              <a:rPr sz="2200" spc="-5" dirty="0">
                <a:latin typeface="Arial"/>
                <a:cs typeface="Arial"/>
              </a:rPr>
              <a:t>of a development programme and the company  as a</a:t>
            </a:r>
            <a:r>
              <a:rPr sz="2200" dirty="0">
                <a:latin typeface="Arial"/>
                <a:cs typeface="Arial"/>
              </a:rPr>
              <a:t> </a:t>
            </a:r>
            <a:r>
              <a:rPr sz="2200" spc="-5" dirty="0">
                <a:latin typeface="Arial"/>
                <a:cs typeface="Arial"/>
              </a:rPr>
              <a:t>whole.</a:t>
            </a:r>
            <a:endParaRPr sz="2200" dirty="0">
              <a:latin typeface="Arial"/>
              <a:cs typeface="Arial"/>
            </a:endParaRPr>
          </a:p>
        </p:txBody>
      </p:sp>
      <p:sp>
        <p:nvSpPr>
          <p:cNvPr id="6" name="object 6"/>
          <p:cNvSpPr/>
          <p:nvPr/>
        </p:nvSpPr>
        <p:spPr>
          <a:xfrm>
            <a:off x="6247757" y="5867398"/>
            <a:ext cx="2590800" cy="9906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05443" y="5890259"/>
            <a:ext cx="1431701" cy="1272541"/>
          </a:xfrm>
          <a:prstGeom prst="rect">
            <a:avLst/>
          </a:prstGeom>
          <a:blipFill>
            <a:blip r:embed="rId3" cstate="print"/>
            <a:stretch>
              <a:fillRect/>
            </a:stretch>
          </a:blipFill>
        </p:spPr>
        <p:txBody>
          <a:bodyPr wrap="square" lIns="0" tIns="0" rIns="0" bIns="0" rtlCol="0"/>
          <a:lstStyle/>
          <a:p>
            <a:endParaRPr dirty="0"/>
          </a:p>
        </p:txBody>
      </p:sp>
      <p:sp>
        <p:nvSpPr>
          <p:cNvPr id="8" name="object 8"/>
          <p:cNvSpPr/>
          <p:nvPr/>
        </p:nvSpPr>
        <p:spPr>
          <a:xfrm>
            <a:off x="3924821" y="5494018"/>
            <a:ext cx="1973579" cy="1897382"/>
          </a:xfrm>
          <a:prstGeom prst="rect">
            <a:avLst/>
          </a:prstGeom>
          <a:blipFill>
            <a:blip r:embed="rId4" cstate="print"/>
            <a:stretch>
              <a:fillRect/>
            </a:stretch>
          </a:blipFill>
        </p:spPr>
        <p:txBody>
          <a:bodyPr wrap="square" lIns="0" tIns="0" rIns="0" bIns="0" rtlCol="0"/>
          <a:lstStyle/>
          <a:p>
            <a:endParaRPr dirty="0"/>
          </a:p>
        </p:txBody>
      </p:sp>
      <p:sp>
        <p:nvSpPr>
          <p:cNvPr id="9" name="object 9"/>
          <p:cNvSpPr/>
          <p:nvPr/>
        </p:nvSpPr>
        <p:spPr>
          <a:xfrm>
            <a:off x="1828800" y="5532119"/>
            <a:ext cx="1973579" cy="185928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42614-1C80-474B-93BE-DD49CE03D874}"/>
              </a:ext>
            </a:extLst>
          </p:cNvPr>
          <p:cNvSpPr>
            <a:spLocks noGrp="1"/>
          </p:cNvSpPr>
          <p:nvPr>
            <p:ph type="title"/>
          </p:nvPr>
        </p:nvSpPr>
        <p:spPr>
          <a:xfrm>
            <a:off x="465185" y="304800"/>
            <a:ext cx="7055380" cy="1867373"/>
          </a:xfrm>
        </p:spPr>
        <p:txBody>
          <a:bodyPr/>
          <a:lstStyle/>
          <a:p>
            <a:r>
              <a:rPr lang="en-US" dirty="0"/>
              <a:t>Different Regulatory bodies and its significance in Product Development</a:t>
            </a:r>
            <a:endParaRPr lang="en-IN" dirty="0"/>
          </a:p>
        </p:txBody>
      </p:sp>
      <p:sp>
        <p:nvSpPr>
          <p:cNvPr id="3" name="Content Placeholder 2">
            <a:extLst>
              <a:ext uri="{FF2B5EF4-FFF2-40B4-BE49-F238E27FC236}">
                <a16:creationId xmlns:a16="http://schemas.microsoft.com/office/drawing/2014/main" id="{36864040-163F-4B2C-90DD-DB360BEEE799}"/>
              </a:ext>
            </a:extLst>
          </p:cNvPr>
          <p:cNvSpPr>
            <a:spLocks noGrp="1"/>
          </p:cNvSpPr>
          <p:nvPr>
            <p:ph idx="1"/>
          </p:nvPr>
        </p:nvSpPr>
        <p:spPr>
          <a:xfrm>
            <a:off x="465185" y="2438400"/>
            <a:ext cx="8374015" cy="5892809"/>
          </a:xfrm>
        </p:spPr>
        <p:txBody>
          <a:bodyPr>
            <a:normAutofit/>
          </a:bodyPr>
          <a:lstStyle/>
          <a:p>
            <a:pPr algn="l"/>
            <a:r>
              <a:rPr lang="en-US" b="0" i="0" dirty="0">
                <a:solidFill>
                  <a:srgbClr val="FFFF00"/>
                </a:solidFill>
                <a:effectLst/>
                <a:latin typeface="verdana" panose="020B0604030504040204" pitchFamily="34" charset="0"/>
              </a:rPr>
              <a:t>Every country has its own regulatory authority, which is responsible to enforce the rules and regulations and issue the guidelines to regulate drug development process, licensing, registration, manufacturing, marketing and labeling of pharmaceutical products. </a:t>
            </a:r>
          </a:p>
          <a:p>
            <a:pPr algn="l"/>
            <a:r>
              <a:rPr lang="en-US" b="0" i="0" dirty="0">
                <a:solidFill>
                  <a:srgbClr val="FFFF00"/>
                </a:solidFill>
                <a:effectLst/>
                <a:latin typeface="verdana" panose="020B0604030504040204" pitchFamily="34" charset="0"/>
              </a:rPr>
              <a:t>USFDA(USA), MHRA(UK), TGA(Australia), CDSCO(India), HEALTH CANADA(CANADA), MCC(South Africa),ANVISA (Brazil) , EMEA (European Union), SFDA (China),NAFDAC(Nigeria), MEDSAFE(</a:t>
            </a:r>
            <a:r>
              <a:rPr lang="en-US" b="0" i="0" dirty="0" err="1">
                <a:solidFill>
                  <a:srgbClr val="FFFF00"/>
                </a:solidFill>
                <a:effectLst/>
                <a:latin typeface="verdana" panose="020B0604030504040204" pitchFamily="34" charset="0"/>
              </a:rPr>
              <a:t>Newzeland</a:t>
            </a:r>
            <a:r>
              <a:rPr lang="en-US" b="0" i="0" dirty="0">
                <a:solidFill>
                  <a:srgbClr val="FFFF00"/>
                </a:solidFill>
                <a:effectLst/>
                <a:latin typeface="verdana" panose="020B0604030504040204" pitchFamily="34" charset="0"/>
              </a:rPr>
              <a:t>), MHLW(Japan), MCAZ(Zimbabwe), SWISSMEDIC(Switzerland), KFDA(Korea), </a:t>
            </a:r>
            <a:r>
              <a:rPr lang="en-US" b="0" i="0" dirty="0" err="1">
                <a:solidFill>
                  <a:srgbClr val="FFFF00"/>
                </a:solidFill>
                <a:effectLst/>
                <a:latin typeface="verdana" panose="020B0604030504040204" pitchFamily="34" charset="0"/>
              </a:rPr>
              <a:t>MoH</a:t>
            </a:r>
            <a:r>
              <a:rPr lang="en-US" b="0" i="0" dirty="0">
                <a:solidFill>
                  <a:srgbClr val="FFFF00"/>
                </a:solidFill>
                <a:effectLst/>
                <a:latin typeface="verdana" panose="020B0604030504040204" pitchFamily="34" charset="0"/>
              </a:rPr>
              <a:t> (Sri Lanka) are the few regulatory  agencies and organizations established in respective countries.</a:t>
            </a:r>
          </a:p>
          <a:p>
            <a:pPr algn="l"/>
            <a:endParaRPr lang="en-US" b="0" i="0" dirty="0">
              <a:solidFill>
                <a:srgbClr val="FFFF00"/>
              </a:solidFill>
              <a:effectLst/>
              <a:latin typeface="verdana" panose="020B0604030504040204" pitchFamily="34" charset="0"/>
            </a:endParaRPr>
          </a:p>
          <a:p>
            <a:pPr algn="l"/>
            <a:r>
              <a:rPr lang="en-US" b="0" i="0" dirty="0">
                <a:solidFill>
                  <a:srgbClr val="FFFF00"/>
                </a:solidFill>
                <a:effectLst/>
                <a:latin typeface="verdana" panose="020B0604030504040204" pitchFamily="34" charset="0"/>
              </a:rPr>
              <a:t>Regulatory agencies and organizations play a vital role to meet the requirements of legal procedures related to drug development process in a country.</a:t>
            </a:r>
            <a:endParaRPr lang="en-US" b="0" i="0" dirty="0">
              <a:solidFill>
                <a:srgbClr val="FFFF00"/>
              </a:solidFill>
              <a:effectLst/>
              <a:latin typeface="Roboto Slab"/>
            </a:endParaRPr>
          </a:p>
          <a:p>
            <a:endParaRPr lang="en-IN" dirty="0"/>
          </a:p>
        </p:txBody>
      </p:sp>
    </p:spTree>
    <p:extLst>
      <p:ext uri="{BB962C8B-B14F-4D97-AF65-F5344CB8AC3E}">
        <p14:creationId xmlns:p14="http://schemas.microsoft.com/office/powerpoint/2010/main" val="2762562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D3D275C8-83AC-4BE7-890C-AF0AFFD60C4B}"/>
              </a:ext>
            </a:extLst>
          </p:cNvPr>
          <p:cNvSpPr txBox="1"/>
          <p:nvPr/>
        </p:nvSpPr>
        <p:spPr>
          <a:xfrm>
            <a:off x="647700" y="914400"/>
            <a:ext cx="7848600" cy="7909858"/>
          </a:xfrm>
          <a:prstGeom prst="rect">
            <a:avLst/>
          </a:prstGeom>
          <a:noFill/>
        </p:spPr>
        <p:txBody>
          <a:bodyPr wrap="square">
            <a:spAutoFit/>
          </a:bodyPr>
          <a:lstStyle/>
          <a:p>
            <a:r>
              <a:rPr lang="en-US" sz="2000" b="1" i="0" dirty="0">
                <a:solidFill>
                  <a:srgbClr val="FFFF00"/>
                </a:solidFill>
                <a:effectLst/>
                <a:latin typeface="verdana" panose="020B0604030504040204" pitchFamily="34" charset="0"/>
              </a:rPr>
              <a:t>The major challenges of these regulatory agencies and organizations around the world are to ensure the </a:t>
            </a:r>
            <a:r>
              <a:rPr lang="en-US" sz="2000" b="1" i="0" dirty="0">
                <a:solidFill>
                  <a:srgbClr val="FF0000"/>
                </a:solidFill>
                <a:effectLst/>
                <a:latin typeface="verdana" panose="020B0604030504040204" pitchFamily="34" charset="0"/>
              </a:rPr>
              <a:t>safety, quality and efficacy </a:t>
            </a:r>
            <a:r>
              <a:rPr lang="en-US" sz="2000" b="1" i="0" dirty="0">
                <a:solidFill>
                  <a:srgbClr val="FFFF00"/>
                </a:solidFill>
                <a:effectLst/>
                <a:latin typeface="verdana" panose="020B0604030504040204" pitchFamily="34" charset="0"/>
              </a:rPr>
              <a:t>of medicines and medical devices, harmonization of legal procedures related to drug development, monitoring and ensuring compliance with statutory obligations.</a:t>
            </a:r>
          </a:p>
          <a:p>
            <a:endParaRPr lang="en-US" sz="2000" b="1" dirty="0">
              <a:solidFill>
                <a:srgbClr val="FFFF00"/>
              </a:solidFill>
              <a:latin typeface="verdana" panose="020B0604030504040204" pitchFamily="34" charset="0"/>
            </a:endParaRPr>
          </a:p>
          <a:p>
            <a:endParaRPr lang="en-US" sz="2000" b="1" dirty="0">
              <a:solidFill>
                <a:srgbClr val="FFFF00"/>
              </a:solidFill>
              <a:latin typeface="verdana" panose="020B0604030504040204" pitchFamily="34" charset="0"/>
            </a:endParaRPr>
          </a:p>
          <a:p>
            <a:r>
              <a:rPr lang="en-US" sz="2000" b="1" i="0" dirty="0">
                <a:solidFill>
                  <a:srgbClr val="FFFF00"/>
                </a:solidFill>
                <a:effectLst/>
                <a:latin typeface="verdana" panose="020B0604030504040204" pitchFamily="34" charset="0"/>
              </a:rPr>
              <a:t>World Health Organization (WHO), Pan American Health Organization (PAHO), World Trade Organization (WTO), International Conference on Harmonization (ICH), </a:t>
            </a:r>
          </a:p>
          <a:p>
            <a:endParaRPr lang="en-US" sz="2000" b="1" dirty="0">
              <a:solidFill>
                <a:srgbClr val="FFFF00"/>
              </a:solidFill>
              <a:latin typeface="verdana" panose="020B0604030504040204" pitchFamily="34" charset="0"/>
            </a:endParaRPr>
          </a:p>
          <a:p>
            <a:r>
              <a:rPr lang="en-US" sz="2000" b="1" i="0" dirty="0">
                <a:solidFill>
                  <a:srgbClr val="FFFF00"/>
                </a:solidFill>
                <a:effectLst/>
                <a:latin typeface="verdana" panose="020B0604030504040204" pitchFamily="34" charset="0"/>
              </a:rPr>
              <a:t>World Intellectual Property Organization (WIPO) are some of the international regulatory agencies and organizations which  also play essential role </a:t>
            </a:r>
            <a:r>
              <a:rPr lang="en-US" sz="2000" b="1" i="0" dirty="0" err="1">
                <a:solidFill>
                  <a:srgbClr val="FFFF00"/>
                </a:solidFill>
                <a:effectLst/>
                <a:latin typeface="verdana" panose="020B0604030504040204" pitchFamily="34" charset="0"/>
              </a:rPr>
              <a:t>inall</a:t>
            </a:r>
            <a:r>
              <a:rPr lang="en-US" sz="2000" b="1" i="0" dirty="0">
                <a:solidFill>
                  <a:srgbClr val="FFFF00"/>
                </a:solidFill>
                <a:effectLst/>
                <a:latin typeface="verdana" panose="020B0604030504040204" pitchFamily="34" charset="0"/>
              </a:rPr>
              <a:t> aspects of pharmaceutical regulations  related to drug product registration, manufacturing, distribution, price control, marketing, research and development, and intellectual property protection.</a:t>
            </a:r>
            <a:endParaRPr lang="en-US" sz="2000" b="1" dirty="0">
              <a:solidFill>
                <a:srgbClr val="FFFF00"/>
              </a:solidFill>
              <a:latin typeface="verdana" panose="020B0604030504040204" pitchFamily="34" charset="0"/>
            </a:endParaRPr>
          </a:p>
          <a:p>
            <a:endParaRPr lang="en-US" sz="2000" b="1" dirty="0">
              <a:solidFill>
                <a:srgbClr val="FFFF00"/>
              </a:solidFill>
              <a:latin typeface="verdana" panose="020B0604030504040204" pitchFamily="34" charset="0"/>
            </a:endParaRPr>
          </a:p>
          <a:p>
            <a:endParaRPr lang="en-US" sz="2000" b="1" dirty="0">
              <a:solidFill>
                <a:srgbClr val="FFFF00"/>
              </a:solidFill>
              <a:latin typeface="verdana" panose="020B0604030504040204" pitchFamily="34" charset="0"/>
            </a:endParaRPr>
          </a:p>
          <a:p>
            <a:endParaRPr lang="en-US" sz="2000" b="1" dirty="0">
              <a:solidFill>
                <a:srgbClr val="FFFF00"/>
              </a:solidFill>
              <a:latin typeface="verdana" panose="020B0604030504040204" pitchFamily="34" charset="0"/>
            </a:endParaRPr>
          </a:p>
          <a:p>
            <a:endParaRPr lang="en-US" sz="2400" dirty="0">
              <a:solidFill>
                <a:srgbClr val="FFFF00"/>
              </a:solidFill>
              <a:latin typeface="verdana" panose="020B0604030504040204" pitchFamily="34" charset="0"/>
            </a:endParaRPr>
          </a:p>
          <a:p>
            <a:endParaRPr lang="en-IN" sz="2400" dirty="0">
              <a:solidFill>
                <a:srgbClr val="FFFF00"/>
              </a:solidFill>
            </a:endParaRPr>
          </a:p>
        </p:txBody>
      </p:sp>
    </p:spTree>
    <p:extLst>
      <p:ext uri="{BB962C8B-B14F-4D97-AF65-F5344CB8AC3E}">
        <p14:creationId xmlns:p14="http://schemas.microsoft.com/office/powerpoint/2010/main" val="3806390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E6821-E2A6-41DF-9CF5-87AD083743C7}"/>
              </a:ext>
            </a:extLst>
          </p:cNvPr>
          <p:cNvSpPr>
            <a:spLocks noGrp="1"/>
          </p:cNvSpPr>
          <p:nvPr>
            <p:ph type="title"/>
          </p:nvPr>
        </p:nvSpPr>
        <p:spPr/>
        <p:txBody>
          <a:bodyPr/>
          <a:lstStyle/>
          <a:p>
            <a:r>
              <a:rPr lang="en-US" dirty="0"/>
              <a:t>CDSCO</a:t>
            </a:r>
            <a:endParaRPr lang="en-IN" dirty="0"/>
          </a:p>
        </p:txBody>
      </p:sp>
      <p:pic>
        <p:nvPicPr>
          <p:cNvPr id="5" name="Content Placeholder 4">
            <a:extLst>
              <a:ext uri="{FF2B5EF4-FFF2-40B4-BE49-F238E27FC236}">
                <a16:creationId xmlns:a16="http://schemas.microsoft.com/office/drawing/2014/main" id="{CE6286B9-90BE-4F8E-904E-C6ED2594F0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0" y="3276600"/>
            <a:ext cx="7772400" cy="2814637"/>
          </a:xfrm>
        </p:spPr>
      </p:pic>
    </p:spTree>
    <p:extLst>
      <p:ext uri="{BB962C8B-B14F-4D97-AF65-F5344CB8AC3E}">
        <p14:creationId xmlns:p14="http://schemas.microsoft.com/office/powerpoint/2010/main" val="3198888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553A8-2C97-4CB2-8A48-E229AC64B939}"/>
              </a:ext>
            </a:extLst>
          </p:cNvPr>
          <p:cNvSpPr>
            <a:spLocks noGrp="1"/>
          </p:cNvSpPr>
          <p:nvPr>
            <p:ph type="title"/>
          </p:nvPr>
        </p:nvSpPr>
        <p:spPr/>
        <p:txBody>
          <a:bodyPr/>
          <a:lstStyle/>
          <a:p>
            <a:r>
              <a:rPr lang="en-US" dirty="0"/>
              <a:t>CDSCO</a:t>
            </a:r>
            <a:endParaRPr lang="en-IN" dirty="0"/>
          </a:p>
        </p:txBody>
      </p:sp>
      <p:pic>
        <p:nvPicPr>
          <p:cNvPr id="5" name="Picture 4">
            <a:extLst>
              <a:ext uri="{FF2B5EF4-FFF2-40B4-BE49-F238E27FC236}">
                <a16:creationId xmlns:a16="http://schemas.microsoft.com/office/drawing/2014/main" id="{4B1B4705-59EF-45C5-8603-E7763FE30B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470997"/>
            <a:ext cx="8659290" cy="6295430"/>
          </a:xfrm>
          <a:prstGeom prst="rect">
            <a:avLst/>
          </a:prstGeom>
        </p:spPr>
      </p:pic>
    </p:spTree>
    <p:extLst>
      <p:ext uri="{BB962C8B-B14F-4D97-AF65-F5344CB8AC3E}">
        <p14:creationId xmlns:p14="http://schemas.microsoft.com/office/powerpoint/2010/main" val="41456368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15</a:t>
            </a:fld>
            <a:endParaRPr dirty="0"/>
          </a:p>
        </p:txBody>
      </p:sp>
      <p:sp>
        <p:nvSpPr>
          <p:cNvPr id="3" name="object 3"/>
          <p:cNvSpPr txBox="1"/>
          <p:nvPr/>
        </p:nvSpPr>
        <p:spPr>
          <a:xfrm>
            <a:off x="535940" y="1625152"/>
            <a:ext cx="6800850" cy="910590"/>
          </a:xfrm>
          <a:prstGeom prst="rect">
            <a:avLst/>
          </a:prstGeom>
        </p:spPr>
        <p:txBody>
          <a:bodyPr vert="horz" wrap="square" lIns="0" tIns="89535" rIns="0" bIns="0" rtlCol="0">
            <a:spAutoFit/>
          </a:bodyPr>
          <a:lstStyle/>
          <a:p>
            <a:pPr marL="287020" indent="-274320">
              <a:lnSpc>
                <a:spcPct val="100000"/>
              </a:lnSpc>
              <a:spcBef>
                <a:spcPts val="705"/>
              </a:spcBef>
              <a:buClr>
                <a:srgbClr val="FD8537"/>
              </a:buClr>
              <a:buSzPct val="68181"/>
              <a:buFont typeface="Wingdings"/>
              <a:buChar char=""/>
              <a:tabLst>
                <a:tab pos="287020" algn="l"/>
              </a:tabLst>
            </a:pPr>
            <a:r>
              <a:rPr sz="2200" b="1" spc="-5" dirty="0">
                <a:latin typeface="Arial"/>
                <a:cs typeface="Arial"/>
              </a:rPr>
              <a:t>Regulatory Affairs Professionals Responsibility</a:t>
            </a:r>
            <a:r>
              <a:rPr sz="2200" b="1" spc="140" dirty="0">
                <a:latin typeface="Arial"/>
                <a:cs typeface="Arial"/>
              </a:rPr>
              <a:t> </a:t>
            </a:r>
            <a:r>
              <a:rPr sz="2400" b="1" dirty="0">
                <a:latin typeface="Arial"/>
                <a:cs typeface="Arial"/>
              </a:rPr>
              <a:t>:</a:t>
            </a:r>
            <a:endParaRPr sz="2400">
              <a:latin typeface="Arial"/>
              <a:cs typeface="Arial"/>
            </a:endParaRPr>
          </a:p>
          <a:p>
            <a:pPr marL="287020" indent="-274320">
              <a:lnSpc>
                <a:spcPct val="100000"/>
              </a:lnSpc>
              <a:spcBef>
                <a:spcPts val="600"/>
              </a:spcBef>
              <a:buClr>
                <a:srgbClr val="FD8537"/>
              </a:buClr>
              <a:buSzPct val="68750"/>
              <a:buFont typeface="Wingdings"/>
              <a:buChar char=""/>
              <a:tabLst>
                <a:tab pos="287020" algn="l"/>
                <a:tab pos="2084070" algn="l"/>
              </a:tabLst>
            </a:pPr>
            <a:r>
              <a:rPr sz="2400" spc="-5" dirty="0">
                <a:latin typeface="Arial"/>
                <a:cs typeface="Arial"/>
              </a:rPr>
              <a:t>Registration	Documents</a:t>
            </a:r>
            <a:r>
              <a:rPr sz="2400" spc="10" dirty="0">
                <a:latin typeface="Arial"/>
                <a:cs typeface="Arial"/>
              </a:rPr>
              <a:t> </a:t>
            </a:r>
            <a:r>
              <a:rPr sz="2400" dirty="0">
                <a:latin typeface="Arial"/>
                <a:cs typeface="Arial"/>
              </a:rPr>
              <a:t>:</a:t>
            </a:r>
            <a:endParaRPr sz="2400">
              <a:latin typeface="Arial"/>
              <a:cs typeface="Arial"/>
            </a:endParaRPr>
          </a:p>
        </p:txBody>
      </p:sp>
      <p:sp>
        <p:nvSpPr>
          <p:cNvPr id="6" name="object 6"/>
          <p:cNvSpPr/>
          <p:nvPr/>
        </p:nvSpPr>
        <p:spPr>
          <a:xfrm>
            <a:off x="838200" y="2667000"/>
            <a:ext cx="6629400" cy="178308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895600" y="4797669"/>
            <a:ext cx="2667000" cy="183173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16</a:t>
            </a:fld>
            <a:endParaRPr dirty="0"/>
          </a:p>
        </p:txBody>
      </p:sp>
      <p:sp>
        <p:nvSpPr>
          <p:cNvPr id="3" name="object 3"/>
          <p:cNvSpPr txBox="1"/>
          <p:nvPr/>
        </p:nvSpPr>
        <p:spPr>
          <a:xfrm>
            <a:off x="535940" y="1701749"/>
            <a:ext cx="5309235" cy="391795"/>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181"/>
              <a:buFont typeface="Wingdings"/>
              <a:buChar char=""/>
              <a:tabLst>
                <a:tab pos="287020" algn="l"/>
                <a:tab pos="2857500" algn="l"/>
              </a:tabLst>
            </a:pPr>
            <a:r>
              <a:rPr sz="2200" b="1" spc="-5" dirty="0">
                <a:latin typeface="Arial"/>
                <a:cs typeface="Arial"/>
              </a:rPr>
              <a:t>Regulatory</a:t>
            </a:r>
            <a:r>
              <a:rPr sz="2200" b="1" spc="-25" dirty="0">
                <a:latin typeface="Arial"/>
                <a:cs typeface="Arial"/>
              </a:rPr>
              <a:t> </a:t>
            </a:r>
            <a:r>
              <a:rPr sz="2200" b="1" spc="-5" dirty="0">
                <a:latin typeface="Arial"/>
                <a:cs typeface="Arial"/>
              </a:rPr>
              <a:t>Affairs	is a l</a:t>
            </a:r>
            <a:r>
              <a:rPr sz="2400" spc="-5" dirty="0">
                <a:latin typeface="Arial"/>
                <a:cs typeface="Arial"/>
              </a:rPr>
              <a:t>egal adviser</a:t>
            </a:r>
            <a:r>
              <a:rPr sz="2400" spc="5" dirty="0">
                <a:latin typeface="Arial"/>
                <a:cs typeface="Arial"/>
              </a:rPr>
              <a:t> </a:t>
            </a:r>
            <a:r>
              <a:rPr sz="2400" dirty="0">
                <a:latin typeface="Arial"/>
                <a:cs typeface="Arial"/>
              </a:rPr>
              <a:t>:</a:t>
            </a:r>
          </a:p>
        </p:txBody>
      </p:sp>
      <p:sp>
        <p:nvSpPr>
          <p:cNvPr id="6" name="object 6"/>
          <p:cNvSpPr/>
          <p:nvPr/>
        </p:nvSpPr>
        <p:spPr>
          <a:xfrm>
            <a:off x="463833" y="4572000"/>
            <a:ext cx="2273808" cy="2287524"/>
          </a:xfrm>
          <a:prstGeom prst="rect">
            <a:avLst/>
          </a:prstGeom>
          <a:blipFill>
            <a:blip r:embed="rId2" cstate="print"/>
            <a:stretch>
              <a:fillRect/>
            </a:stretch>
          </a:blipFill>
        </p:spPr>
        <p:txBody>
          <a:bodyPr wrap="square" lIns="0" tIns="0" rIns="0" bIns="0" rtlCol="0"/>
          <a:lstStyle/>
          <a:p>
            <a:endParaRPr dirty="0"/>
          </a:p>
        </p:txBody>
      </p:sp>
      <p:sp>
        <p:nvSpPr>
          <p:cNvPr id="7" name="object 7"/>
          <p:cNvSpPr/>
          <p:nvPr/>
        </p:nvSpPr>
        <p:spPr>
          <a:xfrm>
            <a:off x="3254375" y="3428237"/>
            <a:ext cx="5181600" cy="4571998"/>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17</a:t>
            </a:fld>
            <a:endParaRPr dirty="0"/>
          </a:p>
        </p:txBody>
      </p:sp>
      <p:sp>
        <p:nvSpPr>
          <p:cNvPr id="3" name="object 3"/>
          <p:cNvSpPr txBox="1"/>
          <p:nvPr/>
        </p:nvSpPr>
        <p:spPr>
          <a:xfrm>
            <a:off x="556088" y="1370251"/>
            <a:ext cx="7524750" cy="4746171"/>
          </a:xfrm>
          <a:prstGeom prst="rect">
            <a:avLst/>
          </a:prstGeom>
        </p:spPr>
        <p:txBody>
          <a:bodyPr vert="horz" wrap="square" lIns="0" tIns="36830" rIns="0" bIns="0" rtlCol="0">
            <a:spAutoFit/>
          </a:bodyPr>
          <a:lstStyle/>
          <a:p>
            <a:pPr marL="287020" indent="-274320">
              <a:lnSpc>
                <a:spcPct val="100000"/>
              </a:lnSpc>
              <a:spcBef>
                <a:spcPts val="290"/>
              </a:spcBef>
              <a:buClr>
                <a:srgbClr val="FD8537"/>
              </a:buClr>
              <a:buSzPct val="69642"/>
              <a:buFont typeface="Wingdings"/>
              <a:buChar char=""/>
              <a:tabLst>
                <a:tab pos="287020" algn="l"/>
              </a:tabLst>
            </a:pPr>
            <a:r>
              <a:rPr sz="2800" b="1" dirty="0">
                <a:latin typeface="Arial"/>
                <a:cs typeface="Arial"/>
              </a:rPr>
              <a:t>Healthcare Regulatory Affairs </a:t>
            </a:r>
            <a:r>
              <a:rPr sz="2800" b="1" spc="-5" dirty="0">
                <a:latin typeface="Arial"/>
                <a:cs typeface="Arial"/>
              </a:rPr>
              <a:t>(RA)</a:t>
            </a:r>
            <a:r>
              <a:rPr sz="2800" b="1" spc="-50" dirty="0">
                <a:latin typeface="Arial"/>
                <a:cs typeface="Arial"/>
              </a:rPr>
              <a:t> </a:t>
            </a:r>
            <a:r>
              <a:rPr sz="2800" b="1" spc="-5" dirty="0">
                <a:latin typeface="Arial"/>
                <a:cs typeface="Arial"/>
              </a:rPr>
              <a:t>:</a:t>
            </a:r>
            <a:endParaRPr sz="2800" dirty="0">
              <a:latin typeface="Arial"/>
              <a:cs typeface="Arial"/>
            </a:endParaRPr>
          </a:p>
          <a:p>
            <a:pPr marL="286385" marR="5080" indent="-274320">
              <a:lnSpc>
                <a:spcPts val="1920"/>
              </a:lnSpc>
              <a:spcBef>
                <a:spcPts val="610"/>
              </a:spcBef>
              <a:buClr>
                <a:srgbClr val="FD8537"/>
              </a:buClr>
              <a:buSzPct val="70000"/>
              <a:buFont typeface="Wingdings"/>
              <a:buChar char=""/>
              <a:tabLst>
                <a:tab pos="287020" algn="l"/>
              </a:tabLst>
            </a:pPr>
            <a:r>
              <a:rPr sz="2000" dirty="0">
                <a:latin typeface="Arial"/>
                <a:cs typeface="Arial"/>
              </a:rPr>
              <a:t>The regulatory function in healthcare industries is </a:t>
            </a:r>
            <a:r>
              <a:rPr sz="2000" spc="-5" dirty="0">
                <a:latin typeface="Arial"/>
                <a:cs typeface="Arial"/>
              </a:rPr>
              <a:t>vital </a:t>
            </a:r>
            <a:r>
              <a:rPr sz="2000" dirty="0">
                <a:latin typeface="Arial"/>
                <a:cs typeface="Arial"/>
              </a:rPr>
              <a:t>in making  </a:t>
            </a:r>
            <a:r>
              <a:rPr sz="2000" b="1" dirty="0">
                <a:solidFill>
                  <a:srgbClr val="FFFF00"/>
                </a:solidFill>
                <a:latin typeface="Arial"/>
                <a:cs typeface="Arial"/>
              </a:rPr>
              <a:t>safe and </a:t>
            </a:r>
            <a:r>
              <a:rPr sz="2000" b="1" spc="-5" dirty="0">
                <a:solidFill>
                  <a:srgbClr val="FFFF00"/>
                </a:solidFill>
                <a:latin typeface="Arial"/>
                <a:cs typeface="Arial"/>
              </a:rPr>
              <a:t>effective </a:t>
            </a:r>
            <a:r>
              <a:rPr sz="2000" b="1" dirty="0">
                <a:solidFill>
                  <a:srgbClr val="FFFF00"/>
                </a:solidFill>
                <a:latin typeface="Arial"/>
                <a:cs typeface="Arial"/>
              </a:rPr>
              <a:t>healthcare products </a:t>
            </a:r>
            <a:r>
              <a:rPr sz="2000" dirty="0">
                <a:latin typeface="Arial"/>
                <a:cs typeface="Arial"/>
              </a:rPr>
              <a:t>available worldwide.  Individuals who ensure </a:t>
            </a:r>
            <a:r>
              <a:rPr sz="2000" b="1" dirty="0">
                <a:solidFill>
                  <a:srgbClr val="FFFF00"/>
                </a:solidFill>
                <a:latin typeface="Arial"/>
                <a:cs typeface="Arial"/>
              </a:rPr>
              <a:t>regulatory compliance </a:t>
            </a:r>
            <a:r>
              <a:rPr sz="2000" dirty="0">
                <a:latin typeface="Arial"/>
                <a:cs typeface="Arial"/>
              </a:rPr>
              <a:t>and prepare  submissions, as well as those whose main job function is</a:t>
            </a:r>
            <a:r>
              <a:rPr sz="2000" spc="-180" dirty="0">
                <a:latin typeface="Arial"/>
                <a:cs typeface="Arial"/>
              </a:rPr>
              <a:t> </a:t>
            </a:r>
            <a:r>
              <a:rPr sz="2000" dirty="0">
                <a:solidFill>
                  <a:srgbClr val="FFFF00"/>
                </a:solidFill>
                <a:latin typeface="Arial"/>
                <a:cs typeface="Arial"/>
              </a:rPr>
              <a:t>clinical  </a:t>
            </a:r>
            <a:r>
              <a:rPr sz="2000" spc="-5" dirty="0">
                <a:solidFill>
                  <a:srgbClr val="FFFF00"/>
                </a:solidFill>
                <a:latin typeface="Arial"/>
                <a:cs typeface="Arial"/>
              </a:rPr>
              <a:t>affairs </a:t>
            </a:r>
            <a:r>
              <a:rPr sz="2000" dirty="0">
                <a:solidFill>
                  <a:srgbClr val="FFFF00"/>
                </a:solidFill>
                <a:latin typeface="Arial"/>
                <a:cs typeface="Arial"/>
              </a:rPr>
              <a:t>or quality assurance </a:t>
            </a:r>
            <a:r>
              <a:rPr sz="2000" dirty="0">
                <a:latin typeface="Arial"/>
                <a:cs typeface="Arial"/>
              </a:rPr>
              <a:t>are all considered regulatory  professionals.</a:t>
            </a:r>
            <a:endParaRPr lang="en-US" sz="2000" dirty="0">
              <a:latin typeface="Arial"/>
              <a:cs typeface="Arial"/>
            </a:endParaRPr>
          </a:p>
          <a:p>
            <a:pPr marL="286385" marR="5080" indent="-274320">
              <a:lnSpc>
                <a:spcPts val="1920"/>
              </a:lnSpc>
              <a:spcBef>
                <a:spcPts val="610"/>
              </a:spcBef>
              <a:buClr>
                <a:srgbClr val="FD8537"/>
              </a:buClr>
              <a:buSzPct val="70000"/>
              <a:buFont typeface="Wingdings"/>
              <a:buChar char=""/>
              <a:tabLst>
                <a:tab pos="287020" algn="l"/>
              </a:tabLst>
            </a:pPr>
            <a:endParaRPr sz="2000" dirty="0">
              <a:latin typeface="Arial"/>
              <a:cs typeface="Arial"/>
            </a:endParaRPr>
          </a:p>
          <a:p>
            <a:pPr marL="286385" marR="135255" indent="-274320">
              <a:lnSpc>
                <a:spcPct val="80000"/>
              </a:lnSpc>
              <a:spcBef>
                <a:spcPts val="615"/>
              </a:spcBef>
              <a:buClr>
                <a:srgbClr val="FD8537"/>
              </a:buClr>
              <a:buSzPct val="70000"/>
              <a:buFont typeface="Wingdings"/>
              <a:buChar char=""/>
              <a:tabLst>
                <a:tab pos="287020" algn="l"/>
              </a:tabLst>
            </a:pPr>
            <a:r>
              <a:rPr sz="2000" dirty="0">
                <a:latin typeface="Arial"/>
                <a:cs typeface="Arial"/>
              </a:rPr>
              <a:t>Regulatory professionals are employed in </a:t>
            </a:r>
            <a:r>
              <a:rPr sz="2000" spc="-20" dirty="0">
                <a:latin typeface="Arial"/>
                <a:cs typeface="Arial"/>
              </a:rPr>
              <a:t>industry,</a:t>
            </a:r>
            <a:r>
              <a:rPr sz="2000" spc="-125" dirty="0">
                <a:latin typeface="Arial"/>
                <a:cs typeface="Arial"/>
              </a:rPr>
              <a:t> </a:t>
            </a:r>
            <a:r>
              <a:rPr sz="2000" dirty="0">
                <a:latin typeface="Arial"/>
                <a:cs typeface="Arial"/>
              </a:rPr>
              <a:t>government  and academia and are involved with a wide range of products,  including:</a:t>
            </a:r>
          </a:p>
          <a:p>
            <a:pPr marL="287020" indent="-274320">
              <a:lnSpc>
                <a:spcPct val="100000"/>
              </a:lnSpc>
              <a:spcBef>
                <a:spcPts val="120"/>
              </a:spcBef>
              <a:buClr>
                <a:srgbClr val="FD8537"/>
              </a:buClr>
              <a:buSzPct val="70000"/>
              <a:buFont typeface="Wingdings"/>
              <a:buChar char=""/>
              <a:tabLst>
                <a:tab pos="287020" algn="l"/>
              </a:tabLst>
            </a:pPr>
            <a:r>
              <a:rPr sz="2000" dirty="0">
                <a:latin typeface="Arial"/>
                <a:cs typeface="Arial"/>
              </a:rPr>
              <a:t>pharmaceuticals</a:t>
            </a:r>
          </a:p>
          <a:p>
            <a:pPr marL="287020" indent="-274320">
              <a:lnSpc>
                <a:spcPct val="100000"/>
              </a:lnSpc>
              <a:spcBef>
                <a:spcPts val="120"/>
              </a:spcBef>
              <a:buClr>
                <a:srgbClr val="FD8537"/>
              </a:buClr>
              <a:buSzPct val="70000"/>
              <a:buFont typeface="Wingdings"/>
              <a:buChar char=""/>
              <a:tabLst>
                <a:tab pos="287020" algn="l"/>
              </a:tabLst>
            </a:pPr>
            <a:r>
              <a:rPr sz="2000" dirty="0">
                <a:latin typeface="Arial"/>
                <a:cs typeface="Arial"/>
              </a:rPr>
              <a:t>medical</a:t>
            </a:r>
            <a:r>
              <a:rPr sz="2000" spc="-20" dirty="0">
                <a:latin typeface="Arial"/>
                <a:cs typeface="Arial"/>
              </a:rPr>
              <a:t> </a:t>
            </a:r>
            <a:r>
              <a:rPr sz="2000" dirty="0">
                <a:latin typeface="Arial"/>
                <a:cs typeface="Arial"/>
              </a:rPr>
              <a:t>devices</a:t>
            </a:r>
          </a:p>
          <a:p>
            <a:pPr marL="287020" indent="-274320">
              <a:lnSpc>
                <a:spcPct val="100000"/>
              </a:lnSpc>
              <a:spcBef>
                <a:spcPts val="120"/>
              </a:spcBef>
              <a:buClr>
                <a:srgbClr val="FD8537"/>
              </a:buClr>
              <a:buSzPct val="70000"/>
              <a:buFont typeface="Wingdings"/>
              <a:buChar char=""/>
              <a:tabLst>
                <a:tab pos="287020" algn="l"/>
              </a:tabLst>
            </a:pPr>
            <a:r>
              <a:rPr sz="2000" dirty="0">
                <a:latin typeface="Arial"/>
                <a:cs typeface="Arial"/>
              </a:rPr>
              <a:t>in </a:t>
            </a:r>
            <a:r>
              <a:rPr sz="2000" spc="-5" dirty="0">
                <a:latin typeface="Arial"/>
                <a:cs typeface="Arial"/>
              </a:rPr>
              <a:t>vitro</a:t>
            </a:r>
            <a:r>
              <a:rPr sz="2000" spc="-25" dirty="0">
                <a:latin typeface="Arial"/>
                <a:cs typeface="Arial"/>
              </a:rPr>
              <a:t> </a:t>
            </a:r>
            <a:r>
              <a:rPr sz="2000" dirty="0">
                <a:latin typeface="Arial"/>
                <a:cs typeface="Arial"/>
              </a:rPr>
              <a:t>diagnostics</a:t>
            </a:r>
          </a:p>
          <a:p>
            <a:pPr marL="287020" indent="-274320">
              <a:lnSpc>
                <a:spcPct val="100000"/>
              </a:lnSpc>
              <a:spcBef>
                <a:spcPts val="125"/>
              </a:spcBef>
              <a:buClr>
                <a:srgbClr val="FD8537"/>
              </a:buClr>
              <a:buSzPct val="70000"/>
              <a:buFont typeface="Wingdings"/>
              <a:buChar char=""/>
              <a:tabLst>
                <a:tab pos="287020" algn="l"/>
              </a:tabLst>
            </a:pPr>
            <a:r>
              <a:rPr sz="2000" dirty="0">
                <a:latin typeface="Arial"/>
                <a:cs typeface="Arial"/>
              </a:rPr>
              <a:t>biologics and</a:t>
            </a:r>
            <a:r>
              <a:rPr sz="2000" spc="-35" dirty="0">
                <a:latin typeface="Arial"/>
                <a:cs typeface="Arial"/>
              </a:rPr>
              <a:t> </a:t>
            </a:r>
            <a:r>
              <a:rPr sz="2000" dirty="0">
                <a:latin typeface="Arial"/>
                <a:cs typeface="Arial"/>
              </a:rPr>
              <a:t>biotechnology</a:t>
            </a:r>
          </a:p>
          <a:p>
            <a:pPr marL="287020" indent="-274320">
              <a:lnSpc>
                <a:spcPct val="100000"/>
              </a:lnSpc>
              <a:spcBef>
                <a:spcPts val="120"/>
              </a:spcBef>
              <a:buClr>
                <a:srgbClr val="FD8537"/>
              </a:buClr>
              <a:buSzPct val="70000"/>
              <a:buFont typeface="Wingdings"/>
              <a:buChar char=""/>
              <a:tabLst>
                <a:tab pos="287020" algn="l"/>
              </a:tabLst>
            </a:pPr>
            <a:r>
              <a:rPr sz="2000" dirty="0">
                <a:latin typeface="Arial"/>
                <a:cs typeface="Arial"/>
              </a:rPr>
              <a:t>nutritional</a:t>
            </a:r>
            <a:r>
              <a:rPr sz="2000" spc="-20" dirty="0">
                <a:latin typeface="Arial"/>
                <a:cs typeface="Arial"/>
              </a:rPr>
              <a:t> </a:t>
            </a:r>
            <a:r>
              <a:rPr sz="2000" dirty="0">
                <a:latin typeface="Arial"/>
                <a:cs typeface="Arial"/>
              </a:rPr>
              <a:t>products</a:t>
            </a:r>
          </a:p>
        </p:txBody>
      </p:sp>
      <p:sp>
        <p:nvSpPr>
          <p:cNvPr id="6" name="object 6"/>
          <p:cNvSpPr/>
          <p:nvPr/>
        </p:nvSpPr>
        <p:spPr>
          <a:xfrm>
            <a:off x="4642232" y="6420346"/>
            <a:ext cx="3124200" cy="2133600"/>
          </a:xfrm>
          <a:prstGeom prst="rect">
            <a:avLst/>
          </a:prstGeom>
          <a:blipFill>
            <a:blip r:embed="rId2" cstate="print"/>
            <a:stretch>
              <a:fillRect/>
            </a:stretch>
          </a:blipFill>
        </p:spPr>
        <p:txBody>
          <a:bodyPr wrap="square" lIns="0" tIns="0" rIns="0" bIns="0" rtlCol="0"/>
          <a:lstStyle/>
          <a:p>
            <a:endParaRPr/>
          </a:p>
        </p:txBody>
      </p:sp>
      <p:sp>
        <p:nvSpPr>
          <p:cNvPr id="8" name="object 8"/>
          <p:cNvSpPr txBox="1"/>
          <p:nvPr/>
        </p:nvSpPr>
        <p:spPr>
          <a:xfrm>
            <a:off x="535940" y="6030903"/>
            <a:ext cx="1432560" cy="309880"/>
          </a:xfrm>
          <a:prstGeom prst="rect">
            <a:avLst/>
          </a:prstGeom>
        </p:spPr>
        <p:txBody>
          <a:bodyPr vert="horz" wrap="square" lIns="0" tIns="0" rIns="0" bIns="0" rtlCol="0">
            <a:spAutoFit/>
          </a:bodyPr>
          <a:lstStyle/>
          <a:p>
            <a:pPr marL="12700">
              <a:lnSpc>
                <a:spcPts val="2315"/>
              </a:lnSpc>
            </a:pPr>
            <a:r>
              <a:rPr sz="1400" dirty="0">
                <a:solidFill>
                  <a:srgbClr val="FD8537"/>
                </a:solidFill>
                <a:latin typeface="Wingdings"/>
                <a:cs typeface="Wingdings"/>
              </a:rPr>
              <a:t></a:t>
            </a:r>
            <a:r>
              <a:rPr sz="1400" spc="140" dirty="0">
                <a:solidFill>
                  <a:srgbClr val="FD8537"/>
                </a:solidFill>
                <a:latin typeface="Times New Roman"/>
                <a:cs typeface="Times New Roman"/>
              </a:rPr>
              <a:t> </a:t>
            </a:r>
            <a:r>
              <a:rPr sz="2000" dirty="0">
                <a:latin typeface="Arial"/>
                <a:cs typeface="Arial"/>
              </a:rPr>
              <a:t>cosmetics</a:t>
            </a:r>
            <a:endParaRPr sz="2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20CF4-BEE6-4A40-BC84-127876C6E48C}"/>
              </a:ext>
            </a:extLst>
          </p:cNvPr>
          <p:cNvSpPr>
            <a:spLocks noGrp="1"/>
          </p:cNvSpPr>
          <p:nvPr>
            <p:ph type="title"/>
          </p:nvPr>
        </p:nvSpPr>
        <p:spPr/>
        <p:txBody>
          <a:bodyPr/>
          <a:lstStyle/>
          <a:p>
            <a:br>
              <a:rPr lang="en-US" dirty="0"/>
            </a:br>
            <a:r>
              <a:rPr lang="en-IN" dirty="0"/>
              <a:t>PHASES OF DRUG DEVELOPMENT</a:t>
            </a:r>
          </a:p>
        </p:txBody>
      </p:sp>
      <p:sp>
        <p:nvSpPr>
          <p:cNvPr id="5" name="TextBox 4">
            <a:extLst>
              <a:ext uri="{FF2B5EF4-FFF2-40B4-BE49-F238E27FC236}">
                <a16:creationId xmlns:a16="http://schemas.microsoft.com/office/drawing/2014/main" id="{DE1958A6-C987-4589-BB05-7A5D90E38919}"/>
              </a:ext>
            </a:extLst>
          </p:cNvPr>
          <p:cNvSpPr txBox="1"/>
          <p:nvPr/>
        </p:nvSpPr>
        <p:spPr>
          <a:xfrm>
            <a:off x="914400" y="3048000"/>
            <a:ext cx="4991622" cy="3970318"/>
          </a:xfrm>
          <a:prstGeom prst="rect">
            <a:avLst/>
          </a:prstGeom>
          <a:noFill/>
        </p:spPr>
        <p:txBody>
          <a:bodyPr wrap="square">
            <a:spAutoFit/>
          </a:bodyPr>
          <a:lstStyle/>
          <a:p>
            <a:pPr algn="l"/>
            <a:r>
              <a:rPr lang="en-US" sz="2800" b="1" i="0" dirty="0">
                <a:solidFill>
                  <a:srgbClr val="FFFF00"/>
                </a:solidFill>
                <a:effectLst/>
                <a:latin typeface="arial" panose="020B0604020202020204" pitchFamily="34" charset="0"/>
              </a:rPr>
              <a:t>Drug Development Phases</a:t>
            </a:r>
            <a:endParaRPr lang="en-US" sz="2800" b="0" i="0" dirty="0">
              <a:solidFill>
                <a:srgbClr val="FFFF00"/>
              </a:solidFill>
              <a:effectLst/>
              <a:latin typeface="arial" panose="020B0604020202020204" pitchFamily="34" charset="0"/>
            </a:endParaRPr>
          </a:p>
          <a:p>
            <a:pPr algn="l">
              <a:buFont typeface="Arial" panose="020B0604020202020204" pitchFamily="34" charset="0"/>
              <a:buChar char="•"/>
            </a:pPr>
            <a:r>
              <a:rPr lang="en-US" sz="2800" b="0" i="0" dirty="0">
                <a:solidFill>
                  <a:srgbClr val="FFFF00"/>
                </a:solidFill>
                <a:effectLst/>
                <a:latin typeface="arial" panose="020B0604020202020204" pitchFamily="34" charset="0"/>
              </a:rPr>
              <a:t>Phase 1: Discovery and Development.</a:t>
            </a:r>
          </a:p>
          <a:p>
            <a:pPr algn="l">
              <a:buFont typeface="Arial" panose="020B0604020202020204" pitchFamily="34" charset="0"/>
              <a:buChar char="•"/>
            </a:pPr>
            <a:r>
              <a:rPr lang="en-US" sz="2800" b="0" i="0" dirty="0">
                <a:solidFill>
                  <a:srgbClr val="FFFF00"/>
                </a:solidFill>
                <a:effectLst/>
                <a:latin typeface="arial" panose="020B0604020202020204" pitchFamily="34" charset="0"/>
              </a:rPr>
              <a:t>Phase 2: Preclinical </a:t>
            </a:r>
            <a:r>
              <a:rPr lang="en-US" sz="2800" b="1" i="0" dirty="0">
                <a:solidFill>
                  <a:srgbClr val="FFFF00"/>
                </a:solidFill>
                <a:effectLst/>
                <a:latin typeface="arial" panose="020B0604020202020204" pitchFamily="34" charset="0"/>
              </a:rPr>
              <a:t>Research</a:t>
            </a:r>
            <a:r>
              <a:rPr lang="en-US" sz="2800" b="0" i="0" dirty="0">
                <a:solidFill>
                  <a:srgbClr val="FFFF00"/>
                </a:solidFill>
                <a:effectLst/>
                <a:latin typeface="arial" panose="020B0604020202020204" pitchFamily="34" charset="0"/>
              </a:rPr>
              <a:t>.</a:t>
            </a:r>
          </a:p>
          <a:p>
            <a:pPr algn="l">
              <a:buFont typeface="Arial" panose="020B0604020202020204" pitchFamily="34" charset="0"/>
              <a:buChar char="•"/>
            </a:pPr>
            <a:r>
              <a:rPr lang="en-US" sz="2800" b="0" i="0" dirty="0">
                <a:solidFill>
                  <a:srgbClr val="FFFF00"/>
                </a:solidFill>
                <a:effectLst/>
                <a:latin typeface="arial" panose="020B0604020202020204" pitchFamily="34" charset="0"/>
              </a:rPr>
              <a:t>Phase 3: Clinical </a:t>
            </a:r>
            <a:r>
              <a:rPr lang="en-US" sz="2800" b="1" i="0" dirty="0">
                <a:solidFill>
                  <a:srgbClr val="FFFF00"/>
                </a:solidFill>
                <a:effectLst/>
                <a:latin typeface="arial" panose="020B0604020202020204" pitchFamily="34" charset="0"/>
              </a:rPr>
              <a:t>Research</a:t>
            </a:r>
            <a:r>
              <a:rPr lang="en-US" sz="2800" b="0" i="0" dirty="0">
                <a:solidFill>
                  <a:srgbClr val="FFFF00"/>
                </a:solidFill>
                <a:effectLst/>
                <a:latin typeface="arial" panose="020B0604020202020204" pitchFamily="34" charset="0"/>
              </a:rPr>
              <a:t>.</a:t>
            </a:r>
          </a:p>
          <a:p>
            <a:pPr algn="l">
              <a:buFont typeface="Arial" panose="020B0604020202020204" pitchFamily="34" charset="0"/>
              <a:buChar char="•"/>
            </a:pPr>
            <a:r>
              <a:rPr lang="en-US" sz="2800" b="0" i="0" dirty="0">
                <a:solidFill>
                  <a:srgbClr val="FFFF00"/>
                </a:solidFill>
                <a:effectLst/>
                <a:latin typeface="arial" panose="020B0604020202020204" pitchFamily="34" charset="0"/>
              </a:rPr>
              <a:t>Phase 4: FDA Review.</a:t>
            </a:r>
          </a:p>
          <a:p>
            <a:pPr algn="l">
              <a:buFont typeface="Arial" panose="020B0604020202020204" pitchFamily="34" charset="0"/>
              <a:buChar char="•"/>
            </a:pPr>
            <a:r>
              <a:rPr lang="en-US" sz="2800" b="0" i="0" dirty="0">
                <a:solidFill>
                  <a:srgbClr val="FFFF00"/>
                </a:solidFill>
                <a:effectLst/>
                <a:latin typeface="arial" panose="020B0604020202020204" pitchFamily="34" charset="0"/>
              </a:rPr>
              <a:t>Phase 5: FDA Post-Market Safety </a:t>
            </a:r>
            <a:r>
              <a:rPr lang="en-US" sz="2800" b="1" i="0" dirty="0">
                <a:solidFill>
                  <a:srgbClr val="FFFF00"/>
                </a:solidFill>
                <a:effectLst/>
                <a:latin typeface="arial" panose="020B0604020202020204" pitchFamily="34" charset="0"/>
              </a:rPr>
              <a:t>Monitoring</a:t>
            </a:r>
            <a:r>
              <a:rPr lang="en-US" sz="2800" b="0" i="0" dirty="0">
                <a:solidFill>
                  <a:srgbClr val="FFFF00"/>
                </a:solidFill>
                <a:effectLst/>
                <a:latin typeface="arial" panose="020B0604020202020204" pitchFamily="34" charset="0"/>
              </a:rPr>
              <a:t>.</a:t>
            </a:r>
          </a:p>
        </p:txBody>
      </p:sp>
    </p:spTree>
    <p:extLst>
      <p:ext uri="{BB962C8B-B14F-4D97-AF65-F5344CB8AC3E}">
        <p14:creationId xmlns:p14="http://schemas.microsoft.com/office/powerpoint/2010/main" val="34069996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4FC4187-959B-4F79-BB77-67CE48C451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2057400"/>
            <a:ext cx="8229600" cy="5938837"/>
          </a:xfrm>
          <a:prstGeom prst="rect">
            <a:avLst/>
          </a:prstGeom>
        </p:spPr>
      </p:pic>
      <p:sp>
        <p:nvSpPr>
          <p:cNvPr id="4" name="TextBox 3">
            <a:extLst>
              <a:ext uri="{FF2B5EF4-FFF2-40B4-BE49-F238E27FC236}">
                <a16:creationId xmlns:a16="http://schemas.microsoft.com/office/drawing/2014/main" id="{D334363B-64E4-4E9C-8817-1709FF588407}"/>
              </a:ext>
            </a:extLst>
          </p:cNvPr>
          <p:cNvSpPr txBox="1"/>
          <p:nvPr/>
        </p:nvSpPr>
        <p:spPr>
          <a:xfrm>
            <a:off x="685800" y="762000"/>
            <a:ext cx="7086600" cy="369332"/>
          </a:xfrm>
          <a:prstGeom prst="rect">
            <a:avLst/>
          </a:prstGeom>
          <a:noFill/>
        </p:spPr>
        <p:txBody>
          <a:bodyPr wrap="square" rtlCol="0">
            <a:spAutoFit/>
          </a:bodyPr>
          <a:lstStyle/>
          <a:p>
            <a:r>
              <a:rPr lang="en-US" dirty="0"/>
              <a:t>Stages of drug development</a:t>
            </a:r>
            <a:endParaRPr lang="en-IN" dirty="0"/>
          </a:p>
        </p:txBody>
      </p:sp>
    </p:spTree>
    <p:extLst>
      <p:ext uri="{BB962C8B-B14F-4D97-AF65-F5344CB8AC3E}">
        <p14:creationId xmlns:p14="http://schemas.microsoft.com/office/powerpoint/2010/main" val="256797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420A50-2FA1-4ED4-B6F0-48F472098F41}"/>
              </a:ext>
            </a:extLst>
          </p:cNvPr>
          <p:cNvSpPr>
            <a:spLocks noGrp="1"/>
          </p:cNvSpPr>
          <p:nvPr>
            <p:ph type="title"/>
          </p:nvPr>
        </p:nvSpPr>
        <p:spPr/>
        <p:txBody>
          <a:bodyPr/>
          <a:lstStyle/>
          <a:p>
            <a:r>
              <a:rPr lang="en-US" b="1" dirty="0"/>
              <a:t>CONTENTS</a:t>
            </a:r>
            <a:endParaRPr lang="en-IN" b="1" dirty="0"/>
          </a:p>
        </p:txBody>
      </p:sp>
      <p:sp>
        <p:nvSpPr>
          <p:cNvPr id="3" name="Content Placeholder 2">
            <a:extLst>
              <a:ext uri="{FF2B5EF4-FFF2-40B4-BE49-F238E27FC236}">
                <a16:creationId xmlns:a16="http://schemas.microsoft.com/office/drawing/2014/main" id="{C17CE564-827F-47D2-84CD-ACBA1AE0051A}"/>
              </a:ext>
            </a:extLst>
          </p:cNvPr>
          <p:cNvSpPr>
            <a:spLocks noGrp="1"/>
          </p:cNvSpPr>
          <p:nvPr>
            <p:ph idx="1"/>
          </p:nvPr>
        </p:nvSpPr>
        <p:spPr>
          <a:xfrm>
            <a:off x="827700" y="1600200"/>
            <a:ext cx="6711654" cy="6731009"/>
          </a:xfrm>
        </p:spPr>
        <p:txBody>
          <a:bodyPr>
            <a:normAutofit/>
          </a:bodyPr>
          <a:lstStyle/>
          <a:p>
            <a:r>
              <a:rPr lang="en-US" sz="2800" dirty="0"/>
              <a:t>INTRODUCTION TO REGULATORY SCIENCE</a:t>
            </a:r>
          </a:p>
          <a:p>
            <a:r>
              <a:rPr lang="en-US" sz="2800" dirty="0"/>
              <a:t>VARIOUS REGULATORY AUTHORITIES</a:t>
            </a:r>
          </a:p>
          <a:p>
            <a:r>
              <a:rPr lang="en-US" sz="2800" dirty="0"/>
              <a:t>DRUG DISCOVERY PROCESS, phases</a:t>
            </a:r>
          </a:p>
          <a:p>
            <a:r>
              <a:rPr lang="en-US" sz="2800" dirty="0"/>
              <a:t>STAGES OF DRUG DISCOVERY &amp; DEVELOPMENT</a:t>
            </a:r>
          </a:p>
          <a:p>
            <a:r>
              <a:rPr lang="en-US" sz="2800" dirty="0"/>
              <a:t>PRE-CLINICAL AND CLINICAL STUDIES</a:t>
            </a:r>
          </a:p>
        </p:txBody>
      </p:sp>
    </p:spTree>
    <p:extLst>
      <p:ext uri="{BB962C8B-B14F-4D97-AF65-F5344CB8AC3E}">
        <p14:creationId xmlns:p14="http://schemas.microsoft.com/office/powerpoint/2010/main" val="23671817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A710D41-F6E4-4825-A3B6-18735E653BE0}"/>
              </a:ext>
            </a:extLst>
          </p:cNvPr>
          <p:cNvSpPr txBox="1"/>
          <p:nvPr/>
        </p:nvSpPr>
        <p:spPr>
          <a:xfrm>
            <a:off x="342900" y="0"/>
            <a:ext cx="8458200" cy="8956298"/>
          </a:xfrm>
          <a:prstGeom prst="rect">
            <a:avLst/>
          </a:prstGeom>
          <a:noFill/>
        </p:spPr>
        <p:txBody>
          <a:bodyPr wrap="square">
            <a:spAutoFit/>
          </a:bodyPr>
          <a:lstStyle/>
          <a:p>
            <a:endParaRPr lang="en-US" sz="2400" b="0" i="0" u="none" strike="noStrike" dirty="0">
              <a:solidFill>
                <a:srgbClr val="FFFF00"/>
              </a:solidFill>
              <a:effectLst/>
              <a:latin typeface="Proxima Nova"/>
              <a:hlinkClick r:id="rId2">
                <a:extLst>
                  <a:ext uri="{A12FA001-AC4F-418D-AE19-62706E023703}">
                    <ahyp:hlinkClr xmlns:ahyp="http://schemas.microsoft.com/office/drawing/2018/hyperlinkcolor" val="tx"/>
                  </a:ext>
                </a:extLst>
              </a:hlinkClick>
            </a:endParaRPr>
          </a:p>
          <a:p>
            <a:r>
              <a:rPr lang="en-US" sz="2400" b="0" i="0" u="none" strike="noStrike" dirty="0">
                <a:solidFill>
                  <a:srgbClr val="FFFF00"/>
                </a:solidFill>
                <a:effectLst/>
                <a:latin typeface="Proxima Nova"/>
                <a:hlinkClick r:id="rId2">
                  <a:extLst>
                    <a:ext uri="{A12FA001-AC4F-418D-AE19-62706E023703}">
                      <ahyp:hlinkClr xmlns:ahyp="http://schemas.microsoft.com/office/drawing/2018/hyperlinkcolor" val="tx"/>
                    </a:ext>
                  </a:extLst>
                </a:hlinkClick>
              </a:rPr>
              <a:t>Clinical trials</a:t>
            </a:r>
            <a:r>
              <a:rPr lang="en-US" sz="2400" b="0" i="0" dirty="0">
                <a:solidFill>
                  <a:srgbClr val="FFFF00"/>
                </a:solidFill>
                <a:effectLst/>
                <a:latin typeface="Proxima Nova"/>
              </a:rPr>
              <a:t> are a way to test new methods of diagnosing, treating, or preventing health conditions. The goal is to determine whether something is both safe and effective.</a:t>
            </a:r>
          </a:p>
          <a:p>
            <a:endParaRPr lang="en-US" sz="2400" dirty="0">
              <a:solidFill>
                <a:srgbClr val="FFFF00"/>
              </a:solidFill>
              <a:latin typeface="Proxima Nova"/>
            </a:endParaRPr>
          </a:p>
          <a:p>
            <a:endParaRPr lang="en-US" sz="2400" dirty="0">
              <a:solidFill>
                <a:srgbClr val="FFFF00"/>
              </a:solidFill>
              <a:latin typeface="Proxima Nova"/>
            </a:endParaRPr>
          </a:p>
          <a:p>
            <a:pPr algn="l"/>
            <a:r>
              <a:rPr lang="en-US" sz="2400" b="0" i="0" dirty="0">
                <a:solidFill>
                  <a:srgbClr val="FFFF00"/>
                </a:solidFill>
                <a:effectLst/>
                <a:latin typeface="Proxima Nova"/>
              </a:rPr>
              <a:t>A variety of things are evaluated through clinical trials, including:</a:t>
            </a:r>
          </a:p>
          <a:p>
            <a:pPr algn="l">
              <a:buFont typeface="Arial" panose="020B0604020202020204" pitchFamily="34" charset="0"/>
              <a:buChar char="•"/>
            </a:pPr>
            <a:r>
              <a:rPr lang="en-US" sz="2400" b="0" i="0" dirty="0">
                <a:solidFill>
                  <a:srgbClr val="FFFF00"/>
                </a:solidFill>
                <a:effectLst/>
                <a:latin typeface="Proxima Nova"/>
              </a:rPr>
              <a:t>medications</a:t>
            </a:r>
          </a:p>
          <a:p>
            <a:pPr algn="l">
              <a:buFont typeface="Arial" panose="020B0604020202020204" pitchFamily="34" charset="0"/>
              <a:buChar char="•"/>
            </a:pPr>
            <a:r>
              <a:rPr lang="en-US" sz="2400" b="0" i="0" dirty="0">
                <a:solidFill>
                  <a:srgbClr val="FFFF00"/>
                </a:solidFill>
                <a:effectLst/>
                <a:latin typeface="Proxima Nova"/>
              </a:rPr>
              <a:t>medication combinations</a:t>
            </a:r>
          </a:p>
          <a:p>
            <a:pPr algn="l">
              <a:buFont typeface="Arial" panose="020B0604020202020204" pitchFamily="34" charset="0"/>
              <a:buChar char="•"/>
            </a:pPr>
            <a:r>
              <a:rPr lang="en-US" sz="2400" b="0" i="0" dirty="0">
                <a:solidFill>
                  <a:srgbClr val="FFFF00"/>
                </a:solidFill>
                <a:effectLst/>
                <a:latin typeface="Proxima Nova"/>
              </a:rPr>
              <a:t>new uses for existing medications</a:t>
            </a:r>
          </a:p>
          <a:p>
            <a:pPr algn="l">
              <a:buFont typeface="Arial" panose="020B0604020202020204" pitchFamily="34" charset="0"/>
              <a:buChar char="•"/>
            </a:pPr>
            <a:r>
              <a:rPr lang="en-US" sz="2400" b="0" i="0" dirty="0">
                <a:solidFill>
                  <a:srgbClr val="FFFF00"/>
                </a:solidFill>
                <a:effectLst/>
                <a:latin typeface="Proxima Nova"/>
              </a:rPr>
              <a:t>medical devices</a:t>
            </a:r>
          </a:p>
          <a:p>
            <a:endParaRPr lang="en-IN" sz="2400" dirty="0">
              <a:solidFill>
                <a:srgbClr val="FFFF00"/>
              </a:solidFill>
            </a:endParaRPr>
          </a:p>
          <a:p>
            <a:r>
              <a:rPr lang="en-US" sz="2400" dirty="0">
                <a:solidFill>
                  <a:srgbClr val="FFFF00"/>
                </a:solidFill>
              </a:rPr>
              <a:t>Before doing a clinical trial, investigators conduct preclinical research using </a:t>
            </a:r>
            <a:r>
              <a:rPr lang="en-US" sz="2400" b="1" dirty="0">
                <a:solidFill>
                  <a:srgbClr val="FFFF00"/>
                </a:solidFill>
              </a:rPr>
              <a:t>human cell cultures or animal models. </a:t>
            </a:r>
            <a:r>
              <a:rPr lang="en-US" sz="2400" dirty="0">
                <a:solidFill>
                  <a:srgbClr val="FFFF00"/>
                </a:solidFill>
              </a:rPr>
              <a:t>For example, they might test whether a new medication is toxic to a small sample of human cells in a laboratory.</a:t>
            </a:r>
          </a:p>
          <a:p>
            <a:endParaRPr lang="en-US" sz="2400" dirty="0">
              <a:solidFill>
                <a:srgbClr val="FFFF00"/>
              </a:solidFill>
            </a:endParaRPr>
          </a:p>
          <a:p>
            <a:r>
              <a:rPr lang="en-US" sz="2400" dirty="0">
                <a:solidFill>
                  <a:srgbClr val="FFFF00"/>
                </a:solidFill>
              </a:rPr>
              <a:t>If the preclinical research is promising, they move forward with a clinical trial to see how well it works in humans. Clinical trials happen in several phases during which different questions are asked. Each phase builds on the results of previous phases</a:t>
            </a:r>
            <a:endParaRPr lang="en-IN" sz="2400" dirty="0">
              <a:solidFill>
                <a:srgbClr val="FFFF00"/>
              </a:solidFill>
            </a:endParaRPr>
          </a:p>
        </p:txBody>
      </p:sp>
    </p:spTree>
    <p:extLst>
      <p:ext uri="{BB962C8B-B14F-4D97-AF65-F5344CB8AC3E}">
        <p14:creationId xmlns:p14="http://schemas.microsoft.com/office/powerpoint/2010/main" val="2366864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335C97E-2574-42C6-907F-1FF95AB29D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2133600"/>
            <a:ext cx="8458200" cy="5791200"/>
          </a:xfrm>
          <a:prstGeom prst="rect">
            <a:avLst/>
          </a:prstGeom>
        </p:spPr>
      </p:pic>
    </p:spTree>
    <p:extLst>
      <p:ext uri="{BB962C8B-B14F-4D97-AF65-F5344CB8AC3E}">
        <p14:creationId xmlns:p14="http://schemas.microsoft.com/office/powerpoint/2010/main" val="33880586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4DA66BA-AE47-4662-AD1D-D99C6B758A0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19200"/>
            <a:ext cx="8458200" cy="7315200"/>
          </a:xfrm>
          <a:prstGeom prst="rect">
            <a:avLst/>
          </a:prstGeom>
        </p:spPr>
      </p:pic>
    </p:spTree>
    <p:extLst>
      <p:ext uri="{BB962C8B-B14F-4D97-AF65-F5344CB8AC3E}">
        <p14:creationId xmlns:p14="http://schemas.microsoft.com/office/powerpoint/2010/main" val="5315713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65372" y="1294669"/>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53083"/>
            <a:ext cx="71048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59" y="1382267"/>
            <a:ext cx="1421892"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26033" y="1146831"/>
            <a:ext cx="7317740" cy="4562916"/>
          </a:xfrm>
          <a:prstGeom prst="rect">
            <a:avLst/>
          </a:prstGeom>
        </p:spPr>
        <p:txBody>
          <a:bodyPr vert="horz" wrap="square" lIns="0" tIns="53975" rIns="0" bIns="0" rtlCol="0">
            <a:spAutoFit/>
          </a:bodyPr>
          <a:lstStyle/>
          <a:p>
            <a:pPr marL="286385" marR="412115" indent="-274320">
              <a:lnSpc>
                <a:spcPts val="2590"/>
              </a:lnSpc>
              <a:spcBef>
                <a:spcPts val="425"/>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p>
          <a:p>
            <a:pPr marL="286385" marR="30480" indent="-274320">
              <a:lnSpc>
                <a:spcPct val="90100"/>
              </a:lnSpc>
              <a:spcBef>
                <a:spcPts val="575"/>
              </a:spcBef>
              <a:buClr>
                <a:srgbClr val="FD8537"/>
              </a:buClr>
              <a:buSzPct val="69444"/>
              <a:buFont typeface="Wingdings"/>
              <a:buChar char=""/>
              <a:tabLst>
                <a:tab pos="286385" algn="l"/>
                <a:tab pos="287020" algn="l"/>
              </a:tabLst>
            </a:pPr>
            <a:r>
              <a:rPr sz="1800" dirty="0">
                <a:latin typeface="Arial"/>
                <a:cs typeface="Arial"/>
              </a:rPr>
              <a:t>The </a:t>
            </a:r>
            <a:r>
              <a:rPr sz="1800" spc="-5" dirty="0">
                <a:latin typeface="Arial"/>
                <a:cs typeface="Arial"/>
              </a:rPr>
              <a:t>regulatory strategy </a:t>
            </a:r>
            <a:r>
              <a:rPr sz="1800" spc="-10" dirty="0">
                <a:latin typeface="Arial"/>
                <a:cs typeface="Arial"/>
              </a:rPr>
              <a:t>and </a:t>
            </a:r>
            <a:r>
              <a:rPr sz="1800" dirty="0">
                <a:latin typeface="Arial"/>
                <a:cs typeface="Arial"/>
              </a:rPr>
              <a:t>the </a:t>
            </a:r>
            <a:r>
              <a:rPr sz="1800" spc="-5" dirty="0">
                <a:latin typeface="Arial"/>
                <a:cs typeface="Arial"/>
              </a:rPr>
              <a:t>development </a:t>
            </a:r>
            <a:r>
              <a:rPr sz="1800" spc="-10" dirty="0">
                <a:latin typeface="Arial"/>
                <a:cs typeface="Arial"/>
              </a:rPr>
              <a:t>plan </a:t>
            </a:r>
            <a:r>
              <a:rPr sz="1800" spc="-5" dirty="0">
                <a:latin typeface="Arial"/>
                <a:cs typeface="Arial"/>
              </a:rPr>
              <a:t>are evolving  documents. They should be </a:t>
            </a:r>
            <a:r>
              <a:rPr sz="1800" spc="-10" dirty="0">
                <a:latin typeface="Arial"/>
                <a:cs typeface="Arial"/>
              </a:rPr>
              <a:t>reviewed </a:t>
            </a:r>
            <a:r>
              <a:rPr sz="1800" spc="-5" dirty="0">
                <a:latin typeface="Arial"/>
                <a:cs typeface="Arial"/>
              </a:rPr>
              <a:t>and updated on a regular basis  during </a:t>
            </a:r>
            <a:r>
              <a:rPr sz="1800" dirty="0">
                <a:latin typeface="Arial"/>
                <a:cs typeface="Arial"/>
              </a:rPr>
              <a:t>the </a:t>
            </a:r>
            <a:r>
              <a:rPr sz="1800" spc="-5" dirty="0">
                <a:latin typeface="Arial"/>
                <a:cs typeface="Arial"/>
              </a:rPr>
              <a:t>product development</a:t>
            </a:r>
            <a:r>
              <a:rPr sz="1800" spc="40" dirty="0">
                <a:latin typeface="Arial"/>
                <a:cs typeface="Arial"/>
              </a:rPr>
              <a:t> </a:t>
            </a:r>
            <a:r>
              <a:rPr sz="1800" spc="-5" dirty="0">
                <a:latin typeface="Arial"/>
                <a:cs typeface="Arial"/>
              </a:rPr>
              <a:t>process.</a:t>
            </a:r>
            <a:endParaRPr sz="1800" dirty="0">
              <a:latin typeface="Arial"/>
              <a:cs typeface="Arial"/>
            </a:endParaRPr>
          </a:p>
          <a:p>
            <a:pPr marL="329565">
              <a:lnSpc>
                <a:spcPct val="100000"/>
              </a:lnSpc>
              <a:spcBef>
                <a:spcPts val="385"/>
              </a:spcBef>
            </a:pPr>
            <a:endParaRPr lang="en-US" sz="1800" b="1" spc="-5" dirty="0">
              <a:latin typeface="Arial"/>
              <a:cs typeface="Arial"/>
            </a:endParaRPr>
          </a:p>
          <a:p>
            <a:pPr marL="329565">
              <a:lnSpc>
                <a:spcPct val="100000"/>
              </a:lnSpc>
              <a:spcBef>
                <a:spcPts val="385"/>
              </a:spcBef>
            </a:pPr>
            <a:r>
              <a:rPr sz="1800" b="1" spc="-5" dirty="0">
                <a:latin typeface="Arial"/>
                <a:cs typeface="Arial"/>
              </a:rPr>
              <a:t>Step</a:t>
            </a:r>
            <a:r>
              <a:rPr sz="1800" b="1" dirty="0">
                <a:latin typeface="Arial"/>
                <a:cs typeface="Arial"/>
              </a:rPr>
              <a:t> </a:t>
            </a:r>
            <a:r>
              <a:rPr sz="1800" b="1" spc="-5" dirty="0">
                <a:latin typeface="Arial"/>
                <a:cs typeface="Arial"/>
              </a:rPr>
              <a:t>1:</a:t>
            </a:r>
            <a:endParaRPr sz="1800" dirty="0">
              <a:latin typeface="Arial"/>
              <a:cs typeface="Arial"/>
            </a:endParaRPr>
          </a:p>
          <a:p>
            <a:pPr marL="287020" indent="-274320">
              <a:lnSpc>
                <a:spcPct val="100000"/>
              </a:lnSpc>
              <a:spcBef>
                <a:spcPts val="415"/>
              </a:spcBef>
              <a:buClr>
                <a:srgbClr val="FD8537"/>
              </a:buClr>
              <a:buSzPct val="68750"/>
              <a:buFont typeface="Wingdings"/>
              <a:buChar char=""/>
              <a:tabLst>
                <a:tab pos="286385" algn="l"/>
                <a:tab pos="287020" algn="l"/>
              </a:tabLst>
            </a:pPr>
            <a:r>
              <a:rPr sz="1600" spc="-5" dirty="0">
                <a:latin typeface="Arial"/>
                <a:cs typeface="Arial"/>
              </a:rPr>
              <a:t>Properly classify </a:t>
            </a:r>
            <a:r>
              <a:rPr sz="1600" spc="-10" dirty="0">
                <a:latin typeface="Arial"/>
                <a:cs typeface="Arial"/>
              </a:rPr>
              <a:t>your </a:t>
            </a:r>
            <a:r>
              <a:rPr sz="1600" spc="-5" dirty="0">
                <a:solidFill>
                  <a:srgbClr val="FFFF00"/>
                </a:solidFill>
                <a:latin typeface="Arial"/>
                <a:cs typeface="Arial"/>
              </a:rPr>
              <a:t>healthcare</a:t>
            </a:r>
            <a:r>
              <a:rPr sz="1600" spc="40" dirty="0">
                <a:solidFill>
                  <a:srgbClr val="FFFF00"/>
                </a:solidFill>
                <a:latin typeface="Arial"/>
                <a:cs typeface="Arial"/>
              </a:rPr>
              <a:t> </a:t>
            </a:r>
            <a:r>
              <a:rPr sz="1600" spc="-5" dirty="0">
                <a:solidFill>
                  <a:srgbClr val="FFFF00"/>
                </a:solidFill>
                <a:latin typeface="Arial"/>
                <a:cs typeface="Arial"/>
              </a:rPr>
              <a:t>product</a:t>
            </a:r>
            <a:endParaRPr sz="1600" dirty="0">
              <a:solidFill>
                <a:srgbClr val="FFFF00"/>
              </a:solidFill>
              <a:latin typeface="Arial"/>
              <a:cs typeface="Arial"/>
            </a:endParaRPr>
          </a:p>
          <a:p>
            <a:pPr marL="287020" indent="-274320">
              <a:lnSpc>
                <a:spcPct val="100000"/>
              </a:lnSpc>
              <a:spcBef>
                <a:spcPts val="409"/>
              </a:spcBef>
              <a:buClr>
                <a:srgbClr val="FD8537"/>
              </a:buClr>
              <a:buSzPct val="68750"/>
              <a:buFont typeface="Wingdings"/>
              <a:buChar char=""/>
              <a:tabLst>
                <a:tab pos="286385" algn="l"/>
                <a:tab pos="287020" algn="l"/>
              </a:tabLst>
            </a:pPr>
            <a:r>
              <a:rPr sz="1600" spc="-5" dirty="0">
                <a:latin typeface="Arial"/>
                <a:cs typeface="Arial"/>
              </a:rPr>
              <a:t>(i.e., as a drug, a biologic, a medical device</a:t>
            </a:r>
            <a:r>
              <a:rPr sz="1600" spc="40" dirty="0">
                <a:latin typeface="Arial"/>
                <a:cs typeface="Arial"/>
              </a:rPr>
              <a:t> </a:t>
            </a:r>
            <a:r>
              <a:rPr sz="1600" spc="-5" dirty="0">
                <a:latin typeface="Arial"/>
                <a:cs typeface="Arial"/>
              </a:rPr>
              <a:t>or</a:t>
            </a:r>
            <a:endParaRPr sz="1600" dirty="0">
              <a:latin typeface="Arial"/>
              <a:cs typeface="Arial"/>
            </a:endParaRPr>
          </a:p>
          <a:p>
            <a:pPr marL="286385" marR="5080" indent="-274320">
              <a:lnSpc>
                <a:spcPts val="1730"/>
              </a:lnSpc>
              <a:spcBef>
                <a:spcPts val="620"/>
              </a:spcBef>
              <a:buClr>
                <a:srgbClr val="FD8537"/>
              </a:buClr>
              <a:buSzPct val="68750"/>
              <a:buFont typeface="Wingdings"/>
              <a:buChar char=""/>
              <a:tabLst>
                <a:tab pos="286385" algn="l"/>
                <a:tab pos="287020" algn="l"/>
              </a:tabLst>
            </a:pPr>
            <a:r>
              <a:rPr sz="1600" spc="-5" dirty="0">
                <a:latin typeface="Arial"/>
                <a:cs typeface="Arial"/>
              </a:rPr>
              <a:t>a combination product) so that </a:t>
            </a:r>
            <a:r>
              <a:rPr sz="1600" spc="-10" dirty="0">
                <a:latin typeface="Arial"/>
                <a:cs typeface="Arial"/>
              </a:rPr>
              <a:t>you </a:t>
            </a:r>
            <a:r>
              <a:rPr sz="1600" spc="-5" dirty="0">
                <a:latin typeface="Arial"/>
                <a:cs typeface="Arial"/>
              </a:rPr>
              <a:t>know which regulatory path to take. If in  doubt, contact the appropriate regulatory body to confirm the product </a:t>
            </a:r>
            <a:r>
              <a:rPr sz="1600" spc="-10" dirty="0">
                <a:latin typeface="Arial"/>
                <a:cs typeface="Arial"/>
              </a:rPr>
              <a:t>type </a:t>
            </a:r>
            <a:r>
              <a:rPr sz="1600" spc="-5" dirty="0">
                <a:latin typeface="Arial"/>
                <a:cs typeface="Arial"/>
              </a:rPr>
              <a:t>and  how </a:t>
            </a:r>
            <a:r>
              <a:rPr sz="1600" spc="-10" dirty="0">
                <a:latin typeface="Arial"/>
                <a:cs typeface="Arial"/>
              </a:rPr>
              <a:t>your </a:t>
            </a:r>
            <a:r>
              <a:rPr sz="1600" spc="-5" dirty="0">
                <a:latin typeface="Arial"/>
                <a:cs typeface="Arial"/>
              </a:rPr>
              <a:t>product is</a:t>
            </a:r>
            <a:r>
              <a:rPr sz="1600" spc="50" dirty="0">
                <a:latin typeface="Arial"/>
                <a:cs typeface="Arial"/>
              </a:rPr>
              <a:t> </a:t>
            </a:r>
            <a:r>
              <a:rPr sz="1600" spc="-5" dirty="0">
                <a:latin typeface="Arial"/>
                <a:cs typeface="Arial"/>
              </a:rPr>
              <a:t>regulated.</a:t>
            </a:r>
            <a:endParaRPr sz="1600" dirty="0">
              <a:latin typeface="Arial"/>
              <a:cs typeface="Arial"/>
            </a:endParaRPr>
          </a:p>
          <a:p>
            <a:pPr marL="355600" algn="just">
              <a:lnSpc>
                <a:spcPct val="100000"/>
              </a:lnSpc>
              <a:spcBef>
                <a:spcPts val="5"/>
              </a:spcBef>
            </a:pPr>
            <a:r>
              <a:rPr sz="1900" b="1" spc="-5" dirty="0">
                <a:latin typeface="Arial"/>
                <a:cs typeface="Arial"/>
              </a:rPr>
              <a:t>Step</a:t>
            </a:r>
            <a:r>
              <a:rPr sz="1900" b="1" dirty="0">
                <a:latin typeface="Arial"/>
                <a:cs typeface="Arial"/>
              </a:rPr>
              <a:t> </a:t>
            </a:r>
            <a:r>
              <a:rPr sz="1900" b="1" spc="-5" dirty="0">
                <a:latin typeface="Arial"/>
                <a:cs typeface="Arial"/>
              </a:rPr>
              <a:t>2</a:t>
            </a:r>
            <a:endParaRPr sz="1900" dirty="0">
              <a:latin typeface="Arial"/>
              <a:cs typeface="Arial"/>
            </a:endParaRPr>
          </a:p>
          <a:p>
            <a:pPr marL="286385" marR="198755" indent="-274320" algn="just">
              <a:lnSpc>
                <a:spcPct val="90100"/>
              </a:lnSpc>
              <a:spcBef>
                <a:spcPts val="610"/>
              </a:spcBef>
              <a:buClr>
                <a:srgbClr val="FD8537"/>
              </a:buClr>
              <a:buSzPct val="68750"/>
              <a:buFont typeface="Wingdings"/>
              <a:buChar char=""/>
              <a:tabLst>
                <a:tab pos="287020" algn="l"/>
              </a:tabLst>
            </a:pPr>
            <a:r>
              <a:rPr sz="1600" spc="-5" dirty="0">
                <a:latin typeface="Arial"/>
                <a:cs typeface="Arial"/>
              </a:rPr>
              <a:t>Identify the </a:t>
            </a:r>
            <a:r>
              <a:rPr sz="1600" spc="-5" dirty="0">
                <a:solidFill>
                  <a:srgbClr val="FFFF00"/>
                </a:solidFill>
                <a:latin typeface="Arial"/>
                <a:cs typeface="Arial"/>
              </a:rPr>
              <a:t>claim of </a:t>
            </a:r>
            <a:r>
              <a:rPr sz="1600" spc="-10" dirty="0">
                <a:solidFill>
                  <a:srgbClr val="FFFF00"/>
                </a:solidFill>
                <a:latin typeface="Arial"/>
                <a:cs typeface="Arial"/>
              </a:rPr>
              <a:t>your </a:t>
            </a:r>
            <a:r>
              <a:rPr sz="1600" spc="-5" dirty="0">
                <a:solidFill>
                  <a:srgbClr val="FFFF00"/>
                </a:solidFill>
                <a:latin typeface="Arial"/>
                <a:cs typeface="Arial"/>
              </a:rPr>
              <a:t>healthcare product </a:t>
            </a:r>
            <a:r>
              <a:rPr sz="1600" spc="-5" dirty="0">
                <a:latin typeface="Arial"/>
                <a:cs typeface="Arial"/>
              </a:rPr>
              <a:t>so that </a:t>
            </a:r>
            <a:r>
              <a:rPr sz="1600" spc="-10" dirty="0">
                <a:latin typeface="Arial"/>
                <a:cs typeface="Arial"/>
              </a:rPr>
              <a:t>you </a:t>
            </a:r>
            <a:r>
              <a:rPr sz="1600" spc="-5" dirty="0">
                <a:latin typeface="Arial"/>
                <a:cs typeface="Arial"/>
              </a:rPr>
              <a:t>know </a:t>
            </a:r>
            <a:r>
              <a:rPr sz="1600" spc="-10" dirty="0">
                <a:latin typeface="Arial"/>
                <a:cs typeface="Arial"/>
              </a:rPr>
              <a:t>what types </a:t>
            </a:r>
            <a:r>
              <a:rPr sz="1600" spc="-5" dirty="0">
                <a:latin typeface="Arial"/>
                <a:cs typeface="Arial"/>
              </a:rPr>
              <a:t>of  studies to conduct to support the claim and </a:t>
            </a:r>
            <a:r>
              <a:rPr sz="1600" spc="-10" dirty="0">
                <a:latin typeface="Arial"/>
                <a:cs typeface="Arial"/>
              </a:rPr>
              <a:t>your </a:t>
            </a:r>
            <a:r>
              <a:rPr sz="1600" spc="-5" dirty="0">
                <a:latin typeface="Arial"/>
                <a:cs typeface="Arial"/>
              </a:rPr>
              <a:t>product label. For instance,  changing </a:t>
            </a:r>
            <a:r>
              <a:rPr sz="1600" spc="-10" dirty="0">
                <a:latin typeface="Arial"/>
                <a:cs typeface="Arial"/>
              </a:rPr>
              <a:t>your</a:t>
            </a:r>
            <a:r>
              <a:rPr sz="1600" spc="15" dirty="0">
                <a:latin typeface="Arial"/>
                <a:cs typeface="Arial"/>
              </a:rPr>
              <a:t> </a:t>
            </a:r>
            <a:r>
              <a:rPr sz="1600" spc="-5" dirty="0">
                <a:latin typeface="Arial"/>
                <a:cs typeface="Arial"/>
              </a:rPr>
              <a:t>claim.</a:t>
            </a:r>
            <a:endParaRPr sz="1600" dirty="0">
              <a:latin typeface="Arial"/>
              <a:cs typeface="Arial"/>
            </a:endParaRPr>
          </a:p>
        </p:txBody>
      </p:sp>
      <p:sp>
        <p:nvSpPr>
          <p:cNvPr id="7" name="object 7"/>
          <p:cNvSpPr txBox="1"/>
          <p:nvPr/>
        </p:nvSpPr>
        <p:spPr>
          <a:xfrm>
            <a:off x="535940" y="5715711"/>
            <a:ext cx="6761480" cy="488315"/>
          </a:xfrm>
          <a:prstGeom prst="rect">
            <a:avLst/>
          </a:prstGeom>
        </p:spPr>
        <p:txBody>
          <a:bodyPr vert="horz" wrap="square" lIns="0" tIns="39370" rIns="0" bIns="0" rtlCol="0">
            <a:spAutoFit/>
          </a:bodyPr>
          <a:lstStyle/>
          <a:p>
            <a:pPr marL="286385" marR="5080" indent="-274320">
              <a:lnSpc>
                <a:spcPts val="1730"/>
              </a:lnSpc>
              <a:spcBef>
                <a:spcPts val="310"/>
              </a:spcBef>
              <a:buClr>
                <a:srgbClr val="FD8537"/>
              </a:buClr>
              <a:buSzPct val="68750"/>
              <a:buFont typeface="Wingdings"/>
              <a:buChar char=""/>
              <a:tabLst>
                <a:tab pos="286385" algn="l"/>
                <a:tab pos="287020" algn="l"/>
              </a:tabLst>
            </a:pPr>
            <a:r>
              <a:rPr sz="1600" spc="-5" dirty="0">
                <a:latin typeface="Arial"/>
                <a:cs typeface="Arial"/>
              </a:rPr>
              <a:t>May change the medical device classification </a:t>
            </a:r>
            <a:r>
              <a:rPr sz="1600" spc="-10" dirty="0">
                <a:latin typeface="Arial"/>
                <a:cs typeface="Arial"/>
              </a:rPr>
              <a:t>which </a:t>
            </a:r>
            <a:r>
              <a:rPr sz="1600" spc="-5" dirty="0">
                <a:latin typeface="Arial"/>
                <a:cs typeface="Arial"/>
              </a:rPr>
              <a:t>can lead to different  regulatory oversight</a:t>
            </a:r>
            <a:r>
              <a:rPr sz="1600" spc="5" dirty="0">
                <a:latin typeface="Arial"/>
                <a:cs typeface="Arial"/>
              </a:rPr>
              <a:t> </a:t>
            </a:r>
            <a:r>
              <a:rPr sz="1600" spc="-5" dirty="0">
                <a:latin typeface="Arial"/>
                <a:cs typeface="Arial"/>
              </a:rPr>
              <a:t>.</a:t>
            </a:r>
            <a:endParaRPr sz="1600" dirty="0">
              <a:latin typeface="Arial"/>
              <a:cs typeface="Arial"/>
            </a:endParaRPr>
          </a:p>
        </p:txBody>
      </p:sp>
      <p:sp>
        <p:nvSpPr>
          <p:cNvPr id="9" name="object 9"/>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14</a:t>
            </a:r>
            <a:endParaRPr sz="1200">
              <a:latin typeface="Arial"/>
              <a:cs typeface="Arial"/>
            </a:endParaRPr>
          </a:p>
        </p:txBody>
      </p:sp>
      <p:sp>
        <p:nvSpPr>
          <p:cNvPr id="11" name="object 11"/>
          <p:cNvSpPr/>
          <p:nvPr/>
        </p:nvSpPr>
        <p:spPr>
          <a:xfrm>
            <a:off x="7574026" y="271832"/>
            <a:ext cx="1524000" cy="12954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5" name="object 15"/>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24</a:t>
            </a:fld>
            <a:endParaRPr dirty="0"/>
          </a:p>
        </p:txBody>
      </p:sp>
      <p:sp>
        <p:nvSpPr>
          <p:cNvPr id="3" name="object 3"/>
          <p:cNvSpPr/>
          <p:nvPr/>
        </p:nvSpPr>
        <p:spPr>
          <a:xfrm>
            <a:off x="565372" y="13312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89660"/>
            <a:ext cx="71048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59" y="1455419"/>
            <a:ext cx="1421892"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1168653"/>
            <a:ext cx="6910070" cy="756920"/>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endParaRPr sz="2400">
              <a:latin typeface="Arial"/>
              <a:cs typeface="Arial"/>
            </a:endParaRPr>
          </a:p>
        </p:txBody>
      </p:sp>
      <p:sp>
        <p:nvSpPr>
          <p:cNvPr id="9" name="object 9"/>
          <p:cNvSpPr/>
          <p:nvPr/>
        </p:nvSpPr>
        <p:spPr>
          <a:xfrm>
            <a:off x="7162800" y="0"/>
            <a:ext cx="1524000" cy="12954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838200" y="1981200"/>
            <a:ext cx="2333244" cy="1962912"/>
          </a:xfrm>
          <a:prstGeom prst="rect">
            <a:avLst/>
          </a:prstGeom>
          <a:blipFill>
            <a:blip r:embed="rId6" cstate="print"/>
            <a:stretch>
              <a:fillRect/>
            </a:stretch>
          </a:blipFill>
        </p:spPr>
        <p:txBody>
          <a:bodyPr wrap="square" lIns="0" tIns="0" rIns="0" bIns="0" rtlCol="0"/>
          <a:lstStyle/>
          <a:p>
            <a:endParaRPr/>
          </a:p>
        </p:txBody>
      </p:sp>
      <p:sp>
        <p:nvSpPr>
          <p:cNvPr id="11" name="object 11"/>
          <p:cNvSpPr/>
          <p:nvPr/>
        </p:nvSpPr>
        <p:spPr>
          <a:xfrm>
            <a:off x="5410200" y="4800600"/>
            <a:ext cx="2667000" cy="1828800"/>
          </a:xfrm>
          <a:prstGeom prst="rect">
            <a:avLst/>
          </a:prstGeom>
          <a:blipFill>
            <a:blip r:embed="rId7" cstate="print"/>
            <a:stretch>
              <a:fillRect/>
            </a:stretch>
          </a:blipFill>
        </p:spPr>
        <p:txBody>
          <a:bodyPr wrap="square" lIns="0" tIns="0" rIns="0" bIns="0" rtlCol="0"/>
          <a:lstStyle/>
          <a:p>
            <a:endParaRPr/>
          </a:p>
        </p:txBody>
      </p:sp>
      <p:sp>
        <p:nvSpPr>
          <p:cNvPr id="12" name="object 12"/>
          <p:cNvSpPr/>
          <p:nvPr/>
        </p:nvSpPr>
        <p:spPr>
          <a:xfrm>
            <a:off x="3124200" y="3200400"/>
            <a:ext cx="2133600" cy="2133600"/>
          </a:xfrm>
          <a:prstGeom prst="rect">
            <a:avLst/>
          </a:prstGeom>
          <a:blipFill>
            <a:blip r:embed="rId8" cstate="print"/>
            <a:stretch>
              <a:fillRect/>
            </a:stretch>
          </a:blipFill>
        </p:spPr>
        <p:txBody>
          <a:bodyPr wrap="square" lIns="0" tIns="0" rIns="0" bIns="0" rtlCol="0"/>
          <a:lstStyle/>
          <a:p>
            <a:endParaRPr/>
          </a:p>
        </p:txBody>
      </p:sp>
      <p:sp>
        <p:nvSpPr>
          <p:cNvPr id="13" name="object 13"/>
          <p:cNvSpPr/>
          <p:nvPr/>
        </p:nvSpPr>
        <p:spPr>
          <a:xfrm>
            <a:off x="228600" y="4190999"/>
            <a:ext cx="2743200" cy="2582062"/>
          </a:xfrm>
          <a:prstGeom prst="rect">
            <a:avLst/>
          </a:prstGeom>
          <a:blipFill>
            <a:blip r:embed="rId9" cstate="print"/>
            <a:stretch>
              <a:fillRect/>
            </a:stretch>
          </a:blipFill>
        </p:spPr>
        <p:txBody>
          <a:bodyPr wrap="square" lIns="0" tIns="0" rIns="0" bIns="0" rtlCol="0"/>
          <a:lstStyle/>
          <a:p>
            <a:endParaRPr/>
          </a:p>
        </p:txBody>
      </p:sp>
      <p:sp>
        <p:nvSpPr>
          <p:cNvPr id="14" name="object 14"/>
          <p:cNvSpPr/>
          <p:nvPr/>
        </p:nvSpPr>
        <p:spPr>
          <a:xfrm>
            <a:off x="5105400" y="1752600"/>
            <a:ext cx="3048000" cy="1495044"/>
          </a:xfrm>
          <a:prstGeom prst="rect">
            <a:avLst/>
          </a:prstGeom>
          <a:blipFill>
            <a:blip r:embed="rId10" cstate="print"/>
            <a:stretch>
              <a:fillRect/>
            </a:stretch>
          </a:blipFill>
        </p:spPr>
        <p:txBody>
          <a:bodyPr wrap="square" lIns="0" tIns="0" rIns="0" bIns="0" rtlCol="0"/>
          <a:lstStyle/>
          <a:p>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25</a:t>
            </a:fld>
            <a:endParaRPr dirty="0"/>
          </a:p>
        </p:txBody>
      </p:sp>
      <p:sp>
        <p:nvSpPr>
          <p:cNvPr id="6" name="object 6"/>
          <p:cNvSpPr txBox="1"/>
          <p:nvPr/>
        </p:nvSpPr>
        <p:spPr>
          <a:xfrm>
            <a:off x="643455" y="1471151"/>
            <a:ext cx="7533640" cy="6201698"/>
          </a:xfrm>
          <a:prstGeom prst="rect">
            <a:avLst/>
          </a:prstGeom>
        </p:spPr>
        <p:txBody>
          <a:bodyPr vert="horz" wrap="square" lIns="0" tIns="12700" rIns="0" bIns="0" rtlCol="0">
            <a:spAutoFit/>
          </a:bodyPr>
          <a:lstStyle/>
          <a:p>
            <a:pPr marL="286385" marR="628015" indent="-274320">
              <a:lnSpc>
                <a:spcPct val="15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p>
          <a:p>
            <a:pPr marL="266700">
              <a:lnSpc>
                <a:spcPct val="150000"/>
              </a:lnSpc>
              <a:spcBef>
                <a:spcPts val="610"/>
              </a:spcBef>
            </a:pPr>
            <a:r>
              <a:rPr sz="1800" b="1" spc="-5" dirty="0">
                <a:latin typeface="Arial"/>
                <a:cs typeface="Arial"/>
              </a:rPr>
              <a:t>Step</a:t>
            </a:r>
            <a:r>
              <a:rPr sz="1800" b="1" spc="-15" dirty="0">
                <a:latin typeface="Arial"/>
                <a:cs typeface="Arial"/>
              </a:rPr>
              <a:t> </a:t>
            </a:r>
            <a:r>
              <a:rPr sz="1800" b="1" spc="-5" dirty="0">
                <a:latin typeface="Arial"/>
                <a:cs typeface="Arial"/>
              </a:rPr>
              <a:t>3:</a:t>
            </a:r>
            <a:endParaRPr sz="1800" dirty="0">
              <a:latin typeface="Arial"/>
              <a:cs typeface="Arial"/>
            </a:endParaRPr>
          </a:p>
          <a:p>
            <a:pPr marL="286385" marR="534035" indent="-274320">
              <a:lnSpc>
                <a:spcPct val="150000"/>
              </a:lnSpc>
              <a:spcBef>
                <a:spcPts val="605"/>
              </a:spcBef>
              <a:buClr>
                <a:srgbClr val="FD8537"/>
              </a:buClr>
              <a:buSzPct val="69444"/>
              <a:buFont typeface="Wingdings"/>
              <a:buChar char=""/>
              <a:tabLst>
                <a:tab pos="286385" algn="l"/>
                <a:tab pos="287020" algn="l"/>
              </a:tabLst>
            </a:pPr>
            <a:r>
              <a:rPr sz="1800" spc="-5" dirty="0">
                <a:latin typeface="Arial"/>
                <a:cs typeface="Arial"/>
              </a:rPr>
              <a:t>Determine </a:t>
            </a:r>
            <a:r>
              <a:rPr sz="1800" spc="-10" dirty="0">
                <a:solidFill>
                  <a:srgbClr val="FFFF00"/>
                </a:solidFill>
                <a:latin typeface="Arial"/>
                <a:cs typeface="Arial"/>
              </a:rPr>
              <a:t>your </a:t>
            </a:r>
            <a:r>
              <a:rPr sz="1800" spc="-5" dirty="0">
                <a:solidFill>
                  <a:srgbClr val="FFFF00"/>
                </a:solidFill>
                <a:latin typeface="Arial"/>
                <a:cs typeface="Arial"/>
              </a:rPr>
              <a:t>healthcare market. </a:t>
            </a:r>
            <a:r>
              <a:rPr sz="1800" spc="-5" dirty="0">
                <a:latin typeface="Arial"/>
                <a:cs typeface="Arial"/>
              </a:rPr>
              <a:t>This </a:t>
            </a:r>
            <a:r>
              <a:rPr sz="1800" spc="-15" dirty="0">
                <a:latin typeface="Arial"/>
                <a:cs typeface="Arial"/>
              </a:rPr>
              <a:t>will </a:t>
            </a:r>
            <a:r>
              <a:rPr sz="1800" spc="-5" dirty="0">
                <a:latin typeface="Arial"/>
                <a:cs typeface="Arial"/>
              </a:rPr>
              <a:t>guide </a:t>
            </a:r>
            <a:r>
              <a:rPr sz="1800" spc="-10" dirty="0">
                <a:latin typeface="Arial"/>
                <a:cs typeface="Arial"/>
              </a:rPr>
              <a:t>you </a:t>
            </a:r>
            <a:r>
              <a:rPr sz="1800" dirty="0">
                <a:latin typeface="Arial"/>
                <a:cs typeface="Arial"/>
              </a:rPr>
              <a:t>to </a:t>
            </a:r>
            <a:r>
              <a:rPr sz="1800" spc="-5" dirty="0">
                <a:latin typeface="Arial"/>
                <a:cs typeface="Arial"/>
              </a:rPr>
              <a:t>the  requirements that are specific </a:t>
            </a:r>
            <a:r>
              <a:rPr sz="1800" dirty="0">
                <a:latin typeface="Arial"/>
                <a:cs typeface="Arial"/>
              </a:rPr>
              <a:t>to </a:t>
            </a:r>
            <a:r>
              <a:rPr sz="1800" spc="-5" dirty="0">
                <a:latin typeface="Arial"/>
                <a:cs typeface="Arial"/>
              </a:rPr>
              <a:t>each jurisdiction. </a:t>
            </a:r>
            <a:r>
              <a:rPr sz="1800" dirty="0">
                <a:latin typeface="Arial"/>
                <a:cs typeface="Arial"/>
              </a:rPr>
              <a:t>It </a:t>
            </a:r>
            <a:r>
              <a:rPr sz="1800" spc="-5" dirty="0">
                <a:latin typeface="Arial"/>
                <a:cs typeface="Arial"/>
              </a:rPr>
              <a:t>is important to  identify jurisdiction-specific requirements</a:t>
            </a:r>
            <a:r>
              <a:rPr sz="1800" spc="65" dirty="0">
                <a:latin typeface="Arial"/>
                <a:cs typeface="Arial"/>
              </a:rPr>
              <a:t> </a:t>
            </a:r>
            <a:r>
              <a:rPr sz="1800" spc="-5" dirty="0">
                <a:latin typeface="Arial"/>
                <a:cs typeface="Arial"/>
              </a:rPr>
              <a:t>upfront.</a:t>
            </a:r>
            <a:endParaRPr sz="1800" dirty="0">
              <a:latin typeface="Arial"/>
              <a:cs typeface="Arial"/>
            </a:endParaRPr>
          </a:p>
          <a:p>
            <a:pPr marL="287020" indent="-274320">
              <a:lnSpc>
                <a:spcPct val="150000"/>
              </a:lnSpc>
              <a:spcBef>
                <a:spcPts val="600"/>
              </a:spcBef>
              <a:buClr>
                <a:srgbClr val="FD8537"/>
              </a:buClr>
              <a:buSzPct val="69444"/>
              <a:buFont typeface="Wingdings"/>
              <a:buChar char=""/>
              <a:tabLst>
                <a:tab pos="286385" algn="l"/>
                <a:tab pos="287020" algn="l"/>
              </a:tabLst>
            </a:pPr>
            <a:r>
              <a:rPr sz="1800" spc="-5" dirty="0">
                <a:latin typeface="Arial"/>
                <a:cs typeface="Arial"/>
              </a:rPr>
              <a:t>so that they can be included early in </a:t>
            </a:r>
            <a:r>
              <a:rPr sz="1800" dirty="0">
                <a:latin typeface="Arial"/>
                <a:cs typeface="Arial"/>
              </a:rPr>
              <a:t>the </a:t>
            </a:r>
            <a:r>
              <a:rPr sz="1800" spc="-5" dirty="0">
                <a:latin typeface="Arial"/>
                <a:cs typeface="Arial"/>
              </a:rPr>
              <a:t>product development</a:t>
            </a:r>
            <a:r>
              <a:rPr sz="1800" spc="90" dirty="0">
                <a:latin typeface="Arial"/>
                <a:cs typeface="Arial"/>
              </a:rPr>
              <a:t> </a:t>
            </a:r>
            <a:r>
              <a:rPr sz="1800" spc="-5" dirty="0">
                <a:latin typeface="Arial"/>
                <a:cs typeface="Arial"/>
              </a:rPr>
              <a:t>plan.</a:t>
            </a:r>
            <a:endParaRPr sz="1800" dirty="0">
              <a:latin typeface="Arial"/>
              <a:cs typeface="Arial"/>
            </a:endParaRPr>
          </a:p>
          <a:p>
            <a:pPr>
              <a:lnSpc>
                <a:spcPct val="150000"/>
              </a:lnSpc>
              <a:spcBef>
                <a:spcPts val="25"/>
              </a:spcBef>
              <a:buChar char=""/>
            </a:pPr>
            <a:endParaRPr sz="2900" dirty="0">
              <a:latin typeface="Times New Roman"/>
              <a:cs typeface="Times New Roman"/>
            </a:endParaRPr>
          </a:p>
          <a:p>
            <a:pPr marL="266700">
              <a:lnSpc>
                <a:spcPct val="150000"/>
              </a:lnSpc>
            </a:pPr>
            <a:r>
              <a:rPr sz="1800" b="1" spc="-5" dirty="0">
                <a:latin typeface="Arial"/>
                <a:cs typeface="Arial"/>
              </a:rPr>
              <a:t>Step</a:t>
            </a:r>
            <a:r>
              <a:rPr sz="1800" b="1" spc="-15" dirty="0">
                <a:latin typeface="Arial"/>
                <a:cs typeface="Arial"/>
              </a:rPr>
              <a:t> </a:t>
            </a:r>
            <a:r>
              <a:rPr sz="1800" b="1" spc="-5" dirty="0">
                <a:latin typeface="Arial"/>
                <a:cs typeface="Arial"/>
              </a:rPr>
              <a:t>4:</a:t>
            </a:r>
            <a:endParaRPr sz="1800" dirty="0">
              <a:latin typeface="Arial"/>
              <a:cs typeface="Arial"/>
            </a:endParaRPr>
          </a:p>
          <a:p>
            <a:pPr marL="286385" marR="5080" indent="-274320">
              <a:lnSpc>
                <a:spcPct val="150000"/>
              </a:lnSpc>
              <a:spcBef>
                <a:spcPts val="600"/>
              </a:spcBef>
              <a:buClr>
                <a:srgbClr val="FD8537"/>
              </a:buClr>
              <a:buSzPct val="69444"/>
              <a:buFont typeface="Wingdings"/>
              <a:buChar char=""/>
              <a:tabLst>
                <a:tab pos="286385" algn="l"/>
                <a:tab pos="287020" algn="l"/>
              </a:tabLst>
            </a:pPr>
            <a:r>
              <a:rPr sz="1800" spc="-5" dirty="0">
                <a:latin typeface="Arial"/>
                <a:cs typeface="Arial"/>
              </a:rPr>
              <a:t>Develop </a:t>
            </a:r>
            <a:r>
              <a:rPr sz="1800" spc="-10" dirty="0">
                <a:latin typeface="Arial"/>
                <a:cs typeface="Arial"/>
              </a:rPr>
              <a:t>your </a:t>
            </a:r>
            <a:r>
              <a:rPr sz="1800" spc="-5" dirty="0">
                <a:latin typeface="Arial"/>
                <a:cs typeface="Arial"/>
              </a:rPr>
              <a:t>regulatory strategy by identifying </a:t>
            </a:r>
            <a:r>
              <a:rPr sz="1800" dirty="0">
                <a:latin typeface="Arial"/>
                <a:cs typeface="Arial"/>
              </a:rPr>
              <a:t>the </a:t>
            </a:r>
            <a:r>
              <a:rPr sz="1800" spc="-5" dirty="0">
                <a:latin typeface="Arial"/>
                <a:cs typeface="Arial"/>
              </a:rPr>
              <a:t>specific regulatory  requirements as </a:t>
            </a:r>
            <a:r>
              <a:rPr sz="1800" spc="-15" dirty="0">
                <a:latin typeface="Arial"/>
                <a:cs typeface="Arial"/>
              </a:rPr>
              <a:t>well </a:t>
            </a:r>
            <a:r>
              <a:rPr sz="1800" spc="-5" dirty="0">
                <a:latin typeface="Arial"/>
                <a:cs typeface="Arial"/>
              </a:rPr>
              <a:t>as </a:t>
            </a:r>
            <a:r>
              <a:rPr sz="1800" dirty="0">
                <a:latin typeface="Arial"/>
                <a:cs typeface="Arial"/>
              </a:rPr>
              <a:t>the </a:t>
            </a:r>
            <a:r>
              <a:rPr sz="1800" spc="-5" dirty="0">
                <a:latin typeface="Arial"/>
                <a:cs typeface="Arial"/>
              </a:rPr>
              <a:t>possible </a:t>
            </a:r>
            <a:r>
              <a:rPr sz="1800" spc="-10" dirty="0">
                <a:latin typeface="Arial"/>
                <a:cs typeface="Arial"/>
              </a:rPr>
              <a:t>pathway(s) </a:t>
            </a:r>
            <a:r>
              <a:rPr sz="1800" dirty="0">
                <a:latin typeface="Arial"/>
                <a:cs typeface="Arial"/>
              </a:rPr>
              <a:t>to </a:t>
            </a:r>
            <a:r>
              <a:rPr sz="1800" spc="-5" dirty="0">
                <a:latin typeface="Arial"/>
                <a:cs typeface="Arial"/>
              </a:rPr>
              <a:t>take. </a:t>
            </a:r>
            <a:r>
              <a:rPr sz="1800" dirty="0">
                <a:latin typeface="Arial"/>
                <a:cs typeface="Arial"/>
              </a:rPr>
              <a:t>A </a:t>
            </a:r>
            <a:r>
              <a:rPr sz="1800" spc="-5" dirty="0">
                <a:latin typeface="Arial"/>
                <a:cs typeface="Arial"/>
              </a:rPr>
              <a:t>thorough  understanding </a:t>
            </a:r>
            <a:r>
              <a:rPr sz="1800" dirty="0">
                <a:latin typeface="Arial"/>
                <a:cs typeface="Arial"/>
              </a:rPr>
              <a:t>of </a:t>
            </a:r>
            <a:r>
              <a:rPr sz="1800" spc="-5" dirty="0">
                <a:latin typeface="Arial"/>
                <a:cs typeface="Arial"/>
              </a:rPr>
              <a:t>these requirements </a:t>
            </a:r>
            <a:r>
              <a:rPr sz="1800" spc="-15" dirty="0">
                <a:latin typeface="Arial"/>
                <a:cs typeface="Arial"/>
              </a:rPr>
              <a:t>will </a:t>
            </a:r>
            <a:r>
              <a:rPr sz="1800" spc="-5" dirty="0">
                <a:latin typeface="Arial"/>
                <a:cs typeface="Arial"/>
              </a:rPr>
              <a:t>guide </a:t>
            </a:r>
            <a:r>
              <a:rPr sz="1800" dirty="0">
                <a:latin typeface="Arial"/>
                <a:cs typeface="Arial"/>
              </a:rPr>
              <a:t>the </a:t>
            </a:r>
            <a:r>
              <a:rPr sz="1800" spc="-5" dirty="0">
                <a:latin typeface="Arial"/>
                <a:cs typeface="Arial"/>
              </a:rPr>
              <a:t>development </a:t>
            </a:r>
            <a:r>
              <a:rPr sz="1800" dirty="0">
                <a:latin typeface="Arial"/>
                <a:cs typeface="Arial"/>
              </a:rPr>
              <a:t>of </a:t>
            </a:r>
            <a:r>
              <a:rPr sz="1800" spc="-10" dirty="0">
                <a:latin typeface="Arial"/>
                <a:cs typeface="Arial"/>
              </a:rPr>
              <a:t>your  </a:t>
            </a:r>
            <a:r>
              <a:rPr sz="1800" spc="-5" dirty="0">
                <a:latin typeface="Arial"/>
                <a:cs typeface="Arial"/>
              </a:rPr>
              <a:t>regulatory</a:t>
            </a:r>
            <a:r>
              <a:rPr sz="1800" spc="5" dirty="0">
                <a:latin typeface="Arial"/>
                <a:cs typeface="Arial"/>
              </a:rPr>
              <a:t> </a:t>
            </a:r>
            <a:r>
              <a:rPr sz="1800" spc="-20" dirty="0">
                <a:latin typeface="Arial"/>
                <a:cs typeface="Arial"/>
              </a:rPr>
              <a:t>strategy.</a:t>
            </a:r>
            <a:endParaRPr sz="18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26</a:t>
            </a:fld>
            <a:endParaRPr dirty="0"/>
          </a:p>
        </p:txBody>
      </p:sp>
      <p:sp>
        <p:nvSpPr>
          <p:cNvPr id="3" name="object 3"/>
          <p:cNvSpPr/>
          <p:nvPr/>
        </p:nvSpPr>
        <p:spPr>
          <a:xfrm>
            <a:off x="565372" y="13312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89660"/>
            <a:ext cx="71048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59" y="1455419"/>
            <a:ext cx="1421892"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1168653"/>
            <a:ext cx="6910070" cy="756920"/>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endParaRPr sz="2400">
              <a:latin typeface="Arial"/>
              <a:cs typeface="Arial"/>
            </a:endParaRPr>
          </a:p>
        </p:txBody>
      </p:sp>
      <p:sp>
        <p:nvSpPr>
          <p:cNvPr id="7" name="object 7"/>
          <p:cNvSpPr txBox="1"/>
          <p:nvPr/>
        </p:nvSpPr>
        <p:spPr>
          <a:xfrm>
            <a:off x="8464776" y="1284224"/>
            <a:ext cx="252095" cy="916940"/>
          </a:xfrm>
          <a:prstGeom prst="rect">
            <a:avLst/>
          </a:prstGeom>
        </p:spPr>
        <p:txBody>
          <a:bodyPr vert="vert" wrap="square" lIns="0" tIns="0" rIns="0" bIns="0" rtlCol="0">
            <a:spAutoFit/>
          </a:bodyPr>
          <a:lstStyle/>
          <a:p>
            <a:pPr marL="12700">
              <a:lnSpc>
                <a:spcPts val="1864"/>
              </a:lnSpc>
            </a:pPr>
            <a:r>
              <a:rPr sz="1600" b="1" spc="-15" dirty="0">
                <a:solidFill>
                  <a:srgbClr val="565F6C"/>
                </a:solidFill>
                <a:latin typeface="Arial"/>
                <a:cs typeface="Arial"/>
              </a:rPr>
              <a:t>11/1/2015</a:t>
            </a:r>
            <a:endParaRPr sz="1600">
              <a:latin typeface="Arial"/>
              <a:cs typeface="Arial"/>
            </a:endParaRPr>
          </a:p>
        </p:txBody>
      </p:sp>
      <p:sp>
        <p:nvSpPr>
          <p:cNvPr id="8" name="object 8"/>
          <p:cNvSpPr txBox="1"/>
          <p:nvPr/>
        </p:nvSpPr>
        <p:spPr>
          <a:xfrm>
            <a:off x="8459823" y="2399157"/>
            <a:ext cx="252095" cy="2660650"/>
          </a:xfrm>
          <a:prstGeom prst="rect">
            <a:avLst/>
          </a:prstGeom>
        </p:spPr>
        <p:txBody>
          <a:bodyPr vert="vert" wrap="square" lIns="0" tIns="0" rIns="0" bIns="0" rtlCol="0">
            <a:spAutoFit/>
          </a:bodyPr>
          <a:lstStyle/>
          <a:p>
            <a:pPr marL="12700">
              <a:lnSpc>
                <a:spcPts val="1864"/>
              </a:lnSpc>
            </a:pPr>
            <a:r>
              <a:rPr sz="1600" b="1" spc="-5" dirty="0">
                <a:solidFill>
                  <a:srgbClr val="565F6C"/>
                </a:solidFill>
                <a:latin typeface="Arial"/>
                <a:cs typeface="Arial"/>
              </a:rPr>
              <a:t>Prepared By : </a:t>
            </a:r>
            <a:r>
              <a:rPr sz="1600" b="1" spc="-10" dirty="0">
                <a:solidFill>
                  <a:srgbClr val="565F6C"/>
                </a:solidFill>
                <a:latin typeface="Arial"/>
                <a:cs typeface="Arial"/>
              </a:rPr>
              <a:t>Naila</a:t>
            </a:r>
            <a:r>
              <a:rPr sz="1600" b="1" spc="10" dirty="0">
                <a:solidFill>
                  <a:srgbClr val="565F6C"/>
                </a:solidFill>
                <a:latin typeface="Arial"/>
                <a:cs typeface="Arial"/>
              </a:rPr>
              <a:t> </a:t>
            </a:r>
            <a:r>
              <a:rPr sz="1600" b="1" dirty="0">
                <a:solidFill>
                  <a:srgbClr val="565F6C"/>
                </a:solidFill>
                <a:latin typeface="Arial"/>
                <a:cs typeface="Arial"/>
              </a:rPr>
              <a:t>Kanwal</a:t>
            </a:r>
            <a:endParaRPr sz="1600">
              <a:latin typeface="Arial"/>
              <a:cs typeface="Arial"/>
            </a:endParaRPr>
          </a:p>
        </p:txBody>
      </p:sp>
      <p:sp>
        <p:nvSpPr>
          <p:cNvPr id="9" name="object 9"/>
          <p:cNvSpPr/>
          <p:nvPr/>
        </p:nvSpPr>
        <p:spPr>
          <a:xfrm>
            <a:off x="746790" y="1904999"/>
            <a:ext cx="7274021" cy="5783581"/>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6790" y="53340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p>
        </p:txBody>
      </p:sp>
      <p:sp>
        <p:nvSpPr>
          <p:cNvPr id="5" name="object 5"/>
          <p:cNvSpPr txBox="1"/>
          <p:nvPr/>
        </p:nvSpPr>
        <p:spPr>
          <a:xfrm>
            <a:off x="676471" y="1753201"/>
            <a:ext cx="7602220" cy="289306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a:t>
            </a:r>
            <a:r>
              <a:rPr sz="2400" spc="95" dirty="0">
                <a:latin typeface="Arial"/>
                <a:cs typeface="Arial"/>
              </a:rPr>
              <a:t> </a:t>
            </a:r>
            <a:r>
              <a:rPr sz="2400" dirty="0">
                <a:latin typeface="Arial"/>
                <a:cs typeface="Arial"/>
              </a:rPr>
              <a:t>:</a:t>
            </a:r>
          </a:p>
          <a:p>
            <a:pPr>
              <a:lnSpc>
                <a:spcPct val="100000"/>
              </a:lnSpc>
              <a:spcBef>
                <a:spcPts val="35"/>
              </a:spcBef>
              <a:buChar char=""/>
            </a:pPr>
            <a:endParaRPr sz="2900" dirty="0">
              <a:latin typeface="Times New Roman"/>
              <a:cs typeface="Times New Roman"/>
            </a:endParaRPr>
          </a:p>
          <a:p>
            <a:pPr marL="329565">
              <a:lnSpc>
                <a:spcPct val="100000"/>
              </a:lnSpc>
            </a:pPr>
            <a:r>
              <a:rPr sz="1800" b="1" dirty="0">
                <a:latin typeface="Arial"/>
                <a:cs typeface="Arial"/>
              </a:rPr>
              <a:t>Step 5:</a:t>
            </a:r>
            <a:endParaRPr sz="1800" dirty="0">
              <a:latin typeface="Arial"/>
              <a:cs typeface="Arial"/>
            </a:endParaRPr>
          </a:p>
          <a:p>
            <a:pPr marL="287020" indent="-274320">
              <a:lnSpc>
                <a:spcPct val="100000"/>
              </a:lnSpc>
              <a:spcBef>
                <a:spcPts val="605"/>
              </a:spcBef>
              <a:buClr>
                <a:srgbClr val="FD8537"/>
              </a:buClr>
              <a:buSzPct val="69444"/>
              <a:buFont typeface="Wingdings"/>
              <a:buChar char=""/>
              <a:tabLst>
                <a:tab pos="286385" algn="l"/>
                <a:tab pos="287020" algn="l"/>
              </a:tabLst>
            </a:pPr>
            <a:r>
              <a:rPr sz="1800" spc="-5" dirty="0">
                <a:latin typeface="Arial"/>
                <a:cs typeface="Arial"/>
              </a:rPr>
              <a:t>Establish a </a:t>
            </a:r>
            <a:r>
              <a:rPr sz="1800" spc="-5" dirty="0">
                <a:solidFill>
                  <a:srgbClr val="FFFF00"/>
                </a:solidFill>
                <a:latin typeface="Arial"/>
                <a:cs typeface="Arial"/>
              </a:rPr>
              <a:t>healthcare product development</a:t>
            </a:r>
            <a:r>
              <a:rPr sz="1800" spc="70" dirty="0">
                <a:solidFill>
                  <a:srgbClr val="FFFF00"/>
                </a:solidFill>
                <a:latin typeface="Arial"/>
                <a:cs typeface="Arial"/>
              </a:rPr>
              <a:t> </a:t>
            </a:r>
            <a:r>
              <a:rPr sz="1800" spc="-5" dirty="0">
                <a:latin typeface="Arial"/>
                <a:cs typeface="Arial"/>
              </a:rPr>
              <a:t>plan.</a:t>
            </a:r>
            <a:endParaRPr sz="1800" dirty="0">
              <a:latin typeface="Arial"/>
              <a:cs typeface="Arial"/>
            </a:endParaRPr>
          </a:p>
          <a:p>
            <a:pPr marL="286385" marR="5080" indent="-274320">
              <a:lnSpc>
                <a:spcPct val="100000"/>
              </a:lnSpc>
              <a:spcBef>
                <a:spcPts val="600"/>
              </a:spcBef>
              <a:buClr>
                <a:srgbClr val="FD8537"/>
              </a:buClr>
              <a:buSzPct val="69444"/>
              <a:buFont typeface="Wingdings"/>
              <a:buChar char=""/>
              <a:tabLst>
                <a:tab pos="286385" algn="l"/>
                <a:tab pos="287020" algn="l"/>
                <a:tab pos="4185285" algn="l"/>
              </a:tabLst>
            </a:pPr>
            <a:r>
              <a:rPr sz="1800" spc="-5" dirty="0">
                <a:latin typeface="Arial"/>
                <a:cs typeface="Arial"/>
              </a:rPr>
              <a:t>so that </a:t>
            </a:r>
            <a:r>
              <a:rPr sz="1800" dirty="0">
                <a:latin typeface="Arial"/>
                <a:cs typeface="Arial"/>
              </a:rPr>
              <a:t>the </a:t>
            </a:r>
            <a:r>
              <a:rPr sz="1800" spc="-5" dirty="0">
                <a:latin typeface="Arial"/>
                <a:cs typeface="Arial"/>
              </a:rPr>
              <a:t>product requirements can be translated into action </a:t>
            </a:r>
            <a:r>
              <a:rPr sz="1800" dirty="0">
                <a:latin typeface="Arial"/>
                <a:cs typeface="Arial"/>
              </a:rPr>
              <a:t>i.e., </a:t>
            </a:r>
            <a:r>
              <a:rPr sz="1800" spc="-15" dirty="0">
                <a:latin typeface="Arial"/>
                <a:cs typeface="Arial"/>
              </a:rPr>
              <a:t>who  </a:t>
            </a:r>
            <a:r>
              <a:rPr sz="1800" spc="-5" dirty="0">
                <a:latin typeface="Arial"/>
                <a:cs typeface="Arial"/>
              </a:rPr>
              <a:t>does </a:t>
            </a:r>
            <a:r>
              <a:rPr sz="1800" spc="-15" dirty="0">
                <a:latin typeface="Arial"/>
                <a:cs typeface="Arial"/>
              </a:rPr>
              <a:t>what </a:t>
            </a:r>
            <a:r>
              <a:rPr sz="1800" spc="-5" dirty="0">
                <a:latin typeface="Arial"/>
                <a:cs typeface="Arial"/>
              </a:rPr>
              <a:t>and by </a:t>
            </a:r>
            <a:r>
              <a:rPr sz="1800" spc="-15" dirty="0">
                <a:latin typeface="Arial"/>
                <a:cs typeface="Arial"/>
              </a:rPr>
              <a:t>when </a:t>
            </a:r>
            <a:r>
              <a:rPr sz="1800" spc="-5" dirty="0">
                <a:latin typeface="Arial"/>
                <a:cs typeface="Arial"/>
              </a:rPr>
              <a:t>and </a:t>
            </a:r>
            <a:r>
              <a:rPr sz="1800" dirty="0">
                <a:latin typeface="Arial"/>
                <a:cs typeface="Arial"/>
              </a:rPr>
              <a:t>for </a:t>
            </a:r>
            <a:r>
              <a:rPr sz="1800" spc="-5" dirty="0">
                <a:latin typeface="Arial"/>
                <a:cs typeface="Arial"/>
              </a:rPr>
              <a:t>how much. Such </a:t>
            </a:r>
            <a:r>
              <a:rPr sz="1800" spc="-10" dirty="0">
                <a:latin typeface="Arial"/>
                <a:cs typeface="Arial"/>
              </a:rPr>
              <a:t>plan </a:t>
            </a:r>
            <a:r>
              <a:rPr sz="1800" spc="-5" dirty="0">
                <a:latin typeface="Arial"/>
                <a:cs typeface="Arial"/>
              </a:rPr>
              <a:t>should be  established collaboratively </a:t>
            </a:r>
            <a:r>
              <a:rPr sz="1800" spc="-15" dirty="0">
                <a:latin typeface="Arial"/>
                <a:cs typeface="Arial"/>
              </a:rPr>
              <a:t>with </a:t>
            </a:r>
            <a:r>
              <a:rPr sz="1800" spc="-5" dirty="0">
                <a:latin typeface="Arial"/>
                <a:cs typeface="Arial"/>
              </a:rPr>
              <a:t>input </a:t>
            </a:r>
            <a:r>
              <a:rPr sz="1800" dirty="0">
                <a:latin typeface="Arial"/>
                <a:cs typeface="Arial"/>
              </a:rPr>
              <a:t>from </a:t>
            </a:r>
            <a:r>
              <a:rPr sz="1800" spc="-10" dirty="0">
                <a:latin typeface="Arial"/>
                <a:cs typeface="Arial"/>
              </a:rPr>
              <a:t>different </a:t>
            </a:r>
            <a:r>
              <a:rPr sz="1800" spc="-5" dirty="0">
                <a:latin typeface="Arial"/>
                <a:cs typeface="Arial"/>
              </a:rPr>
              <a:t>functional groups. </a:t>
            </a:r>
            <a:r>
              <a:rPr sz="1800" dirty="0">
                <a:latin typeface="Arial"/>
                <a:cs typeface="Arial"/>
              </a:rPr>
              <a:t>It  </a:t>
            </a:r>
            <a:r>
              <a:rPr sz="1800" spc="-5" dirty="0">
                <a:latin typeface="Arial"/>
                <a:cs typeface="Arial"/>
              </a:rPr>
              <a:t>should </a:t>
            </a:r>
            <a:r>
              <a:rPr sz="1800" spc="-10" dirty="0">
                <a:latin typeface="Arial"/>
                <a:cs typeface="Arial"/>
              </a:rPr>
              <a:t>include </a:t>
            </a:r>
            <a:r>
              <a:rPr sz="1800" spc="-5" dirty="0">
                <a:latin typeface="Arial"/>
                <a:cs typeface="Arial"/>
              </a:rPr>
              <a:t>key milestones, critical paths </a:t>
            </a:r>
            <a:r>
              <a:rPr sz="1800" spc="-10" dirty="0">
                <a:latin typeface="Arial"/>
                <a:cs typeface="Arial"/>
              </a:rPr>
              <a:t>and periodic reviews </a:t>
            </a:r>
            <a:r>
              <a:rPr sz="1800" dirty="0">
                <a:latin typeface="Arial"/>
                <a:cs typeface="Arial"/>
              </a:rPr>
              <a:t>for </a:t>
            </a:r>
            <a:r>
              <a:rPr sz="1800" spc="-5" dirty="0">
                <a:latin typeface="Arial"/>
                <a:cs typeface="Arial"/>
              </a:rPr>
              <a:t>“go  and no-go” decisions and</a:t>
            </a:r>
            <a:r>
              <a:rPr sz="1800" spc="55" dirty="0">
                <a:latin typeface="Arial"/>
                <a:cs typeface="Arial"/>
              </a:rPr>
              <a:t> </a:t>
            </a:r>
            <a:r>
              <a:rPr sz="1800" spc="-5" dirty="0">
                <a:latin typeface="Arial"/>
                <a:cs typeface="Arial"/>
              </a:rPr>
              <a:t>be updated	</a:t>
            </a:r>
            <a:r>
              <a:rPr sz="1800" spc="-20" dirty="0">
                <a:latin typeface="Arial"/>
                <a:cs typeface="Arial"/>
              </a:rPr>
              <a:t>periodically.</a:t>
            </a:r>
            <a:endParaRPr sz="1800" dirty="0">
              <a:latin typeface="Arial"/>
              <a:cs typeface="Arial"/>
            </a:endParaRPr>
          </a:p>
        </p:txBody>
      </p:sp>
      <p:sp>
        <p:nvSpPr>
          <p:cNvPr id="6" name="object 6"/>
          <p:cNvSpPr txBox="1"/>
          <p:nvPr/>
        </p:nvSpPr>
        <p:spPr>
          <a:xfrm>
            <a:off x="746790" y="4974525"/>
            <a:ext cx="7420609" cy="1824355"/>
          </a:xfrm>
          <a:prstGeom prst="rect">
            <a:avLst/>
          </a:prstGeom>
        </p:spPr>
        <p:txBody>
          <a:bodyPr vert="horz" wrap="square" lIns="0" tIns="88900" rIns="0" bIns="0" rtlCol="0">
            <a:spAutoFit/>
          </a:bodyPr>
          <a:lstStyle/>
          <a:p>
            <a:pPr marL="203200">
              <a:lnSpc>
                <a:spcPct val="100000"/>
              </a:lnSpc>
              <a:spcBef>
                <a:spcPts val="700"/>
              </a:spcBef>
            </a:pPr>
            <a:r>
              <a:rPr sz="1800" b="1" spc="-5" dirty="0">
                <a:latin typeface="Arial"/>
                <a:cs typeface="Arial"/>
              </a:rPr>
              <a:t>Step 6:</a:t>
            </a:r>
            <a:endParaRPr sz="1800" dirty="0">
              <a:latin typeface="Arial"/>
              <a:cs typeface="Arial"/>
            </a:endParaRPr>
          </a:p>
          <a:p>
            <a:pPr marL="286385" marR="5080" indent="-274320">
              <a:lnSpc>
                <a:spcPct val="100000"/>
              </a:lnSpc>
              <a:spcBef>
                <a:spcPts val="600"/>
              </a:spcBef>
              <a:buClr>
                <a:srgbClr val="FD8537"/>
              </a:buClr>
              <a:buSzPct val="69444"/>
              <a:buFont typeface="Wingdings"/>
              <a:buChar char=""/>
              <a:tabLst>
                <a:tab pos="286385" algn="l"/>
                <a:tab pos="287020" algn="l"/>
              </a:tabLst>
            </a:pPr>
            <a:r>
              <a:rPr sz="1800" spc="-5" dirty="0">
                <a:latin typeface="Arial"/>
                <a:cs typeface="Arial"/>
              </a:rPr>
              <a:t>Execute the product development plan </a:t>
            </a:r>
            <a:r>
              <a:rPr sz="1800" dirty="0">
                <a:latin typeface="Arial"/>
                <a:cs typeface="Arial"/>
              </a:rPr>
              <a:t>It </a:t>
            </a:r>
            <a:r>
              <a:rPr sz="1800" spc="-5" dirty="0">
                <a:latin typeface="Arial"/>
                <a:cs typeface="Arial"/>
              </a:rPr>
              <a:t>is subject-matter experts </a:t>
            </a:r>
            <a:r>
              <a:rPr sz="1800" spc="-15" dirty="0">
                <a:latin typeface="Arial"/>
                <a:cs typeface="Arial"/>
              </a:rPr>
              <a:t>who  </a:t>
            </a:r>
            <a:r>
              <a:rPr sz="1800" spc="-5" dirty="0">
                <a:latin typeface="Arial"/>
                <a:cs typeface="Arial"/>
              </a:rPr>
              <a:t>possess </a:t>
            </a:r>
            <a:r>
              <a:rPr sz="1800" spc="-15" dirty="0">
                <a:latin typeface="Arial"/>
                <a:cs typeface="Arial"/>
              </a:rPr>
              <a:t>knowledge </a:t>
            </a:r>
            <a:r>
              <a:rPr sz="1800" spc="-5" dirty="0">
                <a:latin typeface="Arial"/>
                <a:cs typeface="Arial"/>
              </a:rPr>
              <a:t>of </a:t>
            </a:r>
            <a:r>
              <a:rPr sz="1800" dirty="0">
                <a:latin typeface="Arial"/>
                <a:cs typeface="Arial"/>
              </a:rPr>
              <a:t>the </a:t>
            </a:r>
            <a:r>
              <a:rPr sz="1800" spc="-5" dirty="0">
                <a:latin typeface="Arial"/>
                <a:cs typeface="Arial"/>
              </a:rPr>
              <a:t>investigational product </a:t>
            </a:r>
            <a:r>
              <a:rPr sz="1800" spc="-20" dirty="0">
                <a:latin typeface="Arial"/>
                <a:cs typeface="Arial"/>
              </a:rPr>
              <a:t>who </a:t>
            </a:r>
            <a:r>
              <a:rPr sz="1800" spc="-5" dirty="0">
                <a:latin typeface="Arial"/>
                <a:cs typeface="Arial"/>
              </a:rPr>
              <a:t>must carry </a:t>
            </a:r>
            <a:r>
              <a:rPr sz="1800" spc="-10" dirty="0">
                <a:latin typeface="Arial"/>
                <a:cs typeface="Arial"/>
              </a:rPr>
              <a:t>out  </a:t>
            </a:r>
            <a:r>
              <a:rPr sz="1800" spc="-5" dirty="0">
                <a:latin typeface="Arial"/>
                <a:cs typeface="Arial"/>
              </a:rPr>
              <a:t>(and be responsible </a:t>
            </a:r>
            <a:r>
              <a:rPr sz="1800" dirty="0">
                <a:latin typeface="Arial"/>
                <a:cs typeface="Arial"/>
              </a:rPr>
              <a:t>for) the </a:t>
            </a:r>
            <a:r>
              <a:rPr sz="1800" spc="-5" dirty="0">
                <a:latin typeface="Arial"/>
                <a:cs typeface="Arial"/>
              </a:rPr>
              <a:t>corresponding manufacturing, </a:t>
            </a:r>
            <a:r>
              <a:rPr sz="1800" spc="-25" dirty="0">
                <a:latin typeface="Arial"/>
                <a:cs typeface="Arial"/>
              </a:rPr>
              <a:t>quality,  </a:t>
            </a:r>
            <a:r>
              <a:rPr sz="1800" spc="-20" dirty="0">
                <a:latin typeface="Arial"/>
                <a:cs typeface="Arial"/>
              </a:rPr>
              <a:t>regulatory, </a:t>
            </a:r>
            <a:r>
              <a:rPr sz="1800" spc="-5" dirty="0">
                <a:latin typeface="Arial"/>
                <a:cs typeface="Arial"/>
              </a:rPr>
              <a:t>non-clinical and clinical programs, as </a:t>
            </a:r>
            <a:r>
              <a:rPr sz="1800" spc="-15" dirty="0">
                <a:latin typeface="Arial"/>
                <a:cs typeface="Arial"/>
              </a:rPr>
              <a:t>well </a:t>
            </a:r>
            <a:r>
              <a:rPr sz="1800" spc="-5" dirty="0">
                <a:latin typeface="Arial"/>
                <a:cs typeface="Arial"/>
              </a:rPr>
              <a:t>as any  coordination </a:t>
            </a:r>
            <a:r>
              <a:rPr sz="1800" spc="-15" dirty="0">
                <a:latin typeface="Arial"/>
                <a:cs typeface="Arial"/>
              </a:rPr>
              <a:t>with </a:t>
            </a:r>
            <a:r>
              <a:rPr sz="1800" spc="-5" dirty="0">
                <a:latin typeface="Arial"/>
                <a:cs typeface="Arial"/>
              </a:rPr>
              <a:t>third</a:t>
            </a:r>
            <a:r>
              <a:rPr sz="1800" spc="65" dirty="0">
                <a:latin typeface="Arial"/>
                <a:cs typeface="Arial"/>
              </a:rPr>
              <a:t> </a:t>
            </a:r>
            <a:r>
              <a:rPr sz="1800" spc="-5" dirty="0">
                <a:latin typeface="Arial"/>
                <a:cs typeface="Arial"/>
              </a:rPr>
              <a:t>parties</a:t>
            </a:r>
            <a:endParaRPr sz="1800" dirty="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p>
        </p:txBody>
      </p:sp>
      <p:sp>
        <p:nvSpPr>
          <p:cNvPr id="3" name="object 3"/>
          <p:cNvSpPr/>
          <p:nvPr/>
        </p:nvSpPr>
        <p:spPr>
          <a:xfrm>
            <a:off x="565372" y="13312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89660"/>
            <a:ext cx="7190232" cy="67970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168653"/>
            <a:ext cx="7083425" cy="39116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a:t>
            </a:r>
            <a:r>
              <a:rPr sz="2400" spc="105" dirty="0">
                <a:latin typeface="Arial"/>
                <a:cs typeface="Arial"/>
              </a:rPr>
              <a:t> </a:t>
            </a:r>
            <a:r>
              <a:rPr sz="2400" dirty="0">
                <a:latin typeface="Arial"/>
                <a:cs typeface="Arial"/>
              </a:rPr>
              <a:t>:</a:t>
            </a:r>
          </a:p>
        </p:txBody>
      </p:sp>
      <p:sp>
        <p:nvSpPr>
          <p:cNvPr id="7" name="object 7"/>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19</a:t>
            </a:r>
            <a:endParaRPr sz="1200">
              <a:latin typeface="Arial"/>
              <a:cs typeface="Arial"/>
            </a:endParaRPr>
          </a:p>
        </p:txBody>
      </p:sp>
      <p:sp>
        <p:nvSpPr>
          <p:cNvPr id="9" name="object 9"/>
          <p:cNvSpPr/>
          <p:nvPr/>
        </p:nvSpPr>
        <p:spPr>
          <a:xfrm>
            <a:off x="533400" y="2209800"/>
            <a:ext cx="7328916" cy="3886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65372" y="13312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89660"/>
            <a:ext cx="71048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59" y="1455419"/>
            <a:ext cx="1421892"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1168653"/>
            <a:ext cx="6910070" cy="1109345"/>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endParaRPr sz="2400">
              <a:latin typeface="Arial"/>
              <a:cs typeface="Arial"/>
            </a:endParaRPr>
          </a:p>
          <a:p>
            <a:pPr marL="266700">
              <a:lnSpc>
                <a:spcPct val="100000"/>
              </a:lnSpc>
              <a:spcBef>
                <a:spcPts val="610"/>
              </a:spcBef>
            </a:pPr>
            <a:r>
              <a:rPr sz="1800" b="1" spc="-5" dirty="0">
                <a:latin typeface="Arial"/>
                <a:cs typeface="Arial"/>
              </a:rPr>
              <a:t>Step</a:t>
            </a:r>
            <a:r>
              <a:rPr sz="1800" b="1" spc="-15" dirty="0">
                <a:latin typeface="Arial"/>
                <a:cs typeface="Arial"/>
              </a:rPr>
              <a:t> </a:t>
            </a:r>
            <a:r>
              <a:rPr sz="1800" b="1" spc="-5" dirty="0">
                <a:latin typeface="Arial"/>
                <a:cs typeface="Arial"/>
              </a:rPr>
              <a:t>7:</a:t>
            </a:r>
            <a:endParaRPr sz="1800">
              <a:latin typeface="Arial"/>
              <a:cs typeface="Arial"/>
            </a:endParaRPr>
          </a:p>
        </p:txBody>
      </p:sp>
      <p:sp>
        <p:nvSpPr>
          <p:cNvPr id="7" name="object 7"/>
          <p:cNvSpPr txBox="1"/>
          <p:nvPr/>
        </p:nvSpPr>
        <p:spPr>
          <a:xfrm>
            <a:off x="535940" y="2252598"/>
            <a:ext cx="7449184" cy="3973195"/>
          </a:xfrm>
          <a:prstGeom prst="rect">
            <a:avLst/>
          </a:prstGeom>
        </p:spPr>
        <p:txBody>
          <a:bodyPr vert="horz" wrap="square" lIns="0" tIns="88900" rIns="0" bIns="0" rtlCol="0">
            <a:spAutoFit/>
          </a:bodyPr>
          <a:lstStyle/>
          <a:p>
            <a:pPr marL="287020" indent="-274320">
              <a:lnSpc>
                <a:spcPct val="100000"/>
              </a:lnSpc>
              <a:spcBef>
                <a:spcPts val="700"/>
              </a:spcBef>
              <a:buClr>
                <a:srgbClr val="FD8537"/>
              </a:buClr>
              <a:buSzPct val="69444"/>
              <a:buFont typeface="Wingdings"/>
              <a:buChar char=""/>
              <a:tabLst>
                <a:tab pos="286385" algn="l"/>
                <a:tab pos="287020" algn="l"/>
              </a:tabLst>
            </a:pPr>
            <a:r>
              <a:rPr sz="1800" spc="-5" dirty="0">
                <a:latin typeface="Arial"/>
                <a:cs typeface="Arial"/>
              </a:rPr>
              <a:t>Execute the </a:t>
            </a:r>
            <a:r>
              <a:rPr sz="1800" spc="-5" dirty="0">
                <a:solidFill>
                  <a:srgbClr val="FFFF00"/>
                </a:solidFill>
                <a:latin typeface="Arial"/>
                <a:cs typeface="Arial"/>
              </a:rPr>
              <a:t>clinical</a:t>
            </a:r>
            <a:r>
              <a:rPr sz="1800" spc="25" dirty="0">
                <a:solidFill>
                  <a:srgbClr val="FFFF00"/>
                </a:solidFill>
                <a:latin typeface="Arial"/>
                <a:cs typeface="Arial"/>
              </a:rPr>
              <a:t> </a:t>
            </a:r>
            <a:r>
              <a:rPr sz="1800" spc="-5" dirty="0">
                <a:solidFill>
                  <a:srgbClr val="FFFF00"/>
                </a:solidFill>
                <a:latin typeface="Arial"/>
                <a:cs typeface="Arial"/>
              </a:rPr>
              <a:t>plan</a:t>
            </a:r>
            <a:endParaRPr sz="1800" dirty="0">
              <a:solidFill>
                <a:srgbClr val="FFFF00"/>
              </a:solidFill>
              <a:latin typeface="Arial"/>
              <a:cs typeface="Arial"/>
            </a:endParaRPr>
          </a:p>
          <a:p>
            <a:pPr marL="287020" indent="-274320">
              <a:lnSpc>
                <a:spcPct val="100000"/>
              </a:lnSpc>
              <a:spcBef>
                <a:spcPts val="600"/>
              </a:spcBef>
              <a:buClr>
                <a:srgbClr val="FD8537"/>
              </a:buClr>
              <a:buSzPct val="69444"/>
              <a:buFont typeface="Wingdings"/>
              <a:buChar char=""/>
              <a:tabLst>
                <a:tab pos="286385" algn="l"/>
                <a:tab pos="287020" algn="l"/>
              </a:tabLst>
            </a:pPr>
            <a:r>
              <a:rPr sz="1800" dirty="0">
                <a:latin typeface="Arial"/>
                <a:cs typeface="Arial"/>
              </a:rPr>
              <a:t>. If </a:t>
            </a:r>
            <a:r>
              <a:rPr sz="1800" spc="-5" dirty="0">
                <a:latin typeface="Arial"/>
                <a:cs typeface="Arial"/>
              </a:rPr>
              <a:t>a clinical program is required in support </a:t>
            </a:r>
            <a:r>
              <a:rPr sz="1800" dirty="0">
                <a:latin typeface="Arial"/>
                <a:cs typeface="Arial"/>
              </a:rPr>
              <a:t>of the</a:t>
            </a:r>
            <a:r>
              <a:rPr sz="1800" spc="50" dirty="0">
                <a:latin typeface="Arial"/>
                <a:cs typeface="Arial"/>
              </a:rPr>
              <a:t> </a:t>
            </a:r>
            <a:r>
              <a:rPr sz="1800" spc="-5" dirty="0">
                <a:latin typeface="Arial"/>
                <a:cs typeface="Arial"/>
              </a:rPr>
              <a:t>licensing</a:t>
            </a:r>
            <a:endParaRPr sz="1800" dirty="0">
              <a:latin typeface="Arial"/>
              <a:cs typeface="Arial"/>
            </a:endParaRPr>
          </a:p>
          <a:p>
            <a:pPr marL="286385" marR="57785" indent="-274320">
              <a:lnSpc>
                <a:spcPct val="100000"/>
              </a:lnSpc>
              <a:spcBef>
                <a:spcPts val="600"/>
              </a:spcBef>
              <a:buClr>
                <a:srgbClr val="FD8537"/>
              </a:buClr>
              <a:buSzPct val="69444"/>
              <a:buFont typeface="Wingdings"/>
              <a:buChar char=""/>
              <a:tabLst>
                <a:tab pos="286385" algn="l"/>
                <a:tab pos="287020" algn="l"/>
                <a:tab pos="3231515" algn="l"/>
                <a:tab pos="6013450" algn="l"/>
              </a:tabLst>
            </a:pPr>
            <a:r>
              <a:rPr sz="1800" spc="-5" dirty="0">
                <a:latin typeface="Arial"/>
                <a:cs typeface="Arial"/>
              </a:rPr>
              <a:t>application, these studies should be conducted according </a:t>
            </a:r>
            <a:r>
              <a:rPr sz="1800" dirty="0">
                <a:latin typeface="Arial"/>
                <a:cs typeface="Arial"/>
              </a:rPr>
              <a:t>to </a:t>
            </a:r>
            <a:r>
              <a:rPr sz="1800" spc="-5" dirty="0">
                <a:latin typeface="Arial"/>
                <a:cs typeface="Arial"/>
              </a:rPr>
              <a:t>good  clinical practices</a:t>
            </a:r>
            <a:r>
              <a:rPr sz="1800" spc="55" dirty="0">
                <a:latin typeface="Arial"/>
                <a:cs typeface="Arial"/>
              </a:rPr>
              <a:t> </a:t>
            </a:r>
            <a:r>
              <a:rPr sz="1800" spc="-5" dirty="0">
                <a:latin typeface="Arial"/>
                <a:cs typeface="Arial"/>
              </a:rPr>
              <a:t>(GCP)</a:t>
            </a:r>
            <a:r>
              <a:rPr sz="1800" spc="20" dirty="0">
                <a:latin typeface="Arial"/>
                <a:cs typeface="Arial"/>
              </a:rPr>
              <a:t> </a:t>
            </a:r>
            <a:r>
              <a:rPr sz="1800" spc="-5" dirty="0">
                <a:latin typeface="Arial"/>
                <a:cs typeface="Arial"/>
              </a:rPr>
              <a:t>and	</a:t>
            </a:r>
            <a:r>
              <a:rPr sz="1800" spc="-5" dirty="0">
                <a:solidFill>
                  <a:srgbClr val="FFFF00"/>
                </a:solidFill>
                <a:latin typeface="Arial"/>
                <a:cs typeface="Arial"/>
              </a:rPr>
              <a:t>country-specific requirements, such as  ethics approvals and/or necessary</a:t>
            </a:r>
            <a:r>
              <a:rPr sz="1800" spc="85" dirty="0">
                <a:solidFill>
                  <a:srgbClr val="FFFF00"/>
                </a:solidFill>
                <a:latin typeface="Arial"/>
                <a:cs typeface="Arial"/>
              </a:rPr>
              <a:t> </a:t>
            </a:r>
            <a:r>
              <a:rPr sz="1800" spc="-5" dirty="0">
                <a:solidFill>
                  <a:srgbClr val="FFFF00"/>
                </a:solidFill>
                <a:latin typeface="Arial"/>
                <a:cs typeface="Arial"/>
              </a:rPr>
              <a:t>regulatory</a:t>
            </a:r>
            <a:r>
              <a:rPr sz="1800" spc="20" dirty="0">
                <a:solidFill>
                  <a:srgbClr val="FFFF00"/>
                </a:solidFill>
                <a:latin typeface="Arial"/>
                <a:cs typeface="Arial"/>
              </a:rPr>
              <a:t> </a:t>
            </a:r>
            <a:r>
              <a:rPr sz="1800" spc="-5" dirty="0">
                <a:solidFill>
                  <a:srgbClr val="FFFF00"/>
                </a:solidFill>
                <a:latin typeface="Arial"/>
                <a:cs typeface="Arial"/>
              </a:rPr>
              <a:t>approvals	or</a:t>
            </a:r>
            <a:r>
              <a:rPr sz="1800" spc="-80" dirty="0">
                <a:solidFill>
                  <a:srgbClr val="FFFF00"/>
                </a:solidFill>
                <a:latin typeface="Arial"/>
                <a:cs typeface="Arial"/>
              </a:rPr>
              <a:t> </a:t>
            </a:r>
            <a:r>
              <a:rPr sz="1800" spc="-5" dirty="0">
                <a:solidFill>
                  <a:srgbClr val="FFFF00"/>
                </a:solidFill>
                <a:latin typeface="Arial"/>
                <a:cs typeface="Arial"/>
              </a:rPr>
              <a:t>conducting  the clinical trial(s). </a:t>
            </a:r>
            <a:r>
              <a:rPr sz="1800" spc="-5" dirty="0">
                <a:latin typeface="Arial"/>
                <a:cs typeface="Arial"/>
              </a:rPr>
              <a:t>Often, it helps </a:t>
            </a:r>
            <a:r>
              <a:rPr sz="1800" dirty="0">
                <a:latin typeface="Arial"/>
                <a:cs typeface="Arial"/>
              </a:rPr>
              <a:t>to </a:t>
            </a:r>
            <a:r>
              <a:rPr sz="1800" spc="-5" dirty="0">
                <a:latin typeface="Arial"/>
                <a:cs typeface="Arial"/>
              </a:rPr>
              <a:t>have a </a:t>
            </a:r>
            <a:r>
              <a:rPr sz="1800" spc="-5" dirty="0">
                <a:solidFill>
                  <a:srgbClr val="FFFF00"/>
                </a:solidFill>
                <a:latin typeface="Arial"/>
                <a:cs typeface="Arial"/>
              </a:rPr>
              <a:t>pre-submission meeting  </a:t>
            </a:r>
            <a:r>
              <a:rPr sz="1800" spc="-15" dirty="0">
                <a:latin typeface="Arial"/>
                <a:cs typeface="Arial"/>
              </a:rPr>
              <a:t>with </a:t>
            </a:r>
            <a:r>
              <a:rPr sz="1800" dirty="0">
                <a:latin typeface="Arial"/>
                <a:cs typeface="Arial"/>
              </a:rPr>
              <a:t>the </a:t>
            </a:r>
            <a:r>
              <a:rPr sz="1800" spc="-5" dirty="0">
                <a:latin typeface="Arial"/>
                <a:cs typeface="Arial"/>
              </a:rPr>
              <a:t>regulatory agency prior </a:t>
            </a:r>
            <a:r>
              <a:rPr sz="1800" dirty="0">
                <a:latin typeface="Arial"/>
                <a:cs typeface="Arial"/>
              </a:rPr>
              <a:t>to </a:t>
            </a:r>
            <a:r>
              <a:rPr sz="1800" spc="-5" dirty="0">
                <a:latin typeface="Arial"/>
                <a:cs typeface="Arial"/>
              </a:rPr>
              <a:t>submitting a clinical trial application  in order </a:t>
            </a:r>
            <a:r>
              <a:rPr sz="1800" dirty="0">
                <a:latin typeface="Arial"/>
                <a:cs typeface="Arial"/>
              </a:rPr>
              <a:t>to </a:t>
            </a:r>
            <a:r>
              <a:rPr sz="1800" spc="-5" dirty="0">
                <a:latin typeface="Arial"/>
                <a:cs typeface="Arial"/>
              </a:rPr>
              <a:t>address</a:t>
            </a:r>
            <a:r>
              <a:rPr sz="1800" spc="10" dirty="0">
                <a:latin typeface="Arial"/>
                <a:cs typeface="Arial"/>
              </a:rPr>
              <a:t> </a:t>
            </a:r>
            <a:r>
              <a:rPr sz="1800" spc="-5" dirty="0">
                <a:latin typeface="Arial"/>
                <a:cs typeface="Arial"/>
              </a:rPr>
              <a:t>specific</a:t>
            </a:r>
            <a:endParaRPr sz="1800" dirty="0">
              <a:latin typeface="Arial"/>
              <a:cs typeface="Arial"/>
            </a:endParaRPr>
          </a:p>
          <a:p>
            <a:pPr marL="287020" indent="-274320">
              <a:lnSpc>
                <a:spcPct val="100000"/>
              </a:lnSpc>
              <a:spcBef>
                <a:spcPts val="600"/>
              </a:spcBef>
              <a:buClr>
                <a:srgbClr val="FD8537"/>
              </a:buClr>
              <a:buSzPct val="69444"/>
              <a:buFont typeface="Wingdings"/>
              <a:buChar char=""/>
              <a:tabLst>
                <a:tab pos="286385" algn="l"/>
                <a:tab pos="287020" algn="l"/>
              </a:tabLst>
            </a:pPr>
            <a:r>
              <a:rPr sz="1800" b="1" dirty="0">
                <a:latin typeface="Arial"/>
                <a:cs typeface="Arial"/>
              </a:rPr>
              <a:t>Step</a:t>
            </a:r>
            <a:r>
              <a:rPr sz="1800" b="1" spc="-5" dirty="0">
                <a:latin typeface="Arial"/>
                <a:cs typeface="Arial"/>
              </a:rPr>
              <a:t> 8:</a:t>
            </a:r>
            <a:endParaRPr sz="1800" dirty="0">
              <a:latin typeface="Arial"/>
              <a:cs typeface="Arial"/>
            </a:endParaRPr>
          </a:p>
          <a:p>
            <a:pPr marL="286385" marR="5080" indent="-274320">
              <a:lnSpc>
                <a:spcPct val="100000"/>
              </a:lnSpc>
              <a:spcBef>
                <a:spcPts val="600"/>
              </a:spcBef>
              <a:buClr>
                <a:srgbClr val="FD8537"/>
              </a:buClr>
              <a:buSzPct val="69444"/>
              <a:buFont typeface="Wingdings"/>
              <a:buChar char=""/>
              <a:tabLst>
                <a:tab pos="286385" algn="l"/>
                <a:tab pos="287020" algn="l"/>
                <a:tab pos="4374515" algn="l"/>
              </a:tabLst>
            </a:pPr>
            <a:r>
              <a:rPr sz="1800" spc="-5" dirty="0">
                <a:latin typeface="Arial"/>
                <a:cs typeface="Arial"/>
              </a:rPr>
              <a:t>Collect </a:t>
            </a:r>
            <a:r>
              <a:rPr sz="1800" spc="-15" dirty="0">
                <a:solidFill>
                  <a:srgbClr val="FFFF00"/>
                </a:solidFill>
                <a:latin typeface="Arial"/>
                <a:cs typeface="Arial"/>
              </a:rPr>
              <a:t>your </a:t>
            </a:r>
            <a:r>
              <a:rPr sz="1800" spc="-5" dirty="0">
                <a:solidFill>
                  <a:srgbClr val="FFFF00"/>
                </a:solidFill>
                <a:latin typeface="Arial"/>
                <a:cs typeface="Arial"/>
              </a:rPr>
              <a:t>data </a:t>
            </a:r>
            <a:r>
              <a:rPr sz="1800" dirty="0">
                <a:solidFill>
                  <a:srgbClr val="FFFF00"/>
                </a:solidFill>
                <a:latin typeface="Arial"/>
                <a:cs typeface="Arial"/>
              </a:rPr>
              <a:t>for </a:t>
            </a:r>
            <a:r>
              <a:rPr sz="1800" spc="-5" dirty="0">
                <a:solidFill>
                  <a:srgbClr val="FFFF00"/>
                </a:solidFill>
                <a:latin typeface="Arial"/>
                <a:cs typeface="Arial"/>
              </a:rPr>
              <a:t>regulatory submission </a:t>
            </a:r>
            <a:r>
              <a:rPr sz="1800" dirty="0">
                <a:latin typeface="Arial"/>
                <a:cs typeface="Arial"/>
              </a:rPr>
              <a:t>.Once </a:t>
            </a:r>
            <a:r>
              <a:rPr sz="1800" spc="-5" dirty="0">
                <a:latin typeface="Arial"/>
                <a:cs typeface="Arial"/>
              </a:rPr>
              <a:t>the data </a:t>
            </a:r>
            <a:r>
              <a:rPr sz="1800" dirty="0">
                <a:latin typeface="Arial"/>
                <a:cs typeface="Arial"/>
              </a:rPr>
              <a:t>from the  </a:t>
            </a:r>
            <a:r>
              <a:rPr sz="1800" spc="-5" dirty="0">
                <a:solidFill>
                  <a:srgbClr val="FFFF00"/>
                </a:solidFill>
                <a:latin typeface="Arial"/>
                <a:cs typeface="Arial"/>
              </a:rPr>
              <a:t>product design and </a:t>
            </a:r>
            <a:r>
              <a:rPr sz="1800" dirty="0">
                <a:solidFill>
                  <a:srgbClr val="FFFF00"/>
                </a:solidFill>
                <a:latin typeface="Arial"/>
                <a:cs typeface="Arial"/>
              </a:rPr>
              <a:t>the </a:t>
            </a:r>
            <a:r>
              <a:rPr sz="1800" spc="-5" dirty="0">
                <a:solidFill>
                  <a:srgbClr val="FFFF00"/>
                </a:solidFill>
                <a:latin typeface="Arial"/>
                <a:cs typeface="Arial"/>
              </a:rPr>
              <a:t>manufacturing, </a:t>
            </a:r>
            <a:r>
              <a:rPr sz="1800" spc="-25" dirty="0">
                <a:solidFill>
                  <a:srgbClr val="FFFF00"/>
                </a:solidFill>
                <a:latin typeface="Arial"/>
                <a:cs typeface="Arial"/>
              </a:rPr>
              <a:t>quality, </a:t>
            </a:r>
            <a:r>
              <a:rPr sz="1800" spc="-5" dirty="0">
                <a:solidFill>
                  <a:srgbClr val="FFFF00"/>
                </a:solidFill>
                <a:latin typeface="Arial"/>
                <a:cs typeface="Arial"/>
              </a:rPr>
              <a:t>non-clinical and clinical  programs are available,</a:t>
            </a:r>
            <a:r>
              <a:rPr sz="1800" spc="-5" dirty="0">
                <a:latin typeface="Arial"/>
                <a:cs typeface="Arial"/>
              </a:rPr>
              <a:t> these</a:t>
            </a:r>
            <a:r>
              <a:rPr sz="1800" spc="85" dirty="0">
                <a:latin typeface="Arial"/>
                <a:cs typeface="Arial"/>
              </a:rPr>
              <a:t> </a:t>
            </a:r>
            <a:r>
              <a:rPr sz="1800" spc="-5" dirty="0">
                <a:latin typeface="Arial"/>
                <a:cs typeface="Arial"/>
              </a:rPr>
              <a:t>data</a:t>
            </a:r>
            <a:r>
              <a:rPr sz="1800" spc="10" dirty="0">
                <a:latin typeface="Arial"/>
                <a:cs typeface="Arial"/>
              </a:rPr>
              <a:t> </a:t>
            </a:r>
            <a:r>
              <a:rPr sz="1800" spc="-5" dirty="0">
                <a:latin typeface="Arial"/>
                <a:cs typeface="Arial"/>
              </a:rPr>
              <a:t>and	reports should be collected </a:t>
            </a:r>
            <a:r>
              <a:rPr sz="1800" dirty="0">
                <a:latin typeface="Arial"/>
                <a:cs typeface="Arial"/>
              </a:rPr>
              <a:t>for  </a:t>
            </a:r>
            <a:r>
              <a:rPr sz="1800" spc="-5" dirty="0">
                <a:latin typeface="Arial"/>
                <a:cs typeface="Arial"/>
              </a:rPr>
              <a:t>inclusion in </a:t>
            </a:r>
            <a:r>
              <a:rPr sz="1800" dirty="0">
                <a:latin typeface="Arial"/>
                <a:cs typeface="Arial"/>
              </a:rPr>
              <a:t>the </a:t>
            </a:r>
            <a:r>
              <a:rPr sz="1800" spc="-5" dirty="0">
                <a:latin typeface="Arial"/>
                <a:cs typeface="Arial"/>
              </a:rPr>
              <a:t>regulatory</a:t>
            </a:r>
            <a:r>
              <a:rPr sz="1800" spc="30" dirty="0">
                <a:latin typeface="Arial"/>
                <a:cs typeface="Arial"/>
              </a:rPr>
              <a:t> </a:t>
            </a:r>
            <a:r>
              <a:rPr sz="1800" spc="-5" dirty="0">
                <a:latin typeface="Arial"/>
                <a:cs typeface="Arial"/>
              </a:rPr>
              <a:t>submission.</a:t>
            </a:r>
            <a:endParaRPr sz="1800" dirty="0">
              <a:latin typeface="Arial"/>
              <a:cs typeface="Arial"/>
            </a:endParaRPr>
          </a:p>
        </p:txBody>
      </p:sp>
      <p:sp>
        <p:nvSpPr>
          <p:cNvPr id="9" name="object 9"/>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20</a:t>
            </a:r>
            <a:endParaRPr sz="1200">
              <a:latin typeface="Arial"/>
              <a:cs typeface="Arial"/>
            </a:endParaRPr>
          </a:p>
        </p:txBody>
      </p:sp>
      <p:sp>
        <p:nvSpPr>
          <p:cNvPr id="11" name="object 11"/>
          <p:cNvSpPr/>
          <p:nvPr/>
        </p:nvSpPr>
        <p:spPr>
          <a:xfrm>
            <a:off x="5791200" y="1600200"/>
            <a:ext cx="2343911" cy="10668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641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lang="en-US" spc="-40" dirty="0"/>
              <a:t>SCIENCE</a:t>
            </a:r>
            <a:r>
              <a:rPr spc="375" dirty="0"/>
              <a:t> </a:t>
            </a:r>
            <a:r>
              <a:rPr sz="4800" dirty="0"/>
              <a:t>:</a:t>
            </a:r>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3</a:t>
            </a:fld>
            <a:endParaRPr dirty="0"/>
          </a:p>
        </p:txBody>
      </p:sp>
      <p:sp>
        <p:nvSpPr>
          <p:cNvPr id="3" name="object 3"/>
          <p:cNvSpPr txBox="1"/>
          <p:nvPr/>
        </p:nvSpPr>
        <p:spPr>
          <a:xfrm>
            <a:off x="535940" y="1468577"/>
            <a:ext cx="7167245" cy="2774315"/>
          </a:xfrm>
          <a:prstGeom prst="rect">
            <a:avLst/>
          </a:prstGeom>
        </p:spPr>
        <p:txBody>
          <a:bodyPr vert="horz" wrap="square" lIns="0" tIns="11430" rIns="0" bIns="0" rtlCol="0">
            <a:spAutoFit/>
          </a:bodyPr>
          <a:lstStyle/>
          <a:p>
            <a:pPr marL="286385" marR="5080" indent="-274320">
              <a:lnSpc>
                <a:spcPct val="100200"/>
              </a:lnSpc>
              <a:spcBef>
                <a:spcPts val="90"/>
              </a:spcBef>
              <a:buClr>
                <a:srgbClr val="FD8537"/>
              </a:buClr>
              <a:buSzPct val="66666"/>
              <a:buFont typeface="Wingdings"/>
              <a:buChar char=""/>
              <a:tabLst>
                <a:tab pos="299720" algn="l"/>
              </a:tabLst>
            </a:pPr>
            <a:r>
              <a:rPr sz="3600" b="1" dirty="0">
                <a:latin typeface="Arial"/>
                <a:cs typeface="Arial"/>
              </a:rPr>
              <a:t>Regulatory </a:t>
            </a:r>
            <a:r>
              <a:rPr lang="en-US" sz="3600" b="1" dirty="0">
                <a:latin typeface="Arial"/>
                <a:cs typeface="Arial"/>
              </a:rPr>
              <a:t>Science</a:t>
            </a:r>
            <a:r>
              <a:rPr sz="3600" b="1" dirty="0">
                <a:latin typeface="Arial"/>
                <a:cs typeface="Arial"/>
              </a:rPr>
              <a:t> </a:t>
            </a:r>
            <a:r>
              <a:rPr sz="2400" spc="-5" dirty="0">
                <a:latin typeface="Arial"/>
                <a:cs typeface="Arial"/>
              </a:rPr>
              <a:t>is a comparatively  </a:t>
            </a:r>
            <a:r>
              <a:rPr sz="2400" spc="-5" dirty="0">
                <a:solidFill>
                  <a:srgbClr val="FFFF00"/>
                </a:solidFill>
                <a:latin typeface="Arial"/>
                <a:cs typeface="Arial"/>
              </a:rPr>
              <a:t>new profession </a:t>
            </a:r>
            <a:r>
              <a:rPr sz="2400" spc="-5" dirty="0">
                <a:latin typeface="Arial"/>
                <a:cs typeface="Arial"/>
              </a:rPr>
              <a:t>which developed </a:t>
            </a:r>
            <a:r>
              <a:rPr sz="2400" dirty="0">
                <a:latin typeface="Arial"/>
                <a:cs typeface="Arial"/>
              </a:rPr>
              <a:t>from the </a:t>
            </a:r>
            <a:r>
              <a:rPr sz="2400" spc="-5" dirty="0">
                <a:latin typeface="Arial"/>
                <a:cs typeface="Arial"/>
              </a:rPr>
              <a:t>desire </a:t>
            </a:r>
            <a:r>
              <a:rPr sz="2400" dirty="0">
                <a:latin typeface="Arial"/>
                <a:cs typeface="Arial"/>
              </a:rPr>
              <a:t>of  </a:t>
            </a:r>
            <a:r>
              <a:rPr sz="2400" spc="-5" dirty="0">
                <a:latin typeface="Arial"/>
                <a:cs typeface="Arial"/>
              </a:rPr>
              <a:t>governments </a:t>
            </a:r>
            <a:r>
              <a:rPr sz="2400" dirty="0">
                <a:latin typeface="Arial"/>
                <a:cs typeface="Arial"/>
              </a:rPr>
              <a:t>to protect </a:t>
            </a:r>
            <a:r>
              <a:rPr sz="2400" spc="-5" dirty="0">
                <a:latin typeface="Arial"/>
                <a:cs typeface="Arial"/>
              </a:rPr>
              <a:t>public health by controlling  the </a:t>
            </a:r>
            <a:r>
              <a:rPr sz="2400" spc="-5" dirty="0">
                <a:solidFill>
                  <a:srgbClr val="FFFF00"/>
                </a:solidFill>
                <a:latin typeface="Arial"/>
                <a:cs typeface="Arial"/>
              </a:rPr>
              <a:t>safety and </a:t>
            </a:r>
            <a:r>
              <a:rPr sz="2400" spc="-10" dirty="0">
                <a:solidFill>
                  <a:srgbClr val="FFFF00"/>
                </a:solidFill>
                <a:latin typeface="Arial"/>
                <a:cs typeface="Arial"/>
              </a:rPr>
              <a:t>efficacy </a:t>
            </a:r>
            <a:r>
              <a:rPr sz="2400" dirty="0">
                <a:latin typeface="Arial"/>
                <a:cs typeface="Arial"/>
              </a:rPr>
              <a:t>of </a:t>
            </a:r>
            <a:r>
              <a:rPr sz="2400" spc="-5" dirty="0">
                <a:latin typeface="Arial"/>
                <a:cs typeface="Arial"/>
              </a:rPr>
              <a:t>products in areas  including </a:t>
            </a:r>
            <a:r>
              <a:rPr sz="2400" spc="-5" dirty="0">
                <a:solidFill>
                  <a:srgbClr val="FFFF00"/>
                </a:solidFill>
                <a:latin typeface="Arial"/>
                <a:cs typeface="Arial"/>
              </a:rPr>
              <a:t>pharmaceuticals, veterinary medicines,  medical devices, pesticides, agrochemicals,  </a:t>
            </a:r>
            <a:r>
              <a:rPr sz="2400" dirty="0">
                <a:solidFill>
                  <a:srgbClr val="FFFF00"/>
                </a:solidFill>
                <a:latin typeface="Arial"/>
                <a:cs typeface="Arial"/>
              </a:rPr>
              <a:t>cosmetics </a:t>
            </a:r>
            <a:r>
              <a:rPr sz="2400" spc="-5" dirty="0">
                <a:solidFill>
                  <a:srgbClr val="FFFF00"/>
                </a:solidFill>
                <a:latin typeface="Arial"/>
                <a:cs typeface="Arial"/>
              </a:rPr>
              <a:t>and complementary</a:t>
            </a:r>
            <a:r>
              <a:rPr sz="2400" spc="15" dirty="0">
                <a:solidFill>
                  <a:srgbClr val="FFFF00"/>
                </a:solidFill>
                <a:latin typeface="Arial"/>
                <a:cs typeface="Arial"/>
              </a:rPr>
              <a:t> </a:t>
            </a:r>
            <a:r>
              <a:rPr sz="2400" spc="-5" dirty="0">
                <a:solidFill>
                  <a:srgbClr val="FFFF00"/>
                </a:solidFill>
                <a:latin typeface="Arial"/>
                <a:cs typeface="Arial"/>
              </a:rPr>
              <a:t>medicines</a:t>
            </a:r>
            <a:r>
              <a:rPr sz="2400" spc="-5" dirty="0">
                <a:latin typeface="Arial"/>
                <a:cs typeface="Arial"/>
              </a:rPr>
              <a:t>.</a:t>
            </a:r>
            <a:endParaRPr sz="2400" dirty="0">
              <a:latin typeface="Arial"/>
              <a:cs typeface="Arial"/>
            </a:endParaRPr>
          </a:p>
        </p:txBody>
      </p:sp>
      <p:sp>
        <p:nvSpPr>
          <p:cNvPr id="6" name="object 6"/>
          <p:cNvSpPr/>
          <p:nvPr/>
        </p:nvSpPr>
        <p:spPr>
          <a:xfrm>
            <a:off x="228600" y="4774473"/>
            <a:ext cx="7848600" cy="208352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1" name="object 11"/>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30</a:t>
            </a:fld>
            <a:endParaRPr dirty="0"/>
          </a:p>
        </p:txBody>
      </p:sp>
      <p:sp>
        <p:nvSpPr>
          <p:cNvPr id="3" name="object 3"/>
          <p:cNvSpPr/>
          <p:nvPr/>
        </p:nvSpPr>
        <p:spPr>
          <a:xfrm>
            <a:off x="565372" y="13312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89660"/>
            <a:ext cx="71048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59" y="1455419"/>
            <a:ext cx="1421892"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5940" y="1168653"/>
            <a:ext cx="6910070" cy="756920"/>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endParaRPr sz="2400">
              <a:latin typeface="Arial"/>
              <a:cs typeface="Arial"/>
            </a:endParaRPr>
          </a:p>
        </p:txBody>
      </p:sp>
      <p:sp>
        <p:nvSpPr>
          <p:cNvPr id="9" name="object 9"/>
          <p:cNvSpPr/>
          <p:nvPr/>
        </p:nvSpPr>
        <p:spPr>
          <a:xfrm>
            <a:off x="838200" y="2209800"/>
            <a:ext cx="4419600" cy="2865748"/>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5105400" y="3962400"/>
            <a:ext cx="3029711" cy="24765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0" name="object 10"/>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31</a:t>
            </a:fld>
            <a:endParaRPr dirty="0"/>
          </a:p>
        </p:txBody>
      </p:sp>
      <p:sp>
        <p:nvSpPr>
          <p:cNvPr id="3" name="object 3"/>
          <p:cNvSpPr/>
          <p:nvPr/>
        </p:nvSpPr>
        <p:spPr>
          <a:xfrm>
            <a:off x="565372" y="13312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089660"/>
            <a:ext cx="71048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632459" y="1455419"/>
            <a:ext cx="1421892"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530310" y="1219200"/>
            <a:ext cx="7564755" cy="5196294"/>
          </a:xfrm>
          <a:prstGeom prst="rect">
            <a:avLst/>
          </a:prstGeom>
        </p:spPr>
        <p:txBody>
          <a:bodyPr vert="horz" wrap="square" lIns="0" tIns="12700" rIns="0" bIns="0" rtlCol="0">
            <a:spAutoFit/>
          </a:bodyPr>
          <a:lstStyle/>
          <a:p>
            <a:pPr marL="286385" marR="659130" indent="-274320">
              <a:lnSpc>
                <a:spcPct val="100000"/>
              </a:lnSpc>
              <a:spcBef>
                <a:spcPts val="100"/>
              </a:spcBef>
              <a:buClr>
                <a:srgbClr val="FD8537"/>
              </a:buClr>
              <a:buSzPct val="68750"/>
              <a:buFont typeface="Wingdings"/>
              <a:buChar char=""/>
              <a:tabLst>
                <a:tab pos="287020" algn="l"/>
              </a:tabLst>
            </a:pPr>
            <a:r>
              <a:rPr sz="2400" spc="-5" dirty="0">
                <a:latin typeface="Arial"/>
                <a:cs typeface="Arial"/>
              </a:rPr>
              <a:t>Regulatory Landscape and </a:t>
            </a:r>
            <a:r>
              <a:rPr sz="2400" dirty="0">
                <a:latin typeface="Arial"/>
                <a:cs typeface="Arial"/>
              </a:rPr>
              <a:t>Product </a:t>
            </a:r>
            <a:r>
              <a:rPr sz="2400" spc="-5" dirty="0">
                <a:latin typeface="Arial"/>
                <a:cs typeface="Arial"/>
              </a:rPr>
              <a:t>development  (R&amp;D) </a:t>
            </a:r>
            <a:r>
              <a:rPr sz="2400" dirty="0">
                <a:latin typeface="Arial"/>
                <a:cs typeface="Arial"/>
              </a:rPr>
              <a:t>:</a:t>
            </a:r>
          </a:p>
          <a:p>
            <a:pPr>
              <a:lnSpc>
                <a:spcPct val="100000"/>
              </a:lnSpc>
              <a:spcBef>
                <a:spcPts val="40"/>
              </a:spcBef>
              <a:buChar char=""/>
            </a:pPr>
            <a:endParaRPr sz="2900" dirty="0">
              <a:latin typeface="Times New Roman"/>
              <a:cs typeface="Times New Roman"/>
            </a:endParaRPr>
          </a:p>
          <a:p>
            <a:pPr marL="203200">
              <a:lnSpc>
                <a:spcPct val="100000"/>
              </a:lnSpc>
            </a:pPr>
            <a:endParaRPr lang="en-US" sz="1800" b="1" spc="-5" dirty="0">
              <a:latin typeface="Arial"/>
              <a:cs typeface="Arial"/>
            </a:endParaRPr>
          </a:p>
          <a:p>
            <a:pPr marL="203200">
              <a:lnSpc>
                <a:spcPct val="100000"/>
              </a:lnSpc>
            </a:pPr>
            <a:endParaRPr lang="en-IN" b="1" spc="-5">
              <a:latin typeface="Arial"/>
              <a:cs typeface="Arial"/>
            </a:endParaRPr>
          </a:p>
          <a:p>
            <a:pPr marL="203200">
              <a:lnSpc>
                <a:spcPct val="100000"/>
              </a:lnSpc>
            </a:pPr>
            <a:r>
              <a:rPr sz="1800" b="1" spc="-5">
                <a:latin typeface="Arial"/>
                <a:cs typeface="Arial"/>
              </a:rPr>
              <a:t>Step </a:t>
            </a:r>
            <a:r>
              <a:rPr sz="1800" b="1" spc="-5" dirty="0">
                <a:latin typeface="Arial"/>
                <a:cs typeface="Arial"/>
              </a:rPr>
              <a:t>9:</a:t>
            </a:r>
            <a:endParaRPr sz="1800" dirty="0">
              <a:latin typeface="Arial"/>
              <a:cs typeface="Arial"/>
            </a:endParaRPr>
          </a:p>
          <a:p>
            <a:pPr marL="286385" marR="5080" indent="-274320">
              <a:lnSpc>
                <a:spcPct val="100000"/>
              </a:lnSpc>
              <a:spcBef>
                <a:spcPts val="600"/>
              </a:spcBef>
              <a:buClr>
                <a:srgbClr val="FD8537"/>
              </a:buClr>
              <a:buSzPct val="69444"/>
              <a:buFont typeface="Wingdings"/>
              <a:buChar char=""/>
              <a:tabLst>
                <a:tab pos="286385" algn="l"/>
                <a:tab pos="287020" algn="l"/>
                <a:tab pos="1746250" algn="l"/>
              </a:tabLst>
            </a:pPr>
            <a:r>
              <a:rPr sz="1800" spc="-5" dirty="0">
                <a:latin typeface="Arial"/>
                <a:cs typeface="Arial"/>
              </a:rPr>
              <a:t>Collate </a:t>
            </a:r>
            <a:r>
              <a:rPr sz="1800" spc="-10" dirty="0">
                <a:solidFill>
                  <a:srgbClr val="FFFF00"/>
                </a:solidFill>
                <a:latin typeface="Arial"/>
                <a:cs typeface="Arial"/>
              </a:rPr>
              <a:t>your </a:t>
            </a:r>
            <a:r>
              <a:rPr sz="1800" spc="-5" dirty="0">
                <a:solidFill>
                  <a:srgbClr val="FFFF00"/>
                </a:solidFill>
                <a:latin typeface="Arial"/>
                <a:cs typeface="Arial"/>
              </a:rPr>
              <a:t>regulatory submission according </a:t>
            </a:r>
            <a:r>
              <a:rPr sz="1800" dirty="0">
                <a:latin typeface="Arial"/>
                <a:cs typeface="Arial"/>
              </a:rPr>
              <a:t>to </a:t>
            </a:r>
            <a:r>
              <a:rPr sz="1800" spc="-5" dirty="0">
                <a:latin typeface="Arial"/>
                <a:cs typeface="Arial"/>
              </a:rPr>
              <a:t>applicable regulatory  requirements	specific </a:t>
            </a:r>
            <a:r>
              <a:rPr sz="1800" dirty="0">
                <a:latin typeface="Arial"/>
                <a:cs typeface="Arial"/>
              </a:rPr>
              <a:t>to </a:t>
            </a:r>
            <a:r>
              <a:rPr sz="1800" spc="-10" dirty="0">
                <a:latin typeface="Arial"/>
                <a:cs typeface="Arial"/>
              </a:rPr>
              <a:t>your type </a:t>
            </a:r>
            <a:r>
              <a:rPr sz="1800" dirty="0">
                <a:latin typeface="Arial"/>
                <a:cs typeface="Arial"/>
              </a:rPr>
              <a:t>of </a:t>
            </a:r>
            <a:r>
              <a:rPr sz="1800" spc="-5" dirty="0">
                <a:latin typeface="Arial"/>
                <a:cs typeface="Arial"/>
              </a:rPr>
              <a:t>submission. Ensure </a:t>
            </a:r>
            <a:r>
              <a:rPr sz="1800" dirty="0">
                <a:latin typeface="Arial"/>
                <a:cs typeface="Arial"/>
              </a:rPr>
              <a:t>the  </a:t>
            </a:r>
            <a:r>
              <a:rPr sz="1800" spc="-5" dirty="0">
                <a:latin typeface="Arial"/>
                <a:cs typeface="Arial"/>
              </a:rPr>
              <a:t>completeness </a:t>
            </a:r>
            <a:r>
              <a:rPr sz="1800" dirty="0">
                <a:latin typeface="Arial"/>
                <a:cs typeface="Arial"/>
              </a:rPr>
              <a:t>of the </a:t>
            </a:r>
            <a:r>
              <a:rPr sz="1800" spc="-5" dirty="0">
                <a:latin typeface="Arial"/>
                <a:cs typeface="Arial"/>
              </a:rPr>
              <a:t>submission and anticipate </a:t>
            </a:r>
            <a:r>
              <a:rPr sz="1800" dirty="0">
                <a:latin typeface="Arial"/>
                <a:cs typeface="Arial"/>
              </a:rPr>
              <a:t>the </a:t>
            </a:r>
            <a:r>
              <a:rPr sz="1800" spc="-5" dirty="0">
                <a:latin typeface="Arial"/>
                <a:cs typeface="Arial"/>
              </a:rPr>
              <a:t>resources needed </a:t>
            </a:r>
            <a:r>
              <a:rPr sz="1800" dirty="0">
                <a:latin typeface="Arial"/>
                <a:cs typeface="Arial"/>
              </a:rPr>
              <a:t>to  </a:t>
            </a:r>
            <a:r>
              <a:rPr sz="1800" spc="-5" dirty="0">
                <a:latin typeface="Arial"/>
                <a:cs typeface="Arial"/>
              </a:rPr>
              <a:t>address questions </a:t>
            </a:r>
            <a:r>
              <a:rPr sz="1800" dirty="0">
                <a:latin typeface="Arial"/>
                <a:cs typeface="Arial"/>
              </a:rPr>
              <a:t>from the </a:t>
            </a:r>
            <a:r>
              <a:rPr sz="1800" spc="-5" dirty="0">
                <a:latin typeface="Arial"/>
                <a:cs typeface="Arial"/>
              </a:rPr>
              <a:t>agency during </a:t>
            </a:r>
            <a:r>
              <a:rPr sz="1800" dirty="0">
                <a:latin typeface="Arial"/>
                <a:cs typeface="Arial"/>
              </a:rPr>
              <a:t>the </a:t>
            </a:r>
            <a:r>
              <a:rPr sz="1800" spc="-5" dirty="0">
                <a:latin typeface="Arial"/>
                <a:cs typeface="Arial"/>
              </a:rPr>
              <a:t>submission </a:t>
            </a:r>
            <a:r>
              <a:rPr sz="1800" spc="-25" dirty="0">
                <a:latin typeface="Arial"/>
                <a:cs typeface="Arial"/>
              </a:rPr>
              <a:t>review. </a:t>
            </a:r>
            <a:r>
              <a:rPr sz="1800" dirty="0">
                <a:latin typeface="Arial"/>
                <a:cs typeface="Arial"/>
              </a:rPr>
              <a:t>For  </a:t>
            </a:r>
            <a:r>
              <a:rPr sz="1800" spc="-5" dirty="0">
                <a:solidFill>
                  <a:srgbClr val="FFFF00"/>
                </a:solidFill>
                <a:latin typeface="Arial"/>
                <a:cs typeface="Arial"/>
              </a:rPr>
              <a:t>an innovative healthcare product, </a:t>
            </a:r>
            <a:r>
              <a:rPr sz="1800" dirty="0">
                <a:solidFill>
                  <a:srgbClr val="FFFF00"/>
                </a:solidFill>
                <a:latin typeface="Arial"/>
                <a:cs typeface="Arial"/>
              </a:rPr>
              <a:t>it </a:t>
            </a:r>
            <a:r>
              <a:rPr sz="1800" spc="-5" dirty="0">
                <a:solidFill>
                  <a:srgbClr val="FFFF00"/>
                </a:solidFill>
                <a:latin typeface="Arial"/>
                <a:cs typeface="Arial"/>
              </a:rPr>
              <a:t>is </a:t>
            </a:r>
            <a:r>
              <a:rPr sz="1800" dirty="0">
                <a:solidFill>
                  <a:srgbClr val="FFFF00"/>
                </a:solidFill>
                <a:latin typeface="Arial"/>
                <a:cs typeface="Arial"/>
              </a:rPr>
              <a:t>often </a:t>
            </a:r>
            <a:r>
              <a:rPr sz="1800" spc="-5" dirty="0">
                <a:solidFill>
                  <a:srgbClr val="FFFF00"/>
                </a:solidFill>
                <a:latin typeface="Arial"/>
                <a:cs typeface="Arial"/>
              </a:rPr>
              <a:t>recommended </a:t>
            </a:r>
            <a:r>
              <a:rPr sz="1800" dirty="0">
                <a:solidFill>
                  <a:srgbClr val="FFFF00"/>
                </a:solidFill>
                <a:latin typeface="Arial"/>
                <a:cs typeface="Arial"/>
              </a:rPr>
              <a:t>to </a:t>
            </a:r>
            <a:r>
              <a:rPr sz="1800" spc="-5" dirty="0">
                <a:solidFill>
                  <a:srgbClr val="FFFF00"/>
                </a:solidFill>
                <a:latin typeface="Arial"/>
                <a:cs typeface="Arial"/>
              </a:rPr>
              <a:t>have</a:t>
            </a:r>
            <a:r>
              <a:rPr sz="1800" spc="85" dirty="0">
                <a:solidFill>
                  <a:srgbClr val="FFFF00"/>
                </a:solidFill>
                <a:latin typeface="Arial"/>
                <a:cs typeface="Arial"/>
              </a:rPr>
              <a:t> </a:t>
            </a:r>
            <a:r>
              <a:rPr sz="1800" spc="-5" dirty="0">
                <a:solidFill>
                  <a:srgbClr val="FFFF00"/>
                </a:solidFill>
                <a:latin typeface="Arial"/>
                <a:cs typeface="Arial"/>
              </a:rPr>
              <a:t>a</a:t>
            </a:r>
            <a:endParaRPr sz="1800" dirty="0">
              <a:solidFill>
                <a:srgbClr val="FFFF00"/>
              </a:solidFill>
              <a:latin typeface="Arial"/>
              <a:cs typeface="Arial"/>
            </a:endParaRPr>
          </a:p>
          <a:p>
            <a:pPr marL="286385" marR="805815">
              <a:lnSpc>
                <a:spcPct val="100000"/>
              </a:lnSpc>
            </a:pPr>
            <a:r>
              <a:rPr sz="1800" spc="-5" dirty="0">
                <a:solidFill>
                  <a:srgbClr val="FFFF00"/>
                </a:solidFill>
                <a:latin typeface="Arial"/>
                <a:cs typeface="Arial"/>
              </a:rPr>
              <a:t>pre-submission meeting </a:t>
            </a:r>
            <a:r>
              <a:rPr sz="1800" spc="-15" dirty="0">
                <a:solidFill>
                  <a:srgbClr val="FFFF00"/>
                </a:solidFill>
                <a:latin typeface="Arial"/>
                <a:cs typeface="Arial"/>
              </a:rPr>
              <a:t>with </a:t>
            </a:r>
            <a:r>
              <a:rPr sz="1800" spc="-10" dirty="0">
                <a:solidFill>
                  <a:srgbClr val="FFFF00"/>
                </a:solidFill>
                <a:latin typeface="Arial"/>
                <a:cs typeface="Arial"/>
              </a:rPr>
              <a:t>your </a:t>
            </a:r>
            <a:r>
              <a:rPr sz="1800" spc="-5" dirty="0">
                <a:solidFill>
                  <a:srgbClr val="FFFF00"/>
                </a:solidFill>
                <a:latin typeface="Arial"/>
                <a:cs typeface="Arial"/>
              </a:rPr>
              <a:t>agency </a:t>
            </a:r>
            <a:r>
              <a:rPr sz="1800" spc="-5" dirty="0">
                <a:latin typeface="Arial"/>
                <a:cs typeface="Arial"/>
              </a:rPr>
              <a:t>prior </a:t>
            </a:r>
            <a:r>
              <a:rPr sz="1800" dirty="0">
                <a:latin typeface="Arial"/>
                <a:cs typeface="Arial"/>
              </a:rPr>
              <a:t>to </a:t>
            </a:r>
            <a:r>
              <a:rPr sz="1800" spc="-5" dirty="0">
                <a:latin typeface="Arial"/>
                <a:cs typeface="Arial"/>
              </a:rPr>
              <a:t>submitting </a:t>
            </a:r>
            <a:r>
              <a:rPr sz="1800" dirty="0">
                <a:latin typeface="Arial"/>
                <a:cs typeface="Arial"/>
              </a:rPr>
              <a:t>the  </a:t>
            </a:r>
            <a:r>
              <a:rPr sz="1800" spc="-5" dirty="0">
                <a:latin typeface="Arial"/>
                <a:cs typeface="Arial"/>
              </a:rPr>
              <a:t>licensing</a:t>
            </a:r>
            <a:r>
              <a:rPr sz="1800" spc="15" dirty="0">
                <a:latin typeface="Arial"/>
                <a:cs typeface="Arial"/>
              </a:rPr>
              <a:t> </a:t>
            </a:r>
            <a:r>
              <a:rPr sz="1800" spc="-5" dirty="0">
                <a:latin typeface="Arial"/>
                <a:cs typeface="Arial"/>
              </a:rPr>
              <a:t>application.</a:t>
            </a:r>
            <a:endParaRPr sz="1800" dirty="0">
              <a:latin typeface="Arial"/>
              <a:cs typeface="Arial"/>
            </a:endParaRPr>
          </a:p>
          <a:p>
            <a:pPr marL="181610">
              <a:lnSpc>
                <a:spcPct val="100000"/>
              </a:lnSpc>
              <a:spcBef>
                <a:spcPts val="1190"/>
              </a:spcBef>
            </a:pPr>
            <a:r>
              <a:rPr sz="1800" b="1" spc="-5" dirty="0">
                <a:latin typeface="Arial"/>
                <a:cs typeface="Arial"/>
              </a:rPr>
              <a:t>Step</a:t>
            </a:r>
            <a:r>
              <a:rPr sz="1800" b="1" spc="-15" dirty="0">
                <a:latin typeface="Arial"/>
                <a:cs typeface="Arial"/>
              </a:rPr>
              <a:t> </a:t>
            </a:r>
            <a:r>
              <a:rPr sz="1800" b="1" spc="-5" dirty="0">
                <a:latin typeface="Arial"/>
                <a:cs typeface="Arial"/>
              </a:rPr>
              <a:t>10:</a:t>
            </a:r>
            <a:endParaRPr sz="1800" dirty="0">
              <a:latin typeface="Arial"/>
              <a:cs typeface="Arial"/>
            </a:endParaRPr>
          </a:p>
          <a:p>
            <a:pPr marL="287020" indent="-274320">
              <a:lnSpc>
                <a:spcPct val="100000"/>
              </a:lnSpc>
              <a:spcBef>
                <a:spcPts val="730"/>
              </a:spcBef>
              <a:buClr>
                <a:srgbClr val="FD8537"/>
              </a:buClr>
              <a:buSzPct val="69444"/>
              <a:buFont typeface="Wingdings"/>
              <a:buChar char=""/>
              <a:tabLst>
                <a:tab pos="286385" algn="l"/>
                <a:tab pos="287020" algn="l"/>
              </a:tabLst>
            </a:pPr>
            <a:r>
              <a:rPr sz="1800" spc="-5" dirty="0">
                <a:latin typeface="Arial"/>
                <a:cs typeface="Arial"/>
              </a:rPr>
              <a:t>Ensure post-marketing</a:t>
            </a:r>
            <a:r>
              <a:rPr sz="1800" spc="10" dirty="0">
                <a:latin typeface="Arial"/>
                <a:cs typeface="Arial"/>
              </a:rPr>
              <a:t> </a:t>
            </a:r>
            <a:r>
              <a:rPr sz="1800" spc="-5" dirty="0">
                <a:latin typeface="Arial"/>
                <a:cs typeface="Arial"/>
              </a:rPr>
              <a:t>compliance.</a:t>
            </a:r>
            <a:endParaRPr sz="1800" dirty="0">
              <a:latin typeface="Arial"/>
              <a:cs typeface="Arial"/>
            </a:endParaRPr>
          </a:p>
          <a:p>
            <a:pPr marL="287020" indent="-274320">
              <a:lnSpc>
                <a:spcPct val="100000"/>
              </a:lnSpc>
              <a:spcBef>
                <a:spcPts val="605"/>
              </a:spcBef>
              <a:buClr>
                <a:srgbClr val="FD8537"/>
              </a:buClr>
              <a:buSzPct val="69444"/>
              <a:buFont typeface="Wingdings"/>
              <a:buChar char=""/>
              <a:tabLst>
                <a:tab pos="286385" algn="l"/>
                <a:tab pos="287020" algn="l"/>
                <a:tab pos="5227320" algn="l"/>
              </a:tabLst>
            </a:pPr>
            <a:r>
              <a:rPr sz="1800" spc="-5" dirty="0">
                <a:latin typeface="Arial"/>
                <a:cs typeface="Arial"/>
              </a:rPr>
              <a:t>Make sure </a:t>
            </a:r>
            <a:r>
              <a:rPr sz="1800" dirty="0">
                <a:latin typeface="Arial"/>
                <a:cs typeface="Arial"/>
              </a:rPr>
              <a:t>to </a:t>
            </a:r>
            <a:r>
              <a:rPr sz="1800" spc="-5" dirty="0">
                <a:latin typeface="Arial"/>
                <a:cs typeface="Arial"/>
              </a:rPr>
              <a:t>fulfill all</a:t>
            </a:r>
            <a:r>
              <a:rPr sz="1800" spc="110" dirty="0">
                <a:latin typeface="Arial"/>
                <a:cs typeface="Arial"/>
              </a:rPr>
              <a:t> </a:t>
            </a:r>
            <a:r>
              <a:rPr sz="1800" spc="-5" dirty="0">
                <a:latin typeface="Arial"/>
                <a:cs typeface="Arial"/>
              </a:rPr>
              <a:t>necessary</a:t>
            </a:r>
            <a:r>
              <a:rPr sz="1800" spc="30" dirty="0">
                <a:latin typeface="Arial"/>
                <a:cs typeface="Arial"/>
              </a:rPr>
              <a:t> </a:t>
            </a:r>
            <a:r>
              <a:rPr sz="1800" spc="-5" dirty="0">
                <a:latin typeface="Arial"/>
                <a:cs typeface="Arial"/>
              </a:rPr>
              <a:t>post-marketing	obligations.</a:t>
            </a:r>
            <a:endParaRPr sz="1800" dirty="0">
              <a:latin typeface="Arial"/>
              <a:cs typeface="Arial"/>
            </a:endParaRPr>
          </a:p>
        </p:txBody>
      </p:sp>
      <p:sp>
        <p:nvSpPr>
          <p:cNvPr id="9" name="object 9"/>
          <p:cNvSpPr/>
          <p:nvPr/>
        </p:nvSpPr>
        <p:spPr>
          <a:xfrm>
            <a:off x="5867400" y="1600200"/>
            <a:ext cx="2257044" cy="1066800"/>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57791" y="1192332"/>
            <a:ext cx="7334615" cy="23777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115314"/>
            <a:ext cx="73653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Quality Management System and Regulatory Compliance Management</a:t>
            </a:r>
            <a:r>
              <a:rPr sz="1800" spc="140" dirty="0">
                <a:latin typeface="Arial"/>
                <a:cs typeface="Arial"/>
              </a:rPr>
              <a:t> </a:t>
            </a:r>
            <a:r>
              <a:rPr sz="1800" dirty="0">
                <a:latin typeface="Arial"/>
                <a:cs typeface="Arial"/>
              </a:rPr>
              <a:t>:</a:t>
            </a:r>
            <a:endParaRPr sz="1800">
              <a:latin typeface="Arial"/>
              <a:cs typeface="Arial"/>
            </a:endParaRPr>
          </a:p>
        </p:txBody>
      </p:sp>
      <p:sp>
        <p:nvSpPr>
          <p:cNvPr id="5" name="object 5"/>
          <p:cNvSpPr txBox="1"/>
          <p:nvPr/>
        </p:nvSpPr>
        <p:spPr>
          <a:xfrm>
            <a:off x="621606" y="2252662"/>
            <a:ext cx="7531100" cy="5780429"/>
          </a:xfrm>
          <a:prstGeom prst="rect">
            <a:avLst/>
          </a:prstGeom>
        </p:spPr>
        <p:txBody>
          <a:bodyPr vert="horz" wrap="square" lIns="0" tIns="12065" rIns="0" bIns="0" rtlCol="0">
            <a:spAutoFit/>
          </a:bodyPr>
          <a:lstStyle/>
          <a:p>
            <a:pPr marL="286385" marR="5080" indent="-274320">
              <a:lnSpc>
                <a:spcPct val="150100"/>
              </a:lnSpc>
              <a:spcBef>
                <a:spcPts val="95"/>
              </a:spcBef>
            </a:pPr>
            <a:r>
              <a:rPr lang="en-US" dirty="0">
                <a:latin typeface="Arial"/>
                <a:cs typeface="Arial"/>
              </a:rPr>
              <a:t>     </a:t>
            </a:r>
            <a:r>
              <a:rPr dirty="0">
                <a:latin typeface="Arial"/>
                <a:cs typeface="Arial"/>
              </a:rPr>
              <a:t>A </a:t>
            </a:r>
            <a:r>
              <a:rPr b="1" spc="-5" dirty="0">
                <a:latin typeface="Arial"/>
                <a:cs typeface="Arial"/>
              </a:rPr>
              <a:t>quality management </a:t>
            </a:r>
            <a:r>
              <a:rPr b="1" spc="-10" dirty="0">
                <a:latin typeface="Arial"/>
                <a:cs typeface="Arial"/>
              </a:rPr>
              <a:t>system </a:t>
            </a:r>
            <a:r>
              <a:rPr spc="-5" dirty="0">
                <a:latin typeface="Arial"/>
                <a:cs typeface="Arial"/>
              </a:rPr>
              <a:t>(QMS) is a collection </a:t>
            </a:r>
            <a:r>
              <a:rPr dirty="0">
                <a:latin typeface="Arial"/>
                <a:cs typeface="Arial"/>
              </a:rPr>
              <a:t>of business processes focused </a:t>
            </a:r>
            <a:r>
              <a:rPr spc="-5" dirty="0">
                <a:latin typeface="Arial"/>
                <a:cs typeface="Arial"/>
              </a:rPr>
              <a:t>on  achieving </a:t>
            </a:r>
            <a:r>
              <a:rPr b="1" spc="-5" dirty="0">
                <a:solidFill>
                  <a:srgbClr val="FFFF00"/>
                </a:solidFill>
                <a:latin typeface="Arial"/>
                <a:cs typeface="Arial"/>
              </a:rPr>
              <a:t>quality </a:t>
            </a:r>
            <a:r>
              <a:rPr dirty="0">
                <a:solidFill>
                  <a:srgbClr val="FFFF00"/>
                </a:solidFill>
                <a:latin typeface="Arial"/>
                <a:cs typeface="Arial"/>
              </a:rPr>
              <a:t>policy and </a:t>
            </a:r>
            <a:r>
              <a:rPr b="1" spc="-5" dirty="0">
                <a:solidFill>
                  <a:srgbClr val="FFFF00"/>
                </a:solidFill>
                <a:latin typeface="Arial"/>
                <a:cs typeface="Arial"/>
              </a:rPr>
              <a:t>quality </a:t>
            </a:r>
            <a:r>
              <a:rPr spc="-5" dirty="0">
                <a:solidFill>
                  <a:srgbClr val="FFFF00"/>
                </a:solidFill>
                <a:latin typeface="Arial"/>
                <a:cs typeface="Arial"/>
              </a:rPr>
              <a:t>objectives </a:t>
            </a:r>
            <a:r>
              <a:rPr dirty="0">
                <a:latin typeface="Arial"/>
                <a:cs typeface="Arial"/>
              </a:rPr>
              <a:t>to meet customer requirements. It is  </a:t>
            </a:r>
            <a:r>
              <a:rPr spc="-5" dirty="0">
                <a:latin typeface="Arial"/>
                <a:cs typeface="Arial"/>
              </a:rPr>
              <a:t>expressed as </a:t>
            </a:r>
            <a:r>
              <a:rPr dirty="0">
                <a:latin typeface="Arial"/>
                <a:cs typeface="Arial"/>
              </a:rPr>
              <a:t>the </a:t>
            </a:r>
            <a:r>
              <a:rPr b="1" dirty="0">
                <a:solidFill>
                  <a:srgbClr val="FFFF00"/>
                </a:solidFill>
                <a:latin typeface="Arial"/>
                <a:cs typeface="Arial"/>
              </a:rPr>
              <a:t>organizational structure, policies, procedures, processes </a:t>
            </a:r>
            <a:r>
              <a:rPr b="1" spc="-5" dirty="0">
                <a:solidFill>
                  <a:srgbClr val="FFFF00"/>
                </a:solidFill>
                <a:latin typeface="Arial"/>
                <a:cs typeface="Arial"/>
              </a:rPr>
              <a:t>and  </a:t>
            </a:r>
            <a:r>
              <a:rPr b="1" dirty="0">
                <a:solidFill>
                  <a:srgbClr val="FFFF00"/>
                </a:solidFill>
                <a:latin typeface="Arial"/>
                <a:cs typeface="Arial"/>
              </a:rPr>
              <a:t>resourc</a:t>
            </a:r>
            <a:r>
              <a:rPr dirty="0">
                <a:latin typeface="Arial"/>
                <a:cs typeface="Arial"/>
              </a:rPr>
              <a:t>e</a:t>
            </a:r>
            <a:r>
              <a:rPr dirty="0">
                <a:solidFill>
                  <a:srgbClr val="FFFF00"/>
                </a:solidFill>
                <a:latin typeface="Arial"/>
                <a:cs typeface="Arial"/>
              </a:rPr>
              <a:t>s </a:t>
            </a:r>
            <a:r>
              <a:rPr spc="-5" dirty="0">
                <a:latin typeface="Arial"/>
                <a:cs typeface="Arial"/>
              </a:rPr>
              <a:t>needed </a:t>
            </a:r>
            <a:r>
              <a:rPr dirty="0">
                <a:latin typeface="Arial"/>
                <a:cs typeface="Arial"/>
              </a:rPr>
              <a:t>to implement </a:t>
            </a:r>
            <a:r>
              <a:rPr b="1" spc="-5" dirty="0">
                <a:latin typeface="Arial"/>
                <a:cs typeface="Arial"/>
              </a:rPr>
              <a:t>quality management </a:t>
            </a:r>
            <a:r>
              <a:rPr spc="-5" dirty="0">
                <a:latin typeface="Arial"/>
                <a:cs typeface="Arial"/>
              </a:rPr>
              <a:t>as per </a:t>
            </a:r>
            <a:r>
              <a:rPr dirty="0">
                <a:latin typeface="Arial"/>
                <a:cs typeface="Arial"/>
              </a:rPr>
              <a:t>regulatory</a:t>
            </a:r>
            <a:r>
              <a:rPr spc="-40" dirty="0">
                <a:latin typeface="Arial"/>
                <a:cs typeface="Arial"/>
              </a:rPr>
              <a:t> </a:t>
            </a:r>
            <a:r>
              <a:rPr dirty="0">
                <a:latin typeface="Arial"/>
                <a:cs typeface="Arial"/>
              </a:rPr>
              <a:t>requirement.</a:t>
            </a:r>
            <a:endParaRPr lang="en-US" dirty="0">
              <a:latin typeface="Arial"/>
              <a:cs typeface="Arial"/>
            </a:endParaRPr>
          </a:p>
          <a:p>
            <a:pPr marL="286385" marR="5080" indent="-274320">
              <a:lnSpc>
                <a:spcPct val="150100"/>
              </a:lnSpc>
              <a:spcBef>
                <a:spcPts val="95"/>
              </a:spcBef>
            </a:pPr>
            <a:endParaRPr dirty="0">
              <a:latin typeface="Arial"/>
              <a:cs typeface="Arial"/>
            </a:endParaRPr>
          </a:p>
          <a:p>
            <a:pPr marL="12700">
              <a:lnSpc>
                <a:spcPct val="100000"/>
              </a:lnSpc>
              <a:spcBef>
                <a:spcPts val="434"/>
              </a:spcBef>
            </a:pPr>
            <a:r>
              <a:rPr sz="2000" u="heavy" dirty="0">
                <a:solidFill>
                  <a:srgbClr val="58C1BA"/>
                </a:solidFill>
                <a:uFill>
                  <a:solidFill>
                    <a:srgbClr val="D2601C"/>
                  </a:solidFill>
                </a:uFill>
                <a:latin typeface="Arial"/>
                <a:cs typeface="Arial"/>
                <a:hlinkClick r:id="rId3">
                  <a:extLst>
                    <a:ext uri="{A12FA001-AC4F-418D-AE19-62706E023703}">
                      <ahyp:hlinkClr xmlns:ahyp="http://schemas.microsoft.com/office/drawing/2018/hyperlinkcolor" val="tx"/>
                    </a:ext>
                  </a:extLst>
                </a:hlinkClick>
              </a:rPr>
              <a:t>Electronic document</a:t>
            </a:r>
            <a:r>
              <a:rPr sz="2000" u="heavy" spc="-75" dirty="0">
                <a:solidFill>
                  <a:srgbClr val="58C1BA"/>
                </a:solidFill>
                <a:uFill>
                  <a:solidFill>
                    <a:srgbClr val="D2601C"/>
                  </a:solidFill>
                </a:uFill>
                <a:latin typeface="Arial"/>
                <a:cs typeface="Arial"/>
                <a:hlinkClick r:id="rId3">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3">
                  <a:extLst>
                    <a:ext uri="{A12FA001-AC4F-418D-AE19-62706E023703}">
                      <ahyp:hlinkClr xmlns:ahyp="http://schemas.microsoft.com/office/drawing/2018/hyperlinkcolor" val="tx"/>
                    </a:ext>
                  </a:extLst>
                </a:hlinkClick>
              </a:rPr>
              <a:t>management</a:t>
            </a:r>
            <a:endParaRPr sz="2000" dirty="0">
              <a:solidFill>
                <a:srgbClr val="FFFF00"/>
              </a:solidFill>
              <a:latin typeface="Arial"/>
              <a:cs typeface="Arial"/>
            </a:endParaRPr>
          </a:p>
          <a:p>
            <a:pPr marL="12700">
              <a:lnSpc>
                <a:spcPct val="100000"/>
              </a:lnSpc>
              <a:spcBef>
                <a:spcPts val="120"/>
              </a:spcBef>
            </a:pPr>
            <a:r>
              <a:rPr sz="2000" u="heavy" dirty="0">
                <a:solidFill>
                  <a:srgbClr val="58C1BA"/>
                </a:solidFill>
                <a:uFill>
                  <a:solidFill>
                    <a:srgbClr val="D2601C"/>
                  </a:solidFill>
                </a:uFill>
                <a:latin typeface="Arial"/>
                <a:cs typeface="Arial"/>
                <a:hlinkClick r:id="rId4">
                  <a:extLst>
                    <a:ext uri="{A12FA001-AC4F-418D-AE19-62706E023703}">
                      <ahyp:hlinkClr xmlns:ahyp="http://schemas.microsoft.com/office/drawing/2018/hyperlinkcolor" val="tx"/>
                    </a:ext>
                  </a:extLst>
                </a:hlinkClick>
              </a:rPr>
              <a:t>SOP</a:t>
            </a:r>
            <a:r>
              <a:rPr sz="2000" u="heavy" spc="-50" dirty="0">
                <a:solidFill>
                  <a:srgbClr val="58C1BA"/>
                </a:solidFill>
                <a:uFill>
                  <a:solidFill>
                    <a:srgbClr val="D2601C"/>
                  </a:solidFill>
                </a:uFill>
                <a:latin typeface="Arial"/>
                <a:cs typeface="Arial"/>
                <a:hlinkClick r:id="rId4">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4">
                  <a:extLst>
                    <a:ext uri="{A12FA001-AC4F-418D-AE19-62706E023703}">
                      <ahyp:hlinkClr xmlns:ahyp="http://schemas.microsoft.com/office/drawing/2018/hyperlinkcolor" val="tx"/>
                    </a:ext>
                  </a:extLst>
                </a:hlinkClick>
              </a:rPr>
              <a:t>management</a:t>
            </a:r>
            <a:endParaRPr sz="2000" dirty="0">
              <a:solidFill>
                <a:srgbClr val="FFFF00"/>
              </a:solidFill>
              <a:latin typeface="Arial"/>
              <a:cs typeface="Arial"/>
            </a:endParaRPr>
          </a:p>
          <a:p>
            <a:pPr marL="82550" marR="3315335">
              <a:lnSpc>
                <a:spcPct val="105000"/>
              </a:lnSpc>
            </a:pPr>
            <a:r>
              <a:rPr sz="2000" u="heavy" dirty="0">
                <a:solidFill>
                  <a:srgbClr val="58C1BA"/>
                </a:solidFill>
                <a:uFill>
                  <a:solidFill>
                    <a:srgbClr val="D2601C"/>
                  </a:solidFill>
                </a:uFill>
                <a:latin typeface="Arial"/>
                <a:cs typeface="Arial"/>
                <a:hlinkClick r:id="rId5">
                  <a:extLst>
                    <a:ext uri="{A12FA001-AC4F-418D-AE19-62706E023703}">
                      <ahyp:hlinkClr xmlns:ahyp="http://schemas.microsoft.com/office/drawing/2018/hyperlinkcolor" val="tx"/>
                    </a:ext>
                  </a:extLst>
                </a:hlinkClick>
              </a:rPr>
              <a:t>Regulatory submission</a:t>
            </a:r>
            <a:r>
              <a:rPr sz="2000" u="heavy" spc="-95" dirty="0">
                <a:solidFill>
                  <a:srgbClr val="58C1BA"/>
                </a:solidFill>
                <a:uFill>
                  <a:solidFill>
                    <a:srgbClr val="D2601C"/>
                  </a:solidFill>
                </a:uFill>
                <a:latin typeface="Arial"/>
                <a:cs typeface="Arial"/>
                <a:hlinkClick r:id="rId5">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5">
                  <a:extLst>
                    <a:ext uri="{A12FA001-AC4F-418D-AE19-62706E023703}">
                      <ahyp:hlinkClr xmlns:ahyp="http://schemas.microsoft.com/office/drawing/2018/hyperlinkcolor" val="tx"/>
                    </a:ext>
                  </a:extLst>
                </a:hlinkClick>
              </a:rPr>
              <a:t>management </a:t>
            </a:r>
            <a:r>
              <a:rPr sz="2000" dirty="0">
                <a:solidFill>
                  <a:srgbClr val="FFFF00"/>
                </a:solidFill>
                <a:latin typeface="Arial"/>
                <a:cs typeface="Arial"/>
              </a:rPr>
              <a:t> </a:t>
            </a:r>
            <a:r>
              <a:rPr sz="2000" u="heavy" dirty="0">
                <a:solidFill>
                  <a:srgbClr val="58C1BA"/>
                </a:solidFill>
                <a:uFill>
                  <a:solidFill>
                    <a:srgbClr val="D2601C"/>
                  </a:solidFill>
                </a:uFill>
                <a:latin typeface="Arial"/>
                <a:cs typeface="Arial"/>
                <a:hlinkClick r:id="rId6">
                  <a:extLst>
                    <a:ext uri="{A12FA001-AC4F-418D-AE19-62706E023703}">
                      <ahyp:hlinkClr xmlns:ahyp="http://schemas.microsoft.com/office/drawing/2018/hyperlinkcolor" val="tx"/>
                    </a:ext>
                  </a:extLst>
                </a:hlinkClick>
              </a:rPr>
              <a:t>eCTD</a:t>
            </a:r>
            <a:r>
              <a:rPr sz="2000" u="heavy" spc="-15" dirty="0">
                <a:solidFill>
                  <a:srgbClr val="58C1BA"/>
                </a:solidFill>
                <a:uFill>
                  <a:solidFill>
                    <a:srgbClr val="D2601C"/>
                  </a:solidFill>
                </a:uFill>
                <a:latin typeface="Arial"/>
                <a:cs typeface="Arial"/>
                <a:hlinkClick r:id="rId6">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6">
                  <a:extLst>
                    <a:ext uri="{A12FA001-AC4F-418D-AE19-62706E023703}">
                      <ahyp:hlinkClr xmlns:ahyp="http://schemas.microsoft.com/office/drawing/2018/hyperlinkcolor" val="tx"/>
                    </a:ext>
                  </a:extLst>
                </a:hlinkClick>
              </a:rPr>
              <a:t>management</a:t>
            </a:r>
            <a:endParaRPr sz="2000" dirty="0">
              <a:solidFill>
                <a:srgbClr val="FFFF00"/>
              </a:solidFill>
              <a:latin typeface="Arial"/>
              <a:cs typeface="Arial"/>
            </a:endParaRPr>
          </a:p>
          <a:p>
            <a:pPr marL="12700" marR="4683125">
              <a:lnSpc>
                <a:spcPct val="105000"/>
              </a:lnSpc>
            </a:pPr>
            <a:r>
              <a:rPr sz="2000" u="heavy" spc="-35" dirty="0">
                <a:solidFill>
                  <a:srgbClr val="58C1BA"/>
                </a:solidFill>
                <a:uFill>
                  <a:solidFill>
                    <a:srgbClr val="D2601C"/>
                  </a:solidFill>
                </a:uFill>
                <a:latin typeface="Arial"/>
                <a:cs typeface="Arial"/>
                <a:hlinkClick r:id="rId7">
                  <a:extLst>
                    <a:ext uri="{A12FA001-AC4F-418D-AE19-62706E023703}">
                      <ahyp:hlinkClr xmlns:ahyp="http://schemas.microsoft.com/office/drawing/2018/hyperlinkcolor" val="tx"/>
                    </a:ext>
                  </a:extLst>
                </a:hlinkClick>
              </a:rPr>
              <a:t>CAPA </a:t>
            </a:r>
            <a:r>
              <a:rPr sz="2000" u="heavy" dirty="0">
                <a:solidFill>
                  <a:srgbClr val="FFFF00"/>
                </a:solidFill>
                <a:uFill>
                  <a:solidFill>
                    <a:srgbClr val="D2601C"/>
                  </a:solidFill>
                </a:uFill>
                <a:latin typeface="Arial"/>
                <a:cs typeface="Arial"/>
                <a:hlinkClick r:id="rId7">
                  <a:extLst>
                    <a:ext uri="{A12FA001-AC4F-418D-AE19-62706E023703}">
                      <ahyp:hlinkClr xmlns:ahyp="http://schemas.microsoft.com/office/drawing/2018/hyperlinkcolor" val="tx"/>
                    </a:ext>
                  </a:extLst>
                </a:hlinkClick>
              </a:rPr>
              <a:t>management </a:t>
            </a:r>
            <a:r>
              <a:rPr sz="2000" dirty="0">
                <a:solidFill>
                  <a:srgbClr val="FFFF00"/>
                </a:solidFill>
                <a:latin typeface="Arial"/>
                <a:cs typeface="Arial"/>
              </a:rPr>
              <a:t> </a:t>
            </a:r>
            <a:r>
              <a:rPr sz="2000" u="heavy" dirty="0">
                <a:solidFill>
                  <a:srgbClr val="FFFF00"/>
                </a:solidFill>
                <a:uFill>
                  <a:solidFill>
                    <a:srgbClr val="D2601C"/>
                  </a:solidFill>
                </a:uFill>
                <a:latin typeface="Arial"/>
                <a:cs typeface="Arial"/>
                <a:hlinkClick r:id="rId8">
                  <a:extLst>
                    <a:ext uri="{A12FA001-AC4F-418D-AE19-62706E023703}">
                      <ahyp:hlinkClr xmlns:ahyp="http://schemas.microsoft.com/office/drawing/2018/hyperlinkcolor" val="tx"/>
                    </a:ext>
                  </a:extLst>
                </a:hlinkClick>
              </a:rPr>
              <a:t>Change control </a:t>
            </a:r>
            <a:r>
              <a:rPr sz="2000" dirty="0">
                <a:solidFill>
                  <a:srgbClr val="FFFF00"/>
                </a:solidFill>
                <a:latin typeface="Arial"/>
                <a:cs typeface="Arial"/>
              </a:rPr>
              <a:t> </a:t>
            </a:r>
            <a:r>
              <a:rPr sz="2000" u="heavy" dirty="0">
                <a:solidFill>
                  <a:srgbClr val="FFFF00"/>
                </a:solidFill>
                <a:uFill>
                  <a:solidFill>
                    <a:srgbClr val="D2601C"/>
                  </a:solidFill>
                </a:uFill>
                <a:latin typeface="Arial"/>
                <a:cs typeface="Arial"/>
                <a:hlinkClick r:id="rId9">
                  <a:extLst>
                    <a:ext uri="{A12FA001-AC4F-418D-AE19-62706E023703}">
                      <ahyp:hlinkClr xmlns:ahyp="http://schemas.microsoft.com/office/drawing/2018/hyperlinkcolor" val="tx"/>
                    </a:ext>
                  </a:extLst>
                </a:hlinkClick>
              </a:rPr>
              <a:t>Deviation management </a:t>
            </a:r>
            <a:r>
              <a:rPr sz="2000" dirty="0">
                <a:solidFill>
                  <a:srgbClr val="FFFF00"/>
                </a:solidFill>
                <a:latin typeface="Arial"/>
                <a:cs typeface="Arial"/>
              </a:rPr>
              <a:t> </a:t>
            </a:r>
            <a:r>
              <a:rPr sz="2000" u="heavy" dirty="0">
                <a:solidFill>
                  <a:srgbClr val="58C1BA"/>
                </a:solidFill>
                <a:uFill>
                  <a:solidFill>
                    <a:srgbClr val="D2601C"/>
                  </a:solidFill>
                </a:uFill>
                <a:latin typeface="Arial"/>
                <a:cs typeface="Arial"/>
                <a:hlinkClick r:id="rId10">
                  <a:extLst>
                    <a:ext uri="{A12FA001-AC4F-418D-AE19-62706E023703}">
                      <ahyp:hlinkClr xmlns:ahyp="http://schemas.microsoft.com/office/drawing/2018/hyperlinkcolor" val="tx"/>
                    </a:ext>
                  </a:extLst>
                </a:hlinkClick>
              </a:rPr>
              <a:t>Complaints</a:t>
            </a:r>
            <a:r>
              <a:rPr sz="2000" u="heavy" spc="-80" dirty="0">
                <a:solidFill>
                  <a:srgbClr val="58C1BA"/>
                </a:solidFill>
                <a:uFill>
                  <a:solidFill>
                    <a:srgbClr val="D2601C"/>
                  </a:solidFill>
                </a:uFill>
                <a:latin typeface="Arial"/>
                <a:cs typeface="Arial"/>
                <a:hlinkClick r:id="rId10">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10">
                  <a:extLst>
                    <a:ext uri="{A12FA001-AC4F-418D-AE19-62706E023703}">
                      <ahyp:hlinkClr xmlns:ahyp="http://schemas.microsoft.com/office/drawing/2018/hyperlinkcolor" val="tx"/>
                    </a:ext>
                  </a:extLst>
                </a:hlinkClick>
              </a:rPr>
              <a:t>management </a:t>
            </a:r>
            <a:r>
              <a:rPr sz="2000" dirty="0">
                <a:solidFill>
                  <a:srgbClr val="FFFF00"/>
                </a:solidFill>
                <a:latin typeface="Arial"/>
                <a:cs typeface="Arial"/>
              </a:rPr>
              <a:t> </a:t>
            </a:r>
            <a:r>
              <a:rPr sz="2000" u="heavy" dirty="0">
                <a:solidFill>
                  <a:srgbClr val="58C1BA"/>
                </a:solidFill>
                <a:uFill>
                  <a:solidFill>
                    <a:srgbClr val="D2601C"/>
                  </a:solidFill>
                </a:uFill>
                <a:latin typeface="Arial"/>
                <a:cs typeface="Arial"/>
                <a:hlinkClick r:id="rId11">
                  <a:extLst>
                    <a:ext uri="{A12FA001-AC4F-418D-AE19-62706E023703}">
                      <ahyp:hlinkClr xmlns:ahyp="http://schemas.microsoft.com/office/drawing/2018/hyperlinkcolor" val="tx"/>
                    </a:ext>
                  </a:extLst>
                </a:hlinkClick>
              </a:rPr>
              <a:t>Audit</a:t>
            </a:r>
            <a:r>
              <a:rPr sz="2000" u="heavy" spc="-20" dirty="0">
                <a:solidFill>
                  <a:srgbClr val="58C1BA"/>
                </a:solidFill>
                <a:uFill>
                  <a:solidFill>
                    <a:srgbClr val="D2601C"/>
                  </a:solidFill>
                </a:uFill>
                <a:latin typeface="Arial"/>
                <a:cs typeface="Arial"/>
                <a:hlinkClick r:id="rId11">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11">
                  <a:extLst>
                    <a:ext uri="{A12FA001-AC4F-418D-AE19-62706E023703}">
                      <ahyp:hlinkClr xmlns:ahyp="http://schemas.microsoft.com/office/drawing/2018/hyperlinkcolor" val="tx"/>
                    </a:ext>
                  </a:extLst>
                </a:hlinkClick>
              </a:rPr>
              <a:t>management</a:t>
            </a:r>
            <a:endParaRPr sz="2000" dirty="0">
              <a:solidFill>
                <a:srgbClr val="FFFF00"/>
              </a:solidFill>
              <a:latin typeface="Arial"/>
              <a:cs typeface="Arial"/>
            </a:endParaRPr>
          </a:p>
          <a:p>
            <a:pPr marL="82550">
              <a:lnSpc>
                <a:spcPct val="100000"/>
              </a:lnSpc>
              <a:spcBef>
                <a:spcPts val="120"/>
              </a:spcBef>
            </a:pPr>
            <a:r>
              <a:rPr sz="2000" u="heavy" dirty="0">
                <a:solidFill>
                  <a:srgbClr val="58C1BA"/>
                </a:solidFill>
                <a:uFill>
                  <a:solidFill>
                    <a:srgbClr val="D2601C"/>
                  </a:solidFill>
                </a:uFill>
                <a:latin typeface="Arial"/>
                <a:cs typeface="Arial"/>
                <a:hlinkClick r:id="rId12">
                  <a:extLst>
                    <a:ext uri="{A12FA001-AC4F-418D-AE19-62706E023703}">
                      <ahyp:hlinkClr xmlns:ahyp="http://schemas.microsoft.com/office/drawing/2018/hyperlinkcolor" val="tx"/>
                    </a:ext>
                  </a:extLst>
                </a:hlinkClick>
              </a:rPr>
              <a:t>Learning management and</a:t>
            </a:r>
            <a:r>
              <a:rPr sz="2000" u="heavy" spc="-100" dirty="0">
                <a:solidFill>
                  <a:srgbClr val="58C1BA"/>
                </a:solidFill>
                <a:uFill>
                  <a:solidFill>
                    <a:srgbClr val="D2601C"/>
                  </a:solidFill>
                </a:uFill>
                <a:latin typeface="Arial"/>
                <a:cs typeface="Arial"/>
                <a:hlinkClick r:id="rId12">
                  <a:extLst>
                    <a:ext uri="{A12FA001-AC4F-418D-AE19-62706E023703}">
                      <ahyp:hlinkClr xmlns:ahyp="http://schemas.microsoft.com/office/drawing/2018/hyperlinkcolor" val="tx"/>
                    </a:ext>
                  </a:extLst>
                </a:hlinkClick>
              </a:rPr>
              <a:t> </a:t>
            </a:r>
            <a:r>
              <a:rPr sz="2000" u="heavy" dirty="0">
                <a:solidFill>
                  <a:srgbClr val="FFFF00"/>
                </a:solidFill>
                <a:uFill>
                  <a:solidFill>
                    <a:srgbClr val="D2601C"/>
                  </a:solidFill>
                </a:uFill>
                <a:latin typeface="Arial"/>
                <a:cs typeface="Arial"/>
                <a:hlinkClick r:id="rId12">
                  <a:extLst>
                    <a:ext uri="{A12FA001-AC4F-418D-AE19-62706E023703}">
                      <ahyp:hlinkClr xmlns:ahyp="http://schemas.microsoft.com/office/drawing/2018/hyperlinkcolor" val="tx"/>
                    </a:ext>
                  </a:extLst>
                </a:hlinkClick>
              </a:rPr>
              <a:t>training</a:t>
            </a:r>
            <a:endParaRPr sz="2000" dirty="0">
              <a:solidFill>
                <a:srgbClr val="FFFF00"/>
              </a:solidFill>
              <a:latin typeface="Arial"/>
              <a:cs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65737" y="1274155"/>
            <a:ext cx="7094712" cy="370937"/>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01980" y="1501139"/>
            <a:ext cx="4728972" cy="78943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167129"/>
            <a:ext cx="7105650" cy="878840"/>
          </a:xfrm>
          <a:prstGeom prst="rect">
            <a:avLst/>
          </a:prstGeom>
        </p:spPr>
        <p:txBody>
          <a:bodyPr vert="horz" wrap="square" lIns="0" tIns="12065" rIns="0" bIns="0" rtlCol="0">
            <a:spAutoFit/>
          </a:bodyPr>
          <a:lstStyle/>
          <a:p>
            <a:pPr marL="286385" marR="5080" indent="-274320">
              <a:lnSpc>
                <a:spcPct val="100000"/>
              </a:lnSpc>
              <a:spcBef>
                <a:spcPts val="95"/>
              </a:spcBef>
            </a:pPr>
            <a:r>
              <a:rPr sz="2800" spc="-5" dirty="0">
                <a:latin typeface="Arial"/>
                <a:cs typeface="Arial"/>
              </a:rPr>
              <a:t>Quality Management System and Regulatory  </a:t>
            </a:r>
            <a:r>
              <a:rPr sz="2800" dirty="0">
                <a:latin typeface="Arial"/>
                <a:cs typeface="Arial"/>
              </a:rPr>
              <a:t>Compliance Management</a:t>
            </a:r>
            <a:r>
              <a:rPr sz="2800" spc="45" dirty="0">
                <a:latin typeface="Arial"/>
                <a:cs typeface="Arial"/>
              </a:rPr>
              <a:t> </a:t>
            </a:r>
            <a:r>
              <a:rPr sz="2800" dirty="0">
                <a:latin typeface="Arial"/>
                <a:cs typeface="Arial"/>
              </a:rPr>
              <a:t>:</a:t>
            </a:r>
            <a:endParaRPr sz="2800">
              <a:latin typeface="Arial"/>
              <a:cs typeface="Arial"/>
            </a:endParaRPr>
          </a:p>
        </p:txBody>
      </p:sp>
      <p:sp>
        <p:nvSpPr>
          <p:cNvPr id="6" name="object 6"/>
          <p:cNvSpPr txBox="1"/>
          <p:nvPr/>
        </p:nvSpPr>
        <p:spPr>
          <a:xfrm>
            <a:off x="548640" y="2675171"/>
            <a:ext cx="85090" cy="340995"/>
          </a:xfrm>
          <a:prstGeom prst="rect">
            <a:avLst/>
          </a:prstGeom>
        </p:spPr>
        <p:txBody>
          <a:bodyPr vert="horz" wrap="square" lIns="0" tIns="0" rIns="0" bIns="0" rtlCol="0">
            <a:spAutoFit/>
          </a:bodyPr>
          <a:lstStyle/>
          <a:p>
            <a:pPr>
              <a:lnSpc>
                <a:spcPts val="2655"/>
              </a:lnSpc>
            </a:pPr>
            <a:r>
              <a:rPr sz="2400" dirty="0">
                <a:latin typeface="Arial"/>
                <a:cs typeface="Arial"/>
              </a:rPr>
              <a:t>.</a:t>
            </a:r>
            <a:endParaRPr sz="2400">
              <a:latin typeface="Arial"/>
              <a:cs typeface="Arial"/>
            </a:endParaRPr>
          </a:p>
        </p:txBody>
      </p:sp>
      <p:sp>
        <p:nvSpPr>
          <p:cNvPr id="8" name="object 8"/>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24</a:t>
            </a:r>
            <a:endParaRPr sz="1200">
              <a:latin typeface="Arial"/>
              <a:cs typeface="Arial"/>
            </a:endParaRPr>
          </a:p>
        </p:txBody>
      </p:sp>
      <p:sp>
        <p:nvSpPr>
          <p:cNvPr id="10" name="object 10"/>
          <p:cNvSpPr/>
          <p:nvPr/>
        </p:nvSpPr>
        <p:spPr>
          <a:xfrm>
            <a:off x="2895600" y="2286000"/>
            <a:ext cx="2801112" cy="163830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334000" y="3733800"/>
            <a:ext cx="2790444" cy="1638300"/>
          </a:xfrm>
          <a:prstGeom prst="rect">
            <a:avLst/>
          </a:prstGeom>
          <a:blipFill>
            <a:blip r:embed="rId5" cstate="print"/>
            <a:stretch>
              <a:fillRect/>
            </a:stretch>
          </a:blipFill>
        </p:spPr>
        <p:txBody>
          <a:bodyPr wrap="square" lIns="0" tIns="0" rIns="0" bIns="0" rtlCol="0"/>
          <a:lstStyle/>
          <a:p>
            <a:endParaRPr/>
          </a:p>
        </p:txBody>
      </p:sp>
      <p:sp>
        <p:nvSpPr>
          <p:cNvPr id="12" name="object 12"/>
          <p:cNvSpPr/>
          <p:nvPr/>
        </p:nvSpPr>
        <p:spPr>
          <a:xfrm>
            <a:off x="5562600" y="1676400"/>
            <a:ext cx="2407920" cy="2103120"/>
          </a:xfrm>
          <a:prstGeom prst="rect">
            <a:avLst/>
          </a:prstGeom>
          <a:blipFill>
            <a:blip r:embed="rId6" cstate="print"/>
            <a:stretch>
              <a:fillRect/>
            </a:stretch>
          </a:blipFill>
        </p:spPr>
        <p:txBody>
          <a:bodyPr wrap="square" lIns="0" tIns="0" rIns="0" bIns="0" rtlCol="0"/>
          <a:lstStyle/>
          <a:p>
            <a:endParaRPr/>
          </a:p>
        </p:txBody>
      </p:sp>
      <p:sp>
        <p:nvSpPr>
          <p:cNvPr id="13" name="object 13"/>
          <p:cNvSpPr/>
          <p:nvPr/>
        </p:nvSpPr>
        <p:spPr>
          <a:xfrm>
            <a:off x="152400" y="2133600"/>
            <a:ext cx="2590800" cy="1981200"/>
          </a:xfrm>
          <a:prstGeom prst="rect">
            <a:avLst/>
          </a:prstGeom>
          <a:blipFill>
            <a:blip r:embed="rId7" cstate="print"/>
            <a:stretch>
              <a:fillRect/>
            </a:stretch>
          </a:blipFill>
        </p:spPr>
        <p:txBody>
          <a:bodyPr wrap="square" lIns="0" tIns="0" rIns="0" bIns="0" rtlCol="0"/>
          <a:lstStyle/>
          <a:p>
            <a:endParaRPr/>
          </a:p>
        </p:txBody>
      </p:sp>
      <p:sp>
        <p:nvSpPr>
          <p:cNvPr id="14" name="object 14"/>
          <p:cNvSpPr/>
          <p:nvPr/>
        </p:nvSpPr>
        <p:spPr>
          <a:xfrm>
            <a:off x="4191032" y="5410200"/>
            <a:ext cx="3229323" cy="1295400"/>
          </a:xfrm>
          <a:prstGeom prst="rect">
            <a:avLst/>
          </a:prstGeom>
          <a:blipFill>
            <a:blip r:embed="rId8" cstate="print"/>
            <a:stretch>
              <a:fillRect/>
            </a:stretch>
          </a:blipFill>
        </p:spPr>
        <p:txBody>
          <a:bodyPr wrap="square" lIns="0" tIns="0" rIns="0" bIns="0" rtlCol="0"/>
          <a:lstStyle/>
          <a:p>
            <a:endParaRPr/>
          </a:p>
        </p:txBody>
      </p:sp>
      <p:sp>
        <p:nvSpPr>
          <p:cNvPr id="15" name="object 15"/>
          <p:cNvSpPr/>
          <p:nvPr/>
        </p:nvSpPr>
        <p:spPr>
          <a:xfrm>
            <a:off x="1524000" y="4114800"/>
            <a:ext cx="2467355" cy="1829554"/>
          </a:xfrm>
          <a:prstGeom prst="rect">
            <a:avLst/>
          </a:prstGeom>
          <a:blipFill>
            <a:blip r:embed="rId9" cstate="print"/>
            <a:stretch>
              <a:fillRect/>
            </a:stretch>
          </a:blipFill>
        </p:spPr>
        <p:txBody>
          <a:bodyPr wrap="square" lIns="0" tIns="0" rIns="0" bIns="0" rtlCol="0"/>
          <a:lstStyle/>
          <a:p>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327659" y="989075"/>
            <a:ext cx="7423404" cy="789432"/>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081786"/>
            <a:ext cx="697357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Arial"/>
                <a:cs typeface="Arial"/>
              </a:rPr>
              <a:t>Manufacturing </a:t>
            </a:r>
            <a:r>
              <a:rPr sz="2800" spc="-5" dirty="0">
                <a:latin typeface="Arial"/>
                <a:cs typeface="Arial"/>
              </a:rPr>
              <a:t>and </a:t>
            </a:r>
            <a:r>
              <a:rPr sz="2800" dirty="0">
                <a:latin typeface="Arial"/>
                <a:cs typeface="Arial"/>
              </a:rPr>
              <a:t>Regulatory </a:t>
            </a:r>
            <a:r>
              <a:rPr sz="2800" spc="-5" dirty="0">
                <a:latin typeface="Arial"/>
                <a:cs typeface="Arial"/>
              </a:rPr>
              <a:t>Compliance</a:t>
            </a:r>
            <a:r>
              <a:rPr sz="2800" spc="15" dirty="0">
                <a:latin typeface="Arial"/>
                <a:cs typeface="Arial"/>
              </a:rPr>
              <a:t> </a:t>
            </a:r>
            <a:r>
              <a:rPr sz="2800" spc="-5" dirty="0">
                <a:latin typeface="Arial"/>
                <a:cs typeface="Arial"/>
              </a:rPr>
              <a:t>:</a:t>
            </a:r>
            <a:endParaRPr sz="2800">
              <a:latin typeface="Arial"/>
              <a:cs typeface="Arial"/>
            </a:endParaRPr>
          </a:p>
        </p:txBody>
      </p:sp>
      <p:sp>
        <p:nvSpPr>
          <p:cNvPr id="5" name="object 5"/>
          <p:cNvSpPr txBox="1"/>
          <p:nvPr/>
        </p:nvSpPr>
        <p:spPr>
          <a:xfrm>
            <a:off x="810259" y="1712524"/>
            <a:ext cx="7332345" cy="5060424"/>
          </a:xfrm>
          <a:prstGeom prst="rect">
            <a:avLst/>
          </a:prstGeom>
        </p:spPr>
        <p:txBody>
          <a:bodyPr vert="horz" wrap="square" lIns="0" tIns="13335" rIns="0" bIns="0" rtlCol="0">
            <a:spAutoFit/>
          </a:bodyPr>
          <a:lstStyle/>
          <a:p>
            <a:pPr marL="12700" marR="5080" indent="74295">
              <a:lnSpc>
                <a:spcPct val="150000"/>
              </a:lnSpc>
              <a:spcBef>
                <a:spcPts val="105"/>
              </a:spcBef>
              <a:tabLst>
                <a:tab pos="4257040" algn="l"/>
              </a:tabLst>
            </a:pPr>
            <a:r>
              <a:rPr sz="2000" dirty="0">
                <a:latin typeface="Arial"/>
                <a:cs typeface="Arial"/>
              </a:rPr>
              <a:t>Manufacturing compliance comprises the </a:t>
            </a:r>
            <a:r>
              <a:rPr sz="2000" dirty="0">
                <a:solidFill>
                  <a:srgbClr val="FFFF00"/>
                </a:solidFill>
                <a:latin typeface="Arial"/>
                <a:cs typeface="Arial"/>
              </a:rPr>
              <a:t>technical, legal and  corporate requirements</a:t>
            </a:r>
            <a:r>
              <a:rPr sz="2000" dirty="0">
                <a:latin typeface="Arial"/>
                <a:cs typeface="Arial"/>
              </a:rPr>
              <a:t>, regulations and practices manufacturers  must comply with in order to produce and market products.</a:t>
            </a:r>
            <a:endParaRPr lang="en-US" sz="2000" dirty="0">
              <a:latin typeface="Arial"/>
              <a:cs typeface="Arial"/>
            </a:endParaRPr>
          </a:p>
          <a:p>
            <a:pPr marL="12700" marR="5080" indent="74295">
              <a:lnSpc>
                <a:spcPct val="150000"/>
              </a:lnSpc>
              <a:spcBef>
                <a:spcPts val="105"/>
              </a:spcBef>
              <a:tabLst>
                <a:tab pos="4257040" algn="l"/>
              </a:tabLst>
            </a:pPr>
            <a:endParaRPr lang="en-IN" sz="2000" dirty="0">
              <a:latin typeface="Arial"/>
              <a:cs typeface="Arial"/>
            </a:endParaRPr>
          </a:p>
          <a:p>
            <a:pPr marL="12700" marR="5080" indent="74295">
              <a:lnSpc>
                <a:spcPct val="150000"/>
              </a:lnSpc>
              <a:spcBef>
                <a:spcPts val="105"/>
              </a:spcBef>
              <a:tabLst>
                <a:tab pos="4257040" algn="l"/>
              </a:tabLst>
            </a:pPr>
            <a:r>
              <a:rPr sz="2000" dirty="0">
                <a:latin typeface="Arial"/>
                <a:cs typeface="Arial"/>
              </a:rPr>
              <a:t>The  risk of </a:t>
            </a:r>
            <a:r>
              <a:rPr sz="2000" dirty="0">
                <a:solidFill>
                  <a:srgbClr val="FFFF00"/>
                </a:solidFill>
                <a:latin typeface="Arial"/>
                <a:cs typeface="Arial"/>
              </a:rPr>
              <a:t>non-compliance</a:t>
            </a:r>
            <a:r>
              <a:rPr sz="2000" dirty="0">
                <a:latin typeface="Arial"/>
                <a:cs typeface="Arial"/>
              </a:rPr>
              <a:t> has become an increasingly major  concern in recent years, particularly </a:t>
            </a:r>
            <a:r>
              <a:rPr sz="2000" dirty="0">
                <a:solidFill>
                  <a:srgbClr val="FFFF00"/>
                </a:solidFill>
                <a:latin typeface="Arial"/>
                <a:cs typeface="Arial"/>
              </a:rPr>
              <a:t>for manufacturers with  operations in multiple countries and jurisdictions.</a:t>
            </a:r>
            <a:r>
              <a:rPr sz="2000" dirty="0">
                <a:latin typeface="Arial"/>
                <a:cs typeface="Arial"/>
              </a:rPr>
              <a:t> </a:t>
            </a:r>
            <a:endParaRPr lang="en-US" sz="2000" dirty="0">
              <a:latin typeface="Arial"/>
              <a:cs typeface="Arial"/>
            </a:endParaRPr>
          </a:p>
          <a:p>
            <a:pPr marL="12700" marR="5080" indent="74295">
              <a:lnSpc>
                <a:spcPct val="150000"/>
              </a:lnSpc>
              <a:spcBef>
                <a:spcPts val="105"/>
              </a:spcBef>
              <a:tabLst>
                <a:tab pos="4257040" algn="l"/>
              </a:tabLst>
            </a:pPr>
            <a:r>
              <a:rPr sz="2000" dirty="0">
                <a:latin typeface="Arial"/>
                <a:cs typeface="Arial"/>
              </a:rPr>
              <a:t>This  development has been further heightened by the </a:t>
            </a:r>
            <a:r>
              <a:rPr sz="2000" dirty="0">
                <a:solidFill>
                  <a:srgbClr val="FFFF00"/>
                </a:solidFill>
                <a:latin typeface="Arial"/>
                <a:cs typeface="Arial"/>
              </a:rPr>
              <a:t>increasing role  of governmental regulatory</a:t>
            </a:r>
            <a:r>
              <a:rPr sz="2000" spc="-65" dirty="0">
                <a:solidFill>
                  <a:srgbClr val="FFFF00"/>
                </a:solidFill>
                <a:latin typeface="Arial"/>
                <a:cs typeface="Arial"/>
              </a:rPr>
              <a:t> </a:t>
            </a:r>
            <a:r>
              <a:rPr sz="2000" dirty="0">
                <a:solidFill>
                  <a:srgbClr val="FFFF00"/>
                </a:solidFill>
                <a:latin typeface="Arial"/>
                <a:cs typeface="Arial"/>
              </a:rPr>
              <a:t>bodies</a:t>
            </a:r>
            <a:r>
              <a:rPr sz="2000" spc="5" dirty="0">
                <a:solidFill>
                  <a:srgbClr val="FFFF00"/>
                </a:solidFill>
                <a:latin typeface="Arial"/>
                <a:cs typeface="Arial"/>
              </a:rPr>
              <a:t> </a:t>
            </a:r>
            <a:r>
              <a:rPr sz="2000" dirty="0">
                <a:latin typeface="Arial"/>
                <a:cs typeface="Arial"/>
              </a:rPr>
              <a:t>in	industry sectors, along</a:t>
            </a:r>
            <a:r>
              <a:rPr sz="2000" spc="-125" dirty="0">
                <a:latin typeface="Arial"/>
                <a:cs typeface="Arial"/>
              </a:rPr>
              <a:t> </a:t>
            </a:r>
            <a:r>
              <a:rPr sz="2000" dirty="0">
                <a:latin typeface="Arial"/>
                <a:cs typeface="Arial"/>
              </a:rPr>
              <a:t>with  the emergence of global standards to address the increasingly  global nature of</a:t>
            </a:r>
            <a:r>
              <a:rPr sz="2000" spc="-55" dirty="0">
                <a:latin typeface="Arial"/>
                <a:cs typeface="Arial"/>
              </a:rPr>
              <a:t> </a:t>
            </a:r>
            <a:r>
              <a:rPr sz="2000" dirty="0">
                <a:latin typeface="Arial"/>
                <a:cs typeface="Arial"/>
              </a:rPr>
              <a:t>manufacturing.</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196595" y="1007363"/>
            <a:ext cx="5632704" cy="1258824"/>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470916" y="1693164"/>
            <a:ext cx="6998208" cy="1258824"/>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160729"/>
            <a:ext cx="6556375" cy="1398270"/>
          </a:xfrm>
          <a:prstGeom prst="rect">
            <a:avLst/>
          </a:prstGeom>
        </p:spPr>
        <p:txBody>
          <a:bodyPr vert="horz" wrap="square" lIns="0" tIns="12700" rIns="0" bIns="0" rtlCol="0">
            <a:spAutoFit/>
          </a:bodyPr>
          <a:lstStyle/>
          <a:p>
            <a:pPr marL="286385" marR="5080" indent="-274320">
              <a:lnSpc>
                <a:spcPct val="100000"/>
              </a:lnSpc>
              <a:spcBef>
                <a:spcPts val="100"/>
              </a:spcBef>
            </a:pPr>
            <a:r>
              <a:rPr sz="4500" dirty="0">
                <a:latin typeface="Arial"/>
                <a:cs typeface="Arial"/>
              </a:rPr>
              <a:t>Manufacturing and  Regulatory Compliance</a:t>
            </a:r>
            <a:r>
              <a:rPr sz="4500" spc="-135" dirty="0">
                <a:latin typeface="Arial"/>
                <a:cs typeface="Arial"/>
              </a:rPr>
              <a:t> </a:t>
            </a:r>
            <a:r>
              <a:rPr sz="4500" dirty="0">
                <a:latin typeface="Arial"/>
                <a:cs typeface="Arial"/>
              </a:rPr>
              <a:t>:</a:t>
            </a:r>
            <a:endParaRPr sz="4500">
              <a:latin typeface="Arial"/>
              <a:cs typeface="Arial"/>
            </a:endParaRPr>
          </a:p>
        </p:txBody>
      </p:sp>
      <p:sp>
        <p:nvSpPr>
          <p:cNvPr id="9" name="object 9"/>
          <p:cNvSpPr/>
          <p:nvPr/>
        </p:nvSpPr>
        <p:spPr>
          <a:xfrm>
            <a:off x="914400" y="2590800"/>
            <a:ext cx="2848355" cy="1609344"/>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960876" y="2513076"/>
            <a:ext cx="3584448" cy="2051304"/>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719327" y="4072126"/>
            <a:ext cx="3483864" cy="2785872"/>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914400" y="4267200"/>
            <a:ext cx="2895600" cy="220980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3808476" y="4494276"/>
            <a:ext cx="3965448" cy="2107692"/>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67589" y="1188827"/>
            <a:ext cx="5931232" cy="31591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095502"/>
            <a:ext cx="7618730" cy="46075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Manufacturing and Regulatory Compliance</a:t>
            </a:r>
            <a:r>
              <a:rPr sz="2400" spc="90" dirty="0">
                <a:latin typeface="Arial"/>
                <a:cs typeface="Arial"/>
              </a:rPr>
              <a:t> </a:t>
            </a:r>
            <a:r>
              <a:rPr sz="2400" dirty="0">
                <a:latin typeface="Arial"/>
                <a:cs typeface="Arial"/>
              </a:rPr>
              <a:t>:</a:t>
            </a:r>
            <a:endParaRPr sz="2400">
              <a:latin typeface="Arial"/>
              <a:cs typeface="Arial"/>
            </a:endParaRPr>
          </a:p>
          <a:p>
            <a:pPr marL="286385" marR="5080" indent="-274320">
              <a:lnSpc>
                <a:spcPct val="150000"/>
              </a:lnSpc>
              <a:spcBef>
                <a:spcPts val="790"/>
              </a:spcBef>
              <a:buClr>
                <a:srgbClr val="FD8537"/>
              </a:buClr>
              <a:buSzPct val="69444"/>
              <a:buFont typeface="Wingdings"/>
              <a:buChar char=""/>
              <a:tabLst>
                <a:tab pos="346075" algn="l"/>
                <a:tab pos="346710" algn="l"/>
              </a:tabLst>
            </a:pPr>
            <a:r>
              <a:rPr dirty="0"/>
              <a:t>	</a:t>
            </a:r>
            <a:r>
              <a:rPr sz="1800" dirty="0">
                <a:latin typeface="Arial"/>
                <a:cs typeface="Arial"/>
              </a:rPr>
              <a:t>The </a:t>
            </a:r>
            <a:r>
              <a:rPr sz="1800" spc="-5" dirty="0">
                <a:latin typeface="Arial"/>
                <a:cs typeface="Arial"/>
              </a:rPr>
              <a:t>core mandate guiding </a:t>
            </a:r>
            <a:r>
              <a:rPr sz="1800" dirty="0">
                <a:latin typeface="Arial"/>
                <a:cs typeface="Arial"/>
              </a:rPr>
              <a:t>FDA </a:t>
            </a:r>
            <a:r>
              <a:rPr sz="1800" spc="-5" dirty="0">
                <a:latin typeface="Arial"/>
                <a:cs typeface="Arial"/>
              </a:rPr>
              <a:t>regulatory oversight is consumer </a:t>
            </a:r>
            <a:r>
              <a:rPr sz="1800" spc="-25" dirty="0">
                <a:latin typeface="Arial"/>
                <a:cs typeface="Arial"/>
              </a:rPr>
              <a:t>safety.  </a:t>
            </a:r>
            <a:r>
              <a:rPr sz="1800" dirty="0">
                <a:latin typeface="Arial"/>
                <a:cs typeface="Arial"/>
              </a:rPr>
              <a:t>As </a:t>
            </a:r>
            <a:r>
              <a:rPr sz="1800" spc="-5" dirty="0">
                <a:latin typeface="Arial"/>
                <a:cs typeface="Arial"/>
              </a:rPr>
              <a:t>a result, </a:t>
            </a:r>
            <a:r>
              <a:rPr sz="1800" dirty="0">
                <a:latin typeface="Arial"/>
                <a:cs typeface="Arial"/>
              </a:rPr>
              <a:t>the FDA </a:t>
            </a:r>
            <a:r>
              <a:rPr sz="1800" spc="-5" dirty="0">
                <a:latin typeface="Arial"/>
                <a:cs typeface="Arial"/>
              </a:rPr>
              <a:t>has defined Good Manufacturing Practices </a:t>
            </a:r>
            <a:r>
              <a:rPr sz="1800" dirty="0">
                <a:latin typeface="Arial"/>
                <a:cs typeface="Arial"/>
              </a:rPr>
              <a:t>(GMP)  for </a:t>
            </a:r>
            <a:r>
              <a:rPr sz="1800" spc="-5" dirty="0">
                <a:latin typeface="Arial"/>
                <a:cs typeface="Arial"/>
              </a:rPr>
              <a:t>both device and drug manufacturers that dictate the necessary  measures that </a:t>
            </a:r>
            <a:r>
              <a:rPr sz="1800" dirty="0">
                <a:latin typeface="Arial"/>
                <a:cs typeface="Arial"/>
              </a:rPr>
              <a:t>must </a:t>
            </a:r>
            <a:r>
              <a:rPr sz="1800" spc="-5" dirty="0">
                <a:latin typeface="Arial"/>
                <a:cs typeface="Arial"/>
              </a:rPr>
              <a:t>be taken </a:t>
            </a:r>
            <a:r>
              <a:rPr sz="1800" dirty="0">
                <a:latin typeface="Arial"/>
                <a:cs typeface="Arial"/>
              </a:rPr>
              <a:t>to </a:t>
            </a:r>
            <a:r>
              <a:rPr sz="1800" spc="-5" dirty="0">
                <a:latin typeface="Arial"/>
                <a:cs typeface="Arial"/>
              </a:rPr>
              <a:t>ensure that quality systems and  processes are in place </a:t>
            </a:r>
            <a:r>
              <a:rPr sz="1800" dirty="0">
                <a:latin typeface="Arial"/>
                <a:cs typeface="Arial"/>
              </a:rPr>
              <a:t>to </a:t>
            </a:r>
            <a:r>
              <a:rPr sz="1800" spc="-5" dirty="0">
                <a:latin typeface="Arial"/>
                <a:cs typeface="Arial"/>
              </a:rPr>
              <a:t>consistently produce safe, quality products.  Therefore, manufacturers in these sectors seek a manufacturing  certificate </a:t>
            </a:r>
            <a:r>
              <a:rPr sz="1800" dirty="0">
                <a:latin typeface="Arial"/>
                <a:cs typeface="Arial"/>
              </a:rPr>
              <a:t>of </a:t>
            </a:r>
            <a:r>
              <a:rPr sz="1800" spc="-5" dirty="0">
                <a:latin typeface="Arial"/>
                <a:cs typeface="Arial"/>
              </a:rPr>
              <a:t>compliance indicating that they meet</a:t>
            </a:r>
            <a:r>
              <a:rPr sz="1800" spc="75" dirty="0">
                <a:latin typeface="Arial"/>
                <a:cs typeface="Arial"/>
              </a:rPr>
              <a:t> </a:t>
            </a:r>
            <a:r>
              <a:rPr sz="1800" spc="-60" dirty="0">
                <a:latin typeface="Arial"/>
                <a:cs typeface="Arial"/>
              </a:rPr>
              <a:t>GMP.</a:t>
            </a:r>
            <a:endParaRPr sz="1800">
              <a:latin typeface="Arial"/>
              <a:cs typeface="Arial"/>
            </a:endParaRPr>
          </a:p>
          <a:p>
            <a:pPr marL="329565">
              <a:lnSpc>
                <a:spcPct val="100000"/>
              </a:lnSpc>
              <a:spcBef>
                <a:spcPts val="1080"/>
              </a:spcBef>
            </a:pPr>
            <a:r>
              <a:rPr sz="1800" spc="-5" dirty="0">
                <a:latin typeface="Arial"/>
                <a:cs typeface="Arial"/>
              </a:rPr>
              <a:t>Meeting </a:t>
            </a:r>
            <a:r>
              <a:rPr sz="1800" dirty="0">
                <a:latin typeface="Arial"/>
                <a:cs typeface="Arial"/>
              </a:rPr>
              <a:t>the </a:t>
            </a:r>
            <a:r>
              <a:rPr sz="1800" spc="-5" dirty="0">
                <a:latin typeface="Arial"/>
                <a:cs typeface="Arial"/>
              </a:rPr>
              <a:t>challenge </a:t>
            </a:r>
            <a:r>
              <a:rPr sz="1800" dirty="0">
                <a:latin typeface="Arial"/>
                <a:cs typeface="Arial"/>
              </a:rPr>
              <a:t>of </a:t>
            </a:r>
            <a:r>
              <a:rPr sz="1800" spc="-5" dirty="0">
                <a:latin typeface="Arial"/>
                <a:cs typeface="Arial"/>
              </a:rPr>
              <a:t>manufacturing regulatory compliance</a:t>
            </a:r>
            <a:r>
              <a:rPr sz="1800" spc="210" dirty="0">
                <a:latin typeface="Arial"/>
                <a:cs typeface="Arial"/>
              </a:rPr>
              <a:t> </a:t>
            </a:r>
            <a:r>
              <a:rPr sz="1800" spc="-5" dirty="0">
                <a:latin typeface="Arial"/>
                <a:cs typeface="Arial"/>
              </a:rPr>
              <a:t>requires</a:t>
            </a:r>
            <a:endParaRPr sz="1800">
              <a:latin typeface="Arial"/>
              <a:cs typeface="Arial"/>
            </a:endParaRPr>
          </a:p>
          <a:p>
            <a:pPr marL="286385">
              <a:lnSpc>
                <a:spcPct val="100000"/>
              </a:lnSpc>
              <a:spcBef>
                <a:spcPts val="1080"/>
              </a:spcBef>
            </a:pPr>
            <a:r>
              <a:rPr sz="1800" spc="-5" dirty="0">
                <a:latin typeface="Arial"/>
                <a:cs typeface="Arial"/>
              </a:rPr>
              <a:t>establishing </a:t>
            </a:r>
            <a:r>
              <a:rPr sz="1800" dirty="0">
                <a:latin typeface="Arial"/>
                <a:cs typeface="Arial"/>
              </a:rPr>
              <a:t>a </a:t>
            </a:r>
            <a:r>
              <a:rPr sz="1800" spc="-5" dirty="0">
                <a:latin typeface="Arial"/>
                <a:cs typeface="Arial"/>
              </a:rPr>
              <a:t>consistent </a:t>
            </a:r>
            <a:r>
              <a:rPr sz="1800" spc="-10" dirty="0">
                <a:latin typeface="Arial"/>
                <a:cs typeface="Arial"/>
              </a:rPr>
              <a:t>top-down </a:t>
            </a:r>
            <a:r>
              <a:rPr sz="1800" spc="-5" dirty="0">
                <a:latin typeface="Arial"/>
                <a:cs typeface="Arial"/>
              </a:rPr>
              <a:t>strategy </a:t>
            </a:r>
            <a:r>
              <a:rPr sz="1800" dirty="0">
                <a:latin typeface="Arial"/>
                <a:cs typeface="Arial"/>
              </a:rPr>
              <a:t>for </a:t>
            </a:r>
            <a:r>
              <a:rPr sz="1800" spc="-5" dirty="0">
                <a:latin typeface="Arial"/>
                <a:cs typeface="Arial"/>
              </a:rPr>
              <a:t>ensuring</a:t>
            </a:r>
            <a:r>
              <a:rPr sz="1800" spc="110" dirty="0">
                <a:latin typeface="Arial"/>
                <a:cs typeface="Arial"/>
              </a:rPr>
              <a:t> </a:t>
            </a:r>
            <a:r>
              <a:rPr sz="1800" spc="-5" dirty="0">
                <a:latin typeface="Arial"/>
                <a:cs typeface="Arial"/>
              </a:rPr>
              <a:t>compliance</a:t>
            </a:r>
            <a:endParaRPr sz="1800">
              <a:latin typeface="Arial"/>
              <a:cs typeface="Arial"/>
            </a:endParaRPr>
          </a:p>
          <a:p>
            <a:pPr marL="286385">
              <a:lnSpc>
                <a:spcPct val="100000"/>
              </a:lnSpc>
              <a:spcBef>
                <a:spcPts val="1085"/>
              </a:spcBef>
            </a:pPr>
            <a:r>
              <a:rPr sz="1800" spc="-5" dirty="0">
                <a:latin typeface="Arial"/>
                <a:cs typeface="Arial"/>
              </a:rPr>
              <a:t>across </a:t>
            </a:r>
            <a:r>
              <a:rPr sz="1800" dirty="0">
                <a:latin typeface="Arial"/>
                <a:cs typeface="Arial"/>
              </a:rPr>
              <a:t>the </a:t>
            </a:r>
            <a:r>
              <a:rPr sz="1800" spc="-5" dirty="0">
                <a:latin typeface="Arial"/>
                <a:cs typeface="Arial"/>
              </a:rPr>
              <a:t>enterprise. </a:t>
            </a:r>
            <a:r>
              <a:rPr sz="1800" spc="-10" dirty="0">
                <a:latin typeface="Arial"/>
                <a:cs typeface="Arial"/>
              </a:rPr>
              <a:t>Software </a:t>
            </a:r>
            <a:r>
              <a:rPr sz="1800" spc="-5" dirty="0">
                <a:latin typeface="Arial"/>
                <a:cs typeface="Arial"/>
              </a:rPr>
              <a:t>developers have responded </a:t>
            </a:r>
            <a:r>
              <a:rPr sz="1800" dirty="0">
                <a:latin typeface="Arial"/>
                <a:cs typeface="Arial"/>
              </a:rPr>
              <a:t>to </a:t>
            </a:r>
            <a:r>
              <a:rPr sz="1800" spc="-5" dirty="0">
                <a:latin typeface="Arial"/>
                <a:cs typeface="Arial"/>
              </a:rPr>
              <a:t>this</a:t>
            </a:r>
            <a:r>
              <a:rPr sz="1800" spc="150" dirty="0">
                <a:latin typeface="Arial"/>
                <a:cs typeface="Arial"/>
              </a:rPr>
              <a:t> </a:t>
            </a:r>
            <a:r>
              <a:rPr sz="1800" spc="-5" dirty="0">
                <a:latin typeface="Arial"/>
                <a:cs typeface="Arial"/>
              </a:rPr>
              <a:t>need</a:t>
            </a:r>
            <a:endParaRPr sz="1800">
              <a:latin typeface="Arial"/>
              <a:cs typeface="Arial"/>
            </a:endParaRPr>
          </a:p>
        </p:txBody>
      </p:sp>
      <p:sp>
        <p:nvSpPr>
          <p:cNvPr id="5" name="object 5"/>
          <p:cNvSpPr txBox="1"/>
          <p:nvPr/>
        </p:nvSpPr>
        <p:spPr>
          <a:xfrm>
            <a:off x="810259" y="5677611"/>
            <a:ext cx="6444615" cy="848360"/>
          </a:xfrm>
          <a:prstGeom prst="rect">
            <a:avLst/>
          </a:prstGeom>
        </p:spPr>
        <p:txBody>
          <a:bodyPr vert="horz" wrap="square" lIns="0" tIns="12700" rIns="0" bIns="0" rtlCol="0">
            <a:spAutoFit/>
          </a:bodyPr>
          <a:lstStyle/>
          <a:p>
            <a:pPr marL="12700" marR="5080">
              <a:lnSpc>
                <a:spcPct val="150000"/>
              </a:lnSpc>
              <a:spcBef>
                <a:spcPts val="100"/>
              </a:spcBef>
            </a:pPr>
            <a:r>
              <a:rPr sz="1800" spc="-5" dirty="0">
                <a:latin typeface="Arial"/>
                <a:cs typeface="Arial"/>
              </a:rPr>
              <a:t>by creating solutions </a:t>
            </a:r>
            <a:r>
              <a:rPr sz="1800" dirty="0">
                <a:latin typeface="Arial"/>
                <a:cs typeface="Arial"/>
              </a:rPr>
              <a:t>for </a:t>
            </a:r>
            <a:r>
              <a:rPr sz="1800" spc="-5" dirty="0">
                <a:latin typeface="Arial"/>
                <a:cs typeface="Arial"/>
              </a:rPr>
              <a:t>managing regulatory compliance </a:t>
            </a:r>
            <a:r>
              <a:rPr sz="1800" spc="-10" dirty="0">
                <a:latin typeface="Arial"/>
                <a:cs typeface="Arial"/>
              </a:rPr>
              <a:t>within  </a:t>
            </a:r>
            <a:r>
              <a:rPr sz="1800" u="heavy" spc="-5" dirty="0">
                <a:solidFill>
                  <a:srgbClr val="D2601C"/>
                </a:solidFill>
                <a:uFill>
                  <a:solidFill>
                    <a:srgbClr val="D2601C"/>
                  </a:solidFill>
                </a:uFill>
                <a:latin typeface="Arial"/>
                <a:cs typeface="Arial"/>
                <a:hlinkClick r:id="rId3"/>
              </a:rPr>
              <a:t>manufacturing execution systems</a:t>
            </a:r>
            <a:r>
              <a:rPr sz="1800" u="heavy" spc="65" dirty="0">
                <a:solidFill>
                  <a:srgbClr val="D2601C"/>
                </a:solidFill>
                <a:uFill>
                  <a:solidFill>
                    <a:srgbClr val="D2601C"/>
                  </a:solidFill>
                </a:uFill>
                <a:latin typeface="Arial"/>
                <a:cs typeface="Arial"/>
                <a:hlinkClick r:id="rId3"/>
              </a:rPr>
              <a:t> </a:t>
            </a:r>
            <a:r>
              <a:rPr sz="1800" u="heavy" dirty="0">
                <a:solidFill>
                  <a:srgbClr val="D2601C"/>
                </a:solidFill>
                <a:uFill>
                  <a:solidFill>
                    <a:srgbClr val="D2601C"/>
                  </a:solidFill>
                </a:uFill>
                <a:latin typeface="Arial"/>
                <a:cs typeface="Arial"/>
                <a:hlinkClick r:id="rId3"/>
              </a:rPr>
              <a:t>(MES)</a:t>
            </a:r>
            <a:r>
              <a:rPr sz="1800" dirty="0">
                <a:latin typeface="Arial"/>
                <a:cs typeface="Arial"/>
              </a:rPr>
              <a:t>.</a:t>
            </a:r>
            <a:endParaRPr sz="1800">
              <a:latin typeface="Arial"/>
              <a:cs typeface="Arial"/>
            </a:endParaRPr>
          </a:p>
        </p:txBody>
      </p:sp>
      <p:sp>
        <p:nvSpPr>
          <p:cNvPr id="7" name="object 7"/>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27</a:t>
            </a:r>
            <a:endParaRPr sz="1200">
              <a:latin typeface="Arial"/>
              <a:cs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75424" y="1274155"/>
            <a:ext cx="6927875" cy="370937"/>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167129"/>
            <a:ext cx="6973570" cy="452120"/>
          </a:xfrm>
          <a:prstGeom prst="rect">
            <a:avLst/>
          </a:prstGeom>
        </p:spPr>
        <p:txBody>
          <a:bodyPr vert="horz" wrap="square" lIns="0" tIns="12065" rIns="0" bIns="0" rtlCol="0">
            <a:spAutoFit/>
          </a:bodyPr>
          <a:lstStyle/>
          <a:p>
            <a:pPr marL="12700">
              <a:lnSpc>
                <a:spcPct val="100000"/>
              </a:lnSpc>
              <a:spcBef>
                <a:spcPts val="95"/>
              </a:spcBef>
            </a:pPr>
            <a:r>
              <a:rPr sz="2800" dirty="0">
                <a:latin typeface="Arial"/>
                <a:cs typeface="Arial"/>
              </a:rPr>
              <a:t>Manufacturing </a:t>
            </a:r>
            <a:r>
              <a:rPr sz="2800" spc="-5" dirty="0">
                <a:latin typeface="Arial"/>
                <a:cs typeface="Arial"/>
              </a:rPr>
              <a:t>and </a:t>
            </a:r>
            <a:r>
              <a:rPr sz="2800" dirty="0">
                <a:latin typeface="Arial"/>
                <a:cs typeface="Arial"/>
              </a:rPr>
              <a:t>Regulatory </a:t>
            </a:r>
            <a:r>
              <a:rPr sz="2800" spc="-5" dirty="0">
                <a:latin typeface="Arial"/>
                <a:cs typeface="Arial"/>
              </a:rPr>
              <a:t>Compliance</a:t>
            </a:r>
            <a:r>
              <a:rPr sz="2800" spc="15" dirty="0">
                <a:latin typeface="Arial"/>
                <a:cs typeface="Arial"/>
              </a:rPr>
              <a:t> </a:t>
            </a:r>
            <a:r>
              <a:rPr sz="2800" spc="-5" dirty="0">
                <a:latin typeface="Arial"/>
                <a:cs typeface="Arial"/>
              </a:rPr>
              <a:t>:</a:t>
            </a:r>
            <a:endParaRPr sz="2800">
              <a:latin typeface="Arial"/>
              <a:cs typeface="Arial"/>
            </a:endParaRPr>
          </a:p>
        </p:txBody>
      </p:sp>
      <p:sp>
        <p:nvSpPr>
          <p:cNvPr id="6" name="object 6"/>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28</a:t>
            </a:r>
            <a:endParaRPr sz="1200">
              <a:latin typeface="Arial"/>
              <a:cs typeface="Arial"/>
            </a:endParaRPr>
          </a:p>
        </p:txBody>
      </p:sp>
      <p:sp>
        <p:nvSpPr>
          <p:cNvPr id="8" name="object 8"/>
          <p:cNvSpPr/>
          <p:nvPr/>
        </p:nvSpPr>
        <p:spPr>
          <a:xfrm>
            <a:off x="2819400" y="2057400"/>
            <a:ext cx="3159252" cy="2209800"/>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52400" y="4495800"/>
            <a:ext cx="5029200" cy="2209800"/>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5062728" y="4300728"/>
            <a:ext cx="3560064" cy="2557271"/>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5257800" y="4495800"/>
            <a:ext cx="2971800" cy="2159508"/>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567589" y="1188827"/>
            <a:ext cx="5931232" cy="31591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095502"/>
            <a:ext cx="7462520" cy="46075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Manufacturing and Regulatory Compliance</a:t>
            </a:r>
            <a:r>
              <a:rPr sz="2400" spc="90" dirty="0">
                <a:latin typeface="Arial"/>
                <a:cs typeface="Arial"/>
              </a:rPr>
              <a:t> </a:t>
            </a:r>
            <a:r>
              <a:rPr sz="2400" dirty="0">
                <a:latin typeface="Arial"/>
                <a:cs typeface="Arial"/>
              </a:rPr>
              <a:t>:</a:t>
            </a:r>
            <a:endParaRPr sz="2400">
              <a:latin typeface="Arial"/>
              <a:cs typeface="Arial"/>
            </a:endParaRPr>
          </a:p>
          <a:p>
            <a:pPr marL="286385" marR="5080" indent="-274320">
              <a:lnSpc>
                <a:spcPct val="150000"/>
              </a:lnSpc>
              <a:spcBef>
                <a:spcPts val="790"/>
              </a:spcBef>
              <a:buClr>
                <a:srgbClr val="FD8537"/>
              </a:buClr>
              <a:buSzPct val="69444"/>
              <a:buFont typeface="Wingdings"/>
              <a:buChar char=""/>
              <a:tabLst>
                <a:tab pos="350520" algn="l"/>
                <a:tab pos="351155" algn="l"/>
              </a:tabLst>
            </a:pPr>
            <a:r>
              <a:rPr dirty="0"/>
              <a:t>	</a:t>
            </a:r>
            <a:r>
              <a:rPr sz="1800" dirty="0">
                <a:latin typeface="Arial"/>
                <a:cs typeface="Arial"/>
              </a:rPr>
              <a:t>For </a:t>
            </a:r>
            <a:r>
              <a:rPr sz="1800" spc="-5" dirty="0">
                <a:latin typeface="Arial"/>
                <a:cs typeface="Arial"/>
              </a:rPr>
              <a:t>those in manufacturing </a:t>
            </a:r>
            <a:r>
              <a:rPr sz="1800" dirty="0">
                <a:latin typeface="Arial"/>
                <a:cs typeface="Arial"/>
              </a:rPr>
              <a:t>sectors </a:t>
            </a:r>
            <a:r>
              <a:rPr sz="1800" spc="-5" dirty="0">
                <a:latin typeface="Arial"/>
                <a:cs typeface="Arial"/>
              </a:rPr>
              <a:t>regulated by </a:t>
            </a:r>
            <a:r>
              <a:rPr sz="1800" dirty="0">
                <a:latin typeface="Arial"/>
                <a:cs typeface="Arial"/>
              </a:rPr>
              <a:t>the FDA, </a:t>
            </a:r>
            <a:r>
              <a:rPr sz="1800" spc="-5" dirty="0">
                <a:latin typeface="Arial"/>
                <a:cs typeface="Arial"/>
              </a:rPr>
              <a:t>these  solutions </a:t>
            </a:r>
            <a:r>
              <a:rPr sz="1800" dirty="0">
                <a:latin typeface="Arial"/>
                <a:cs typeface="Arial"/>
              </a:rPr>
              <a:t>must </a:t>
            </a:r>
            <a:r>
              <a:rPr sz="1800" spc="-5" dirty="0">
                <a:latin typeface="Arial"/>
                <a:cs typeface="Arial"/>
              </a:rPr>
              <a:t>be compliant </a:t>
            </a:r>
            <a:r>
              <a:rPr sz="1800" spc="-15" dirty="0">
                <a:latin typeface="Arial"/>
                <a:cs typeface="Arial"/>
              </a:rPr>
              <a:t>with Title </a:t>
            </a:r>
            <a:r>
              <a:rPr sz="1800" spc="-5" dirty="0">
                <a:latin typeface="Arial"/>
                <a:cs typeface="Arial"/>
              </a:rPr>
              <a:t>21 </a:t>
            </a:r>
            <a:r>
              <a:rPr sz="1800" dirty="0">
                <a:latin typeface="Arial"/>
                <a:cs typeface="Arial"/>
              </a:rPr>
              <a:t>CFR Part </a:t>
            </a:r>
            <a:r>
              <a:rPr sz="1800" spc="-75" dirty="0">
                <a:latin typeface="Arial"/>
                <a:cs typeface="Arial"/>
              </a:rPr>
              <a:t>11 </a:t>
            </a:r>
            <a:r>
              <a:rPr sz="1800" spc="-5" dirty="0">
                <a:latin typeface="Arial"/>
                <a:cs typeface="Arial"/>
              </a:rPr>
              <a:t>and Part </a:t>
            </a:r>
            <a:r>
              <a:rPr sz="1800" spc="-10" dirty="0">
                <a:latin typeface="Arial"/>
                <a:cs typeface="Arial"/>
              </a:rPr>
              <a:t>820.  </a:t>
            </a:r>
            <a:r>
              <a:rPr sz="1800" spc="-5" dirty="0">
                <a:latin typeface="Arial"/>
                <a:cs typeface="Arial"/>
              </a:rPr>
              <a:t>Part </a:t>
            </a:r>
            <a:r>
              <a:rPr sz="1800" spc="-75" dirty="0">
                <a:latin typeface="Arial"/>
                <a:cs typeface="Arial"/>
              </a:rPr>
              <a:t>11 </a:t>
            </a:r>
            <a:r>
              <a:rPr sz="1800" spc="-5" dirty="0">
                <a:latin typeface="Arial"/>
                <a:cs typeface="Arial"/>
              </a:rPr>
              <a:t>requires pharmaceutical manufacturers, medical device  manufacturers, biotech companies, biologics developers, contact  research organizations, and other FDA-regulated industries </a:t>
            </a:r>
            <a:r>
              <a:rPr sz="1800" spc="-10" dirty="0">
                <a:latin typeface="Arial"/>
                <a:cs typeface="Arial"/>
              </a:rPr>
              <a:t>(with </a:t>
            </a:r>
            <a:r>
              <a:rPr sz="1800" spc="-5" dirty="0">
                <a:latin typeface="Arial"/>
                <a:cs typeface="Arial"/>
              </a:rPr>
              <a:t>some  specific exceptions) </a:t>
            </a:r>
            <a:r>
              <a:rPr sz="1800" dirty="0">
                <a:latin typeface="Arial"/>
                <a:cs typeface="Arial"/>
              </a:rPr>
              <a:t>to </a:t>
            </a:r>
            <a:r>
              <a:rPr sz="1800" spc="-5" dirty="0">
                <a:latin typeface="Arial"/>
                <a:cs typeface="Arial"/>
              </a:rPr>
              <a:t>implement controls. These controls include  audits, system validations, audit trails, electronic signatures, and  documentation </a:t>
            </a:r>
            <a:r>
              <a:rPr sz="1800" dirty="0">
                <a:latin typeface="Arial"/>
                <a:cs typeface="Arial"/>
              </a:rPr>
              <a:t>for </a:t>
            </a:r>
            <a:r>
              <a:rPr sz="1800" spc="-10" dirty="0">
                <a:latin typeface="Arial"/>
                <a:cs typeface="Arial"/>
              </a:rPr>
              <a:t>software </a:t>
            </a:r>
            <a:r>
              <a:rPr sz="1800" spc="-5" dirty="0">
                <a:latin typeface="Arial"/>
                <a:cs typeface="Arial"/>
              </a:rPr>
              <a:t>and systems involved in processing  electronic data that are (a) required </a:t>
            </a:r>
            <a:r>
              <a:rPr sz="1800" dirty="0">
                <a:latin typeface="Arial"/>
                <a:cs typeface="Arial"/>
              </a:rPr>
              <a:t>to </a:t>
            </a:r>
            <a:r>
              <a:rPr sz="1800" spc="-5" dirty="0">
                <a:latin typeface="Arial"/>
                <a:cs typeface="Arial"/>
              </a:rPr>
              <a:t>be maintained by </a:t>
            </a:r>
            <a:r>
              <a:rPr sz="1800" dirty="0">
                <a:latin typeface="Arial"/>
                <a:cs typeface="Arial"/>
              </a:rPr>
              <a:t>the FDA  </a:t>
            </a:r>
            <a:r>
              <a:rPr sz="1800" spc="-5" dirty="0">
                <a:latin typeface="Arial"/>
                <a:cs typeface="Arial"/>
              </a:rPr>
              <a:t>predicate rules or (b) used </a:t>
            </a:r>
            <a:r>
              <a:rPr sz="1800" dirty="0">
                <a:latin typeface="Arial"/>
                <a:cs typeface="Arial"/>
              </a:rPr>
              <a:t>to </a:t>
            </a:r>
            <a:r>
              <a:rPr sz="1800" spc="-5" dirty="0">
                <a:latin typeface="Arial"/>
                <a:cs typeface="Arial"/>
              </a:rPr>
              <a:t>demonstrate compliance </a:t>
            </a:r>
            <a:r>
              <a:rPr sz="1800" dirty="0">
                <a:latin typeface="Arial"/>
                <a:cs typeface="Arial"/>
              </a:rPr>
              <a:t>to </a:t>
            </a:r>
            <a:r>
              <a:rPr sz="1800" spc="-5" dirty="0">
                <a:latin typeface="Arial"/>
                <a:cs typeface="Arial"/>
              </a:rPr>
              <a:t>a</a:t>
            </a:r>
            <a:r>
              <a:rPr sz="1800" spc="105" dirty="0">
                <a:latin typeface="Arial"/>
                <a:cs typeface="Arial"/>
              </a:rPr>
              <a:t> </a:t>
            </a:r>
            <a:r>
              <a:rPr sz="1800" spc="-5" dirty="0">
                <a:latin typeface="Arial"/>
                <a:cs typeface="Arial"/>
              </a:rPr>
              <a:t>predicate</a:t>
            </a:r>
            <a:endParaRPr sz="1800">
              <a:latin typeface="Arial"/>
              <a:cs typeface="Arial"/>
            </a:endParaRPr>
          </a:p>
        </p:txBody>
      </p:sp>
      <p:sp>
        <p:nvSpPr>
          <p:cNvPr id="5" name="object 5"/>
          <p:cNvSpPr txBox="1"/>
          <p:nvPr/>
        </p:nvSpPr>
        <p:spPr>
          <a:xfrm>
            <a:off x="810259" y="5814771"/>
            <a:ext cx="46926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ru</a:t>
            </a:r>
            <a:r>
              <a:rPr sz="1800" spc="-15" dirty="0">
                <a:latin typeface="Arial"/>
                <a:cs typeface="Arial"/>
              </a:rPr>
              <a:t>l</a:t>
            </a:r>
            <a:r>
              <a:rPr sz="1800" dirty="0">
                <a:latin typeface="Arial"/>
                <a:cs typeface="Arial"/>
              </a:rPr>
              <a:t>e.</a:t>
            </a:r>
            <a:endParaRPr sz="1800">
              <a:latin typeface="Arial"/>
              <a:cs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260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1" name="object 11"/>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39</a:t>
            </a:fld>
            <a:endParaRPr dirty="0"/>
          </a:p>
        </p:txBody>
      </p:sp>
      <p:sp>
        <p:nvSpPr>
          <p:cNvPr id="3" name="object 3"/>
          <p:cNvSpPr/>
          <p:nvPr/>
        </p:nvSpPr>
        <p:spPr>
          <a:xfrm>
            <a:off x="567589" y="1261979"/>
            <a:ext cx="5931232" cy="315918"/>
          </a:xfrm>
          <a:prstGeom prst="rect">
            <a:avLst/>
          </a:prstGeom>
          <a:blipFill>
            <a:blip r:embed="rId2" cstate="print"/>
            <a:stretch>
              <a:fillRect/>
            </a:stretch>
          </a:blipFill>
        </p:spPr>
        <p:txBody>
          <a:bodyPr wrap="square" lIns="0" tIns="0" rIns="0" bIns="0" rtlCol="0"/>
          <a:lstStyle/>
          <a:p>
            <a:endParaRPr/>
          </a:p>
        </p:txBody>
      </p:sp>
      <p:sp>
        <p:nvSpPr>
          <p:cNvPr id="4" name="object 4"/>
          <p:cNvSpPr txBox="1"/>
          <p:nvPr/>
        </p:nvSpPr>
        <p:spPr>
          <a:xfrm>
            <a:off x="535940" y="1168653"/>
            <a:ext cx="5977890" cy="391160"/>
          </a:xfrm>
          <a:prstGeom prst="rect">
            <a:avLst/>
          </a:prstGeom>
        </p:spPr>
        <p:txBody>
          <a:bodyPr vert="horz" wrap="square" lIns="0" tIns="12700" rIns="0" bIns="0" rtlCol="0">
            <a:spAutoFit/>
          </a:bodyPr>
          <a:lstStyle/>
          <a:p>
            <a:pPr marL="12700">
              <a:lnSpc>
                <a:spcPct val="100000"/>
              </a:lnSpc>
              <a:spcBef>
                <a:spcPts val="100"/>
              </a:spcBef>
            </a:pPr>
            <a:r>
              <a:rPr sz="2400" spc="-5" dirty="0">
                <a:latin typeface="Arial"/>
                <a:cs typeface="Arial"/>
              </a:rPr>
              <a:t>Manufacturing and Regulatory Compliance</a:t>
            </a:r>
            <a:r>
              <a:rPr sz="2400" spc="110" dirty="0">
                <a:latin typeface="Arial"/>
                <a:cs typeface="Arial"/>
              </a:rPr>
              <a:t> </a:t>
            </a:r>
            <a:r>
              <a:rPr sz="2400" dirty="0">
                <a:latin typeface="Arial"/>
                <a:cs typeface="Arial"/>
              </a:rPr>
              <a:t>:</a:t>
            </a:r>
            <a:endParaRPr sz="2400">
              <a:latin typeface="Arial"/>
              <a:cs typeface="Arial"/>
            </a:endParaRPr>
          </a:p>
        </p:txBody>
      </p:sp>
      <p:sp>
        <p:nvSpPr>
          <p:cNvPr id="7" name="object 7"/>
          <p:cNvSpPr/>
          <p:nvPr/>
        </p:nvSpPr>
        <p:spPr>
          <a:xfrm>
            <a:off x="838200" y="1828800"/>
            <a:ext cx="3029712" cy="1381472"/>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648200" y="2209800"/>
            <a:ext cx="2209800" cy="15240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914400" y="3733800"/>
            <a:ext cx="1917631" cy="1600200"/>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3886200" y="4191000"/>
            <a:ext cx="2752344" cy="972312"/>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6413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4</a:t>
            </a:fld>
            <a:endParaRPr dirty="0"/>
          </a:p>
        </p:txBody>
      </p:sp>
      <p:sp>
        <p:nvSpPr>
          <p:cNvPr id="3" name="object 3"/>
          <p:cNvSpPr txBox="1"/>
          <p:nvPr/>
        </p:nvSpPr>
        <p:spPr>
          <a:xfrm>
            <a:off x="535940" y="1468577"/>
            <a:ext cx="4201795" cy="574675"/>
          </a:xfrm>
          <a:prstGeom prst="rect">
            <a:avLst/>
          </a:prstGeom>
        </p:spPr>
        <p:txBody>
          <a:bodyPr vert="horz" wrap="square" lIns="0" tIns="12700" rIns="0" bIns="0" rtlCol="0">
            <a:spAutoFit/>
          </a:bodyPr>
          <a:lstStyle/>
          <a:p>
            <a:pPr marL="299085" indent="-287020">
              <a:lnSpc>
                <a:spcPct val="100000"/>
              </a:lnSpc>
              <a:spcBef>
                <a:spcPts val="100"/>
              </a:spcBef>
              <a:buClr>
                <a:srgbClr val="FD8537"/>
              </a:buClr>
              <a:buSzPct val="66666"/>
              <a:buFont typeface="Wingdings"/>
              <a:buChar char=""/>
              <a:tabLst>
                <a:tab pos="299720" algn="l"/>
              </a:tabLst>
            </a:pPr>
            <a:r>
              <a:rPr sz="3600" b="1" dirty="0">
                <a:latin typeface="Arial"/>
                <a:cs typeface="Arial"/>
              </a:rPr>
              <a:t>Regulatory</a:t>
            </a:r>
            <a:r>
              <a:rPr sz="3600" b="1" spc="-80" dirty="0">
                <a:latin typeface="Arial"/>
                <a:cs typeface="Arial"/>
              </a:rPr>
              <a:t> </a:t>
            </a:r>
            <a:r>
              <a:rPr sz="3600" b="1" dirty="0">
                <a:latin typeface="Arial"/>
                <a:cs typeface="Arial"/>
              </a:rPr>
              <a:t>affairs</a:t>
            </a:r>
            <a:endParaRPr sz="3600" dirty="0">
              <a:latin typeface="Arial"/>
              <a:cs typeface="Arial"/>
            </a:endParaRPr>
          </a:p>
        </p:txBody>
      </p:sp>
      <p:sp>
        <p:nvSpPr>
          <p:cNvPr id="4" name="object 4"/>
          <p:cNvSpPr txBox="1"/>
          <p:nvPr/>
        </p:nvSpPr>
        <p:spPr>
          <a:xfrm>
            <a:off x="8464776" y="1284224"/>
            <a:ext cx="252095" cy="916940"/>
          </a:xfrm>
          <a:prstGeom prst="rect">
            <a:avLst/>
          </a:prstGeom>
        </p:spPr>
        <p:txBody>
          <a:bodyPr vert="vert" wrap="square" lIns="0" tIns="0" rIns="0" bIns="0" rtlCol="0">
            <a:spAutoFit/>
          </a:bodyPr>
          <a:lstStyle/>
          <a:p>
            <a:pPr marL="12700">
              <a:lnSpc>
                <a:spcPts val="1864"/>
              </a:lnSpc>
            </a:pPr>
            <a:r>
              <a:rPr sz="1600" b="1" spc="-15" dirty="0">
                <a:solidFill>
                  <a:srgbClr val="565F6C"/>
                </a:solidFill>
                <a:latin typeface="Arial"/>
                <a:cs typeface="Arial"/>
              </a:rPr>
              <a:t>11/1/2015</a:t>
            </a:r>
            <a:endParaRPr sz="1600">
              <a:latin typeface="Arial"/>
              <a:cs typeface="Arial"/>
            </a:endParaRPr>
          </a:p>
        </p:txBody>
      </p:sp>
      <p:sp>
        <p:nvSpPr>
          <p:cNvPr id="6" name="object 6"/>
          <p:cNvSpPr/>
          <p:nvPr/>
        </p:nvSpPr>
        <p:spPr>
          <a:xfrm>
            <a:off x="1295400" y="2667000"/>
            <a:ext cx="6019800" cy="4410118"/>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6" name="object 6"/>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40</a:t>
            </a:fld>
            <a:endParaRPr dirty="0"/>
          </a:p>
        </p:txBody>
      </p:sp>
      <p:sp>
        <p:nvSpPr>
          <p:cNvPr id="3" name="object 3"/>
          <p:cNvSpPr txBox="1"/>
          <p:nvPr/>
        </p:nvSpPr>
        <p:spPr>
          <a:xfrm>
            <a:off x="535940" y="1589652"/>
            <a:ext cx="7482840" cy="3705225"/>
          </a:xfrm>
          <a:prstGeom prst="rect">
            <a:avLst/>
          </a:prstGeom>
        </p:spPr>
        <p:txBody>
          <a:bodyPr vert="horz" wrap="square" lIns="0" tIns="120650" rIns="0" bIns="0" rtlCol="0">
            <a:spAutoFit/>
          </a:bodyPr>
          <a:lstStyle/>
          <a:p>
            <a:pPr marL="287020" indent="-274320">
              <a:lnSpc>
                <a:spcPct val="100000"/>
              </a:lnSpc>
              <a:spcBef>
                <a:spcPts val="950"/>
              </a:spcBef>
              <a:buClr>
                <a:srgbClr val="FD8537"/>
              </a:buClr>
              <a:buSzPct val="70312"/>
              <a:buFont typeface="Wingdings"/>
              <a:buChar char=""/>
              <a:tabLst>
                <a:tab pos="287020" algn="l"/>
              </a:tabLst>
            </a:pPr>
            <a:r>
              <a:rPr sz="3200" b="1" dirty="0">
                <a:latin typeface="Arial"/>
                <a:cs typeface="Arial"/>
              </a:rPr>
              <a:t>Marketing and</a:t>
            </a:r>
            <a:r>
              <a:rPr sz="3200" b="1" spc="-70" dirty="0">
                <a:latin typeface="Arial"/>
                <a:cs typeface="Arial"/>
              </a:rPr>
              <a:t> </a:t>
            </a:r>
            <a:r>
              <a:rPr sz="3200" b="1" dirty="0">
                <a:latin typeface="Arial"/>
                <a:cs typeface="Arial"/>
              </a:rPr>
              <a:t>advertising</a:t>
            </a:r>
            <a:endParaRPr sz="3200">
              <a:latin typeface="Arial"/>
              <a:cs typeface="Arial"/>
            </a:endParaRPr>
          </a:p>
          <a:p>
            <a:pPr marL="286385" marR="5080" indent="-274320">
              <a:lnSpc>
                <a:spcPct val="100000"/>
              </a:lnSpc>
              <a:spcBef>
                <a:spcPts val="635"/>
              </a:spcBef>
              <a:buClr>
                <a:srgbClr val="FD8537"/>
              </a:buClr>
              <a:buSzPct val="68750"/>
              <a:buFont typeface="Wingdings"/>
              <a:buChar char=""/>
              <a:tabLst>
                <a:tab pos="287020" algn="l"/>
              </a:tabLst>
            </a:pPr>
            <a:r>
              <a:rPr sz="2400" dirty="0">
                <a:latin typeface="Arial"/>
                <a:cs typeface="Arial"/>
              </a:rPr>
              <a:t>In most </a:t>
            </a:r>
            <a:r>
              <a:rPr sz="2400" spc="-5" dirty="0">
                <a:latin typeface="Arial"/>
                <a:cs typeface="Arial"/>
              </a:rPr>
              <a:t>product areas where regulatory requirements  are imposed, restrictions are also placed upon </a:t>
            </a:r>
            <a:r>
              <a:rPr sz="2400" dirty="0">
                <a:latin typeface="Arial"/>
                <a:cs typeface="Arial"/>
              </a:rPr>
              <a:t>the  </a:t>
            </a:r>
            <a:r>
              <a:rPr sz="2400" spc="-5" dirty="0">
                <a:latin typeface="Arial"/>
                <a:cs typeface="Arial"/>
              </a:rPr>
              <a:t>claims which can be made </a:t>
            </a:r>
            <a:r>
              <a:rPr sz="2400" dirty="0">
                <a:latin typeface="Arial"/>
                <a:cs typeface="Arial"/>
              </a:rPr>
              <a:t>for the </a:t>
            </a:r>
            <a:r>
              <a:rPr sz="2400" spc="-5" dirty="0">
                <a:latin typeface="Arial"/>
                <a:cs typeface="Arial"/>
              </a:rPr>
              <a:t>product on labeling  </a:t>
            </a:r>
            <a:r>
              <a:rPr sz="2400" dirty="0">
                <a:latin typeface="Arial"/>
                <a:cs typeface="Arial"/>
              </a:rPr>
              <a:t>or in</a:t>
            </a:r>
            <a:r>
              <a:rPr sz="2400" spc="-10" dirty="0">
                <a:latin typeface="Arial"/>
                <a:cs typeface="Arial"/>
              </a:rPr>
              <a:t> </a:t>
            </a:r>
            <a:r>
              <a:rPr sz="2400" spc="-5" dirty="0">
                <a:latin typeface="Arial"/>
                <a:cs typeface="Arial"/>
              </a:rPr>
              <a:t>advertising.</a:t>
            </a:r>
            <a:endParaRPr sz="2400">
              <a:latin typeface="Arial"/>
              <a:cs typeface="Arial"/>
            </a:endParaRPr>
          </a:p>
          <a:p>
            <a:pPr marL="286385" marR="170815" indent="-274320">
              <a:lnSpc>
                <a:spcPct val="100000"/>
              </a:lnSpc>
              <a:spcBef>
                <a:spcPts val="605"/>
              </a:spcBef>
              <a:buClr>
                <a:srgbClr val="FD8537"/>
              </a:buClr>
              <a:buSzPct val="68750"/>
              <a:buFont typeface="Wingdings"/>
              <a:buChar char=""/>
              <a:tabLst>
                <a:tab pos="287020" algn="l"/>
              </a:tabLst>
            </a:pPr>
            <a:r>
              <a:rPr sz="2400" dirty="0">
                <a:latin typeface="Arial"/>
                <a:cs typeface="Arial"/>
              </a:rPr>
              <a:t>The </a:t>
            </a:r>
            <a:r>
              <a:rPr sz="2400" spc="-5" dirty="0">
                <a:latin typeface="Arial"/>
                <a:cs typeface="Arial"/>
              </a:rPr>
              <a:t>regulatory </a:t>
            </a:r>
            <a:r>
              <a:rPr sz="2400" spc="-10" dirty="0">
                <a:latin typeface="Arial"/>
                <a:cs typeface="Arial"/>
              </a:rPr>
              <a:t>affairs </a:t>
            </a:r>
            <a:r>
              <a:rPr sz="2400" spc="-5" dirty="0">
                <a:latin typeface="Arial"/>
                <a:cs typeface="Arial"/>
              </a:rPr>
              <a:t>will </a:t>
            </a:r>
            <a:r>
              <a:rPr sz="2400" dirty="0">
                <a:latin typeface="Arial"/>
                <a:cs typeface="Arial"/>
              </a:rPr>
              <a:t>take </a:t>
            </a:r>
            <a:r>
              <a:rPr sz="2400" spc="-5" dirty="0">
                <a:latin typeface="Arial"/>
                <a:cs typeface="Arial"/>
              </a:rPr>
              <a:t>part in </a:t>
            </a:r>
            <a:r>
              <a:rPr sz="2400" dirty="0">
                <a:latin typeface="Arial"/>
                <a:cs typeface="Arial"/>
              </a:rPr>
              <a:t>the  </a:t>
            </a:r>
            <a:r>
              <a:rPr sz="2400" spc="-5" dirty="0">
                <a:latin typeface="Arial"/>
                <a:cs typeface="Arial"/>
              </a:rPr>
              <a:t>development </a:t>
            </a:r>
            <a:r>
              <a:rPr sz="2400" dirty="0">
                <a:latin typeface="Arial"/>
                <a:cs typeface="Arial"/>
              </a:rPr>
              <a:t>of the </a:t>
            </a:r>
            <a:r>
              <a:rPr sz="2400" spc="-5" dirty="0">
                <a:latin typeface="Arial"/>
                <a:cs typeface="Arial"/>
              </a:rPr>
              <a:t>product </a:t>
            </a:r>
            <a:r>
              <a:rPr sz="2400" dirty="0">
                <a:latin typeface="Arial"/>
                <a:cs typeface="Arial"/>
              </a:rPr>
              <a:t>marketing </a:t>
            </a:r>
            <a:r>
              <a:rPr sz="2400" spc="-5" dirty="0">
                <a:latin typeface="Arial"/>
                <a:cs typeface="Arial"/>
              </a:rPr>
              <a:t>concepts and  is usually required </a:t>
            </a:r>
            <a:r>
              <a:rPr sz="2400" dirty="0">
                <a:latin typeface="Arial"/>
                <a:cs typeface="Arial"/>
              </a:rPr>
              <a:t>to </a:t>
            </a:r>
            <a:r>
              <a:rPr sz="2400" spc="-5" dirty="0">
                <a:latin typeface="Arial"/>
                <a:cs typeface="Arial"/>
              </a:rPr>
              <a:t>approve packaging and  advertising before </a:t>
            </a:r>
            <a:r>
              <a:rPr sz="2400" dirty="0">
                <a:latin typeface="Arial"/>
                <a:cs typeface="Arial"/>
              </a:rPr>
              <a:t>it </a:t>
            </a:r>
            <a:r>
              <a:rPr sz="2400" spc="-5" dirty="0">
                <a:latin typeface="Arial"/>
                <a:cs typeface="Arial"/>
              </a:rPr>
              <a:t>is </a:t>
            </a:r>
            <a:r>
              <a:rPr sz="2400" dirty="0">
                <a:latin typeface="Arial"/>
                <a:cs typeface="Arial"/>
              </a:rPr>
              <a:t>used</a:t>
            </a:r>
            <a:r>
              <a:rPr sz="2400" spc="35" dirty="0">
                <a:latin typeface="Arial"/>
                <a:cs typeface="Arial"/>
              </a:rPr>
              <a:t> </a:t>
            </a:r>
            <a:r>
              <a:rPr sz="2400" spc="-15" dirty="0">
                <a:latin typeface="Arial"/>
                <a:cs typeface="Arial"/>
              </a:rPr>
              <a:t>commercially.</a:t>
            </a:r>
            <a:endParaRPr sz="2400">
              <a:latin typeface="Arial"/>
              <a:cs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3" name="object 13"/>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41</a:t>
            </a:fld>
            <a:endParaRPr dirty="0"/>
          </a:p>
        </p:txBody>
      </p:sp>
      <p:sp>
        <p:nvSpPr>
          <p:cNvPr id="3" name="object 3"/>
          <p:cNvSpPr txBox="1"/>
          <p:nvPr/>
        </p:nvSpPr>
        <p:spPr>
          <a:xfrm>
            <a:off x="535940" y="1701749"/>
            <a:ext cx="3971290" cy="391795"/>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b="1" dirty="0">
                <a:latin typeface="Arial"/>
                <a:cs typeface="Arial"/>
              </a:rPr>
              <a:t>Drug </a:t>
            </a:r>
            <a:r>
              <a:rPr sz="2400" b="1" spc="-5" dirty="0">
                <a:latin typeface="Arial"/>
                <a:cs typeface="Arial"/>
              </a:rPr>
              <a:t>Labeling</a:t>
            </a:r>
            <a:r>
              <a:rPr sz="2400" b="1" spc="-50" dirty="0">
                <a:latin typeface="Arial"/>
                <a:cs typeface="Arial"/>
              </a:rPr>
              <a:t> </a:t>
            </a:r>
            <a:r>
              <a:rPr sz="2400" b="1" spc="-5" dirty="0">
                <a:latin typeface="Arial"/>
                <a:cs typeface="Arial"/>
              </a:rPr>
              <a:t>approvals:</a:t>
            </a:r>
            <a:endParaRPr sz="2400">
              <a:latin typeface="Arial"/>
              <a:cs typeface="Arial"/>
            </a:endParaRPr>
          </a:p>
        </p:txBody>
      </p:sp>
      <p:sp>
        <p:nvSpPr>
          <p:cNvPr id="4" name="object 4"/>
          <p:cNvSpPr txBox="1"/>
          <p:nvPr/>
        </p:nvSpPr>
        <p:spPr>
          <a:xfrm>
            <a:off x="8464776" y="1284224"/>
            <a:ext cx="252095" cy="916940"/>
          </a:xfrm>
          <a:prstGeom prst="rect">
            <a:avLst/>
          </a:prstGeom>
        </p:spPr>
        <p:txBody>
          <a:bodyPr vert="vert" wrap="square" lIns="0" tIns="0" rIns="0" bIns="0" rtlCol="0">
            <a:spAutoFit/>
          </a:bodyPr>
          <a:lstStyle/>
          <a:p>
            <a:pPr marL="12700">
              <a:lnSpc>
                <a:spcPts val="1864"/>
              </a:lnSpc>
            </a:pPr>
            <a:r>
              <a:rPr sz="1600" b="1" spc="-15" dirty="0">
                <a:solidFill>
                  <a:srgbClr val="565F6C"/>
                </a:solidFill>
                <a:latin typeface="Arial"/>
                <a:cs typeface="Arial"/>
              </a:rPr>
              <a:t>11/1/2015</a:t>
            </a:r>
            <a:endParaRPr sz="1600">
              <a:latin typeface="Arial"/>
              <a:cs typeface="Arial"/>
            </a:endParaRPr>
          </a:p>
        </p:txBody>
      </p:sp>
      <p:sp>
        <p:nvSpPr>
          <p:cNvPr id="5" name="object 5"/>
          <p:cNvSpPr txBox="1"/>
          <p:nvPr/>
        </p:nvSpPr>
        <p:spPr>
          <a:xfrm>
            <a:off x="8459823" y="2399157"/>
            <a:ext cx="252095" cy="2660650"/>
          </a:xfrm>
          <a:prstGeom prst="rect">
            <a:avLst/>
          </a:prstGeom>
        </p:spPr>
        <p:txBody>
          <a:bodyPr vert="vert" wrap="square" lIns="0" tIns="0" rIns="0" bIns="0" rtlCol="0">
            <a:spAutoFit/>
          </a:bodyPr>
          <a:lstStyle/>
          <a:p>
            <a:pPr marL="12700">
              <a:lnSpc>
                <a:spcPts val="1864"/>
              </a:lnSpc>
            </a:pPr>
            <a:r>
              <a:rPr sz="1600" b="1" spc="-5" dirty="0">
                <a:solidFill>
                  <a:srgbClr val="565F6C"/>
                </a:solidFill>
                <a:latin typeface="Arial"/>
                <a:cs typeface="Arial"/>
              </a:rPr>
              <a:t>Prepared By : </a:t>
            </a:r>
            <a:r>
              <a:rPr sz="1600" b="1" spc="-10" dirty="0">
                <a:solidFill>
                  <a:srgbClr val="565F6C"/>
                </a:solidFill>
                <a:latin typeface="Arial"/>
                <a:cs typeface="Arial"/>
              </a:rPr>
              <a:t>Naila</a:t>
            </a:r>
            <a:r>
              <a:rPr sz="1600" b="1" spc="10" dirty="0">
                <a:solidFill>
                  <a:srgbClr val="565F6C"/>
                </a:solidFill>
                <a:latin typeface="Arial"/>
                <a:cs typeface="Arial"/>
              </a:rPr>
              <a:t> </a:t>
            </a:r>
            <a:r>
              <a:rPr sz="1600" b="1" dirty="0">
                <a:solidFill>
                  <a:srgbClr val="565F6C"/>
                </a:solidFill>
                <a:latin typeface="Arial"/>
                <a:cs typeface="Arial"/>
              </a:rPr>
              <a:t>Kanwal</a:t>
            </a:r>
            <a:endParaRPr sz="1600">
              <a:latin typeface="Arial"/>
              <a:cs typeface="Arial"/>
            </a:endParaRPr>
          </a:p>
        </p:txBody>
      </p:sp>
      <p:sp>
        <p:nvSpPr>
          <p:cNvPr id="6" name="object 6"/>
          <p:cNvSpPr/>
          <p:nvPr/>
        </p:nvSpPr>
        <p:spPr>
          <a:xfrm>
            <a:off x="762000" y="2209800"/>
            <a:ext cx="2590800" cy="25908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5638800" y="2286000"/>
            <a:ext cx="2209800" cy="224028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3505961" y="2667761"/>
            <a:ext cx="1524000" cy="1152525"/>
          </a:xfrm>
          <a:custGeom>
            <a:avLst/>
            <a:gdLst/>
            <a:ahLst/>
            <a:cxnLst/>
            <a:rect l="l" t="t" r="r" b="b"/>
            <a:pathLst>
              <a:path w="1524000" h="1152525">
                <a:moveTo>
                  <a:pt x="947927" y="0"/>
                </a:moveTo>
                <a:lnTo>
                  <a:pt x="947927" y="288036"/>
                </a:lnTo>
                <a:lnTo>
                  <a:pt x="0" y="288036"/>
                </a:lnTo>
                <a:lnTo>
                  <a:pt x="0" y="864108"/>
                </a:lnTo>
                <a:lnTo>
                  <a:pt x="947927" y="864108"/>
                </a:lnTo>
                <a:lnTo>
                  <a:pt x="947927" y="1152144"/>
                </a:lnTo>
                <a:lnTo>
                  <a:pt x="1524000" y="576072"/>
                </a:lnTo>
                <a:lnTo>
                  <a:pt x="947927" y="0"/>
                </a:lnTo>
                <a:close/>
              </a:path>
            </a:pathLst>
          </a:custGeom>
          <a:solidFill>
            <a:srgbClr val="FD8537"/>
          </a:solidFill>
        </p:spPr>
        <p:txBody>
          <a:bodyPr wrap="square" lIns="0" tIns="0" rIns="0" bIns="0" rtlCol="0"/>
          <a:lstStyle/>
          <a:p>
            <a:endParaRPr/>
          </a:p>
        </p:txBody>
      </p:sp>
      <p:sp>
        <p:nvSpPr>
          <p:cNvPr id="9" name="object 9"/>
          <p:cNvSpPr/>
          <p:nvPr/>
        </p:nvSpPr>
        <p:spPr>
          <a:xfrm>
            <a:off x="3505961" y="2667761"/>
            <a:ext cx="1524000" cy="1152525"/>
          </a:xfrm>
          <a:custGeom>
            <a:avLst/>
            <a:gdLst/>
            <a:ahLst/>
            <a:cxnLst/>
            <a:rect l="l" t="t" r="r" b="b"/>
            <a:pathLst>
              <a:path w="1524000" h="1152525">
                <a:moveTo>
                  <a:pt x="0" y="288036"/>
                </a:moveTo>
                <a:lnTo>
                  <a:pt x="947927" y="288036"/>
                </a:lnTo>
                <a:lnTo>
                  <a:pt x="947927" y="0"/>
                </a:lnTo>
                <a:lnTo>
                  <a:pt x="1524000" y="576072"/>
                </a:lnTo>
                <a:lnTo>
                  <a:pt x="947927" y="1152144"/>
                </a:lnTo>
                <a:lnTo>
                  <a:pt x="947927" y="864108"/>
                </a:lnTo>
                <a:lnTo>
                  <a:pt x="0" y="864108"/>
                </a:lnTo>
                <a:lnTo>
                  <a:pt x="0" y="288036"/>
                </a:lnTo>
                <a:close/>
              </a:path>
            </a:pathLst>
          </a:custGeom>
          <a:ln w="25908">
            <a:solidFill>
              <a:srgbClr val="FFFFFF"/>
            </a:solidFill>
          </a:ln>
        </p:spPr>
        <p:txBody>
          <a:bodyPr wrap="square" lIns="0" tIns="0" rIns="0" bIns="0" rtlCol="0"/>
          <a:lstStyle/>
          <a:p>
            <a:endParaRPr/>
          </a:p>
        </p:txBody>
      </p:sp>
      <p:sp>
        <p:nvSpPr>
          <p:cNvPr id="10" name="object 10"/>
          <p:cNvSpPr/>
          <p:nvPr/>
        </p:nvSpPr>
        <p:spPr>
          <a:xfrm>
            <a:off x="3276600" y="4724400"/>
            <a:ext cx="2743200" cy="1699260"/>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3658361" y="2887217"/>
            <a:ext cx="1524000" cy="1152525"/>
          </a:xfrm>
          <a:custGeom>
            <a:avLst/>
            <a:gdLst/>
            <a:ahLst/>
            <a:cxnLst/>
            <a:rect l="l" t="t" r="r" b="b"/>
            <a:pathLst>
              <a:path w="1524000" h="1152525">
                <a:moveTo>
                  <a:pt x="947927" y="0"/>
                </a:moveTo>
                <a:lnTo>
                  <a:pt x="947927" y="288036"/>
                </a:lnTo>
                <a:lnTo>
                  <a:pt x="0" y="288036"/>
                </a:lnTo>
                <a:lnTo>
                  <a:pt x="0" y="864108"/>
                </a:lnTo>
                <a:lnTo>
                  <a:pt x="947927" y="864108"/>
                </a:lnTo>
                <a:lnTo>
                  <a:pt x="947927" y="1152144"/>
                </a:lnTo>
                <a:lnTo>
                  <a:pt x="1524000" y="576072"/>
                </a:lnTo>
                <a:lnTo>
                  <a:pt x="947927" y="0"/>
                </a:lnTo>
                <a:close/>
              </a:path>
            </a:pathLst>
          </a:custGeom>
          <a:solidFill>
            <a:srgbClr val="FD8537"/>
          </a:solidFill>
        </p:spPr>
        <p:txBody>
          <a:bodyPr wrap="square" lIns="0" tIns="0" rIns="0" bIns="0" rtlCol="0"/>
          <a:lstStyle/>
          <a:p>
            <a:endParaRPr/>
          </a:p>
        </p:txBody>
      </p:sp>
      <p:sp>
        <p:nvSpPr>
          <p:cNvPr id="12" name="object 12"/>
          <p:cNvSpPr/>
          <p:nvPr/>
        </p:nvSpPr>
        <p:spPr>
          <a:xfrm>
            <a:off x="3658361" y="2887217"/>
            <a:ext cx="1524000" cy="1152525"/>
          </a:xfrm>
          <a:custGeom>
            <a:avLst/>
            <a:gdLst/>
            <a:ahLst/>
            <a:cxnLst/>
            <a:rect l="l" t="t" r="r" b="b"/>
            <a:pathLst>
              <a:path w="1524000" h="1152525">
                <a:moveTo>
                  <a:pt x="0" y="288036"/>
                </a:moveTo>
                <a:lnTo>
                  <a:pt x="947927" y="288036"/>
                </a:lnTo>
                <a:lnTo>
                  <a:pt x="947927" y="0"/>
                </a:lnTo>
                <a:lnTo>
                  <a:pt x="1524000" y="576072"/>
                </a:lnTo>
                <a:lnTo>
                  <a:pt x="947927" y="1152144"/>
                </a:lnTo>
                <a:lnTo>
                  <a:pt x="947927" y="864108"/>
                </a:lnTo>
                <a:lnTo>
                  <a:pt x="0" y="864108"/>
                </a:lnTo>
                <a:lnTo>
                  <a:pt x="0" y="288036"/>
                </a:lnTo>
                <a:close/>
              </a:path>
            </a:pathLst>
          </a:custGeom>
          <a:ln w="25908">
            <a:solidFill>
              <a:srgbClr val="FFFFFF"/>
            </a:solidFill>
          </a:ln>
        </p:spPr>
        <p:txBody>
          <a:bodyPr wrap="square" lIns="0" tIns="0" rIns="0" bIns="0" rtlCol="0"/>
          <a:lstStyle/>
          <a:p>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42</a:t>
            </a:fld>
            <a:endParaRPr dirty="0"/>
          </a:p>
        </p:txBody>
      </p:sp>
      <p:sp>
        <p:nvSpPr>
          <p:cNvPr id="3" name="object 3"/>
          <p:cNvSpPr txBox="1"/>
          <p:nvPr/>
        </p:nvSpPr>
        <p:spPr>
          <a:xfrm>
            <a:off x="535940" y="1701749"/>
            <a:ext cx="4160520" cy="391795"/>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b="1" dirty="0">
                <a:latin typeface="Arial"/>
                <a:cs typeface="Arial"/>
              </a:rPr>
              <a:t>Drug Marketing</a:t>
            </a:r>
            <a:r>
              <a:rPr sz="2400" b="1" spc="-75" dirty="0">
                <a:latin typeface="Arial"/>
                <a:cs typeface="Arial"/>
              </a:rPr>
              <a:t> </a:t>
            </a:r>
            <a:r>
              <a:rPr sz="2400" b="1" spc="-5" dirty="0">
                <a:latin typeface="Arial"/>
                <a:cs typeface="Arial"/>
              </a:rPr>
              <a:t>approvals:</a:t>
            </a:r>
            <a:endParaRPr sz="2400">
              <a:latin typeface="Arial"/>
              <a:cs typeface="Arial"/>
            </a:endParaRPr>
          </a:p>
        </p:txBody>
      </p:sp>
      <p:sp>
        <p:nvSpPr>
          <p:cNvPr id="6" name="object 6"/>
          <p:cNvSpPr/>
          <p:nvPr/>
        </p:nvSpPr>
        <p:spPr>
          <a:xfrm>
            <a:off x="762000" y="2362200"/>
            <a:ext cx="2590800" cy="18288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3733800" y="2362200"/>
            <a:ext cx="2153412" cy="17907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00600" y="4267200"/>
            <a:ext cx="2734331" cy="23622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43</a:t>
            </a:fld>
            <a:endParaRPr dirty="0"/>
          </a:p>
        </p:txBody>
      </p:sp>
      <p:sp>
        <p:nvSpPr>
          <p:cNvPr id="3" name="object 3"/>
          <p:cNvSpPr txBox="1"/>
          <p:nvPr/>
        </p:nvSpPr>
        <p:spPr>
          <a:xfrm>
            <a:off x="535940" y="1701749"/>
            <a:ext cx="4160520" cy="391795"/>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b="1" dirty="0">
                <a:latin typeface="Arial"/>
                <a:cs typeface="Arial"/>
              </a:rPr>
              <a:t>Drug Marketing</a:t>
            </a:r>
            <a:r>
              <a:rPr sz="2400" b="1" spc="-75" dirty="0">
                <a:latin typeface="Arial"/>
                <a:cs typeface="Arial"/>
              </a:rPr>
              <a:t> </a:t>
            </a:r>
            <a:r>
              <a:rPr sz="2400" b="1" spc="-5" dirty="0">
                <a:latin typeface="Arial"/>
                <a:cs typeface="Arial"/>
              </a:rPr>
              <a:t>approvals:</a:t>
            </a:r>
            <a:endParaRPr sz="2400">
              <a:latin typeface="Arial"/>
              <a:cs typeface="Arial"/>
            </a:endParaRPr>
          </a:p>
        </p:txBody>
      </p:sp>
      <p:sp>
        <p:nvSpPr>
          <p:cNvPr id="4" name="object 4"/>
          <p:cNvSpPr txBox="1"/>
          <p:nvPr/>
        </p:nvSpPr>
        <p:spPr>
          <a:xfrm>
            <a:off x="8464776" y="1284224"/>
            <a:ext cx="252095" cy="916940"/>
          </a:xfrm>
          <a:prstGeom prst="rect">
            <a:avLst/>
          </a:prstGeom>
        </p:spPr>
        <p:txBody>
          <a:bodyPr vert="vert" wrap="square" lIns="0" tIns="0" rIns="0" bIns="0" rtlCol="0">
            <a:spAutoFit/>
          </a:bodyPr>
          <a:lstStyle/>
          <a:p>
            <a:pPr marL="12700">
              <a:lnSpc>
                <a:spcPts val="1864"/>
              </a:lnSpc>
            </a:pPr>
            <a:r>
              <a:rPr sz="1600" b="1" spc="-15" dirty="0">
                <a:solidFill>
                  <a:srgbClr val="565F6C"/>
                </a:solidFill>
                <a:latin typeface="Arial"/>
                <a:cs typeface="Arial"/>
              </a:rPr>
              <a:t>11/1/2015</a:t>
            </a:r>
            <a:endParaRPr sz="1600">
              <a:latin typeface="Arial"/>
              <a:cs typeface="Arial"/>
            </a:endParaRPr>
          </a:p>
        </p:txBody>
      </p:sp>
      <p:sp>
        <p:nvSpPr>
          <p:cNvPr id="5" name="object 5"/>
          <p:cNvSpPr txBox="1"/>
          <p:nvPr/>
        </p:nvSpPr>
        <p:spPr>
          <a:xfrm>
            <a:off x="8459823" y="2399157"/>
            <a:ext cx="252095" cy="2660650"/>
          </a:xfrm>
          <a:prstGeom prst="rect">
            <a:avLst/>
          </a:prstGeom>
        </p:spPr>
        <p:txBody>
          <a:bodyPr vert="vert" wrap="square" lIns="0" tIns="0" rIns="0" bIns="0" rtlCol="0">
            <a:spAutoFit/>
          </a:bodyPr>
          <a:lstStyle/>
          <a:p>
            <a:pPr marL="12700">
              <a:lnSpc>
                <a:spcPts val="1864"/>
              </a:lnSpc>
            </a:pPr>
            <a:r>
              <a:rPr sz="1600" b="1" spc="-5" dirty="0">
                <a:solidFill>
                  <a:srgbClr val="565F6C"/>
                </a:solidFill>
                <a:latin typeface="Arial"/>
                <a:cs typeface="Arial"/>
              </a:rPr>
              <a:t>Prepared By : </a:t>
            </a:r>
            <a:r>
              <a:rPr sz="1600" b="1" spc="-10" dirty="0">
                <a:solidFill>
                  <a:srgbClr val="565F6C"/>
                </a:solidFill>
                <a:latin typeface="Arial"/>
                <a:cs typeface="Arial"/>
              </a:rPr>
              <a:t>Naila</a:t>
            </a:r>
            <a:r>
              <a:rPr sz="1600" b="1" spc="10" dirty="0">
                <a:solidFill>
                  <a:srgbClr val="565F6C"/>
                </a:solidFill>
                <a:latin typeface="Arial"/>
                <a:cs typeface="Arial"/>
              </a:rPr>
              <a:t> </a:t>
            </a:r>
            <a:r>
              <a:rPr sz="1600" b="1" dirty="0">
                <a:solidFill>
                  <a:srgbClr val="565F6C"/>
                </a:solidFill>
                <a:latin typeface="Arial"/>
                <a:cs typeface="Arial"/>
              </a:rPr>
              <a:t>Kanwal</a:t>
            </a:r>
            <a:endParaRPr sz="1600">
              <a:latin typeface="Arial"/>
              <a:cs typeface="Arial"/>
            </a:endParaRPr>
          </a:p>
        </p:txBody>
      </p:sp>
      <p:sp>
        <p:nvSpPr>
          <p:cNvPr id="6" name="object 6"/>
          <p:cNvSpPr/>
          <p:nvPr/>
        </p:nvSpPr>
        <p:spPr>
          <a:xfrm>
            <a:off x="990600" y="2133600"/>
            <a:ext cx="6248400" cy="3944679"/>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44</a:t>
            </a:fld>
            <a:endParaRPr dirty="0"/>
          </a:p>
        </p:txBody>
      </p:sp>
      <p:sp>
        <p:nvSpPr>
          <p:cNvPr id="3" name="object 3"/>
          <p:cNvSpPr/>
          <p:nvPr/>
        </p:nvSpPr>
        <p:spPr>
          <a:xfrm>
            <a:off x="565372" y="186464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32459" y="1623060"/>
            <a:ext cx="546658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535940" y="1610016"/>
            <a:ext cx="7545070" cy="4614725"/>
          </a:xfrm>
          <a:prstGeom prst="rect">
            <a:avLst/>
          </a:prstGeom>
        </p:spPr>
        <p:txBody>
          <a:bodyPr vert="horz" wrap="square" lIns="0" tIns="104775" rIns="0" bIns="0" rtlCol="0">
            <a:spAutoFit/>
          </a:bodyPr>
          <a:lstStyle/>
          <a:p>
            <a:pPr marL="287020" indent="-274320">
              <a:lnSpc>
                <a:spcPct val="100000"/>
              </a:lnSpc>
              <a:spcBef>
                <a:spcPts val="825"/>
              </a:spcBef>
              <a:buClr>
                <a:srgbClr val="FD8537"/>
              </a:buClr>
              <a:buSzPct val="68750"/>
              <a:buFont typeface="Wingdings"/>
              <a:buChar char=""/>
              <a:tabLst>
                <a:tab pos="287020" algn="l"/>
              </a:tabLst>
            </a:pPr>
            <a:r>
              <a:rPr sz="2400" b="1" spc="-5" dirty="0">
                <a:latin typeface="Arial"/>
                <a:cs typeface="Arial"/>
              </a:rPr>
              <a:t>Regulatory </a:t>
            </a:r>
            <a:r>
              <a:rPr sz="2400" b="1" dirty="0">
                <a:latin typeface="Arial"/>
                <a:cs typeface="Arial"/>
              </a:rPr>
              <a:t>submission</a:t>
            </a:r>
            <a:r>
              <a:rPr sz="2400" b="1" spc="-15" dirty="0">
                <a:latin typeface="Arial"/>
                <a:cs typeface="Arial"/>
              </a:rPr>
              <a:t> </a:t>
            </a:r>
            <a:r>
              <a:rPr sz="2400" b="1" spc="-5" dirty="0">
                <a:latin typeface="Arial"/>
                <a:cs typeface="Arial"/>
              </a:rPr>
              <a:t>processes:</a:t>
            </a:r>
            <a:endParaRPr sz="2400" dirty="0">
              <a:latin typeface="Arial"/>
              <a:cs typeface="Arial"/>
            </a:endParaRPr>
          </a:p>
          <a:p>
            <a:pPr marL="149225" marR="5080" lvl="1" indent="748030">
              <a:lnSpc>
                <a:spcPct val="125000"/>
              </a:lnSpc>
              <a:spcBef>
                <a:spcPts val="5"/>
              </a:spcBef>
              <a:buClr>
                <a:srgbClr val="FD8537"/>
              </a:buClr>
              <a:buSzPct val="70000"/>
              <a:buFont typeface="Wingdings"/>
              <a:buChar char=""/>
              <a:tabLst>
                <a:tab pos="1172845" algn="l"/>
              </a:tabLst>
            </a:pPr>
            <a:r>
              <a:rPr sz="2000" dirty="0">
                <a:latin typeface="Arial"/>
                <a:cs typeface="Arial"/>
              </a:rPr>
              <a:t>Before a new drug or biologic can go to market, a  submission must be compiled and </a:t>
            </a:r>
            <a:r>
              <a:rPr sz="2000" spc="-5" dirty="0">
                <a:latin typeface="Arial"/>
                <a:cs typeface="Arial"/>
              </a:rPr>
              <a:t>filed </a:t>
            </a:r>
            <a:r>
              <a:rPr sz="2000" dirty="0">
                <a:latin typeface="Arial"/>
                <a:cs typeface="Arial"/>
              </a:rPr>
              <a:t>with all relevant</a:t>
            </a:r>
            <a:r>
              <a:rPr sz="2000" spc="-120" dirty="0">
                <a:latin typeface="Arial"/>
                <a:cs typeface="Arial"/>
              </a:rPr>
              <a:t> </a:t>
            </a:r>
            <a:r>
              <a:rPr sz="2000" dirty="0">
                <a:latin typeface="Arial"/>
                <a:cs typeface="Arial"/>
              </a:rPr>
              <a:t>regulatory</a:t>
            </a:r>
          </a:p>
          <a:p>
            <a:pPr marL="447040">
              <a:lnSpc>
                <a:spcPct val="100000"/>
              </a:lnSpc>
            </a:pPr>
            <a:r>
              <a:rPr sz="2000" dirty="0">
                <a:latin typeface="Arial"/>
                <a:cs typeface="Arial"/>
              </a:rPr>
              <a:t>agencies to seek a review and, </a:t>
            </a:r>
            <a:r>
              <a:rPr sz="2000" spc="-15" dirty="0">
                <a:latin typeface="Arial"/>
                <a:cs typeface="Arial"/>
              </a:rPr>
              <a:t>ultimately, </a:t>
            </a:r>
            <a:r>
              <a:rPr sz="2000" dirty="0">
                <a:latin typeface="Arial"/>
                <a:cs typeface="Arial"/>
              </a:rPr>
              <a:t>regulatory</a:t>
            </a:r>
            <a:r>
              <a:rPr sz="2000" spc="-160" dirty="0">
                <a:latin typeface="Arial"/>
                <a:cs typeface="Arial"/>
              </a:rPr>
              <a:t> </a:t>
            </a:r>
            <a:r>
              <a:rPr sz="2000" dirty="0">
                <a:latin typeface="Arial"/>
                <a:cs typeface="Arial"/>
              </a:rPr>
              <a:t>approval.</a:t>
            </a:r>
            <a:endParaRPr lang="en-US" sz="2000" dirty="0">
              <a:latin typeface="Arial"/>
              <a:cs typeface="Arial"/>
            </a:endParaRPr>
          </a:p>
          <a:p>
            <a:pPr marL="447040">
              <a:lnSpc>
                <a:spcPct val="100000"/>
              </a:lnSpc>
            </a:pPr>
            <a:endParaRPr sz="2000" dirty="0">
              <a:latin typeface="Arial"/>
              <a:cs typeface="Arial"/>
            </a:endParaRPr>
          </a:p>
          <a:p>
            <a:pPr marL="12700">
              <a:lnSpc>
                <a:spcPct val="100000"/>
              </a:lnSpc>
              <a:spcBef>
                <a:spcPts val="595"/>
              </a:spcBef>
            </a:pPr>
            <a:r>
              <a:rPr sz="2400" spc="-5" dirty="0">
                <a:latin typeface="Arial"/>
                <a:cs typeface="Arial"/>
              </a:rPr>
              <a:t>1- </a:t>
            </a:r>
            <a:r>
              <a:rPr sz="2000" b="1" spc="-5" dirty="0">
                <a:latin typeface="Arial"/>
                <a:cs typeface="Arial"/>
              </a:rPr>
              <a:t>Review </a:t>
            </a:r>
            <a:r>
              <a:rPr sz="2000" b="1" dirty="0">
                <a:latin typeface="Arial"/>
                <a:cs typeface="Arial"/>
              </a:rPr>
              <a:t>and approval procedures :</a:t>
            </a:r>
            <a:endParaRPr sz="2000" dirty="0">
              <a:latin typeface="Arial"/>
              <a:cs typeface="Arial"/>
            </a:endParaRPr>
          </a:p>
          <a:p>
            <a:pPr marL="469900" indent="-457834">
              <a:lnSpc>
                <a:spcPct val="100000"/>
              </a:lnSpc>
              <a:spcBef>
                <a:spcPts val="605"/>
              </a:spcBef>
              <a:buClr>
                <a:srgbClr val="FD8537"/>
              </a:buClr>
              <a:buSzPct val="70000"/>
              <a:buAutoNum type="alphaLcParenR"/>
              <a:tabLst>
                <a:tab pos="469900" algn="l"/>
                <a:tab pos="470534" algn="l"/>
              </a:tabLst>
            </a:pPr>
            <a:r>
              <a:rPr sz="2000" dirty="0">
                <a:latin typeface="Arial"/>
                <a:cs typeface="Arial"/>
              </a:rPr>
              <a:t>Pre-submission</a:t>
            </a:r>
            <a:r>
              <a:rPr sz="2000" spc="-45" dirty="0">
                <a:latin typeface="Arial"/>
                <a:cs typeface="Arial"/>
              </a:rPr>
              <a:t> </a:t>
            </a:r>
            <a:r>
              <a:rPr sz="2000" dirty="0">
                <a:latin typeface="Arial"/>
                <a:cs typeface="Arial"/>
              </a:rPr>
              <a:t>meeting</a:t>
            </a:r>
          </a:p>
          <a:p>
            <a:pPr marL="469900" indent="-457834">
              <a:lnSpc>
                <a:spcPct val="100000"/>
              </a:lnSpc>
              <a:spcBef>
                <a:spcPts val="600"/>
              </a:spcBef>
              <a:buClr>
                <a:srgbClr val="FD8537"/>
              </a:buClr>
              <a:buSzPct val="70000"/>
              <a:buAutoNum type="alphaLcParenR"/>
              <a:tabLst>
                <a:tab pos="469900" algn="l"/>
                <a:tab pos="470534" algn="l"/>
              </a:tabLst>
            </a:pPr>
            <a:r>
              <a:rPr sz="2000" dirty="0">
                <a:latin typeface="Arial"/>
                <a:cs typeface="Arial"/>
              </a:rPr>
              <a:t>Pre-submission</a:t>
            </a:r>
            <a:r>
              <a:rPr sz="2000" spc="-45" dirty="0">
                <a:latin typeface="Arial"/>
                <a:cs typeface="Arial"/>
              </a:rPr>
              <a:t> </a:t>
            </a:r>
            <a:r>
              <a:rPr sz="2000" spc="-5" dirty="0">
                <a:latin typeface="Arial"/>
                <a:cs typeface="Arial"/>
              </a:rPr>
              <a:t>activities</a:t>
            </a:r>
            <a:endParaRPr sz="2000" dirty="0">
              <a:latin typeface="Arial"/>
              <a:cs typeface="Arial"/>
            </a:endParaRPr>
          </a:p>
          <a:p>
            <a:pPr marL="469900" indent="-457834">
              <a:lnSpc>
                <a:spcPct val="100000"/>
              </a:lnSpc>
              <a:spcBef>
                <a:spcPts val="600"/>
              </a:spcBef>
              <a:buClr>
                <a:srgbClr val="FD8537"/>
              </a:buClr>
              <a:buSzPct val="70000"/>
              <a:buAutoNum type="alphaLcParenR"/>
              <a:tabLst>
                <a:tab pos="469900" algn="l"/>
                <a:tab pos="470534" algn="l"/>
              </a:tabLst>
            </a:pPr>
            <a:r>
              <a:rPr sz="2000" dirty="0">
                <a:latin typeface="Arial"/>
                <a:cs typeface="Arial"/>
              </a:rPr>
              <a:t>Administrative</a:t>
            </a:r>
            <a:r>
              <a:rPr sz="2000" spc="-20" dirty="0">
                <a:latin typeface="Arial"/>
                <a:cs typeface="Arial"/>
              </a:rPr>
              <a:t> </a:t>
            </a:r>
            <a:r>
              <a:rPr sz="2000" dirty="0">
                <a:latin typeface="Arial"/>
                <a:cs typeface="Arial"/>
              </a:rPr>
              <a:t>review</a:t>
            </a:r>
          </a:p>
          <a:p>
            <a:pPr marL="469900" indent="-457834">
              <a:lnSpc>
                <a:spcPct val="100000"/>
              </a:lnSpc>
              <a:spcBef>
                <a:spcPts val="600"/>
              </a:spcBef>
              <a:buClr>
                <a:srgbClr val="FD8537"/>
              </a:buClr>
              <a:buSzPct val="70000"/>
              <a:buAutoNum type="alphaLcParenR"/>
              <a:tabLst>
                <a:tab pos="469900" algn="l"/>
                <a:tab pos="470534" algn="l"/>
              </a:tabLst>
            </a:pPr>
            <a:r>
              <a:rPr sz="2000" dirty="0">
                <a:latin typeface="Arial"/>
                <a:cs typeface="Arial"/>
              </a:rPr>
              <a:t>Agency review and sponsor</a:t>
            </a:r>
            <a:r>
              <a:rPr sz="2000" spc="-100" dirty="0">
                <a:latin typeface="Arial"/>
                <a:cs typeface="Arial"/>
              </a:rPr>
              <a:t> </a:t>
            </a:r>
            <a:r>
              <a:rPr sz="2000" dirty="0">
                <a:latin typeface="Arial"/>
                <a:cs typeface="Arial"/>
              </a:rPr>
              <a:t>response</a:t>
            </a:r>
          </a:p>
          <a:p>
            <a:pPr marL="469900" indent="-457834">
              <a:lnSpc>
                <a:spcPct val="100000"/>
              </a:lnSpc>
              <a:spcBef>
                <a:spcPts val="605"/>
              </a:spcBef>
              <a:buClr>
                <a:srgbClr val="FD8537"/>
              </a:buClr>
              <a:buSzPct val="70000"/>
              <a:buAutoNum type="alphaLcParenR"/>
              <a:tabLst>
                <a:tab pos="469900" algn="l"/>
                <a:tab pos="470534" algn="l"/>
              </a:tabLst>
            </a:pPr>
            <a:r>
              <a:rPr sz="2000" spc="-5" dirty="0">
                <a:latin typeface="Arial"/>
                <a:cs typeface="Arial"/>
              </a:rPr>
              <a:t>Activities prior </a:t>
            </a:r>
            <a:r>
              <a:rPr sz="2000" dirty="0">
                <a:latin typeface="Arial"/>
                <a:cs typeface="Arial"/>
              </a:rPr>
              <a:t>to the </a:t>
            </a:r>
            <a:r>
              <a:rPr sz="2000" spc="-5" dirty="0">
                <a:latin typeface="Arial"/>
                <a:cs typeface="Arial"/>
              </a:rPr>
              <a:t>agency’s</a:t>
            </a:r>
            <a:r>
              <a:rPr sz="2000" spc="-70" dirty="0">
                <a:latin typeface="Arial"/>
                <a:cs typeface="Arial"/>
              </a:rPr>
              <a:t> </a:t>
            </a:r>
            <a:r>
              <a:rPr sz="2000" spc="-5" dirty="0">
                <a:latin typeface="Arial"/>
                <a:cs typeface="Arial"/>
              </a:rPr>
              <a:t>decision</a:t>
            </a:r>
            <a:endParaRPr sz="2000" dirty="0">
              <a:latin typeface="Arial"/>
              <a:cs typeface="Arial"/>
            </a:endParaRPr>
          </a:p>
          <a:p>
            <a:pPr marL="469900" indent="-457834">
              <a:lnSpc>
                <a:spcPct val="100000"/>
              </a:lnSpc>
              <a:spcBef>
                <a:spcPts val="600"/>
              </a:spcBef>
              <a:buClr>
                <a:srgbClr val="FD8537"/>
              </a:buClr>
              <a:buSzPct val="70000"/>
              <a:buAutoNum type="alphaLcParenR"/>
              <a:tabLst>
                <a:tab pos="469900" algn="l"/>
                <a:tab pos="470534" algn="l"/>
              </a:tabLst>
            </a:pPr>
            <a:r>
              <a:rPr sz="2000" dirty="0">
                <a:latin typeface="Arial"/>
                <a:cs typeface="Arial"/>
              </a:rPr>
              <a:t>Decision</a:t>
            </a:r>
          </a:p>
        </p:txBody>
      </p:sp>
      <p:sp>
        <p:nvSpPr>
          <p:cNvPr id="6" name="object 6"/>
          <p:cNvSpPr txBox="1"/>
          <p:nvPr/>
        </p:nvSpPr>
        <p:spPr>
          <a:xfrm>
            <a:off x="8464776" y="1284224"/>
            <a:ext cx="252095" cy="916940"/>
          </a:xfrm>
          <a:prstGeom prst="rect">
            <a:avLst/>
          </a:prstGeom>
        </p:spPr>
        <p:txBody>
          <a:bodyPr vert="vert" wrap="square" lIns="0" tIns="0" rIns="0" bIns="0" rtlCol="0">
            <a:spAutoFit/>
          </a:bodyPr>
          <a:lstStyle/>
          <a:p>
            <a:pPr marL="12700">
              <a:lnSpc>
                <a:spcPts val="1864"/>
              </a:lnSpc>
            </a:pPr>
            <a:r>
              <a:rPr sz="1600" b="1" spc="-15" dirty="0">
                <a:solidFill>
                  <a:srgbClr val="565F6C"/>
                </a:solidFill>
                <a:latin typeface="Arial"/>
                <a:cs typeface="Arial"/>
              </a:rPr>
              <a:t>11/1/2015</a:t>
            </a:r>
            <a:endParaRPr sz="1600">
              <a:latin typeface="Arial"/>
              <a:cs typeface="Arial"/>
            </a:endParaRPr>
          </a:p>
        </p:txBody>
      </p:sp>
      <p:sp>
        <p:nvSpPr>
          <p:cNvPr id="7" name="object 7"/>
          <p:cNvSpPr txBox="1"/>
          <p:nvPr/>
        </p:nvSpPr>
        <p:spPr>
          <a:xfrm>
            <a:off x="8459823" y="2399157"/>
            <a:ext cx="252095" cy="2660650"/>
          </a:xfrm>
          <a:prstGeom prst="rect">
            <a:avLst/>
          </a:prstGeom>
        </p:spPr>
        <p:txBody>
          <a:bodyPr vert="vert" wrap="square" lIns="0" tIns="0" rIns="0" bIns="0" rtlCol="0">
            <a:spAutoFit/>
          </a:bodyPr>
          <a:lstStyle/>
          <a:p>
            <a:pPr marL="12700">
              <a:lnSpc>
                <a:spcPts val="1864"/>
              </a:lnSpc>
            </a:pPr>
            <a:r>
              <a:rPr sz="1600" b="1" spc="-5" dirty="0">
                <a:solidFill>
                  <a:srgbClr val="565F6C"/>
                </a:solidFill>
                <a:latin typeface="Arial"/>
                <a:cs typeface="Arial"/>
              </a:rPr>
              <a:t>Prepared By : </a:t>
            </a:r>
            <a:r>
              <a:rPr sz="1600" b="1" spc="-10" dirty="0">
                <a:solidFill>
                  <a:srgbClr val="565F6C"/>
                </a:solidFill>
                <a:latin typeface="Arial"/>
                <a:cs typeface="Arial"/>
              </a:rPr>
              <a:t>Naila</a:t>
            </a:r>
            <a:r>
              <a:rPr sz="1600" b="1" spc="10" dirty="0">
                <a:solidFill>
                  <a:srgbClr val="565F6C"/>
                </a:solidFill>
                <a:latin typeface="Arial"/>
                <a:cs typeface="Arial"/>
              </a:rPr>
              <a:t> </a:t>
            </a:r>
            <a:r>
              <a:rPr sz="1600" b="1" dirty="0">
                <a:solidFill>
                  <a:srgbClr val="565F6C"/>
                </a:solidFill>
                <a:latin typeface="Arial"/>
                <a:cs typeface="Arial"/>
              </a:rPr>
              <a:t>Kanwal</a:t>
            </a:r>
            <a:endParaRPr sz="1600">
              <a:latin typeface="Arial"/>
              <a:cs typeface="Arial"/>
            </a:endParaRPr>
          </a:p>
        </p:txBody>
      </p:sp>
      <p:sp>
        <p:nvSpPr>
          <p:cNvPr id="8" name="object 8"/>
          <p:cNvSpPr/>
          <p:nvPr/>
        </p:nvSpPr>
        <p:spPr>
          <a:xfrm>
            <a:off x="5715000" y="3505200"/>
            <a:ext cx="2467355" cy="1829554"/>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5651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txBox="1"/>
          <p:nvPr/>
        </p:nvSpPr>
        <p:spPr>
          <a:xfrm>
            <a:off x="459740" y="1324102"/>
            <a:ext cx="5328285" cy="760095"/>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b="1" spc="-5" dirty="0">
                <a:latin typeface="Arial"/>
                <a:cs typeface="Arial"/>
              </a:rPr>
              <a:t>Unlicensed </a:t>
            </a:r>
            <a:r>
              <a:rPr sz="2400" b="1" dirty="0">
                <a:latin typeface="Arial"/>
                <a:cs typeface="Arial"/>
              </a:rPr>
              <a:t>and </a:t>
            </a:r>
            <a:r>
              <a:rPr sz="2400" b="1" spc="-5" dirty="0">
                <a:latin typeface="Arial"/>
                <a:cs typeface="Arial"/>
              </a:rPr>
              <a:t>licensed</a:t>
            </a:r>
            <a:r>
              <a:rPr sz="2400" b="1" spc="-45" dirty="0">
                <a:latin typeface="Arial"/>
                <a:cs typeface="Arial"/>
              </a:rPr>
              <a:t> </a:t>
            </a:r>
            <a:r>
              <a:rPr sz="2400" b="1" dirty="0">
                <a:latin typeface="Arial"/>
                <a:cs typeface="Arial"/>
              </a:rPr>
              <a:t>products</a:t>
            </a:r>
            <a:r>
              <a:rPr sz="2000" b="1" dirty="0">
                <a:latin typeface="Arial"/>
                <a:cs typeface="Arial"/>
              </a:rPr>
              <a:t>:</a:t>
            </a:r>
            <a:endParaRPr sz="2000" dirty="0">
              <a:latin typeface="Arial"/>
              <a:cs typeface="Arial"/>
            </a:endParaRPr>
          </a:p>
          <a:p>
            <a:pPr marL="287020" indent="-274320">
              <a:lnSpc>
                <a:spcPct val="100000"/>
              </a:lnSpc>
              <a:spcBef>
                <a:spcPts val="20"/>
              </a:spcBef>
              <a:buClr>
                <a:srgbClr val="FD8537"/>
              </a:buClr>
              <a:buSzPct val="68750"/>
              <a:buFont typeface="Wingdings"/>
              <a:buChar char=""/>
              <a:tabLst>
                <a:tab pos="287020" algn="l"/>
              </a:tabLst>
            </a:pPr>
            <a:r>
              <a:rPr sz="2400" b="1" spc="-5" dirty="0">
                <a:latin typeface="Arial"/>
                <a:cs typeface="Arial"/>
              </a:rPr>
              <a:t>Advertising and</a:t>
            </a:r>
            <a:r>
              <a:rPr sz="2400" b="1" spc="-15" dirty="0">
                <a:latin typeface="Arial"/>
                <a:cs typeface="Arial"/>
              </a:rPr>
              <a:t> </a:t>
            </a:r>
            <a:r>
              <a:rPr sz="2400" b="1" dirty="0">
                <a:latin typeface="Arial"/>
                <a:cs typeface="Arial"/>
              </a:rPr>
              <a:t>promotion</a:t>
            </a:r>
            <a:endParaRPr sz="2400" dirty="0">
              <a:latin typeface="Arial"/>
              <a:cs typeface="Arial"/>
            </a:endParaRPr>
          </a:p>
        </p:txBody>
      </p:sp>
      <p:sp>
        <p:nvSpPr>
          <p:cNvPr id="4" name="object 4"/>
          <p:cNvSpPr txBox="1"/>
          <p:nvPr/>
        </p:nvSpPr>
        <p:spPr>
          <a:xfrm>
            <a:off x="459740" y="2667000"/>
            <a:ext cx="7665720" cy="4375557"/>
          </a:xfrm>
          <a:prstGeom prst="rect">
            <a:avLst/>
          </a:prstGeom>
        </p:spPr>
        <p:txBody>
          <a:bodyPr vert="horz" wrap="square" lIns="0" tIns="111760" rIns="0" bIns="0" rtlCol="0">
            <a:spAutoFit/>
          </a:bodyPr>
          <a:lstStyle/>
          <a:p>
            <a:pPr marL="457200" indent="-445134">
              <a:lnSpc>
                <a:spcPct val="100000"/>
              </a:lnSpc>
              <a:spcBef>
                <a:spcPts val="615"/>
              </a:spcBef>
              <a:buClr>
                <a:srgbClr val="FD8537"/>
              </a:buClr>
              <a:buSzPct val="68750"/>
              <a:buFont typeface="Wingdings"/>
              <a:buChar char=""/>
              <a:tabLst>
                <a:tab pos="457200" algn="l"/>
                <a:tab pos="457834" algn="l"/>
              </a:tabLst>
            </a:pPr>
            <a:r>
              <a:rPr sz="1600" spc="-5" dirty="0">
                <a:latin typeface="Arial"/>
                <a:cs typeface="Arial"/>
              </a:rPr>
              <a:t>No advertising or promotion allowed </a:t>
            </a:r>
            <a:r>
              <a:rPr sz="1600" spc="-15" dirty="0">
                <a:latin typeface="Arial"/>
                <a:cs typeface="Arial"/>
              </a:rPr>
              <a:t>Internationally, </a:t>
            </a:r>
            <a:r>
              <a:rPr sz="1600" spc="-5" dirty="0">
                <a:latin typeface="Arial"/>
                <a:cs typeface="Arial"/>
              </a:rPr>
              <a:t>regulations exist prohibit</a:t>
            </a:r>
            <a:r>
              <a:rPr sz="1600" spc="270" dirty="0">
                <a:latin typeface="Arial"/>
                <a:cs typeface="Arial"/>
              </a:rPr>
              <a:t> </a:t>
            </a:r>
            <a:r>
              <a:rPr sz="1600" spc="-5" dirty="0">
                <a:latin typeface="Arial"/>
                <a:cs typeface="Arial"/>
              </a:rPr>
              <a:t>the</a:t>
            </a:r>
            <a:endParaRPr sz="1600" dirty="0">
              <a:latin typeface="Arial"/>
              <a:cs typeface="Arial"/>
            </a:endParaRPr>
          </a:p>
          <a:p>
            <a:pPr marL="286385" marR="153035">
              <a:lnSpc>
                <a:spcPct val="150000"/>
              </a:lnSpc>
            </a:pPr>
            <a:r>
              <a:rPr sz="1600" spc="-5" dirty="0">
                <a:latin typeface="Arial"/>
                <a:cs typeface="Arial"/>
              </a:rPr>
              <a:t>advertising or promotion of unlicensed health care products. In Canada, Section  </a:t>
            </a:r>
            <a:r>
              <a:rPr sz="1600" spc="-10" dirty="0">
                <a:latin typeface="Arial"/>
                <a:cs typeface="Arial"/>
              </a:rPr>
              <a:t>9(1) </a:t>
            </a:r>
            <a:r>
              <a:rPr sz="1600" spc="-5" dirty="0">
                <a:latin typeface="Arial"/>
                <a:cs typeface="Arial"/>
              </a:rPr>
              <a:t>of the Food </a:t>
            </a:r>
            <a:r>
              <a:rPr sz="1600" spc="-10" dirty="0">
                <a:latin typeface="Arial"/>
                <a:cs typeface="Arial"/>
              </a:rPr>
              <a:t>and Drugs </a:t>
            </a:r>
            <a:r>
              <a:rPr sz="1600" spc="-5" dirty="0">
                <a:latin typeface="Arial"/>
                <a:cs typeface="Arial"/>
              </a:rPr>
              <a:t>Act states that “no </a:t>
            </a:r>
            <a:r>
              <a:rPr sz="1600" spc="-10" dirty="0">
                <a:latin typeface="Arial"/>
                <a:cs typeface="Arial"/>
              </a:rPr>
              <a:t>person </a:t>
            </a:r>
            <a:r>
              <a:rPr sz="1600" spc="-5" dirty="0">
                <a:latin typeface="Arial"/>
                <a:cs typeface="Arial"/>
              </a:rPr>
              <a:t>shall label, package,</a:t>
            </a:r>
            <a:r>
              <a:rPr sz="1600" spc="114" dirty="0">
                <a:latin typeface="Arial"/>
                <a:cs typeface="Arial"/>
              </a:rPr>
              <a:t> </a:t>
            </a:r>
            <a:r>
              <a:rPr sz="1600" spc="-5" dirty="0">
                <a:latin typeface="Arial"/>
                <a:cs typeface="Arial"/>
              </a:rPr>
              <a:t>treat,</a:t>
            </a:r>
            <a:endParaRPr sz="1600" dirty="0">
              <a:latin typeface="Arial"/>
              <a:cs typeface="Arial"/>
            </a:endParaRPr>
          </a:p>
          <a:p>
            <a:pPr marL="286385" marR="44450">
              <a:lnSpc>
                <a:spcPct val="150000"/>
              </a:lnSpc>
              <a:spcBef>
                <a:spcPts val="5"/>
              </a:spcBef>
            </a:pPr>
            <a:r>
              <a:rPr sz="1600" spc="-5" dirty="0">
                <a:latin typeface="Arial"/>
                <a:cs typeface="Arial"/>
              </a:rPr>
              <a:t>process, sell or advertise any drug in a manner that is false, misleading or  deceptive or is likely to create an erroneous impression regarding its composition,  merit or </a:t>
            </a:r>
            <a:r>
              <a:rPr sz="1600" spc="-15" dirty="0">
                <a:latin typeface="Arial"/>
                <a:cs typeface="Arial"/>
              </a:rPr>
              <a:t>safety.”Since </a:t>
            </a:r>
            <a:r>
              <a:rPr sz="1600" spc="-5" dirty="0">
                <a:latin typeface="Arial"/>
                <a:cs typeface="Arial"/>
              </a:rPr>
              <a:t>the terms </a:t>
            </a:r>
            <a:r>
              <a:rPr sz="1600" spc="-10" dirty="0">
                <a:latin typeface="Arial"/>
                <a:cs typeface="Arial"/>
              </a:rPr>
              <a:t>and any proposed </a:t>
            </a:r>
            <a:r>
              <a:rPr sz="1600" spc="-5" dirty="0">
                <a:latin typeface="Arial"/>
                <a:cs typeface="Arial"/>
              </a:rPr>
              <a:t>indication of unlicensed  healthcare products have not been established, advertising such products is not  permitted Similar provisions are laid out in the US Code of Federal Regulations  (CFR), </a:t>
            </a:r>
            <a:r>
              <a:rPr sz="1600" spc="-20" dirty="0">
                <a:latin typeface="Arial"/>
                <a:cs typeface="Arial"/>
              </a:rPr>
              <a:t>Title </a:t>
            </a:r>
            <a:r>
              <a:rPr sz="1600" spc="-5" dirty="0">
                <a:latin typeface="Arial"/>
                <a:cs typeface="Arial"/>
              </a:rPr>
              <a:t>21, section 312.7(a) and 812.7(a)the promotion of any investigational  drug or medical device (including a new use under investigation for an existing  device) is expressly</a:t>
            </a:r>
            <a:r>
              <a:rPr sz="1600" dirty="0">
                <a:latin typeface="Arial"/>
                <a:cs typeface="Arial"/>
              </a:rPr>
              <a:t> </a:t>
            </a:r>
            <a:r>
              <a:rPr sz="1600" spc="-5" dirty="0">
                <a:latin typeface="Arial"/>
                <a:cs typeface="Arial"/>
              </a:rPr>
              <a:t>prohibited.</a:t>
            </a:r>
            <a:endParaRPr sz="1600" dirty="0">
              <a:latin typeface="Arial"/>
              <a:cs typeface="Arial"/>
            </a:endParaRPr>
          </a:p>
          <a:p>
            <a:pPr marL="287020" indent="-274320">
              <a:lnSpc>
                <a:spcPct val="100000"/>
              </a:lnSpc>
              <a:spcBef>
                <a:spcPts val="575"/>
              </a:spcBef>
              <a:buClr>
                <a:srgbClr val="FD8537"/>
              </a:buClr>
              <a:buSzPct val="68750"/>
              <a:buFont typeface="Wingdings"/>
              <a:buChar char=""/>
              <a:tabLst>
                <a:tab pos="286385" algn="l"/>
                <a:tab pos="287020" algn="l"/>
              </a:tabLst>
            </a:pPr>
            <a:r>
              <a:rPr sz="1600" spc="-5" dirty="0">
                <a:latin typeface="Arial"/>
                <a:cs typeface="Arial"/>
              </a:rPr>
              <a:t>`</a:t>
            </a:r>
            <a:endParaRPr sz="1600" dirty="0">
              <a:latin typeface="Arial"/>
              <a:cs typeface="Arial"/>
            </a:endParaRPr>
          </a:p>
        </p:txBody>
      </p:sp>
      <p:sp>
        <p:nvSpPr>
          <p:cNvPr id="8" name="object 8"/>
          <p:cNvSpPr/>
          <p:nvPr/>
        </p:nvSpPr>
        <p:spPr>
          <a:xfrm>
            <a:off x="4953000" y="1676400"/>
            <a:ext cx="3352800" cy="838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5651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p:nvPr/>
        </p:nvSpPr>
        <p:spPr>
          <a:xfrm>
            <a:off x="489172" y="1486693"/>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259" y="1245108"/>
            <a:ext cx="5347716"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29071" y="1310639"/>
            <a:ext cx="498348" cy="57302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45947" y="1751076"/>
            <a:ext cx="467868" cy="45567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56259" y="1613916"/>
            <a:ext cx="4299204" cy="679703"/>
          </a:xfrm>
          <a:prstGeom prst="rect">
            <a:avLst/>
          </a:prstGeom>
          <a:blipFill>
            <a:blip r:embed="rId6" cstate="print"/>
            <a:stretch>
              <a:fillRect/>
            </a:stretch>
          </a:blipFill>
        </p:spPr>
        <p:txBody>
          <a:bodyPr wrap="square" lIns="0" tIns="0" rIns="0" bIns="0" rtlCol="0"/>
          <a:lstStyle/>
          <a:p>
            <a:endParaRPr/>
          </a:p>
        </p:txBody>
      </p:sp>
      <p:sp>
        <p:nvSpPr>
          <p:cNvPr id="8" name="object 8"/>
          <p:cNvSpPr txBox="1"/>
          <p:nvPr/>
        </p:nvSpPr>
        <p:spPr>
          <a:xfrm>
            <a:off x="459740" y="1324102"/>
            <a:ext cx="7588884" cy="5080000"/>
          </a:xfrm>
          <a:prstGeom prst="rect">
            <a:avLst/>
          </a:prstGeom>
        </p:spPr>
        <p:txBody>
          <a:bodyPr vert="horz" wrap="square" lIns="0" tIns="12700" rIns="0" bIns="0" rtlCol="0">
            <a:spAutoFit/>
          </a:bodyPr>
          <a:lstStyle/>
          <a:p>
            <a:pPr marL="287020" indent="-274320">
              <a:lnSpc>
                <a:spcPct val="100000"/>
              </a:lnSpc>
              <a:spcBef>
                <a:spcPts val="100"/>
              </a:spcBef>
              <a:buClr>
                <a:srgbClr val="FD8537"/>
              </a:buClr>
              <a:buSzPct val="68750"/>
              <a:buFont typeface="Wingdings"/>
              <a:buChar char=""/>
              <a:tabLst>
                <a:tab pos="287020" algn="l"/>
              </a:tabLst>
            </a:pPr>
            <a:r>
              <a:rPr sz="2400" b="1" spc="-5" dirty="0">
                <a:latin typeface="Arial"/>
                <a:cs typeface="Arial"/>
              </a:rPr>
              <a:t>Unlicensed </a:t>
            </a:r>
            <a:r>
              <a:rPr sz="2400" b="1" dirty="0">
                <a:latin typeface="Arial"/>
                <a:cs typeface="Arial"/>
              </a:rPr>
              <a:t>and </a:t>
            </a:r>
            <a:r>
              <a:rPr sz="2400" b="1" spc="-5" dirty="0">
                <a:latin typeface="Arial"/>
                <a:cs typeface="Arial"/>
              </a:rPr>
              <a:t>licensed</a:t>
            </a:r>
            <a:r>
              <a:rPr sz="2400" b="1" spc="-25" dirty="0">
                <a:latin typeface="Arial"/>
                <a:cs typeface="Arial"/>
              </a:rPr>
              <a:t> </a:t>
            </a:r>
            <a:r>
              <a:rPr sz="2400" b="1" dirty="0">
                <a:latin typeface="Arial"/>
                <a:cs typeface="Arial"/>
              </a:rPr>
              <a:t>products</a:t>
            </a:r>
            <a:r>
              <a:rPr sz="2000" b="1" dirty="0">
                <a:latin typeface="Arial"/>
                <a:cs typeface="Arial"/>
              </a:rPr>
              <a:t>:</a:t>
            </a:r>
            <a:endParaRPr sz="2000">
              <a:latin typeface="Arial"/>
              <a:cs typeface="Arial"/>
            </a:endParaRPr>
          </a:p>
          <a:p>
            <a:pPr marL="287020" indent="-274320">
              <a:lnSpc>
                <a:spcPct val="100000"/>
              </a:lnSpc>
              <a:spcBef>
                <a:spcPts val="20"/>
              </a:spcBef>
              <a:buClr>
                <a:srgbClr val="FD8537"/>
              </a:buClr>
              <a:buSzPct val="68750"/>
              <a:buFont typeface="Wingdings"/>
              <a:buChar char=""/>
              <a:tabLst>
                <a:tab pos="287020" algn="l"/>
              </a:tabLst>
            </a:pPr>
            <a:r>
              <a:rPr sz="2400" b="1" spc="-5" dirty="0">
                <a:latin typeface="Arial"/>
                <a:cs typeface="Arial"/>
              </a:rPr>
              <a:t>Advertising and</a:t>
            </a:r>
            <a:r>
              <a:rPr sz="2400" b="1" spc="-15" dirty="0">
                <a:latin typeface="Arial"/>
                <a:cs typeface="Arial"/>
              </a:rPr>
              <a:t> </a:t>
            </a:r>
            <a:r>
              <a:rPr sz="2400" b="1" dirty="0">
                <a:latin typeface="Arial"/>
                <a:cs typeface="Arial"/>
              </a:rPr>
              <a:t>promotion</a:t>
            </a:r>
            <a:endParaRPr sz="2400">
              <a:latin typeface="Arial"/>
              <a:cs typeface="Arial"/>
            </a:endParaRPr>
          </a:p>
          <a:p>
            <a:pPr marL="286385" marR="374650" indent="-274320">
              <a:lnSpc>
                <a:spcPts val="2300"/>
              </a:lnSpc>
              <a:spcBef>
                <a:spcPts val="590"/>
              </a:spcBef>
              <a:buClr>
                <a:srgbClr val="FD8537"/>
              </a:buClr>
              <a:buSzPct val="68750"/>
              <a:buFont typeface="Wingdings"/>
              <a:buChar char=""/>
              <a:tabLst>
                <a:tab pos="287020" algn="l"/>
              </a:tabLst>
            </a:pPr>
            <a:r>
              <a:rPr sz="2400" b="1" dirty="0">
                <a:latin typeface="Arial"/>
                <a:cs typeface="Arial"/>
              </a:rPr>
              <a:t>Why </a:t>
            </a:r>
            <a:r>
              <a:rPr sz="2400" b="1" spc="-5" dirty="0">
                <a:latin typeface="Arial"/>
                <a:cs typeface="Arial"/>
              </a:rPr>
              <a:t>the </a:t>
            </a:r>
            <a:r>
              <a:rPr sz="2400" b="1" dirty="0">
                <a:latin typeface="Arial"/>
                <a:cs typeface="Arial"/>
              </a:rPr>
              <a:t>promotion </a:t>
            </a:r>
            <a:r>
              <a:rPr sz="2400" b="1" spc="-5" dirty="0">
                <a:latin typeface="Arial"/>
                <a:cs typeface="Arial"/>
              </a:rPr>
              <a:t>or advertising of unlicensed  healthcare products </a:t>
            </a:r>
            <a:r>
              <a:rPr sz="2400" b="1" dirty="0">
                <a:latin typeface="Arial"/>
                <a:cs typeface="Arial"/>
              </a:rPr>
              <a:t>is prohibited</a:t>
            </a:r>
            <a:r>
              <a:rPr sz="2400" b="1" spc="-45" dirty="0">
                <a:latin typeface="Arial"/>
                <a:cs typeface="Arial"/>
              </a:rPr>
              <a:t> </a:t>
            </a:r>
            <a:r>
              <a:rPr sz="2400" b="1" dirty="0">
                <a:latin typeface="Arial"/>
                <a:cs typeface="Arial"/>
              </a:rPr>
              <a:t>?</a:t>
            </a:r>
            <a:endParaRPr sz="2400">
              <a:latin typeface="Arial"/>
              <a:cs typeface="Arial"/>
            </a:endParaRPr>
          </a:p>
          <a:p>
            <a:pPr marL="286385" marR="5080" indent="57785">
              <a:lnSpc>
                <a:spcPct val="100000"/>
              </a:lnSpc>
              <a:spcBef>
                <a:spcPts val="25"/>
              </a:spcBef>
            </a:pPr>
            <a:r>
              <a:rPr sz="2400" spc="-5" dirty="0">
                <a:latin typeface="Arial"/>
                <a:cs typeface="Arial"/>
              </a:rPr>
              <a:t>The primary concern about the promotion or  advertising </a:t>
            </a:r>
            <a:r>
              <a:rPr sz="2400" dirty="0">
                <a:latin typeface="Arial"/>
                <a:cs typeface="Arial"/>
              </a:rPr>
              <a:t>of </a:t>
            </a:r>
            <a:r>
              <a:rPr sz="2400" spc="-5" dirty="0">
                <a:latin typeface="Arial"/>
                <a:cs typeface="Arial"/>
              </a:rPr>
              <a:t>unlicensed healthcare products or </a:t>
            </a:r>
            <a:r>
              <a:rPr sz="2400" spc="-10" dirty="0">
                <a:latin typeface="Arial"/>
                <a:cs typeface="Arial"/>
              </a:rPr>
              <a:t>off-  </a:t>
            </a:r>
            <a:r>
              <a:rPr sz="2400" spc="-5" dirty="0">
                <a:latin typeface="Arial"/>
                <a:cs typeface="Arial"/>
              </a:rPr>
              <a:t>label uses </a:t>
            </a:r>
            <a:r>
              <a:rPr sz="2400" dirty="0">
                <a:latin typeface="Arial"/>
                <a:cs typeface="Arial"/>
              </a:rPr>
              <a:t>is that a </a:t>
            </a:r>
            <a:r>
              <a:rPr sz="2400" spc="-5" dirty="0">
                <a:latin typeface="Arial"/>
                <a:cs typeface="Arial"/>
              </a:rPr>
              <a:t>healthcare provider </a:t>
            </a:r>
            <a:r>
              <a:rPr sz="2400" dirty="0">
                <a:latin typeface="Arial"/>
                <a:cs typeface="Arial"/>
              </a:rPr>
              <a:t>may form an  </a:t>
            </a:r>
            <a:r>
              <a:rPr sz="2400" spc="-10" dirty="0">
                <a:latin typeface="Arial"/>
                <a:cs typeface="Arial"/>
              </a:rPr>
              <a:t>opinion </a:t>
            </a:r>
            <a:r>
              <a:rPr sz="2400" spc="-5" dirty="0">
                <a:latin typeface="Arial"/>
                <a:cs typeface="Arial"/>
              </a:rPr>
              <a:t>about </a:t>
            </a:r>
            <a:r>
              <a:rPr sz="2400" dirty="0">
                <a:latin typeface="Arial"/>
                <a:cs typeface="Arial"/>
              </a:rPr>
              <a:t>a </a:t>
            </a:r>
            <a:r>
              <a:rPr sz="2400" spc="-10" dirty="0">
                <a:latin typeface="Arial"/>
                <a:cs typeface="Arial"/>
              </a:rPr>
              <a:t>product’s </a:t>
            </a:r>
            <a:r>
              <a:rPr sz="2400" spc="-5" dirty="0">
                <a:latin typeface="Arial"/>
                <a:cs typeface="Arial"/>
              </a:rPr>
              <a:t>use on </a:t>
            </a:r>
            <a:r>
              <a:rPr sz="2400" dirty="0">
                <a:latin typeface="Arial"/>
                <a:cs typeface="Arial"/>
              </a:rPr>
              <a:t>the </a:t>
            </a:r>
            <a:r>
              <a:rPr sz="2400" spc="-5" dirty="0">
                <a:latin typeface="Arial"/>
                <a:cs typeface="Arial"/>
              </a:rPr>
              <a:t>basis of </a:t>
            </a:r>
            <a:r>
              <a:rPr sz="2400" dirty="0">
                <a:latin typeface="Arial"/>
                <a:cs typeface="Arial"/>
              </a:rPr>
              <a:t>the  </a:t>
            </a:r>
            <a:r>
              <a:rPr sz="2400" spc="-5" dirty="0">
                <a:latin typeface="Arial"/>
                <a:cs typeface="Arial"/>
              </a:rPr>
              <a:t>claims made by </a:t>
            </a:r>
            <a:r>
              <a:rPr sz="2400" dirty="0">
                <a:latin typeface="Arial"/>
                <a:cs typeface="Arial"/>
              </a:rPr>
              <a:t>its </a:t>
            </a:r>
            <a:r>
              <a:rPr sz="2400" spc="-5" dirty="0">
                <a:latin typeface="Arial"/>
                <a:cs typeface="Arial"/>
              </a:rPr>
              <a:t>company before </a:t>
            </a:r>
            <a:r>
              <a:rPr sz="2400" dirty="0">
                <a:latin typeface="Arial"/>
                <a:cs typeface="Arial"/>
              </a:rPr>
              <a:t>it </a:t>
            </a:r>
            <a:r>
              <a:rPr sz="2400" spc="-5" dirty="0">
                <a:latin typeface="Arial"/>
                <a:cs typeface="Arial"/>
              </a:rPr>
              <a:t>receives  regulatory approval, and </a:t>
            </a:r>
            <a:r>
              <a:rPr sz="2400" dirty="0">
                <a:latin typeface="Arial"/>
                <a:cs typeface="Arial"/>
              </a:rPr>
              <a:t>that </a:t>
            </a:r>
            <a:r>
              <a:rPr sz="2400" spc="-5" dirty="0">
                <a:latin typeface="Arial"/>
                <a:cs typeface="Arial"/>
              </a:rPr>
              <a:t>opinion may be incorrect  relative </a:t>
            </a:r>
            <a:r>
              <a:rPr sz="2400" dirty="0">
                <a:latin typeface="Arial"/>
                <a:cs typeface="Arial"/>
              </a:rPr>
              <a:t>to the </a:t>
            </a:r>
            <a:r>
              <a:rPr sz="2400" spc="-5" dirty="0">
                <a:latin typeface="Arial"/>
                <a:cs typeface="Arial"/>
              </a:rPr>
              <a:t>pending regulatory approval. Such </a:t>
            </a:r>
            <a:r>
              <a:rPr sz="2400" dirty="0">
                <a:latin typeface="Arial"/>
                <a:cs typeface="Arial"/>
              </a:rPr>
              <a:t>an  </a:t>
            </a:r>
            <a:r>
              <a:rPr sz="2400" spc="-5" dirty="0">
                <a:latin typeface="Arial"/>
                <a:cs typeface="Arial"/>
              </a:rPr>
              <a:t>erroneous opinion on </a:t>
            </a:r>
            <a:r>
              <a:rPr sz="2400" dirty="0">
                <a:latin typeface="Arial"/>
                <a:cs typeface="Arial"/>
              </a:rPr>
              <a:t>the </a:t>
            </a:r>
            <a:r>
              <a:rPr sz="2400" spc="-5" dirty="0">
                <a:latin typeface="Arial"/>
                <a:cs typeface="Arial"/>
              </a:rPr>
              <a:t>part </a:t>
            </a:r>
            <a:r>
              <a:rPr sz="2400" dirty="0">
                <a:latin typeface="Arial"/>
                <a:cs typeface="Arial"/>
              </a:rPr>
              <a:t>of </a:t>
            </a:r>
            <a:r>
              <a:rPr sz="2400" spc="-5" dirty="0">
                <a:latin typeface="Arial"/>
                <a:cs typeface="Arial"/>
              </a:rPr>
              <a:t>the healthcare  provider could lead </a:t>
            </a:r>
            <a:r>
              <a:rPr sz="2400" dirty="0">
                <a:latin typeface="Arial"/>
                <a:cs typeface="Arial"/>
              </a:rPr>
              <a:t>to </a:t>
            </a:r>
            <a:r>
              <a:rPr sz="2400" spc="-5" dirty="0">
                <a:latin typeface="Arial"/>
                <a:cs typeface="Arial"/>
              </a:rPr>
              <a:t>incorrect use </a:t>
            </a:r>
            <a:r>
              <a:rPr sz="2400" dirty="0">
                <a:latin typeface="Arial"/>
                <a:cs typeface="Arial"/>
              </a:rPr>
              <a:t>of the </a:t>
            </a:r>
            <a:r>
              <a:rPr sz="2400" spc="-5" dirty="0">
                <a:latin typeface="Arial"/>
                <a:cs typeface="Arial"/>
              </a:rPr>
              <a:t>licensed  product, thus using </a:t>
            </a:r>
            <a:r>
              <a:rPr sz="2400" dirty="0">
                <a:latin typeface="Arial"/>
                <a:cs typeface="Arial"/>
              </a:rPr>
              <a:t>the </a:t>
            </a:r>
            <a:r>
              <a:rPr sz="2400" spc="-5" dirty="0">
                <a:latin typeface="Arial"/>
                <a:cs typeface="Arial"/>
              </a:rPr>
              <a:t>product</a:t>
            </a:r>
            <a:r>
              <a:rPr sz="2400" spc="35" dirty="0">
                <a:latin typeface="Arial"/>
                <a:cs typeface="Arial"/>
              </a:rPr>
              <a:t> </a:t>
            </a:r>
            <a:r>
              <a:rPr sz="2400" spc="-10" dirty="0">
                <a:latin typeface="Arial"/>
                <a:cs typeface="Arial"/>
              </a:rPr>
              <a:t>off-label.</a:t>
            </a:r>
            <a:endParaRPr sz="2400">
              <a:latin typeface="Arial"/>
              <a:cs typeface="Aria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5651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5" name="object 5"/>
          <p:cNvSpPr txBox="1">
            <a:spLocks noGrp="1"/>
          </p:cNvSpPr>
          <p:nvPr>
            <p:ph idx="1"/>
          </p:nvPr>
        </p:nvSpPr>
        <p:spPr>
          <a:xfrm>
            <a:off x="643870" y="2027205"/>
            <a:ext cx="6711654" cy="1650708"/>
          </a:xfrm>
          <a:prstGeom prst="rect">
            <a:avLst/>
          </a:prstGeom>
        </p:spPr>
        <p:txBody>
          <a:bodyPr vert="horz" wrap="square" lIns="0" tIns="81280" rIns="0" bIns="0" rtlCol="0">
            <a:spAutoFit/>
          </a:bodyPr>
          <a:lstStyle/>
          <a:p>
            <a:pPr marL="12700">
              <a:lnSpc>
                <a:spcPct val="100000"/>
              </a:lnSpc>
              <a:spcBef>
                <a:spcPts val="640"/>
              </a:spcBef>
              <a:tabLst>
                <a:tab pos="469265" algn="l"/>
              </a:tabLst>
            </a:pPr>
            <a:r>
              <a:rPr sz="1400" spc="-5" dirty="0">
                <a:solidFill>
                  <a:srgbClr val="FD8537"/>
                </a:solidFill>
              </a:rPr>
              <a:t>a)	</a:t>
            </a:r>
            <a:r>
              <a:rPr dirty="0"/>
              <a:t>Advertising licensed healthcare</a:t>
            </a:r>
            <a:r>
              <a:rPr spc="-65" dirty="0"/>
              <a:t> </a:t>
            </a:r>
            <a:r>
              <a:rPr dirty="0"/>
              <a:t>products</a:t>
            </a:r>
            <a:endParaRPr sz="1400" dirty="0"/>
          </a:p>
          <a:p>
            <a:pPr marL="286385" marR="5080" indent="-274320">
              <a:lnSpc>
                <a:spcPct val="90100"/>
              </a:lnSpc>
              <a:spcBef>
                <a:spcPts val="615"/>
              </a:spcBef>
              <a:buClr>
                <a:srgbClr val="FD8537"/>
              </a:buClr>
              <a:buSzPct val="68750"/>
              <a:buFont typeface="Wingdings"/>
              <a:buChar char=""/>
              <a:tabLst>
                <a:tab pos="286385" algn="l"/>
                <a:tab pos="287020" algn="l"/>
              </a:tabLst>
            </a:pPr>
            <a:r>
              <a:rPr sz="1600" b="0" spc="-5" dirty="0">
                <a:latin typeface="Arial"/>
                <a:cs typeface="Arial"/>
              </a:rPr>
              <a:t>According to the Section 2 of </a:t>
            </a:r>
            <a:r>
              <a:rPr sz="1600" b="0" spc="-10" dirty="0">
                <a:latin typeface="Arial"/>
                <a:cs typeface="Arial"/>
              </a:rPr>
              <a:t>Canada’s </a:t>
            </a:r>
            <a:r>
              <a:rPr sz="1600" b="0" spc="-5" dirty="0">
                <a:latin typeface="Arial"/>
                <a:cs typeface="Arial"/>
              </a:rPr>
              <a:t>Food </a:t>
            </a:r>
            <a:r>
              <a:rPr sz="1600" b="0" spc="-10" dirty="0">
                <a:latin typeface="Arial"/>
                <a:cs typeface="Arial"/>
              </a:rPr>
              <a:t>and Drugs </a:t>
            </a:r>
            <a:r>
              <a:rPr sz="1600" b="0" spc="-5" dirty="0">
                <a:latin typeface="Arial"/>
                <a:cs typeface="Arial"/>
              </a:rPr>
              <a:t>Act, an </a:t>
            </a:r>
            <a:r>
              <a:rPr sz="1600" b="0" spc="-10" dirty="0">
                <a:latin typeface="Arial"/>
                <a:cs typeface="Arial"/>
              </a:rPr>
              <a:t>advertisement  </a:t>
            </a:r>
            <a:r>
              <a:rPr sz="1600" b="0" spc="-5" dirty="0">
                <a:latin typeface="Arial"/>
                <a:cs typeface="Arial"/>
              </a:rPr>
              <a:t>includes “any representation by any means </a:t>
            </a:r>
            <a:r>
              <a:rPr sz="1600" b="0" spc="-10" dirty="0">
                <a:latin typeface="Arial"/>
                <a:cs typeface="Arial"/>
              </a:rPr>
              <a:t>whatever </a:t>
            </a:r>
            <a:r>
              <a:rPr sz="1600" b="0" spc="-5" dirty="0">
                <a:latin typeface="Arial"/>
                <a:cs typeface="Arial"/>
              </a:rPr>
              <a:t>for the </a:t>
            </a:r>
            <a:r>
              <a:rPr sz="1600" b="0" spc="-10" dirty="0">
                <a:latin typeface="Arial"/>
                <a:cs typeface="Arial"/>
              </a:rPr>
              <a:t>purpose </a:t>
            </a:r>
            <a:r>
              <a:rPr sz="1600" b="0" spc="-5" dirty="0">
                <a:latin typeface="Arial"/>
                <a:cs typeface="Arial"/>
              </a:rPr>
              <a:t>of </a:t>
            </a:r>
            <a:r>
              <a:rPr sz="1600" b="0" spc="-10" dirty="0">
                <a:latin typeface="Arial"/>
                <a:cs typeface="Arial"/>
              </a:rPr>
              <a:t>promoting  </a:t>
            </a:r>
            <a:r>
              <a:rPr sz="1600" b="0" spc="-5" dirty="0">
                <a:latin typeface="Arial"/>
                <a:cs typeface="Arial"/>
              </a:rPr>
              <a:t>directly or indirectly the sale or disposal of any food, drug, cosmetic or</a:t>
            </a:r>
            <a:r>
              <a:rPr sz="1600" b="0" spc="160" dirty="0">
                <a:latin typeface="Arial"/>
                <a:cs typeface="Arial"/>
              </a:rPr>
              <a:t> </a:t>
            </a:r>
            <a:r>
              <a:rPr sz="1600" b="0" spc="-5" dirty="0">
                <a:latin typeface="Arial"/>
                <a:cs typeface="Arial"/>
              </a:rPr>
              <a:t>device.</a:t>
            </a:r>
            <a:endParaRPr sz="1600" dirty="0">
              <a:latin typeface="Arial"/>
              <a:cs typeface="Arial"/>
            </a:endParaRPr>
          </a:p>
          <a:p>
            <a:pPr marL="287020" indent="-274320">
              <a:lnSpc>
                <a:spcPct val="100000"/>
              </a:lnSpc>
              <a:spcBef>
                <a:spcPts val="405"/>
              </a:spcBef>
              <a:buClr>
                <a:srgbClr val="FD8537"/>
              </a:buClr>
              <a:buSzPct val="68750"/>
              <a:buFont typeface="Wingdings"/>
              <a:buChar char=""/>
              <a:tabLst>
                <a:tab pos="286385" algn="l"/>
                <a:tab pos="287020" algn="l"/>
              </a:tabLst>
            </a:pPr>
            <a:r>
              <a:rPr sz="1600" b="0" spc="-5" dirty="0">
                <a:latin typeface="Arial"/>
                <a:cs typeface="Arial"/>
              </a:rPr>
              <a:t>Promotion can take on many forms,</a:t>
            </a:r>
            <a:r>
              <a:rPr sz="1600" b="0" spc="70" dirty="0">
                <a:latin typeface="Arial"/>
                <a:cs typeface="Arial"/>
              </a:rPr>
              <a:t> </a:t>
            </a:r>
            <a:r>
              <a:rPr sz="1600" b="0" spc="-5" dirty="0">
                <a:latin typeface="Arial"/>
                <a:cs typeface="Arial"/>
              </a:rPr>
              <a:t>including</a:t>
            </a:r>
            <a:endParaRPr sz="1600" dirty="0">
              <a:latin typeface="Arial"/>
              <a:cs typeface="Arial"/>
            </a:endParaRPr>
          </a:p>
        </p:txBody>
      </p:sp>
      <p:sp>
        <p:nvSpPr>
          <p:cNvPr id="3" name="object 3"/>
          <p:cNvSpPr/>
          <p:nvPr/>
        </p:nvSpPr>
        <p:spPr>
          <a:xfrm>
            <a:off x="480840" y="1499244"/>
            <a:ext cx="163030" cy="1982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612140" y="1303019"/>
            <a:ext cx="6066789" cy="569976"/>
          </a:xfrm>
          <a:prstGeom prst="rect">
            <a:avLst/>
          </a:prstGeom>
          <a:blipFill>
            <a:blip r:embed="rId3" cstate="print"/>
            <a:stretch>
              <a:fillRect/>
            </a:stretch>
          </a:blipFill>
        </p:spPr>
        <p:txBody>
          <a:bodyPr wrap="square" lIns="0" tIns="0" rIns="0" bIns="0" rtlCol="0"/>
          <a:lstStyle/>
          <a:p>
            <a:endParaRPr>
              <a:solidFill>
                <a:schemeClr val="accent4">
                  <a:lumMod val="20000"/>
                  <a:lumOff val="80000"/>
                </a:schemeClr>
              </a:solidFill>
            </a:endParaRPr>
          </a:p>
        </p:txBody>
      </p:sp>
      <p:sp>
        <p:nvSpPr>
          <p:cNvPr id="6" name="object 6"/>
          <p:cNvSpPr txBox="1"/>
          <p:nvPr/>
        </p:nvSpPr>
        <p:spPr>
          <a:xfrm>
            <a:off x="3227958" y="5661761"/>
            <a:ext cx="2152650" cy="617220"/>
          </a:xfrm>
          <a:prstGeom prst="rect">
            <a:avLst/>
          </a:prstGeom>
        </p:spPr>
        <p:txBody>
          <a:bodyPr vert="horz" wrap="square" lIns="0" tIns="12700" rIns="0" bIns="0" rtlCol="0">
            <a:spAutoFit/>
          </a:bodyPr>
          <a:lstStyle/>
          <a:p>
            <a:pPr marL="12700" marR="5080" indent="353060">
              <a:lnSpc>
                <a:spcPct val="121200"/>
              </a:lnSpc>
              <a:spcBef>
                <a:spcPts val="100"/>
              </a:spcBef>
            </a:pPr>
            <a:r>
              <a:rPr sz="1600" b="1" spc="-5" dirty="0">
                <a:latin typeface="Arial"/>
                <a:cs typeface="Arial"/>
              </a:rPr>
              <a:t>Press releases  Meetings or</a:t>
            </a:r>
            <a:r>
              <a:rPr sz="1600" b="1" spc="-40" dirty="0">
                <a:latin typeface="Arial"/>
                <a:cs typeface="Arial"/>
              </a:rPr>
              <a:t> </a:t>
            </a:r>
            <a:r>
              <a:rPr sz="1600" b="1" spc="-10" dirty="0">
                <a:latin typeface="Arial"/>
                <a:cs typeface="Arial"/>
              </a:rPr>
              <a:t>symposia</a:t>
            </a:r>
            <a:endParaRPr sz="1600">
              <a:latin typeface="Arial"/>
              <a:cs typeface="Arial"/>
            </a:endParaRPr>
          </a:p>
        </p:txBody>
      </p:sp>
      <p:sp>
        <p:nvSpPr>
          <p:cNvPr id="8" name="object 8"/>
          <p:cNvSpPr txBox="1"/>
          <p:nvPr/>
        </p:nvSpPr>
        <p:spPr>
          <a:xfrm>
            <a:off x="8336026" y="5886703"/>
            <a:ext cx="196215" cy="208915"/>
          </a:xfrm>
          <a:prstGeom prst="rect">
            <a:avLst/>
          </a:prstGeom>
        </p:spPr>
        <p:txBody>
          <a:bodyPr vert="horz" wrap="square" lIns="0" tIns="12700" rIns="0" bIns="0" rtlCol="0">
            <a:spAutoFit/>
          </a:bodyPr>
          <a:lstStyle/>
          <a:p>
            <a:pPr marL="12700">
              <a:lnSpc>
                <a:spcPct val="100000"/>
              </a:lnSpc>
              <a:spcBef>
                <a:spcPts val="100"/>
              </a:spcBef>
            </a:pPr>
            <a:r>
              <a:rPr sz="1200" b="1" dirty="0">
                <a:solidFill>
                  <a:srgbClr val="FFFFFF"/>
                </a:solidFill>
                <a:latin typeface="Arial"/>
                <a:cs typeface="Arial"/>
              </a:rPr>
              <a:t>38</a:t>
            </a:r>
            <a:endParaRPr sz="1200">
              <a:latin typeface="Arial"/>
              <a:cs typeface="Arial"/>
            </a:endParaRPr>
          </a:p>
        </p:txBody>
      </p:sp>
      <p:sp>
        <p:nvSpPr>
          <p:cNvPr id="10" name="object 10"/>
          <p:cNvSpPr/>
          <p:nvPr/>
        </p:nvSpPr>
        <p:spPr>
          <a:xfrm>
            <a:off x="875196" y="5100382"/>
            <a:ext cx="2561844" cy="1781556"/>
          </a:xfrm>
          <a:prstGeom prst="rect">
            <a:avLst/>
          </a:prstGeom>
          <a:blipFill>
            <a:blip r:embed="rId4" cstate="print"/>
            <a:stretch>
              <a:fillRect/>
            </a:stretch>
          </a:blipFill>
        </p:spPr>
        <p:txBody>
          <a:bodyPr wrap="square" lIns="0" tIns="0" rIns="0" bIns="0" rtlCol="0"/>
          <a:lstStyle/>
          <a:p>
            <a:endParaRPr/>
          </a:p>
        </p:txBody>
      </p:sp>
      <p:sp>
        <p:nvSpPr>
          <p:cNvPr id="11" name="object 11"/>
          <p:cNvSpPr/>
          <p:nvPr/>
        </p:nvSpPr>
        <p:spPr>
          <a:xfrm>
            <a:off x="5706962" y="5161698"/>
            <a:ext cx="2905503" cy="1000125"/>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127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endParaRPr sz="4800" dirty="0"/>
          </a:p>
        </p:txBody>
      </p:sp>
      <p:sp>
        <p:nvSpPr>
          <p:cNvPr id="3" name="object 3"/>
          <p:cNvSpPr/>
          <p:nvPr/>
        </p:nvSpPr>
        <p:spPr>
          <a:xfrm>
            <a:off x="489172" y="1697005"/>
            <a:ext cx="181418" cy="180371"/>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556259" y="1455419"/>
            <a:ext cx="7836408" cy="679703"/>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556259" y="1821179"/>
            <a:ext cx="5113020" cy="679703"/>
          </a:xfrm>
          <a:prstGeom prst="rect">
            <a:avLst/>
          </a:prstGeom>
          <a:blipFill>
            <a:blip r:embed="rId4" cstate="print"/>
            <a:stretch>
              <a:fillRect/>
            </a:stretch>
          </a:blipFill>
        </p:spPr>
        <p:txBody>
          <a:bodyPr wrap="square" lIns="0" tIns="0" rIns="0" bIns="0" rtlCol="0"/>
          <a:lstStyle/>
          <a:p>
            <a:endParaRPr/>
          </a:p>
        </p:txBody>
      </p:sp>
      <p:sp>
        <p:nvSpPr>
          <p:cNvPr id="6" name="object 6"/>
          <p:cNvSpPr txBox="1"/>
          <p:nvPr/>
        </p:nvSpPr>
        <p:spPr>
          <a:xfrm>
            <a:off x="489172" y="1550792"/>
            <a:ext cx="7646670" cy="4203700"/>
          </a:xfrm>
          <a:prstGeom prst="rect">
            <a:avLst/>
          </a:prstGeom>
        </p:spPr>
        <p:txBody>
          <a:bodyPr vert="horz" wrap="square" lIns="0" tIns="12700" rIns="0" bIns="0" rtlCol="0">
            <a:spAutoFit/>
          </a:bodyPr>
          <a:lstStyle/>
          <a:p>
            <a:pPr marL="286385" marR="5080" indent="-274320">
              <a:lnSpc>
                <a:spcPct val="100000"/>
              </a:lnSpc>
              <a:spcBef>
                <a:spcPts val="100"/>
              </a:spcBef>
              <a:buClr>
                <a:srgbClr val="FD8537"/>
              </a:buClr>
              <a:buSzPct val="68750"/>
              <a:buFont typeface="Wingdings"/>
              <a:buChar char=""/>
              <a:tabLst>
                <a:tab pos="287020" algn="l"/>
              </a:tabLst>
            </a:pPr>
            <a:r>
              <a:rPr sz="2400" b="1" spc="-5" dirty="0">
                <a:latin typeface="Arial"/>
                <a:cs typeface="Arial"/>
              </a:rPr>
              <a:t>Different regulatory </a:t>
            </a:r>
            <a:r>
              <a:rPr sz="2400" b="1" dirty="0">
                <a:latin typeface="Arial"/>
                <a:cs typeface="Arial"/>
              </a:rPr>
              <a:t>bodies </a:t>
            </a:r>
            <a:r>
              <a:rPr sz="2400" b="1" spc="-5" dirty="0">
                <a:latin typeface="Arial"/>
                <a:cs typeface="Arial"/>
              </a:rPr>
              <a:t>have </a:t>
            </a:r>
            <a:r>
              <a:rPr sz="2400" b="1" dirty="0">
                <a:latin typeface="Arial"/>
                <a:cs typeface="Arial"/>
              </a:rPr>
              <a:t>different views on  </a:t>
            </a:r>
            <a:r>
              <a:rPr sz="2400" b="1" spc="-5" dirty="0">
                <a:latin typeface="Arial"/>
                <a:cs typeface="Arial"/>
              </a:rPr>
              <a:t>advertising </a:t>
            </a:r>
            <a:r>
              <a:rPr sz="2400" b="1" dirty="0">
                <a:latin typeface="Arial"/>
                <a:cs typeface="Arial"/>
              </a:rPr>
              <a:t>healthcare </a:t>
            </a:r>
            <a:r>
              <a:rPr sz="2400" b="1" spc="-5" dirty="0">
                <a:latin typeface="Arial"/>
                <a:cs typeface="Arial"/>
              </a:rPr>
              <a:t>products</a:t>
            </a:r>
            <a:r>
              <a:rPr sz="2400" b="1" spc="-15" dirty="0">
                <a:latin typeface="Arial"/>
                <a:cs typeface="Arial"/>
              </a:rPr>
              <a:t> </a:t>
            </a:r>
            <a:r>
              <a:rPr sz="1600" spc="-5" dirty="0">
                <a:latin typeface="Arial"/>
                <a:cs typeface="Arial"/>
              </a:rPr>
              <a:t>:</a:t>
            </a:r>
            <a:endParaRPr sz="1600" dirty="0">
              <a:latin typeface="Arial"/>
              <a:cs typeface="Arial"/>
            </a:endParaRPr>
          </a:p>
          <a:p>
            <a:pPr marL="286385" marR="142240" indent="-45720">
              <a:lnSpc>
                <a:spcPct val="100000"/>
              </a:lnSpc>
              <a:spcBef>
                <a:spcPts val="615"/>
              </a:spcBef>
            </a:pPr>
            <a:r>
              <a:rPr sz="1800" spc="-5" dirty="0">
                <a:latin typeface="Arial"/>
                <a:cs typeface="Arial"/>
              </a:rPr>
              <a:t>Regulatory systems are in place </a:t>
            </a:r>
            <a:r>
              <a:rPr sz="1800" dirty="0">
                <a:latin typeface="Arial"/>
                <a:cs typeface="Arial"/>
              </a:rPr>
              <a:t>to </a:t>
            </a:r>
            <a:r>
              <a:rPr sz="1800" spc="-5" dirty="0">
                <a:latin typeface="Arial"/>
                <a:cs typeface="Arial"/>
              </a:rPr>
              <a:t>safeguard </a:t>
            </a:r>
            <a:r>
              <a:rPr sz="1800" dirty="0">
                <a:latin typeface="Arial"/>
                <a:cs typeface="Arial"/>
              </a:rPr>
              <a:t>the </a:t>
            </a:r>
            <a:r>
              <a:rPr sz="1800" spc="-5" dirty="0">
                <a:latin typeface="Arial"/>
                <a:cs typeface="Arial"/>
              </a:rPr>
              <a:t>public </a:t>
            </a:r>
            <a:r>
              <a:rPr sz="1800" dirty="0">
                <a:latin typeface="Arial"/>
                <a:cs typeface="Arial"/>
              </a:rPr>
              <a:t>from </a:t>
            </a:r>
            <a:r>
              <a:rPr sz="1800" spc="-5" dirty="0">
                <a:latin typeface="Arial"/>
                <a:cs typeface="Arial"/>
              </a:rPr>
              <a:t>false and  misleading advertising </a:t>
            </a:r>
            <a:r>
              <a:rPr sz="1800" dirty="0">
                <a:latin typeface="Arial"/>
                <a:cs typeface="Arial"/>
              </a:rPr>
              <a:t>of </a:t>
            </a:r>
            <a:r>
              <a:rPr sz="1800" spc="-5" dirty="0">
                <a:latin typeface="Arial"/>
                <a:cs typeface="Arial"/>
              </a:rPr>
              <a:t>healthcare products. </a:t>
            </a:r>
            <a:r>
              <a:rPr sz="1800" spc="-25" dirty="0">
                <a:latin typeface="Arial"/>
                <a:cs typeface="Arial"/>
              </a:rPr>
              <a:t>However, </a:t>
            </a:r>
            <a:r>
              <a:rPr sz="1800" spc="-5" dirty="0">
                <a:latin typeface="Arial"/>
                <a:cs typeface="Arial"/>
              </a:rPr>
              <a:t>among  jurisdictions, these systems </a:t>
            </a:r>
            <a:r>
              <a:rPr sz="1800" spc="-10" dirty="0">
                <a:latin typeface="Arial"/>
                <a:cs typeface="Arial"/>
              </a:rPr>
              <a:t>differ </a:t>
            </a:r>
            <a:r>
              <a:rPr sz="1800" spc="-5" dirty="0">
                <a:latin typeface="Arial"/>
                <a:cs typeface="Arial"/>
              </a:rPr>
              <a:t>on </a:t>
            </a:r>
            <a:r>
              <a:rPr sz="1800" spc="-15" dirty="0">
                <a:latin typeface="Arial"/>
                <a:cs typeface="Arial"/>
              </a:rPr>
              <a:t>what </a:t>
            </a:r>
            <a:r>
              <a:rPr sz="1800" spc="-5" dirty="0">
                <a:latin typeface="Arial"/>
                <a:cs typeface="Arial"/>
              </a:rPr>
              <a:t>constitutes advertising and  promotional activities, and thus their regulations and enforcement </a:t>
            </a:r>
            <a:r>
              <a:rPr sz="1800" dirty="0">
                <a:latin typeface="Arial"/>
                <a:cs typeface="Arial"/>
              </a:rPr>
              <a:t>vary  </a:t>
            </a:r>
            <a:r>
              <a:rPr sz="1800" spc="-5" dirty="0">
                <a:latin typeface="Arial"/>
                <a:cs typeface="Arial"/>
              </a:rPr>
              <a:t>as </a:t>
            </a:r>
            <a:r>
              <a:rPr sz="1800" spc="-15" dirty="0">
                <a:latin typeface="Arial"/>
                <a:cs typeface="Arial"/>
              </a:rPr>
              <a:t>well. </a:t>
            </a:r>
            <a:r>
              <a:rPr sz="1800" spc="-95" dirty="0">
                <a:latin typeface="Arial"/>
                <a:cs typeface="Arial"/>
              </a:rPr>
              <a:t>To </a:t>
            </a:r>
            <a:r>
              <a:rPr sz="1800" spc="-5" dirty="0">
                <a:latin typeface="Arial"/>
                <a:cs typeface="Arial"/>
              </a:rPr>
              <a:t>ensure </a:t>
            </a:r>
            <a:r>
              <a:rPr sz="1800" spc="-15" dirty="0">
                <a:latin typeface="Arial"/>
                <a:cs typeface="Arial"/>
              </a:rPr>
              <a:t>you </a:t>
            </a:r>
            <a:r>
              <a:rPr sz="1800" spc="-5" dirty="0">
                <a:latin typeface="Arial"/>
                <a:cs typeface="Arial"/>
              </a:rPr>
              <a:t>comply </a:t>
            </a:r>
            <a:r>
              <a:rPr sz="1800" spc="-15" dirty="0">
                <a:latin typeface="Arial"/>
                <a:cs typeface="Arial"/>
              </a:rPr>
              <a:t>with </a:t>
            </a:r>
            <a:r>
              <a:rPr sz="1800" spc="-5" dirty="0">
                <a:latin typeface="Arial"/>
                <a:cs typeface="Arial"/>
              </a:rPr>
              <a:t>industry regulations, understand </a:t>
            </a:r>
            <a:r>
              <a:rPr sz="1800" dirty="0">
                <a:latin typeface="Arial"/>
                <a:cs typeface="Arial"/>
              </a:rPr>
              <a:t>the  </a:t>
            </a:r>
            <a:r>
              <a:rPr sz="1800" spc="-5" dirty="0">
                <a:latin typeface="Arial"/>
                <a:cs typeface="Arial"/>
              </a:rPr>
              <a:t>local</a:t>
            </a:r>
            <a:r>
              <a:rPr sz="1800" dirty="0">
                <a:latin typeface="Arial"/>
                <a:cs typeface="Arial"/>
              </a:rPr>
              <a:t> </a:t>
            </a:r>
            <a:r>
              <a:rPr sz="1800" spc="-5" dirty="0">
                <a:latin typeface="Arial"/>
                <a:cs typeface="Arial"/>
              </a:rPr>
              <a:t>requirements.</a:t>
            </a:r>
            <a:endParaRPr sz="1800" dirty="0">
              <a:latin typeface="Arial"/>
              <a:cs typeface="Arial"/>
            </a:endParaRPr>
          </a:p>
          <a:p>
            <a:pPr marL="286385" marR="229870" indent="-274320">
              <a:lnSpc>
                <a:spcPct val="100000"/>
              </a:lnSpc>
              <a:spcBef>
                <a:spcPts val="600"/>
              </a:spcBef>
              <a:buClr>
                <a:srgbClr val="FD8537"/>
              </a:buClr>
              <a:buSzPct val="69444"/>
              <a:buFont typeface="Wingdings"/>
              <a:buChar char=""/>
              <a:tabLst>
                <a:tab pos="286385" algn="l"/>
                <a:tab pos="287020" algn="l"/>
              </a:tabLst>
            </a:pPr>
            <a:r>
              <a:rPr sz="1800" dirty="0">
                <a:latin typeface="Arial"/>
                <a:cs typeface="Arial"/>
              </a:rPr>
              <a:t>In </a:t>
            </a:r>
            <a:r>
              <a:rPr sz="1800" spc="-5" dirty="0">
                <a:latin typeface="Arial"/>
                <a:cs typeface="Arial"/>
              </a:rPr>
              <a:t>Canada, advertising is primarily self-regulated and materials are  submitted </a:t>
            </a:r>
            <a:r>
              <a:rPr sz="1800" dirty="0">
                <a:latin typeface="Arial"/>
                <a:cs typeface="Arial"/>
              </a:rPr>
              <a:t>for </a:t>
            </a:r>
            <a:r>
              <a:rPr sz="1800" spc="-5" dirty="0">
                <a:latin typeface="Arial"/>
                <a:cs typeface="Arial"/>
              </a:rPr>
              <a:t>preclearance on a voluntary basis. Health Canada is  ultimately responsible </a:t>
            </a:r>
            <a:r>
              <a:rPr sz="1800" dirty="0">
                <a:latin typeface="Arial"/>
                <a:cs typeface="Arial"/>
              </a:rPr>
              <a:t>for </a:t>
            </a:r>
            <a:r>
              <a:rPr sz="1800" spc="-5" dirty="0">
                <a:latin typeface="Arial"/>
                <a:cs typeface="Arial"/>
              </a:rPr>
              <a:t>enforcement (e.g., in cases </a:t>
            </a:r>
            <a:r>
              <a:rPr sz="1800" spc="-15" dirty="0">
                <a:latin typeface="Arial"/>
                <a:cs typeface="Arial"/>
              </a:rPr>
              <a:t>when </a:t>
            </a:r>
            <a:r>
              <a:rPr sz="1800" spc="-5" dirty="0">
                <a:latin typeface="Arial"/>
                <a:cs typeface="Arial"/>
              </a:rPr>
              <a:t>advertising  may present a significant health hazard such as </a:t>
            </a:r>
            <a:r>
              <a:rPr sz="1800" spc="-15" dirty="0">
                <a:latin typeface="Arial"/>
                <a:cs typeface="Arial"/>
              </a:rPr>
              <a:t>when </a:t>
            </a:r>
            <a:r>
              <a:rPr sz="1800" spc="-5" dirty="0">
                <a:latin typeface="Arial"/>
                <a:cs typeface="Arial"/>
              </a:rPr>
              <a:t>a prescription  drug is illegally advertised </a:t>
            </a:r>
            <a:r>
              <a:rPr sz="1800" dirty="0">
                <a:latin typeface="Arial"/>
                <a:cs typeface="Arial"/>
              </a:rPr>
              <a:t>to </a:t>
            </a:r>
            <a:r>
              <a:rPr sz="1800" spc="-5" dirty="0">
                <a:latin typeface="Arial"/>
                <a:cs typeface="Arial"/>
              </a:rPr>
              <a:t>the general public or </a:t>
            </a:r>
            <a:r>
              <a:rPr sz="1800" spc="-10" dirty="0">
                <a:latin typeface="Arial"/>
                <a:cs typeface="Arial"/>
              </a:rPr>
              <a:t>an </a:t>
            </a:r>
            <a:r>
              <a:rPr sz="1800" spc="-5" dirty="0">
                <a:latin typeface="Arial"/>
                <a:cs typeface="Arial"/>
              </a:rPr>
              <a:t>unauthorized  health product is</a:t>
            </a:r>
            <a:r>
              <a:rPr sz="1800" spc="30" dirty="0">
                <a:latin typeface="Arial"/>
                <a:cs typeface="Arial"/>
              </a:rPr>
              <a:t> </a:t>
            </a:r>
            <a:r>
              <a:rPr sz="1800" spc="-5" dirty="0">
                <a:latin typeface="Arial"/>
                <a:cs typeface="Arial"/>
              </a:rPr>
              <a:t>promoted</a:t>
            </a:r>
            <a:endParaRPr sz="1800" dirty="0">
              <a:latin typeface="Arial"/>
              <a:cs typeface="Arial"/>
            </a:endParaRPr>
          </a:p>
        </p:txBody>
      </p:sp>
      <p:sp>
        <p:nvSpPr>
          <p:cNvPr id="10" name="object 10"/>
          <p:cNvSpPr/>
          <p:nvPr/>
        </p:nvSpPr>
        <p:spPr>
          <a:xfrm>
            <a:off x="4876800" y="6528306"/>
            <a:ext cx="2952464" cy="1019843"/>
          </a:xfrm>
          <a:prstGeom prst="rect">
            <a:avLst/>
          </a:prstGeom>
          <a:blipFill>
            <a:blip r:embed="rId5" cstate="print"/>
            <a:stretch>
              <a:fillRect/>
            </a:stretch>
          </a:blipFill>
        </p:spPr>
        <p:txBody>
          <a:bodyPr wrap="square" lIns="0" tIns="0" rIns="0" bIns="0" rtlCol="0"/>
          <a:lstStyle/>
          <a:p>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4127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3" name="object 3"/>
          <p:cNvSpPr txBox="1"/>
          <p:nvPr/>
        </p:nvSpPr>
        <p:spPr>
          <a:xfrm>
            <a:off x="505459" y="1353058"/>
            <a:ext cx="7594600" cy="835660"/>
          </a:xfrm>
          <a:prstGeom prst="rect">
            <a:avLst/>
          </a:prstGeom>
        </p:spPr>
        <p:txBody>
          <a:bodyPr vert="horz" wrap="square" lIns="0" tIns="12065" rIns="0" bIns="0" rtlCol="0">
            <a:spAutoFit/>
          </a:bodyPr>
          <a:lstStyle/>
          <a:p>
            <a:pPr algn="ctr">
              <a:lnSpc>
                <a:spcPts val="3190"/>
              </a:lnSpc>
              <a:spcBef>
                <a:spcPts val="95"/>
              </a:spcBef>
            </a:pPr>
            <a:r>
              <a:rPr sz="2800" b="1" spc="-10" dirty="0">
                <a:latin typeface="Arial"/>
                <a:cs typeface="Arial"/>
              </a:rPr>
              <a:t>SOPs </a:t>
            </a:r>
            <a:r>
              <a:rPr sz="2800" b="1" dirty="0">
                <a:latin typeface="Arial"/>
                <a:cs typeface="Arial"/>
              </a:rPr>
              <a:t>to </a:t>
            </a:r>
            <a:r>
              <a:rPr sz="2800" b="1" spc="-5" dirty="0">
                <a:latin typeface="Arial"/>
                <a:cs typeface="Arial"/>
              </a:rPr>
              <a:t>keep advertising in compliance</a:t>
            </a:r>
            <a:r>
              <a:rPr sz="2800" b="1" spc="85" dirty="0">
                <a:latin typeface="Arial"/>
                <a:cs typeface="Arial"/>
              </a:rPr>
              <a:t> </a:t>
            </a:r>
            <a:r>
              <a:rPr sz="2800" b="1" spc="-5" dirty="0">
                <a:latin typeface="Arial"/>
                <a:cs typeface="Arial"/>
              </a:rPr>
              <a:t>with</a:t>
            </a:r>
            <a:endParaRPr sz="2800">
              <a:latin typeface="Arial"/>
              <a:cs typeface="Arial"/>
            </a:endParaRPr>
          </a:p>
          <a:p>
            <a:pPr marL="277495" algn="ctr">
              <a:lnSpc>
                <a:spcPts val="3190"/>
              </a:lnSpc>
            </a:pPr>
            <a:r>
              <a:rPr sz="2800" b="1" spc="-5" dirty="0">
                <a:latin typeface="Arial"/>
                <a:cs typeface="Arial"/>
              </a:rPr>
              <a:t>regulations</a:t>
            </a:r>
            <a:r>
              <a:rPr sz="2400" b="1" spc="-5" dirty="0">
                <a:latin typeface="Arial"/>
                <a:cs typeface="Arial"/>
              </a:rPr>
              <a:t>:</a:t>
            </a:r>
            <a:endParaRPr sz="2400">
              <a:latin typeface="Arial"/>
              <a:cs typeface="Arial"/>
            </a:endParaRPr>
          </a:p>
        </p:txBody>
      </p:sp>
      <p:sp>
        <p:nvSpPr>
          <p:cNvPr id="4" name="object 4"/>
          <p:cNvSpPr txBox="1"/>
          <p:nvPr/>
        </p:nvSpPr>
        <p:spPr>
          <a:xfrm>
            <a:off x="459740" y="2621407"/>
            <a:ext cx="7652384" cy="2580005"/>
          </a:xfrm>
          <a:prstGeom prst="rect">
            <a:avLst/>
          </a:prstGeom>
        </p:spPr>
        <p:txBody>
          <a:bodyPr vert="horz" wrap="square" lIns="0" tIns="43815" rIns="0" bIns="0" rtlCol="0">
            <a:spAutoFit/>
          </a:bodyPr>
          <a:lstStyle/>
          <a:p>
            <a:pPr marL="286385" marR="28575" indent="-274320">
              <a:lnSpc>
                <a:spcPts val="1939"/>
              </a:lnSpc>
              <a:spcBef>
                <a:spcPts val="345"/>
              </a:spcBef>
              <a:buClr>
                <a:srgbClr val="FD8537"/>
              </a:buClr>
              <a:buSzPct val="69444"/>
              <a:buFont typeface="Wingdings"/>
              <a:buChar char=""/>
              <a:tabLst>
                <a:tab pos="286385" algn="l"/>
                <a:tab pos="287020" algn="l"/>
              </a:tabLst>
            </a:pPr>
            <a:r>
              <a:rPr sz="1800" spc="-5" dirty="0">
                <a:latin typeface="Arial"/>
                <a:cs typeface="Arial"/>
              </a:rPr>
              <a:t>Promotional activities should be consistent </a:t>
            </a:r>
            <a:r>
              <a:rPr sz="1800" spc="-15" dirty="0">
                <a:latin typeface="Arial"/>
                <a:cs typeface="Arial"/>
              </a:rPr>
              <a:t>with </a:t>
            </a:r>
            <a:r>
              <a:rPr sz="1800" dirty="0">
                <a:latin typeface="Arial"/>
                <a:cs typeface="Arial"/>
              </a:rPr>
              <a:t>the </a:t>
            </a:r>
            <a:r>
              <a:rPr sz="1800" spc="-5" dirty="0">
                <a:latin typeface="Arial"/>
                <a:cs typeface="Arial"/>
              </a:rPr>
              <a:t>product labelling that  has been cleared or</a:t>
            </a:r>
            <a:r>
              <a:rPr sz="1800" spc="35" dirty="0">
                <a:latin typeface="Arial"/>
                <a:cs typeface="Arial"/>
              </a:rPr>
              <a:t> </a:t>
            </a:r>
            <a:r>
              <a:rPr sz="1800" spc="-5" dirty="0">
                <a:latin typeface="Arial"/>
                <a:cs typeface="Arial"/>
              </a:rPr>
              <a:t>approved.</a:t>
            </a:r>
            <a:endParaRPr sz="1800">
              <a:latin typeface="Arial"/>
              <a:cs typeface="Arial"/>
            </a:endParaRPr>
          </a:p>
          <a:p>
            <a:pPr>
              <a:lnSpc>
                <a:spcPct val="100000"/>
              </a:lnSpc>
              <a:spcBef>
                <a:spcPts val="30"/>
              </a:spcBef>
              <a:buClr>
                <a:srgbClr val="FD8537"/>
              </a:buClr>
              <a:buFont typeface="Wingdings"/>
              <a:buChar char=""/>
            </a:pPr>
            <a:endParaRPr sz="2500">
              <a:latin typeface="Times New Roman"/>
              <a:cs typeface="Times New Roman"/>
            </a:endParaRPr>
          </a:p>
          <a:p>
            <a:pPr marL="287020" indent="-274320">
              <a:lnSpc>
                <a:spcPts val="2055"/>
              </a:lnSpc>
              <a:buClr>
                <a:srgbClr val="FD8537"/>
              </a:buClr>
              <a:buSzPct val="69444"/>
              <a:buFont typeface="Wingdings"/>
              <a:buChar char=""/>
              <a:tabLst>
                <a:tab pos="286385" algn="l"/>
                <a:tab pos="287020" algn="l"/>
              </a:tabLst>
            </a:pPr>
            <a:r>
              <a:rPr sz="1800" spc="-5" dirty="0">
                <a:latin typeface="Arial"/>
                <a:cs typeface="Arial"/>
              </a:rPr>
              <a:t>Promotional claims should be reliable, accurate, truthful, informative,</a:t>
            </a:r>
            <a:r>
              <a:rPr sz="1800" spc="135" dirty="0">
                <a:latin typeface="Arial"/>
                <a:cs typeface="Arial"/>
              </a:rPr>
              <a:t> </a:t>
            </a:r>
            <a:r>
              <a:rPr sz="1800" spc="-25" dirty="0">
                <a:latin typeface="Arial"/>
                <a:cs typeface="Arial"/>
              </a:rPr>
              <a:t>fair,</a:t>
            </a:r>
            <a:endParaRPr sz="1800">
              <a:latin typeface="Arial"/>
              <a:cs typeface="Arial"/>
            </a:endParaRPr>
          </a:p>
          <a:p>
            <a:pPr marL="286385">
              <a:lnSpc>
                <a:spcPts val="2055"/>
              </a:lnSpc>
            </a:pPr>
            <a:r>
              <a:rPr sz="1800" spc="-5" dirty="0">
                <a:latin typeface="Arial"/>
                <a:cs typeface="Arial"/>
              </a:rPr>
              <a:t>balanced and up-to-date, and </a:t>
            </a:r>
            <a:r>
              <a:rPr sz="1800" spc="-10" dirty="0">
                <a:latin typeface="Arial"/>
                <a:cs typeface="Arial"/>
              </a:rPr>
              <a:t>you </a:t>
            </a:r>
            <a:r>
              <a:rPr sz="1800" dirty="0">
                <a:latin typeface="Arial"/>
                <a:cs typeface="Arial"/>
              </a:rPr>
              <a:t>must </a:t>
            </a:r>
            <a:r>
              <a:rPr sz="1800" spc="-5" dirty="0">
                <a:latin typeface="Arial"/>
                <a:cs typeface="Arial"/>
              </a:rPr>
              <a:t>be able </a:t>
            </a:r>
            <a:r>
              <a:rPr sz="1800" dirty="0">
                <a:latin typeface="Arial"/>
                <a:cs typeface="Arial"/>
              </a:rPr>
              <a:t>to </a:t>
            </a:r>
            <a:r>
              <a:rPr sz="1800" spc="-5" dirty="0">
                <a:latin typeface="Arial"/>
                <a:cs typeface="Arial"/>
              </a:rPr>
              <a:t>substantiate</a:t>
            </a:r>
            <a:r>
              <a:rPr sz="1800" spc="95" dirty="0">
                <a:latin typeface="Arial"/>
                <a:cs typeface="Arial"/>
              </a:rPr>
              <a:t> </a:t>
            </a:r>
            <a:r>
              <a:rPr sz="1800" spc="-5" dirty="0">
                <a:latin typeface="Arial"/>
                <a:cs typeface="Arial"/>
              </a:rPr>
              <a:t>them.</a:t>
            </a:r>
            <a:endParaRPr sz="1800">
              <a:latin typeface="Arial"/>
              <a:cs typeface="Arial"/>
            </a:endParaRPr>
          </a:p>
          <a:p>
            <a:pPr>
              <a:lnSpc>
                <a:spcPct val="100000"/>
              </a:lnSpc>
              <a:spcBef>
                <a:spcPts val="15"/>
              </a:spcBef>
            </a:pPr>
            <a:endParaRPr sz="2750">
              <a:latin typeface="Times New Roman"/>
              <a:cs typeface="Times New Roman"/>
            </a:endParaRPr>
          </a:p>
          <a:p>
            <a:pPr marL="286385" marR="18415" indent="-274320">
              <a:lnSpc>
                <a:spcPts val="1939"/>
              </a:lnSpc>
              <a:buClr>
                <a:srgbClr val="FD8537"/>
              </a:buClr>
              <a:buSzPct val="69444"/>
              <a:buFont typeface="Wingdings"/>
              <a:buChar char=""/>
              <a:tabLst>
                <a:tab pos="286385" algn="l"/>
                <a:tab pos="287020" algn="l"/>
              </a:tabLst>
            </a:pPr>
            <a:r>
              <a:rPr sz="1800" dirty="0">
                <a:latin typeface="Arial"/>
                <a:cs typeface="Arial"/>
              </a:rPr>
              <a:t>The </a:t>
            </a:r>
            <a:r>
              <a:rPr sz="1800" spc="-5" dirty="0">
                <a:latin typeface="Arial"/>
                <a:cs typeface="Arial"/>
              </a:rPr>
              <a:t>information should not contain misleading or unverifiable statements  or omissions likely </a:t>
            </a:r>
            <a:r>
              <a:rPr sz="1800" dirty="0">
                <a:latin typeface="Arial"/>
                <a:cs typeface="Arial"/>
              </a:rPr>
              <a:t>to </a:t>
            </a:r>
            <a:r>
              <a:rPr sz="1800" spc="-5" dirty="0">
                <a:latin typeface="Arial"/>
                <a:cs typeface="Arial"/>
              </a:rPr>
              <a:t>induce medically unjustifiable product use or </a:t>
            </a:r>
            <a:r>
              <a:rPr sz="1800" dirty="0">
                <a:latin typeface="Arial"/>
                <a:cs typeface="Arial"/>
              </a:rPr>
              <a:t>to  </a:t>
            </a:r>
            <a:r>
              <a:rPr sz="1800" spc="-5" dirty="0">
                <a:latin typeface="Arial"/>
                <a:cs typeface="Arial"/>
              </a:rPr>
              <a:t>give rise </a:t>
            </a:r>
            <a:r>
              <a:rPr sz="1800" dirty="0">
                <a:latin typeface="Arial"/>
                <a:cs typeface="Arial"/>
              </a:rPr>
              <a:t>to </a:t>
            </a:r>
            <a:r>
              <a:rPr sz="1800" spc="-5" dirty="0">
                <a:latin typeface="Arial"/>
                <a:cs typeface="Arial"/>
              </a:rPr>
              <a:t>undue</a:t>
            </a:r>
            <a:r>
              <a:rPr sz="1800" spc="5" dirty="0">
                <a:latin typeface="Arial"/>
                <a:cs typeface="Arial"/>
              </a:rPr>
              <a:t> </a:t>
            </a:r>
            <a:r>
              <a:rPr sz="1800" dirty="0">
                <a:latin typeface="Arial"/>
                <a:cs typeface="Arial"/>
              </a:rPr>
              <a:t>risks.</a:t>
            </a:r>
            <a:endParaRPr sz="1800">
              <a:latin typeface="Arial"/>
              <a:cs typeface="Arial"/>
            </a:endParaRPr>
          </a:p>
        </p:txBody>
      </p:sp>
      <p:sp>
        <p:nvSpPr>
          <p:cNvPr id="5" name="object 5"/>
          <p:cNvSpPr txBox="1"/>
          <p:nvPr/>
        </p:nvSpPr>
        <p:spPr>
          <a:xfrm>
            <a:off x="459740" y="5548071"/>
            <a:ext cx="7550784" cy="546735"/>
          </a:xfrm>
          <a:prstGeom prst="rect">
            <a:avLst/>
          </a:prstGeom>
        </p:spPr>
        <p:txBody>
          <a:bodyPr vert="horz" wrap="square" lIns="0" tIns="43815" rIns="0" bIns="0" rtlCol="0">
            <a:spAutoFit/>
          </a:bodyPr>
          <a:lstStyle/>
          <a:p>
            <a:pPr marL="286385" marR="5080" indent="-274320">
              <a:lnSpc>
                <a:spcPts val="1939"/>
              </a:lnSpc>
              <a:spcBef>
                <a:spcPts val="345"/>
              </a:spcBef>
              <a:buClr>
                <a:srgbClr val="FD8537"/>
              </a:buClr>
              <a:buSzPct val="69444"/>
              <a:buFont typeface="Wingdings"/>
              <a:buChar char=""/>
              <a:tabLst>
                <a:tab pos="286385" algn="l"/>
                <a:tab pos="287020" algn="l"/>
              </a:tabLst>
            </a:pPr>
            <a:r>
              <a:rPr sz="1800" spc="-5" dirty="0">
                <a:latin typeface="Arial"/>
                <a:cs typeface="Arial"/>
              </a:rPr>
              <a:t>Any comparison </a:t>
            </a:r>
            <a:r>
              <a:rPr sz="1800" dirty="0">
                <a:latin typeface="Arial"/>
                <a:cs typeface="Arial"/>
              </a:rPr>
              <a:t>of </a:t>
            </a:r>
            <a:r>
              <a:rPr sz="1800" spc="-5" dirty="0">
                <a:latin typeface="Arial"/>
                <a:cs typeface="Arial"/>
              </a:rPr>
              <a:t>products should be factual and </a:t>
            </a:r>
            <a:r>
              <a:rPr sz="1800" spc="-25" dirty="0">
                <a:latin typeface="Arial"/>
                <a:cs typeface="Arial"/>
              </a:rPr>
              <a:t>fair, </a:t>
            </a:r>
            <a:r>
              <a:rPr sz="1800" spc="-5" dirty="0">
                <a:latin typeface="Arial"/>
                <a:cs typeface="Arial"/>
              </a:rPr>
              <a:t>and </a:t>
            </a:r>
            <a:r>
              <a:rPr sz="1800" spc="-10" dirty="0">
                <a:latin typeface="Arial"/>
                <a:cs typeface="Arial"/>
              </a:rPr>
              <a:t>you </a:t>
            </a:r>
            <a:r>
              <a:rPr sz="1800" dirty="0">
                <a:latin typeface="Arial"/>
                <a:cs typeface="Arial"/>
              </a:rPr>
              <a:t>must </a:t>
            </a:r>
            <a:r>
              <a:rPr sz="1800" spc="-5" dirty="0">
                <a:latin typeface="Arial"/>
                <a:cs typeface="Arial"/>
              </a:rPr>
              <a:t>be  able </a:t>
            </a:r>
            <a:r>
              <a:rPr sz="1800" dirty="0">
                <a:latin typeface="Arial"/>
                <a:cs typeface="Arial"/>
              </a:rPr>
              <a:t>to </a:t>
            </a:r>
            <a:r>
              <a:rPr sz="1800" spc="-5" dirty="0">
                <a:latin typeface="Arial"/>
                <a:cs typeface="Arial"/>
              </a:rPr>
              <a:t>substantiate</a:t>
            </a:r>
            <a:r>
              <a:rPr sz="1800" spc="10" dirty="0">
                <a:latin typeface="Arial"/>
                <a:cs typeface="Arial"/>
              </a:rPr>
              <a:t> </a:t>
            </a:r>
            <a:r>
              <a:rPr sz="1800" dirty="0">
                <a:latin typeface="Arial"/>
                <a:cs typeface="Arial"/>
              </a:rPr>
              <a:t>it.</a:t>
            </a:r>
            <a:endParaRPr sz="1800">
              <a:latin typeface="Arial"/>
              <a:cs typeface="Arial"/>
            </a:endParaRPr>
          </a:p>
        </p:txBody>
      </p:sp>
      <p:sp>
        <p:nvSpPr>
          <p:cNvPr id="9" name="object 9"/>
          <p:cNvSpPr/>
          <p:nvPr/>
        </p:nvSpPr>
        <p:spPr>
          <a:xfrm>
            <a:off x="6629400" y="228600"/>
            <a:ext cx="1679448" cy="8382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140" y="336550"/>
            <a:ext cx="6066790" cy="756920"/>
          </a:xfrm>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5</a:t>
            </a:fld>
            <a:endParaRPr dirty="0"/>
          </a:p>
        </p:txBody>
      </p:sp>
      <p:sp>
        <p:nvSpPr>
          <p:cNvPr id="3" name="object 3"/>
          <p:cNvSpPr txBox="1"/>
          <p:nvPr/>
        </p:nvSpPr>
        <p:spPr>
          <a:xfrm>
            <a:off x="535940" y="1124458"/>
            <a:ext cx="7160259" cy="3613810"/>
          </a:xfrm>
          <a:prstGeom prst="rect">
            <a:avLst/>
          </a:prstGeom>
        </p:spPr>
        <p:txBody>
          <a:bodyPr vert="horz" wrap="square" lIns="0" tIns="53340" rIns="0" bIns="0" rtlCol="0">
            <a:spAutoFit/>
          </a:bodyPr>
          <a:lstStyle/>
          <a:p>
            <a:pPr marL="286385" marR="5080" indent="-274320">
              <a:lnSpc>
                <a:spcPct val="90300"/>
              </a:lnSpc>
              <a:spcBef>
                <a:spcPts val="420"/>
              </a:spcBef>
              <a:buClr>
                <a:srgbClr val="FD8537"/>
              </a:buClr>
              <a:buSzPct val="69642"/>
              <a:buFont typeface="Wingdings"/>
              <a:buChar char=""/>
              <a:tabLst>
                <a:tab pos="287020" algn="l"/>
              </a:tabLst>
            </a:pPr>
            <a:r>
              <a:rPr sz="2800" b="1" dirty="0">
                <a:latin typeface="Arial"/>
                <a:cs typeface="Arial"/>
              </a:rPr>
              <a:t>Regulatory affairs </a:t>
            </a:r>
            <a:r>
              <a:rPr sz="2800" b="1" spc="-5" dirty="0">
                <a:latin typeface="Arial"/>
                <a:cs typeface="Arial"/>
              </a:rPr>
              <a:t>(RA</a:t>
            </a:r>
            <a:r>
              <a:rPr sz="2400" spc="-5" dirty="0">
                <a:latin typeface="Arial"/>
                <a:cs typeface="Arial"/>
              </a:rPr>
              <a:t>), is a profession within  regulated industries. Regulatory </a:t>
            </a:r>
            <a:r>
              <a:rPr sz="2400" spc="-10" dirty="0">
                <a:latin typeface="Arial"/>
                <a:cs typeface="Arial"/>
              </a:rPr>
              <a:t>affairs </a:t>
            </a:r>
            <a:r>
              <a:rPr sz="2400" spc="-5" dirty="0">
                <a:latin typeface="Arial"/>
                <a:cs typeface="Arial"/>
              </a:rPr>
              <a:t>also has a  </a:t>
            </a:r>
            <a:r>
              <a:rPr sz="2400" dirty="0">
                <a:latin typeface="Arial"/>
                <a:cs typeface="Arial"/>
              </a:rPr>
              <a:t>very </a:t>
            </a:r>
            <a:r>
              <a:rPr sz="2400" spc="-5" dirty="0">
                <a:latin typeface="Arial"/>
                <a:cs typeface="Arial"/>
              </a:rPr>
              <a:t>specific meaning within </a:t>
            </a:r>
            <a:r>
              <a:rPr sz="2400" dirty="0">
                <a:latin typeface="Arial"/>
                <a:cs typeface="Arial"/>
              </a:rPr>
              <a:t>the </a:t>
            </a:r>
            <a:r>
              <a:rPr sz="2400" spc="-5" dirty="0">
                <a:latin typeface="Arial"/>
                <a:cs typeface="Arial"/>
              </a:rPr>
              <a:t>healthcare  industries.</a:t>
            </a:r>
            <a:endParaRPr sz="2400" dirty="0">
              <a:latin typeface="Arial"/>
              <a:cs typeface="Arial"/>
            </a:endParaRPr>
          </a:p>
          <a:p>
            <a:pPr>
              <a:lnSpc>
                <a:spcPct val="100000"/>
              </a:lnSpc>
              <a:spcBef>
                <a:spcPts val="55"/>
              </a:spcBef>
              <a:buChar char=""/>
            </a:pPr>
            <a:endParaRPr sz="3250" dirty="0">
              <a:latin typeface="Times New Roman"/>
              <a:cs typeface="Times New Roman"/>
            </a:endParaRPr>
          </a:p>
          <a:p>
            <a:pPr marL="286385" marR="716280" indent="-274320">
              <a:lnSpc>
                <a:spcPct val="90000"/>
              </a:lnSpc>
              <a:buClr>
                <a:srgbClr val="FD8537"/>
              </a:buClr>
              <a:buSzPct val="68750"/>
              <a:buFont typeface="Wingdings"/>
              <a:buChar char=""/>
              <a:tabLst>
                <a:tab pos="287020" algn="l"/>
              </a:tabLst>
            </a:pPr>
            <a:r>
              <a:rPr sz="2400" dirty="0">
                <a:latin typeface="Arial"/>
                <a:cs typeface="Arial"/>
              </a:rPr>
              <a:t>The </a:t>
            </a:r>
            <a:r>
              <a:rPr sz="2400" spc="-5" dirty="0">
                <a:latin typeface="Arial"/>
                <a:cs typeface="Arial"/>
              </a:rPr>
              <a:t>companies responsible </a:t>
            </a:r>
            <a:r>
              <a:rPr sz="2400" dirty="0">
                <a:latin typeface="Arial"/>
                <a:cs typeface="Arial"/>
              </a:rPr>
              <a:t>for the </a:t>
            </a:r>
            <a:r>
              <a:rPr sz="2400" spc="-25" dirty="0">
                <a:solidFill>
                  <a:srgbClr val="FF0000"/>
                </a:solidFill>
                <a:latin typeface="Arial"/>
                <a:cs typeface="Arial"/>
              </a:rPr>
              <a:t>discovery,  </a:t>
            </a:r>
            <a:r>
              <a:rPr sz="2400" spc="-5" dirty="0">
                <a:solidFill>
                  <a:srgbClr val="FF0000"/>
                </a:solidFill>
                <a:latin typeface="Arial"/>
                <a:cs typeface="Arial"/>
              </a:rPr>
              <a:t>testing, </a:t>
            </a:r>
            <a:r>
              <a:rPr sz="2400" dirty="0">
                <a:solidFill>
                  <a:srgbClr val="FF0000"/>
                </a:solidFill>
                <a:latin typeface="Arial"/>
                <a:cs typeface="Arial"/>
              </a:rPr>
              <a:t>manufacture </a:t>
            </a:r>
            <a:r>
              <a:rPr sz="2400" dirty="0">
                <a:latin typeface="Arial"/>
                <a:cs typeface="Arial"/>
              </a:rPr>
              <a:t>and </a:t>
            </a:r>
            <a:r>
              <a:rPr sz="2400" spc="-5" dirty="0">
                <a:latin typeface="Arial"/>
                <a:cs typeface="Arial"/>
              </a:rPr>
              <a:t>marketing </a:t>
            </a:r>
            <a:r>
              <a:rPr sz="2400" dirty="0">
                <a:latin typeface="Arial"/>
                <a:cs typeface="Arial"/>
              </a:rPr>
              <a:t>of these  </a:t>
            </a:r>
            <a:r>
              <a:rPr sz="2400" spc="-5" dirty="0">
                <a:latin typeface="Arial"/>
                <a:cs typeface="Arial"/>
              </a:rPr>
              <a:t>products also want </a:t>
            </a:r>
            <a:r>
              <a:rPr sz="2400" dirty="0">
                <a:latin typeface="Arial"/>
                <a:cs typeface="Arial"/>
              </a:rPr>
              <a:t>to </a:t>
            </a:r>
            <a:r>
              <a:rPr sz="2400" spc="-5" dirty="0">
                <a:latin typeface="Arial"/>
                <a:cs typeface="Arial"/>
              </a:rPr>
              <a:t>ensure </a:t>
            </a:r>
            <a:r>
              <a:rPr sz="2400" dirty="0">
                <a:latin typeface="Arial"/>
                <a:cs typeface="Arial"/>
              </a:rPr>
              <a:t>that they </a:t>
            </a:r>
            <a:r>
              <a:rPr sz="2400" spc="-5" dirty="0">
                <a:latin typeface="Arial"/>
                <a:cs typeface="Arial"/>
              </a:rPr>
              <a:t>supply  products </a:t>
            </a:r>
            <a:r>
              <a:rPr sz="2400" dirty="0">
                <a:latin typeface="Arial"/>
                <a:cs typeface="Arial"/>
              </a:rPr>
              <a:t>that </a:t>
            </a:r>
            <a:r>
              <a:rPr sz="2400" spc="-5" dirty="0">
                <a:latin typeface="Arial"/>
                <a:cs typeface="Arial"/>
              </a:rPr>
              <a:t>are </a:t>
            </a:r>
            <a:r>
              <a:rPr sz="2400" dirty="0">
                <a:latin typeface="Arial"/>
                <a:cs typeface="Arial"/>
              </a:rPr>
              <a:t>safe </a:t>
            </a:r>
            <a:r>
              <a:rPr sz="2400" spc="-5" dirty="0">
                <a:latin typeface="Arial"/>
                <a:cs typeface="Arial"/>
              </a:rPr>
              <a:t>and </a:t>
            </a:r>
            <a:r>
              <a:rPr sz="2400" dirty="0">
                <a:latin typeface="Arial"/>
                <a:cs typeface="Arial"/>
              </a:rPr>
              <a:t>make </a:t>
            </a:r>
            <a:r>
              <a:rPr sz="2400" spc="-5" dirty="0">
                <a:latin typeface="Arial"/>
                <a:cs typeface="Arial"/>
              </a:rPr>
              <a:t>a worthwhile  contribution </a:t>
            </a:r>
            <a:r>
              <a:rPr sz="2400" dirty="0">
                <a:latin typeface="Arial"/>
                <a:cs typeface="Arial"/>
              </a:rPr>
              <a:t>to </a:t>
            </a:r>
            <a:r>
              <a:rPr sz="2400" spc="-5" dirty="0">
                <a:latin typeface="Arial"/>
                <a:cs typeface="Arial"/>
              </a:rPr>
              <a:t>public health and</a:t>
            </a:r>
            <a:r>
              <a:rPr sz="2400" spc="60" dirty="0">
                <a:latin typeface="Arial"/>
                <a:cs typeface="Arial"/>
              </a:rPr>
              <a:t> </a:t>
            </a:r>
            <a:r>
              <a:rPr sz="2400" spc="-5" dirty="0">
                <a:latin typeface="Arial"/>
                <a:cs typeface="Arial"/>
              </a:rPr>
              <a:t>welfare.</a:t>
            </a:r>
            <a:endParaRPr sz="2400" dirty="0">
              <a:latin typeface="Arial"/>
              <a:cs typeface="Arial"/>
            </a:endParaRPr>
          </a:p>
        </p:txBody>
      </p:sp>
      <p:sp>
        <p:nvSpPr>
          <p:cNvPr id="6" name="object 6"/>
          <p:cNvSpPr/>
          <p:nvPr/>
        </p:nvSpPr>
        <p:spPr>
          <a:xfrm>
            <a:off x="150876" y="4875274"/>
            <a:ext cx="2136648" cy="1982724"/>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208276" y="4875274"/>
            <a:ext cx="2898648" cy="1908048"/>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105400" y="4876800"/>
            <a:ext cx="2895600" cy="16764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8" name="object 8"/>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6</a:t>
            </a:fld>
            <a:endParaRPr dirty="0"/>
          </a:p>
        </p:txBody>
      </p:sp>
      <p:sp>
        <p:nvSpPr>
          <p:cNvPr id="3" name="object 3"/>
          <p:cNvSpPr txBox="1"/>
          <p:nvPr/>
        </p:nvSpPr>
        <p:spPr>
          <a:xfrm>
            <a:off x="535940" y="1701749"/>
            <a:ext cx="6729095" cy="360680"/>
          </a:xfrm>
          <a:prstGeom prst="rect">
            <a:avLst/>
          </a:prstGeom>
        </p:spPr>
        <p:txBody>
          <a:bodyPr vert="horz" wrap="square" lIns="0" tIns="12065" rIns="0" bIns="0" rtlCol="0">
            <a:spAutoFit/>
          </a:bodyPr>
          <a:lstStyle/>
          <a:p>
            <a:pPr marL="287020" indent="-274320">
              <a:lnSpc>
                <a:spcPct val="100000"/>
              </a:lnSpc>
              <a:spcBef>
                <a:spcPts val="95"/>
              </a:spcBef>
              <a:buClr>
                <a:srgbClr val="FD8537"/>
              </a:buClr>
              <a:buSzPct val="68181"/>
              <a:buFont typeface="Wingdings"/>
              <a:buChar char=""/>
              <a:tabLst>
                <a:tab pos="287020" algn="l"/>
              </a:tabLst>
            </a:pPr>
            <a:r>
              <a:rPr sz="2200" b="1" spc="-5" dirty="0">
                <a:latin typeface="Arial"/>
                <a:cs typeface="Arial"/>
              </a:rPr>
              <a:t>Regulatory Affairs ensure the Quality and</a:t>
            </a:r>
            <a:r>
              <a:rPr sz="2200" b="1" spc="125" dirty="0">
                <a:latin typeface="Arial"/>
                <a:cs typeface="Arial"/>
              </a:rPr>
              <a:t> </a:t>
            </a:r>
            <a:r>
              <a:rPr sz="2200" b="1" spc="-5" dirty="0">
                <a:latin typeface="Arial"/>
                <a:cs typeface="Arial"/>
              </a:rPr>
              <a:t>Saftey</a:t>
            </a:r>
            <a:endParaRPr sz="2200">
              <a:latin typeface="Arial"/>
              <a:cs typeface="Arial"/>
            </a:endParaRPr>
          </a:p>
        </p:txBody>
      </p:sp>
      <p:sp>
        <p:nvSpPr>
          <p:cNvPr id="4" name="object 4"/>
          <p:cNvSpPr txBox="1"/>
          <p:nvPr/>
        </p:nvSpPr>
        <p:spPr>
          <a:xfrm>
            <a:off x="548640" y="2978447"/>
            <a:ext cx="647700" cy="340995"/>
          </a:xfrm>
          <a:prstGeom prst="rect">
            <a:avLst/>
          </a:prstGeom>
        </p:spPr>
        <p:txBody>
          <a:bodyPr vert="horz" wrap="square" lIns="0" tIns="0" rIns="0" bIns="0" rtlCol="0">
            <a:spAutoFit/>
          </a:bodyPr>
          <a:lstStyle/>
          <a:p>
            <a:pPr>
              <a:lnSpc>
                <a:spcPts val="2655"/>
              </a:lnSpc>
              <a:tabLst>
                <a:tab pos="443230" algn="l"/>
              </a:tabLst>
            </a:pPr>
            <a:r>
              <a:rPr sz="1650" spc="25" dirty="0">
                <a:solidFill>
                  <a:srgbClr val="FD8537"/>
                </a:solidFill>
                <a:latin typeface="Wingdings"/>
                <a:cs typeface="Wingdings"/>
              </a:rPr>
              <a:t></a:t>
            </a:r>
            <a:r>
              <a:rPr sz="1650" spc="25" dirty="0">
                <a:solidFill>
                  <a:srgbClr val="FD8537"/>
                </a:solidFill>
                <a:latin typeface="Times New Roman"/>
                <a:cs typeface="Times New Roman"/>
              </a:rPr>
              <a:t>	</a:t>
            </a:r>
            <a:r>
              <a:rPr sz="2400" b="1" spc="25" dirty="0">
                <a:latin typeface="Arial"/>
                <a:cs typeface="Arial"/>
              </a:rPr>
              <a:t>S</a:t>
            </a:r>
            <a:endParaRPr sz="2400">
              <a:latin typeface="Arial"/>
              <a:cs typeface="Arial"/>
            </a:endParaRPr>
          </a:p>
        </p:txBody>
      </p:sp>
      <p:sp>
        <p:nvSpPr>
          <p:cNvPr id="7" name="object 7"/>
          <p:cNvSpPr/>
          <p:nvPr/>
        </p:nvSpPr>
        <p:spPr>
          <a:xfrm>
            <a:off x="457200" y="3429000"/>
            <a:ext cx="7620000" cy="29718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7" name="object 7"/>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7</a:t>
            </a:fld>
            <a:endParaRPr dirty="0"/>
          </a:p>
        </p:txBody>
      </p:sp>
      <p:sp>
        <p:nvSpPr>
          <p:cNvPr id="3" name="object 3"/>
          <p:cNvSpPr txBox="1"/>
          <p:nvPr/>
        </p:nvSpPr>
        <p:spPr>
          <a:xfrm>
            <a:off x="535940" y="1701749"/>
            <a:ext cx="7434580" cy="3087384"/>
          </a:xfrm>
          <a:prstGeom prst="rect">
            <a:avLst/>
          </a:prstGeom>
        </p:spPr>
        <p:txBody>
          <a:bodyPr vert="horz" wrap="square" lIns="0" tIns="12065" rIns="0" bIns="0" rtlCol="0">
            <a:spAutoFit/>
          </a:bodyPr>
          <a:lstStyle/>
          <a:p>
            <a:pPr marL="287020" indent="-274320">
              <a:lnSpc>
                <a:spcPct val="100000"/>
              </a:lnSpc>
              <a:spcBef>
                <a:spcPts val="95"/>
              </a:spcBef>
              <a:buClr>
                <a:srgbClr val="FD8537"/>
              </a:buClr>
              <a:buSzPct val="68181"/>
              <a:buFont typeface="Wingdings"/>
              <a:buChar char=""/>
              <a:tabLst>
                <a:tab pos="287020" algn="l"/>
              </a:tabLst>
            </a:pPr>
            <a:r>
              <a:rPr sz="2200" b="1" spc="-5" dirty="0">
                <a:latin typeface="Arial"/>
                <a:cs typeface="Arial"/>
              </a:rPr>
              <a:t>Regulatory Affairs Professionals</a:t>
            </a:r>
            <a:r>
              <a:rPr sz="2200" b="1" spc="15" dirty="0">
                <a:latin typeface="Arial"/>
                <a:cs typeface="Arial"/>
              </a:rPr>
              <a:t> </a:t>
            </a:r>
            <a:r>
              <a:rPr sz="2200" b="1" spc="-5" dirty="0">
                <a:latin typeface="Arial"/>
                <a:cs typeface="Arial"/>
              </a:rPr>
              <a:t>Responsibility</a:t>
            </a:r>
            <a:endParaRPr sz="2200" dirty="0">
              <a:latin typeface="Arial"/>
              <a:cs typeface="Arial"/>
            </a:endParaRPr>
          </a:p>
          <a:p>
            <a:pPr>
              <a:lnSpc>
                <a:spcPct val="100000"/>
              </a:lnSpc>
              <a:spcBef>
                <a:spcPts val="55"/>
              </a:spcBef>
              <a:buChar char=""/>
            </a:pPr>
            <a:endParaRPr sz="3300" dirty="0">
              <a:latin typeface="Times New Roman"/>
              <a:cs typeface="Times New Roman"/>
            </a:endParaRPr>
          </a:p>
          <a:p>
            <a:pPr marL="286385" marR="5080" indent="-274320">
              <a:lnSpc>
                <a:spcPct val="100000"/>
              </a:lnSpc>
              <a:buClr>
                <a:srgbClr val="FD8537"/>
              </a:buClr>
              <a:buSzPct val="68750"/>
              <a:buFont typeface="Wingdings"/>
              <a:buChar char=""/>
              <a:tabLst>
                <a:tab pos="287020" algn="l"/>
              </a:tabLst>
            </a:pPr>
            <a:r>
              <a:rPr sz="2400" dirty="0">
                <a:latin typeface="Arial"/>
                <a:cs typeface="Arial"/>
              </a:rPr>
              <a:t>The </a:t>
            </a:r>
            <a:r>
              <a:rPr sz="2400" spc="-5" dirty="0">
                <a:latin typeface="Arial"/>
                <a:cs typeface="Arial"/>
              </a:rPr>
              <a:t>regulatory </a:t>
            </a:r>
            <a:r>
              <a:rPr sz="2400" spc="-10" dirty="0">
                <a:latin typeface="Arial"/>
                <a:cs typeface="Arial"/>
              </a:rPr>
              <a:t>professional’s </a:t>
            </a:r>
            <a:r>
              <a:rPr sz="2400" spc="-5" dirty="0">
                <a:latin typeface="Arial"/>
                <a:cs typeface="Arial"/>
              </a:rPr>
              <a:t>job is </a:t>
            </a:r>
            <a:r>
              <a:rPr sz="2400" dirty="0">
                <a:latin typeface="Arial"/>
                <a:cs typeface="Arial"/>
              </a:rPr>
              <a:t>to </a:t>
            </a:r>
            <a:r>
              <a:rPr sz="2400" spc="-5" dirty="0">
                <a:latin typeface="Arial"/>
                <a:cs typeface="Arial"/>
              </a:rPr>
              <a:t>keep track of  </a:t>
            </a:r>
            <a:r>
              <a:rPr sz="2400" dirty="0">
                <a:latin typeface="Arial"/>
                <a:cs typeface="Arial"/>
              </a:rPr>
              <a:t>the </a:t>
            </a:r>
            <a:r>
              <a:rPr sz="2400" spc="-5" dirty="0">
                <a:solidFill>
                  <a:srgbClr val="FFFF00"/>
                </a:solidFill>
                <a:latin typeface="Arial"/>
                <a:cs typeface="Arial"/>
              </a:rPr>
              <a:t>ever-changing legislation </a:t>
            </a:r>
            <a:r>
              <a:rPr sz="2400" spc="-5" dirty="0">
                <a:latin typeface="Arial"/>
                <a:cs typeface="Arial"/>
              </a:rPr>
              <a:t>in all </a:t>
            </a:r>
            <a:r>
              <a:rPr sz="2400" dirty="0">
                <a:latin typeface="Arial"/>
                <a:cs typeface="Arial"/>
              </a:rPr>
              <a:t>the </a:t>
            </a:r>
            <a:r>
              <a:rPr sz="2400" spc="-5" dirty="0">
                <a:latin typeface="Arial"/>
                <a:cs typeface="Arial"/>
              </a:rPr>
              <a:t>regions in  which </a:t>
            </a:r>
            <a:r>
              <a:rPr sz="2400" dirty="0">
                <a:latin typeface="Arial"/>
                <a:cs typeface="Arial"/>
              </a:rPr>
              <a:t>the </a:t>
            </a:r>
            <a:r>
              <a:rPr sz="2400" spc="-5" dirty="0">
                <a:latin typeface="Arial"/>
                <a:cs typeface="Arial"/>
              </a:rPr>
              <a:t>company wishes </a:t>
            </a:r>
            <a:r>
              <a:rPr sz="2400" dirty="0">
                <a:latin typeface="Arial"/>
                <a:cs typeface="Arial"/>
              </a:rPr>
              <a:t>to </a:t>
            </a:r>
            <a:r>
              <a:rPr sz="2400" spc="-5" dirty="0">
                <a:latin typeface="Arial"/>
                <a:cs typeface="Arial"/>
              </a:rPr>
              <a:t>distribute </a:t>
            </a:r>
            <a:r>
              <a:rPr sz="2400" dirty="0">
                <a:latin typeface="Arial"/>
                <a:cs typeface="Arial"/>
              </a:rPr>
              <a:t>its </a:t>
            </a:r>
            <a:r>
              <a:rPr sz="2400" spc="-5" dirty="0">
                <a:latin typeface="Arial"/>
                <a:cs typeface="Arial"/>
              </a:rPr>
              <a:t>products.  They also advise on </a:t>
            </a:r>
            <a:r>
              <a:rPr sz="2400" i="1" dirty="0">
                <a:solidFill>
                  <a:srgbClr val="FFFF00"/>
                </a:solidFill>
                <a:latin typeface="Arial"/>
                <a:cs typeface="Arial"/>
              </a:rPr>
              <a:t>the </a:t>
            </a:r>
            <a:r>
              <a:rPr sz="2400" i="1" spc="-5" dirty="0">
                <a:solidFill>
                  <a:srgbClr val="FFFF00"/>
                </a:solidFill>
                <a:latin typeface="Arial"/>
                <a:cs typeface="Arial"/>
              </a:rPr>
              <a:t>legal and scientific restraints  </a:t>
            </a:r>
            <a:r>
              <a:rPr sz="2400" spc="-5" dirty="0">
                <a:latin typeface="Arial"/>
                <a:cs typeface="Arial"/>
              </a:rPr>
              <a:t>and requirements, and collect, collate and evaluate  the </a:t>
            </a:r>
            <a:r>
              <a:rPr sz="2400" spc="-5" dirty="0">
                <a:solidFill>
                  <a:srgbClr val="FFFF00"/>
                </a:solidFill>
                <a:latin typeface="Arial"/>
                <a:cs typeface="Arial"/>
              </a:rPr>
              <a:t>scientific data </a:t>
            </a:r>
            <a:r>
              <a:rPr sz="2400" spc="-5" dirty="0">
                <a:latin typeface="Arial"/>
                <a:cs typeface="Arial"/>
              </a:rPr>
              <a:t>their research and development</a:t>
            </a:r>
            <a:endParaRPr sz="2400" dirty="0">
              <a:latin typeface="Arial"/>
              <a:cs typeface="Arial"/>
            </a:endParaRPr>
          </a:p>
        </p:txBody>
      </p:sp>
      <p:sp>
        <p:nvSpPr>
          <p:cNvPr id="6" name="object 6"/>
          <p:cNvSpPr/>
          <p:nvPr/>
        </p:nvSpPr>
        <p:spPr>
          <a:xfrm>
            <a:off x="4591811" y="5181600"/>
            <a:ext cx="3081528" cy="137160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11" name="object 11"/>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8</a:t>
            </a:fld>
            <a:endParaRPr dirty="0"/>
          </a:p>
        </p:txBody>
      </p:sp>
      <p:sp>
        <p:nvSpPr>
          <p:cNvPr id="3" name="object 3"/>
          <p:cNvSpPr txBox="1"/>
          <p:nvPr/>
        </p:nvSpPr>
        <p:spPr>
          <a:xfrm>
            <a:off x="535940" y="1701749"/>
            <a:ext cx="6524625" cy="360680"/>
          </a:xfrm>
          <a:prstGeom prst="rect">
            <a:avLst/>
          </a:prstGeom>
        </p:spPr>
        <p:txBody>
          <a:bodyPr vert="horz" wrap="square" lIns="0" tIns="12065" rIns="0" bIns="0" rtlCol="0">
            <a:spAutoFit/>
          </a:bodyPr>
          <a:lstStyle/>
          <a:p>
            <a:pPr marL="287020" indent="-274320">
              <a:lnSpc>
                <a:spcPct val="100000"/>
              </a:lnSpc>
              <a:spcBef>
                <a:spcPts val="95"/>
              </a:spcBef>
              <a:buClr>
                <a:srgbClr val="FD8537"/>
              </a:buClr>
              <a:buSzPct val="68181"/>
              <a:buFont typeface="Wingdings"/>
              <a:buChar char=""/>
              <a:tabLst>
                <a:tab pos="287020" algn="l"/>
              </a:tabLst>
            </a:pPr>
            <a:r>
              <a:rPr sz="2200" b="1" spc="-5" dirty="0">
                <a:latin typeface="Arial"/>
                <a:cs typeface="Arial"/>
              </a:rPr>
              <a:t>Regulatory Affairs manage the Scientific Data</a:t>
            </a:r>
            <a:r>
              <a:rPr sz="2200" b="1" spc="95" dirty="0">
                <a:latin typeface="Arial"/>
                <a:cs typeface="Arial"/>
              </a:rPr>
              <a:t> </a:t>
            </a:r>
            <a:r>
              <a:rPr sz="2200" b="1" spc="-5" dirty="0">
                <a:latin typeface="Arial"/>
                <a:cs typeface="Arial"/>
              </a:rPr>
              <a:t>:</a:t>
            </a:r>
            <a:endParaRPr sz="2200">
              <a:latin typeface="Arial"/>
              <a:cs typeface="Arial"/>
            </a:endParaRPr>
          </a:p>
        </p:txBody>
      </p:sp>
      <p:sp>
        <p:nvSpPr>
          <p:cNvPr id="6" name="object 6"/>
          <p:cNvSpPr/>
          <p:nvPr/>
        </p:nvSpPr>
        <p:spPr>
          <a:xfrm>
            <a:off x="5638800" y="2133600"/>
            <a:ext cx="1950720" cy="1501139"/>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2743200" y="2438400"/>
            <a:ext cx="2438400" cy="20574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5410200" y="3962400"/>
            <a:ext cx="2857500" cy="1905000"/>
          </a:xfrm>
          <a:prstGeom prst="rect">
            <a:avLst/>
          </a:prstGeom>
          <a:blipFill>
            <a:blip r:embed="rId4" cstate="print"/>
            <a:stretch>
              <a:fillRect/>
            </a:stretch>
          </a:blipFill>
        </p:spPr>
        <p:txBody>
          <a:bodyPr wrap="square" lIns="0" tIns="0" rIns="0" bIns="0" rtlCol="0"/>
          <a:lstStyle/>
          <a:p>
            <a:endParaRPr/>
          </a:p>
        </p:txBody>
      </p:sp>
      <p:sp>
        <p:nvSpPr>
          <p:cNvPr id="9" name="object 9"/>
          <p:cNvSpPr/>
          <p:nvPr/>
        </p:nvSpPr>
        <p:spPr>
          <a:xfrm>
            <a:off x="609600" y="2565400"/>
            <a:ext cx="1706880" cy="1236133"/>
          </a:xfrm>
          <a:prstGeom prst="rect">
            <a:avLst/>
          </a:prstGeom>
          <a:blipFill>
            <a:blip r:embed="rId5" cstate="print"/>
            <a:stretch>
              <a:fillRect/>
            </a:stretch>
          </a:blipFill>
        </p:spPr>
        <p:txBody>
          <a:bodyPr wrap="square" lIns="0" tIns="0" rIns="0" bIns="0" rtlCol="0"/>
          <a:lstStyle/>
          <a:p>
            <a:endParaRPr/>
          </a:p>
        </p:txBody>
      </p:sp>
      <p:sp>
        <p:nvSpPr>
          <p:cNvPr id="10" name="object 10"/>
          <p:cNvSpPr/>
          <p:nvPr/>
        </p:nvSpPr>
        <p:spPr>
          <a:xfrm>
            <a:off x="457200" y="4343400"/>
            <a:ext cx="2095500" cy="139446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12700" rIns="0" bIns="0" rtlCol="0">
            <a:spAutoFit/>
          </a:bodyPr>
          <a:lstStyle/>
          <a:p>
            <a:pPr marL="12700">
              <a:lnSpc>
                <a:spcPct val="100000"/>
              </a:lnSpc>
              <a:spcBef>
                <a:spcPts val="100"/>
              </a:spcBef>
            </a:pPr>
            <a:r>
              <a:rPr sz="4800" spc="-65" dirty="0"/>
              <a:t>R</a:t>
            </a:r>
            <a:r>
              <a:rPr spc="-65" dirty="0"/>
              <a:t>EGULATORY </a:t>
            </a:r>
            <a:r>
              <a:rPr spc="-40" dirty="0"/>
              <a:t>AFFAIRS</a:t>
            </a:r>
            <a:r>
              <a:rPr spc="375" dirty="0"/>
              <a:t> </a:t>
            </a:r>
            <a:r>
              <a:rPr sz="4800" dirty="0"/>
              <a:t>:</a:t>
            </a:r>
            <a:endParaRPr sz="4800"/>
          </a:p>
        </p:txBody>
      </p:sp>
      <p:sp>
        <p:nvSpPr>
          <p:cNvPr id="9" name="object 9"/>
          <p:cNvSpPr txBox="1">
            <a:spLocks noGrp="1"/>
          </p:cNvSpPr>
          <p:nvPr>
            <p:ph type="sldNum" sz="quarter" idx="12"/>
          </p:nvPr>
        </p:nvSpPr>
        <p:spPr>
          <a:prstGeom prst="rect">
            <a:avLst/>
          </a:prstGeom>
        </p:spPr>
        <p:txBody>
          <a:bodyPr vert="horz" wrap="square" lIns="0" tIns="0" rIns="0" bIns="0" rtlCol="0">
            <a:spAutoFit/>
          </a:bodyPr>
          <a:lstStyle/>
          <a:p>
            <a:pPr marL="25400">
              <a:lnSpc>
                <a:spcPts val="1430"/>
              </a:lnSpc>
            </a:pPr>
            <a:fld id="{81D60167-4931-47E6-BA6A-407CBD079E47}" type="slidenum">
              <a:rPr dirty="0"/>
              <a:t>9</a:t>
            </a:fld>
            <a:endParaRPr dirty="0"/>
          </a:p>
        </p:txBody>
      </p:sp>
      <p:sp>
        <p:nvSpPr>
          <p:cNvPr id="3" name="object 3"/>
          <p:cNvSpPr txBox="1"/>
          <p:nvPr/>
        </p:nvSpPr>
        <p:spPr>
          <a:xfrm>
            <a:off x="535940" y="1701749"/>
            <a:ext cx="6524625" cy="360680"/>
          </a:xfrm>
          <a:prstGeom prst="rect">
            <a:avLst/>
          </a:prstGeom>
        </p:spPr>
        <p:txBody>
          <a:bodyPr vert="horz" wrap="square" lIns="0" tIns="12065" rIns="0" bIns="0" rtlCol="0">
            <a:spAutoFit/>
          </a:bodyPr>
          <a:lstStyle/>
          <a:p>
            <a:pPr marL="287020" indent="-274320">
              <a:lnSpc>
                <a:spcPct val="100000"/>
              </a:lnSpc>
              <a:spcBef>
                <a:spcPts val="95"/>
              </a:spcBef>
              <a:buClr>
                <a:srgbClr val="FD8537"/>
              </a:buClr>
              <a:buSzPct val="68181"/>
              <a:buFont typeface="Wingdings"/>
              <a:buChar char=""/>
              <a:tabLst>
                <a:tab pos="287020" algn="l"/>
              </a:tabLst>
            </a:pPr>
            <a:r>
              <a:rPr sz="2200" b="1" spc="-5" dirty="0">
                <a:latin typeface="Arial"/>
                <a:cs typeface="Arial"/>
              </a:rPr>
              <a:t>Regulatory Affairs manage the Scientific Data</a:t>
            </a:r>
            <a:r>
              <a:rPr sz="2200" b="1" spc="95" dirty="0">
                <a:latin typeface="Arial"/>
                <a:cs typeface="Arial"/>
              </a:rPr>
              <a:t> </a:t>
            </a:r>
            <a:r>
              <a:rPr sz="2200" b="1" spc="-5" dirty="0">
                <a:latin typeface="Arial"/>
                <a:cs typeface="Arial"/>
              </a:rPr>
              <a:t>:</a:t>
            </a:r>
            <a:endParaRPr sz="2200">
              <a:latin typeface="Arial"/>
              <a:cs typeface="Arial"/>
            </a:endParaRPr>
          </a:p>
        </p:txBody>
      </p:sp>
      <p:sp>
        <p:nvSpPr>
          <p:cNvPr id="6" name="object 6"/>
          <p:cNvSpPr/>
          <p:nvPr/>
        </p:nvSpPr>
        <p:spPr>
          <a:xfrm>
            <a:off x="990600" y="2514600"/>
            <a:ext cx="3200400" cy="3048000"/>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4953000" y="2362200"/>
            <a:ext cx="2590800" cy="1752600"/>
          </a:xfrm>
          <a:prstGeom prst="rect">
            <a:avLst/>
          </a:prstGeom>
          <a:blipFill>
            <a:blip r:embed="rId3" cstate="print"/>
            <a:stretch>
              <a:fillRect/>
            </a:stretch>
          </a:blipFill>
        </p:spPr>
        <p:txBody>
          <a:bodyPr wrap="square" lIns="0" tIns="0" rIns="0" bIns="0" rtlCol="0"/>
          <a:lstStyle/>
          <a:p>
            <a:endParaRPr/>
          </a:p>
        </p:txBody>
      </p:sp>
      <p:sp>
        <p:nvSpPr>
          <p:cNvPr id="8" name="object 8"/>
          <p:cNvSpPr/>
          <p:nvPr/>
        </p:nvSpPr>
        <p:spPr>
          <a:xfrm>
            <a:off x="4800600" y="4456006"/>
            <a:ext cx="2760472" cy="2135293"/>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833</TotalTime>
  <Words>2815</Words>
  <Application>Microsoft Office PowerPoint</Application>
  <PresentationFormat>Custom</PresentationFormat>
  <Paragraphs>264</Paragraphs>
  <Slides>49</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49</vt:i4>
      </vt:variant>
    </vt:vector>
  </HeadingPairs>
  <TitlesOfParts>
    <vt:vector size="59" baseType="lpstr">
      <vt:lpstr>Arial</vt:lpstr>
      <vt:lpstr>Arial</vt:lpstr>
      <vt:lpstr>Century Gothic</vt:lpstr>
      <vt:lpstr>Proxima Nova</vt:lpstr>
      <vt:lpstr>Roboto Slab</vt:lpstr>
      <vt:lpstr>Times New Roman</vt:lpstr>
      <vt:lpstr>verdana</vt:lpstr>
      <vt:lpstr>Wingdings</vt:lpstr>
      <vt:lpstr>Wingdings 3</vt:lpstr>
      <vt:lpstr>Ion</vt:lpstr>
      <vt:lpstr> UNIT 1      INTRODUCTION TO REGULATORY SCIENCE </vt:lpstr>
      <vt:lpstr>CONTENTS</vt:lpstr>
      <vt:lpstr>REGULATORY SCIENCE :</vt:lpstr>
      <vt:lpstr>REGULATORY AFFAIRS :</vt:lpstr>
      <vt:lpstr>REGULATORY AFFAIRS :</vt:lpstr>
      <vt:lpstr>REGULATORY AFFAIRS :</vt:lpstr>
      <vt:lpstr>REGULATORY AFFAIRS :</vt:lpstr>
      <vt:lpstr>REGULATORY AFFAIRS :</vt:lpstr>
      <vt:lpstr>REGULATORY AFFAIRS :</vt:lpstr>
      <vt:lpstr>REGULATORY AFFAIRS :</vt:lpstr>
      <vt:lpstr>Different Regulatory bodies and its significance in Product Development</vt:lpstr>
      <vt:lpstr>PowerPoint Presentation</vt:lpstr>
      <vt:lpstr>CDSCO</vt:lpstr>
      <vt:lpstr>CDSCO</vt:lpstr>
      <vt:lpstr>REGULATORY AFFAIRS :</vt:lpstr>
      <vt:lpstr>REGULATORY AFFAIRS :</vt:lpstr>
      <vt:lpstr>REGULATORY AFFAIRS :</vt:lpstr>
      <vt:lpstr> PHASES OF DRUG DEVELOPMENT</vt:lpstr>
      <vt:lpstr>PowerPoint Presentation</vt:lpstr>
      <vt:lpstr>PowerPoint Presentation</vt:lpstr>
      <vt:lpstr>PowerPoint Presentation</vt:lpstr>
      <vt:lpstr>PowerPoint Presentation</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lpstr>REGULATORY AFFAIRS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REGULATORY SCIENCE </dc:title>
  <cp:lastModifiedBy>dell</cp:lastModifiedBy>
  <cp:revision>37</cp:revision>
  <dcterms:created xsi:type="dcterms:W3CDTF">2021-02-02T07:38:46Z</dcterms:created>
  <dcterms:modified xsi:type="dcterms:W3CDTF">2021-02-11T10:18:05Z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2015-11-21T00:00:00Z</vt:filetime>
  </property>
  <property fmtid="{D5CDD505-2E9C-101B-9397-08002B2CF9AE}" pid="3" name="Creator">
    <vt:lpwstr>Microsoft® PowerPoint® 2013</vt:lpwstr>
  </property>
  <property fmtid="{D5CDD505-2E9C-101B-9397-08002B2CF9AE}" pid="4" name="LastSaved">
    <vt:filetime>2021-02-02T00:00:00Z</vt:filetime>
  </property>
</Properties>
</file>