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5" r:id="rId3"/>
    <p:sldId id="257" r:id="rId4"/>
    <p:sldId id="263" r:id="rId5"/>
    <p:sldId id="266" r:id="rId6"/>
    <p:sldId id="282" r:id="rId7"/>
    <p:sldId id="283" r:id="rId8"/>
    <p:sldId id="267" r:id="rId9"/>
    <p:sldId id="264" r:id="rId10"/>
    <p:sldId id="268" r:id="rId11"/>
    <p:sldId id="269" r:id="rId12"/>
    <p:sldId id="284" r:id="rId13"/>
    <p:sldId id="270" r:id="rId14"/>
    <p:sldId id="271" r:id="rId15"/>
    <p:sldId id="272" r:id="rId16"/>
    <p:sldId id="285" r:id="rId17"/>
    <p:sldId id="273" r:id="rId18"/>
    <p:sldId id="274" r:id="rId19"/>
    <p:sldId id="276" r:id="rId20"/>
    <p:sldId id="275"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3/9/2021</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3/9/2021</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3/9/2021</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3/9/2021</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3/9/2021</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3/9/2021</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3/9/2021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3/9/2021</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3/9/2021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3/9/2021</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clements.umich.edu/exhibits/online/spies/people.html#clint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lements.umich.edu/exhibits/online/spies/people.html#howe" TargetMode="External"/><Relationship Id="rId2" Type="http://schemas.openxmlformats.org/officeDocument/2006/relationships/hyperlink" Target="http://clements.umich.edu/exhibits/online/spies/people.html#burgoyn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758" y="1054882"/>
            <a:ext cx="2417242" cy="18169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22527"/>
            <a:ext cx="2519406" cy="18836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87" y="1195364"/>
            <a:ext cx="2263541" cy="1676431"/>
          </a:xfrm>
          <a:prstGeom prst="rect">
            <a:avLst/>
          </a:prstGeom>
        </p:spPr>
      </p:pic>
      <p:sp>
        <p:nvSpPr>
          <p:cNvPr id="2" name="Title 1"/>
          <p:cNvSpPr>
            <a:spLocks noGrp="1"/>
          </p:cNvSpPr>
          <p:nvPr>
            <p:ph type="title"/>
          </p:nvPr>
        </p:nvSpPr>
        <p:spPr>
          <a:xfrm>
            <a:off x="2514600" y="2397760"/>
            <a:ext cx="4064000" cy="1031240"/>
          </a:xfrm>
        </p:spPr>
        <p:txBody>
          <a:bodyPr>
            <a:normAutofit/>
          </a:bodyPr>
          <a:lstStyle/>
          <a:p>
            <a:r>
              <a:rPr lang="en-GB" sz="2800" u="sng" dirty="0" smtClean="0"/>
              <a:t>Secret writings : case study</a:t>
            </a:r>
            <a:endParaRPr lang="en-GB" sz="2800" u="sng" dirty="0"/>
          </a:p>
        </p:txBody>
      </p:sp>
    </p:spTree>
    <p:extLst>
      <p:ext uri="{BB962C8B-B14F-4D97-AF65-F5344CB8AC3E}">
        <p14:creationId xmlns:p14="http://schemas.microsoft.com/office/powerpoint/2010/main" val="529954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2209800"/>
            <a:ext cx="4267200" cy="4038600"/>
          </a:xfrm>
        </p:spPr>
        <p:txBody>
          <a:bodyPr>
            <a:normAutofit/>
          </a:bodyPr>
          <a:lstStyle/>
          <a:p>
            <a:pPr marL="457200" lvl="0" indent="-457200" algn="l">
              <a:buClr>
                <a:srgbClr val="6F6F74"/>
              </a:buClr>
              <a:buFont typeface="Arial" pitchFamily="34" charset="0"/>
              <a:buChar char="•"/>
            </a:pPr>
            <a:r>
              <a:rPr lang="en-GB" sz="2800" dirty="0" smtClean="0">
                <a:solidFill>
                  <a:srgbClr val="FFFFFF"/>
                </a:solidFill>
              </a:rPr>
              <a:t>Such type of writings are first examined using magnifying </a:t>
            </a:r>
            <a:r>
              <a:rPr lang="en-GB" sz="2800" dirty="0">
                <a:solidFill>
                  <a:srgbClr val="FFFFFF"/>
                </a:solidFill>
              </a:rPr>
              <a:t>lens </a:t>
            </a:r>
            <a:r>
              <a:rPr lang="en-GB" sz="2800" dirty="0" smtClean="0">
                <a:solidFill>
                  <a:srgbClr val="FFFFFF"/>
                </a:solidFill>
              </a:rPr>
              <a:t>under normal lighting conditions.</a:t>
            </a:r>
          </a:p>
          <a:p>
            <a:pPr marL="457200" lvl="0" indent="-457200" algn="l">
              <a:buClr>
                <a:srgbClr val="6F6F74"/>
              </a:buClr>
              <a:buFont typeface="Arial" pitchFamily="34" charset="0"/>
              <a:buChar char="•"/>
            </a:pPr>
            <a:r>
              <a:rPr lang="en-GB" sz="2800" dirty="0" smtClean="0">
                <a:solidFill>
                  <a:srgbClr val="FFFFFF"/>
                </a:solidFill>
              </a:rPr>
              <a:t>The writings will be clearly evident under stereomicroscope.</a:t>
            </a:r>
            <a:endParaRPr lang="en-GB" sz="2800" dirty="0">
              <a:solidFill>
                <a:srgbClr val="FFFFFF"/>
              </a:solidFill>
            </a:endParaRPr>
          </a:p>
          <a:p>
            <a:pPr marL="457200" indent="-457200" algn="l">
              <a:buFont typeface="Arial" pitchFamily="34" charset="0"/>
              <a:buChar char="•"/>
            </a:pPr>
            <a:endParaRPr lang="en-GB" sz="2800" dirty="0"/>
          </a:p>
        </p:txBody>
      </p:sp>
      <p:sp>
        <p:nvSpPr>
          <p:cNvPr id="3" name="Title 2"/>
          <p:cNvSpPr>
            <a:spLocks noGrp="1"/>
          </p:cNvSpPr>
          <p:nvPr>
            <p:ph type="title"/>
          </p:nvPr>
        </p:nvSpPr>
        <p:spPr>
          <a:xfrm>
            <a:off x="1752600" y="975360"/>
            <a:ext cx="5867400" cy="1005840"/>
          </a:xfrm>
        </p:spPr>
        <p:txBody>
          <a:bodyPr>
            <a:noAutofit/>
          </a:bodyPr>
          <a:lstStyle/>
          <a:p>
            <a:r>
              <a:rPr lang="en-GB" sz="2400" u="sng" dirty="0" smtClean="0"/>
              <a:t>EXAMINATION AND DECIPHERMENT OF MINIATURE WRITING</a:t>
            </a:r>
            <a:endParaRPr lang="en-GB" sz="2400"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556682"/>
            <a:ext cx="3313209" cy="2703580"/>
          </a:xfrm>
          <a:prstGeom prst="rect">
            <a:avLst/>
          </a:prstGeom>
        </p:spPr>
      </p:pic>
    </p:spTree>
    <p:extLst>
      <p:ext uri="{BB962C8B-B14F-4D97-AF65-F5344CB8AC3E}">
        <p14:creationId xmlns:p14="http://schemas.microsoft.com/office/powerpoint/2010/main" val="158198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lgn="l">
              <a:buFont typeface="Arial" pitchFamily="34" charset="0"/>
              <a:buChar char="•"/>
            </a:pPr>
            <a:r>
              <a:rPr lang="en-GB" sz="2800" dirty="0" smtClean="0"/>
              <a:t>A secret message may be conveyed in the form of latent image on photographic bromide paper.</a:t>
            </a:r>
          </a:p>
          <a:p>
            <a:pPr marL="342900" indent="-342900" algn="l">
              <a:buFont typeface="Arial" pitchFamily="34" charset="0"/>
              <a:buChar char="•"/>
            </a:pPr>
            <a:r>
              <a:rPr lang="en-GB" sz="2800" dirty="0" smtClean="0"/>
              <a:t>The recipient will develop and fix it to read the message</a:t>
            </a:r>
          </a:p>
          <a:p>
            <a:pPr marL="342900" indent="-342900" algn="l">
              <a:buFont typeface="Arial" pitchFamily="34" charset="0"/>
              <a:buChar char="•"/>
            </a:pPr>
            <a:r>
              <a:rPr lang="en-GB" sz="2800" dirty="0" smtClean="0"/>
              <a:t>Such documents should be carefully handled as there are great chances of their destruction as soon as it is exposed to light.</a:t>
            </a:r>
            <a:endParaRPr lang="en-GB" sz="2800" dirty="0"/>
          </a:p>
        </p:txBody>
      </p:sp>
      <p:sp>
        <p:nvSpPr>
          <p:cNvPr id="3" name="Title 2"/>
          <p:cNvSpPr>
            <a:spLocks noGrp="1"/>
          </p:cNvSpPr>
          <p:nvPr>
            <p:ph type="title"/>
          </p:nvPr>
        </p:nvSpPr>
        <p:spPr/>
        <p:txBody>
          <a:bodyPr>
            <a:normAutofit/>
          </a:bodyPr>
          <a:lstStyle/>
          <a:p>
            <a:r>
              <a:rPr lang="en-GB" sz="2400" u="sng" dirty="0" smtClean="0"/>
              <a:t>LATENT PHOTOGRAPH</a:t>
            </a:r>
            <a:endParaRPr lang="en-GB" sz="2400" u="sng" dirty="0"/>
          </a:p>
        </p:txBody>
      </p:sp>
    </p:spTree>
    <p:extLst>
      <p:ext uri="{BB962C8B-B14F-4D97-AF65-F5344CB8AC3E}">
        <p14:creationId xmlns:p14="http://schemas.microsoft.com/office/powerpoint/2010/main" val="1439770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76400" y="1371600"/>
            <a:ext cx="5562600" cy="5151938"/>
          </a:xfrm>
        </p:spPr>
      </p:pic>
    </p:spTree>
    <p:extLst>
      <p:ext uri="{BB962C8B-B14F-4D97-AF65-F5344CB8AC3E}">
        <p14:creationId xmlns:p14="http://schemas.microsoft.com/office/powerpoint/2010/main" val="322532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lgn="l">
              <a:buFont typeface="Arial" pitchFamily="34" charset="0"/>
              <a:buChar char="•"/>
            </a:pPr>
            <a:r>
              <a:rPr lang="en-GB" sz="2800" dirty="0" smtClean="0"/>
              <a:t>Cryptography is science of creating and deciphering the codes.</a:t>
            </a:r>
          </a:p>
          <a:p>
            <a:pPr marL="342900" indent="-342900" algn="l">
              <a:buFont typeface="Arial" pitchFamily="34" charset="0"/>
              <a:buChar char="•"/>
            </a:pPr>
            <a:r>
              <a:rPr lang="en-GB" sz="2800" dirty="0" smtClean="0"/>
              <a:t>In cryptography, a cipher (an algorithm) is used for encrypting and decrypting any information.</a:t>
            </a:r>
          </a:p>
          <a:p>
            <a:pPr marL="342900" indent="-342900" algn="l">
              <a:buFont typeface="Arial" pitchFamily="34" charset="0"/>
              <a:buChar char="•"/>
            </a:pPr>
            <a:r>
              <a:rPr lang="en-GB" sz="2800" dirty="0" smtClean="0"/>
              <a:t>Encryption : Process of transforming any information or data into codes or any unreadable form.</a:t>
            </a:r>
          </a:p>
          <a:p>
            <a:pPr marL="342900" indent="-342900" algn="l">
              <a:buFont typeface="Arial" pitchFamily="34" charset="0"/>
              <a:buChar char="•"/>
            </a:pPr>
            <a:r>
              <a:rPr lang="en-GB" sz="2800" dirty="0" smtClean="0"/>
              <a:t>Decryption : Process of converting a secret code or encrypted data back into its original readable form.</a:t>
            </a:r>
            <a:endParaRPr lang="en-GB" sz="2800" dirty="0"/>
          </a:p>
        </p:txBody>
      </p:sp>
      <p:sp>
        <p:nvSpPr>
          <p:cNvPr id="3" name="Title 2"/>
          <p:cNvSpPr>
            <a:spLocks noGrp="1"/>
          </p:cNvSpPr>
          <p:nvPr>
            <p:ph type="title"/>
          </p:nvPr>
        </p:nvSpPr>
        <p:spPr/>
        <p:txBody>
          <a:bodyPr>
            <a:normAutofit/>
          </a:bodyPr>
          <a:lstStyle/>
          <a:p>
            <a:r>
              <a:rPr lang="en-GB" sz="2400" u="sng" dirty="0" smtClean="0"/>
              <a:t>CRYPTOGRAPHY</a:t>
            </a:r>
            <a:endParaRPr lang="en-GB" sz="2400" u="sng" dirty="0"/>
          </a:p>
        </p:txBody>
      </p:sp>
    </p:spTree>
    <p:extLst>
      <p:ext uri="{BB962C8B-B14F-4D97-AF65-F5344CB8AC3E}">
        <p14:creationId xmlns:p14="http://schemas.microsoft.com/office/powerpoint/2010/main" val="1794716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lgn="l">
              <a:buFont typeface="Arial" pitchFamily="34" charset="0"/>
              <a:buChar char="•"/>
            </a:pPr>
            <a:r>
              <a:rPr lang="en-GB" sz="2800" dirty="0" smtClean="0"/>
              <a:t>There are different techniques, information, books available for coding and cipher.</a:t>
            </a:r>
          </a:p>
          <a:p>
            <a:pPr marL="342900" indent="-342900" algn="l">
              <a:buFont typeface="Arial" pitchFamily="34" charset="0"/>
              <a:buChar char="•"/>
            </a:pPr>
            <a:endParaRPr lang="en-GB" sz="2800" dirty="0"/>
          </a:p>
        </p:txBody>
      </p:sp>
      <p:sp>
        <p:nvSpPr>
          <p:cNvPr id="3" name="Title 2"/>
          <p:cNvSpPr>
            <a:spLocks noGrp="1"/>
          </p:cNvSpPr>
          <p:nvPr>
            <p:ph type="title"/>
          </p:nvPr>
        </p:nvSpPr>
        <p:spPr>
          <a:xfrm>
            <a:off x="1066800" y="762000"/>
            <a:ext cx="7162800" cy="1066800"/>
          </a:xfrm>
        </p:spPr>
        <p:txBody>
          <a:bodyPr>
            <a:normAutofit/>
          </a:bodyPr>
          <a:lstStyle/>
          <a:p>
            <a:r>
              <a:rPr lang="en-GB" sz="2400" u="sng" dirty="0" smtClean="0"/>
              <a:t>EXAMINATION AND DECIPHERMENT OF CRYPTOGRAPHIC MESSAGES</a:t>
            </a:r>
            <a:endParaRPr lang="en-GB" sz="2400" u="sng" dirty="0"/>
          </a:p>
        </p:txBody>
      </p:sp>
    </p:spTree>
    <p:extLst>
      <p:ext uri="{BB962C8B-B14F-4D97-AF65-F5344CB8AC3E}">
        <p14:creationId xmlns:p14="http://schemas.microsoft.com/office/powerpoint/2010/main" val="1486997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lgn="l">
              <a:buFont typeface="Arial" pitchFamily="34" charset="0"/>
              <a:buChar char="•"/>
            </a:pPr>
            <a:r>
              <a:rPr lang="en-GB" sz="2800" dirty="0" smtClean="0"/>
              <a:t>The word Steganography is derived from two Greek words, ‘</a:t>
            </a:r>
            <a:r>
              <a:rPr lang="en-GB" sz="2800" i="1" dirty="0" smtClean="0"/>
              <a:t>Stegnos</a:t>
            </a:r>
            <a:r>
              <a:rPr lang="en-GB" sz="2800" dirty="0" smtClean="0"/>
              <a:t>’ meaning covered and ‘</a:t>
            </a:r>
            <a:r>
              <a:rPr lang="en-GB" sz="2800" i="1" dirty="0" smtClean="0"/>
              <a:t>Graphien</a:t>
            </a:r>
            <a:r>
              <a:rPr lang="en-GB" sz="2800" dirty="0" smtClean="0"/>
              <a:t>’ means to write.</a:t>
            </a:r>
          </a:p>
          <a:p>
            <a:pPr marL="457200" indent="-457200" algn="l">
              <a:buFont typeface="Arial" pitchFamily="34" charset="0"/>
              <a:buChar char="•"/>
            </a:pPr>
            <a:r>
              <a:rPr lang="en-GB" sz="2800" dirty="0" smtClean="0"/>
              <a:t>Its an act of hiding the information or writing behind any text or picture.</a:t>
            </a:r>
          </a:p>
          <a:p>
            <a:pPr marL="457200" indent="-457200" algn="l">
              <a:buFont typeface="Arial" pitchFamily="34" charset="0"/>
              <a:buChar char="•"/>
            </a:pPr>
            <a:r>
              <a:rPr lang="en-GB" sz="2800" dirty="0" smtClean="0"/>
              <a:t>The messages are hidden in such a way that no one apart from sender and intended recipient can read that.</a:t>
            </a:r>
            <a:endParaRPr lang="en-GB" sz="2800" dirty="0"/>
          </a:p>
        </p:txBody>
      </p:sp>
      <p:sp>
        <p:nvSpPr>
          <p:cNvPr id="3" name="Title 2"/>
          <p:cNvSpPr>
            <a:spLocks noGrp="1"/>
          </p:cNvSpPr>
          <p:nvPr>
            <p:ph type="title"/>
          </p:nvPr>
        </p:nvSpPr>
        <p:spPr/>
        <p:txBody>
          <a:bodyPr>
            <a:normAutofit/>
          </a:bodyPr>
          <a:lstStyle/>
          <a:p>
            <a:r>
              <a:rPr lang="en-GB" sz="2400" u="sng" dirty="0" smtClean="0"/>
              <a:t>STEGANOGRAPHY</a:t>
            </a:r>
            <a:endParaRPr lang="en-GB" sz="2400" u="sng" dirty="0"/>
          </a:p>
        </p:txBody>
      </p:sp>
    </p:spTree>
    <p:extLst>
      <p:ext uri="{BB962C8B-B14F-4D97-AF65-F5344CB8AC3E}">
        <p14:creationId xmlns:p14="http://schemas.microsoft.com/office/powerpoint/2010/main" val="331886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762000"/>
            <a:ext cx="3451260" cy="2209800"/>
          </a:xfrm>
        </p:spPr>
      </p:pic>
      <p:pic>
        <p:nvPicPr>
          <p:cNvPr id="10" name="Content Placeholder 9"/>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09600" y="3429000"/>
            <a:ext cx="2590800" cy="286615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1981200"/>
            <a:ext cx="4572000" cy="4090118"/>
          </a:xfrm>
          <a:prstGeom prst="rect">
            <a:avLst/>
          </a:prstGeom>
        </p:spPr>
      </p:pic>
    </p:spTree>
    <p:extLst>
      <p:ext uri="{BB962C8B-B14F-4D97-AF65-F5344CB8AC3E}">
        <p14:creationId xmlns:p14="http://schemas.microsoft.com/office/powerpoint/2010/main" val="234069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609600"/>
            <a:ext cx="5257800" cy="2438400"/>
          </a:xfrm>
        </p:spPr>
        <p:txBody>
          <a:bodyPr>
            <a:noAutofit/>
          </a:bodyPr>
          <a:lstStyle/>
          <a:p>
            <a:r>
              <a:rPr lang="en-GB" sz="2800" u="sng" dirty="0" smtClean="0">
                <a:solidFill>
                  <a:schemeClr val="bg1"/>
                </a:solidFill>
              </a:rPr>
              <a:t>USE OF SCERET WRITINGS BY BRITISH AND AMERICAN SPIES : A CASE STUDY </a:t>
            </a:r>
            <a:endParaRPr lang="en-GB" sz="2800" u="sng" dirty="0">
              <a:solidFill>
                <a:schemeClr val="bg1"/>
              </a:solidFill>
            </a:endParaRPr>
          </a:p>
        </p:txBody>
      </p:sp>
    </p:spTree>
    <p:extLst>
      <p:ext uri="{BB962C8B-B14F-4D97-AF65-F5344CB8AC3E}">
        <p14:creationId xmlns:p14="http://schemas.microsoft.com/office/powerpoint/2010/main" val="3038473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905000"/>
            <a:ext cx="8305800" cy="4343400"/>
          </a:xfrm>
        </p:spPr>
        <p:txBody>
          <a:bodyPr>
            <a:noAutofit/>
          </a:bodyPr>
          <a:lstStyle/>
          <a:p>
            <a:pPr marL="342900" indent="-342900" algn="l">
              <a:lnSpc>
                <a:spcPct val="115000"/>
              </a:lnSpc>
              <a:spcAft>
                <a:spcPts val="1000"/>
              </a:spcAft>
              <a:buFont typeface="Arial" pitchFamily="34" charset="0"/>
              <a:buChar char="•"/>
            </a:pPr>
            <a:r>
              <a:rPr lang="en-IN" sz="2800" dirty="0">
                <a:ea typeface="Times New Roman"/>
                <a:cs typeface="Times New Roman"/>
              </a:rPr>
              <a:t>The British used one type of secret writing that appears to have been unknown to the Americans. </a:t>
            </a:r>
            <a:endParaRPr lang="en-IN" sz="2800" dirty="0" smtClean="0">
              <a:ea typeface="Times New Roman"/>
              <a:cs typeface="Times New Roman"/>
            </a:endParaRPr>
          </a:p>
          <a:p>
            <a:pPr marL="342900" indent="-342900" algn="l">
              <a:lnSpc>
                <a:spcPct val="115000"/>
              </a:lnSpc>
              <a:spcAft>
                <a:spcPts val="1000"/>
              </a:spcAft>
              <a:buFont typeface="Arial" pitchFamily="34" charset="0"/>
              <a:buChar char="•"/>
            </a:pPr>
            <a:r>
              <a:rPr lang="en-IN" sz="2800" dirty="0" smtClean="0">
                <a:solidFill>
                  <a:srgbClr val="0000FF"/>
                </a:solidFill>
                <a:ea typeface="Times New Roman"/>
                <a:cs typeface="Times New Roman"/>
                <a:hlinkClick r:id="rId2"/>
              </a:rPr>
              <a:t>Sir </a:t>
            </a:r>
            <a:r>
              <a:rPr lang="en-IN" sz="2800" dirty="0">
                <a:solidFill>
                  <a:srgbClr val="0000FF"/>
                </a:solidFill>
                <a:ea typeface="Times New Roman"/>
                <a:cs typeface="Times New Roman"/>
                <a:hlinkClick r:id="rId2"/>
              </a:rPr>
              <a:t>Henry Clinton </a:t>
            </a:r>
            <a:r>
              <a:rPr lang="en-IN" sz="2800" dirty="0">
                <a:ea typeface="Times New Roman"/>
                <a:cs typeface="Times New Roman"/>
              </a:rPr>
              <a:t>composed letters that were meant to be read through a mask or grille, a technique known as the </a:t>
            </a:r>
            <a:r>
              <a:rPr lang="en-IN" sz="2800" dirty="0" err="1">
                <a:ea typeface="Times New Roman"/>
                <a:cs typeface="Times New Roman"/>
              </a:rPr>
              <a:t>Cardan</a:t>
            </a:r>
            <a:r>
              <a:rPr lang="en-IN" sz="2800" dirty="0">
                <a:ea typeface="Times New Roman"/>
                <a:cs typeface="Times New Roman"/>
              </a:rPr>
              <a:t> system. (The technique is named after Geronimo </a:t>
            </a:r>
            <a:r>
              <a:rPr lang="en-IN" sz="2800" dirty="0" err="1">
                <a:ea typeface="Times New Roman"/>
                <a:cs typeface="Times New Roman"/>
              </a:rPr>
              <a:t>Cardano</a:t>
            </a:r>
            <a:r>
              <a:rPr lang="en-IN" sz="2800" dirty="0">
                <a:ea typeface="Times New Roman"/>
                <a:cs typeface="Times New Roman"/>
              </a:rPr>
              <a:t>, one of the most famous code-makers in the sixteenth </a:t>
            </a:r>
            <a:r>
              <a:rPr lang="en-IN" sz="2800" dirty="0" smtClean="0">
                <a:ea typeface="Times New Roman"/>
                <a:cs typeface="Times New Roman"/>
              </a:rPr>
              <a:t>century).</a:t>
            </a:r>
          </a:p>
        </p:txBody>
      </p:sp>
      <p:sp>
        <p:nvSpPr>
          <p:cNvPr id="2" name="Title 1"/>
          <p:cNvSpPr>
            <a:spLocks noGrp="1"/>
          </p:cNvSpPr>
          <p:nvPr>
            <p:ph type="title"/>
          </p:nvPr>
        </p:nvSpPr>
        <p:spPr/>
        <p:txBody>
          <a:bodyPr>
            <a:normAutofit/>
          </a:bodyPr>
          <a:lstStyle/>
          <a:p>
            <a:r>
              <a:rPr lang="en-IN" sz="2400" u="sng" dirty="0">
                <a:ea typeface="Times New Roman"/>
              </a:rPr>
              <a:t>Mask Letter </a:t>
            </a:r>
            <a:endParaRPr lang="en-GB" sz="2400" dirty="0"/>
          </a:p>
        </p:txBody>
      </p:sp>
    </p:spTree>
    <p:extLst>
      <p:ext uri="{BB962C8B-B14F-4D97-AF65-F5344CB8AC3E}">
        <p14:creationId xmlns:p14="http://schemas.microsoft.com/office/powerpoint/2010/main" val="3746351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lgn="l">
              <a:buFont typeface="Arial" pitchFamily="34" charset="0"/>
              <a:buChar char="•"/>
            </a:pPr>
            <a:r>
              <a:rPr lang="en-GB" sz="2800" dirty="0" smtClean="0"/>
              <a:t>Composition </a:t>
            </a:r>
            <a:r>
              <a:rPr lang="en-GB" sz="2800" dirty="0"/>
              <a:t>demanded care because the letter must make sense both with or without the mask</a:t>
            </a:r>
          </a:p>
          <a:p>
            <a:pPr marL="342900" indent="-342900" algn="l">
              <a:buFont typeface="Arial" pitchFamily="34" charset="0"/>
              <a:buChar char="•"/>
            </a:pPr>
            <a:r>
              <a:rPr lang="en-GB" sz="2800" dirty="0" smtClean="0"/>
              <a:t> </a:t>
            </a:r>
            <a:r>
              <a:rPr lang="en-GB" sz="2800" dirty="0"/>
              <a:t>Clinton probably wrote the real message first- in this case in the shape of an hourglass figure. Additions were added to the beginning and end of the lines in order to manipulate the content. Advantages of the method include the ability to send the letter by one route and the mask by another, and an opportunity to convey false information if intercepted.</a:t>
            </a:r>
          </a:p>
          <a:p>
            <a:pPr marL="342900" indent="-342900" algn="l">
              <a:buFont typeface="Arial" pitchFamily="34" charset="0"/>
              <a:buChar char="•"/>
            </a:pPr>
            <a:endParaRPr lang="en-GB" sz="2800" dirty="0"/>
          </a:p>
        </p:txBody>
      </p:sp>
    </p:spTree>
    <p:extLst>
      <p:ext uri="{BB962C8B-B14F-4D97-AF65-F5344CB8AC3E}">
        <p14:creationId xmlns:p14="http://schemas.microsoft.com/office/powerpoint/2010/main" val="314645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057400"/>
            <a:ext cx="8305800" cy="4532376"/>
          </a:xfrm>
        </p:spPr>
        <p:txBody>
          <a:bodyPr>
            <a:normAutofit fontScale="92500"/>
          </a:bodyPr>
          <a:lstStyle/>
          <a:p>
            <a:pPr marL="571500" indent="-571500" algn="l">
              <a:buFont typeface="Arial" pitchFamily="34" charset="0"/>
              <a:buChar char="•"/>
            </a:pPr>
            <a:r>
              <a:rPr lang="en-GB" sz="3600" dirty="0" smtClean="0"/>
              <a:t>Secret writings are writings that are written in codes or cipher or in such a manner that it is not visible through naked eyes.</a:t>
            </a:r>
          </a:p>
          <a:p>
            <a:pPr marL="571500" indent="-571500" algn="l">
              <a:buFont typeface="Arial" pitchFamily="34" charset="0"/>
              <a:buChar char="•"/>
            </a:pPr>
            <a:r>
              <a:rPr lang="en-GB" sz="3600" dirty="0" smtClean="0"/>
              <a:t>Secret writings are used by military agencies, police people, intelligence department, political offenders, international spies, drug dealers, terrorist and  criminals.</a:t>
            </a:r>
            <a:endParaRPr lang="en-GB" sz="3600" dirty="0"/>
          </a:p>
        </p:txBody>
      </p:sp>
      <p:sp>
        <p:nvSpPr>
          <p:cNvPr id="2" name="Title 1"/>
          <p:cNvSpPr>
            <a:spLocks noGrp="1"/>
          </p:cNvSpPr>
          <p:nvPr>
            <p:ph type="title"/>
          </p:nvPr>
        </p:nvSpPr>
        <p:spPr>
          <a:xfrm>
            <a:off x="1905000" y="975360"/>
            <a:ext cx="5867400" cy="853440"/>
          </a:xfrm>
        </p:spPr>
        <p:txBody>
          <a:bodyPr>
            <a:noAutofit/>
          </a:bodyPr>
          <a:lstStyle/>
          <a:p>
            <a:r>
              <a:rPr lang="en-GB" sz="2400" u="sng" dirty="0" smtClean="0"/>
              <a:t>What is secret writings??</a:t>
            </a:r>
            <a:endParaRPr lang="en-GB" sz="2400" u="sng" dirty="0"/>
          </a:p>
        </p:txBody>
      </p:sp>
    </p:spTree>
    <p:extLst>
      <p:ext uri="{BB962C8B-B14F-4D97-AF65-F5344CB8AC3E}">
        <p14:creationId xmlns:p14="http://schemas.microsoft.com/office/powerpoint/2010/main" val="1061021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447800"/>
            <a:ext cx="8229600" cy="4648200"/>
          </a:xfrm>
        </p:spPr>
        <p:txBody>
          <a:bodyPr>
            <a:noAutofit/>
          </a:bodyPr>
          <a:lstStyle/>
          <a:p>
            <a:pPr marL="342900" lvl="0" indent="-342900" algn="l">
              <a:lnSpc>
                <a:spcPct val="115000"/>
              </a:lnSpc>
              <a:spcAft>
                <a:spcPts val="1000"/>
              </a:spcAft>
              <a:buClr>
                <a:srgbClr val="6F6F74"/>
              </a:buClr>
              <a:buFont typeface="Arial" pitchFamily="34" charset="0"/>
              <a:buChar char="•"/>
            </a:pPr>
            <a:r>
              <a:rPr lang="en-IN" sz="2800" dirty="0">
                <a:solidFill>
                  <a:srgbClr val="FFFFFF"/>
                </a:solidFill>
                <a:ea typeface="Times New Roman"/>
                <a:cs typeface="Times New Roman"/>
              </a:rPr>
              <a:t>Clinton's letter to </a:t>
            </a:r>
            <a:r>
              <a:rPr lang="en-IN" sz="2800" dirty="0">
                <a:solidFill>
                  <a:srgbClr val="0000FF"/>
                </a:solidFill>
                <a:ea typeface="Times New Roman"/>
                <a:cs typeface="Times New Roman"/>
                <a:hlinkClick r:id="rId2"/>
              </a:rPr>
              <a:t>John Burgoyne</a:t>
            </a:r>
            <a:r>
              <a:rPr lang="en-IN" sz="2800" dirty="0">
                <a:solidFill>
                  <a:srgbClr val="FFFFFF"/>
                </a:solidFill>
                <a:ea typeface="Times New Roman"/>
                <a:cs typeface="Times New Roman"/>
              </a:rPr>
              <a:t> is full of misinformation. The letter, read without the mask, exaggerates British military successes and available troops. Clinton writes that </a:t>
            </a:r>
            <a:r>
              <a:rPr lang="en-IN" sz="2800" dirty="0">
                <a:solidFill>
                  <a:srgbClr val="0000FF"/>
                </a:solidFill>
                <a:ea typeface="Times New Roman"/>
                <a:cs typeface="Times New Roman"/>
                <a:hlinkClick r:id="rId3"/>
              </a:rPr>
              <a:t>General William Howe's</a:t>
            </a:r>
            <a:r>
              <a:rPr lang="en-IN" sz="2800" dirty="0">
                <a:solidFill>
                  <a:srgbClr val="FFFFFF"/>
                </a:solidFill>
                <a:ea typeface="Times New Roman"/>
                <a:cs typeface="Times New Roman"/>
              </a:rPr>
              <a:t> actions "just at this time have been capital</a:t>
            </a:r>
            <a:r>
              <a:rPr lang="en-IN" sz="2800" dirty="0" smtClean="0">
                <a:solidFill>
                  <a:srgbClr val="FFFFFF"/>
                </a:solidFill>
                <a:ea typeface="Times New Roman"/>
                <a:cs typeface="Times New Roman"/>
              </a:rPr>
              <a:t>.“</a:t>
            </a:r>
          </a:p>
          <a:p>
            <a:pPr marL="342900" lvl="0" indent="-342900" algn="l">
              <a:lnSpc>
                <a:spcPct val="115000"/>
              </a:lnSpc>
              <a:spcAft>
                <a:spcPts val="1000"/>
              </a:spcAft>
              <a:buClr>
                <a:srgbClr val="6F6F74"/>
              </a:buClr>
              <a:buFont typeface="Arial" pitchFamily="34" charset="0"/>
              <a:buChar char="•"/>
            </a:pPr>
            <a:r>
              <a:rPr lang="en-IN" sz="2800" dirty="0" smtClean="0">
                <a:solidFill>
                  <a:srgbClr val="FFFFFF"/>
                </a:solidFill>
                <a:ea typeface="Times New Roman"/>
                <a:cs typeface="Times New Roman"/>
              </a:rPr>
              <a:t> </a:t>
            </a:r>
            <a:r>
              <a:rPr lang="en-IN" sz="2800" dirty="0">
                <a:solidFill>
                  <a:srgbClr val="FFFFFF"/>
                </a:solidFill>
                <a:ea typeface="Times New Roman"/>
                <a:cs typeface="Times New Roman"/>
              </a:rPr>
              <a:t>With the mask, however, Clinton expresses a different opinion, "I own to you that I think </a:t>
            </a:r>
            <a:r>
              <a:rPr lang="en-IN" sz="2800" dirty="0" err="1">
                <a:solidFill>
                  <a:srgbClr val="FFFFFF"/>
                </a:solidFill>
                <a:ea typeface="Times New Roman"/>
                <a:cs typeface="Times New Roman"/>
              </a:rPr>
              <a:t>Sr.W's</a:t>
            </a:r>
            <a:r>
              <a:rPr lang="en-IN" sz="2800" dirty="0">
                <a:solidFill>
                  <a:srgbClr val="FFFFFF"/>
                </a:solidFill>
                <a:ea typeface="Times New Roman"/>
                <a:cs typeface="Times New Roman"/>
              </a:rPr>
              <a:t> move just at this time the worst he could take</a:t>
            </a:r>
            <a:r>
              <a:rPr lang="en-IN" sz="2800" dirty="0" smtClean="0">
                <a:solidFill>
                  <a:srgbClr val="FFFFFF"/>
                </a:solidFill>
                <a:ea typeface="Times New Roman"/>
                <a:cs typeface="Times New Roman"/>
              </a:rPr>
              <a:t>."</a:t>
            </a:r>
            <a:endParaRPr lang="en-GB" sz="2800" dirty="0">
              <a:solidFill>
                <a:srgbClr val="FFFFFF"/>
              </a:solidFill>
              <a:ea typeface="Calibri"/>
              <a:cs typeface="Times New Roman"/>
            </a:endParaRPr>
          </a:p>
        </p:txBody>
      </p:sp>
    </p:spTree>
    <p:extLst>
      <p:ext uri="{BB962C8B-B14F-4D97-AF65-F5344CB8AC3E}">
        <p14:creationId xmlns:p14="http://schemas.microsoft.com/office/powerpoint/2010/main" val="3818984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0" indent="-342900" algn="l">
              <a:buClr>
                <a:srgbClr val="6F6F74"/>
              </a:buClr>
              <a:buFont typeface="Arial" pitchFamily="34" charset="0"/>
              <a:buChar char="•"/>
            </a:pPr>
            <a:r>
              <a:rPr lang="en-IN" sz="2800" dirty="0">
                <a:solidFill>
                  <a:srgbClr val="FFFFFF"/>
                </a:solidFill>
                <a:ea typeface="Times New Roman"/>
              </a:rPr>
              <a:t>Clinton also used masks in conjunction with printed material. He strategically cut small windows out of blank pieces of paper that could be placed over selected text in order to convey secret messages. An example of this type of perforated paper was found in the Clinton manuscripts at the Clements Library. </a:t>
            </a:r>
            <a:br>
              <a:rPr lang="en-IN" sz="2800" dirty="0">
                <a:solidFill>
                  <a:srgbClr val="FFFFFF"/>
                </a:solidFill>
                <a:ea typeface="Times New Roman"/>
              </a:rPr>
            </a:br>
            <a:endParaRPr lang="en-GB" sz="2800" dirty="0">
              <a:solidFill>
                <a:srgbClr val="FFFFFF"/>
              </a:solidFill>
            </a:endParaRPr>
          </a:p>
          <a:p>
            <a:pPr marL="342900" lvl="0" indent="-342900">
              <a:buClr>
                <a:srgbClr val="6F6F74"/>
              </a:buClr>
              <a:buFont typeface="Arial" pitchFamily="34" charset="0"/>
              <a:buChar char="•"/>
            </a:pPr>
            <a:endParaRPr lang="en-GB" sz="2800" dirty="0">
              <a:solidFill>
                <a:srgbClr val="FFFFFF"/>
              </a:solidFill>
            </a:endParaRPr>
          </a:p>
          <a:p>
            <a:endParaRPr lang="en-GB" dirty="0"/>
          </a:p>
        </p:txBody>
      </p:sp>
    </p:spTree>
    <p:extLst>
      <p:ext uri="{BB962C8B-B14F-4D97-AF65-F5344CB8AC3E}">
        <p14:creationId xmlns:p14="http://schemas.microsoft.com/office/powerpoint/2010/main" val="1855680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 y="1828800"/>
            <a:ext cx="3405351" cy="4114800"/>
          </a:xfrm>
        </p:spPr>
      </p:pic>
      <p:sp>
        <p:nvSpPr>
          <p:cNvPr id="4" name="Title 3"/>
          <p:cNvSpPr>
            <a:spLocks noGrp="1"/>
          </p:cNvSpPr>
          <p:nvPr>
            <p:ph type="title"/>
          </p:nvPr>
        </p:nvSpPr>
        <p:spPr>
          <a:xfrm>
            <a:off x="2514600" y="524098"/>
            <a:ext cx="4114800" cy="701040"/>
          </a:xfrm>
        </p:spPr>
        <p:txBody>
          <a:bodyPr>
            <a:normAutofit/>
          </a:bodyPr>
          <a:lstStyle/>
          <a:p>
            <a:r>
              <a:rPr lang="en-IN" u="sng" dirty="0">
                <a:ea typeface="Times New Roman"/>
              </a:rPr>
              <a:t>August 10, 1777 --  Henry Clinton to John </a:t>
            </a:r>
            <a:r>
              <a:rPr lang="en-IN" u="sng" dirty="0" smtClean="0">
                <a:ea typeface="Times New Roman"/>
              </a:rPr>
              <a:t>Burgoyne</a:t>
            </a:r>
            <a:endParaRPr lang="en-GB" u="sng" dirty="0"/>
          </a:p>
        </p:txBody>
      </p:sp>
      <p:pic>
        <p:nvPicPr>
          <p:cNvPr id="1026"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456101"/>
            <a:ext cx="4953000" cy="52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962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66800" y="1676400"/>
            <a:ext cx="2590800" cy="3791203"/>
          </a:xfrm>
        </p:spPr>
      </p:pic>
      <p:sp>
        <p:nvSpPr>
          <p:cNvPr id="3" name="Content Placeholder 2"/>
          <p:cNvSpPr>
            <a:spLocks noGrp="1"/>
          </p:cNvSpPr>
          <p:nvPr>
            <p:ph sz="quarter" idx="14"/>
          </p:nvPr>
        </p:nvSpPr>
        <p:spPr/>
        <p:txBody>
          <a:bodyPr>
            <a:normAutofit/>
          </a:bodyPr>
          <a:lstStyle/>
          <a:p>
            <a:pPr algn="l"/>
            <a:r>
              <a:rPr lang="en-IN" sz="2400" dirty="0">
                <a:latin typeface="Times New Roman"/>
                <a:ea typeface="Times New Roman"/>
              </a:rPr>
              <a:t>  </a:t>
            </a:r>
            <a:r>
              <a:rPr lang="en-IN" sz="2400" dirty="0" smtClean="0">
                <a:latin typeface="Times New Roman"/>
                <a:ea typeface="Times New Roman"/>
              </a:rPr>
              <a:t>Clinton's </a:t>
            </a:r>
            <a:r>
              <a:rPr lang="en-IN" sz="2400" dirty="0">
                <a:latin typeface="Times New Roman"/>
                <a:ea typeface="Times New Roman"/>
              </a:rPr>
              <a:t>August 10, 1777 letter was designed to be read through a mask or grille. Composition demanded care because the letter must make sense both with or without the mask</a:t>
            </a:r>
            <a:r>
              <a:rPr lang="en-IN" sz="2400" dirty="0" smtClean="0">
                <a:latin typeface="Times New Roman"/>
                <a:ea typeface="Times New Roman"/>
              </a:rPr>
              <a:t>.</a:t>
            </a:r>
            <a:endParaRPr lang="en-GB" sz="2400" dirty="0"/>
          </a:p>
        </p:txBody>
      </p:sp>
    </p:spTree>
    <p:extLst>
      <p:ext uri="{BB962C8B-B14F-4D97-AF65-F5344CB8AC3E}">
        <p14:creationId xmlns:p14="http://schemas.microsoft.com/office/powerpoint/2010/main" val="3759367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1000" y="1905000"/>
            <a:ext cx="2895600" cy="4372949"/>
          </a:xfrm>
        </p:spPr>
      </p:pic>
      <p:sp>
        <p:nvSpPr>
          <p:cNvPr id="3" name="Content Placeholder 2"/>
          <p:cNvSpPr>
            <a:spLocks noGrp="1"/>
          </p:cNvSpPr>
          <p:nvPr>
            <p:ph sz="quarter" idx="14"/>
          </p:nvPr>
        </p:nvSpPr>
        <p:spPr>
          <a:xfrm>
            <a:off x="3505200" y="2020824"/>
            <a:ext cx="5181600" cy="4532376"/>
          </a:xfrm>
        </p:spPr>
        <p:txBody>
          <a:bodyPr>
            <a:noAutofit/>
          </a:bodyPr>
          <a:lstStyle/>
          <a:p>
            <a:pPr algn="l"/>
            <a:r>
              <a:rPr lang="en-GB" sz="2400" dirty="0"/>
              <a:t>Sir. W. Howe / is gone to the / </a:t>
            </a:r>
            <a:r>
              <a:rPr lang="en-GB" sz="2400" dirty="0" err="1"/>
              <a:t>Chesapeak</a:t>
            </a:r>
            <a:r>
              <a:rPr lang="en-GB" sz="2400" dirty="0"/>
              <a:t> bay with / the greatest part of the / army. I hear he is / landed but am not / certain. I am / left to command / here with / too small a force / to make any effectual / diversion in your favour. / I shall try something / at any rate. It may be of use / to you. I own to you I think / </a:t>
            </a:r>
            <a:r>
              <a:rPr lang="en-GB" sz="2400" dirty="0" err="1"/>
              <a:t>Sr</a:t>
            </a:r>
            <a:r>
              <a:rPr lang="en-GB" sz="2400" dirty="0"/>
              <a:t> W's move just at this time / the worst he could take. / Much joy on your success.</a:t>
            </a:r>
          </a:p>
        </p:txBody>
      </p:sp>
      <p:sp>
        <p:nvSpPr>
          <p:cNvPr id="6" name="Title 5"/>
          <p:cNvSpPr>
            <a:spLocks noGrp="1"/>
          </p:cNvSpPr>
          <p:nvPr>
            <p:ph type="title"/>
          </p:nvPr>
        </p:nvSpPr>
        <p:spPr/>
        <p:txBody>
          <a:bodyPr>
            <a:normAutofit/>
          </a:bodyPr>
          <a:lstStyle/>
          <a:p>
            <a:r>
              <a:rPr lang="en-GB" sz="2400" u="sng" dirty="0" smtClean="0"/>
              <a:t>LETTER WITH MASK</a:t>
            </a:r>
            <a:endParaRPr lang="en-GB" sz="2400" u="sng" dirty="0"/>
          </a:p>
        </p:txBody>
      </p:sp>
    </p:spTree>
    <p:extLst>
      <p:ext uri="{BB962C8B-B14F-4D97-AF65-F5344CB8AC3E}">
        <p14:creationId xmlns:p14="http://schemas.microsoft.com/office/powerpoint/2010/main" val="1860813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609600"/>
            <a:ext cx="4495800" cy="1752600"/>
          </a:xfrm>
        </p:spPr>
        <p:txBody>
          <a:bodyPr>
            <a:noAutofit/>
          </a:bodyPr>
          <a:lstStyle/>
          <a:p>
            <a:r>
              <a:rPr lang="en-GB" sz="4400" dirty="0" smtClean="0"/>
              <a:t>THANK YOU …</a:t>
            </a:r>
            <a:endParaRPr lang="en-GB" sz="4400" dirty="0"/>
          </a:p>
        </p:txBody>
      </p:sp>
    </p:spTree>
    <p:extLst>
      <p:ext uri="{BB962C8B-B14F-4D97-AF65-F5344CB8AC3E}">
        <p14:creationId xmlns:p14="http://schemas.microsoft.com/office/powerpoint/2010/main" val="421772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342900" indent="-342900" algn="l">
              <a:buFont typeface="Arial" pitchFamily="34" charset="0"/>
              <a:buChar char="•"/>
            </a:pPr>
            <a:r>
              <a:rPr lang="en-IN" sz="3200" dirty="0" smtClean="0"/>
              <a:t>Invisible </a:t>
            </a:r>
            <a:r>
              <a:rPr lang="en-IN" sz="3200" dirty="0"/>
              <a:t>ink </a:t>
            </a:r>
            <a:endParaRPr lang="en-GB" sz="3200" dirty="0"/>
          </a:p>
          <a:p>
            <a:pPr marL="342900" indent="-342900" algn="l">
              <a:buFont typeface="Arial" pitchFamily="34" charset="0"/>
              <a:buChar char="•"/>
            </a:pPr>
            <a:r>
              <a:rPr lang="en-IN" sz="3200" dirty="0" smtClean="0"/>
              <a:t>Miniature </a:t>
            </a:r>
            <a:r>
              <a:rPr lang="en-IN" sz="3200" dirty="0"/>
              <a:t>writing</a:t>
            </a:r>
            <a:endParaRPr lang="en-GB" sz="3200" dirty="0"/>
          </a:p>
          <a:p>
            <a:pPr marL="342900" indent="-342900" algn="l">
              <a:buFont typeface="Arial" pitchFamily="34" charset="0"/>
              <a:buChar char="•"/>
            </a:pPr>
            <a:r>
              <a:rPr lang="en-IN" sz="3200" dirty="0" smtClean="0"/>
              <a:t>Latent photograph</a:t>
            </a:r>
            <a:endParaRPr lang="en-GB" sz="3200" dirty="0"/>
          </a:p>
          <a:p>
            <a:pPr marL="342900" indent="-342900" algn="l">
              <a:buFont typeface="Arial" pitchFamily="34" charset="0"/>
              <a:buChar char="•"/>
            </a:pPr>
            <a:r>
              <a:rPr lang="en-IN" sz="3200" dirty="0" smtClean="0"/>
              <a:t>Steganography</a:t>
            </a:r>
            <a:endParaRPr lang="en-GB" sz="3200" dirty="0"/>
          </a:p>
          <a:p>
            <a:pPr marL="342900" indent="-342900" algn="l">
              <a:buFont typeface="Arial" pitchFamily="34" charset="0"/>
              <a:buChar char="•"/>
            </a:pPr>
            <a:r>
              <a:rPr lang="en-IN" sz="3200" dirty="0" smtClean="0"/>
              <a:t>Cryptography</a:t>
            </a:r>
            <a:endParaRPr lang="en-GB" sz="3200" dirty="0"/>
          </a:p>
          <a:p>
            <a:pPr marL="342900" indent="-342900" algn="l">
              <a:buFont typeface="Arial" pitchFamily="34" charset="0"/>
              <a:buChar char="•"/>
            </a:pPr>
            <a:endParaRPr lang="en-GB" sz="3200" dirty="0"/>
          </a:p>
          <a:p>
            <a:pPr marL="342900" indent="-342900" algn="l">
              <a:buFont typeface="Arial" pitchFamily="34" charset="0"/>
              <a:buChar char="•"/>
            </a:pPr>
            <a:endParaRPr lang="en-GB" sz="3200" dirty="0"/>
          </a:p>
          <a:p>
            <a:pPr marL="342900" indent="-342900" algn="l">
              <a:buFont typeface="Arial" pitchFamily="34" charset="0"/>
              <a:buChar char="•"/>
            </a:pPr>
            <a:endParaRPr lang="en-GB" sz="3200" dirty="0"/>
          </a:p>
        </p:txBody>
      </p:sp>
      <p:sp>
        <p:nvSpPr>
          <p:cNvPr id="2" name="Title 1"/>
          <p:cNvSpPr>
            <a:spLocks noGrp="1"/>
          </p:cNvSpPr>
          <p:nvPr>
            <p:ph type="title"/>
          </p:nvPr>
        </p:nvSpPr>
        <p:spPr>
          <a:xfrm>
            <a:off x="1752600" y="762000"/>
            <a:ext cx="5257800" cy="914400"/>
          </a:xfrm>
        </p:spPr>
        <p:txBody>
          <a:bodyPr>
            <a:noAutofit/>
          </a:bodyPr>
          <a:lstStyle/>
          <a:p>
            <a:r>
              <a:rPr lang="en-GB" sz="2400" u="sng" dirty="0" smtClean="0"/>
              <a:t>METHODS OF SECRET TRANSMISSION OF DATA </a:t>
            </a:r>
            <a:endParaRPr lang="en-GB" sz="2400"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4134" y="2239370"/>
            <a:ext cx="4667015" cy="3124200"/>
          </a:xfrm>
          <a:prstGeom prst="rect">
            <a:avLst/>
          </a:prstGeom>
        </p:spPr>
      </p:pic>
    </p:spTree>
    <p:extLst>
      <p:ext uri="{BB962C8B-B14F-4D97-AF65-F5344CB8AC3E}">
        <p14:creationId xmlns:p14="http://schemas.microsoft.com/office/powerpoint/2010/main" val="1356495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905000"/>
            <a:ext cx="8458200" cy="3810000"/>
          </a:xfrm>
        </p:spPr>
        <p:txBody>
          <a:bodyPr>
            <a:normAutofit/>
          </a:bodyPr>
          <a:lstStyle/>
          <a:p>
            <a:pPr marL="457200" indent="-457200" algn="l">
              <a:buFont typeface="Arial" pitchFamily="34" charset="0"/>
              <a:buChar char="•"/>
            </a:pPr>
            <a:r>
              <a:rPr lang="en-GB" sz="2800" dirty="0" smtClean="0"/>
              <a:t>It is also known as ‘Sympathetic Ink’ or ‘Security Inks’, which are </a:t>
            </a:r>
            <a:r>
              <a:rPr lang="en-GB" sz="2800" dirty="0" err="1" smtClean="0"/>
              <a:t>colorless</a:t>
            </a:r>
            <a:r>
              <a:rPr lang="en-GB" sz="2800" dirty="0" smtClean="0"/>
              <a:t> in nature and that cannot be seen </a:t>
            </a:r>
            <a:r>
              <a:rPr lang="en-GB" sz="2800" dirty="0" err="1" smtClean="0"/>
              <a:t>untill</a:t>
            </a:r>
            <a:r>
              <a:rPr lang="en-GB" sz="2800" dirty="0" smtClean="0"/>
              <a:t> it is treated with heat, vapour or chemicals.</a:t>
            </a:r>
          </a:p>
          <a:p>
            <a:pPr marL="457200" indent="-457200" algn="l">
              <a:buFont typeface="Arial" pitchFamily="34" charset="0"/>
              <a:buChar char="•"/>
            </a:pPr>
            <a:r>
              <a:rPr lang="en-GB" sz="2800" dirty="0" smtClean="0"/>
              <a:t>Such ink may include body fluids like sweat, saliva, urine, milk, lemon juice, onion juice, orange juice , soap solutions, chemicals, medicinal solutions etc. can  be used.</a:t>
            </a:r>
          </a:p>
        </p:txBody>
      </p:sp>
      <p:sp>
        <p:nvSpPr>
          <p:cNvPr id="2" name="Title 1"/>
          <p:cNvSpPr>
            <a:spLocks noGrp="1"/>
          </p:cNvSpPr>
          <p:nvPr>
            <p:ph type="title"/>
          </p:nvPr>
        </p:nvSpPr>
        <p:spPr/>
        <p:txBody>
          <a:bodyPr>
            <a:normAutofit/>
          </a:bodyPr>
          <a:lstStyle/>
          <a:p>
            <a:r>
              <a:rPr lang="en-GB" sz="3200" u="sng" dirty="0" smtClean="0"/>
              <a:t>Invisible ink</a:t>
            </a:r>
            <a:endParaRPr lang="en-GB" sz="3200" u="sng" dirty="0"/>
          </a:p>
        </p:txBody>
      </p:sp>
    </p:spTree>
    <p:extLst>
      <p:ext uri="{BB962C8B-B14F-4D97-AF65-F5344CB8AC3E}">
        <p14:creationId xmlns:p14="http://schemas.microsoft.com/office/powerpoint/2010/main" val="395324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379976"/>
          </a:xfrm>
        </p:spPr>
        <p:txBody>
          <a:bodyPr>
            <a:normAutofit lnSpcReduction="10000"/>
          </a:bodyPr>
          <a:lstStyle/>
          <a:p>
            <a:pPr marL="457200" lvl="0" indent="-457200" algn="l">
              <a:buClr>
                <a:srgbClr val="6F6F74"/>
              </a:buClr>
              <a:buFont typeface="Arial" pitchFamily="34" charset="0"/>
              <a:buChar char="•"/>
            </a:pPr>
            <a:r>
              <a:rPr lang="en-GB" sz="2800" dirty="0">
                <a:solidFill>
                  <a:srgbClr val="FFFFFF"/>
                </a:solidFill>
              </a:rPr>
              <a:t>UV light can be used to decipher the text written by body fluid.</a:t>
            </a:r>
          </a:p>
          <a:p>
            <a:pPr marL="457200" lvl="0" indent="-457200" algn="l">
              <a:buClr>
                <a:srgbClr val="6F6F74"/>
              </a:buClr>
              <a:buFont typeface="Arial" pitchFamily="34" charset="0"/>
              <a:buChar char="•"/>
            </a:pPr>
            <a:r>
              <a:rPr lang="en-GB" sz="2800" dirty="0" smtClean="0">
                <a:solidFill>
                  <a:srgbClr val="FFFFFF"/>
                </a:solidFill>
              </a:rPr>
              <a:t>Some chemicals also give fluorescence under UV light.</a:t>
            </a:r>
          </a:p>
          <a:p>
            <a:pPr marL="457200" lvl="0" indent="-457200" algn="l">
              <a:buClr>
                <a:srgbClr val="6F6F74"/>
              </a:buClr>
              <a:buFont typeface="Arial" pitchFamily="34" charset="0"/>
              <a:buChar char="•"/>
            </a:pPr>
            <a:r>
              <a:rPr lang="en-GB" sz="2800" dirty="0" smtClean="0">
                <a:solidFill>
                  <a:srgbClr val="FFFFFF"/>
                </a:solidFill>
              </a:rPr>
              <a:t>Heating </a:t>
            </a:r>
            <a:r>
              <a:rPr lang="en-GB" sz="2800" dirty="0">
                <a:solidFill>
                  <a:srgbClr val="FFFFFF"/>
                </a:solidFill>
              </a:rPr>
              <a:t>can be done on the paper if chemical or </a:t>
            </a:r>
            <a:r>
              <a:rPr lang="en-GB" sz="2800" dirty="0" smtClean="0">
                <a:solidFill>
                  <a:srgbClr val="FFFFFF"/>
                </a:solidFill>
              </a:rPr>
              <a:t>juice (</a:t>
            </a:r>
            <a:r>
              <a:rPr lang="en-GB" sz="2800" dirty="0">
                <a:solidFill>
                  <a:srgbClr val="FFFFFF"/>
                </a:solidFill>
              </a:rPr>
              <a:t>orange , lemon) is </a:t>
            </a:r>
            <a:r>
              <a:rPr lang="en-GB" sz="2800" dirty="0" smtClean="0">
                <a:solidFill>
                  <a:srgbClr val="FFFFFF"/>
                </a:solidFill>
              </a:rPr>
              <a:t>used. Certain salts or organic compound can also be examined by using the same technique.</a:t>
            </a:r>
          </a:p>
          <a:p>
            <a:pPr marL="457200" lvl="0" indent="-457200" algn="l">
              <a:buClr>
                <a:srgbClr val="6F6F74"/>
              </a:buClr>
              <a:buFont typeface="Arial" pitchFamily="34" charset="0"/>
              <a:buChar char="•"/>
            </a:pPr>
            <a:r>
              <a:rPr lang="en-GB" sz="2800" dirty="0" smtClean="0">
                <a:solidFill>
                  <a:srgbClr val="FFFFFF"/>
                </a:solidFill>
              </a:rPr>
              <a:t>If the writing is made with secret ink bearing heavy metals, it can be read under IR light rays.</a:t>
            </a:r>
            <a:endParaRPr lang="en-GB" sz="2800" dirty="0">
              <a:solidFill>
                <a:srgbClr val="FFFFFF"/>
              </a:solidFill>
            </a:endParaRPr>
          </a:p>
          <a:p>
            <a:pPr marL="457200" lvl="0" indent="-457200" algn="l">
              <a:buClr>
                <a:srgbClr val="6F6F74"/>
              </a:buClr>
              <a:buFont typeface="Arial" pitchFamily="34" charset="0"/>
              <a:buChar char="•"/>
            </a:pPr>
            <a:endParaRPr lang="en-GB" sz="2800" dirty="0">
              <a:solidFill>
                <a:srgbClr val="FFFFFF"/>
              </a:solidFill>
            </a:endParaRPr>
          </a:p>
          <a:p>
            <a:endParaRPr lang="en-GB" dirty="0"/>
          </a:p>
        </p:txBody>
      </p:sp>
      <p:sp>
        <p:nvSpPr>
          <p:cNvPr id="3" name="Title 2"/>
          <p:cNvSpPr>
            <a:spLocks noGrp="1"/>
          </p:cNvSpPr>
          <p:nvPr>
            <p:ph type="title"/>
          </p:nvPr>
        </p:nvSpPr>
        <p:spPr>
          <a:xfrm>
            <a:off x="762000" y="914400"/>
            <a:ext cx="7620000" cy="914400"/>
          </a:xfrm>
        </p:spPr>
        <p:txBody>
          <a:bodyPr>
            <a:noAutofit/>
          </a:bodyPr>
          <a:lstStyle/>
          <a:p>
            <a:r>
              <a:rPr lang="en-GB" sz="2400" u="sng" dirty="0" smtClean="0"/>
              <a:t>EXAMINATION AND DECIPHERMENT OF INVISIBLE INK</a:t>
            </a:r>
            <a:endParaRPr lang="en-GB" sz="2400" u="sng" dirty="0"/>
          </a:p>
        </p:txBody>
      </p:sp>
    </p:spTree>
    <p:extLst>
      <p:ext uri="{BB962C8B-B14F-4D97-AF65-F5344CB8AC3E}">
        <p14:creationId xmlns:p14="http://schemas.microsoft.com/office/powerpoint/2010/main" val="284932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 y="2286000"/>
            <a:ext cx="4580445" cy="3259866"/>
          </a:xfrm>
        </p:spPr>
      </p:pic>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29200" y="1524000"/>
            <a:ext cx="3976407" cy="5020765"/>
          </a:xfrm>
        </p:spPr>
      </p:pic>
    </p:spTree>
    <p:extLst>
      <p:ext uri="{BB962C8B-B14F-4D97-AF65-F5344CB8AC3E}">
        <p14:creationId xmlns:p14="http://schemas.microsoft.com/office/powerpoint/2010/main" val="4102502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1600199"/>
            <a:ext cx="4229653" cy="381000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61799" y="1600200"/>
            <a:ext cx="4429801" cy="3810000"/>
          </a:xfrm>
        </p:spPr>
      </p:pic>
    </p:spTree>
    <p:extLst>
      <p:ext uri="{BB962C8B-B14F-4D97-AF65-F5344CB8AC3E}">
        <p14:creationId xmlns:p14="http://schemas.microsoft.com/office/powerpoint/2010/main" val="1169838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342900" indent="-342900" algn="l">
              <a:buFont typeface="Arial" pitchFamily="34" charset="0"/>
              <a:buChar char="•"/>
            </a:pPr>
            <a:r>
              <a:rPr lang="en-GB" sz="2800" dirty="0" smtClean="0"/>
              <a:t>Geiger counter technique can be used to detect the text written using radioactive material.</a:t>
            </a:r>
          </a:p>
          <a:p>
            <a:pPr marL="342900" indent="-342900" algn="l">
              <a:buFont typeface="Arial" pitchFamily="34" charset="0"/>
              <a:buChar char="•"/>
            </a:pPr>
            <a:r>
              <a:rPr lang="en-GB" sz="2800" dirty="0" smtClean="0"/>
              <a:t>Writings with silver nitrate solution becomes evident when exposed to strong light.</a:t>
            </a:r>
            <a:endParaRPr lang="en-GB" sz="2800"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60033" y="2183336"/>
            <a:ext cx="4026768" cy="3684064"/>
          </a:xfrm>
        </p:spPr>
      </p:pic>
    </p:spTree>
    <p:extLst>
      <p:ext uri="{BB962C8B-B14F-4D97-AF65-F5344CB8AC3E}">
        <p14:creationId xmlns:p14="http://schemas.microsoft.com/office/powerpoint/2010/main" val="2629851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marL="457200" indent="-457200" algn="l">
              <a:buFont typeface="Arial" pitchFamily="34" charset="0"/>
              <a:buChar char="•"/>
            </a:pPr>
            <a:r>
              <a:rPr lang="en-GB" sz="2800" dirty="0" smtClean="0"/>
              <a:t>The secret message may be sent in form of micro text.</a:t>
            </a:r>
          </a:p>
          <a:p>
            <a:pPr marL="457200" indent="-457200" algn="l">
              <a:buFont typeface="Arial" pitchFamily="34" charset="0"/>
              <a:buChar char="•"/>
            </a:pPr>
            <a:r>
              <a:rPr lang="en-GB" sz="2800" dirty="0" smtClean="0"/>
              <a:t>Even a photograph bearing small dots of inconspicuous size and shape may carry all the necessary information of secret message.</a:t>
            </a:r>
          </a:p>
          <a:p>
            <a:pPr marL="0" indent="0" algn="l">
              <a:buNone/>
            </a:pPr>
            <a:endParaRPr lang="en-GB" sz="2800" dirty="0"/>
          </a:p>
        </p:txBody>
      </p:sp>
      <p:sp>
        <p:nvSpPr>
          <p:cNvPr id="2" name="Title 1"/>
          <p:cNvSpPr>
            <a:spLocks noGrp="1"/>
          </p:cNvSpPr>
          <p:nvPr>
            <p:ph type="title"/>
          </p:nvPr>
        </p:nvSpPr>
        <p:spPr/>
        <p:txBody>
          <a:bodyPr>
            <a:normAutofit/>
          </a:bodyPr>
          <a:lstStyle/>
          <a:p>
            <a:r>
              <a:rPr lang="en-GB" sz="2800" u="sng" dirty="0" smtClean="0"/>
              <a:t>MINIATURE WRITING</a:t>
            </a:r>
            <a:endParaRPr lang="en-GB" sz="2800" u="sng"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000" t="24609" b="40491"/>
          <a:stretch/>
        </p:blipFill>
        <p:spPr>
          <a:xfrm>
            <a:off x="4876800" y="1828800"/>
            <a:ext cx="2882078"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239" y="3886200"/>
            <a:ext cx="2743200" cy="2743200"/>
          </a:xfrm>
          <a:prstGeom prst="rect">
            <a:avLst/>
          </a:prstGeom>
        </p:spPr>
      </p:pic>
    </p:spTree>
    <p:extLst>
      <p:ext uri="{BB962C8B-B14F-4D97-AF65-F5344CB8AC3E}">
        <p14:creationId xmlns:p14="http://schemas.microsoft.com/office/powerpoint/2010/main" val="3882926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163</TotalTime>
  <Words>813</Words>
  <Application>Microsoft Office PowerPoint</Application>
  <PresentationFormat>On-screen Show (4:3)</PresentationFormat>
  <Paragraphs>56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Garamond</vt:lpstr>
      <vt:lpstr>Tahoma</vt:lpstr>
      <vt:lpstr>Times New Roman</vt:lpstr>
      <vt:lpstr>Tunga</vt:lpstr>
      <vt:lpstr>BlackTie</vt:lpstr>
      <vt:lpstr>Secret writings : case study</vt:lpstr>
      <vt:lpstr>What is secret writings??</vt:lpstr>
      <vt:lpstr>METHODS OF SECRET TRANSMISSION OF DATA </vt:lpstr>
      <vt:lpstr>Invisible ink</vt:lpstr>
      <vt:lpstr>EXAMINATION AND DECIPHERMENT OF INVISIBLE INK</vt:lpstr>
      <vt:lpstr>PowerPoint Presentation</vt:lpstr>
      <vt:lpstr>PowerPoint Presentation</vt:lpstr>
      <vt:lpstr>PowerPoint Presentation</vt:lpstr>
      <vt:lpstr>MINIATURE WRITING</vt:lpstr>
      <vt:lpstr>EXAMINATION AND DECIPHERMENT OF MINIATURE WRITING</vt:lpstr>
      <vt:lpstr>LATENT PHOTOGRAPH</vt:lpstr>
      <vt:lpstr>PowerPoint Presentation</vt:lpstr>
      <vt:lpstr>CRYPTOGRAPHY</vt:lpstr>
      <vt:lpstr>EXAMINATION AND DECIPHERMENT OF CRYPTOGRAPHIC MESSAGES</vt:lpstr>
      <vt:lpstr>STEGANOGRAPHY</vt:lpstr>
      <vt:lpstr>PowerPoint Presentation</vt:lpstr>
      <vt:lpstr>USE OF SCERET WRITINGS BY BRITISH AND AMERICAN SPIES : A CASE STUDY </vt:lpstr>
      <vt:lpstr>Mask Letter </vt:lpstr>
      <vt:lpstr>PowerPoint Presentation</vt:lpstr>
      <vt:lpstr>PowerPoint Presentation</vt:lpstr>
      <vt:lpstr>PowerPoint Presentation</vt:lpstr>
      <vt:lpstr>August 10, 1777 --  Henry Clinton to John Burgoyne</vt:lpstr>
      <vt:lpstr>PowerPoint Presentation</vt:lpstr>
      <vt:lpstr>LETTER WITH MASK</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2</dc:title>
  <dc:creator>Piyush singh</dc:creator>
  <cp:lastModifiedBy>Shruti Rajwar</cp:lastModifiedBy>
  <cp:revision>39</cp:revision>
  <dcterms:created xsi:type="dcterms:W3CDTF">2006-08-16T00:00:00Z</dcterms:created>
  <dcterms:modified xsi:type="dcterms:W3CDTF">2021-03-09T10:16:24Z</dcterms:modified>
</cp:coreProperties>
</file>