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D1523B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8283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D1523B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D1523B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400050"/>
            <a:ext cx="5410200" cy="50800"/>
          </a:xfrm>
          <a:custGeom>
            <a:avLst/>
            <a:gdLst/>
            <a:ahLst/>
            <a:cxnLst/>
            <a:rect l="l" t="t" r="r" b="b"/>
            <a:pathLst>
              <a:path w="5410200" h="50800">
                <a:moveTo>
                  <a:pt x="0" y="50800"/>
                </a:moveTo>
                <a:lnTo>
                  <a:pt x="5410200" y="50800"/>
                </a:lnTo>
                <a:lnTo>
                  <a:pt x="5410200" y="0"/>
                </a:lnTo>
                <a:lnTo>
                  <a:pt x="0" y="0"/>
                </a:lnTo>
                <a:lnTo>
                  <a:pt x="0" y="50800"/>
                </a:lnTo>
                <a:close/>
              </a:path>
            </a:pathLst>
          </a:custGeom>
          <a:solidFill>
            <a:srgbClr val="AC8E6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0"/>
            <a:ext cx="9085580" cy="307975"/>
          </a:xfrm>
          <a:custGeom>
            <a:avLst/>
            <a:gdLst/>
            <a:ahLst/>
            <a:cxnLst/>
            <a:rect l="l" t="t" r="r" b="b"/>
            <a:pathLst>
              <a:path w="9085580" h="307975">
                <a:moveTo>
                  <a:pt x="9043670" y="0"/>
                </a:moveTo>
                <a:lnTo>
                  <a:pt x="0" y="0"/>
                </a:lnTo>
                <a:lnTo>
                  <a:pt x="0" y="307352"/>
                </a:lnTo>
                <a:lnTo>
                  <a:pt x="9043670" y="307352"/>
                </a:lnTo>
                <a:lnTo>
                  <a:pt x="9043670" y="0"/>
                </a:lnTo>
                <a:close/>
              </a:path>
              <a:path w="9085580" h="307975">
                <a:moveTo>
                  <a:pt x="9085580" y="0"/>
                </a:moveTo>
                <a:lnTo>
                  <a:pt x="9072880" y="0"/>
                </a:lnTo>
                <a:lnTo>
                  <a:pt x="9072880" y="307352"/>
                </a:lnTo>
                <a:lnTo>
                  <a:pt x="9085580" y="307352"/>
                </a:lnTo>
                <a:lnTo>
                  <a:pt x="9085580" y="0"/>
                </a:lnTo>
                <a:close/>
              </a:path>
            </a:pathLst>
          </a:custGeom>
          <a:solidFill>
            <a:srgbClr val="D152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142730" y="0"/>
            <a:ext cx="1270" cy="307340"/>
          </a:xfrm>
          <a:custGeom>
            <a:avLst/>
            <a:gdLst/>
            <a:ahLst/>
            <a:cxnLst/>
            <a:rect l="l" t="t" r="r" b="b"/>
            <a:pathLst>
              <a:path w="1270" h="307340">
                <a:moveTo>
                  <a:pt x="0" y="307340"/>
                </a:moveTo>
                <a:lnTo>
                  <a:pt x="1270" y="307340"/>
                </a:lnTo>
                <a:lnTo>
                  <a:pt x="1270" y="0"/>
                </a:lnTo>
                <a:lnTo>
                  <a:pt x="0" y="0"/>
                </a:lnTo>
                <a:lnTo>
                  <a:pt x="0" y="307340"/>
                </a:lnTo>
                <a:close/>
              </a:path>
            </a:pathLst>
          </a:custGeom>
          <a:solidFill>
            <a:srgbClr val="D152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307352"/>
            <a:ext cx="9085580" cy="132080"/>
          </a:xfrm>
          <a:custGeom>
            <a:avLst/>
            <a:gdLst/>
            <a:ahLst/>
            <a:cxnLst/>
            <a:rect l="l" t="t" r="r" b="b"/>
            <a:pathLst>
              <a:path w="9085580" h="132079">
                <a:moveTo>
                  <a:pt x="9043670" y="0"/>
                </a:moveTo>
                <a:lnTo>
                  <a:pt x="0" y="0"/>
                </a:lnTo>
                <a:lnTo>
                  <a:pt x="0" y="92697"/>
                </a:lnTo>
                <a:lnTo>
                  <a:pt x="9043670" y="92697"/>
                </a:lnTo>
                <a:lnTo>
                  <a:pt x="9043670" y="0"/>
                </a:lnTo>
                <a:close/>
              </a:path>
              <a:path w="9085580" h="132079">
                <a:moveTo>
                  <a:pt x="9085580" y="0"/>
                </a:moveTo>
                <a:lnTo>
                  <a:pt x="9072880" y="0"/>
                </a:lnTo>
                <a:lnTo>
                  <a:pt x="9072880" y="132067"/>
                </a:lnTo>
                <a:lnTo>
                  <a:pt x="9085580" y="132067"/>
                </a:lnTo>
                <a:lnTo>
                  <a:pt x="9085580" y="0"/>
                </a:lnTo>
                <a:close/>
              </a:path>
            </a:pathLst>
          </a:custGeom>
          <a:solidFill>
            <a:srgbClr val="AC8E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9142730" y="307340"/>
            <a:ext cx="1270" cy="92710"/>
          </a:xfrm>
          <a:custGeom>
            <a:avLst/>
            <a:gdLst/>
            <a:ahLst/>
            <a:cxnLst/>
            <a:rect l="l" t="t" r="r" b="b"/>
            <a:pathLst>
              <a:path w="1270" h="92710">
                <a:moveTo>
                  <a:pt x="0" y="92709"/>
                </a:moveTo>
                <a:lnTo>
                  <a:pt x="1270" y="92709"/>
                </a:lnTo>
                <a:lnTo>
                  <a:pt x="1270" y="0"/>
                </a:lnTo>
                <a:lnTo>
                  <a:pt x="0" y="0"/>
                </a:lnTo>
                <a:lnTo>
                  <a:pt x="0" y="92709"/>
                </a:lnTo>
                <a:close/>
              </a:path>
            </a:pathLst>
          </a:custGeom>
          <a:solidFill>
            <a:srgbClr val="AC8E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5410200" y="359409"/>
            <a:ext cx="3633470" cy="80010"/>
          </a:xfrm>
          <a:custGeom>
            <a:avLst/>
            <a:gdLst/>
            <a:ahLst/>
            <a:cxnLst/>
            <a:rect l="l" t="t" r="r" b="b"/>
            <a:pathLst>
              <a:path w="3633470" h="80009">
                <a:moveTo>
                  <a:pt x="0" y="80010"/>
                </a:moveTo>
                <a:lnTo>
                  <a:pt x="3633470" y="80010"/>
                </a:lnTo>
                <a:lnTo>
                  <a:pt x="3633470" y="0"/>
                </a:lnTo>
                <a:lnTo>
                  <a:pt x="0" y="0"/>
                </a:lnTo>
                <a:lnTo>
                  <a:pt x="0" y="80010"/>
                </a:lnTo>
                <a:close/>
              </a:path>
            </a:pathLst>
          </a:custGeom>
          <a:solidFill>
            <a:srgbClr val="AC8E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9142730" y="359409"/>
            <a:ext cx="1270" cy="80010"/>
          </a:xfrm>
          <a:custGeom>
            <a:avLst/>
            <a:gdLst/>
            <a:ahLst/>
            <a:cxnLst/>
            <a:rect l="l" t="t" r="r" b="b"/>
            <a:pathLst>
              <a:path w="1270" h="80009">
                <a:moveTo>
                  <a:pt x="0" y="80010"/>
                </a:moveTo>
                <a:lnTo>
                  <a:pt x="1270" y="80010"/>
                </a:lnTo>
                <a:lnTo>
                  <a:pt x="1270" y="0"/>
                </a:lnTo>
                <a:lnTo>
                  <a:pt x="0" y="0"/>
                </a:lnTo>
                <a:lnTo>
                  <a:pt x="0" y="80010"/>
                </a:lnTo>
                <a:close/>
              </a:path>
            </a:pathLst>
          </a:custGeom>
          <a:solidFill>
            <a:srgbClr val="AC8E6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5410200" y="439419"/>
            <a:ext cx="3675379" cy="180340"/>
          </a:xfrm>
          <a:custGeom>
            <a:avLst/>
            <a:gdLst/>
            <a:ahLst/>
            <a:cxnLst/>
            <a:rect l="l" t="t" r="r" b="b"/>
            <a:pathLst>
              <a:path w="3675379" h="180340">
                <a:moveTo>
                  <a:pt x="3633470" y="0"/>
                </a:moveTo>
                <a:lnTo>
                  <a:pt x="0" y="0"/>
                </a:lnTo>
                <a:lnTo>
                  <a:pt x="0" y="180340"/>
                </a:lnTo>
                <a:lnTo>
                  <a:pt x="3633470" y="180340"/>
                </a:lnTo>
                <a:lnTo>
                  <a:pt x="3633470" y="0"/>
                </a:lnTo>
                <a:close/>
              </a:path>
              <a:path w="3675379" h="180340">
                <a:moveTo>
                  <a:pt x="3675380" y="0"/>
                </a:moveTo>
                <a:lnTo>
                  <a:pt x="3662680" y="0"/>
                </a:lnTo>
                <a:lnTo>
                  <a:pt x="3662680" y="180340"/>
                </a:lnTo>
                <a:lnTo>
                  <a:pt x="3675380" y="180340"/>
                </a:lnTo>
                <a:lnTo>
                  <a:pt x="3675380" y="0"/>
                </a:lnTo>
                <a:close/>
              </a:path>
            </a:pathLst>
          </a:custGeom>
          <a:solidFill>
            <a:srgbClr val="AC8E6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9142730" y="439420"/>
            <a:ext cx="1270" cy="180340"/>
          </a:xfrm>
          <a:custGeom>
            <a:avLst/>
            <a:gdLst/>
            <a:ahLst/>
            <a:cxnLst/>
            <a:rect l="l" t="t" r="r" b="b"/>
            <a:pathLst>
              <a:path w="1270" h="180340">
                <a:moveTo>
                  <a:pt x="0" y="180339"/>
                </a:moveTo>
                <a:lnTo>
                  <a:pt x="1270" y="180339"/>
                </a:lnTo>
                <a:lnTo>
                  <a:pt x="1270" y="0"/>
                </a:lnTo>
                <a:lnTo>
                  <a:pt x="0" y="0"/>
                </a:lnTo>
                <a:lnTo>
                  <a:pt x="0" y="180339"/>
                </a:lnTo>
                <a:close/>
              </a:path>
            </a:pathLst>
          </a:custGeom>
          <a:solidFill>
            <a:srgbClr val="AC8E66">
              <a:alpha val="50000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9043670" y="0"/>
            <a:ext cx="99060" cy="621030"/>
          </a:xfrm>
          <a:custGeom>
            <a:avLst/>
            <a:gdLst/>
            <a:ahLst/>
            <a:cxnLst/>
            <a:rect l="l" t="t" r="r" b="b"/>
            <a:pathLst>
              <a:path w="99059" h="621030">
                <a:moveTo>
                  <a:pt x="29210" y="0"/>
                </a:moveTo>
                <a:lnTo>
                  <a:pt x="0" y="0"/>
                </a:lnTo>
                <a:lnTo>
                  <a:pt x="0" y="621030"/>
                </a:lnTo>
                <a:lnTo>
                  <a:pt x="29210" y="621030"/>
                </a:lnTo>
                <a:lnTo>
                  <a:pt x="29210" y="0"/>
                </a:lnTo>
                <a:close/>
              </a:path>
              <a:path w="99059" h="621030">
                <a:moveTo>
                  <a:pt x="99060" y="0"/>
                </a:moveTo>
                <a:lnTo>
                  <a:pt x="41910" y="0"/>
                </a:lnTo>
                <a:lnTo>
                  <a:pt x="41910" y="621030"/>
                </a:lnTo>
                <a:lnTo>
                  <a:pt x="99060" y="621030"/>
                </a:lnTo>
                <a:lnTo>
                  <a:pt x="99060" y="0"/>
                </a:lnTo>
                <a:close/>
              </a:path>
            </a:pathLst>
          </a:custGeom>
          <a:solidFill>
            <a:srgbClr val="FFFFFF">
              <a:alpha val="64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9024620" y="0"/>
            <a:ext cx="10160" cy="621030"/>
          </a:xfrm>
          <a:custGeom>
            <a:avLst/>
            <a:gdLst/>
            <a:ahLst/>
            <a:cxnLst/>
            <a:rect l="l" t="t" r="r" b="b"/>
            <a:pathLst>
              <a:path w="10159" h="621030">
                <a:moveTo>
                  <a:pt x="10159" y="0"/>
                </a:moveTo>
                <a:lnTo>
                  <a:pt x="0" y="0"/>
                </a:lnTo>
                <a:lnTo>
                  <a:pt x="0" y="621030"/>
                </a:lnTo>
                <a:lnTo>
                  <a:pt x="10159" y="621030"/>
                </a:lnTo>
                <a:close/>
              </a:path>
            </a:pathLst>
          </a:custGeom>
          <a:solidFill>
            <a:srgbClr val="FFFFFF">
              <a:alpha val="5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8975090" y="0"/>
            <a:ext cx="27940" cy="621030"/>
          </a:xfrm>
          <a:custGeom>
            <a:avLst/>
            <a:gdLst/>
            <a:ahLst/>
            <a:cxnLst/>
            <a:rect l="l" t="t" r="r" b="b"/>
            <a:pathLst>
              <a:path w="27940" h="621030">
                <a:moveTo>
                  <a:pt x="27939" y="0"/>
                </a:moveTo>
                <a:lnTo>
                  <a:pt x="0" y="0"/>
                </a:lnTo>
                <a:lnTo>
                  <a:pt x="0" y="621030"/>
                </a:lnTo>
                <a:lnTo>
                  <a:pt x="27939" y="62103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8915400" y="0"/>
            <a:ext cx="55880" cy="585470"/>
          </a:xfrm>
          <a:custGeom>
            <a:avLst/>
            <a:gdLst/>
            <a:ahLst/>
            <a:cxnLst/>
            <a:rect l="l" t="t" r="r" b="b"/>
            <a:pathLst>
              <a:path w="55879" h="585470">
                <a:moveTo>
                  <a:pt x="55879" y="0"/>
                </a:moveTo>
                <a:lnTo>
                  <a:pt x="0" y="0"/>
                </a:lnTo>
                <a:lnTo>
                  <a:pt x="0" y="585470"/>
                </a:lnTo>
                <a:lnTo>
                  <a:pt x="55879" y="585470"/>
                </a:lnTo>
                <a:close/>
              </a:path>
            </a:pathLst>
          </a:custGeom>
          <a:solidFill>
            <a:srgbClr val="FFFFFF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8873490" y="0"/>
            <a:ext cx="8890" cy="585470"/>
          </a:xfrm>
          <a:custGeom>
            <a:avLst/>
            <a:gdLst/>
            <a:ahLst/>
            <a:cxnLst/>
            <a:rect l="l" t="t" r="r" b="b"/>
            <a:pathLst>
              <a:path w="8890" h="585470">
                <a:moveTo>
                  <a:pt x="8889" y="0"/>
                </a:moveTo>
                <a:lnTo>
                  <a:pt x="0" y="0"/>
                </a:lnTo>
                <a:lnTo>
                  <a:pt x="0" y="585470"/>
                </a:lnTo>
                <a:lnTo>
                  <a:pt x="8889" y="585470"/>
                </a:lnTo>
                <a:close/>
              </a:path>
            </a:pathLst>
          </a:custGeom>
          <a:solidFill>
            <a:srgbClr val="FFFFFF">
              <a:alpha val="29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0739" y="952500"/>
            <a:ext cx="29718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1523B"/>
                </a:solidFill>
                <a:latin typeface="Arial Black"/>
                <a:cs typeface="Arial Blac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5159" y="1983740"/>
            <a:ext cx="7957184" cy="3766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28283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9144000" cy="4208780"/>
            <a:chOff x="0" y="0"/>
            <a:chExt cx="9144000" cy="4208780"/>
          </a:xfrm>
        </p:grpSpPr>
        <p:sp>
          <p:nvSpPr>
            <p:cNvPr id="4" name="object 4"/>
            <p:cNvSpPr/>
            <p:nvPr/>
          </p:nvSpPr>
          <p:spPr>
            <a:xfrm>
              <a:off x="5410200" y="3893820"/>
              <a:ext cx="3733800" cy="3810"/>
            </a:xfrm>
            <a:custGeom>
              <a:avLst/>
              <a:gdLst/>
              <a:ahLst/>
              <a:cxnLst/>
              <a:rect l="l" t="t" r="r" b="b"/>
              <a:pathLst>
                <a:path w="3733800" h="3810">
                  <a:moveTo>
                    <a:pt x="0" y="3809"/>
                  </a:moveTo>
                  <a:lnTo>
                    <a:pt x="3733800" y="3809"/>
                  </a:lnTo>
                  <a:lnTo>
                    <a:pt x="3733800" y="0"/>
                  </a:lnTo>
                  <a:lnTo>
                    <a:pt x="0" y="0"/>
                  </a:lnTo>
                  <a:lnTo>
                    <a:pt x="0" y="3809"/>
                  </a:lnTo>
                  <a:close/>
                </a:path>
              </a:pathLst>
            </a:custGeom>
            <a:solidFill>
              <a:srgbClr val="AC8E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5410200" y="3897629"/>
              <a:ext cx="3733800" cy="191770"/>
            </a:xfrm>
            <a:custGeom>
              <a:avLst/>
              <a:gdLst/>
              <a:ahLst/>
              <a:cxnLst/>
              <a:rect l="l" t="t" r="r" b="b"/>
              <a:pathLst>
                <a:path w="3733800" h="191770">
                  <a:moveTo>
                    <a:pt x="3733800" y="0"/>
                  </a:moveTo>
                  <a:lnTo>
                    <a:pt x="0" y="0"/>
                  </a:lnTo>
                  <a:lnTo>
                    <a:pt x="0" y="191770"/>
                  </a:lnTo>
                  <a:lnTo>
                    <a:pt x="3733800" y="191770"/>
                  </a:lnTo>
                  <a:close/>
                </a:path>
              </a:pathLst>
            </a:custGeom>
            <a:solidFill>
              <a:srgbClr val="AC8E6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5410200" y="4114800"/>
              <a:ext cx="3733800" cy="8890"/>
            </a:xfrm>
            <a:custGeom>
              <a:avLst/>
              <a:gdLst/>
              <a:ahLst/>
              <a:cxnLst/>
              <a:rect l="l" t="t" r="r" b="b"/>
              <a:pathLst>
                <a:path w="3733800" h="8889">
                  <a:moveTo>
                    <a:pt x="3733800" y="0"/>
                  </a:moveTo>
                  <a:lnTo>
                    <a:pt x="0" y="0"/>
                  </a:lnTo>
                  <a:lnTo>
                    <a:pt x="0" y="8889"/>
                  </a:lnTo>
                  <a:lnTo>
                    <a:pt x="3733800" y="8889"/>
                  </a:lnTo>
                  <a:close/>
                </a:path>
              </a:pathLst>
            </a:custGeom>
            <a:solidFill>
              <a:srgbClr val="AC8E66">
                <a:alpha val="64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5410200" y="4164329"/>
              <a:ext cx="1965960" cy="19050"/>
            </a:xfrm>
            <a:custGeom>
              <a:avLst/>
              <a:gdLst/>
              <a:ahLst/>
              <a:cxnLst/>
              <a:rect l="l" t="t" r="r" b="b"/>
              <a:pathLst>
                <a:path w="1965959" h="19050">
                  <a:moveTo>
                    <a:pt x="1965959" y="0"/>
                  </a:moveTo>
                  <a:lnTo>
                    <a:pt x="0" y="0"/>
                  </a:lnTo>
                  <a:lnTo>
                    <a:pt x="0" y="19050"/>
                  </a:lnTo>
                  <a:lnTo>
                    <a:pt x="1965959" y="19050"/>
                  </a:lnTo>
                  <a:close/>
                </a:path>
              </a:pathLst>
            </a:custGeom>
            <a:solidFill>
              <a:srgbClr val="AC8E66">
                <a:alpha val="5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410200" y="4198620"/>
              <a:ext cx="1965960" cy="10160"/>
            </a:xfrm>
            <a:custGeom>
              <a:avLst/>
              <a:gdLst/>
              <a:ahLst/>
              <a:cxnLst/>
              <a:rect l="l" t="t" r="r" b="b"/>
              <a:pathLst>
                <a:path w="1965959" h="10160">
                  <a:moveTo>
                    <a:pt x="1965959" y="0"/>
                  </a:moveTo>
                  <a:lnTo>
                    <a:pt x="0" y="0"/>
                  </a:lnTo>
                  <a:lnTo>
                    <a:pt x="0" y="10159"/>
                  </a:lnTo>
                  <a:lnTo>
                    <a:pt x="1965959" y="10159"/>
                  </a:lnTo>
                  <a:close/>
                </a:path>
              </a:pathLst>
            </a:custGeom>
            <a:solidFill>
              <a:srgbClr val="AC8E66">
                <a:alpha val="64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0" y="3816350"/>
              <a:ext cx="9144000" cy="77470"/>
            </a:xfrm>
            <a:custGeom>
              <a:avLst/>
              <a:gdLst/>
              <a:ahLst/>
              <a:cxnLst/>
              <a:rect l="l" t="t" r="r" b="b"/>
              <a:pathLst>
                <a:path w="9144000" h="77470">
                  <a:moveTo>
                    <a:pt x="9144000" y="0"/>
                  </a:moveTo>
                  <a:lnTo>
                    <a:pt x="0" y="0"/>
                  </a:lnTo>
                  <a:lnTo>
                    <a:pt x="0" y="74930"/>
                  </a:lnTo>
                  <a:lnTo>
                    <a:pt x="0" y="77470"/>
                  </a:lnTo>
                  <a:lnTo>
                    <a:pt x="9144000" y="77470"/>
                  </a:lnTo>
                  <a:lnTo>
                    <a:pt x="9144000" y="7493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AC8E66">
                <a:alpha val="50000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0" y="3702050"/>
              <a:ext cx="9144000" cy="189230"/>
            </a:xfrm>
            <a:custGeom>
              <a:avLst/>
              <a:gdLst/>
              <a:ahLst/>
              <a:cxnLst/>
              <a:rect l="l" t="t" r="r" b="b"/>
              <a:pathLst>
                <a:path w="9144000" h="189229">
                  <a:moveTo>
                    <a:pt x="9144000" y="0"/>
                  </a:moveTo>
                  <a:lnTo>
                    <a:pt x="6413500" y="0"/>
                  </a:lnTo>
                  <a:lnTo>
                    <a:pt x="0" y="0"/>
                  </a:lnTo>
                  <a:lnTo>
                    <a:pt x="0" y="114300"/>
                  </a:lnTo>
                  <a:lnTo>
                    <a:pt x="6413500" y="114300"/>
                  </a:lnTo>
                  <a:lnTo>
                    <a:pt x="6413500" y="189230"/>
                  </a:lnTo>
                  <a:lnTo>
                    <a:pt x="9144000" y="189230"/>
                  </a:lnTo>
                  <a:lnTo>
                    <a:pt x="9144000" y="1143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AC8E6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0" y="0"/>
              <a:ext cx="9144000" cy="3702050"/>
            </a:xfrm>
            <a:custGeom>
              <a:avLst/>
              <a:gdLst/>
              <a:ahLst/>
              <a:cxnLst/>
              <a:rect l="l" t="t" r="r" b="b"/>
              <a:pathLst>
                <a:path w="9144000" h="3702050">
                  <a:moveTo>
                    <a:pt x="9144000" y="0"/>
                  </a:moveTo>
                  <a:lnTo>
                    <a:pt x="0" y="0"/>
                  </a:lnTo>
                  <a:lnTo>
                    <a:pt x="0" y="3702050"/>
                  </a:lnTo>
                  <a:lnTo>
                    <a:pt x="9144000" y="3702050"/>
                  </a:lnTo>
                  <a:close/>
                </a:path>
              </a:pathLst>
            </a:custGeom>
            <a:solidFill>
              <a:srgbClr val="D1523B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1513839" y="4359909"/>
            <a:ext cx="7250430" cy="196850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  <a:tabLst>
                <a:tab pos="1980564" algn="l"/>
              </a:tabLst>
            </a:pP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Dr.U.Srinivasa,	</a:t>
            </a:r>
            <a:r>
              <a:rPr dirty="0" sz="2000" spc="-65">
                <a:solidFill>
                  <a:srgbClr val="282833"/>
                </a:solidFill>
                <a:latin typeface="Arial"/>
                <a:cs typeface="Arial"/>
              </a:rPr>
              <a:t>D.Pharm, </a:t>
            </a:r>
            <a:r>
              <a:rPr dirty="0" sz="2000" spc="-110">
                <a:solidFill>
                  <a:srgbClr val="282833"/>
                </a:solidFill>
                <a:latin typeface="Arial"/>
                <a:cs typeface="Arial"/>
              </a:rPr>
              <a:t>M. </a:t>
            </a:r>
            <a:r>
              <a:rPr dirty="0" sz="2000" spc="-60">
                <a:solidFill>
                  <a:srgbClr val="282833"/>
                </a:solidFill>
                <a:latin typeface="Arial"/>
                <a:cs typeface="Arial"/>
              </a:rPr>
              <a:t>Pharm., </a:t>
            </a:r>
            <a:r>
              <a:rPr dirty="0" sz="2000" spc="-85">
                <a:solidFill>
                  <a:srgbClr val="282833"/>
                </a:solidFill>
                <a:latin typeface="Arial"/>
                <a:cs typeface="Arial"/>
              </a:rPr>
              <a:t>M.Phil.,</a:t>
            </a:r>
            <a:r>
              <a:rPr dirty="0" sz="200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100">
                <a:solidFill>
                  <a:srgbClr val="282833"/>
                </a:solidFill>
                <a:latin typeface="Arial"/>
                <a:cs typeface="Arial"/>
              </a:rPr>
              <a:t>Ph.D.</a:t>
            </a:r>
            <a:endParaRPr sz="2000">
              <a:latin typeface="Arial"/>
              <a:cs typeface="Arial"/>
            </a:endParaRPr>
          </a:p>
          <a:p>
            <a:pPr marL="12700" marR="513715" indent="762000">
              <a:lnSpc>
                <a:spcPct val="110400"/>
              </a:lnSpc>
            </a:pPr>
            <a:r>
              <a:rPr dirty="0" sz="2400" spc="-165">
                <a:solidFill>
                  <a:srgbClr val="282833"/>
                </a:solidFill>
                <a:latin typeface="Arial"/>
                <a:cs typeface="Arial"/>
              </a:rPr>
              <a:t>Professor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400" spc="-75">
                <a:solidFill>
                  <a:srgbClr val="282833"/>
                </a:solidFill>
                <a:latin typeface="Arial"/>
                <a:cs typeface="Arial"/>
              </a:rPr>
              <a:t>Head,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(Dept.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100">
                <a:solidFill>
                  <a:srgbClr val="282833"/>
                </a:solidFill>
                <a:latin typeface="Arial"/>
                <a:cs typeface="Arial"/>
              </a:rPr>
              <a:t>Pharmacognosy)  </a:t>
            </a:r>
            <a:r>
              <a:rPr dirty="0" sz="2400" spc="-135">
                <a:solidFill>
                  <a:srgbClr val="282833"/>
                </a:solidFill>
                <a:latin typeface="Arial"/>
                <a:cs typeface="Arial"/>
              </a:rPr>
              <a:t>Srinivas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college </a:t>
            </a:r>
            <a:r>
              <a:rPr dirty="0" sz="2400" spc="-3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pharmacy,</a:t>
            </a:r>
            <a:r>
              <a:rPr dirty="0" sz="240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75">
                <a:solidFill>
                  <a:srgbClr val="282833"/>
                </a:solidFill>
                <a:latin typeface="Arial"/>
                <a:cs typeface="Arial"/>
              </a:rPr>
              <a:t>Mangalore.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2400" spc="-130">
                <a:solidFill>
                  <a:srgbClr val="282833"/>
                </a:solidFill>
                <a:latin typeface="Arial"/>
                <a:cs typeface="Arial"/>
              </a:rPr>
              <a:t>Email.sreenivas1966@rediffmail.com/drsrinivaspharmacy@  </a:t>
            </a:r>
            <a:r>
              <a:rPr dirty="0" sz="2400" spc="-50">
                <a:solidFill>
                  <a:srgbClr val="282833"/>
                </a:solidFill>
                <a:latin typeface="Arial"/>
                <a:cs typeface="Arial"/>
              </a:rPr>
              <a:t>ediffmail.com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459740" y="2974340"/>
            <a:ext cx="7731759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45" b="1">
                <a:solidFill>
                  <a:srgbClr val="FFFF00"/>
                </a:solidFill>
                <a:latin typeface="Trebuchet MS"/>
                <a:cs typeface="Trebuchet MS"/>
              </a:rPr>
              <a:t>CLASSIFICATION</a:t>
            </a:r>
            <a:r>
              <a:rPr dirty="0" spc="-204" b="1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dirty="0" spc="140" b="1">
                <a:solidFill>
                  <a:srgbClr val="FFFF00"/>
                </a:solidFill>
                <a:latin typeface="Trebuchet MS"/>
                <a:cs typeface="Trebuchet MS"/>
              </a:rPr>
              <a:t>OF</a:t>
            </a:r>
            <a:r>
              <a:rPr dirty="0" spc="-204" b="1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dirty="0" spc="170" b="1">
                <a:solidFill>
                  <a:srgbClr val="FFFF00"/>
                </a:solidFill>
                <a:latin typeface="Trebuchet MS"/>
                <a:cs typeface="Trebuchet MS"/>
              </a:rPr>
              <a:t>CRUDE</a:t>
            </a:r>
            <a:r>
              <a:rPr dirty="0" spc="-204" b="1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dirty="0" spc="160" b="1">
                <a:solidFill>
                  <a:srgbClr val="FFFF00"/>
                </a:solidFill>
                <a:latin typeface="Trebuchet MS"/>
                <a:cs typeface="Trebuchet MS"/>
              </a:rPr>
              <a:t>DRUGS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3279" y="861059"/>
            <a:ext cx="1235075" cy="185547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95"/>
              </a:spcBef>
            </a:pPr>
            <a:r>
              <a:rPr dirty="0" sz="2000" b="1">
                <a:solidFill>
                  <a:srgbClr val="006FBF"/>
                </a:solidFill>
                <a:latin typeface="Times New Roman"/>
                <a:cs typeface="Times New Roman"/>
              </a:rPr>
              <a:t>Plant</a:t>
            </a:r>
            <a:r>
              <a:rPr dirty="0" sz="2000" spc="-90" b="1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006FBF"/>
                </a:solidFill>
                <a:latin typeface="Times New Roman"/>
                <a:cs typeface="Times New Roman"/>
              </a:rPr>
              <a:t>parts 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Leaves 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Barks  </a:t>
            </a:r>
            <a:r>
              <a:rPr dirty="0" sz="2000" spc="5">
                <a:solidFill>
                  <a:srgbClr val="282833"/>
                </a:solidFill>
                <a:latin typeface="Times New Roman"/>
                <a:cs typeface="Times New Roman"/>
              </a:rPr>
              <a:t>Wood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13279" y="3148329"/>
            <a:ext cx="1609090" cy="32283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74675">
              <a:lnSpc>
                <a:spcPct val="150100"/>
              </a:lnSpc>
              <a:spcBef>
                <a:spcPts val="95"/>
              </a:spcBef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Roots  R</a:t>
            </a:r>
            <a:r>
              <a:rPr dirty="0" sz="2000" spc="5">
                <a:solidFill>
                  <a:srgbClr val="282833"/>
                </a:solidFill>
                <a:latin typeface="Times New Roman"/>
                <a:cs typeface="Times New Roman"/>
              </a:rPr>
              <a:t>h</a:t>
            </a:r>
            <a:r>
              <a:rPr dirty="0" sz="2000" spc="-10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z</a:t>
            </a:r>
            <a:r>
              <a:rPr dirty="0" sz="2000" spc="5">
                <a:solidFill>
                  <a:srgbClr val="282833"/>
                </a:solidFill>
                <a:latin typeface="Times New Roman"/>
                <a:cs typeface="Times New Roman"/>
              </a:rPr>
              <a:t>o</a:t>
            </a:r>
            <a:r>
              <a:rPr dirty="0" sz="2000" spc="-30">
                <a:solidFill>
                  <a:srgbClr val="282833"/>
                </a:solidFill>
                <a:latin typeface="Times New Roman"/>
                <a:cs typeface="Times New Roman"/>
              </a:rPr>
              <a:t>m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es  Flowers  Seeds 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Fruits  </a:t>
            </a:r>
            <a:r>
              <a:rPr dirty="0" sz="2000" spc="-10">
                <a:solidFill>
                  <a:srgbClr val="282833"/>
                </a:solidFill>
                <a:latin typeface="Times New Roman"/>
                <a:cs typeface="Times New Roman"/>
              </a:rPr>
              <a:t>Stems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Hair and</a:t>
            </a:r>
            <a:r>
              <a:rPr dirty="0" sz="2000" spc="-5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Fibres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56479" y="861059"/>
            <a:ext cx="3409315" cy="5515610"/>
          </a:xfrm>
          <a:prstGeom prst="rect">
            <a:avLst/>
          </a:prstGeom>
        </p:spPr>
        <p:txBody>
          <a:bodyPr wrap="square" lIns="0" tIns="165100" rIns="0" bIns="0" rtlCol="0" vert="horz">
            <a:spAutoFit/>
          </a:bodyPr>
          <a:lstStyle/>
          <a:p>
            <a:pPr marL="140970">
              <a:lnSpc>
                <a:spcPct val="100000"/>
              </a:lnSpc>
              <a:spcBef>
                <a:spcPts val="1300"/>
              </a:spcBef>
            </a:pPr>
            <a:r>
              <a:rPr dirty="0" sz="2000" b="1">
                <a:solidFill>
                  <a:srgbClr val="006FBF"/>
                </a:solidFill>
                <a:latin typeface="Times New Roman"/>
                <a:cs typeface="Times New Roman"/>
              </a:rPr>
              <a:t>Drugs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50000"/>
              </a:lnSpc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Datura, Senna,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Vasaka,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Digitalis,  Cinnamon,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Cinchona,</a:t>
            </a:r>
            <a:r>
              <a:rPr dirty="0" sz="2000" spc="-1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Kurchi,</a:t>
            </a:r>
            <a:endParaRPr sz="2000">
              <a:latin typeface="Times New Roman"/>
              <a:cs typeface="Times New Roman"/>
            </a:endParaRPr>
          </a:p>
          <a:p>
            <a:pPr marL="12700" marR="658495">
              <a:lnSpc>
                <a:spcPct val="138300"/>
              </a:lnSpc>
              <a:spcBef>
                <a:spcPts val="290"/>
              </a:spcBef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Quassia,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Sandalwood,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Red 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sanders</a:t>
            </a:r>
            <a:endParaRPr sz="2000">
              <a:latin typeface="Times New Roman"/>
              <a:cs typeface="Times New Roman"/>
            </a:endParaRPr>
          </a:p>
          <a:p>
            <a:pPr marL="12700" marR="111125">
              <a:lnSpc>
                <a:spcPct val="150000"/>
              </a:lnSpc>
              <a:spcBef>
                <a:spcPts val="280"/>
              </a:spcBef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Rauwolfia, Liquorice, Ipecac 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Ginger,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Podophyllum, Turmeric  Clove,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Saffron, Pyrethrum</a:t>
            </a:r>
            <a:endParaRPr sz="2000">
              <a:latin typeface="Times New Roman"/>
              <a:cs typeface="Times New Roman"/>
            </a:endParaRPr>
          </a:p>
          <a:p>
            <a:pPr marL="76200" marR="199390">
              <a:lnSpc>
                <a:spcPct val="150000"/>
              </a:lnSpc>
              <a:spcBef>
                <a:spcPts val="10"/>
              </a:spcBef>
              <a:tabLst>
                <a:tab pos="2449830" algn="l"/>
              </a:tabLst>
            </a:pP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N</a:t>
            </a:r>
            <a:r>
              <a:rPr dirty="0" sz="2000" spc="5">
                <a:solidFill>
                  <a:srgbClr val="282833"/>
                </a:solidFill>
                <a:latin typeface="Times New Roman"/>
                <a:cs typeface="Times New Roman"/>
              </a:rPr>
              <a:t>u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x</a:t>
            </a:r>
            <a:r>
              <a:rPr dirty="0" sz="2000" spc="5">
                <a:solidFill>
                  <a:srgbClr val="282833"/>
                </a:solidFill>
                <a:latin typeface="Times New Roman"/>
                <a:cs typeface="Times New Roman"/>
              </a:rPr>
              <a:t> vo</a:t>
            </a:r>
            <a:r>
              <a:rPr dirty="0" sz="2000" spc="-20">
                <a:solidFill>
                  <a:srgbClr val="282833"/>
                </a:solidFill>
                <a:latin typeface="Times New Roman"/>
                <a:cs typeface="Times New Roman"/>
              </a:rPr>
              <a:t>m</a:t>
            </a:r>
            <a:r>
              <a:rPr dirty="0" sz="2000" spc="-10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ca, </a:t>
            </a:r>
            <a:r>
              <a:rPr dirty="0" sz="2000" spc="5">
                <a:solidFill>
                  <a:srgbClr val="282833"/>
                </a:solidFill>
                <a:latin typeface="Times New Roman"/>
                <a:cs typeface="Times New Roman"/>
              </a:rPr>
              <a:t>L</a:t>
            </a:r>
            <a:r>
              <a:rPr dirty="0" sz="2000" spc="-10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2000" spc="5">
                <a:solidFill>
                  <a:srgbClr val="282833"/>
                </a:solidFill>
                <a:latin typeface="Times New Roman"/>
                <a:cs typeface="Times New Roman"/>
              </a:rPr>
              <a:t>n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s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e</a:t>
            </a:r>
            <a:r>
              <a:rPr dirty="0" sz="2000" spc="-10">
                <a:solidFill>
                  <a:srgbClr val="282833"/>
                </a:solidFill>
                <a:latin typeface="Times New Roman"/>
                <a:cs typeface="Times New Roman"/>
              </a:rPr>
              <a:t>e</a:t>
            </a:r>
            <a:r>
              <a:rPr dirty="0" sz="2000" spc="5">
                <a:solidFill>
                  <a:srgbClr val="282833"/>
                </a:solidFill>
                <a:latin typeface="Times New Roman"/>
                <a:cs typeface="Times New Roman"/>
              </a:rPr>
              <a:t>d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,	I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s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a</a:t>
            </a:r>
            <a:r>
              <a:rPr dirty="0" sz="2000" spc="5">
                <a:solidFill>
                  <a:srgbClr val="282833"/>
                </a:solidFill>
                <a:latin typeface="Times New Roman"/>
                <a:cs typeface="Times New Roman"/>
              </a:rPr>
              <a:t>pgo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l  Fennel, Coriander,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Dill 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Ephedra</a:t>
            </a:r>
            <a:endParaRPr sz="20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1210"/>
              </a:spcBef>
            </a:pP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Cotton,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Hemp, Jute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6070" y="2894329"/>
            <a:ext cx="1582420" cy="726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46355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FF0000"/>
                </a:solidFill>
                <a:latin typeface="Georgia"/>
                <a:cs typeface="Georgia"/>
              </a:rPr>
              <a:t>Organised</a:t>
            </a:r>
            <a:r>
              <a:rPr dirty="0" sz="1400" spc="-75" b="1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dirty="0" sz="1400" spc="-5" b="1">
                <a:solidFill>
                  <a:srgbClr val="FF0000"/>
                </a:solidFill>
                <a:latin typeface="Georgia"/>
                <a:cs typeface="Georgia"/>
              </a:rPr>
              <a:t>drugs  (Plant)</a:t>
            </a:r>
            <a:endParaRPr sz="14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solidFill>
                  <a:srgbClr val="006FBF"/>
                </a:solidFill>
                <a:latin typeface="Arial"/>
                <a:cs typeface="Arial"/>
              </a:rPr>
              <a:t>(Cellular</a:t>
            </a:r>
            <a:r>
              <a:rPr dirty="0" sz="1800" spc="-50">
                <a:solidFill>
                  <a:srgbClr val="006FB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006FBF"/>
                </a:solidFill>
                <a:latin typeface="Arial"/>
                <a:cs typeface="Arial"/>
              </a:rPr>
              <a:t>drugs)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0939" y="725170"/>
            <a:ext cx="2235835" cy="299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006FBF"/>
                </a:solidFill>
                <a:latin typeface="Times New Roman"/>
                <a:cs typeface="Times New Roman"/>
              </a:rPr>
              <a:t>Plant, animal,</a:t>
            </a:r>
            <a:r>
              <a:rPr dirty="0" sz="1800" spc="-30" b="1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1">
                <a:solidFill>
                  <a:srgbClr val="006FBF"/>
                </a:solidFill>
                <a:latin typeface="Times New Roman"/>
                <a:cs typeface="Times New Roman"/>
              </a:rPr>
              <a:t>Mineral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62550" y="725170"/>
            <a:ext cx="6210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006FBF"/>
                </a:solidFill>
                <a:latin typeface="Times New Roman"/>
                <a:cs typeface="Times New Roman"/>
              </a:rPr>
              <a:t>D</a:t>
            </a:r>
            <a:r>
              <a:rPr dirty="0" sz="1800" spc="5" b="1">
                <a:solidFill>
                  <a:srgbClr val="006FBF"/>
                </a:solidFill>
                <a:latin typeface="Times New Roman"/>
                <a:cs typeface="Times New Roman"/>
              </a:rPr>
              <a:t>r</a:t>
            </a:r>
            <a:r>
              <a:rPr dirty="0" sz="1800" spc="-15" b="1">
                <a:solidFill>
                  <a:srgbClr val="006FBF"/>
                </a:solidFill>
                <a:latin typeface="Times New Roman"/>
                <a:cs typeface="Times New Roman"/>
              </a:rPr>
              <a:t>u</a:t>
            </a:r>
            <a:r>
              <a:rPr dirty="0" sz="1800" b="1">
                <a:solidFill>
                  <a:srgbClr val="006FBF"/>
                </a:solidFill>
                <a:latin typeface="Times New Roman"/>
                <a:cs typeface="Times New Roman"/>
              </a:rPr>
              <a:t>gs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40939" y="1548129"/>
            <a:ext cx="10483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Dried</a:t>
            </a:r>
            <a:r>
              <a:rPr dirty="0" sz="1800" spc="-5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latex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30140" y="1548129"/>
            <a:ext cx="13989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Opium,</a:t>
            </a:r>
            <a:r>
              <a:rPr dirty="0" sz="1800" spc="-4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Papain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40939" y="2032000"/>
            <a:ext cx="10725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Dried</a:t>
            </a:r>
            <a:r>
              <a:rPr dirty="0" sz="1800" spc="-6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Juice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30140" y="2032000"/>
            <a:ext cx="10439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Aloe,</a:t>
            </a:r>
            <a:r>
              <a:rPr dirty="0" sz="1800" spc="-5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Kino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40939" y="2514600"/>
            <a:ext cx="13144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Dried</a:t>
            </a:r>
            <a:r>
              <a:rPr dirty="0" sz="1800" spc="-5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extracts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30140" y="2514600"/>
            <a:ext cx="20370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Agar, Catechu,</a:t>
            </a:r>
            <a:r>
              <a:rPr dirty="0" sz="1800" spc="-4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82833"/>
                </a:solidFill>
                <a:latin typeface="Times New Roman"/>
                <a:cs typeface="Times New Roman"/>
              </a:rPr>
              <a:t>Pectin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40939" y="2998470"/>
            <a:ext cx="635000" cy="760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Gums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70"/>
              </a:spcBef>
            </a:pPr>
            <a:r>
              <a:rPr dirty="0" sz="1800" spc="-15">
                <a:solidFill>
                  <a:srgbClr val="282833"/>
                </a:solidFill>
                <a:latin typeface="Times New Roman"/>
                <a:cs typeface="Times New Roman"/>
              </a:rPr>
              <a:t>R</a:t>
            </a:r>
            <a:r>
              <a:rPr dirty="0" sz="1800" spc="5">
                <a:solidFill>
                  <a:srgbClr val="282833"/>
                </a:solidFill>
                <a:latin typeface="Times New Roman"/>
                <a:cs typeface="Times New Roman"/>
              </a:rPr>
              <a:t>e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sins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30140" y="2998470"/>
            <a:ext cx="3028950" cy="760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Acacia, Tragacanth,</a:t>
            </a:r>
            <a:r>
              <a:rPr dirty="0" sz="1800" spc="2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Stericulia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70"/>
              </a:spcBef>
            </a:pPr>
            <a:r>
              <a:rPr dirty="0" sz="1800">
                <a:solidFill>
                  <a:srgbClr val="282833"/>
                </a:solidFill>
                <a:latin typeface="Times New Roman"/>
                <a:cs typeface="Times New Roman"/>
              </a:rPr>
              <a:t>Benzoin,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Colophony,</a:t>
            </a:r>
            <a:r>
              <a:rPr dirty="0" sz="1800" spc="-1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Asafoetida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40939" y="3943350"/>
            <a:ext cx="17087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Fixed oils </a:t>
            </a:r>
            <a:r>
              <a:rPr dirty="0" sz="1800">
                <a:solidFill>
                  <a:srgbClr val="282833"/>
                </a:solidFill>
                <a:latin typeface="Times New Roman"/>
                <a:cs typeface="Times New Roman"/>
              </a:rPr>
              <a:t>and</a:t>
            </a:r>
            <a:r>
              <a:rPr dirty="0" sz="1800" spc="-6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fats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30140" y="3968750"/>
            <a:ext cx="287337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Castor 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, 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Chaulmoogra,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Cotton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seed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40939" y="4479290"/>
            <a:ext cx="6470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282833"/>
                </a:solidFill>
                <a:latin typeface="Times New Roman"/>
                <a:cs typeface="Times New Roman"/>
              </a:rPr>
              <a:t>W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ax</a:t>
            </a:r>
            <a:r>
              <a:rPr dirty="0" sz="1800" spc="5">
                <a:solidFill>
                  <a:srgbClr val="282833"/>
                </a:solidFill>
                <a:latin typeface="Times New Roman"/>
                <a:cs typeface="Times New Roman"/>
              </a:rPr>
              <a:t>e</a:t>
            </a:r>
            <a:r>
              <a:rPr dirty="0" sz="1800">
                <a:solidFill>
                  <a:srgbClr val="282833"/>
                </a:solidFill>
                <a:latin typeface="Times New Roman"/>
                <a:cs typeface="Times New Roman"/>
              </a:rPr>
              <a:t>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930140" y="4479290"/>
            <a:ext cx="19951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Beeswax,</a:t>
            </a:r>
            <a:r>
              <a:rPr dirty="0" sz="1800" spc="-4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Spermaceti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40939" y="4961890"/>
            <a:ext cx="11512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Volatile</a:t>
            </a:r>
            <a:r>
              <a:rPr dirty="0" sz="1800" spc="-5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82833"/>
                </a:solidFill>
                <a:latin typeface="Times New Roman"/>
                <a:cs typeface="Times New Roman"/>
              </a:rPr>
              <a:t>oils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30140" y="4961890"/>
            <a:ext cx="26676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Coriander, Cinnamon,</a:t>
            </a:r>
            <a:r>
              <a:rPr dirty="0" sz="1800" spc="-3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Clove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440939" y="5445759"/>
            <a:ext cx="15563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Animal</a:t>
            </a:r>
            <a:r>
              <a:rPr dirty="0" sz="1800" spc="-7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82833"/>
                </a:solidFill>
                <a:latin typeface="Times New Roman"/>
                <a:cs typeface="Times New Roman"/>
              </a:rPr>
              <a:t>products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72990" y="5445759"/>
            <a:ext cx="31242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Bees wax, Shark liver </a:t>
            </a:r>
            <a:r>
              <a:rPr dirty="0" sz="1800">
                <a:solidFill>
                  <a:srgbClr val="282833"/>
                </a:solidFill>
                <a:latin typeface="Times New Roman"/>
                <a:cs typeface="Times New Roman"/>
              </a:rPr>
              <a:t>oil,</a:t>
            </a:r>
            <a:r>
              <a:rPr dirty="0" sz="1800" spc="2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Gelatin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498089" y="5942329"/>
            <a:ext cx="83946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Minerals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930140" y="5942329"/>
            <a:ext cx="21774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282833"/>
                </a:solidFill>
                <a:latin typeface="Times New Roman"/>
                <a:cs typeface="Times New Roman"/>
              </a:rPr>
              <a:t>Bentonite, </a:t>
            </a:r>
            <a:r>
              <a:rPr dirty="0" sz="1800" spc="-5">
                <a:solidFill>
                  <a:srgbClr val="282833"/>
                </a:solidFill>
                <a:latin typeface="Times New Roman"/>
                <a:cs typeface="Times New Roman"/>
              </a:rPr>
              <a:t>Kaolin,</a:t>
            </a:r>
            <a:r>
              <a:rPr dirty="0" sz="1800" spc="-6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282833"/>
                </a:solidFill>
                <a:latin typeface="Times New Roman"/>
                <a:cs typeface="Times New Roman"/>
              </a:rPr>
              <a:t>Talc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69570" y="2860040"/>
            <a:ext cx="1685289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 b="1">
                <a:solidFill>
                  <a:srgbClr val="FF0000"/>
                </a:solidFill>
                <a:latin typeface="Times New Roman"/>
                <a:cs typeface="Times New Roman"/>
              </a:rPr>
              <a:t>Unorganised</a:t>
            </a:r>
            <a:r>
              <a:rPr dirty="0" sz="1600" spc="-6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1600" spc="-10" b="1">
                <a:solidFill>
                  <a:srgbClr val="FF0000"/>
                </a:solidFill>
                <a:latin typeface="Times New Roman"/>
                <a:cs typeface="Times New Roman"/>
              </a:rPr>
              <a:t>drugs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solidFill>
                  <a:srgbClr val="282833"/>
                </a:solidFill>
                <a:latin typeface="Arial"/>
                <a:cs typeface="Arial"/>
              </a:rPr>
              <a:t>(</a:t>
            </a:r>
            <a:r>
              <a:rPr dirty="0" sz="1800" spc="-10">
                <a:solidFill>
                  <a:srgbClr val="006FBF"/>
                </a:solidFill>
                <a:latin typeface="Arial"/>
                <a:cs typeface="Arial"/>
              </a:rPr>
              <a:t>Acellular</a:t>
            </a:r>
            <a:r>
              <a:rPr dirty="0" sz="1800" spc="-60">
                <a:solidFill>
                  <a:srgbClr val="006FB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006FBF"/>
                </a:solidFill>
                <a:latin typeface="Arial"/>
                <a:cs typeface="Arial"/>
              </a:rPr>
              <a:t>drugs</a:t>
            </a:r>
            <a:r>
              <a:rPr dirty="0" sz="1800" spc="-5">
                <a:solidFill>
                  <a:srgbClr val="282833"/>
                </a:solidFill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159" y="707390"/>
            <a:ext cx="7955915" cy="3454400"/>
          </a:xfrm>
          <a:prstGeom prst="rect">
            <a:avLst/>
          </a:prstGeom>
        </p:spPr>
        <p:txBody>
          <a:bodyPr wrap="square" lIns="0" tIns="176530" rIns="0" bIns="0" rtlCol="0" vert="horz">
            <a:spAutoFit/>
          </a:bodyPr>
          <a:lstStyle/>
          <a:p>
            <a:pPr algn="just" marL="267970" indent="-255270">
              <a:lnSpc>
                <a:spcPct val="100000"/>
              </a:lnSpc>
              <a:spcBef>
                <a:spcPts val="13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b="1">
                <a:solidFill>
                  <a:srgbClr val="FF0000"/>
                </a:solidFill>
                <a:latin typeface="Arial"/>
                <a:cs typeface="Arial"/>
              </a:rPr>
              <a:t>Advantages:</a:t>
            </a:r>
            <a:endParaRPr sz="2600">
              <a:latin typeface="Arial"/>
              <a:cs typeface="Arial"/>
            </a:endParaRPr>
          </a:p>
          <a:p>
            <a:pPr algn="just" marL="267970" marR="5080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spc="-225">
                <a:latin typeface="Arial"/>
                <a:cs typeface="Arial"/>
              </a:rPr>
              <a:t>This </a:t>
            </a:r>
            <a:r>
              <a:rPr dirty="0" sz="2600" spc="-190">
                <a:latin typeface="Arial"/>
                <a:cs typeface="Arial"/>
              </a:rPr>
              <a:t>system </a:t>
            </a:r>
            <a:r>
              <a:rPr dirty="0" sz="2600" spc="-40">
                <a:latin typeface="Arial"/>
                <a:cs typeface="Arial"/>
              </a:rPr>
              <a:t>of </a:t>
            </a:r>
            <a:r>
              <a:rPr dirty="0" sz="2600" spc="-120">
                <a:latin typeface="Arial"/>
                <a:cs typeface="Arial"/>
              </a:rPr>
              <a:t>classification </a:t>
            </a:r>
            <a:r>
              <a:rPr dirty="0" sz="2600" spc="-275">
                <a:latin typeface="Arial"/>
                <a:cs typeface="Arial"/>
              </a:rPr>
              <a:t>is </a:t>
            </a:r>
            <a:r>
              <a:rPr dirty="0" sz="2600" spc="-75">
                <a:latin typeface="Arial"/>
                <a:cs typeface="Arial"/>
              </a:rPr>
              <a:t>more </a:t>
            </a:r>
            <a:r>
              <a:rPr dirty="0" sz="2600" spc="-90">
                <a:latin typeface="Arial"/>
                <a:cs typeface="Arial"/>
              </a:rPr>
              <a:t>convenient</a:t>
            </a:r>
            <a:r>
              <a:rPr dirty="0" sz="2600" spc="540">
                <a:latin typeface="Arial"/>
                <a:cs typeface="Arial"/>
              </a:rPr>
              <a:t> </a:t>
            </a:r>
            <a:r>
              <a:rPr dirty="0" sz="2600" spc="-30">
                <a:latin typeface="Arial"/>
                <a:cs typeface="Arial"/>
              </a:rPr>
              <a:t>for  </a:t>
            </a:r>
            <a:r>
              <a:rPr dirty="0" sz="2600" spc="-45">
                <a:latin typeface="Arial"/>
                <a:cs typeface="Arial"/>
              </a:rPr>
              <a:t>practical </a:t>
            </a:r>
            <a:r>
              <a:rPr dirty="0" sz="2600" spc="-90">
                <a:latin typeface="Arial"/>
                <a:cs typeface="Arial"/>
              </a:rPr>
              <a:t>study </a:t>
            </a:r>
            <a:r>
              <a:rPr dirty="0" sz="2600" spc="-125">
                <a:solidFill>
                  <a:srgbClr val="FF0000"/>
                </a:solidFill>
                <a:latin typeface="Arial"/>
                <a:cs typeface="Arial"/>
              </a:rPr>
              <a:t>especially </a:t>
            </a:r>
            <a:r>
              <a:rPr dirty="0" sz="2600" spc="-90">
                <a:solidFill>
                  <a:srgbClr val="FF0000"/>
                </a:solidFill>
                <a:latin typeface="Arial"/>
                <a:cs typeface="Arial"/>
              </a:rPr>
              <a:t>when </a:t>
            </a:r>
            <a:r>
              <a:rPr dirty="0" sz="2600" spc="-45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dirty="0" sz="2600" spc="-105">
                <a:solidFill>
                  <a:srgbClr val="FF0000"/>
                </a:solidFill>
                <a:latin typeface="Arial"/>
                <a:cs typeface="Arial"/>
              </a:rPr>
              <a:t>chemical </a:t>
            </a:r>
            <a:r>
              <a:rPr dirty="0" sz="2600" spc="-30">
                <a:solidFill>
                  <a:srgbClr val="FF0000"/>
                </a:solidFill>
                <a:latin typeface="Arial"/>
                <a:cs typeface="Arial"/>
              </a:rPr>
              <a:t>nature </a:t>
            </a:r>
            <a:r>
              <a:rPr dirty="0" sz="2600" spc="-45">
                <a:solidFill>
                  <a:srgbClr val="FF0000"/>
                </a:solidFill>
                <a:latin typeface="Arial"/>
                <a:cs typeface="Arial"/>
              </a:rPr>
              <a:t>of  the </a:t>
            </a:r>
            <a:r>
              <a:rPr dirty="0" sz="2600" spc="-30">
                <a:solidFill>
                  <a:srgbClr val="FF0000"/>
                </a:solidFill>
                <a:latin typeface="Arial"/>
                <a:cs typeface="Arial"/>
              </a:rPr>
              <a:t>drug </a:t>
            </a:r>
            <a:r>
              <a:rPr dirty="0" sz="2600" spc="-275">
                <a:solidFill>
                  <a:srgbClr val="FF0000"/>
                </a:solidFill>
                <a:latin typeface="Arial"/>
                <a:cs typeface="Arial"/>
              </a:rPr>
              <a:t>is </a:t>
            </a:r>
            <a:r>
              <a:rPr dirty="0" sz="2600" spc="-20">
                <a:solidFill>
                  <a:srgbClr val="FF0000"/>
                </a:solidFill>
                <a:latin typeface="Arial"/>
                <a:cs typeface="Arial"/>
              </a:rPr>
              <a:t>not </a:t>
            </a:r>
            <a:r>
              <a:rPr dirty="0" sz="2600" spc="-75">
                <a:solidFill>
                  <a:srgbClr val="FF0000"/>
                </a:solidFill>
                <a:latin typeface="Arial"/>
                <a:cs typeface="Arial"/>
              </a:rPr>
              <a:t>clearly</a:t>
            </a:r>
            <a:r>
              <a:rPr dirty="0" sz="2600" spc="-46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2600" spc="-95">
                <a:solidFill>
                  <a:srgbClr val="FF0000"/>
                </a:solidFill>
                <a:latin typeface="Arial"/>
                <a:cs typeface="Arial"/>
              </a:rPr>
              <a:t>understood</a:t>
            </a:r>
            <a:r>
              <a:rPr dirty="0" sz="2600" spc="-95"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  <a:p>
            <a:pPr algn="just" marL="267970" marR="12700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spc="-225">
                <a:latin typeface="Arial"/>
                <a:cs typeface="Arial"/>
              </a:rPr>
              <a:t>This </a:t>
            </a:r>
            <a:r>
              <a:rPr dirty="0" sz="2600" spc="-25">
                <a:latin typeface="Arial"/>
                <a:cs typeface="Arial"/>
              </a:rPr>
              <a:t>type </a:t>
            </a:r>
            <a:r>
              <a:rPr dirty="0" sz="2600" spc="-40">
                <a:latin typeface="Arial"/>
                <a:cs typeface="Arial"/>
              </a:rPr>
              <a:t>of </a:t>
            </a:r>
            <a:r>
              <a:rPr dirty="0" sz="2600" spc="-120">
                <a:latin typeface="Arial"/>
                <a:cs typeface="Arial"/>
              </a:rPr>
              <a:t>classification </a:t>
            </a:r>
            <a:r>
              <a:rPr dirty="0" sz="2600" spc="-270">
                <a:latin typeface="Arial"/>
                <a:cs typeface="Arial"/>
              </a:rPr>
              <a:t>is </a:t>
            </a:r>
            <a:r>
              <a:rPr dirty="0" sz="2600" spc="-60">
                <a:latin typeface="Arial"/>
                <a:cs typeface="Arial"/>
              </a:rPr>
              <a:t>very </a:t>
            </a:r>
            <a:r>
              <a:rPr dirty="0" sz="2600" spc="-120">
                <a:latin typeface="Arial"/>
                <a:cs typeface="Arial"/>
              </a:rPr>
              <a:t>useful </a:t>
            </a:r>
            <a:r>
              <a:rPr dirty="0" sz="2600" spc="-55">
                <a:latin typeface="Arial"/>
                <a:cs typeface="Arial"/>
              </a:rPr>
              <a:t>in </a:t>
            </a:r>
            <a:r>
              <a:rPr dirty="0" sz="2600" spc="-40">
                <a:latin typeface="Arial"/>
                <a:cs typeface="Arial"/>
              </a:rPr>
              <a:t>identifying </a:t>
            </a:r>
            <a:r>
              <a:rPr dirty="0" sz="2600" spc="-45">
                <a:latin typeface="Arial"/>
                <a:cs typeface="Arial"/>
              </a:rPr>
              <a:t>the  </a:t>
            </a:r>
            <a:r>
              <a:rPr dirty="0" sz="2600" spc="-50">
                <a:latin typeface="Arial"/>
                <a:cs typeface="Arial"/>
              </a:rPr>
              <a:t>adulterants</a:t>
            </a:r>
            <a:r>
              <a:rPr dirty="0" sz="2600" spc="-80">
                <a:latin typeface="Arial"/>
                <a:cs typeface="Arial"/>
              </a:rPr>
              <a:t> </a:t>
            </a:r>
            <a:r>
              <a:rPr dirty="0" sz="2600" spc="-180">
                <a:latin typeface="Arial"/>
                <a:cs typeface="Arial"/>
              </a:rPr>
              <a:t>used.</a:t>
            </a:r>
            <a:endParaRPr sz="2600">
              <a:latin typeface="Arial"/>
              <a:cs typeface="Arial"/>
            </a:endParaRPr>
          </a:p>
          <a:p>
            <a:pPr algn="just" marL="267970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spc="-10" b="1">
                <a:solidFill>
                  <a:srgbClr val="FF0000"/>
                </a:solidFill>
                <a:latin typeface="Arial"/>
                <a:cs typeface="Arial"/>
              </a:rPr>
              <a:t>Disadvantages: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159" y="4300220"/>
            <a:ext cx="795274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688340" algn="l"/>
                <a:tab pos="1529080" algn="l"/>
                <a:tab pos="2211070" algn="l"/>
                <a:tab pos="3013710" algn="l"/>
                <a:tab pos="3599179" algn="l"/>
                <a:tab pos="4427220" algn="l"/>
                <a:tab pos="5486400" algn="l"/>
                <a:tab pos="7016115" algn="l"/>
              </a:tabLst>
            </a:pPr>
            <a:r>
              <a:rPr dirty="0" sz="2600" spc="25">
                <a:latin typeface="Arial"/>
                <a:cs typeface="Arial"/>
              </a:rPr>
              <a:t>It	</a:t>
            </a:r>
            <a:r>
              <a:rPr dirty="0" sz="2600" spc="-210">
                <a:latin typeface="Arial"/>
                <a:cs typeface="Arial"/>
              </a:rPr>
              <a:t>does	</a:t>
            </a:r>
            <a:r>
              <a:rPr dirty="0" sz="2600" spc="-20">
                <a:latin typeface="Arial"/>
                <a:cs typeface="Arial"/>
              </a:rPr>
              <a:t>not	</a:t>
            </a:r>
            <a:r>
              <a:rPr dirty="0" sz="2600" spc="-70">
                <a:latin typeface="Arial"/>
                <a:cs typeface="Arial"/>
              </a:rPr>
              <a:t>give	</a:t>
            </a:r>
            <a:r>
              <a:rPr dirty="0" sz="2600" spc="-50">
                <a:latin typeface="Arial"/>
                <a:cs typeface="Arial"/>
              </a:rPr>
              <a:t>an	</a:t>
            </a:r>
            <a:r>
              <a:rPr dirty="0" sz="2600" spc="-55">
                <a:latin typeface="Arial"/>
                <a:cs typeface="Arial"/>
              </a:rPr>
              <a:t>idea	</a:t>
            </a:r>
            <a:r>
              <a:rPr dirty="0" sz="2600">
                <a:latin typeface="Arial"/>
                <a:cs typeface="Arial"/>
              </a:rPr>
              <a:t>about	</a:t>
            </a:r>
            <a:r>
              <a:rPr dirty="0" sz="2600" spc="-65">
                <a:latin typeface="Arial"/>
                <a:cs typeface="Arial"/>
              </a:rPr>
              <a:t>biological	</a:t>
            </a:r>
            <a:r>
              <a:rPr dirty="0" sz="2600" spc="-185">
                <a:latin typeface="Arial"/>
                <a:cs typeface="Arial"/>
              </a:rPr>
              <a:t>source,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5159" y="4531360"/>
            <a:ext cx="7952740" cy="1543050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marL="267970">
              <a:lnSpc>
                <a:spcPct val="100000"/>
              </a:lnSpc>
              <a:spcBef>
                <a:spcPts val="1400"/>
              </a:spcBef>
            </a:pPr>
            <a:r>
              <a:rPr dirty="0" sz="2600" spc="-105">
                <a:latin typeface="Arial"/>
                <a:cs typeface="Arial"/>
              </a:rPr>
              <a:t>chemical </a:t>
            </a:r>
            <a:r>
              <a:rPr dirty="0" sz="2600" spc="-114">
                <a:latin typeface="Arial"/>
                <a:cs typeface="Arial"/>
              </a:rPr>
              <a:t>constituents </a:t>
            </a:r>
            <a:r>
              <a:rPr dirty="0" sz="2600" spc="-35">
                <a:latin typeface="Arial"/>
                <a:cs typeface="Arial"/>
              </a:rPr>
              <a:t>and</a:t>
            </a:r>
            <a:r>
              <a:rPr dirty="0" sz="2600" spc="-5">
                <a:latin typeface="Arial"/>
                <a:cs typeface="Arial"/>
              </a:rPr>
              <a:t> </a:t>
            </a:r>
            <a:r>
              <a:rPr dirty="0" sz="2600" spc="-285">
                <a:latin typeface="Arial"/>
                <a:cs typeface="Arial"/>
              </a:rPr>
              <a:t>uses.</a:t>
            </a:r>
            <a:endParaRPr sz="2600">
              <a:latin typeface="Arial"/>
              <a:cs typeface="Arial"/>
            </a:endParaRPr>
          </a:p>
          <a:p>
            <a:pPr marL="267970" marR="5080" indent="-255270">
              <a:lnSpc>
                <a:spcPts val="3110"/>
              </a:lnSpc>
              <a:spcBef>
                <a:spcPts val="141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1267460" algn="l"/>
                <a:tab pos="2631440" algn="l"/>
                <a:tab pos="3522345" algn="l"/>
                <a:tab pos="3989070" algn="l"/>
                <a:tab pos="4634230" algn="l"/>
                <a:tab pos="5562600" algn="l"/>
                <a:tab pos="6774815" algn="l"/>
              </a:tabLst>
            </a:pPr>
            <a:r>
              <a:rPr dirty="0" sz="2600" spc="-150">
                <a:latin typeface="Arial"/>
                <a:cs typeface="Arial"/>
              </a:rPr>
              <a:t>W</a:t>
            </a:r>
            <a:r>
              <a:rPr dirty="0" sz="2600" spc="-80">
                <a:latin typeface="Arial"/>
                <a:cs typeface="Arial"/>
              </a:rPr>
              <a:t>h</a:t>
            </a:r>
            <a:r>
              <a:rPr dirty="0" sz="2600" spc="-190">
                <a:latin typeface="Arial"/>
                <a:cs typeface="Arial"/>
              </a:rPr>
              <a:t>e</a:t>
            </a:r>
            <a:r>
              <a:rPr dirty="0" sz="2600" spc="-90">
                <a:latin typeface="Arial"/>
                <a:cs typeface="Arial"/>
              </a:rPr>
              <a:t>n</a:t>
            </a:r>
            <a:r>
              <a:rPr dirty="0" sz="2600">
                <a:latin typeface="Arial"/>
                <a:cs typeface="Arial"/>
              </a:rPr>
              <a:t>	d</a:t>
            </a:r>
            <a:r>
              <a:rPr dirty="0" sz="2600" spc="-25">
                <a:latin typeface="Arial"/>
                <a:cs typeface="Arial"/>
              </a:rPr>
              <a:t>i</a:t>
            </a:r>
            <a:r>
              <a:rPr dirty="0" sz="2600" spc="40">
                <a:latin typeface="Arial"/>
                <a:cs typeface="Arial"/>
              </a:rPr>
              <a:t>ff</a:t>
            </a:r>
            <a:r>
              <a:rPr dirty="0" sz="2600" spc="-190">
                <a:latin typeface="Arial"/>
                <a:cs typeface="Arial"/>
              </a:rPr>
              <a:t>e</a:t>
            </a:r>
            <a:r>
              <a:rPr dirty="0" sz="2600" spc="-10">
                <a:latin typeface="Arial"/>
                <a:cs typeface="Arial"/>
              </a:rPr>
              <a:t>r</a:t>
            </a:r>
            <a:r>
              <a:rPr dirty="0" sz="2600" spc="-190">
                <a:latin typeface="Arial"/>
                <a:cs typeface="Arial"/>
              </a:rPr>
              <a:t>e</a:t>
            </a:r>
            <a:r>
              <a:rPr dirty="0" sz="2600" spc="45">
                <a:latin typeface="Arial"/>
                <a:cs typeface="Arial"/>
              </a:rPr>
              <a:t>n</a:t>
            </a:r>
            <a:r>
              <a:rPr dirty="0" sz="2600" spc="25">
                <a:latin typeface="Arial"/>
                <a:cs typeface="Arial"/>
              </a:rPr>
              <a:t>t</a:t>
            </a:r>
            <a:r>
              <a:rPr dirty="0" sz="2600">
                <a:latin typeface="Arial"/>
                <a:cs typeface="Arial"/>
              </a:rPr>
              <a:t>	</a:t>
            </a:r>
            <a:r>
              <a:rPr dirty="0" sz="2600" spc="10">
                <a:latin typeface="Arial"/>
                <a:cs typeface="Arial"/>
              </a:rPr>
              <a:t>p</a:t>
            </a:r>
            <a:r>
              <a:rPr dirty="0" sz="2600" spc="-10">
                <a:latin typeface="Arial"/>
                <a:cs typeface="Arial"/>
              </a:rPr>
              <a:t>a</a:t>
            </a:r>
            <a:r>
              <a:rPr dirty="0" sz="2600" spc="-5">
                <a:latin typeface="Arial"/>
                <a:cs typeface="Arial"/>
              </a:rPr>
              <a:t>r</a:t>
            </a:r>
            <a:r>
              <a:rPr dirty="0" sz="2600" spc="-135">
                <a:latin typeface="Arial"/>
                <a:cs typeface="Arial"/>
              </a:rPr>
              <a:t>t</a:t>
            </a:r>
            <a:r>
              <a:rPr dirty="0" sz="2600" spc="-229">
                <a:latin typeface="Arial"/>
                <a:cs typeface="Arial"/>
              </a:rPr>
              <a:t>s</a:t>
            </a:r>
            <a:r>
              <a:rPr dirty="0" sz="2600">
                <a:latin typeface="Arial"/>
                <a:cs typeface="Arial"/>
              </a:rPr>
              <a:t>	</a:t>
            </a:r>
            <a:r>
              <a:rPr dirty="0" sz="2600" spc="-55">
                <a:latin typeface="Arial"/>
                <a:cs typeface="Arial"/>
              </a:rPr>
              <a:t>o</a:t>
            </a:r>
            <a:r>
              <a:rPr dirty="0" sz="2600" spc="-25">
                <a:latin typeface="Arial"/>
                <a:cs typeface="Arial"/>
              </a:rPr>
              <a:t>f</a:t>
            </a:r>
            <a:r>
              <a:rPr dirty="0" sz="2600">
                <a:latin typeface="Arial"/>
                <a:cs typeface="Arial"/>
              </a:rPr>
              <a:t>	</a:t>
            </a:r>
            <a:r>
              <a:rPr dirty="0" sz="2600" spc="15">
                <a:latin typeface="Arial"/>
                <a:cs typeface="Arial"/>
              </a:rPr>
              <a:t>t</a:t>
            </a:r>
            <a:r>
              <a:rPr dirty="0" sz="2600" spc="45">
                <a:latin typeface="Arial"/>
                <a:cs typeface="Arial"/>
              </a:rPr>
              <a:t>h</a:t>
            </a:r>
            <a:r>
              <a:rPr dirty="0" sz="2600" spc="-195">
                <a:latin typeface="Arial"/>
                <a:cs typeface="Arial"/>
              </a:rPr>
              <a:t>e</a:t>
            </a:r>
            <a:r>
              <a:rPr dirty="0" sz="2600">
                <a:latin typeface="Arial"/>
                <a:cs typeface="Arial"/>
              </a:rPr>
              <a:t>	</a:t>
            </a:r>
            <a:r>
              <a:rPr dirty="0" sz="2600" spc="10">
                <a:latin typeface="Arial"/>
                <a:cs typeface="Arial"/>
              </a:rPr>
              <a:t>p</a:t>
            </a:r>
            <a:r>
              <a:rPr dirty="0" sz="2600" spc="5">
                <a:latin typeface="Arial"/>
                <a:cs typeface="Arial"/>
              </a:rPr>
              <a:t>l</a:t>
            </a:r>
            <a:r>
              <a:rPr dirty="0" sz="2600" spc="25">
                <a:latin typeface="Arial"/>
                <a:cs typeface="Arial"/>
              </a:rPr>
              <a:t>an</a:t>
            </a:r>
            <a:r>
              <a:rPr dirty="0" sz="2600" spc="15">
                <a:latin typeface="Arial"/>
                <a:cs typeface="Arial"/>
              </a:rPr>
              <a:t>t</a:t>
            </a:r>
            <a:r>
              <a:rPr dirty="0" sz="2600">
                <a:latin typeface="Arial"/>
                <a:cs typeface="Arial"/>
              </a:rPr>
              <a:t>	</a:t>
            </a:r>
            <a:r>
              <a:rPr dirty="0" sz="2600" spc="-265">
                <a:latin typeface="Arial"/>
                <a:cs typeface="Arial"/>
              </a:rPr>
              <a:t>c</a:t>
            </a:r>
            <a:r>
              <a:rPr dirty="0" sz="2600" spc="-114">
                <a:latin typeface="Arial"/>
                <a:cs typeface="Arial"/>
              </a:rPr>
              <a:t>o</a:t>
            </a:r>
            <a:r>
              <a:rPr dirty="0" sz="2600" spc="-105">
                <a:latin typeface="Arial"/>
                <a:cs typeface="Arial"/>
              </a:rPr>
              <a:t>n</a:t>
            </a:r>
            <a:r>
              <a:rPr dirty="0" sz="2600" spc="55">
                <a:latin typeface="Arial"/>
                <a:cs typeface="Arial"/>
              </a:rPr>
              <a:t>ta</a:t>
            </a:r>
            <a:r>
              <a:rPr dirty="0" sz="2600" spc="10">
                <a:latin typeface="Arial"/>
                <a:cs typeface="Arial"/>
              </a:rPr>
              <a:t>i</a:t>
            </a:r>
            <a:r>
              <a:rPr dirty="0" sz="2600" spc="-90">
                <a:latin typeface="Arial"/>
                <a:cs typeface="Arial"/>
              </a:rPr>
              <a:t>n</a:t>
            </a:r>
            <a:r>
              <a:rPr dirty="0" sz="2600">
                <a:latin typeface="Arial"/>
                <a:cs typeface="Arial"/>
              </a:rPr>
              <a:t>	</a:t>
            </a:r>
            <a:r>
              <a:rPr dirty="0" sz="2600" spc="10">
                <a:latin typeface="Arial"/>
                <a:cs typeface="Arial"/>
              </a:rPr>
              <a:t>d</a:t>
            </a:r>
            <a:r>
              <a:rPr dirty="0" sz="2600" spc="-25">
                <a:latin typeface="Arial"/>
                <a:cs typeface="Arial"/>
              </a:rPr>
              <a:t>i</a:t>
            </a:r>
            <a:r>
              <a:rPr dirty="0" sz="2600" spc="40">
                <a:latin typeface="Arial"/>
                <a:cs typeface="Arial"/>
              </a:rPr>
              <a:t>f</a:t>
            </a:r>
            <a:r>
              <a:rPr dirty="0" sz="2600" spc="30">
                <a:latin typeface="Arial"/>
                <a:cs typeface="Arial"/>
              </a:rPr>
              <a:t>f</a:t>
            </a:r>
            <a:r>
              <a:rPr dirty="0" sz="2600" spc="-190">
                <a:latin typeface="Arial"/>
                <a:cs typeface="Arial"/>
              </a:rPr>
              <a:t>e</a:t>
            </a:r>
            <a:r>
              <a:rPr dirty="0" sz="2600">
                <a:latin typeface="Arial"/>
                <a:cs typeface="Arial"/>
              </a:rPr>
              <a:t>r</a:t>
            </a:r>
            <a:r>
              <a:rPr dirty="0" sz="2600" spc="-190">
                <a:latin typeface="Arial"/>
                <a:cs typeface="Arial"/>
              </a:rPr>
              <a:t>e</a:t>
            </a:r>
            <a:r>
              <a:rPr dirty="0" sz="2600" spc="25">
                <a:latin typeface="Arial"/>
                <a:cs typeface="Arial"/>
              </a:rPr>
              <a:t>nt  </a:t>
            </a:r>
            <a:r>
              <a:rPr dirty="0" sz="2600" spc="-105">
                <a:latin typeface="Arial"/>
                <a:cs typeface="Arial"/>
              </a:rPr>
              <a:t>chemical </a:t>
            </a:r>
            <a:r>
              <a:rPr dirty="0" sz="2600" spc="-120">
                <a:latin typeface="Arial"/>
                <a:cs typeface="Arial"/>
              </a:rPr>
              <a:t>constituents, </a:t>
            </a:r>
            <a:r>
              <a:rPr dirty="0" sz="2600" spc="70">
                <a:latin typeface="Arial"/>
                <a:cs typeface="Arial"/>
              </a:rPr>
              <a:t>it </a:t>
            </a:r>
            <a:r>
              <a:rPr dirty="0" sz="2600" spc="-275">
                <a:latin typeface="Arial"/>
                <a:cs typeface="Arial"/>
              </a:rPr>
              <a:t>is </a:t>
            </a:r>
            <a:r>
              <a:rPr dirty="0" sz="2600" spc="-5">
                <a:latin typeface="Arial"/>
                <a:cs typeface="Arial"/>
              </a:rPr>
              <a:t>difficult </a:t>
            </a:r>
            <a:r>
              <a:rPr dirty="0" sz="2600" spc="20">
                <a:latin typeface="Arial"/>
                <a:cs typeface="Arial"/>
              </a:rPr>
              <a:t>to </a:t>
            </a:r>
            <a:r>
              <a:rPr dirty="0" sz="2600" spc="-170">
                <a:latin typeface="Arial"/>
                <a:cs typeface="Arial"/>
              </a:rPr>
              <a:t>classify</a:t>
            </a:r>
            <a:r>
              <a:rPr dirty="0" sz="2600" spc="-135">
                <a:latin typeface="Arial"/>
                <a:cs typeface="Arial"/>
              </a:rPr>
              <a:t> </a:t>
            </a:r>
            <a:r>
              <a:rPr dirty="0" sz="2600" spc="-55">
                <a:latin typeface="Arial"/>
                <a:cs typeface="Arial"/>
              </a:rPr>
              <a:t>them.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159" y="1121409"/>
            <a:ext cx="7959090" cy="3812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6540">
              <a:lnSpc>
                <a:spcPct val="100000"/>
              </a:lnSpc>
              <a:spcBef>
                <a:spcPts val="100"/>
              </a:spcBef>
            </a:pPr>
            <a:r>
              <a:rPr dirty="0" sz="2800" spc="105">
                <a:solidFill>
                  <a:srgbClr val="FF0000"/>
                </a:solidFill>
                <a:latin typeface="Trebuchet MS"/>
                <a:cs typeface="Trebuchet MS"/>
              </a:rPr>
              <a:t>3. </a:t>
            </a:r>
            <a:r>
              <a:rPr dirty="0" sz="2800" spc="175">
                <a:solidFill>
                  <a:srgbClr val="FF0000"/>
                </a:solidFill>
                <a:latin typeface="Trebuchet MS"/>
                <a:cs typeface="Trebuchet MS"/>
              </a:rPr>
              <a:t>Chemical </a:t>
            </a:r>
            <a:r>
              <a:rPr dirty="0" sz="2800" spc="145">
                <a:solidFill>
                  <a:srgbClr val="FF0000"/>
                </a:solidFill>
                <a:latin typeface="Trebuchet MS"/>
                <a:cs typeface="Trebuchet MS"/>
              </a:rPr>
              <a:t>classifications </a:t>
            </a:r>
            <a:r>
              <a:rPr dirty="0" sz="2800" spc="95">
                <a:solidFill>
                  <a:srgbClr val="FF0000"/>
                </a:solidFill>
                <a:latin typeface="Trebuchet MS"/>
                <a:cs typeface="Trebuchet MS"/>
              </a:rPr>
              <a:t>of </a:t>
            </a:r>
            <a:r>
              <a:rPr dirty="0" sz="2800" spc="150">
                <a:solidFill>
                  <a:srgbClr val="FF0000"/>
                </a:solidFill>
                <a:latin typeface="Trebuchet MS"/>
                <a:cs typeface="Trebuchet MS"/>
              </a:rPr>
              <a:t>crude</a:t>
            </a:r>
            <a:r>
              <a:rPr dirty="0" sz="2800" spc="-21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z="2800" spc="229">
                <a:solidFill>
                  <a:srgbClr val="FF0000"/>
                </a:solidFill>
                <a:latin typeface="Trebuchet MS"/>
                <a:cs typeface="Trebuchet MS"/>
              </a:rPr>
              <a:t>drugs</a:t>
            </a:r>
            <a:endParaRPr sz="2800">
              <a:latin typeface="Trebuchet MS"/>
              <a:cs typeface="Trebuchet MS"/>
            </a:endParaRPr>
          </a:p>
          <a:p>
            <a:pPr algn="just" marL="267970" marR="5080" indent="-255270">
              <a:lnSpc>
                <a:spcPct val="149900"/>
              </a:lnSpc>
              <a:spcBef>
                <a:spcPts val="127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125">
                <a:solidFill>
                  <a:srgbClr val="282833"/>
                </a:solidFill>
                <a:latin typeface="Arial"/>
                <a:cs typeface="Arial"/>
              </a:rPr>
              <a:t>Here,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</a:t>
            </a:r>
            <a:r>
              <a:rPr dirty="0" sz="2800" spc="49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divided 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into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different  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groups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according </a:t>
            </a:r>
            <a:r>
              <a:rPr dirty="0" sz="2800" spc="25">
                <a:solidFill>
                  <a:srgbClr val="282833"/>
                </a:solidFill>
                <a:latin typeface="Arial"/>
                <a:cs typeface="Arial"/>
              </a:rPr>
              <a:t>to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14">
                <a:solidFill>
                  <a:srgbClr val="FF0000"/>
                </a:solidFill>
                <a:latin typeface="Arial"/>
                <a:cs typeface="Arial"/>
              </a:rPr>
              <a:t>chemical </a:t>
            </a:r>
            <a:r>
              <a:rPr dirty="0" sz="2800" spc="-25">
                <a:solidFill>
                  <a:srgbClr val="FF0000"/>
                </a:solidFill>
                <a:latin typeface="Arial"/>
                <a:cs typeface="Arial"/>
              </a:rPr>
              <a:t>nature </a:t>
            </a:r>
            <a:r>
              <a:rPr dirty="0" sz="2800" spc="-45">
                <a:solidFill>
                  <a:srgbClr val="FF0000"/>
                </a:solidFill>
                <a:latin typeface="Arial"/>
                <a:cs typeface="Arial"/>
              </a:rPr>
              <a:t>of </a:t>
            </a:r>
            <a:r>
              <a:rPr dirty="0" sz="2800" spc="-35">
                <a:solidFill>
                  <a:srgbClr val="FF0000"/>
                </a:solidFill>
                <a:latin typeface="Arial"/>
                <a:cs typeface="Arial"/>
              </a:rPr>
              <a:t>their  </a:t>
            </a:r>
            <a:r>
              <a:rPr dirty="0" sz="2800" spc="-130">
                <a:solidFill>
                  <a:srgbClr val="FF0000"/>
                </a:solidFill>
                <a:latin typeface="Arial"/>
                <a:cs typeface="Arial"/>
              </a:rPr>
              <a:t>most </a:t>
            </a:r>
            <a:r>
              <a:rPr dirty="0" sz="2800" spc="10">
                <a:solidFill>
                  <a:srgbClr val="FF0000"/>
                </a:solidFill>
                <a:latin typeface="Arial"/>
                <a:cs typeface="Arial"/>
              </a:rPr>
              <a:t>important </a:t>
            </a:r>
            <a:r>
              <a:rPr dirty="0" sz="2800" spc="-80">
                <a:solidFill>
                  <a:srgbClr val="FF0000"/>
                </a:solidFill>
                <a:latin typeface="Arial"/>
                <a:cs typeface="Arial"/>
              </a:rPr>
              <a:t>constituent </a:t>
            </a:r>
            <a:r>
              <a:rPr dirty="0" sz="2800" spc="-130">
                <a:solidFill>
                  <a:srgbClr val="FF0000"/>
                </a:solidFill>
                <a:latin typeface="Arial"/>
                <a:cs typeface="Arial"/>
              </a:rPr>
              <a:t>present </a:t>
            </a:r>
            <a:r>
              <a:rPr dirty="0" sz="2800" spc="-55">
                <a:solidFill>
                  <a:srgbClr val="FF0000"/>
                </a:solidFill>
                <a:latin typeface="Arial"/>
                <a:cs typeface="Arial"/>
              </a:rPr>
              <a:t>in </a:t>
            </a:r>
            <a:r>
              <a:rPr dirty="0" sz="2800" spc="-5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dirty="0" sz="2800" spc="-35">
                <a:solidFill>
                  <a:srgbClr val="FF0000"/>
                </a:solidFill>
                <a:latin typeface="Arial"/>
                <a:cs typeface="Arial"/>
              </a:rPr>
              <a:t>drug </a:t>
            </a:r>
            <a:r>
              <a:rPr dirty="0" sz="2800" spc="25">
                <a:solidFill>
                  <a:srgbClr val="FF0000"/>
                </a:solidFill>
                <a:latin typeface="Arial"/>
                <a:cs typeface="Arial"/>
              </a:rPr>
              <a:t>to  </a:t>
            </a:r>
            <a:r>
              <a:rPr dirty="0" sz="2800" spc="-100">
                <a:solidFill>
                  <a:srgbClr val="FF0000"/>
                </a:solidFill>
                <a:latin typeface="Arial"/>
                <a:cs typeface="Arial"/>
              </a:rPr>
              <a:t>which </a:t>
            </a:r>
            <a:r>
              <a:rPr dirty="0" sz="2800" spc="-5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dirty="0" sz="2800" spc="-60">
                <a:solidFill>
                  <a:srgbClr val="FF0000"/>
                </a:solidFill>
                <a:latin typeface="Arial"/>
                <a:cs typeface="Arial"/>
              </a:rPr>
              <a:t>pharmacological/therapeutic </a:t>
            </a:r>
            <a:r>
              <a:rPr dirty="0" sz="2800" spc="-5">
                <a:solidFill>
                  <a:srgbClr val="FF0000"/>
                </a:solidFill>
                <a:latin typeface="Arial"/>
                <a:cs typeface="Arial"/>
              </a:rPr>
              <a:t>activity </a:t>
            </a:r>
            <a:r>
              <a:rPr dirty="0" sz="2800" spc="-50">
                <a:solidFill>
                  <a:srgbClr val="FF0000"/>
                </a:solidFill>
                <a:latin typeface="Arial"/>
                <a:cs typeface="Arial"/>
              </a:rPr>
              <a:t>of  </a:t>
            </a:r>
            <a:r>
              <a:rPr dirty="0" sz="2800" spc="-30">
                <a:solidFill>
                  <a:srgbClr val="FF0000"/>
                </a:solidFill>
                <a:latin typeface="Arial"/>
                <a:cs typeface="Arial"/>
              </a:rPr>
              <a:t>drug </a:t>
            </a:r>
            <a:r>
              <a:rPr dirty="0" sz="2800" spc="-290">
                <a:solidFill>
                  <a:srgbClr val="FF0000"/>
                </a:solidFill>
                <a:latin typeface="Arial"/>
                <a:cs typeface="Arial"/>
              </a:rPr>
              <a:t>is</a:t>
            </a:r>
            <a:r>
              <a:rPr dirty="0" sz="2800" spc="-15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2800" spc="5">
                <a:solidFill>
                  <a:srgbClr val="FF0000"/>
                </a:solidFill>
                <a:latin typeface="Arial"/>
                <a:cs typeface="Arial"/>
              </a:rPr>
              <a:t>attributed.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0280" y="1103629"/>
            <a:ext cx="242252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solidFill>
                  <a:srgbClr val="FF0000"/>
                </a:solidFill>
                <a:latin typeface="Times New Roman"/>
                <a:cs typeface="Times New Roman"/>
              </a:rPr>
              <a:t>Chemical</a:t>
            </a:r>
            <a:r>
              <a:rPr dirty="0" sz="2000" spc="-3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 b="1">
                <a:solidFill>
                  <a:srgbClr val="FF0000"/>
                </a:solidFill>
                <a:latin typeface="Times New Roman"/>
                <a:cs typeface="Times New Roman"/>
              </a:rPr>
              <a:t>constituents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92929" y="1103629"/>
            <a:ext cx="69024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b="1">
                <a:solidFill>
                  <a:srgbClr val="FF0000"/>
                </a:solidFill>
                <a:latin typeface="Times New Roman"/>
                <a:cs typeface="Times New Roman"/>
              </a:rPr>
              <a:t>Dr</a:t>
            </a:r>
            <a:r>
              <a:rPr dirty="0" sz="2000" spc="-5" b="1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dirty="0" sz="2000" spc="5" b="1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dirty="0" sz="2000" b="1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0280" y="1555750"/>
            <a:ext cx="2767965" cy="4601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1597660">
              <a:lnSpc>
                <a:spcPct val="150100"/>
              </a:lnSpc>
              <a:spcBef>
                <a:spcPts val="105"/>
              </a:spcBef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Alkaloids  Glycosides 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Tannins 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Volatile</a:t>
            </a:r>
            <a:r>
              <a:rPr dirty="0" sz="2000" spc="-7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oil  Lipids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38300"/>
              </a:lnSpc>
              <a:spcBef>
                <a:spcPts val="290"/>
              </a:spcBef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Carbohydrates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and derived  products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80"/>
              </a:spcBef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Resins</a:t>
            </a:r>
            <a:endParaRPr sz="2000">
              <a:latin typeface="Times New Roman"/>
              <a:cs typeface="Times New Roman"/>
            </a:endParaRPr>
          </a:p>
          <a:p>
            <a:pPr marL="12700" marR="490855">
              <a:lnSpc>
                <a:spcPct val="150000"/>
              </a:lnSpc>
            </a:pPr>
            <a:r>
              <a:rPr dirty="0" sz="2000" spc="-10">
                <a:solidFill>
                  <a:srgbClr val="282833"/>
                </a:solidFill>
                <a:latin typeface="Times New Roman"/>
                <a:cs typeface="Times New Roman"/>
              </a:rPr>
              <a:t>Vitamins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&amp;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hormones  Proteins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&amp;</a:t>
            </a:r>
            <a:r>
              <a:rPr dirty="0" sz="2000" spc="-3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enzymes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92929" y="1555750"/>
            <a:ext cx="3317240" cy="460121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5080">
              <a:lnSpc>
                <a:spcPct val="148200"/>
              </a:lnSpc>
              <a:spcBef>
                <a:spcPts val="150"/>
              </a:spcBef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Datura, Vasaka, Vinca,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Lobelia 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Cascara,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Senna,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Digitalis  Catechu, Myrobalan,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Ashoka 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Clove, Eucalyptus, Cinnamon  Castor oil, Beeswax, Arachis oil  Acacia,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Agar, Honey,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Linseed 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Tragacanth,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Starch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80"/>
              </a:spcBef>
            </a:pP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Colophony,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Benjoin,</a:t>
            </a:r>
            <a:endParaRPr sz="2000">
              <a:latin typeface="Times New Roman"/>
              <a:cs typeface="Times New Roman"/>
            </a:endParaRPr>
          </a:p>
          <a:p>
            <a:pPr marL="12700" marR="299720">
              <a:lnSpc>
                <a:spcPct val="150000"/>
              </a:lnSpc>
            </a:pP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Yeast, 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Shark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liver oil, Insulin  Gelatin,</a:t>
            </a:r>
            <a:r>
              <a:rPr dirty="0" sz="200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2000" spc="-5">
                <a:solidFill>
                  <a:srgbClr val="282833"/>
                </a:solidFill>
                <a:latin typeface="Times New Roman"/>
                <a:cs typeface="Times New Roman"/>
              </a:rPr>
              <a:t>Papain,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159" y="553720"/>
            <a:ext cx="7955915" cy="5566410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4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400" spc="170" b="1">
                <a:solidFill>
                  <a:srgbClr val="FF0000"/>
                </a:solidFill>
                <a:latin typeface="Times New Roman"/>
                <a:cs typeface="Times New Roman"/>
              </a:rPr>
              <a:t>Advantages</a:t>
            </a:r>
            <a:r>
              <a:rPr dirty="0" sz="2400" spc="-2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 spc="-65" b="1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267970" indent="-255270">
              <a:lnSpc>
                <a:spcPct val="100000"/>
              </a:lnSpc>
              <a:spcBef>
                <a:spcPts val="13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400" spc="-105">
                <a:solidFill>
                  <a:srgbClr val="282833"/>
                </a:solidFill>
                <a:latin typeface="Arial"/>
                <a:cs typeface="Arial"/>
              </a:rPr>
              <a:t>Chemical constituents </a:t>
            </a:r>
            <a:r>
              <a:rPr dirty="0" sz="2400" spc="-65">
                <a:solidFill>
                  <a:srgbClr val="282833"/>
                </a:solidFill>
                <a:latin typeface="Arial"/>
                <a:cs typeface="Arial"/>
              </a:rPr>
              <a:t>are</a:t>
            </a:r>
            <a:r>
              <a:rPr dirty="0" sz="240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282833"/>
                </a:solidFill>
                <a:latin typeface="Arial"/>
                <a:cs typeface="Arial"/>
              </a:rPr>
              <a:t>known,</a:t>
            </a:r>
            <a:endParaRPr sz="24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400" spc="-75">
                <a:solidFill>
                  <a:srgbClr val="282833"/>
                </a:solidFill>
                <a:latin typeface="Arial"/>
                <a:cs typeface="Arial"/>
              </a:rPr>
              <a:t>Medicinal </a:t>
            </a:r>
            <a:r>
              <a:rPr dirty="0" sz="2400" spc="-295">
                <a:solidFill>
                  <a:srgbClr val="282833"/>
                </a:solidFill>
                <a:latin typeface="Arial"/>
                <a:cs typeface="Arial"/>
              </a:rPr>
              <a:t>uses </a:t>
            </a:r>
            <a:r>
              <a:rPr dirty="0" sz="2400" spc="-65">
                <a:solidFill>
                  <a:srgbClr val="282833"/>
                </a:solidFill>
                <a:latin typeface="Arial"/>
                <a:cs typeface="Arial"/>
              </a:rPr>
              <a:t>are</a:t>
            </a:r>
            <a:r>
              <a:rPr dirty="0" sz="2400" spc="-20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known</a:t>
            </a:r>
            <a:endParaRPr sz="24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3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400" spc="160" b="1">
                <a:solidFill>
                  <a:srgbClr val="FF0000"/>
                </a:solidFill>
                <a:latin typeface="Times New Roman"/>
                <a:cs typeface="Times New Roman"/>
              </a:rPr>
              <a:t>Disadvantages</a:t>
            </a:r>
            <a:r>
              <a:rPr dirty="0" sz="2400" spc="-1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 spc="-65" b="1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algn="just" marL="267970" marR="6985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400" spc="-14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different </a:t>
            </a:r>
            <a:r>
              <a:rPr dirty="0" sz="2400" spc="-50">
                <a:solidFill>
                  <a:srgbClr val="282833"/>
                </a:solidFill>
                <a:latin typeface="Arial"/>
                <a:cs typeface="Arial"/>
              </a:rPr>
              <a:t>origin </a:t>
            </a:r>
            <a:r>
              <a:rPr dirty="0" sz="2400" spc="-6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400" spc="-55">
                <a:solidFill>
                  <a:srgbClr val="282833"/>
                </a:solidFill>
                <a:latin typeface="Arial"/>
                <a:cs typeface="Arial"/>
              </a:rPr>
              <a:t>grouped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under </a:t>
            </a:r>
            <a:r>
              <a:rPr dirty="0" sz="2400" spc="-75">
                <a:solidFill>
                  <a:srgbClr val="282833"/>
                </a:solidFill>
                <a:latin typeface="Arial"/>
                <a:cs typeface="Arial"/>
              </a:rPr>
              <a:t>similar </a:t>
            </a:r>
            <a:r>
              <a:rPr dirty="0" sz="2400" spc="-100">
                <a:solidFill>
                  <a:srgbClr val="282833"/>
                </a:solidFill>
                <a:latin typeface="Arial"/>
                <a:cs typeface="Arial"/>
              </a:rPr>
              <a:t>chemical  </a:t>
            </a:r>
            <a:r>
              <a:rPr dirty="0" sz="2400" spc="-80">
                <a:solidFill>
                  <a:srgbClr val="282833"/>
                </a:solidFill>
                <a:latin typeface="Arial"/>
                <a:cs typeface="Arial"/>
              </a:rPr>
              <a:t>titles.</a:t>
            </a:r>
            <a:endParaRPr sz="2400">
              <a:latin typeface="Arial"/>
              <a:cs typeface="Arial"/>
            </a:endParaRPr>
          </a:p>
          <a:p>
            <a:pPr algn="just" marL="267970" marR="5080" indent="-255270">
              <a:lnSpc>
                <a:spcPct val="100000"/>
              </a:lnSpc>
              <a:spcBef>
                <a:spcPts val="13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400" spc="-204">
                <a:solidFill>
                  <a:srgbClr val="282833"/>
                </a:solidFill>
                <a:latin typeface="Arial"/>
                <a:cs typeface="Arial"/>
              </a:rPr>
              <a:t>This </a:t>
            </a:r>
            <a:r>
              <a:rPr dirty="0" sz="2400" spc="-20">
                <a:solidFill>
                  <a:srgbClr val="282833"/>
                </a:solidFill>
                <a:latin typeface="Arial"/>
                <a:cs typeface="Arial"/>
              </a:rPr>
              <a:t>type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11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400" spc="-114">
                <a:solidFill>
                  <a:srgbClr val="282833"/>
                </a:solidFill>
                <a:latin typeface="Arial"/>
                <a:cs typeface="Arial"/>
              </a:rPr>
              <a:t>makes </a:t>
            </a:r>
            <a:r>
              <a:rPr dirty="0" sz="2400" spc="-95">
                <a:solidFill>
                  <a:srgbClr val="282833"/>
                </a:solidFill>
                <a:latin typeface="Arial"/>
                <a:cs typeface="Arial"/>
              </a:rPr>
              <a:t>no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proper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placement </a:t>
            </a:r>
            <a:r>
              <a:rPr dirty="0" sz="2400" spc="-35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containing </a:t>
            </a:r>
            <a:r>
              <a:rPr dirty="0" sz="2400" spc="15">
                <a:solidFill>
                  <a:srgbClr val="282833"/>
                </a:solidFill>
                <a:latin typeface="Arial"/>
                <a:cs typeface="Arial"/>
              </a:rPr>
              <a:t>two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different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types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</a:t>
            </a:r>
            <a:r>
              <a:rPr dirty="0" sz="2400" spc="-10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282833"/>
                </a:solidFill>
                <a:latin typeface="Arial"/>
                <a:cs typeface="Arial"/>
              </a:rPr>
              <a:t>chemicals.</a:t>
            </a:r>
            <a:endParaRPr sz="2400">
              <a:latin typeface="Arial"/>
              <a:cs typeface="Arial"/>
            </a:endParaRPr>
          </a:p>
          <a:p>
            <a:pPr algn="just" marL="267970" marR="5080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400" spc="-195">
                <a:solidFill>
                  <a:srgbClr val="282833"/>
                </a:solidFill>
                <a:latin typeface="Arial"/>
                <a:cs typeface="Arial"/>
              </a:rPr>
              <a:t>Eg: </a:t>
            </a:r>
            <a:r>
              <a:rPr dirty="0" sz="2400" spc="-65">
                <a:solidFill>
                  <a:srgbClr val="282833"/>
                </a:solidFill>
                <a:latin typeface="Arial"/>
                <a:cs typeface="Arial"/>
              </a:rPr>
              <a:t>Certain</a:t>
            </a:r>
            <a:r>
              <a:rPr dirty="0" sz="2400" spc="53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400" spc="-35">
                <a:solidFill>
                  <a:srgbClr val="282833"/>
                </a:solidFill>
                <a:latin typeface="Arial"/>
                <a:cs typeface="Arial"/>
              </a:rPr>
              <a:t>found </a:t>
            </a:r>
            <a:r>
              <a:rPr dirty="0" sz="2400" spc="20">
                <a:solidFill>
                  <a:srgbClr val="282833"/>
                </a:solidFill>
                <a:latin typeface="Arial"/>
                <a:cs typeface="Arial"/>
              </a:rPr>
              <a:t>to </a:t>
            </a:r>
            <a:r>
              <a:rPr dirty="0" sz="2400" spc="-55">
                <a:solidFill>
                  <a:srgbClr val="282833"/>
                </a:solidFill>
                <a:latin typeface="Arial"/>
                <a:cs typeface="Arial"/>
              </a:rPr>
              <a:t>contain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alkaloids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and  </a:t>
            </a:r>
            <a:r>
              <a:rPr dirty="0" sz="2400" spc="-170">
                <a:solidFill>
                  <a:srgbClr val="282833"/>
                </a:solidFill>
                <a:latin typeface="Arial"/>
                <a:cs typeface="Arial"/>
              </a:rPr>
              <a:t>glycosides </a:t>
            </a:r>
            <a:r>
              <a:rPr dirty="0" sz="2400" spc="-95">
                <a:solidFill>
                  <a:srgbClr val="282833"/>
                </a:solidFill>
                <a:latin typeface="Arial"/>
                <a:cs typeface="Arial"/>
              </a:rPr>
              <a:t>(Cinchona), </a:t>
            </a:r>
            <a:r>
              <a:rPr dirty="0" sz="2400" spc="-110">
                <a:solidFill>
                  <a:srgbClr val="282833"/>
                </a:solidFill>
                <a:latin typeface="Arial"/>
                <a:cs typeface="Arial"/>
              </a:rPr>
              <a:t>Fixed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oil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400" spc="-20">
                <a:solidFill>
                  <a:srgbClr val="282833"/>
                </a:solidFill>
                <a:latin typeface="Arial"/>
                <a:cs typeface="Arial"/>
              </a:rPr>
              <a:t>volatile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oil </a:t>
            </a:r>
            <a:r>
              <a:rPr dirty="0" sz="2400" spc="-10">
                <a:solidFill>
                  <a:srgbClr val="282833"/>
                </a:solidFill>
                <a:latin typeface="Arial"/>
                <a:cs typeface="Arial"/>
              </a:rPr>
              <a:t>(Nutmeg)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equal importance </a:t>
            </a:r>
            <a:r>
              <a:rPr dirty="0" sz="2400" spc="-50">
                <a:solidFill>
                  <a:srgbClr val="282833"/>
                </a:solidFill>
                <a:latin typeface="Arial"/>
                <a:cs typeface="Arial"/>
              </a:rPr>
              <a:t>together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400" spc="-155">
                <a:solidFill>
                  <a:srgbClr val="282833"/>
                </a:solidFill>
                <a:latin typeface="Arial"/>
                <a:cs typeface="Arial"/>
              </a:rPr>
              <a:t>hence </a:t>
            </a:r>
            <a:r>
              <a:rPr dirty="0" sz="2400" spc="70">
                <a:solidFill>
                  <a:srgbClr val="282833"/>
                </a:solidFill>
                <a:latin typeface="Arial"/>
                <a:cs typeface="Arial"/>
              </a:rPr>
              <a:t>it </a:t>
            </a:r>
            <a:r>
              <a:rPr dirty="0" sz="2400" spc="-250">
                <a:solidFill>
                  <a:srgbClr val="282833"/>
                </a:solidFill>
                <a:latin typeface="Arial"/>
                <a:cs typeface="Arial"/>
              </a:rPr>
              <a:t>is </a:t>
            </a:r>
            <a:r>
              <a:rPr dirty="0" sz="2400" spc="-10">
                <a:solidFill>
                  <a:srgbClr val="282833"/>
                </a:solidFill>
                <a:latin typeface="Arial"/>
                <a:cs typeface="Arial"/>
              </a:rPr>
              <a:t>difficult </a:t>
            </a:r>
            <a:r>
              <a:rPr dirty="0" sz="2400" spc="15">
                <a:solidFill>
                  <a:srgbClr val="282833"/>
                </a:solidFill>
                <a:latin typeface="Arial"/>
                <a:cs typeface="Arial"/>
              </a:rPr>
              <a:t>to  </a:t>
            </a:r>
            <a:r>
              <a:rPr dirty="0" sz="2400" spc="-90">
                <a:solidFill>
                  <a:srgbClr val="282833"/>
                </a:solidFill>
                <a:latin typeface="Arial"/>
                <a:cs typeface="Arial"/>
              </a:rPr>
              <a:t>categorize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them</a:t>
            </a:r>
            <a:r>
              <a:rPr dirty="0" sz="2400" spc="-5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properly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604519"/>
            <a:ext cx="8072120" cy="481584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2700" marR="10795" indent="866140">
              <a:lnSpc>
                <a:spcPts val="5040"/>
              </a:lnSpc>
              <a:spcBef>
                <a:spcPts val="545"/>
              </a:spcBef>
              <a:tabLst>
                <a:tab pos="1433830" algn="l"/>
                <a:tab pos="3948429" algn="l"/>
                <a:tab pos="6494145" algn="l"/>
                <a:tab pos="7053580" algn="l"/>
              </a:tabLst>
            </a:pPr>
            <a:r>
              <a:rPr dirty="0" sz="2800" spc="245">
                <a:solidFill>
                  <a:srgbClr val="FF0000"/>
                </a:solidFill>
                <a:latin typeface="Georgia"/>
                <a:cs typeface="Georgia"/>
              </a:rPr>
              <a:t>4</a:t>
            </a:r>
            <a:r>
              <a:rPr dirty="0" sz="2800" spc="120">
                <a:solidFill>
                  <a:srgbClr val="FF0000"/>
                </a:solidFill>
                <a:latin typeface="Georgia"/>
                <a:cs typeface="Georgia"/>
              </a:rPr>
              <a:t>.</a:t>
            </a:r>
            <a:r>
              <a:rPr dirty="0" sz="280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dirty="0" sz="2800" spc="305">
                <a:solidFill>
                  <a:srgbClr val="FF0000"/>
                </a:solidFill>
                <a:latin typeface="Georgia"/>
                <a:cs typeface="Georgia"/>
              </a:rPr>
              <a:t>T</a:t>
            </a:r>
            <a:r>
              <a:rPr dirty="0" sz="2800" spc="245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dirty="0" sz="2800" spc="90">
                <a:solidFill>
                  <a:srgbClr val="FF0000"/>
                </a:solidFill>
                <a:latin typeface="Georgia"/>
                <a:cs typeface="Georgia"/>
              </a:rPr>
              <a:t>x</a:t>
            </a:r>
            <a:r>
              <a:rPr dirty="0" sz="2800" spc="185">
                <a:solidFill>
                  <a:srgbClr val="FF0000"/>
                </a:solidFill>
                <a:latin typeface="Georgia"/>
                <a:cs typeface="Georgia"/>
              </a:rPr>
              <a:t>o</a:t>
            </a:r>
            <a:r>
              <a:rPr dirty="0" sz="2800" spc="195">
                <a:solidFill>
                  <a:srgbClr val="FF0000"/>
                </a:solidFill>
                <a:latin typeface="Georgia"/>
                <a:cs typeface="Georgia"/>
              </a:rPr>
              <a:t>n</a:t>
            </a:r>
            <a:r>
              <a:rPr dirty="0" sz="2800" spc="185">
                <a:solidFill>
                  <a:srgbClr val="FF0000"/>
                </a:solidFill>
                <a:latin typeface="Georgia"/>
                <a:cs typeface="Georgia"/>
              </a:rPr>
              <a:t>o</a:t>
            </a:r>
            <a:r>
              <a:rPr dirty="0" sz="2800" spc="204">
                <a:solidFill>
                  <a:srgbClr val="FF0000"/>
                </a:solidFill>
                <a:latin typeface="Georgia"/>
                <a:cs typeface="Georgia"/>
              </a:rPr>
              <a:t>m</a:t>
            </a:r>
            <a:r>
              <a:rPr dirty="0" sz="2800" spc="195">
                <a:solidFill>
                  <a:srgbClr val="FF0000"/>
                </a:solidFill>
                <a:latin typeface="Georgia"/>
                <a:cs typeface="Georgia"/>
              </a:rPr>
              <a:t>i</a:t>
            </a:r>
            <a:r>
              <a:rPr dirty="0" sz="2800" spc="45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dirty="0" sz="2800" spc="245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dirty="0" sz="2800" spc="200">
                <a:solidFill>
                  <a:srgbClr val="FF0000"/>
                </a:solidFill>
                <a:latin typeface="Georgia"/>
                <a:cs typeface="Georgia"/>
              </a:rPr>
              <a:t>l</a:t>
            </a:r>
            <a:r>
              <a:rPr dirty="0" sz="280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dirty="0" sz="2800" spc="45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dirty="0" sz="2800" spc="155">
                <a:solidFill>
                  <a:srgbClr val="FF0000"/>
                </a:solidFill>
                <a:latin typeface="Georgia"/>
                <a:cs typeface="Georgia"/>
              </a:rPr>
              <a:t>l</a:t>
            </a:r>
            <a:r>
              <a:rPr dirty="0" sz="2800" spc="265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dirty="0" sz="2800" spc="135">
                <a:solidFill>
                  <a:srgbClr val="FF0000"/>
                </a:solidFill>
                <a:latin typeface="Georgia"/>
                <a:cs typeface="Georgia"/>
              </a:rPr>
              <a:t>s</a:t>
            </a:r>
            <a:r>
              <a:rPr dirty="0" sz="2800" spc="160">
                <a:solidFill>
                  <a:srgbClr val="FF0000"/>
                </a:solidFill>
                <a:latin typeface="Georgia"/>
                <a:cs typeface="Georgia"/>
              </a:rPr>
              <a:t>si</a:t>
            </a:r>
            <a:r>
              <a:rPr dirty="0" sz="2800" spc="125">
                <a:solidFill>
                  <a:srgbClr val="FF0000"/>
                </a:solidFill>
                <a:latin typeface="Georgia"/>
                <a:cs typeface="Georgia"/>
              </a:rPr>
              <a:t>f</a:t>
            </a:r>
            <a:r>
              <a:rPr dirty="0" sz="2800" spc="195">
                <a:solidFill>
                  <a:srgbClr val="FF0000"/>
                </a:solidFill>
                <a:latin typeface="Georgia"/>
                <a:cs typeface="Georgia"/>
              </a:rPr>
              <a:t>i</a:t>
            </a:r>
            <a:r>
              <a:rPr dirty="0" sz="2800" spc="45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dirty="0" sz="2800" spc="245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dirty="0" sz="2800" spc="135">
                <a:solidFill>
                  <a:srgbClr val="FF0000"/>
                </a:solidFill>
                <a:latin typeface="Georgia"/>
                <a:cs typeface="Georgia"/>
              </a:rPr>
              <a:t>t</a:t>
            </a:r>
            <a:r>
              <a:rPr dirty="0" sz="2800" spc="190">
                <a:solidFill>
                  <a:srgbClr val="FF0000"/>
                </a:solidFill>
                <a:latin typeface="Georgia"/>
                <a:cs typeface="Georgia"/>
              </a:rPr>
              <a:t>i</a:t>
            </a:r>
            <a:r>
              <a:rPr dirty="0" sz="2800" spc="185">
                <a:solidFill>
                  <a:srgbClr val="FF0000"/>
                </a:solidFill>
                <a:latin typeface="Georgia"/>
                <a:cs typeface="Georgia"/>
              </a:rPr>
              <a:t>o</a:t>
            </a:r>
            <a:r>
              <a:rPr dirty="0" sz="2800" spc="204">
                <a:solidFill>
                  <a:srgbClr val="FF0000"/>
                </a:solidFill>
                <a:latin typeface="Georgia"/>
                <a:cs typeface="Georgia"/>
              </a:rPr>
              <a:t>n</a:t>
            </a:r>
            <a:r>
              <a:rPr dirty="0" sz="280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dirty="0" sz="2800" spc="155">
                <a:solidFill>
                  <a:srgbClr val="FF0000"/>
                </a:solidFill>
                <a:latin typeface="Georgia"/>
                <a:cs typeface="Georgia"/>
              </a:rPr>
              <a:t>of</a:t>
            </a:r>
            <a:r>
              <a:rPr dirty="0" sz="280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dirty="0" sz="2800" spc="45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dirty="0" sz="2800" spc="300">
                <a:solidFill>
                  <a:srgbClr val="FF0000"/>
                </a:solidFill>
                <a:latin typeface="Georgia"/>
                <a:cs typeface="Georgia"/>
              </a:rPr>
              <a:t>r</a:t>
            </a:r>
            <a:r>
              <a:rPr dirty="0" sz="2800" spc="130">
                <a:solidFill>
                  <a:srgbClr val="FF0000"/>
                </a:solidFill>
                <a:latin typeface="Georgia"/>
                <a:cs typeface="Georgia"/>
              </a:rPr>
              <a:t>ude  </a:t>
            </a:r>
            <a:r>
              <a:rPr dirty="0" sz="2800" spc="175">
                <a:solidFill>
                  <a:srgbClr val="FF0000"/>
                </a:solidFill>
                <a:latin typeface="Georgia"/>
                <a:cs typeface="Georgia"/>
              </a:rPr>
              <a:t>drugs</a:t>
            </a:r>
            <a:endParaRPr sz="2800">
              <a:latin typeface="Georgia"/>
              <a:cs typeface="Georgia"/>
            </a:endParaRPr>
          </a:p>
          <a:p>
            <a:pPr marL="605790" indent="-255904">
              <a:lnSpc>
                <a:spcPts val="2010"/>
              </a:lnSpc>
              <a:buClr>
                <a:srgbClr val="9ABA58"/>
              </a:buClr>
              <a:buFont typeface="Georgia"/>
              <a:buChar char="•"/>
              <a:tabLst>
                <a:tab pos="605790" algn="l"/>
              </a:tabLst>
            </a:pP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In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this </a:t>
            </a:r>
            <a:r>
              <a:rPr dirty="0" sz="2800" spc="-204">
                <a:solidFill>
                  <a:srgbClr val="282833"/>
                </a:solidFill>
                <a:latin typeface="Arial"/>
                <a:cs typeface="Arial"/>
              </a:rPr>
              <a:t>system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drug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arranged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according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25">
                <a:solidFill>
                  <a:srgbClr val="282833"/>
                </a:solidFill>
                <a:latin typeface="Arial"/>
                <a:cs typeface="Arial"/>
              </a:rPr>
              <a:t>to</a:t>
            </a:r>
            <a:endParaRPr sz="2800">
              <a:latin typeface="Arial"/>
              <a:cs typeface="Arial"/>
            </a:endParaRPr>
          </a:p>
          <a:p>
            <a:pPr algn="just" marL="605790" marR="5080">
              <a:lnSpc>
                <a:spcPts val="5040"/>
              </a:lnSpc>
              <a:spcBef>
                <a:spcPts val="440"/>
              </a:spcBef>
            </a:pP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taxonomical</a:t>
            </a:r>
            <a:r>
              <a:rPr dirty="0" sz="2800" spc="64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75">
                <a:solidFill>
                  <a:srgbClr val="282833"/>
                </a:solidFill>
                <a:latin typeface="Arial"/>
                <a:cs typeface="Arial"/>
              </a:rPr>
              <a:t>studies. </a:t>
            </a:r>
            <a:r>
              <a:rPr dirty="0" sz="2800" spc="-20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arranged 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according </a:t>
            </a:r>
            <a:r>
              <a:rPr dirty="0" sz="2800" spc="25">
                <a:solidFill>
                  <a:srgbClr val="282833"/>
                </a:solidFill>
                <a:latin typeface="Arial"/>
                <a:cs typeface="Arial"/>
              </a:rPr>
              <a:t>to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their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phylum, </a:t>
            </a:r>
            <a:r>
              <a:rPr dirty="0" sz="2800" spc="-90">
                <a:solidFill>
                  <a:srgbClr val="282833"/>
                </a:solidFill>
                <a:latin typeface="Arial"/>
                <a:cs typeface="Arial"/>
              </a:rPr>
              <a:t>order,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family, </a:t>
            </a:r>
            <a:r>
              <a:rPr dirty="0" sz="2800" spc="-204">
                <a:solidFill>
                  <a:srgbClr val="282833"/>
                </a:solidFill>
                <a:latin typeface="Arial"/>
                <a:cs typeface="Arial"/>
              </a:rPr>
              <a:t>genus 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800" spc="69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254">
                <a:solidFill>
                  <a:srgbClr val="282833"/>
                </a:solidFill>
                <a:latin typeface="Arial"/>
                <a:cs typeface="Arial"/>
              </a:rPr>
              <a:t>species.    </a:t>
            </a:r>
            <a:r>
              <a:rPr dirty="0" sz="2800" spc="25">
                <a:solidFill>
                  <a:srgbClr val="282833"/>
                </a:solidFill>
                <a:latin typeface="Arial"/>
                <a:cs typeface="Arial"/>
              </a:rPr>
              <a:t>It  </a:t>
            </a:r>
            <a:r>
              <a:rPr dirty="0" sz="2800" spc="-290">
                <a:solidFill>
                  <a:srgbClr val="282833"/>
                </a:solidFill>
                <a:latin typeface="Arial"/>
                <a:cs typeface="Arial"/>
              </a:rPr>
              <a:t>is   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purely   </a:t>
            </a:r>
            <a:r>
              <a:rPr dirty="0" sz="2800" spc="-10">
                <a:solidFill>
                  <a:srgbClr val="282833"/>
                </a:solidFill>
                <a:latin typeface="Arial"/>
                <a:cs typeface="Arial"/>
              </a:rPr>
              <a:t>a   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type  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</a:t>
            </a:r>
            <a:r>
              <a:rPr dirty="0" sz="2800" spc="8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botanical</a:t>
            </a:r>
            <a:endParaRPr sz="2800">
              <a:latin typeface="Arial"/>
              <a:cs typeface="Arial"/>
            </a:endParaRPr>
          </a:p>
          <a:p>
            <a:pPr algn="just" marL="605790" marR="5080">
              <a:lnSpc>
                <a:spcPts val="5030"/>
              </a:lnSpc>
              <a:spcBef>
                <a:spcPts val="5"/>
              </a:spcBef>
            </a:pP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or </a:t>
            </a:r>
            <a:r>
              <a:rPr dirty="0" sz="2800" spc="170">
                <a:solidFill>
                  <a:srgbClr val="FF0000"/>
                </a:solidFill>
                <a:latin typeface="Georgia"/>
                <a:cs typeface="Georgia"/>
              </a:rPr>
              <a:t>biological </a:t>
            </a:r>
            <a:r>
              <a:rPr dirty="0" sz="2800" spc="160">
                <a:solidFill>
                  <a:srgbClr val="FF0000"/>
                </a:solidFill>
                <a:latin typeface="Georgia"/>
                <a:cs typeface="Georgia"/>
              </a:rPr>
              <a:t>classification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 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restricted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mainly </a:t>
            </a:r>
            <a:r>
              <a:rPr dirty="0" sz="2800" spc="25">
                <a:solidFill>
                  <a:srgbClr val="282833"/>
                </a:solidFill>
                <a:latin typeface="Arial"/>
                <a:cs typeface="Arial"/>
              </a:rPr>
              <a:t>to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from </a:t>
            </a:r>
            <a:r>
              <a:rPr dirty="0" sz="2800" spc="15">
                <a:solidFill>
                  <a:srgbClr val="282833"/>
                </a:solidFill>
                <a:latin typeface="Arial"/>
                <a:cs typeface="Arial"/>
              </a:rPr>
              <a:t>plant</a:t>
            </a:r>
            <a:r>
              <a:rPr dirty="0" sz="2800" spc="28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200">
                <a:solidFill>
                  <a:srgbClr val="282833"/>
                </a:solidFill>
                <a:latin typeface="Arial"/>
                <a:cs typeface="Arial"/>
              </a:rPr>
              <a:t>source.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7880" y="575309"/>
            <a:ext cx="1526540" cy="9283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 b="1">
                <a:solidFill>
                  <a:srgbClr val="FF0000"/>
                </a:solidFill>
                <a:latin typeface="Times New Roman"/>
                <a:cs typeface="Times New Roman"/>
              </a:rPr>
              <a:t>Phylum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06300"/>
              </a:lnSpc>
              <a:spcBef>
                <a:spcPts val="111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Angiosperms  (M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on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o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co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t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y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led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o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n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s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94279" y="575309"/>
            <a:ext cx="791845" cy="669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 b="1">
                <a:solidFill>
                  <a:srgbClr val="FF0000"/>
                </a:solidFill>
                <a:latin typeface="Times New Roman"/>
                <a:cs typeface="Times New Roman"/>
              </a:rPr>
              <a:t>Order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Liliflorae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94279" y="1494790"/>
            <a:ext cx="119126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Microspermae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15129" y="575309"/>
            <a:ext cx="767715" cy="669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 b="1">
                <a:solidFill>
                  <a:srgbClr val="FF0000"/>
                </a:solidFill>
                <a:latin typeface="Times New Roman"/>
                <a:cs typeface="Times New Roman"/>
              </a:rPr>
              <a:t>Family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L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liaccae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5129" y="1494790"/>
            <a:ext cx="117348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D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io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sc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o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r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ac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e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49950" y="575309"/>
            <a:ext cx="1870710" cy="9283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 b="1">
                <a:solidFill>
                  <a:srgbClr val="FF0000"/>
                </a:solidFill>
                <a:latin typeface="Times New Roman"/>
                <a:cs typeface="Times New Roman"/>
              </a:rPr>
              <a:t>Drugs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06300"/>
              </a:lnSpc>
              <a:spcBef>
                <a:spcPts val="111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Colchicum,</a:t>
            </a:r>
            <a:r>
              <a:rPr dirty="0" sz="1600" spc="-8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Asparagus  Dioscorea,</a:t>
            </a:r>
            <a:r>
              <a:rPr dirty="0" sz="1600" spc="-2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Vanilla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7880" y="2078989"/>
            <a:ext cx="1242695" cy="546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6800"/>
              </a:lnSpc>
              <a:spcBef>
                <a:spcPts val="10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Angiosperms  (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D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c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o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t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y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ledo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n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s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94279" y="2095500"/>
            <a:ext cx="99441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Papaverales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5129" y="2095500"/>
            <a:ext cx="112839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Papaveraceae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49950" y="2095500"/>
            <a:ext cx="59118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O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p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u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94279" y="2759709"/>
            <a:ext cx="65786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Ro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s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a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l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94279" y="3486150"/>
            <a:ext cx="63500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Rut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ales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15129" y="2683509"/>
            <a:ext cx="1203960" cy="1071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1300"/>
              </a:lnSpc>
              <a:spcBef>
                <a:spcPts val="10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Rosales  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L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eg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u</a:t>
            </a:r>
            <a:r>
              <a:rPr dirty="0" sz="1600" spc="-35">
                <a:solidFill>
                  <a:srgbClr val="282833"/>
                </a:solidFill>
                <a:latin typeface="Times New Roman"/>
                <a:cs typeface="Times New Roman"/>
              </a:rPr>
              <a:t>m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n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c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eae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Rutaceae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949950" y="2683509"/>
            <a:ext cx="1715135" cy="1071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43510">
              <a:lnSpc>
                <a:spcPct val="131300"/>
              </a:lnSpc>
              <a:spcBef>
                <a:spcPts val="100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Almond,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Rose oil  Glycyrihiza,</a:t>
            </a:r>
            <a:r>
              <a:rPr dirty="0" sz="1600" spc="-105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Senna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Bael,Lemon,</a:t>
            </a:r>
            <a:r>
              <a:rPr dirty="0" sz="1600" spc="-3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Orange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94279" y="3865879"/>
            <a:ext cx="1159510" cy="990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32000"/>
              </a:lnSpc>
              <a:spcBef>
                <a:spcPts val="95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Rhamnales 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Malvales  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U</a:t>
            </a:r>
            <a:r>
              <a:rPr dirty="0" sz="1600" spc="-35">
                <a:solidFill>
                  <a:srgbClr val="282833"/>
                </a:solidFill>
                <a:latin typeface="Times New Roman"/>
                <a:cs typeface="Times New Roman"/>
              </a:rPr>
              <a:t>m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b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el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l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f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l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o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r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15129" y="3865879"/>
            <a:ext cx="1090930" cy="990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32000"/>
              </a:lnSpc>
              <a:spcBef>
                <a:spcPts val="95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Rhamnaceae 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Malvaceae  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U</a:t>
            </a:r>
            <a:r>
              <a:rPr dirty="0" sz="1600" spc="-35">
                <a:solidFill>
                  <a:srgbClr val="282833"/>
                </a:solidFill>
                <a:latin typeface="Times New Roman"/>
                <a:cs typeface="Times New Roman"/>
              </a:rPr>
              <a:t>m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b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el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l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f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e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r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494279" y="5250179"/>
            <a:ext cx="98361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Gentianales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15129" y="5172710"/>
            <a:ext cx="1207135" cy="9880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31500"/>
              </a:lnSpc>
              <a:spcBef>
                <a:spcPts val="105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Loganiaceae  Gentianceae  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A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p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oc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y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anace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a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49950" y="3865879"/>
            <a:ext cx="1762760" cy="2294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100455">
              <a:lnSpc>
                <a:spcPct val="131800"/>
              </a:lnSpc>
              <a:spcBef>
                <a:spcPts val="100"/>
              </a:spcBef>
            </a:pP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C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ascar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a  Cotton</a:t>
            </a:r>
            <a:endParaRPr sz="1600">
              <a:latin typeface="Times New Roman"/>
              <a:cs typeface="Times New Roman"/>
            </a:endParaRPr>
          </a:p>
          <a:p>
            <a:pPr marL="12700" marR="110489">
              <a:lnSpc>
                <a:spcPct val="106300"/>
              </a:lnSpc>
              <a:spcBef>
                <a:spcPts val="495"/>
              </a:spcBef>
            </a:pP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Co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r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a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n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de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r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,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C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ara</a:t>
            </a: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w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a</a:t>
            </a:r>
            <a:r>
              <a:rPr dirty="0" sz="1600" spc="-15">
                <a:solidFill>
                  <a:srgbClr val="282833"/>
                </a:solidFill>
                <a:latin typeface="Times New Roman"/>
                <a:cs typeface="Times New Roman"/>
              </a:rPr>
              <a:t>y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, 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Fennel</a:t>
            </a:r>
            <a:endParaRPr sz="1600">
              <a:latin typeface="Times New Roman"/>
              <a:cs typeface="Times New Roman"/>
            </a:endParaRPr>
          </a:p>
          <a:p>
            <a:pPr marL="12700" marR="796925">
              <a:lnSpc>
                <a:spcPct val="131800"/>
              </a:lnSpc>
              <a:spcBef>
                <a:spcPts val="650"/>
              </a:spcBef>
            </a:pPr>
            <a:r>
              <a:rPr dirty="0" sz="1600" spc="-10">
                <a:solidFill>
                  <a:srgbClr val="282833"/>
                </a:solidFill>
                <a:latin typeface="Times New Roman"/>
                <a:cs typeface="Times New Roman"/>
              </a:rPr>
              <a:t>N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u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x</a:t>
            </a:r>
            <a:r>
              <a:rPr dirty="0" sz="1600" spc="5">
                <a:solidFill>
                  <a:srgbClr val="282833"/>
                </a:solidFill>
                <a:latin typeface="Times New Roman"/>
                <a:cs typeface="Times New Roman"/>
              </a:rPr>
              <a:t>v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o</a:t>
            </a:r>
            <a:r>
              <a:rPr dirty="0" sz="1600" spc="-35">
                <a:solidFill>
                  <a:srgbClr val="282833"/>
                </a:solidFill>
                <a:latin typeface="Times New Roman"/>
                <a:cs typeface="Times New Roman"/>
              </a:rPr>
              <a:t>m</a:t>
            </a:r>
            <a:r>
              <a:rPr dirty="0" sz="1600">
                <a:solidFill>
                  <a:srgbClr val="282833"/>
                </a:solidFill>
                <a:latin typeface="Times New Roman"/>
                <a:cs typeface="Times New Roman"/>
              </a:rPr>
              <a:t>i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ca  Chirata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Kurchi,</a:t>
            </a:r>
            <a:r>
              <a:rPr dirty="0" sz="1600" spc="-40">
                <a:solidFill>
                  <a:srgbClr val="282833"/>
                </a:solidFill>
                <a:latin typeface="Times New Roman"/>
                <a:cs typeface="Times New Roman"/>
              </a:rPr>
              <a:t> </a:t>
            </a:r>
            <a:r>
              <a:rPr dirty="0" sz="1600" spc="-5">
                <a:solidFill>
                  <a:srgbClr val="282833"/>
                </a:solidFill>
                <a:latin typeface="Times New Roman"/>
                <a:cs typeface="Times New Roman"/>
              </a:rPr>
              <a:t>Strophanthus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159" y="706119"/>
            <a:ext cx="7956550" cy="5365750"/>
          </a:xfrm>
          <a:prstGeom prst="rect">
            <a:avLst/>
          </a:prstGeom>
        </p:spPr>
        <p:txBody>
          <a:bodyPr wrap="square" lIns="0" tIns="14859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17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400" spc="145" b="1">
                <a:solidFill>
                  <a:srgbClr val="FF0000"/>
                </a:solidFill>
                <a:latin typeface="Times New Roman"/>
                <a:cs typeface="Times New Roman"/>
              </a:rPr>
              <a:t>Advantages:</a:t>
            </a:r>
            <a:endParaRPr sz="2400">
              <a:latin typeface="Times New Roman"/>
              <a:cs typeface="Times New Roman"/>
            </a:endParaRPr>
          </a:p>
          <a:p>
            <a:pPr marL="267970" indent="-255270">
              <a:lnSpc>
                <a:spcPct val="100000"/>
              </a:lnSpc>
              <a:spcBef>
                <a:spcPts val="107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400" spc="-215">
                <a:solidFill>
                  <a:srgbClr val="282833"/>
                </a:solidFill>
                <a:latin typeface="Arial"/>
                <a:cs typeface="Arial"/>
              </a:rPr>
              <a:t>Easy </a:t>
            </a:r>
            <a:r>
              <a:rPr dirty="0" sz="2400" spc="-25">
                <a:solidFill>
                  <a:srgbClr val="282833"/>
                </a:solidFill>
                <a:latin typeface="Arial"/>
                <a:cs typeface="Arial"/>
              </a:rPr>
              <a:t>for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400" spc="-11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90">
                <a:solidFill>
                  <a:srgbClr val="282833"/>
                </a:solidFill>
                <a:latin typeface="Arial"/>
                <a:cs typeface="Arial"/>
              </a:rPr>
              <a:t>crude</a:t>
            </a:r>
            <a:r>
              <a:rPr dirty="0" sz="2400" spc="1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drugs</a:t>
            </a:r>
            <a:endParaRPr sz="24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06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400" spc="140" b="1">
                <a:solidFill>
                  <a:srgbClr val="FF0000"/>
                </a:solidFill>
                <a:latin typeface="Times New Roman"/>
                <a:cs typeface="Times New Roman"/>
              </a:rPr>
              <a:t>Disadvantages:</a:t>
            </a:r>
            <a:endParaRPr sz="2400">
              <a:latin typeface="Times New Roman"/>
              <a:cs typeface="Times New Roman"/>
            </a:endParaRPr>
          </a:p>
          <a:p>
            <a:pPr algn="just" marL="267970" marR="5715" indent="-255270">
              <a:lnSpc>
                <a:spcPct val="91100"/>
              </a:lnSpc>
              <a:spcBef>
                <a:spcPts val="1325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400" spc="-16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400" spc="-180">
                <a:solidFill>
                  <a:srgbClr val="282833"/>
                </a:solidFill>
                <a:latin typeface="Arial"/>
                <a:cs typeface="Arial"/>
              </a:rPr>
              <a:t>system </a:t>
            </a:r>
            <a:r>
              <a:rPr dirty="0" sz="2400" spc="-250">
                <a:solidFill>
                  <a:srgbClr val="282833"/>
                </a:solidFill>
                <a:latin typeface="Arial"/>
                <a:cs typeface="Arial"/>
              </a:rPr>
              <a:t>is </a:t>
            </a:r>
            <a:r>
              <a:rPr dirty="0" sz="2400" spc="-75">
                <a:solidFill>
                  <a:srgbClr val="282833"/>
                </a:solidFill>
                <a:latin typeface="Arial"/>
                <a:cs typeface="Arial"/>
              </a:rPr>
              <a:t>criticized </a:t>
            </a:r>
            <a:r>
              <a:rPr dirty="0" sz="2400" spc="-25">
                <a:solidFill>
                  <a:srgbClr val="282833"/>
                </a:solidFill>
                <a:latin typeface="Arial"/>
                <a:cs typeface="Arial"/>
              </a:rPr>
              <a:t>for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its </a:t>
            </a:r>
            <a:r>
              <a:rPr dirty="0" sz="2400" spc="-25">
                <a:solidFill>
                  <a:srgbClr val="282833"/>
                </a:solidFill>
                <a:latin typeface="Arial"/>
                <a:cs typeface="Arial"/>
              </a:rPr>
              <a:t>failure </a:t>
            </a:r>
            <a:r>
              <a:rPr dirty="0" sz="2400" spc="20">
                <a:solidFill>
                  <a:srgbClr val="282833"/>
                </a:solidFill>
                <a:latin typeface="Arial"/>
                <a:cs typeface="Arial"/>
              </a:rPr>
              <a:t>to </a:t>
            </a:r>
            <a:r>
              <a:rPr dirty="0" sz="2400" spc="-125">
                <a:solidFill>
                  <a:srgbClr val="282833"/>
                </a:solidFill>
                <a:latin typeface="Arial"/>
                <a:cs typeface="Arial"/>
              </a:rPr>
              <a:t>recognize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the  </a:t>
            </a:r>
            <a:r>
              <a:rPr dirty="0" sz="2400" spc="-110">
                <a:solidFill>
                  <a:srgbClr val="282833"/>
                </a:solidFill>
                <a:latin typeface="Arial"/>
                <a:cs typeface="Arial"/>
              </a:rPr>
              <a:t>organised </a:t>
            </a:r>
            <a:r>
              <a:rPr dirty="0" sz="2400" spc="15">
                <a:solidFill>
                  <a:srgbClr val="282833"/>
                </a:solidFill>
                <a:latin typeface="Arial"/>
                <a:cs typeface="Arial"/>
              </a:rPr>
              <a:t>/ </a:t>
            </a:r>
            <a:r>
              <a:rPr dirty="0" sz="2400" spc="-100">
                <a:solidFill>
                  <a:srgbClr val="282833"/>
                </a:solidFill>
                <a:latin typeface="Arial"/>
                <a:cs typeface="Arial"/>
              </a:rPr>
              <a:t>unorganised </a:t>
            </a:r>
            <a:r>
              <a:rPr dirty="0" sz="2400" spc="-25">
                <a:solidFill>
                  <a:srgbClr val="282833"/>
                </a:solidFill>
                <a:latin typeface="Arial"/>
                <a:cs typeface="Arial"/>
              </a:rPr>
              <a:t>nature </a:t>
            </a:r>
            <a:r>
              <a:rPr dirty="0" sz="2400" spc="-3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90">
                <a:solidFill>
                  <a:srgbClr val="282833"/>
                </a:solidFill>
                <a:latin typeface="Arial"/>
                <a:cs typeface="Arial"/>
              </a:rPr>
              <a:t>crude 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400" spc="-50">
                <a:solidFill>
                  <a:srgbClr val="282833"/>
                </a:solidFill>
                <a:latin typeface="Arial"/>
                <a:cs typeface="Arial"/>
              </a:rPr>
              <a:t>in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their 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morphological</a:t>
            </a:r>
            <a:r>
              <a:rPr dirty="0" sz="2400" spc="-6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150">
                <a:solidFill>
                  <a:srgbClr val="282833"/>
                </a:solidFill>
                <a:latin typeface="Arial"/>
                <a:cs typeface="Arial"/>
              </a:rPr>
              <a:t>studies.</a:t>
            </a:r>
            <a:endParaRPr sz="2400">
              <a:latin typeface="Arial"/>
              <a:cs typeface="Arial"/>
            </a:endParaRPr>
          </a:p>
          <a:p>
            <a:pPr algn="just" marL="267970" marR="6985" indent="-255270">
              <a:lnSpc>
                <a:spcPct val="91100"/>
              </a:lnSpc>
              <a:spcBef>
                <a:spcPts val="1315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400" spc="-16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400" spc="-180">
                <a:solidFill>
                  <a:srgbClr val="282833"/>
                </a:solidFill>
                <a:latin typeface="Arial"/>
                <a:cs typeface="Arial"/>
              </a:rPr>
              <a:t>system </a:t>
            </a:r>
            <a:r>
              <a:rPr dirty="0" sz="2400" spc="-95">
                <a:solidFill>
                  <a:srgbClr val="282833"/>
                </a:solidFill>
                <a:latin typeface="Arial"/>
                <a:cs typeface="Arial"/>
              </a:rPr>
              <a:t>fails </a:t>
            </a:r>
            <a:r>
              <a:rPr dirty="0" sz="2400" spc="20">
                <a:solidFill>
                  <a:srgbClr val="282833"/>
                </a:solidFill>
                <a:latin typeface="Arial"/>
                <a:cs typeface="Arial"/>
              </a:rPr>
              <a:t>to </a:t>
            </a:r>
            <a:r>
              <a:rPr dirty="0" sz="2400" spc="-100">
                <a:solidFill>
                  <a:srgbClr val="282833"/>
                </a:solidFill>
                <a:latin typeface="Arial"/>
                <a:cs typeface="Arial"/>
              </a:rPr>
              <a:t>face </a:t>
            </a:r>
            <a:r>
              <a:rPr dirty="0" sz="2400" spc="-15">
                <a:solidFill>
                  <a:srgbClr val="282833"/>
                </a:solidFill>
                <a:latin typeface="Arial"/>
                <a:cs typeface="Arial"/>
              </a:rPr>
              <a:t>into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an </a:t>
            </a:r>
            <a:r>
              <a:rPr dirty="0" sz="2400" spc="-80">
                <a:solidFill>
                  <a:srgbClr val="282833"/>
                </a:solidFill>
                <a:latin typeface="Arial"/>
                <a:cs typeface="Arial"/>
              </a:rPr>
              <a:t>account </a:t>
            </a:r>
            <a:r>
              <a:rPr dirty="0" sz="2400" spc="-95">
                <a:solidFill>
                  <a:srgbClr val="282833"/>
                </a:solidFill>
                <a:latin typeface="Arial"/>
                <a:cs typeface="Arial"/>
              </a:rPr>
              <a:t>chemical </a:t>
            </a:r>
            <a:r>
              <a:rPr dirty="0" sz="2400" spc="-25">
                <a:solidFill>
                  <a:srgbClr val="282833"/>
                </a:solidFill>
                <a:latin typeface="Arial"/>
                <a:cs typeface="Arial"/>
              </a:rPr>
              <a:t>nature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400" spc="-50">
                <a:solidFill>
                  <a:srgbClr val="282833"/>
                </a:solidFill>
                <a:latin typeface="Arial"/>
                <a:cs typeface="Arial"/>
              </a:rPr>
              <a:t>active </a:t>
            </a:r>
            <a:r>
              <a:rPr dirty="0" sz="2400" spc="-70">
                <a:solidFill>
                  <a:srgbClr val="282833"/>
                </a:solidFill>
                <a:latin typeface="Arial"/>
                <a:cs typeface="Arial"/>
              </a:rPr>
              <a:t>constituent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therapeutic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significance </a:t>
            </a:r>
            <a:r>
              <a:rPr dirty="0" sz="2400" spc="-3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90">
                <a:solidFill>
                  <a:srgbClr val="282833"/>
                </a:solidFill>
                <a:latin typeface="Arial"/>
                <a:cs typeface="Arial"/>
              </a:rPr>
              <a:t>crude  </a:t>
            </a:r>
            <a:r>
              <a:rPr dirty="0" sz="2400" spc="-125">
                <a:solidFill>
                  <a:srgbClr val="282833"/>
                </a:solidFill>
                <a:latin typeface="Arial"/>
                <a:cs typeface="Arial"/>
              </a:rPr>
              <a:t>drugs.</a:t>
            </a:r>
            <a:endParaRPr sz="2400">
              <a:latin typeface="Arial"/>
              <a:cs typeface="Arial"/>
            </a:endParaRPr>
          </a:p>
          <a:p>
            <a:pPr algn="just" marL="267970" marR="5080" indent="-255270">
              <a:lnSpc>
                <a:spcPct val="91200"/>
              </a:lnSpc>
              <a:spcBef>
                <a:spcPts val="1315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400" spc="-16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400" spc="-35">
                <a:solidFill>
                  <a:srgbClr val="282833"/>
                </a:solidFill>
                <a:latin typeface="Arial"/>
                <a:cs typeface="Arial"/>
              </a:rPr>
              <a:t>obtained </a:t>
            </a:r>
            <a:r>
              <a:rPr dirty="0" sz="2400" spc="-20">
                <a:solidFill>
                  <a:srgbClr val="282833"/>
                </a:solidFill>
                <a:latin typeface="Arial"/>
                <a:cs typeface="Arial"/>
              </a:rPr>
              <a:t>from </a:t>
            </a:r>
            <a:r>
              <a:rPr dirty="0" sz="2400" spc="-70">
                <a:solidFill>
                  <a:srgbClr val="282833"/>
                </a:solidFill>
                <a:latin typeface="Arial"/>
                <a:cs typeface="Arial"/>
              </a:rPr>
              <a:t>plants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having </a:t>
            </a:r>
            <a:r>
              <a:rPr dirty="0" sz="2400" spc="-20">
                <a:solidFill>
                  <a:srgbClr val="282833"/>
                </a:solidFill>
                <a:latin typeface="Arial"/>
                <a:cs typeface="Arial"/>
              </a:rPr>
              <a:t>alternate </a:t>
            </a:r>
            <a:r>
              <a:rPr dirty="0" sz="2400" spc="-145">
                <a:solidFill>
                  <a:srgbClr val="282833"/>
                </a:solidFill>
                <a:latin typeface="Arial"/>
                <a:cs typeface="Arial"/>
              </a:rPr>
              <a:t>leaves,  </a:t>
            </a:r>
            <a:r>
              <a:rPr dirty="0" sz="2400" spc="-110">
                <a:solidFill>
                  <a:srgbClr val="282833"/>
                </a:solidFill>
                <a:latin typeface="Arial"/>
                <a:cs typeface="Arial"/>
              </a:rPr>
              <a:t>flowers, </a:t>
            </a:r>
            <a:r>
              <a:rPr dirty="0" sz="2400" spc="-250">
                <a:solidFill>
                  <a:srgbClr val="282833"/>
                </a:solidFill>
                <a:latin typeface="Arial"/>
                <a:cs typeface="Arial"/>
              </a:rPr>
              <a:t>seeds, </a:t>
            </a:r>
            <a:r>
              <a:rPr dirty="0" sz="2400" spc="-175">
                <a:solidFill>
                  <a:srgbClr val="282833"/>
                </a:solidFill>
                <a:latin typeface="Arial"/>
                <a:cs typeface="Arial"/>
              </a:rPr>
              <a:t>capsules </a:t>
            </a:r>
            <a:r>
              <a:rPr dirty="0" sz="2400" spc="-100">
                <a:solidFill>
                  <a:srgbClr val="282833"/>
                </a:solidFill>
                <a:latin typeface="Arial"/>
                <a:cs typeface="Arial"/>
              </a:rPr>
              <a:t>(Hyocyamus, </a:t>
            </a:r>
            <a:r>
              <a:rPr dirty="0" sz="2400" spc="-25">
                <a:solidFill>
                  <a:srgbClr val="282833"/>
                </a:solidFill>
                <a:latin typeface="Arial"/>
                <a:cs typeface="Arial"/>
              </a:rPr>
              <a:t>Datura, </a:t>
            </a:r>
            <a:r>
              <a:rPr dirty="0" sz="2400" spc="-80">
                <a:solidFill>
                  <a:srgbClr val="282833"/>
                </a:solidFill>
                <a:latin typeface="Arial"/>
                <a:cs typeface="Arial"/>
              </a:rPr>
              <a:t>Bellodonna,  </a:t>
            </a:r>
            <a:r>
              <a:rPr dirty="0" sz="2400" spc="-55">
                <a:solidFill>
                  <a:srgbClr val="282833"/>
                </a:solidFill>
                <a:latin typeface="Arial"/>
                <a:cs typeface="Arial"/>
              </a:rPr>
              <a:t>Stromonium)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400" spc="-135">
                <a:solidFill>
                  <a:srgbClr val="282833"/>
                </a:solidFill>
                <a:latin typeface="Arial"/>
                <a:cs typeface="Arial"/>
              </a:rPr>
              <a:t>considered </a:t>
            </a:r>
            <a:r>
              <a:rPr dirty="0" sz="2400" spc="15">
                <a:solidFill>
                  <a:srgbClr val="282833"/>
                </a:solidFill>
                <a:latin typeface="Arial"/>
                <a:cs typeface="Arial"/>
              </a:rPr>
              <a:t>with </a:t>
            </a:r>
            <a:r>
              <a:rPr dirty="0" sz="2400" spc="-50">
                <a:solidFill>
                  <a:srgbClr val="282833"/>
                </a:solidFill>
                <a:latin typeface="Arial"/>
                <a:cs typeface="Arial"/>
              </a:rPr>
              <a:t>other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members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400" spc="-135">
                <a:solidFill>
                  <a:srgbClr val="282833"/>
                </a:solidFill>
                <a:latin typeface="Arial"/>
                <a:cs typeface="Arial"/>
              </a:rPr>
              <a:t>solanaceae.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0380" y="840740"/>
            <a:ext cx="7950834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5310" algn="l"/>
                <a:tab pos="3818254" algn="l"/>
                <a:tab pos="6370955" algn="l"/>
                <a:tab pos="6938009" algn="l"/>
              </a:tabLst>
            </a:pPr>
            <a:r>
              <a:rPr dirty="0" sz="2800" spc="250">
                <a:solidFill>
                  <a:srgbClr val="FF0000"/>
                </a:solidFill>
                <a:latin typeface="Georgia"/>
                <a:cs typeface="Georgia"/>
              </a:rPr>
              <a:t>6</a:t>
            </a:r>
            <a:r>
              <a:rPr dirty="0" sz="2800" spc="120">
                <a:solidFill>
                  <a:srgbClr val="FF0000"/>
                </a:solidFill>
                <a:latin typeface="Georgia"/>
                <a:cs typeface="Georgia"/>
              </a:rPr>
              <a:t>.</a:t>
            </a:r>
            <a:r>
              <a:rPr dirty="0" sz="2800" spc="12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dirty="0" sz="2800" spc="575">
                <a:solidFill>
                  <a:srgbClr val="FF0000"/>
                </a:solidFill>
                <a:latin typeface="Georgia"/>
                <a:cs typeface="Georgia"/>
              </a:rPr>
              <a:t>P</a:t>
            </a:r>
            <a:r>
              <a:rPr dirty="0" sz="2800" spc="225">
                <a:solidFill>
                  <a:srgbClr val="FF0000"/>
                </a:solidFill>
                <a:latin typeface="Georgia"/>
                <a:cs typeface="Georgia"/>
              </a:rPr>
              <a:t>h</a:t>
            </a:r>
            <a:r>
              <a:rPr dirty="0" sz="2800" spc="235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dirty="0" sz="2800" spc="300">
                <a:solidFill>
                  <a:srgbClr val="FF0000"/>
                </a:solidFill>
                <a:latin typeface="Georgia"/>
                <a:cs typeface="Georgia"/>
              </a:rPr>
              <a:t>r</a:t>
            </a:r>
            <a:r>
              <a:rPr dirty="0" sz="2800" spc="295">
                <a:solidFill>
                  <a:srgbClr val="FF0000"/>
                </a:solidFill>
                <a:latin typeface="Georgia"/>
                <a:cs typeface="Georgia"/>
              </a:rPr>
              <a:t>m</a:t>
            </a:r>
            <a:r>
              <a:rPr dirty="0" sz="2800" spc="160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dirty="0" sz="2800" spc="45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dirty="0" sz="2800" spc="155">
                <a:solidFill>
                  <a:srgbClr val="FF0000"/>
                </a:solidFill>
                <a:latin typeface="Georgia"/>
                <a:cs typeface="Georgia"/>
              </a:rPr>
              <a:t>olo</a:t>
            </a:r>
            <a:r>
              <a:rPr dirty="0" sz="2800" spc="165">
                <a:solidFill>
                  <a:srgbClr val="FF0000"/>
                </a:solidFill>
                <a:latin typeface="Georgia"/>
                <a:cs typeface="Georgia"/>
              </a:rPr>
              <a:t>g</a:t>
            </a:r>
            <a:r>
              <a:rPr dirty="0" sz="2800" spc="195">
                <a:solidFill>
                  <a:srgbClr val="FF0000"/>
                </a:solidFill>
                <a:latin typeface="Georgia"/>
                <a:cs typeface="Georgia"/>
              </a:rPr>
              <a:t>i</a:t>
            </a:r>
            <a:r>
              <a:rPr dirty="0" sz="2800" spc="45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dirty="0" sz="2800" spc="245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dirty="0" sz="2800" spc="200">
                <a:solidFill>
                  <a:srgbClr val="FF0000"/>
                </a:solidFill>
                <a:latin typeface="Georgia"/>
                <a:cs typeface="Georgia"/>
              </a:rPr>
              <a:t>l</a:t>
            </a:r>
            <a:r>
              <a:rPr dirty="0" sz="280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dirty="0" sz="2800" spc="45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dirty="0" sz="2800" spc="185">
                <a:solidFill>
                  <a:srgbClr val="FF0000"/>
                </a:solidFill>
                <a:latin typeface="Georgia"/>
                <a:cs typeface="Georgia"/>
              </a:rPr>
              <a:t>l</a:t>
            </a:r>
            <a:r>
              <a:rPr dirty="0" sz="2800" spc="245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dirty="0" sz="2800" spc="150">
                <a:solidFill>
                  <a:srgbClr val="FF0000"/>
                </a:solidFill>
                <a:latin typeface="Georgia"/>
                <a:cs typeface="Georgia"/>
              </a:rPr>
              <a:t>ssi</a:t>
            </a:r>
            <a:r>
              <a:rPr dirty="0" sz="2800" spc="135">
                <a:solidFill>
                  <a:srgbClr val="FF0000"/>
                </a:solidFill>
                <a:latin typeface="Georgia"/>
                <a:cs typeface="Georgia"/>
              </a:rPr>
              <a:t>f</a:t>
            </a:r>
            <a:r>
              <a:rPr dirty="0" sz="2800" spc="195">
                <a:solidFill>
                  <a:srgbClr val="FF0000"/>
                </a:solidFill>
                <a:latin typeface="Georgia"/>
                <a:cs typeface="Georgia"/>
              </a:rPr>
              <a:t>i</a:t>
            </a:r>
            <a:r>
              <a:rPr dirty="0" sz="2800" spc="45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dirty="0" sz="2800" spc="235">
                <a:solidFill>
                  <a:srgbClr val="FF0000"/>
                </a:solidFill>
                <a:latin typeface="Georgia"/>
                <a:cs typeface="Georgia"/>
              </a:rPr>
              <a:t>a</a:t>
            </a:r>
            <a:r>
              <a:rPr dirty="0" sz="2800" spc="135">
                <a:solidFill>
                  <a:srgbClr val="FF0000"/>
                </a:solidFill>
                <a:latin typeface="Georgia"/>
                <a:cs typeface="Georgia"/>
              </a:rPr>
              <a:t>t</a:t>
            </a:r>
            <a:r>
              <a:rPr dirty="0" sz="2800" spc="195">
                <a:solidFill>
                  <a:srgbClr val="FF0000"/>
                </a:solidFill>
                <a:latin typeface="Georgia"/>
                <a:cs typeface="Georgia"/>
              </a:rPr>
              <a:t>i</a:t>
            </a:r>
            <a:r>
              <a:rPr dirty="0" sz="2800" spc="190">
                <a:solidFill>
                  <a:srgbClr val="FF0000"/>
                </a:solidFill>
                <a:latin typeface="Georgia"/>
                <a:cs typeface="Georgia"/>
              </a:rPr>
              <a:t>on</a:t>
            </a:r>
            <a:r>
              <a:rPr dirty="0" sz="280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dirty="0" sz="2800" spc="185">
                <a:solidFill>
                  <a:srgbClr val="FF0000"/>
                </a:solidFill>
                <a:latin typeface="Georgia"/>
                <a:cs typeface="Georgia"/>
              </a:rPr>
              <a:t>o</a:t>
            </a:r>
            <a:r>
              <a:rPr dirty="0" sz="2800" spc="130">
                <a:solidFill>
                  <a:srgbClr val="FF0000"/>
                </a:solidFill>
                <a:latin typeface="Georgia"/>
                <a:cs typeface="Georgia"/>
              </a:rPr>
              <a:t>f</a:t>
            </a:r>
            <a:r>
              <a:rPr dirty="0" sz="2800">
                <a:solidFill>
                  <a:srgbClr val="FF0000"/>
                </a:solidFill>
                <a:latin typeface="Georgia"/>
                <a:cs typeface="Georgia"/>
              </a:rPr>
              <a:t>	</a:t>
            </a:r>
            <a:r>
              <a:rPr dirty="0" sz="2800" spc="45">
                <a:solidFill>
                  <a:srgbClr val="FF0000"/>
                </a:solidFill>
                <a:latin typeface="Georgia"/>
                <a:cs typeface="Georgia"/>
              </a:rPr>
              <a:t>c</a:t>
            </a:r>
            <a:r>
              <a:rPr dirty="0" sz="2800" spc="300">
                <a:solidFill>
                  <a:srgbClr val="FF0000"/>
                </a:solidFill>
                <a:latin typeface="Georgia"/>
                <a:cs typeface="Georgia"/>
              </a:rPr>
              <a:t>r</a:t>
            </a:r>
            <a:r>
              <a:rPr dirty="0" sz="2800" spc="170">
                <a:solidFill>
                  <a:srgbClr val="FF0000"/>
                </a:solidFill>
                <a:latin typeface="Georgia"/>
                <a:cs typeface="Georgia"/>
              </a:rPr>
              <a:t>ude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1940" y="1480820"/>
            <a:ext cx="1191260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800" spc="-30">
                <a:solidFill>
                  <a:srgbClr val="FF0000"/>
                </a:solidFill>
                <a:latin typeface="Georgia"/>
                <a:cs typeface="Georgia"/>
              </a:rPr>
              <a:t>dr</a:t>
            </a:r>
            <a:r>
              <a:rPr dirty="0" baseline="-30753" sz="4200" spc="-44">
                <a:solidFill>
                  <a:srgbClr val="9ABA58"/>
                </a:solidFill>
                <a:latin typeface="Georgia"/>
                <a:cs typeface="Georgia"/>
              </a:rPr>
              <a:t>•</a:t>
            </a:r>
            <a:r>
              <a:rPr dirty="0" sz="2800" spc="-30">
                <a:solidFill>
                  <a:srgbClr val="FF0000"/>
                </a:solidFill>
                <a:latin typeface="Georgia"/>
                <a:cs typeface="Georgia"/>
              </a:rPr>
              <a:t>ugs: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4230" y="1694179"/>
            <a:ext cx="7698740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1869" algn="l"/>
                <a:tab pos="1654810" algn="l"/>
                <a:tab pos="2668270" algn="l"/>
                <a:tab pos="3658235" algn="l"/>
                <a:tab pos="4332605" algn="l"/>
                <a:tab pos="5766435" algn="l"/>
                <a:tab pos="7383145" algn="l"/>
              </a:tabLst>
            </a:pP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H</a:t>
            </a:r>
            <a:r>
              <a:rPr dirty="0" sz="2800" spc="-22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22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,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17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h</a:t>
            </a:r>
            <a:r>
              <a:rPr dirty="0" sz="2800" spc="-21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275">
                <a:solidFill>
                  <a:srgbClr val="282833"/>
                </a:solidFill>
                <a:latin typeface="Arial"/>
                <a:cs typeface="Arial"/>
              </a:rPr>
              <a:t>c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u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5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u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-565">
                <a:solidFill>
                  <a:srgbClr val="282833"/>
                </a:solidFill>
                <a:latin typeface="Arial"/>
                <a:cs typeface="Arial"/>
              </a:rPr>
              <a:t>s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10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21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145">
                <a:solidFill>
                  <a:srgbClr val="282833"/>
                </a:solidFill>
                <a:latin typeface="Arial"/>
                <a:cs typeface="Arial"/>
              </a:rPr>
              <a:t>o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u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p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155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</a:t>
            </a:r>
            <a:r>
              <a:rPr dirty="0" sz="2800" spc="-275">
                <a:solidFill>
                  <a:srgbClr val="282833"/>
                </a:solidFill>
                <a:latin typeface="Arial"/>
                <a:cs typeface="Arial"/>
              </a:rPr>
              <a:t>c</a:t>
            </a:r>
            <a:r>
              <a:rPr dirty="0" sz="2800" spc="-145">
                <a:solidFill>
                  <a:srgbClr val="282833"/>
                </a:solidFill>
                <a:latin typeface="Arial"/>
                <a:cs typeface="Arial"/>
              </a:rPr>
              <a:t>o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10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n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16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o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4230" y="2119630"/>
            <a:ext cx="7703820" cy="19456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50000"/>
              </a:lnSpc>
              <a:spcBef>
                <a:spcPts val="100"/>
              </a:spcBef>
            </a:pP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pharmacological 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action</a:t>
            </a:r>
            <a:r>
              <a:rPr dirty="0" sz="2800" spc="64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(Therapeutic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action)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their 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chief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active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constituent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(most </a:t>
            </a:r>
            <a:r>
              <a:rPr dirty="0" sz="2800" spc="15">
                <a:solidFill>
                  <a:srgbClr val="282833"/>
                </a:solidFill>
                <a:latin typeface="Arial"/>
                <a:cs typeface="Arial"/>
              </a:rPr>
              <a:t>important)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or 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therapeutic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310">
                <a:solidFill>
                  <a:srgbClr val="282833"/>
                </a:solidFill>
                <a:latin typeface="Arial"/>
                <a:cs typeface="Arial"/>
              </a:rPr>
              <a:t>uses.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0259" y="857250"/>
            <a:ext cx="582549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>
                <a:solidFill>
                  <a:srgbClr val="FF0000"/>
                </a:solidFill>
                <a:latin typeface="Trebuchet MS"/>
                <a:cs typeface="Trebuchet MS"/>
              </a:rPr>
              <a:t>Classification </a:t>
            </a:r>
            <a:r>
              <a:rPr dirty="0">
                <a:solidFill>
                  <a:srgbClr val="FF0000"/>
                </a:solidFill>
                <a:latin typeface="Trebuchet MS"/>
                <a:cs typeface="Trebuchet MS"/>
              </a:rPr>
              <a:t>of </a:t>
            </a:r>
            <a:r>
              <a:rPr dirty="0" spc="-5">
                <a:solidFill>
                  <a:srgbClr val="FF0000"/>
                </a:solidFill>
                <a:latin typeface="Trebuchet MS"/>
                <a:cs typeface="Trebuchet MS"/>
              </a:rPr>
              <a:t>crude</a:t>
            </a:r>
            <a:r>
              <a:rPr dirty="0" spc="-75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pc="-5">
                <a:solidFill>
                  <a:srgbClr val="FF0000"/>
                </a:solidFill>
                <a:latin typeface="Trebuchet MS"/>
                <a:cs typeface="Trebuchet MS"/>
              </a:rPr>
              <a:t>drugs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159" y="1606549"/>
            <a:ext cx="7957820" cy="4357370"/>
          </a:xfrm>
          <a:prstGeom prst="rect">
            <a:avLst/>
          </a:prstGeom>
        </p:spPr>
        <p:txBody>
          <a:bodyPr wrap="square" lIns="0" tIns="176530" rIns="0" bIns="0" rtlCol="0" vert="horz">
            <a:spAutoFit/>
          </a:bodyPr>
          <a:lstStyle/>
          <a:p>
            <a:pPr algn="just" marL="267970" indent="-255270">
              <a:lnSpc>
                <a:spcPct val="100000"/>
              </a:lnSpc>
              <a:spcBef>
                <a:spcPts val="13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30">
                <a:solidFill>
                  <a:srgbClr val="282833"/>
                </a:solidFill>
                <a:latin typeface="Arial"/>
                <a:cs typeface="Arial"/>
              </a:rPr>
              <a:t>drug 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i.e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Simple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drug</a:t>
            </a:r>
            <a:endParaRPr sz="2800">
              <a:latin typeface="Arial"/>
              <a:cs typeface="Arial"/>
            </a:endParaRPr>
          </a:p>
          <a:p>
            <a:pPr algn="just" marL="267970" marR="5080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plant, 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animal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or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their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parts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which  </a:t>
            </a:r>
            <a:r>
              <a:rPr dirty="0" sz="2800" spc="-5">
                <a:solidFill>
                  <a:srgbClr val="282833"/>
                </a:solidFill>
                <a:latin typeface="Arial"/>
                <a:cs typeface="Arial"/>
              </a:rPr>
              <a:t>after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collection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subjected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only </a:t>
            </a:r>
            <a:r>
              <a:rPr dirty="0" sz="2800" spc="25">
                <a:solidFill>
                  <a:srgbClr val="282833"/>
                </a:solidFill>
                <a:latin typeface="Arial"/>
                <a:cs typeface="Arial"/>
              </a:rPr>
              <a:t>to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drying 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or  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making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them 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into 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transverse/ </a:t>
            </a:r>
            <a:r>
              <a:rPr dirty="0" sz="2800" spc="-30">
                <a:solidFill>
                  <a:srgbClr val="282833"/>
                </a:solidFill>
                <a:latin typeface="Arial"/>
                <a:cs typeface="Arial"/>
              </a:rPr>
              <a:t>longitudinal </a:t>
            </a:r>
            <a:r>
              <a:rPr dirty="0" sz="2800" spc="-275">
                <a:solidFill>
                  <a:srgbClr val="282833"/>
                </a:solidFill>
                <a:latin typeface="Arial"/>
                <a:cs typeface="Arial"/>
              </a:rPr>
              <a:t>slices  </a:t>
            </a:r>
            <a:r>
              <a:rPr dirty="0" sz="2800" spc="-215">
                <a:solidFill>
                  <a:srgbClr val="282833"/>
                </a:solidFill>
                <a:latin typeface="Arial"/>
                <a:cs typeface="Arial"/>
              </a:rPr>
              <a:t>pieces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or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peeling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them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in 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some </a:t>
            </a:r>
            <a:r>
              <a:rPr dirty="0" sz="2800" spc="-305">
                <a:solidFill>
                  <a:srgbClr val="282833"/>
                </a:solidFill>
                <a:latin typeface="Arial"/>
                <a:cs typeface="Arial"/>
              </a:rPr>
              <a:t>cases. </a:t>
            </a:r>
            <a:r>
              <a:rPr dirty="0" sz="2800" spc="-170">
                <a:solidFill>
                  <a:srgbClr val="282833"/>
                </a:solidFill>
                <a:latin typeface="Arial"/>
                <a:cs typeface="Arial"/>
              </a:rPr>
              <a:t>They </a:t>
            </a:r>
            <a:r>
              <a:rPr dirty="0" sz="2800" spc="-165">
                <a:solidFill>
                  <a:srgbClr val="282833"/>
                </a:solidFill>
                <a:latin typeface="Arial"/>
                <a:cs typeface="Arial"/>
              </a:rPr>
              <a:t>exist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in  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natural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form.</a:t>
            </a:r>
            <a:endParaRPr sz="2800">
              <a:latin typeface="Arial"/>
              <a:cs typeface="Arial"/>
            </a:endParaRPr>
          </a:p>
          <a:p>
            <a:pPr algn="just" marL="267970" marR="8890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may 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be 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derived 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from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various 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natural  </a:t>
            </a:r>
            <a:r>
              <a:rPr dirty="0" sz="2800" spc="-254">
                <a:solidFill>
                  <a:srgbClr val="282833"/>
                </a:solidFill>
                <a:latin typeface="Arial"/>
                <a:cs typeface="Arial"/>
              </a:rPr>
              <a:t>sources </a:t>
            </a:r>
            <a:r>
              <a:rPr dirty="0" sz="2800" spc="-30">
                <a:solidFill>
                  <a:srgbClr val="282833"/>
                </a:solidFill>
                <a:latin typeface="Arial"/>
                <a:cs typeface="Arial"/>
              </a:rPr>
              <a:t>like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plants, 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animals, 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minerals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micro-  </a:t>
            </a:r>
            <a:r>
              <a:rPr dirty="0" sz="2800" spc="-165">
                <a:solidFill>
                  <a:srgbClr val="282833"/>
                </a:solidFill>
                <a:latin typeface="Arial"/>
                <a:cs typeface="Arial"/>
              </a:rPr>
              <a:t>organisms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25">
                <a:solidFill>
                  <a:srgbClr val="282833"/>
                </a:solidFill>
                <a:latin typeface="Arial"/>
                <a:cs typeface="Arial"/>
              </a:rPr>
              <a:t>etc.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7869" y="1099820"/>
            <a:ext cx="1826895" cy="2805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10">
                <a:solidFill>
                  <a:srgbClr val="282833"/>
                </a:solidFill>
                <a:latin typeface="Arial"/>
                <a:cs typeface="Arial"/>
              </a:rPr>
              <a:t>Bitter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70">
                <a:solidFill>
                  <a:srgbClr val="282833"/>
                </a:solidFill>
                <a:latin typeface="Arial"/>
                <a:cs typeface="Arial"/>
              </a:rPr>
              <a:t>Carminatives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49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130">
                <a:solidFill>
                  <a:srgbClr val="282833"/>
                </a:solidFill>
                <a:latin typeface="Arial"/>
                <a:cs typeface="Arial"/>
              </a:rPr>
              <a:t>Emetics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30">
                <a:solidFill>
                  <a:srgbClr val="282833"/>
                </a:solidFill>
                <a:latin typeface="Arial"/>
                <a:cs typeface="Arial"/>
              </a:rPr>
              <a:t>Anti-amoebic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15">
                <a:solidFill>
                  <a:srgbClr val="282833"/>
                </a:solidFill>
                <a:latin typeface="Arial"/>
                <a:cs typeface="Arial"/>
              </a:rPr>
              <a:t>Bulk</a:t>
            </a:r>
            <a:r>
              <a:rPr dirty="0" sz="2000" spc="-114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75">
                <a:solidFill>
                  <a:srgbClr val="282833"/>
                </a:solidFill>
                <a:latin typeface="Arial"/>
                <a:cs typeface="Arial"/>
              </a:rPr>
              <a:t>Laxatives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65">
                <a:solidFill>
                  <a:srgbClr val="282833"/>
                </a:solidFill>
                <a:latin typeface="Arial"/>
                <a:cs typeface="Arial"/>
              </a:rPr>
              <a:t>Purgatives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79140" y="1099820"/>
            <a:ext cx="187325" cy="2805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  <a:spcBef>
                <a:spcPts val="150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  <a:spcBef>
                <a:spcPts val="149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  <a:spcBef>
                <a:spcPts val="150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  <a:spcBef>
                <a:spcPts val="150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  <a:p>
            <a:pPr marL="76200">
              <a:lnSpc>
                <a:spcPct val="100000"/>
              </a:lnSpc>
              <a:spcBef>
                <a:spcPts val="150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57040" y="1099820"/>
            <a:ext cx="3051810" cy="2805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35">
                <a:solidFill>
                  <a:srgbClr val="282833"/>
                </a:solidFill>
                <a:latin typeface="Arial"/>
                <a:cs typeface="Arial"/>
              </a:rPr>
              <a:t>Quassia, </a:t>
            </a:r>
            <a:r>
              <a:rPr dirty="0" sz="2000" spc="-105">
                <a:solidFill>
                  <a:srgbClr val="282833"/>
                </a:solidFill>
                <a:latin typeface="Arial"/>
                <a:cs typeface="Arial"/>
              </a:rPr>
              <a:t>Cinchona,</a:t>
            </a:r>
            <a:r>
              <a:rPr dirty="0" sz="2000" spc="1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60">
                <a:solidFill>
                  <a:srgbClr val="282833"/>
                </a:solidFill>
                <a:latin typeface="Arial"/>
                <a:cs typeface="Arial"/>
              </a:rPr>
              <a:t>Gentian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62100"/>
              </a:lnSpc>
              <a:spcBef>
                <a:spcPts val="10"/>
              </a:spcBef>
            </a:pPr>
            <a:r>
              <a:rPr dirty="0" sz="2000" spc="-50">
                <a:solidFill>
                  <a:srgbClr val="282833"/>
                </a:solidFill>
                <a:latin typeface="Arial"/>
                <a:cs typeface="Arial"/>
              </a:rPr>
              <a:t>Dill, </a:t>
            </a:r>
            <a:r>
              <a:rPr dirty="0" sz="2000" spc="-110">
                <a:solidFill>
                  <a:srgbClr val="282833"/>
                </a:solidFill>
                <a:latin typeface="Arial"/>
                <a:cs typeface="Arial"/>
              </a:rPr>
              <a:t>Clove, </a:t>
            </a:r>
            <a:r>
              <a:rPr dirty="0" sz="2000" spc="-105">
                <a:solidFill>
                  <a:srgbClr val="282833"/>
                </a:solidFill>
                <a:latin typeface="Arial"/>
                <a:cs typeface="Arial"/>
              </a:rPr>
              <a:t>Fennel, </a:t>
            </a:r>
            <a:r>
              <a:rPr dirty="0" sz="2000" spc="-70">
                <a:solidFill>
                  <a:srgbClr val="282833"/>
                </a:solidFill>
                <a:latin typeface="Arial"/>
                <a:cs typeface="Arial"/>
              </a:rPr>
              <a:t>Coriander  </a:t>
            </a:r>
            <a:r>
              <a:rPr dirty="0" sz="2000" spc="-105">
                <a:solidFill>
                  <a:srgbClr val="282833"/>
                </a:solidFill>
                <a:latin typeface="Arial"/>
                <a:cs typeface="Arial"/>
              </a:rPr>
              <a:t>Ipecac</a:t>
            </a:r>
            <a:endParaRPr sz="2000">
              <a:latin typeface="Arial"/>
              <a:cs typeface="Arial"/>
            </a:endParaRPr>
          </a:p>
          <a:p>
            <a:pPr marL="12700" marR="1290320">
              <a:lnSpc>
                <a:spcPct val="162500"/>
              </a:lnSpc>
            </a:pPr>
            <a:r>
              <a:rPr dirty="0" sz="2000" spc="-80">
                <a:solidFill>
                  <a:srgbClr val="282833"/>
                </a:solidFill>
                <a:latin typeface="Arial"/>
                <a:cs typeface="Arial"/>
              </a:rPr>
              <a:t>Kurchi, </a:t>
            </a:r>
            <a:r>
              <a:rPr dirty="0" sz="2000" spc="-110">
                <a:solidFill>
                  <a:srgbClr val="282833"/>
                </a:solidFill>
                <a:latin typeface="Arial"/>
                <a:cs typeface="Arial"/>
              </a:rPr>
              <a:t>Ipecac  </a:t>
            </a:r>
            <a:r>
              <a:rPr dirty="0" sz="2000" spc="-45">
                <a:solidFill>
                  <a:srgbClr val="282833"/>
                </a:solidFill>
                <a:latin typeface="Arial"/>
                <a:cs typeface="Arial"/>
              </a:rPr>
              <a:t>Agar, </a:t>
            </a:r>
            <a:r>
              <a:rPr dirty="0" sz="2000" spc="-95">
                <a:solidFill>
                  <a:srgbClr val="282833"/>
                </a:solidFill>
                <a:latin typeface="Arial"/>
                <a:cs typeface="Arial"/>
              </a:rPr>
              <a:t>Isapgol  </a:t>
            </a:r>
            <a:r>
              <a:rPr dirty="0" sz="2000" spc="-140">
                <a:solidFill>
                  <a:srgbClr val="282833"/>
                </a:solidFill>
                <a:latin typeface="Arial"/>
                <a:cs typeface="Arial"/>
              </a:rPr>
              <a:t>Senna, </a:t>
            </a:r>
            <a:r>
              <a:rPr dirty="0" sz="2000" spc="-110">
                <a:solidFill>
                  <a:srgbClr val="282833"/>
                </a:solidFill>
                <a:latin typeface="Arial"/>
                <a:cs typeface="Arial"/>
              </a:rPr>
              <a:t>Castor</a:t>
            </a:r>
            <a:r>
              <a:rPr dirty="0" sz="2000" spc="-1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45">
                <a:solidFill>
                  <a:srgbClr val="282833"/>
                </a:solidFill>
                <a:latin typeface="Arial"/>
                <a:cs typeface="Arial"/>
              </a:rPr>
              <a:t>oil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7869" y="4196079"/>
            <a:ext cx="1918970" cy="1320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60">
                <a:solidFill>
                  <a:srgbClr val="282833"/>
                </a:solidFill>
                <a:latin typeface="Arial"/>
                <a:cs typeface="Arial"/>
              </a:rPr>
              <a:t>Expectorant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80">
                <a:solidFill>
                  <a:srgbClr val="282833"/>
                </a:solidFill>
                <a:latin typeface="Arial"/>
                <a:cs typeface="Arial"/>
              </a:rPr>
              <a:t>Antitussive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70">
                <a:solidFill>
                  <a:srgbClr val="282833"/>
                </a:solidFill>
                <a:latin typeface="Arial"/>
                <a:cs typeface="Arial"/>
              </a:rPr>
              <a:t>Bronchodilators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42640" y="4196079"/>
            <a:ext cx="123825" cy="1320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57040" y="4196079"/>
            <a:ext cx="2690495" cy="1320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70">
                <a:solidFill>
                  <a:srgbClr val="282833"/>
                </a:solidFill>
                <a:latin typeface="Arial"/>
                <a:cs typeface="Arial"/>
              </a:rPr>
              <a:t>Liquorice, </a:t>
            </a:r>
            <a:r>
              <a:rPr dirty="0" sz="2000" spc="-80">
                <a:solidFill>
                  <a:srgbClr val="282833"/>
                </a:solidFill>
                <a:latin typeface="Arial"/>
                <a:cs typeface="Arial"/>
              </a:rPr>
              <a:t>Vasaka,</a:t>
            </a:r>
            <a:r>
              <a:rPr dirty="0" sz="2000" spc="-9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110">
                <a:solidFill>
                  <a:srgbClr val="282833"/>
                </a:solidFill>
                <a:latin typeface="Arial"/>
                <a:cs typeface="Arial"/>
              </a:rPr>
              <a:t>Ipecac</a:t>
            </a:r>
            <a:endParaRPr sz="2000">
              <a:latin typeface="Arial"/>
              <a:cs typeface="Arial"/>
            </a:endParaRPr>
          </a:p>
          <a:p>
            <a:pPr marL="27305" marR="1239520" indent="-15240">
              <a:lnSpc>
                <a:spcPct val="162500"/>
              </a:lnSpc>
            </a:pPr>
            <a:r>
              <a:rPr dirty="0" sz="2000" spc="-25">
                <a:solidFill>
                  <a:srgbClr val="282833"/>
                </a:solidFill>
                <a:latin typeface="Arial"/>
                <a:cs typeface="Arial"/>
              </a:rPr>
              <a:t>Opium  </a:t>
            </a:r>
            <a:r>
              <a:rPr dirty="0" sz="2000" spc="-75">
                <a:solidFill>
                  <a:srgbClr val="282833"/>
                </a:solidFill>
                <a:latin typeface="Arial"/>
                <a:cs typeface="Arial"/>
              </a:rPr>
              <a:t>Ephedra,</a:t>
            </a:r>
            <a:r>
              <a:rPr dirty="0" sz="2000" spc="-13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120">
                <a:solidFill>
                  <a:srgbClr val="282833"/>
                </a:solidFill>
                <a:latin typeface="Arial"/>
                <a:cs typeface="Arial"/>
              </a:rPr>
              <a:t>Tea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7869" y="5807709"/>
            <a:ext cx="172847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40">
                <a:solidFill>
                  <a:srgbClr val="282833"/>
                </a:solidFill>
                <a:latin typeface="Arial"/>
                <a:cs typeface="Arial"/>
              </a:rPr>
              <a:t>Cardio-</a:t>
            </a:r>
            <a:r>
              <a:rPr dirty="0" sz="2000" spc="-9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114">
                <a:solidFill>
                  <a:srgbClr val="282833"/>
                </a:solidFill>
                <a:latin typeface="Arial"/>
                <a:cs typeface="Arial"/>
              </a:rPr>
              <a:t>tonics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42640" y="5807709"/>
            <a:ext cx="12382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105">
                <a:solidFill>
                  <a:srgbClr val="282833"/>
                </a:solidFill>
                <a:latin typeface="Arial"/>
                <a:cs typeface="Arial"/>
              </a:rPr>
              <a:t>-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57040" y="5807709"/>
            <a:ext cx="2936875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65">
                <a:solidFill>
                  <a:srgbClr val="282833"/>
                </a:solidFill>
                <a:latin typeface="Arial"/>
                <a:cs typeface="Arial"/>
              </a:rPr>
              <a:t>Digitalis, </a:t>
            </a:r>
            <a:r>
              <a:rPr dirty="0" sz="2000" spc="-80">
                <a:solidFill>
                  <a:srgbClr val="282833"/>
                </a:solidFill>
                <a:latin typeface="Arial"/>
                <a:cs typeface="Arial"/>
              </a:rPr>
              <a:t>Squill,</a:t>
            </a:r>
            <a:r>
              <a:rPr dirty="0" sz="2000" spc="-5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75">
                <a:solidFill>
                  <a:srgbClr val="282833"/>
                </a:solidFill>
                <a:latin typeface="Arial"/>
                <a:cs typeface="Arial"/>
              </a:rPr>
              <a:t>Stropanthus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7869" y="871220"/>
            <a:ext cx="2287905" cy="825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70">
                <a:solidFill>
                  <a:srgbClr val="282833"/>
                </a:solidFill>
                <a:latin typeface="Arial"/>
                <a:cs typeface="Arial"/>
              </a:rPr>
              <a:t>Cardiac</a:t>
            </a:r>
            <a:r>
              <a:rPr dirty="0" sz="2000" spc="-12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105">
                <a:solidFill>
                  <a:srgbClr val="282833"/>
                </a:solidFill>
                <a:latin typeface="Arial"/>
                <a:cs typeface="Arial"/>
              </a:rPr>
              <a:t>depressant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60">
                <a:solidFill>
                  <a:srgbClr val="282833"/>
                </a:solidFill>
                <a:latin typeface="Arial"/>
                <a:cs typeface="Arial"/>
              </a:rPr>
              <a:t>Antihypertensive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79140" y="871220"/>
            <a:ext cx="2568575" cy="825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0530" indent="-418465">
              <a:lnSpc>
                <a:spcPct val="100000"/>
              </a:lnSpc>
              <a:spcBef>
                <a:spcPts val="100"/>
              </a:spcBef>
              <a:buChar char="-"/>
              <a:tabLst>
                <a:tab pos="430530" algn="l"/>
                <a:tab pos="431165" algn="l"/>
              </a:tabLst>
            </a:pPr>
            <a:r>
              <a:rPr dirty="0" sz="2000" spc="-105">
                <a:solidFill>
                  <a:srgbClr val="282833"/>
                </a:solidFill>
                <a:latin typeface="Arial"/>
                <a:cs typeface="Arial"/>
              </a:rPr>
              <a:t>Cinchona,</a:t>
            </a:r>
            <a:r>
              <a:rPr dirty="0" sz="2000" spc="-9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20">
                <a:solidFill>
                  <a:srgbClr val="282833"/>
                </a:solidFill>
                <a:latin typeface="Arial"/>
                <a:cs typeface="Arial"/>
              </a:rPr>
              <a:t>Veratrum</a:t>
            </a:r>
            <a:endParaRPr sz="2000">
              <a:latin typeface="Arial"/>
              <a:cs typeface="Arial"/>
            </a:endParaRPr>
          </a:p>
          <a:p>
            <a:pPr marL="494030" indent="-481965">
              <a:lnSpc>
                <a:spcPct val="100000"/>
              </a:lnSpc>
              <a:spcBef>
                <a:spcPts val="1500"/>
              </a:spcBef>
              <a:buChar char="-"/>
              <a:tabLst>
                <a:tab pos="494030" algn="l"/>
                <a:tab pos="494665" algn="l"/>
              </a:tabLst>
            </a:pPr>
            <a:r>
              <a:rPr dirty="0" sz="2000" spc="-40">
                <a:solidFill>
                  <a:srgbClr val="282833"/>
                </a:solidFill>
                <a:latin typeface="Arial"/>
                <a:cs typeface="Arial"/>
              </a:rPr>
              <a:t>Rauwolfia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7869" y="1987550"/>
            <a:ext cx="2154555" cy="1320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55">
                <a:solidFill>
                  <a:srgbClr val="282833"/>
                </a:solidFill>
                <a:latin typeface="Arial"/>
                <a:cs typeface="Arial"/>
              </a:rPr>
              <a:t>Central</a:t>
            </a:r>
            <a:r>
              <a:rPr dirty="0" sz="2000" spc="-10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135">
                <a:solidFill>
                  <a:srgbClr val="282833"/>
                </a:solidFill>
                <a:latin typeface="Arial"/>
                <a:cs typeface="Arial"/>
              </a:rPr>
              <a:t>analgesics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225">
                <a:solidFill>
                  <a:srgbClr val="282833"/>
                </a:solidFill>
                <a:latin typeface="Arial"/>
                <a:cs typeface="Arial"/>
              </a:rPr>
              <a:t>CNS</a:t>
            </a:r>
            <a:r>
              <a:rPr dirty="0" sz="2000" spc="-6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70">
                <a:solidFill>
                  <a:srgbClr val="282833"/>
                </a:solidFill>
                <a:latin typeface="Arial"/>
                <a:cs typeface="Arial"/>
              </a:rPr>
              <a:t>stimulants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225">
                <a:solidFill>
                  <a:srgbClr val="282833"/>
                </a:solidFill>
                <a:latin typeface="Arial"/>
                <a:cs typeface="Arial"/>
              </a:rPr>
              <a:t>CNS</a:t>
            </a:r>
            <a:r>
              <a:rPr dirty="0" sz="2000" spc="-7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135">
                <a:solidFill>
                  <a:srgbClr val="282833"/>
                </a:solidFill>
                <a:latin typeface="Arial"/>
                <a:cs typeface="Arial"/>
              </a:rPr>
              <a:t>depressants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7869" y="3459479"/>
            <a:ext cx="125730" cy="2310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9ABA58"/>
                </a:solidFill>
                <a:latin typeface="Georgia"/>
                <a:cs typeface="Georgia"/>
              </a:rPr>
              <a:t>•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dirty="0" sz="2000">
                <a:solidFill>
                  <a:srgbClr val="9ABA58"/>
                </a:solidFill>
                <a:latin typeface="Georgia"/>
                <a:cs typeface="Georgia"/>
              </a:rPr>
              <a:t>•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dirty="0" sz="2000">
                <a:solidFill>
                  <a:srgbClr val="9ABA58"/>
                </a:solidFill>
                <a:latin typeface="Georgia"/>
                <a:cs typeface="Georgia"/>
              </a:rPr>
              <a:t>•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dirty="0" sz="2000">
                <a:solidFill>
                  <a:srgbClr val="9ABA58"/>
                </a:solidFill>
                <a:latin typeface="Georgia"/>
                <a:cs typeface="Georgia"/>
              </a:rPr>
              <a:t>•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500"/>
              </a:spcBef>
            </a:pPr>
            <a:r>
              <a:rPr dirty="0" sz="2000">
                <a:solidFill>
                  <a:srgbClr val="9ABA58"/>
                </a:solidFill>
                <a:latin typeface="Georgia"/>
                <a:cs typeface="Georgia"/>
              </a:rPr>
              <a:t>•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56639" y="3473450"/>
            <a:ext cx="1621155" cy="2310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110">
                <a:solidFill>
                  <a:srgbClr val="282833"/>
                </a:solidFill>
                <a:latin typeface="Arial"/>
                <a:cs typeface="Arial"/>
              </a:rPr>
              <a:t>Antispasmodics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ts val="3900"/>
              </a:lnSpc>
              <a:spcBef>
                <a:spcPts val="370"/>
              </a:spcBef>
            </a:pPr>
            <a:r>
              <a:rPr dirty="0" sz="2000" spc="-65">
                <a:solidFill>
                  <a:srgbClr val="282833"/>
                </a:solidFill>
                <a:latin typeface="Arial"/>
                <a:cs typeface="Arial"/>
              </a:rPr>
              <a:t>Anticancer  </a:t>
            </a:r>
            <a:r>
              <a:rPr dirty="0" sz="2000" spc="-55">
                <a:solidFill>
                  <a:srgbClr val="282833"/>
                </a:solidFill>
                <a:latin typeface="Arial"/>
                <a:cs typeface="Arial"/>
              </a:rPr>
              <a:t>Antirheumatics  </a:t>
            </a:r>
            <a:r>
              <a:rPr dirty="0" sz="2000" spc="-65">
                <a:solidFill>
                  <a:srgbClr val="282833"/>
                </a:solidFill>
                <a:latin typeface="Arial"/>
                <a:cs typeface="Arial"/>
              </a:rPr>
              <a:t>Anthelmintics  </a:t>
            </a:r>
            <a:r>
              <a:rPr dirty="0" sz="2000" spc="-90">
                <a:solidFill>
                  <a:srgbClr val="282833"/>
                </a:solidFill>
                <a:latin typeface="Arial"/>
                <a:cs typeface="Arial"/>
              </a:rPr>
              <a:t>Astringents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7869" y="5947409"/>
            <a:ext cx="2037714" cy="825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35">
                <a:solidFill>
                  <a:srgbClr val="282833"/>
                </a:solidFill>
                <a:latin typeface="Arial"/>
                <a:cs typeface="Arial"/>
              </a:rPr>
              <a:t>Antimalarials</a:t>
            </a:r>
            <a:endParaRPr sz="20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5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000" spc="-80">
                <a:solidFill>
                  <a:srgbClr val="282833"/>
                </a:solidFill>
                <a:latin typeface="Arial"/>
                <a:cs typeface="Arial"/>
              </a:rPr>
              <a:t>Local</a:t>
            </a:r>
            <a:r>
              <a:rPr dirty="0" sz="2000" spc="-9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114">
                <a:solidFill>
                  <a:srgbClr val="282833"/>
                </a:solidFill>
                <a:latin typeface="Arial"/>
                <a:cs typeface="Arial"/>
              </a:rPr>
              <a:t>anesthetics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79140" y="1987550"/>
            <a:ext cx="3836035" cy="4785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94030" indent="-481965">
              <a:lnSpc>
                <a:spcPct val="100000"/>
              </a:lnSpc>
              <a:spcBef>
                <a:spcPts val="100"/>
              </a:spcBef>
              <a:buChar char="-"/>
              <a:tabLst>
                <a:tab pos="494030" algn="l"/>
                <a:tab pos="494665" algn="l"/>
              </a:tabLst>
            </a:pPr>
            <a:r>
              <a:rPr dirty="0" sz="2000" spc="-25">
                <a:solidFill>
                  <a:srgbClr val="282833"/>
                </a:solidFill>
                <a:latin typeface="Arial"/>
                <a:cs typeface="Arial"/>
              </a:rPr>
              <a:t>Opium</a:t>
            </a:r>
            <a:endParaRPr sz="2000">
              <a:latin typeface="Arial"/>
              <a:cs typeface="Arial"/>
            </a:endParaRPr>
          </a:p>
          <a:p>
            <a:pPr marL="494030" indent="-481965">
              <a:lnSpc>
                <a:spcPct val="100000"/>
              </a:lnSpc>
              <a:spcBef>
                <a:spcPts val="1500"/>
              </a:spcBef>
              <a:buChar char="-"/>
              <a:tabLst>
                <a:tab pos="494030" algn="l"/>
                <a:tab pos="494665" algn="l"/>
              </a:tabLst>
            </a:pPr>
            <a:r>
              <a:rPr dirty="0" sz="2000" spc="-100">
                <a:solidFill>
                  <a:srgbClr val="282833"/>
                </a:solidFill>
                <a:latin typeface="Arial"/>
                <a:cs typeface="Arial"/>
              </a:rPr>
              <a:t>Coffee</a:t>
            </a:r>
            <a:endParaRPr sz="2000">
              <a:latin typeface="Arial"/>
              <a:cs typeface="Arial"/>
            </a:endParaRPr>
          </a:p>
          <a:p>
            <a:pPr marL="494030" indent="-481965">
              <a:lnSpc>
                <a:spcPct val="100000"/>
              </a:lnSpc>
              <a:spcBef>
                <a:spcPts val="1500"/>
              </a:spcBef>
              <a:buChar char="-"/>
              <a:tabLst>
                <a:tab pos="494030" algn="l"/>
                <a:tab pos="494665" algn="l"/>
              </a:tabLst>
            </a:pPr>
            <a:r>
              <a:rPr dirty="0" sz="2000" spc="-25">
                <a:solidFill>
                  <a:srgbClr val="282833"/>
                </a:solidFill>
                <a:latin typeface="Arial"/>
                <a:cs typeface="Arial"/>
              </a:rPr>
              <a:t>Opium</a:t>
            </a:r>
            <a:endParaRPr sz="2000">
              <a:latin typeface="Arial"/>
              <a:cs typeface="Arial"/>
            </a:endParaRPr>
          </a:p>
          <a:p>
            <a:pPr marL="506095" indent="-482600">
              <a:lnSpc>
                <a:spcPct val="100000"/>
              </a:lnSpc>
              <a:spcBef>
                <a:spcPts val="1500"/>
              </a:spcBef>
              <a:buChar char="-"/>
              <a:tabLst>
                <a:tab pos="505459" algn="l"/>
                <a:tab pos="506730" algn="l"/>
              </a:tabLst>
            </a:pPr>
            <a:r>
              <a:rPr dirty="0" sz="2000" spc="-65">
                <a:solidFill>
                  <a:srgbClr val="282833"/>
                </a:solidFill>
                <a:latin typeface="Arial"/>
                <a:cs typeface="Arial"/>
              </a:rPr>
              <a:t>Bellodonna</a:t>
            </a:r>
            <a:endParaRPr sz="2000">
              <a:latin typeface="Arial"/>
              <a:cs typeface="Arial"/>
            </a:endParaRPr>
          </a:p>
          <a:p>
            <a:pPr marL="552450" indent="-482600">
              <a:lnSpc>
                <a:spcPct val="100000"/>
              </a:lnSpc>
              <a:spcBef>
                <a:spcPts val="1490"/>
              </a:spcBef>
              <a:buChar char="-"/>
              <a:tabLst>
                <a:tab pos="552450" algn="l"/>
                <a:tab pos="553085" algn="l"/>
              </a:tabLst>
            </a:pPr>
            <a:r>
              <a:rPr dirty="0" sz="2000" spc="-90">
                <a:solidFill>
                  <a:srgbClr val="282833"/>
                </a:solidFill>
                <a:latin typeface="Arial"/>
                <a:cs typeface="Arial"/>
              </a:rPr>
              <a:t>Vinca, </a:t>
            </a:r>
            <a:r>
              <a:rPr dirty="0" sz="2000" spc="-45">
                <a:solidFill>
                  <a:srgbClr val="282833"/>
                </a:solidFill>
                <a:latin typeface="Arial"/>
                <a:cs typeface="Arial"/>
              </a:rPr>
              <a:t>Podophyllum,</a:t>
            </a:r>
            <a:r>
              <a:rPr dirty="0" sz="2000" spc="-7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105">
                <a:solidFill>
                  <a:srgbClr val="282833"/>
                </a:solidFill>
                <a:latin typeface="Arial"/>
                <a:cs typeface="Arial"/>
              </a:rPr>
              <a:t>Cochicum</a:t>
            </a:r>
            <a:endParaRPr sz="2000">
              <a:latin typeface="Arial"/>
              <a:cs typeface="Arial"/>
            </a:endParaRPr>
          </a:p>
          <a:p>
            <a:pPr marL="570865" indent="-483870">
              <a:lnSpc>
                <a:spcPct val="100000"/>
              </a:lnSpc>
              <a:spcBef>
                <a:spcPts val="1500"/>
              </a:spcBef>
              <a:buChar char="-"/>
              <a:tabLst>
                <a:tab pos="570230" algn="l"/>
                <a:tab pos="571500" algn="l"/>
              </a:tabLst>
            </a:pPr>
            <a:r>
              <a:rPr dirty="0" sz="2000" spc="-70">
                <a:solidFill>
                  <a:srgbClr val="282833"/>
                </a:solidFill>
                <a:latin typeface="Arial"/>
                <a:cs typeface="Arial"/>
              </a:rPr>
              <a:t>Aconite, </a:t>
            </a:r>
            <a:r>
              <a:rPr dirty="0" sz="2000" spc="-75">
                <a:solidFill>
                  <a:srgbClr val="282833"/>
                </a:solidFill>
                <a:latin typeface="Arial"/>
                <a:cs typeface="Arial"/>
              </a:rPr>
              <a:t>Guggul,</a:t>
            </a:r>
            <a:r>
              <a:rPr dirty="0" sz="2000" spc="-5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95">
                <a:solidFill>
                  <a:srgbClr val="282833"/>
                </a:solidFill>
                <a:latin typeface="Arial"/>
                <a:cs typeface="Arial"/>
              </a:rPr>
              <a:t>Colchicum</a:t>
            </a:r>
            <a:endParaRPr sz="2000">
              <a:latin typeface="Arial"/>
              <a:cs typeface="Arial"/>
            </a:endParaRPr>
          </a:p>
          <a:p>
            <a:pPr marL="583565" indent="-482600">
              <a:lnSpc>
                <a:spcPct val="100000"/>
              </a:lnSpc>
              <a:spcBef>
                <a:spcPts val="1500"/>
              </a:spcBef>
              <a:buChar char="-"/>
              <a:tabLst>
                <a:tab pos="582930" algn="l"/>
                <a:tab pos="584200" algn="l"/>
              </a:tabLst>
            </a:pPr>
            <a:r>
              <a:rPr dirty="0" sz="2000" spc="-60">
                <a:solidFill>
                  <a:srgbClr val="282833"/>
                </a:solidFill>
                <a:latin typeface="Arial"/>
                <a:cs typeface="Arial"/>
              </a:rPr>
              <a:t>Vidang, </a:t>
            </a:r>
            <a:r>
              <a:rPr dirty="0" sz="2000" spc="-135">
                <a:solidFill>
                  <a:srgbClr val="282833"/>
                </a:solidFill>
                <a:latin typeface="Arial"/>
                <a:cs typeface="Arial"/>
              </a:rPr>
              <a:t>Quassia,</a:t>
            </a:r>
            <a:r>
              <a:rPr dirty="0" sz="2000" spc="-6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55">
                <a:solidFill>
                  <a:srgbClr val="282833"/>
                </a:solidFill>
                <a:latin typeface="Arial"/>
                <a:cs typeface="Arial"/>
              </a:rPr>
              <a:t>Malefern</a:t>
            </a:r>
            <a:endParaRPr sz="2000">
              <a:latin typeface="Arial"/>
              <a:cs typeface="Arial"/>
            </a:endParaRPr>
          </a:p>
          <a:p>
            <a:pPr marL="574675" indent="-481965">
              <a:lnSpc>
                <a:spcPct val="100000"/>
              </a:lnSpc>
              <a:spcBef>
                <a:spcPts val="1500"/>
              </a:spcBef>
              <a:buChar char="-"/>
              <a:tabLst>
                <a:tab pos="574675" algn="l"/>
                <a:tab pos="575310" algn="l"/>
              </a:tabLst>
            </a:pPr>
            <a:r>
              <a:rPr dirty="0" sz="2000" spc="-90">
                <a:solidFill>
                  <a:srgbClr val="282833"/>
                </a:solidFill>
                <a:latin typeface="Arial"/>
                <a:cs typeface="Arial"/>
              </a:rPr>
              <a:t>Catechu.</a:t>
            </a:r>
            <a:endParaRPr sz="2000">
              <a:latin typeface="Arial"/>
              <a:cs typeface="Arial"/>
            </a:endParaRPr>
          </a:p>
          <a:p>
            <a:pPr marL="575310" indent="-481965">
              <a:lnSpc>
                <a:spcPct val="100000"/>
              </a:lnSpc>
              <a:spcBef>
                <a:spcPts val="1490"/>
              </a:spcBef>
              <a:buChar char="-"/>
              <a:tabLst>
                <a:tab pos="575310" algn="l"/>
                <a:tab pos="575945" algn="l"/>
              </a:tabLst>
            </a:pPr>
            <a:r>
              <a:rPr dirty="0" sz="2000" spc="-105">
                <a:solidFill>
                  <a:srgbClr val="282833"/>
                </a:solidFill>
                <a:latin typeface="Arial"/>
                <a:cs typeface="Arial"/>
              </a:rPr>
              <a:t>Cinchona,</a:t>
            </a:r>
            <a:r>
              <a:rPr dirty="0" sz="2000" spc="-5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000" spc="-65">
                <a:solidFill>
                  <a:srgbClr val="282833"/>
                </a:solidFill>
                <a:latin typeface="Arial"/>
                <a:cs typeface="Arial"/>
              </a:rPr>
              <a:t>Artemisia.</a:t>
            </a:r>
            <a:endParaRPr sz="2000">
              <a:latin typeface="Arial"/>
              <a:cs typeface="Arial"/>
            </a:endParaRPr>
          </a:p>
          <a:p>
            <a:pPr marL="604520" indent="-547370">
              <a:lnSpc>
                <a:spcPct val="100000"/>
              </a:lnSpc>
              <a:spcBef>
                <a:spcPts val="1500"/>
              </a:spcBef>
              <a:buChar char="-"/>
              <a:tabLst>
                <a:tab pos="604520" algn="l"/>
                <a:tab pos="605155" algn="l"/>
              </a:tabLst>
            </a:pPr>
            <a:r>
              <a:rPr dirty="0" sz="2000" spc="-140">
                <a:solidFill>
                  <a:srgbClr val="282833"/>
                </a:solidFill>
                <a:latin typeface="Arial"/>
                <a:cs typeface="Arial"/>
              </a:rPr>
              <a:t>Coca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159" y="553720"/>
            <a:ext cx="7957184" cy="4871720"/>
          </a:xfrm>
          <a:prstGeom prst="rect">
            <a:avLst/>
          </a:prstGeom>
        </p:spPr>
        <p:txBody>
          <a:bodyPr wrap="square" lIns="0" tIns="1778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400"/>
              </a:spcBef>
              <a:buClr>
                <a:srgbClr val="9ABA58"/>
              </a:buClr>
              <a:buFont typeface="Georgia"/>
              <a:buChar char="•"/>
              <a:tabLst>
                <a:tab pos="267335" algn="l"/>
                <a:tab pos="267970" algn="l"/>
              </a:tabLst>
            </a:pPr>
            <a:r>
              <a:rPr dirty="0" sz="2400" spc="170" b="1">
                <a:solidFill>
                  <a:srgbClr val="FF0000"/>
                </a:solidFill>
                <a:latin typeface="Times New Roman"/>
                <a:cs typeface="Times New Roman"/>
              </a:rPr>
              <a:t>Advantages</a:t>
            </a:r>
            <a:endParaRPr sz="2400">
              <a:latin typeface="Times New Roman"/>
              <a:cs typeface="Times New Roman"/>
            </a:endParaRPr>
          </a:p>
          <a:p>
            <a:pPr algn="just" marL="267970" marR="5080" indent="-255270">
              <a:lnSpc>
                <a:spcPct val="100000"/>
              </a:lnSpc>
              <a:spcBef>
                <a:spcPts val="13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400" spc="-16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400" spc="-135">
                <a:solidFill>
                  <a:srgbClr val="282833"/>
                </a:solidFill>
                <a:latin typeface="Arial"/>
                <a:cs typeface="Arial"/>
              </a:rPr>
              <a:t>special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advantage </a:t>
            </a:r>
            <a:r>
              <a:rPr dirty="0" sz="2400" spc="-250">
                <a:solidFill>
                  <a:srgbClr val="282833"/>
                </a:solidFill>
                <a:latin typeface="Arial"/>
                <a:cs typeface="Arial"/>
              </a:rPr>
              <a:t>is </a:t>
            </a:r>
            <a:r>
              <a:rPr dirty="0" sz="2400" spc="50">
                <a:solidFill>
                  <a:srgbClr val="282833"/>
                </a:solidFill>
                <a:latin typeface="Arial"/>
                <a:cs typeface="Arial"/>
              </a:rPr>
              <a:t>that </a:t>
            </a:r>
            <a:r>
              <a:rPr dirty="0" sz="2400" spc="10">
                <a:solidFill>
                  <a:srgbClr val="282833"/>
                </a:solidFill>
                <a:latin typeface="Arial"/>
                <a:cs typeface="Arial"/>
              </a:rPr>
              <a:t>if </a:t>
            </a:r>
            <a:r>
              <a:rPr dirty="0" sz="2400" spc="-110">
                <a:solidFill>
                  <a:srgbClr val="282833"/>
                </a:solidFill>
                <a:latin typeface="Arial"/>
                <a:cs typeface="Arial"/>
              </a:rPr>
              <a:t>even </a:t>
            </a:r>
            <a:r>
              <a:rPr dirty="0" sz="2400" spc="-95">
                <a:solidFill>
                  <a:srgbClr val="282833"/>
                </a:solidFill>
                <a:latin typeface="Arial"/>
                <a:cs typeface="Arial"/>
              </a:rPr>
              <a:t>chemical </a:t>
            </a:r>
            <a:r>
              <a:rPr dirty="0" sz="2400" spc="-105">
                <a:solidFill>
                  <a:srgbClr val="282833"/>
                </a:solidFill>
                <a:latin typeface="Arial"/>
                <a:cs typeface="Arial"/>
              </a:rPr>
              <a:t>constituents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400" spc="-90">
                <a:solidFill>
                  <a:srgbClr val="282833"/>
                </a:solidFill>
                <a:latin typeface="Arial"/>
                <a:cs typeface="Arial"/>
              </a:rPr>
              <a:t>crude</a:t>
            </a:r>
            <a:r>
              <a:rPr dirty="0" sz="2400" spc="484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400" spc="-15">
                <a:solidFill>
                  <a:srgbClr val="282833"/>
                </a:solidFill>
                <a:latin typeface="Arial"/>
                <a:cs typeface="Arial"/>
              </a:rPr>
              <a:t>not </a:t>
            </a:r>
            <a:r>
              <a:rPr dirty="0" sz="2400" spc="-35">
                <a:solidFill>
                  <a:srgbClr val="282833"/>
                </a:solidFill>
                <a:latin typeface="Arial"/>
                <a:cs typeface="Arial"/>
              </a:rPr>
              <a:t>known </a:t>
            </a:r>
            <a:r>
              <a:rPr dirty="0" sz="2400" spc="-50">
                <a:solidFill>
                  <a:srgbClr val="282833"/>
                </a:solidFill>
                <a:latin typeface="Arial"/>
                <a:cs typeface="Arial"/>
              </a:rPr>
              <a:t>they </a:t>
            </a:r>
            <a:r>
              <a:rPr dirty="0" sz="2400" spc="-110">
                <a:solidFill>
                  <a:srgbClr val="282833"/>
                </a:solidFill>
                <a:latin typeface="Arial"/>
                <a:cs typeface="Arial"/>
              </a:rPr>
              <a:t>can </a:t>
            </a:r>
            <a:r>
              <a:rPr dirty="0" sz="2400" spc="-95">
                <a:solidFill>
                  <a:srgbClr val="282833"/>
                </a:solidFill>
                <a:latin typeface="Arial"/>
                <a:cs typeface="Arial"/>
              </a:rPr>
              <a:t>be </a:t>
            </a:r>
            <a:r>
              <a:rPr dirty="0" sz="2400" spc="-140">
                <a:solidFill>
                  <a:srgbClr val="282833"/>
                </a:solidFill>
                <a:latin typeface="Arial"/>
                <a:cs typeface="Arial"/>
              </a:rPr>
              <a:t>classified 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properly </a:t>
            </a:r>
            <a:r>
              <a:rPr dirty="0" sz="2400" spc="-100">
                <a:solidFill>
                  <a:srgbClr val="282833"/>
                </a:solidFill>
                <a:latin typeface="Arial"/>
                <a:cs typeface="Arial"/>
              </a:rPr>
              <a:t>on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400" spc="-200">
                <a:solidFill>
                  <a:srgbClr val="282833"/>
                </a:solidFill>
                <a:latin typeface="Arial"/>
                <a:cs typeface="Arial"/>
              </a:rPr>
              <a:t>basis </a:t>
            </a:r>
            <a:r>
              <a:rPr dirty="0" sz="2400" spc="-3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therapeutic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or pharmacological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265">
                <a:solidFill>
                  <a:srgbClr val="282833"/>
                </a:solidFill>
                <a:latin typeface="Arial"/>
                <a:cs typeface="Arial"/>
              </a:rPr>
              <a:t>uses.</a:t>
            </a:r>
            <a:endParaRPr sz="2400">
              <a:latin typeface="Arial"/>
              <a:cs typeface="Arial"/>
            </a:endParaRPr>
          </a:p>
          <a:p>
            <a:pPr marL="420370" indent="-4076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419734" algn="l"/>
                <a:tab pos="420370" algn="l"/>
              </a:tabLst>
            </a:pPr>
            <a:r>
              <a:rPr dirty="0" sz="2400" spc="160" b="1">
                <a:solidFill>
                  <a:srgbClr val="FF0000"/>
                </a:solidFill>
                <a:latin typeface="Times New Roman"/>
                <a:cs typeface="Times New Roman"/>
              </a:rPr>
              <a:t>Disadvantages</a:t>
            </a:r>
            <a:endParaRPr sz="2400">
              <a:latin typeface="Times New Roman"/>
              <a:cs typeface="Times New Roman"/>
            </a:endParaRPr>
          </a:p>
          <a:p>
            <a:pPr algn="just" marL="267970" marR="5080" indent="-255270">
              <a:lnSpc>
                <a:spcPct val="100000"/>
              </a:lnSpc>
              <a:spcBef>
                <a:spcPts val="13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400" spc="-175">
                <a:solidFill>
                  <a:srgbClr val="282833"/>
                </a:solidFill>
                <a:latin typeface="Arial"/>
                <a:cs typeface="Arial"/>
              </a:rPr>
              <a:t>Regardless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65">
                <a:solidFill>
                  <a:srgbClr val="282833"/>
                </a:solidFill>
                <a:latin typeface="Arial"/>
                <a:cs typeface="Arial"/>
              </a:rPr>
              <a:t>morphology, </a:t>
            </a:r>
            <a:r>
              <a:rPr dirty="0" sz="2400" spc="-55">
                <a:solidFill>
                  <a:srgbClr val="282833"/>
                </a:solidFill>
                <a:latin typeface="Arial"/>
                <a:cs typeface="Arial"/>
              </a:rPr>
              <a:t>taxonomical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status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or </a:t>
            </a:r>
            <a:r>
              <a:rPr dirty="0" sz="2400" spc="-100">
                <a:solidFill>
                  <a:srgbClr val="282833"/>
                </a:solidFill>
                <a:latin typeface="Arial"/>
                <a:cs typeface="Arial"/>
              </a:rPr>
              <a:t>chemical 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nature, the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400" spc="-65">
                <a:solidFill>
                  <a:srgbClr val="282833"/>
                </a:solidFill>
                <a:latin typeface="Arial"/>
                <a:cs typeface="Arial"/>
              </a:rPr>
              <a:t>are</a:t>
            </a:r>
            <a:r>
              <a:rPr dirty="0" sz="2400" spc="53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282833"/>
                </a:solidFill>
                <a:latin typeface="Arial"/>
                <a:cs typeface="Arial"/>
              </a:rPr>
              <a:t>grouped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together,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provided </a:t>
            </a:r>
            <a:r>
              <a:rPr dirty="0" sz="2400" spc="-50">
                <a:solidFill>
                  <a:srgbClr val="282833"/>
                </a:solidFill>
                <a:latin typeface="Arial"/>
                <a:cs typeface="Arial"/>
              </a:rPr>
              <a:t>they  </a:t>
            </a:r>
            <a:r>
              <a:rPr dirty="0" sz="2400" spc="-45">
                <a:solidFill>
                  <a:srgbClr val="282833"/>
                </a:solidFill>
                <a:latin typeface="Arial"/>
                <a:cs typeface="Arial"/>
              </a:rPr>
              <a:t>exhibit </a:t>
            </a:r>
            <a:r>
              <a:rPr dirty="0" sz="2400" spc="-75">
                <a:solidFill>
                  <a:srgbClr val="282833"/>
                </a:solidFill>
                <a:latin typeface="Arial"/>
                <a:cs typeface="Arial"/>
              </a:rPr>
              <a:t>similar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pharmacological</a:t>
            </a:r>
            <a:r>
              <a:rPr dirty="0" sz="2400" spc="-10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400" spc="-265">
                <a:solidFill>
                  <a:srgbClr val="282833"/>
                </a:solidFill>
                <a:latin typeface="Arial"/>
                <a:cs typeface="Arial"/>
              </a:rPr>
              <a:t>uses.</a:t>
            </a:r>
            <a:endParaRPr sz="2400">
              <a:latin typeface="Arial"/>
              <a:cs typeface="Arial"/>
            </a:endParaRPr>
          </a:p>
          <a:p>
            <a:pPr algn="just" marL="267970" marR="5080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400" spc="-195">
                <a:solidFill>
                  <a:srgbClr val="282833"/>
                </a:solidFill>
                <a:latin typeface="Arial"/>
                <a:cs typeface="Arial"/>
              </a:rPr>
              <a:t>Eg: </a:t>
            </a:r>
            <a:r>
              <a:rPr dirty="0" sz="2400" spc="-165">
                <a:solidFill>
                  <a:srgbClr val="282833"/>
                </a:solidFill>
                <a:latin typeface="Arial"/>
                <a:cs typeface="Arial"/>
              </a:rPr>
              <a:t>Senna, </a:t>
            </a:r>
            <a:r>
              <a:rPr dirty="0" sz="2400" spc="-130">
                <a:solidFill>
                  <a:srgbClr val="282833"/>
                </a:solidFill>
                <a:latin typeface="Arial"/>
                <a:cs typeface="Arial"/>
              </a:rPr>
              <a:t>Castor </a:t>
            </a:r>
            <a:r>
              <a:rPr dirty="0" sz="2400" spc="-70">
                <a:solidFill>
                  <a:srgbClr val="282833"/>
                </a:solidFill>
                <a:latin typeface="Arial"/>
                <a:cs typeface="Arial"/>
              </a:rPr>
              <a:t>oil, </a:t>
            </a:r>
            <a:r>
              <a:rPr dirty="0" sz="2400" spc="-120">
                <a:solidFill>
                  <a:srgbClr val="282833"/>
                </a:solidFill>
                <a:latin typeface="Arial"/>
                <a:cs typeface="Arial"/>
              </a:rPr>
              <a:t>Jalap, </a:t>
            </a:r>
            <a:r>
              <a:rPr dirty="0" sz="2400" spc="-100">
                <a:solidFill>
                  <a:srgbClr val="282833"/>
                </a:solidFill>
                <a:latin typeface="Arial"/>
                <a:cs typeface="Arial"/>
              </a:rPr>
              <a:t>Colocynth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are grouped </a:t>
            </a:r>
            <a:r>
              <a:rPr dirty="0" sz="2400" spc="-50">
                <a:solidFill>
                  <a:srgbClr val="282833"/>
                </a:solidFill>
                <a:latin typeface="Arial"/>
                <a:cs typeface="Arial"/>
              </a:rPr>
              <a:t>together  </a:t>
            </a:r>
            <a:r>
              <a:rPr dirty="0" sz="2400" spc="-245">
                <a:solidFill>
                  <a:srgbClr val="282833"/>
                </a:solidFill>
                <a:latin typeface="Arial"/>
                <a:cs typeface="Arial"/>
              </a:rPr>
              <a:t>as </a:t>
            </a:r>
            <a:r>
              <a:rPr dirty="0" sz="2400" spc="-65">
                <a:solidFill>
                  <a:srgbClr val="282833"/>
                </a:solidFill>
                <a:latin typeface="Arial"/>
                <a:cs typeface="Arial"/>
              </a:rPr>
              <a:t>purgatives/laxatives </a:t>
            </a:r>
            <a:r>
              <a:rPr dirty="0" sz="2400" spc="-160">
                <a:solidFill>
                  <a:srgbClr val="282833"/>
                </a:solidFill>
                <a:latin typeface="Arial"/>
                <a:cs typeface="Arial"/>
              </a:rPr>
              <a:t>because </a:t>
            </a:r>
            <a:r>
              <a:rPr dirty="0" sz="2400" spc="-40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400" spc="-30">
                <a:solidFill>
                  <a:srgbClr val="282833"/>
                </a:solidFill>
                <a:latin typeface="Arial"/>
                <a:cs typeface="Arial"/>
              </a:rPr>
              <a:t>their </a:t>
            </a:r>
            <a:r>
              <a:rPr dirty="0" sz="2400" spc="-90">
                <a:solidFill>
                  <a:srgbClr val="282833"/>
                </a:solidFill>
                <a:latin typeface="Arial"/>
                <a:cs typeface="Arial"/>
              </a:rPr>
              <a:t>common  </a:t>
            </a:r>
            <a:r>
              <a:rPr dirty="0" sz="2400" spc="-60">
                <a:solidFill>
                  <a:srgbClr val="282833"/>
                </a:solidFill>
                <a:latin typeface="Arial"/>
                <a:cs typeface="Arial"/>
              </a:rPr>
              <a:t>pharmacological</a:t>
            </a:r>
            <a:r>
              <a:rPr dirty="0" sz="2400" spc="-65">
                <a:solidFill>
                  <a:srgbClr val="282833"/>
                </a:solidFill>
                <a:latin typeface="Arial"/>
                <a:cs typeface="Arial"/>
              </a:rPr>
              <a:t> action.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924559"/>
            <a:ext cx="7606665" cy="8178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600" spc="170">
                <a:solidFill>
                  <a:srgbClr val="FF0000"/>
                </a:solidFill>
                <a:latin typeface="Georgia"/>
                <a:cs typeface="Georgia"/>
              </a:rPr>
              <a:t>6</a:t>
            </a:r>
            <a:r>
              <a:rPr dirty="0" sz="2600" spc="170">
                <a:latin typeface="Georgia"/>
                <a:cs typeface="Georgia"/>
              </a:rPr>
              <a:t>. </a:t>
            </a:r>
            <a:r>
              <a:rPr dirty="0" sz="2600" spc="130">
                <a:solidFill>
                  <a:srgbClr val="FF0000"/>
                </a:solidFill>
                <a:latin typeface="Georgia"/>
                <a:cs typeface="Georgia"/>
              </a:rPr>
              <a:t>Chemo- </a:t>
            </a:r>
            <a:r>
              <a:rPr dirty="0" sz="2600" spc="165">
                <a:solidFill>
                  <a:srgbClr val="FF0000"/>
                </a:solidFill>
                <a:latin typeface="Georgia"/>
                <a:cs typeface="Georgia"/>
              </a:rPr>
              <a:t>taxonomical </a:t>
            </a:r>
            <a:r>
              <a:rPr dirty="0" sz="2600" spc="150">
                <a:solidFill>
                  <a:srgbClr val="FF0000"/>
                </a:solidFill>
                <a:latin typeface="Georgia"/>
                <a:cs typeface="Georgia"/>
              </a:rPr>
              <a:t>classification </a:t>
            </a:r>
            <a:r>
              <a:rPr dirty="0" sz="2600" spc="145">
                <a:solidFill>
                  <a:srgbClr val="FF0000"/>
                </a:solidFill>
                <a:latin typeface="Georgia"/>
                <a:cs typeface="Georgia"/>
              </a:rPr>
              <a:t>of </a:t>
            </a:r>
            <a:r>
              <a:rPr dirty="0" sz="2600" spc="160">
                <a:solidFill>
                  <a:srgbClr val="FF0000"/>
                </a:solidFill>
                <a:latin typeface="Georgia"/>
                <a:cs typeface="Georgia"/>
              </a:rPr>
              <a:t>crude  </a:t>
            </a:r>
            <a:r>
              <a:rPr dirty="0" sz="2600" spc="165">
                <a:solidFill>
                  <a:srgbClr val="FF0000"/>
                </a:solidFill>
                <a:latin typeface="Georgia"/>
                <a:cs typeface="Georgia"/>
              </a:rPr>
              <a:t>drugs</a:t>
            </a:r>
            <a:endParaRPr sz="2600">
              <a:latin typeface="Georgia"/>
              <a:cs typeface="Georg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159" y="1557020"/>
            <a:ext cx="7955915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In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this </a:t>
            </a:r>
            <a:r>
              <a:rPr dirty="0" sz="2800" spc="-204">
                <a:solidFill>
                  <a:srgbClr val="282833"/>
                </a:solidFill>
                <a:latin typeface="Arial"/>
                <a:cs typeface="Arial"/>
              </a:rPr>
              <a:t>system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classification,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equal</a:t>
            </a:r>
            <a:r>
              <a:rPr dirty="0" sz="2800" spc="2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importance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just" marL="267970" marR="5080">
              <a:lnSpc>
                <a:spcPct val="100000"/>
              </a:lnSpc>
              <a:spcBef>
                <a:spcPts val="100"/>
              </a:spcBef>
            </a:pPr>
            <a:r>
              <a:rPr dirty="0" spc="-290"/>
              <a:t>is </a:t>
            </a:r>
            <a:r>
              <a:rPr dirty="0" spc="-85"/>
              <a:t>given </a:t>
            </a:r>
            <a:r>
              <a:rPr dirty="0" spc="-35"/>
              <a:t>for </a:t>
            </a:r>
            <a:r>
              <a:rPr dirty="0" spc="-65"/>
              <a:t>taxonomical  </a:t>
            </a:r>
            <a:r>
              <a:rPr dirty="0" spc="-135"/>
              <a:t>status </a:t>
            </a:r>
            <a:r>
              <a:rPr dirty="0" spc="-40"/>
              <a:t>and  </a:t>
            </a:r>
            <a:r>
              <a:rPr dirty="0" spc="-114"/>
              <a:t>chemical  </a:t>
            </a:r>
            <a:r>
              <a:rPr dirty="0" spc="-125"/>
              <a:t>constituents. </a:t>
            </a:r>
            <a:r>
              <a:rPr dirty="0" spc="-165"/>
              <a:t>There</a:t>
            </a:r>
            <a:r>
              <a:rPr dirty="0" spc="445"/>
              <a:t> </a:t>
            </a:r>
            <a:r>
              <a:rPr dirty="0" spc="-75"/>
              <a:t>are </a:t>
            </a:r>
            <a:r>
              <a:rPr dirty="0" spc="-65"/>
              <a:t>certain </a:t>
            </a:r>
            <a:r>
              <a:rPr dirty="0" spc="-135"/>
              <a:t>types </a:t>
            </a:r>
            <a:r>
              <a:rPr dirty="0" spc="-50"/>
              <a:t>of </a:t>
            </a:r>
            <a:r>
              <a:rPr dirty="0" spc="-114"/>
              <a:t>chemical  </a:t>
            </a:r>
            <a:r>
              <a:rPr dirty="0" spc="-120"/>
              <a:t>constituents </a:t>
            </a:r>
            <a:r>
              <a:rPr dirty="0" spc="-100"/>
              <a:t>which </a:t>
            </a:r>
            <a:r>
              <a:rPr dirty="0" spc="-75"/>
              <a:t>are </a:t>
            </a:r>
            <a:r>
              <a:rPr dirty="0" spc="-135"/>
              <a:t>characteristics </a:t>
            </a:r>
            <a:r>
              <a:rPr dirty="0" spc="-50"/>
              <a:t>of </a:t>
            </a:r>
            <a:r>
              <a:rPr dirty="0" spc="-65"/>
              <a:t>certain  </a:t>
            </a:r>
            <a:r>
              <a:rPr dirty="0" spc="-315"/>
              <a:t>classes </a:t>
            </a:r>
            <a:r>
              <a:rPr dirty="0" spc="-45"/>
              <a:t>of</a:t>
            </a:r>
            <a:r>
              <a:rPr dirty="0" spc="-335"/>
              <a:t> </a:t>
            </a:r>
            <a:r>
              <a:rPr dirty="0" spc="-100"/>
              <a:t>plants.</a:t>
            </a:r>
          </a:p>
          <a:p>
            <a:pPr marL="267970" marR="27305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890905" algn="l"/>
              </a:tabLst>
            </a:pPr>
            <a:r>
              <a:rPr dirty="0" sz="2800" spc="-235"/>
              <a:t>Eg:	</a:t>
            </a:r>
            <a:r>
              <a:rPr dirty="0" sz="2800" spc="-105"/>
              <a:t>Tropane </a:t>
            </a:r>
            <a:r>
              <a:rPr dirty="0" sz="2800" spc="-70"/>
              <a:t>alkaloids </a:t>
            </a:r>
            <a:r>
              <a:rPr dirty="0" sz="2800" spc="-85"/>
              <a:t>generally </a:t>
            </a:r>
            <a:r>
              <a:rPr dirty="0" sz="2800" spc="-140"/>
              <a:t>occur </a:t>
            </a:r>
            <a:r>
              <a:rPr dirty="0" sz="2800" spc="-55"/>
              <a:t>in </a:t>
            </a:r>
            <a:r>
              <a:rPr dirty="0" sz="2800" spc="-130"/>
              <a:t>most </a:t>
            </a:r>
            <a:r>
              <a:rPr dirty="0" sz="2800" spc="-45"/>
              <a:t>of </a:t>
            </a:r>
            <a:r>
              <a:rPr dirty="0" sz="2800" spc="-50"/>
              <a:t>the  </a:t>
            </a:r>
            <a:r>
              <a:rPr dirty="0" sz="2800" spc="-140"/>
              <a:t>members </a:t>
            </a:r>
            <a:r>
              <a:rPr dirty="0" sz="2800" spc="-45"/>
              <a:t>of</a:t>
            </a:r>
            <a:r>
              <a:rPr dirty="0" sz="2800" spc="-35"/>
              <a:t> </a:t>
            </a:r>
            <a:r>
              <a:rPr dirty="0" sz="2800" spc="-155"/>
              <a:t>Solanaceae</a:t>
            </a:r>
            <a:endParaRPr sz="2800"/>
          </a:p>
          <a:p>
            <a:pPr marL="267970" marR="1877060" indent="-255270">
              <a:lnSpc>
                <a:spcPct val="10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235"/>
              <a:t>Eg: </a:t>
            </a:r>
            <a:r>
              <a:rPr dirty="0" sz="2800" spc="-45"/>
              <a:t>Volatile </a:t>
            </a:r>
            <a:r>
              <a:rPr dirty="0" sz="2800" spc="-180"/>
              <a:t>oils </a:t>
            </a:r>
            <a:r>
              <a:rPr dirty="0" sz="2800" spc="-140"/>
              <a:t>occur </a:t>
            </a:r>
            <a:r>
              <a:rPr dirty="0" sz="2800" spc="-55"/>
              <a:t>in </a:t>
            </a:r>
            <a:r>
              <a:rPr dirty="0" sz="2800" spc="-50"/>
              <a:t>the </a:t>
            </a:r>
            <a:r>
              <a:rPr dirty="0" sz="2800" spc="-145"/>
              <a:t>members </a:t>
            </a:r>
            <a:r>
              <a:rPr dirty="0" sz="2800" spc="-50"/>
              <a:t>of  </a:t>
            </a:r>
            <a:r>
              <a:rPr dirty="0" sz="2800" spc="-70"/>
              <a:t>Umbelliferae </a:t>
            </a:r>
            <a:r>
              <a:rPr dirty="0" sz="2800" spc="-40"/>
              <a:t>and</a:t>
            </a:r>
            <a:r>
              <a:rPr dirty="0" sz="2800" spc="-114"/>
              <a:t> </a:t>
            </a:r>
            <a:r>
              <a:rPr dirty="0" sz="2800" spc="-125"/>
              <a:t>Rutaceae.</a:t>
            </a:r>
            <a:endParaRPr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05"/>
              <a:t>Question</a:t>
            </a:r>
            <a:r>
              <a:rPr dirty="0" spc="-270"/>
              <a:t> </a:t>
            </a:r>
            <a:r>
              <a:rPr dirty="0" spc="-455"/>
              <a:t>bank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159" y="1518919"/>
            <a:ext cx="8145145" cy="541020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4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6800850" algn="l"/>
              </a:tabLst>
            </a:pPr>
            <a:r>
              <a:rPr dirty="0" sz="2800" spc="-480">
                <a:solidFill>
                  <a:srgbClr val="282833"/>
                </a:solidFill>
                <a:latin typeface="Arial"/>
                <a:cs typeface="Arial"/>
              </a:rPr>
              <a:t>1.   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Define</a:t>
            </a:r>
            <a:r>
              <a:rPr dirty="0" sz="2800" spc="-27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30">
                <a:solidFill>
                  <a:srgbClr val="282833"/>
                </a:solidFill>
                <a:latin typeface="Arial"/>
                <a:cs typeface="Arial"/>
              </a:rPr>
              <a:t>drug	</a:t>
            </a:r>
            <a:r>
              <a:rPr dirty="0" sz="2800" spc="-200">
                <a:solidFill>
                  <a:srgbClr val="282833"/>
                </a:solidFill>
                <a:latin typeface="Arial"/>
                <a:cs typeface="Arial"/>
              </a:rPr>
              <a:t>2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  <a:p>
            <a:pPr marL="267970" marR="5080" indent="-255270">
              <a:lnSpc>
                <a:spcPct val="100000"/>
              </a:lnSpc>
              <a:spcBef>
                <a:spcPts val="3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6623684" algn="l"/>
              </a:tabLst>
            </a:pPr>
            <a:r>
              <a:rPr dirty="0" sz="2800" spc="-190">
                <a:solidFill>
                  <a:srgbClr val="282833"/>
                </a:solidFill>
                <a:latin typeface="Arial"/>
                <a:cs typeface="Arial"/>
              </a:rPr>
              <a:t>2. 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Name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various </a:t>
            </a: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methods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  </a:t>
            </a:r>
            <a:r>
              <a:rPr dirty="0" sz="2800" spc="-145">
                <a:solidFill>
                  <a:srgbClr val="282833"/>
                </a:solidFill>
                <a:latin typeface="Arial"/>
                <a:cs typeface="Arial"/>
              </a:rPr>
              <a:t>drugs.	</a:t>
            </a:r>
            <a:r>
              <a:rPr dirty="0" sz="2800" spc="-200">
                <a:solidFill>
                  <a:srgbClr val="282833"/>
                </a:solidFill>
                <a:latin typeface="Arial"/>
                <a:cs typeface="Arial"/>
              </a:rPr>
              <a:t>2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0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  <a:p>
            <a:pPr marL="267970" marR="285750" indent="-255270">
              <a:lnSpc>
                <a:spcPct val="100000"/>
              </a:lnSpc>
              <a:spcBef>
                <a:spcPts val="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210">
                <a:solidFill>
                  <a:srgbClr val="282833"/>
                </a:solidFill>
                <a:latin typeface="Arial"/>
                <a:cs typeface="Arial"/>
              </a:rPr>
              <a:t>3. </a:t>
            </a:r>
            <a:r>
              <a:rPr dirty="0" sz="2800" spc="-30">
                <a:solidFill>
                  <a:srgbClr val="282833"/>
                </a:solidFill>
                <a:latin typeface="Arial"/>
                <a:cs typeface="Arial"/>
              </a:rPr>
              <a:t>What 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do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you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mean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by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organised </a:t>
            </a:r>
            <a:r>
              <a:rPr dirty="0" sz="2800" spc="50">
                <a:solidFill>
                  <a:srgbClr val="282833"/>
                </a:solidFill>
                <a:latin typeface="Arial"/>
                <a:cs typeface="Arial"/>
              </a:rPr>
              <a:t>( 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Cellular)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  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unorganised </a:t>
            </a:r>
            <a:r>
              <a:rPr dirty="0" sz="2800" spc="50">
                <a:solidFill>
                  <a:srgbClr val="282833"/>
                </a:solidFill>
                <a:latin typeface="Arial"/>
                <a:cs typeface="Arial"/>
              </a:rPr>
              <a:t>( 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Acellular </a:t>
            </a:r>
            <a:r>
              <a:rPr dirty="0" sz="2800" spc="50">
                <a:solidFill>
                  <a:srgbClr val="282833"/>
                </a:solidFill>
                <a:latin typeface="Arial"/>
                <a:cs typeface="Arial"/>
              </a:rPr>
              <a:t>)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give</a:t>
            </a:r>
            <a:r>
              <a:rPr dirty="0" sz="2800" spc="-31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50">
                <a:solidFill>
                  <a:srgbClr val="282833"/>
                </a:solidFill>
                <a:latin typeface="Arial"/>
                <a:cs typeface="Arial"/>
              </a:rPr>
              <a:t>examples</a:t>
            </a:r>
            <a:endParaRPr sz="2800">
              <a:latin typeface="Arial"/>
              <a:cs typeface="Arial"/>
            </a:endParaRPr>
          </a:p>
          <a:p>
            <a:pPr marL="6731000">
              <a:lnSpc>
                <a:spcPct val="100000"/>
              </a:lnSpc>
              <a:spcBef>
                <a:spcPts val="300"/>
              </a:spcBef>
            </a:pP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5</a:t>
            </a: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0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150">
              <a:latin typeface="Arial"/>
              <a:cs typeface="Arial"/>
            </a:endParaRPr>
          </a:p>
          <a:p>
            <a:pPr marL="267970" marR="42545" indent="-255270">
              <a:lnSpc>
                <a:spcPct val="100000"/>
              </a:lnSpc>
              <a:buClr>
                <a:srgbClr val="9ABA58"/>
              </a:buClr>
              <a:buFont typeface="Georgia"/>
              <a:buChar char="•"/>
              <a:tabLst>
                <a:tab pos="267970" algn="l"/>
                <a:tab pos="6795134" algn="l"/>
              </a:tabLst>
            </a:pPr>
            <a:r>
              <a:rPr dirty="0" sz="2800" spc="-170">
                <a:solidFill>
                  <a:srgbClr val="282833"/>
                </a:solidFill>
                <a:latin typeface="Arial"/>
                <a:cs typeface="Arial"/>
              </a:rPr>
              <a:t>4. 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Describe 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morphological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 </a:t>
            </a:r>
            <a:r>
              <a:rPr dirty="0" sz="2800" spc="20">
                <a:solidFill>
                  <a:srgbClr val="282833"/>
                </a:solidFill>
                <a:latin typeface="Arial"/>
                <a:cs typeface="Arial"/>
              </a:rPr>
              <a:t>with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50">
                <a:solidFill>
                  <a:srgbClr val="282833"/>
                </a:solidFill>
                <a:latin typeface="Arial"/>
                <a:cs typeface="Arial"/>
              </a:rPr>
              <a:t>examples	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5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0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  <a:p>
            <a:pPr marL="267970" marR="200025" indent="-255270">
              <a:lnSpc>
                <a:spcPct val="100000"/>
              </a:lnSpc>
              <a:spcBef>
                <a:spcPts val="3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6766559" algn="l"/>
              </a:tabLst>
            </a:pPr>
            <a:r>
              <a:rPr dirty="0" sz="2800" spc="-204">
                <a:solidFill>
                  <a:srgbClr val="282833"/>
                </a:solidFill>
                <a:latin typeface="Arial"/>
                <a:cs typeface="Arial"/>
              </a:rPr>
              <a:t>5.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Explain 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chemical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800" spc="20">
                <a:solidFill>
                  <a:srgbClr val="282833"/>
                </a:solidFill>
                <a:latin typeface="Arial"/>
                <a:cs typeface="Arial"/>
              </a:rPr>
              <a:t>with  </a:t>
            </a:r>
            <a:r>
              <a:rPr dirty="0" sz="2800" spc="-150">
                <a:solidFill>
                  <a:srgbClr val="282833"/>
                </a:solidFill>
                <a:latin typeface="Arial"/>
                <a:cs typeface="Arial"/>
              </a:rPr>
              <a:t>examples	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5</a:t>
            </a:r>
            <a:r>
              <a:rPr dirty="0" sz="2800" spc="-18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0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3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6.Explain 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chemical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20">
                <a:solidFill>
                  <a:srgbClr val="282833"/>
                </a:solidFill>
                <a:latin typeface="Arial"/>
                <a:cs typeface="Arial"/>
              </a:rPr>
              <a:t>with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359" y="871220"/>
            <a:ext cx="8382000" cy="4442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335" marR="8509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6487160" algn="l"/>
                <a:tab pos="7118350" algn="l"/>
              </a:tabLst>
            </a:pP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7.Explain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pharmacological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or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therapeutic	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20">
                <a:solidFill>
                  <a:srgbClr val="282833"/>
                </a:solidFill>
                <a:latin typeface="Arial"/>
                <a:cs typeface="Arial"/>
              </a:rPr>
              <a:t>with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50">
                <a:solidFill>
                  <a:srgbClr val="282833"/>
                </a:solidFill>
                <a:latin typeface="Arial"/>
                <a:cs typeface="Arial"/>
              </a:rPr>
              <a:t>examples		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5</a:t>
            </a:r>
            <a:r>
              <a:rPr dirty="0" sz="2800" spc="-16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  <a:p>
            <a:pPr marL="267335" marR="76835" indent="-255270">
              <a:lnSpc>
                <a:spcPts val="3350"/>
              </a:lnSpc>
              <a:spcBef>
                <a:spcPts val="42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7125970" algn="l"/>
              </a:tabLst>
            </a:pP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8.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Write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in 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detail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alphabetical and 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taxonomical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or 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botanical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of</a:t>
            </a:r>
            <a:r>
              <a:rPr dirty="0" sz="2800" spc="14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	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5</a:t>
            </a:r>
            <a:r>
              <a:rPr dirty="0" sz="2800" spc="-16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  <a:p>
            <a:pPr marL="267335" marR="128270" indent="-255270">
              <a:lnSpc>
                <a:spcPct val="100000"/>
              </a:lnSpc>
              <a:spcBef>
                <a:spcPts val="1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7074534" algn="l"/>
              </a:tabLst>
            </a:pPr>
            <a:r>
              <a:rPr dirty="0" sz="2800" spc="-155">
                <a:solidFill>
                  <a:srgbClr val="282833"/>
                </a:solidFill>
                <a:latin typeface="Arial"/>
                <a:cs typeface="Arial"/>
              </a:rPr>
              <a:t>9.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Define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chemotaxonomy.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Give 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its </a:t>
            </a:r>
            <a:r>
              <a:rPr dirty="0" sz="2800" spc="-175">
                <a:solidFill>
                  <a:srgbClr val="282833"/>
                </a:solidFill>
                <a:latin typeface="Arial"/>
                <a:cs typeface="Arial"/>
              </a:rPr>
              <a:t>significances 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or 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importance's	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5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0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  <a:p>
            <a:pPr marL="267335" marR="69850" indent="-255270">
              <a:lnSpc>
                <a:spcPct val="100000"/>
              </a:lnSpc>
              <a:spcBef>
                <a:spcPts val="3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7133590" algn="l"/>
              </a:tabLst>
            </a:pPr>
            <a:r>
              <a:rPr dirty="0" sz="2800" spc="-285">
                <a:solidFill>
                  <a:srgbClr val="282833"/>
                </a:solidFill>
                <a:latin typeface="Arial"/>
                <a:cs typeface="Arial"/>
              </a:rPr>
              <a:t>10.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Explain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differences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between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organised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  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unorganised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50">
                <a:solidFill>
                  <a:srgbClr val="282833"/>
                </a:solidFill>
                <a:latin typeface="Arial"/>
                <a:cs typeface="Arial"/>
              </a:rPr>
              <a:t>drugs.	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5</a:t>
            </a:r>
            <a:r>
              <a:rPr dirty="0" sz="2800" spc="-15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  <a:p>
            <a:pPr marL="267335" marR="5080" indent="-255270">
              <a:lnSpc>
                <a:spcPct val="100000"/>
              </a:lnSpc>
              <a:spcBef>
                <a:spcPts val="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7056755" algn="l"/>
              </a:tabLst>
            </a:pPr>
            <a:r>
              <a:rPr dirty="0" sz="2800" spc="-580">
                <a:solidFill>
                  <a:srgbClr val="282833"/>
                </a:solidFill>
                <a:latin typeface="Arial"/>
                <a:cs typeface="Arial"/>
              </a:rPr>
              <a:t>11. 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Define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drug.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Explain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various </a:t>
            </a: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methods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</a:t>
            </a:r>
            <a:r>
              <a:rPr dirty="0" sz="2800" spc="5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20">
                <a:solidFill>
                  <a:srgbClr val="282833"/>
                </a:solidFill>
                <a:latin typeface="Arial"/>
                <a:cs typeface="Arial"/>
              </a:rPr>
              <a:t>with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50">
                <a:solidFill>
                  <a:srgbClr val="282833"/>
                </a:solidFill>
                <a:latin typeface="Arial"/>
                <a:cs typeface="Arial"/>
              </a:rPr>
              <a:t>examples	</a:t>
            </a:r>
            <a:r>
              <a:rPr dirty="0" sz="2800" spc="-335">
                <a:solidFill>
                  <a:srgbClr val="282833"/>
                </a:solidFill>
                <a:latin typeface="Arial"/>
                <a:cs typeface="Arial"/>
              </a:rPr>
              <a:t>10</a:t>
            </a:r>
            <a:r>
              <a:rPr dirty="0" sz="2800" spc="-15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marks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400" y="1219200"/>
            <a:ext cx="7010400" cy="4648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8459" y="718820"/>
            <a:ext cx="8411845" cy="5497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06070" marR="393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306070" algn="l"/>
              </a:tabLst>
            </a:pPr>
            <a:r>
              <a:rPr dirty="0" sz="2800" spc="-210">
                <a:solidFill>
                  <a:srgbClr val="282833"/>
                </a:solidFill>
                <a:latin typeface="Arial"/>
                <a:cs typeface="Arial"/>
              </a:rPr>
              <a:t>Because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their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wide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distribution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arrangement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in </a:t>
            </a:r>
            <a:r>
              <a:rPr dirty="0" sz="2800" spc="-10">
                <a:solidFill>
                  <a:srgbClr val="282833"/>
                </a:solidFill>
                <a:latin typeface="Arial"/>
                <a:cs typeface="Arial"/>
              </a:rPr>
              <a:t>a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definite </a:t>
            </a:r>
            <a:r>
              <a:rPr dirty="0" sz="2800" spc="-200">
                <a:solidFill>
                  <a:srgbClr val="282833"/>
                </a:solidFill>
                <a:latin typeface="Arial"/>
                <a:cs typeface="Arial"/>
              </a:rPr>
              <a:t>sequence </a:t>
            </a:r>
            <a:r>
              <a:rPr dirty="0" sz="2800" spc="-290">
                <a:solidFill>
                  <a:srgbClr val="282833"/>
                </a:solidFill>
                <a:latin typeface="Arial"/>
                <a:cs typeface="Arial"/>
              </a:rPr>
              <a:t>is 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necessary </a:t>
            </a:r>
            <a:r>
              <a:rPr dirty="0" sz="2800" spc="20">
                <a:solidFill>
                  <a:srgbClr val="282833"/>
                </a:solidFill>
                <a:latin typeface="Arial"/>
                <a:cs typeface="Arial"/>
              </a:rPr>
              <a:t>to  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understand </a:t>
            </a:r>
            <a:r>
              <a:rPr dirty="0" sz="2800" spc="-155">
                <a:solidFill>
                  <a:srgbClr val="282833"/>
                </a:solidFill>
                <a:latin typeface="Arial"/>
                <a:cs typeface="Arial"/>
              </a:rPr>
              <a:t>easily.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Although </a:t>
            </a:r>
            <a:r>
              <a:rPr dirty="0" sz="2800" spc="-155">
                <a:solidFill>
                  <a:srgbClr val="282833"/>
                </a:solidFill>
                <a:latin typeface="Arial"/>
                <a:cs typeface="Arial"/>
              </a:rPr>
              <a:t>each </a:t>
            </a:r>
            <a:r>
              <a:rPr dirty="0" sz="2800" spc="-204">
                <a:solidFill>
                  <a:srgbClr val="282833"/>
                </a:solidFill>
                <a:latin typeface="Arial"/>
                <a:cs typeface="Arial"/>
              </a:rPr>
              <a:t>system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 </a:t>
            </a:r>
            <a:r>
              <a:rPr dirty="0" sz="2800" spc="-229">
                <a:solidFill>
                  <a:srgbClr val="282833"/>
                </a:solidFill>
                <a:latin typeface="Arial"/>
                <a:cs typeface="Arial"/>
              </a:rPr>
              <a:t>has 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its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own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merits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demerits, </a:t>
            </a:r>
            <a:r>
              <a:rPr dirty="0" sz="2800" spc="45">
                <a:solidFill>
                  <a:srgbClr val="282833"/>
                </a:solidFill>
                <a:latin typeface="Arial"/>
                <a:cs typeface="Arial"/>
              </a:rPr>
              <a:t>but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for 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purpose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study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165">
                <a:solidFill>
                  <a:srgbClr val="282833"/>
                </a:solidFill>
                <a:latin typeface="Arial"/>
                <a:cs typeface="Arial"/>
              </a:rPr>
              <a:t>classified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in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 following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different</a:t>
            </a: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70">
                <a:solidFill>
                  <a:srgbClr val="282833"/>
                </a:solidFill>
                <a:latin typeface="Arial"/>
                <a:cs typeface="Arial"/>
              </a:rPr>
              <a:t>ways: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290"/>
              </a:spcBef>
            </a:pPr>
            <a:r>
              <a:rPr dirty="0" baseline="5952" sz="4200" spc="427">
                <a:solidFill>
                  <a:srgbClr val="9ABA58"/>
                </a:solidFill>
                <a:latin typeface="OpenSymbol"/>
                <a:cs typeface="OpenSymbol"/>
              </a:rPr>
              <a:t></a:t>
            </a:r>
            <a:r>
              <a:rPr dirty="0" sz="2800" spc="285">
                <a:solidFill>
                  <a:srgbClr val="282833"/>
                </a:solidFill>
                <a:latin typeface="Arial"/>
                <a:cs typeface="Arial"/>
              </a:rPr>
              <a:t>Alphabetical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300"/>
              </a:spcBef>
            </a:pPr>
            <a:r>
              <a:rPr dirty="0" baseline="5952" sz="4200" spc="337">
                <a:solidFill>
                  <a:srgbClr val="9ABA58"/>
                </a:solidFill>
                <a:latin typeface="OpenSymbol"/>
                <a:cs typeface="OpenSymbol"/>
              </a:rPr>
              <a:t></a:t>
            </a:r>
            <a:r>
              <a:rPr dirty="0" sz="2800" spc="225">
                <a:solidFill>
                  <a:srgbClr val="282833"/>
                </a:solidFill>
                <a:latin typeface="Arial"/>
                <a:cs typeface="Arial"/>
              </a:rPr>
              <a:t>Morphological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290"/>
              </a:spcBef>
            </a:pPr>
            <a:r>
              <a:rPr dirty="0" baseline="5952" sz="4200" spc="375">
                <a:solidFill>
                  <a:srgbClr val="9ABA58"/>
                </a:solidFill>
                <a:latin typeface="OpenSymbol"/>
                <a:cs typeface="OpenSymbol"/>
              </a:rPr>
              <a:t></a:t>
            </a:r>
            <a:r>
              <a:rPr dirty="0" sz="2800" spc="250">
                <a:solidFill>
                  <a:srgbClr val="282833"/>
                </a:solidFill>
                <a:latin typeface="Arial"/>
                <a:cs typeface="Arial"/>
              </a:rPr>
              <a:t>Taxonomical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300"/>
              </a:spcBef>
            </a:pPr>
            <a:r>
              <a:rPr dirty="0" baseline="5952" sz="4200" spc="277">
                <a:solidFill>
                  <a:srgbClr val="9ABA58"/>
                </a:solidFill>
                <a:latin typeface="OpenSymbol"/>
                <a:cs typeface="OpenSymbol"/>
              </a:rPr>
              <a:t></a:t>
            </a:r>
            <a:r>
              <a:rPr dirty="0" sz="2800" spc="185">
                <a:solidFill>
                  <a:srgbClr val="282833"/>
                </a:solidFill>
                <a:latin typeface="Arial"/>
                <a:cs typeface="Arial"/>
              </a:rPr>
              <a:t>Pharmacological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300"/>
              </a:spcBef>
            </a:pPr>
            <a:r>
              <a:rPr dirty="0" baseline="5952" sz="4200" spc="532">
                <a:solidFill>
                  <a:srgbClr val="9ABA58"/>
                </a:solidFill>
                <a:latin typeface="OpenSymbol"/>
                <a:cs typeface="OpenSymbol"/>
              </a:rPr>
              <a:t></a:t>
            </a:r>
            <a:r>
              <a:rPr dirty="0" sz="2800" spc="355">
                <a:solidFill>
                  <a:srgbClr val="282833"/>
                </a:solidFill>
                <a:latin typeface="Arial"/>
                <a:cs typeface="Arial"/>
              </a:rPr>
              <a:t>Chemical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290"/>
              </a:spcBef>
            </a:pPr>
            <a:r>
              <a:rPr dirty="0" baseline="5952" sz="4200" spc="232">
                <a:solidFill>
                  <a:srgbClr val="9ABA58"/>
                </a:solidFill>
                <a:latin typeface="OpenSymbol"/>
                <a:cs typeface="OpenSymbol"/>
              </a:rPr>
              <a:t></a:t>
            </a:r>
            <a:r>
              <a:rPr dirty="0" sz="2800" spc="155">
                <a:solidFill>
                  <a:srgbClr val="282833"/>
                </a:solidFill>
                <a:latin typeface="Arial"/>
                <a:cs typeface="Arial"/>
              </a:rPr>
              <a:t>Chemo-taxonomical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classification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0739" y="961390"/>
            <a:ext cx="5612765" cy="635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0" spc="-680">
                <a:latin typeface="Arial"/>
                <a:cs typeface="Arial"/>
              </a:rPr>
              <a:t>1</a:t>
            </a:r>
            <a:r>
              <a:rPr dirty="0" sz="4000" spc="-680">
                <a:solidFill>
                  <a:srgbClr val="FF0000"/>
                </a:solidFill>
                <a:latin typeface="Arial"/>
                <a:cs typeface="Arial"/>
              </a:rPr>
              <a:t>. </a:t>
            </a:r>
            <a:r>
              <a:rPr dirty="0" spc="-440">
                <a:solidFill>
                  <a:srgbClr val="FF0000"/>
                </a:solidFill>
              </a:rPr>
              <a:t>Alphabetical</a:t>
            </a:r>
            <a:r>
              <a:rPr dirty="0" spc="-85">
                <a:solidFill>
                  <a:srgbClr val="FF0000"/>
                </a:solidFill>
              </a:rPr>
              <a:t> </a:t>
            </a:r>
            <a:r>
              <a:rPr dirty="0" spc="-445">
                <a:solidFill>
                  <a:srgbClr val="FF0000"/>
                </a:solidFill>
              </a:rPr>
              <a:t>classification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5159" y="1709420"/>
            <a:ext cx="7961630" cy="3224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67970" marR="5080" indent="-255270">
              <a:lnSpc>
                <a:spcPct val="1499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20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</a:t>
            </a:r>
            <a:r>
              <a:rPr dirty="0" sz="2800" spc="49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arranged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according </a:t>
            </a:r>
            <a:r>
              <a:rPr dirty="0" sz="2800" spc="25">
                <a:solidFill>
                  <a:srgbClr val="282833"/>
                </a:solidFill>
                <a:latin typeface="Arial"/>
                <a:cs typeface="Arial"/>
              </a:rPr>
              <a:t>to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alphabetical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order/form of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their 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Latin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800" spc="-185">
                <a:solidFill>
                  <a:srgbClr val="282833"/>
                </a:solidFill>
                <a:latin typeface="Arial"/>
                <a:cs typeface="Arial"/>
              </a:rPr>
              <a:t>English  </a:t>
            </a:r>
            <a:r>
              <a:rPr dirty="0" sz="2800" spc="-175">
                <a:solidFill>
                  <a:srgbClr val="282833"/>
                </a:solidFill>
                <a:latin typeface="Arial"/>
                <a:cs typeface="Arial"/>
              </a:rPr>
              <a:t>names. 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Some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14">
                <a:solidFill>
                  <a:srgbClr val="FF0000"/>
                </a:solidFill>
                <a:latin typeface="Arial"/>
                <a:cs typeface="Arial"/>
              </a:rPr>
              <a:t>Pharmacopoeias </a:t>
            </a:r>
            <a:r>
              <a:rPr dirty="0" sz="2800" spc="-40">
                <a:solidFill>
                  <a:srgbClr val="FF0000"/>
                </a:solidFill>
                <a:latin typeface="Arial"/>
                <a:cs typeface="Arial"/>
              </a:rPr>
              <a:t>and </a:t>
            </a:r>
            <a:r>
              <a:rPr dirty="0" sz="2800" spc="-135">
                <a:solidFill>
                  <a:srgbClr val="FF0000"/>
                </a:solidFill>
                <a:latin typeface="Arial"/>
                <a:cs typeface="Arial"/>
              </a:rPr>
              <a:t>reference  </a:t>
            </a:r>
            <a:r>
              <a:rPr dirty="0" sz="2800" spc="-145">
                <a:solidFill>
                  <a:srgbClr val="FF0000"/>
                </a:solidFill>
                <a:latin typeface="Arial"/>
                <a:cs typeface="Arial"/>
              </a:rPr>
              <a:t>books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which </a:t>
            </a:r>
            <a:r>
              <a:rPr dirty="0" sz="2800" spc="-185">
                <a:solidFill>
                  <a:srgbClr val="282833"/>
                </a:solidFill>
                <a:latin typeface="Arial"/>
                <a:cs typeface="Arial"/>
              </a:rPr>
              <a:t>classify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 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according </a:t>
            </a:r>
            <a:r>
              <a:rPr dirty="0" sz="2800" spc="25">
                <a:solidFill>
                  <a:srgbClr val="282833"/>
                </a:solidFill>
                <a:latin typeface="Arial"/>
                <a:cs typeface="Arial"/>
              </a:rPr>
              <a:t>to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this  </a:t>
            </a:r>
            <a:r>
              <a:rPr dirty="0" sz="2800" spc="-204">
                <a:solidFill>
                  <a:srgbClr val="282833"/>
                </a:solidFill>
                <a:latin typeface="Arial"/>
                <a:cs typeface="Arial"/>
              </a:rPr>
              <a:t>system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290">
                <a:solidFill>
                  <a:srgbClr val="282833"/>
                </a:solidFill>
                <a:latin typeface="Arial"/>
                <a:cs typeface="Arial"/>
              </a:rPr>
              <a:t>as</a:t>
            </a:r>
            <a:r>
              <a:rPr dirty="0" sz="2800" spc="1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25">
                <a:solidFill>
                  <a:srgbClr val="282833"/>
                </a:solidFill>
                <a:latin typeface="Arial"/>
                <a:cs typeface="Arial"/>
              </a:rPr>
              <a:t>follows.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910589"/>
            <a:ext cx="7461250" cy="4089400"/>
          </a:xfrm>
          <a:prstGeom prst="rect">
            <a:avLst/>
          </a:prstGeom>
        </p:spPr>
        <p:txBody>
          <a:bodyPr wrap="square" lIns="0" tIns="2628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2070"/>
              </a:spcBef>
              <a:buClr>
                <a:srgbClr val="9ABA58"/>
              </a:buClr>
              <a:buAutoNum type="arabicParenR"/>
              <a:tabLst>
                <a:tab pos="355600" algn="l"/>
              </a:tabLst>
            </a:pP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Indian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Pharmacopoeia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(IP) </a:t>
            </a:r>
            <a:r>
              <a:rPr dirty="0" sz="2800" spc="-340">
                <a:solidFill>
                  <a:srgbClr val="282833"/>
                </a:solidFill>
                <a:latin typeface="Arial"/>
                <a:cs typeface="Arial"/>
              </a:rPr>
              <a:t>1955</a:t>
            </a:r>
            <a:r>
              <a:rPr dirty="0" sz="2800" spc="-17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(Latin)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970"/>
              </a:spcBef>
              <a:buClr>
                <a:srgbClr val="9ABA58"/>
              </a:buClr>
              <a:buAutoNum type="arabicParenR"/>
              <a:tabLst>
                <a:tab pos="355600" algn="l"/>
              </a:tabLst>
            </a:pP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Indian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Pharmacopoeia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(IP) </a:t>
            </a:r>
            <a:r>
              <a:rPr dirty="0" sz="2800" spc="-290">
                <a:solidFill>
                  <a:srgbClr val="282833"/>
                </a:solidFill>
                <a:latin typeface="Arial"/>
                <a:cs typeface="Arial"/>
              </a:rPr>
              <a:t>1966</a:t>
            </a:r>
            <a:r>
              <a:rPr dirty="0" sz="2800" spc="-17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(English)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980"/>
              </a:spcBef>
              <a:buClr>
                <a:srgbClr val="9ABA58"/>
              </a:buClr>
              <a:buAutoNum type="arabicParenR"/>
              <a:tabLst>
                <a:tab pos="355600" algn="l"/>
              </a:tabLst>
            </a:pP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British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Pharmacopoeia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(BP)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(English)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970"/>
              </a:spcBef>
              <a:buClr>
                <a:srgbClr val="9ABA58"/>
              </a:buClr>
              <a:buAutoNum type="arabicParenR"/>
              <a:tabLst>
                <a:tab pos="355600" algn="l"/>
              </a:tabLst>
            </a:pP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British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Pharmacopoeia </a:t>
            </a:r>
            <a:r>
              <a:rPr dirty="0" sz="2800" spc="-185">
                <a:solidFill>
                  <a:srgbClr val="282833"/>
                </a:solidFill>
                <a:latin typeface="Arial"/>
                <a:cs typeface="Arial"/>
              </a:rPr>
              <a:t>Codex </a:t>
            </a: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(BPC)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(English)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980"/>
              </a:spcBef>
              <a:buClr>
                <a:srgbClr val="9ABA58"/>
              </a:buClr>
              <a:buAutoNum type="arabicParenR"/>
              <a:tabLst>
                <a:tab pos="355600" algn="l"/>
              </a:tabLst>
            </a:pP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United </a:t>
            </a:r>
            <a:r>
              <a:rPr dirty="0" sz="2800" spc="-170">
                <a:solidFill>
                  <a:srgbClr val="282833"/>
                </a:solidFill>
                <a:latin typeface="Arial"/>
                <a:cs typeface="Arial"/>
              </a:rPr>
              <a:t>States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Pharmacopoeia </a:t>
            </a:r>
            <a:r>
              <a:rPr dirty="0" sz="2800" spc="-155">
                <a:solidFill>
                  <a:srgbClr val="282833"/>
                </a:solidFill>
                <a:latin typeface="Arial"/>
                <a:cs typeface="Arial"/>
              </a:rPr>
              <a:t>(USP)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(English)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970"/>
              </a:spcBef>
              <a:buClr>
                <a:srgbClr val="9ABA58"/>
              </a:buClr>
              <a:buAutoNum type="arabicParenR"/>
              <a:tabLst>
                <a:tab pos="355600" algn="l"/>
              </a:tabLst>
            </a:pP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European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Pharmacopoeia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(Latin)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359" y="840740"/>
            <a:ext cx="8486775" cy="6108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spc="80" b="1">
                <a:solidFill>
                  <a:srgbClr val="FF0000"/>
                </a:solidFill>
                <a:latin typeface="Trebuchet MS"/>
                <a:cs typeface="Trebuchet MS"/>
              </a:rPr>
              <a:t>Advantages:</a:t>
            </a:r>
            <a:endParaRPr sz="2600">
              <a:latin typeface="Trebuchet MS"/>
              <a:cs typeface="Trebuchet MS"/>
            </a:endParaRPr>
          </a:p>
          <a:p>
            <a:pPr algn="just" marL="267335" marR="6985" indent="-255270">
              <a:lnSpc>
                <a:spcPct val="150000"/>
              </a:lnSpc>
              <a:spcBef>
                <a:spcPts val="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spc="25">
                <a:solidFill>
                  <a:srgbClr val="282833"/>
                </a:solidFill>
                <a:latin typeface="Arial"/>
                <a:cs typeface="Arial"/>
              </a:rPr>
              <a:t>It </a:t>
            </a:r>
            <a:r>
              <a:rPr dirty="0" sz="2600" spc="-275">
                <a:solidFill>
                  <a:srgbClr val="282833"/>
                </a:solidFill>
                <a:latin typeface="Arial"/>
                <a:cs typeface="Arial"/>
              </a:rPr>
              <a:t>is </a:t>
            </a:r>
            <a:r>
              <a:rPr dirty="0" sz="2600" spc="-114">
                <a:solidFill>
                  <a:srgbClr val="282833"/>
                </a:solidFill>
                <a:latin typeface="Arial"/>
                <a:cs typeface="Arial"/>
              </a:rPr>
              <a:t>simple </a:t>
            </a:r>
            <a:r>
              <a:rPr dirty="0" sz="2600" spc="-55">
                <a:solidFill>
                  <a:srgbClr val="282833"/>
                </a:solidFill>
                <a:latin typeface="Arial"/>
                <a:cs typeface="Arial"/>
              </a:rPr>
              <a:t>method, in </a:t>
            </a:r>
            <a:r>
              <a:rPr dirty="0" sz="2600" spc="-120">
                <a:solidFill>
                  <a:srgbClr val="282833"/>
                </a:solidFill>
                <a:latin typeface="Arial"/>
                <a:cs typeface="Arial"/>
              </a:rPr>
              <a:t>this </a:t>
            </a:r>
            <a:r>
              <a:rPr dirty="0" sz="2600" spc="-190">
                <a:solidFill>
                  <a:srgbClr val="282833"/>
                </a:solidFill>
                <a:latin typeface="Arial"/>
                <a:cs typeface="Arial"/>
              </a:rPr>
              <a:t>system </a:t>
            </a:r>
            <a:r>
              <a:rPr dirty="0" sz="2600" spc="-70">
                <a:solidFill>
                  <a:srgbClr val="282833"/>
                </a:solidFill>
                <a:latin typeface="Arial"/>
                <a:cs typeface="Arial"/>
              </a:rPr>
              <a:t>location, </a:t>
            </a:r>
            <a:r>
              <a:rPr dirty="0" sz="2600" spc="-50">
                <a:solidFill>
                  <a:srgbClr val="282833"/>
                </a:solidFill>
                <a:latin typeface="Arial"/>
                <a:cs typeface="Arial"/>
              </a:rPr>
              <a:t>tracing </a:t>
            </a:r>
            <a:r>
              <a:rPr dirty="0" sz="2600" spc="-40">
                <a:solidFill>
                  <a:srgbClr val="282833"/>
                </a:solidFill>
                <a:latin typeface="Arial"/>
                <a:cs typeface="Arial"/>
              </a:rPr>
              <a:t>and  </a:t>
            </a:r>
            <a:r>
              <a:rPr dirty="0" sz="2600" spc="-15">
                <a:solidFill>
                  <a:srgbClr val="282833"/>
                </a:solidFill>
                <a:latin typeface="Arial"/>
                <a:cs typeface="Arial"/>
              </a:rPr>
              <a:t>addition </a:t>
            </a:r>
            <a:r>
              <a:rPr dirty="0" sz="2600" spc="-40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600" spc="-4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600" spc="-30">
                <a:solidFill>
                  <a:srgbClr val="282833"/>
                </a:solidFill>
                <a:latin typeface="Arial"/>
                <a:cs typeface="Arial"/>
              </a:rPr>
              <a:t>drug </a:t>
            </a:r>
            <a:r>
              <a:rPr dirty="0" sz="2600" spc="-275">
                <a:solidFill>
                  <a:srgbClr val="282833"/>
                </a:solidFill>
                <a:latin typeface="Arial"/>
                <a:cs typeface="Arial"/>
              </a:rPr>
              <a:t>is</a:t>
            </a:r>
            <a:r>
              <a:rPr dirty="0" sz="2600" spc="-25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600" spc="-195">
                <a:solidFill>
                  <a:srgbClr val="282833"/>
                </a:solidFill>
                <a:latin typeface="Arial"/>
                <a:cs typeface="Arial"/>
              </a:rPr>
              <a:t>easy,</a:t>
            </a:r>
            <a:endParaRPr sz="26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85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spc="-65">
                <a:solidFill>
                  <a:srgbClr val="282833"/>
                </a:solidFill>
                <a:latin typeface="Arial"/>
                <a:cs typeface="Arial"/>
              </a:rPr>
              <a:t>No </a:t>
            </a:r>
            <a:r>
              <a:rPr dirty="0" sz="2600" spc="-90">
                <a:solidFill>
                  <a:srgbClr val="282833"/>
                </a:solidFill>
                <a:latin typeface="Arial"/>
                <a:cs typeface="Arial"/>
              </a:rPr>
              <a:t>technical </a:t>
            </a:r>
            <a:r>
              <a:rPr dirty="0" sz="2600" spc="-155">
                <a:solidFill>
                  <a:srgbClr val="282833"/>
                </a:solidFill>
                <a:latin typeface="Arial"/>
                <a:cs typeface="Arial"/>
              </a:rPr>
              <a:t>person </a:t>
            </a:r>
            <a:r>
              <a:rPr dirty="0" sz="2600" spc="-275">
                <a:solidFill>
                  <a:srgbClr val="282833"/>
                </a:solidFill>
                <a:latin typeface="Arial"/>
                <a:cs typeface="Arial"/>
              </a:rPr>
              <a:t>is </a:t>
            </a:r>
            <a:r>
              <a:rPr dirty="0" sz="2600" spc="-50">
                <a:solidFill>
                  <a:srgbClr val="282833"/>
                </a:solidFill>
                <a:latin typeface="Arial"/>
                <a:cs typeface="Arial"/>
              </a:rPr>
              <a:t>required </a:t>
            </a:r>
            <a:r>
              <a:rPr dirty="0" sz="2600" spc="-30">
                <a:solidFill>
                  <a:srgbClr val="282833"/>
                </a:solidFill>
                <a:latin typeface="Arial"/>
                <a:cs typeface="Arial"/>
              </a:rPr>
              <a:t>for </a:t>
            </a:r>
            <a:r>
              <a:rPr dirty="0" sz="2600" spc="-50">
                <a:solidFill>
                  <a:srgbClr val="282833"/>
                </a:solidFill>
                <a:latin typeface="Arial"/>
                <a:cs typeface="Arial"/>
              </a:rPr>
              <a:t>handling </a:t>
            </a:r>
            <a:r>
              <a:rPr dirty="0" sz="2600" spc="-45">
                <a:solidFill>
                  <a:srgbClr val="282833"/>
                </a:solidFill>
                <a:latin typeface="Arial"/>
                <a:cs typeface="Arial"/>
              </a:rPr>
              <a:t>the</a:t>
            </a:r>
            <a:r>
              <a:rPr dirty="0" sz="2600" spc="-33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600" spc="-185">
                <a:solidFill>
                  <a:srgbClr val="282833"/>
                </a:solidFill>
                <a:latin typeface="Arial"/>
                <a:cs typeface="Arial"/>
              </a:rPr>
              <a:t>system.</a:t>
            </a:r>
            <a:endParaRPr sz="2600">
              <a:latin typeface="Arial"/>
              <a:cs typeface="Arial"/>
            </a:endParaRPr>
          </a:p>
          <a:p>
            <a:pPr marL="267970" indent="-255270">
              <a:lnSpc>
                <a:spcPct val="100000"/>
              </a:lnSpc>
              <a:spcBef>
                <a:spcPts val="186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spc="75" b="1">
                <a:solidFill>
                  <a:srgbClr val="FF0000"/>
                </a:solidFill>
                <a:latin typeface="Trebuchet MS"/>
                <a:cs typeface="Trebuchet MS"/>
              </a:rPr>
              <a:t>Disadvantages:</a:t>
            </a:r>
            <a:endParaRPr sz="2600">
              <a:latin typeface="Trebuchet MS"/>
              <a:cs typeface="Trebuchet MS"/>
            </a:endParaRPr>
          </a:p>
          <a:p>
            <a:pPr algn="just" marL="267335" marR="7620" indent="-255270">
              <a:lnSpc>
                <a:spcPct val="150000"/>
              </a:lnSpc>
              <a:spcBef>
                <a:spcPts val="8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spc="-120">
                <a:solidFill>
                  <a:srgbClr val="282833"/>
                </a:solidFill>
                <a:latin typeface="Arial"/>
                <a:cs typeface="Arial"/>
              </a:rPr>
              <a:t>Scientific </a:t>
            </a:r>
            <a:r>
              <a:rPr dirty="0" sz="2600" spc="-30">
                <a:solidFill>
                  <a:srgbClr val="282833"/>
                </a:solidFill>
                <a:latin typeface="Arial"/>
                <a:cs typeface="Arial"/>
              </a:rPr>
              <a:t>nature </a:t>
            </a:r>
            <a:r>
              <a:rPr dirty="0" sz="2600" spc="-40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600" spc="-4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600" spc="-30">
                <a:solidFill>
                  <a:srgbClr val="282833"/>
                </a:solidFill>
                <a:latin typeface="Arial"/>
                <a:cs typeface="Arial"/>
              </a:rPr>
              <a:t>drug </a:t>
            </a:r>
            <a:r>
              <a:rPr dirty="0" sz="2600" spc="-70">
                <a:solidFill>
                  <a:srgbClr val="282833"/>
                </a:solidFill>
                <a:latin typeface="Arial"/>
                <a:cs typeface="Arial"/>
              </a:rPr>
              <a:t>cannot </a:t>
            </a:r>
            <a:r>
              <a:rPr dirty="0" sz="2600" spc="-105">
                <a:solidFill>
                  <a:srgbClr val="282833"/>
                </a:solidFill>
                <a:latin typeface="Arial"/>
                <a:cs typeface="Arial"/>
              </a:rPr>
              <a:t>be </a:t>
            </a:r>
            <a:r>
              <a:rPr dirty="0" sz="2600" spc="-35">
                <a:solidFill>
                  <a:srgbClr val="282833"/>
                </a:solidFill>
                <a:latin typeface="Arial"/>
                <a:cs typeface="Arial"/>
              </a:rPr>
              <a:t>identified </a:t>
            </a:r>
            <a:r>
              <a:rPr dirty="0" sz="2600" spc="-40">
                <a:solidFill>
                  <a:srgbClr val="282833"/>
                </a:solidFill>
                <a:latin typeface="Arial"/>
                <a:cs typeface="Arial"/>
              </a:rPr>
              <a:t>by </a:t>
            </a:r>
            <a:r>
              <a:rPr dirty="0" sz="2600" spc="-120">
                <a:solidFill>
                  <a:srgbClr val="282833"/>
                </a:solidFill>
                <a:latin typeface="Arial"/>
                <a:cs typeface="Arial"/>
              </a:rPr>
              <a:t>this  </a:t>
            </a:r>
            <a:r>
              <a:rPr dirty="0" sz="2600" spc="-55">
                <a:solidFill>
                  <a:srgbClr val="282833"/>
                </a:solidFill>
                <a:latin typeface="Arial"/>
                <a:cs typeface="Arial"/>
              </a:rPr>
              <a:t>method, </a:t>
            </a:r>
            <a:r>
              <a:rPr dirty="0" sz="2600" spc="-60">
                <a:solidFill>
                  <a:srgbClr val="282833"/>
                </a:solidFill>
                <a:latin typeface="Arial"/>
                <a:cs typeface="Arial"/>
              </a:rPr>
              <a:t>whether </a:t>
            </a:r>
            <a:r>
              <a:rPr dirty="0" sz="2600" spc="-50">
                <a:solidFill>
                  <a:srgbClr val="282833"/>
                </a:solidFill>
                <a:latin typeface="Arial"/>
                <a:cs typeface="Arial"/>
              </a:rPr>
              <a:t>they </a:t>
            </a:r>
            <a:r>
              <a:rPr dirty="0" sz="2600" spc="-70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600" spc="-120">
                <a:solidFill>
                  <a:srgbClr val="282833"/>
                </a:solidFill>
                <a:latin typeface="Arial"/>
                <a:cs typeface="Arial"/>
              </a:rPr>
              <a:t>organised </a:t>
            </a:r>
            <a:r>
              <a:rPr dirty="0" sz="2600" spc="-65">
                <a:solidFill>
                  <a:srgbClr val="282833"/>
                </a:solidFill>
                <a:latin typeface="Arial"/>
                <a:cs typeface="Arial"/>
              </a:rPr>
              <a:t>or </a:t>
            </a:r>
            <a:r>
              <a:rPr dirty="0" sz="2600" spc="-105">
                <a:solidFill>
                  <a:srgbClr val="282833"/>
                </a:solidFill>
                <a:latin typeface="Arial"/>
                <a:cs typeface="Arial"/>
              </a:rPr>
              <a:t>unorganised</a:t>
            </a:r>
            <a:r>
              <a:rPr dirty="0" sz="2600" spc="-114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600" spc="-55">
                <a:solidFill>
                  <a:srgbClr val="282833"/>
                </a:solidFill>
                <a:latin typeface="Arial"/>
                <a:cs typeface="Arial"/>
              </a:rPr>
              <a:t>drug.</a:t>
            </a:r>
            <a:endParaRPr sz="2600">
              <a:latin typeface="Arial"/>
              <a:cs typeface="Arial"/>
            </a:endParaRPr>
          </a:p>
          <a:p>
            <a:pPr algn="just" marL="267335" marR="5080" indent="-255270">
              <a:lnSpc>
                <a:spcPct val="150000"/>
              </a:lnSpc>
              <a:spcBef>
                <a:spcPts val="8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600" spc="-225">
                <a:solidFill>
                  <a:srgbClr val="282833"/>
                </a:solidFill>
                <a:latin typeface="Arial"/>
                <a:cs typeface="Arial"/>
              </a:rPr>
              <a:t>This </a:t>
            </a:r>
            <a:r>
              <a:rPr dirty="0" sz="2600" spc="-190">
                <a:solidFill>
                  <a:srgbClr val="282833"/>
                </a:solidFill>
                <a:latin typeface="Arial"/>
                <a:cs typeface="Arial"/>
              </a:rPr>
              <a:t>system </a:t>
            </a:r>
            <a:r>
              <a:rPr dirty="0" sz="2600" spc="-210">
                <a:solidFill>
                  <a:srgbClr val="282833"/>
                </a:solidFill>
                <a:latin typeface="Arial"/>
                <a:cs typeface="Arial"/>
              </a:rPr>
              <a:t>does </a:t>
            </a:r>
            <a:r>
              <a:rPr dirty="0" sz="2600" spc="-20">
                <a:solidFill>
                  <a:srgbClr val="282833"/>
                </a:solidFill>
                <a:latin typeface="Arial"/>
                <a:cs typeface="Arial"/>
              </a:rPr>
              <a:t>not </a:t>
            </a:r>
            <a:r>
              <a:rPr dirty="0" sz="2600" spc="-65">
                <a:solidFill>
                  <a:srgbClr val="282833"/>
                </a:solidFill>
                <a:latin typeface="Arial"/>
                <a:cs typeface="Arial"/>
              </a:rPr>
              <a:t>help </a:t>
            </a:r>
            <a:r>
              <a:rPr dirty="0" sz="2600" spc="-55">
                <a:solidFill>
                  <a:srgbClr val="282833"/>
                </a:solidFill>
                <a:latin typeface="Arial"/>
                <a:cs typeface="Arial"/>
              </a:rPr>
              <a:t>in </a:t>
            </a:r>
            <a:r>
              <a:rPr dirty="0" sz="2600" spc="-105">
                <a:solidFill>
                  <a:srgbClr val="282833"/>
                </a:solidFill>
                <a:latin typeface="Arial"/>
                <a:cs typeface="Arial"/>
              </a:rPr>
              <a:t>distinguishing </a:t>
            </a:r>
            <a:r>
              <a:rPr dirty="0" sz="2600" spc="-45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600" spc="-130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600" spc="-45">
                <a:solidFill>
                  <a:srgbClr val="282833"/>
                </a:solidFill>
                <a:latin typeface="Arial"/>
                <a:cs typeface="Arial"/>
              </a:rPr>
              <a:t>of  </a:t>
            </a:r>
            <a:r>
              <a:rPr dirty="0" sz="2600" spc="-15">
                <a:solidFill>
                  <a:srgbClr val="282833"/>
                </a:solidFill>
                <a:latin typeface="Arial"/>
                <a:cs typeface="Arial"/>
              </a:rPr>
              <a:t>plant, </a:t>
            </a:r>
            <a:r>
              <a:rPr dirty="0" sz="2600" spc="-20">
                <a:solidFill>
                  <a:srgbClr val="282833"/>
                </a:solidFill>
                <a:latin typeface="Arial"/>
                <a:cs typeface="Arial"/>
              </a:rPr>
              <a:t>animal </a:t>
            </a:r>
            <a:r>
              <a:rPr dirty="0" sz="2600" spc="-4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600" spc="-45">
                <a:solidFill>
                  <a:srgbClr val="282833"/>
                </a:solidFill>
                <a:latin typeface="Arial"/>
                <a:cs typeface="Arial"/>
              </a:rPr>
              <a:t>mineral </a:t>
            </a:r>
            <a:r>
              <a:rPr dirty="0" sz="2600" spc="-185">
                <a:solidFill>
                  <a:srgbClr val="282833"/>
                </a:solidFill>
                <a:latin typeface="Arial"/>
                <a:cs typeface="Arial"/>
              </a:rPr>
              <a:t>source. </a:t>
            </a:r>
            <a:r>
              <a:rPr dirty="0" sz="2600" spc="-40">
                <a:solidFill>
                  <a:srgbClr val="282833"/>
                </a:solidFill>
                <a:latin typeface="Arial"/>
                <a:cs typeface="Arial"/>
              </a:rPr>
              <a:t>(Original </a:t>
            </a:r>
            <a:r>
              <a:rPr dirty="0" sz="2600" spc="-190">
                <a:solidFill>
                  <a:srgbClr val="282833"/>
                </a:solidFill>
                <a:latin typeface="Arial"/>
                <a:cs typeface="Arial"/>
              </a:rPr>
              <a:t>source </a:t>
            </a:r>
            <a:r>
              <a:rPr dirty="0" sz="2600" spc="-270">
                <a:solidFill>
                  <a:srgbClr val="282833"/>
                </a:solidFill>
                <a:latin typeface="Arial"/>
                <a:cs typeface="Arial"/>
              </a:rPr>
              <a:t>is </a:t>
            </a:r>
            <a:r>
              <a:rPr dirty="0" sz="2600" spc="-20">
                <a:solidFill>
                  <a:srgbClr val="282833"/>
                </a:solidFill>
                <a:latin typeface="Arial"/>
                <a:cs typeface="Arial"/>
              </a:rPr>
              <a:t>not  </a:t>
            </a:r>
            <a:r>
              <a:rPr dirty="0" sz="2600" spc="-70">
                <a:solidFill>
                  <a:srgbClr val="282833"/>
                </a:solidFill>
                <a:latin typeface="Arial"/>
                <a:cs typeface="Arial"/>
              </a:rPr>
              <a:t>clear)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159" y="1083309"/>
            <a:ext cx="7957820" cy="1257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15" b="1">
                <a:solidFill>
                  <a:srgbClr val="FF0000"/>
                </a:solidFill>
                <a:latin typeface="Trebuchet MS"/>
                <a:cs typeface="Trebuchet MS"/>
              </a:rPr>
              <a:t>Examples:</a:t>
            </a:r>
            <a:endParaRPr sz="2800">
              <a:latin typeface="Trebuchet MS"/>
              <a:cs typeface="Trebuchet MS"/>
            </a:endParaRPr>
          </a:p>
          <a:p>
            <a:pPr marL="267970" indent="-255270">
              <a:lnSpc>
                <a:spcPct val="100000"/>
              </a:lnSpc>
              <a:spcBef>
                <a:spcPts val="298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1777364" algn="l"/>
                <a:tab pos="3027680" algn="l"/>
                <a:tab pos="4712335" algn="l"/>
                <a:tab pos="6503670" algn="l"/>
              </a:tabLst>
            </a:pP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Acacia,	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Agar,	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Benzoin,	</a:t>
            </a:r>
            <a:r>
              <a:rPr dirty="0" sz="2800" spc="-190">
                <a:solidFill>
                  <a:srgbClr val="282833"/>
                </a:solidFill>
                <a:latin typeface="Arial"/>
                <a:cs typeface="Arial"/>
              </a:rPr>
              <a:t>Beeswax,	</a:t>
            </a:r>
            <a:r>
              <a:rPr dirty="0" sz="2800" spc="-145">
                <a:solidFill>
                  <a:srgbClr val="282833"/>
                </a:solidFill>
                <a:latin typeface="Arial"/>
                <a:cs typeface="Arial"/>
              </a:rPr>
              <a:t>Cinchona,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0430" y="2527300"/>
            <a:ext cx="4658360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36114" algn="l"/>
                <a:tab pos="3498850" algn="l"/>
              </a:tabLst>
            </a:pPr>
            <a:r>
              <a:rPr dirty="0" sz="2800" spc="-290">
                <a:solidFill>
                  <a:srgbClr val="282833"/>
                </a:solidFill>
                <a:latin typeface="Arial"/>
                <a:cs typeface="Arial"/>
              </a:rPr>
              <a:t>C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n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n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amon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,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17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al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-565">
                <a:solidFill>
                  <a:srgbClr val="282833"/>
                </a:solidFill>
                <a:latin typeface="Arial"/>
                <a:cs typeface="Arial"/>
              </a:rPr>
              <a:t>s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,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 spc="110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 spc="5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u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,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67910" y="2313940"/>
            <a:ext cx="3450590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090420">
              <a:lnSpc>
                <a:spcPct val="150000"/>
              </a:lnSpc>
              <a:spcBef>
                <a:spcPts val="100"/>
              </a:spcBef>
              <a:tabLst>
                <a:tab pos="1109980" algn="l"/>
                <a:tab pos="2099945" algn="l"/>
              </a:tabLst>
            </a:pPr>
            <a:r>
              <a:rPr dirty="0" sz="2800" spc="-375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p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h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ed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a,  </a:t>
            </a:r>
            <a:r>
              <a:rPr dirty="0" sz="2800" spc="-145">
                <a:solidFill>
                  <a:srgbClr val="282833"/>
                </a:solidFill>
                <a:latin typeface="Arial"/>
                <a:cs typeface="Arial"/>
              </a:rPr>
              <a:t>Jalap,	</a:t>
            </a:r>
            <a:r>
              <a:rPr dirty="0" sz="2800" spc="-125">
                <a:solidFill>
                  <a:srgbClr val="282833"/>
                </a:solidFill>
                <a:latin typeface="Arial"/>
                <a:cs typeface="Arial"/>
              </a:rPr>
              <a:t>Kino,	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Linseed,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78220" y="2313940"/>
            <a:ext cx="1320800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38760">
              <a:lnSpc>
                <a:spcPct val="150000"/>
              </a:lnSpc>
              <a:spcBef>
                <a:spcPts val="100"/>
              </a:spcBef>
            </a:pP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F</a:t>
            </a:r>
            <a:r>
              <a:rPr dirty="0" sz="2800" spc="-16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-165">
                <a:solidFill>
                  <a:srgbClr val="282833"/>
                </a:solidFill>
                <a:latin typeface="Arial"/>
                <a:cs typeface="Arial"/>
              </a:rPr>
              <a:t>n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n</a:t>
            </a:r>
            <a:r>
              <a:rPr dirty="0" sz="2800" spc="-125">
                <a:solidFill>
                  <a:srgbClr val="282833"/>
                </a:solidFill>
                <a:latin typeface="Arial"/>
                <a:cs typeface="Arial"/>
              </a:rPr>
              <a:t>el,  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M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u</a:t>
            </a:r>
            <a:r>
              <a:rPr dirty="0" sz="2800" spc="-575">
                <a:solidFill>
                  <a:srgbClr val="282833"/>
                </a:solidFill>
                <a:latin typeface="Arial"/>
                <a:cs typeface="Arial"/>
              </a:rPr>
              <a:t>s</a:t>
            </a:r>
            <a:r>
              <a:rPr dirty="0" sz="2800" spc="180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d,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0430" y="2954019"/>
            <a:ext cx="2637155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  <a:tabLst>
                <a:tab pos="1321435" algn="l"/>
              </a:tabLst>
            </a:pPr>
            <a:r>
              <a:rPr dirty="0" sz="2800" spc="-235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n</a:t>
            </a:r>
            <a:r>
              <a:rPr dirty="0" sz="2800" spc="-160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-165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,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250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-440">
                <a:solidFill>
                  <a:srgbClr val="282833"/>
                </a:solidFill>
                <a:latin typeface="Arial"/>
                <a:cs typeface="Arial"/>
              </a:rPr>
              <a:t>s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p</a:t>
            </a:r>
            <a:r>
              <a:rPr dirty="0" sz="2800" spc="-10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o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l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, 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Nutmeg,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25">
                <a:solidFill>
                  <a:srgbClr val="282833"/>
                </a:solidFill>
                <a:latin typeface="Arial"/>
                <a:cs typeface="Arial"/>
              </a:rPr>
              <a:t>etc.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4250" y="878840"/>
            <a:ext cx="72720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35">
                <a:solidFill>
                  <a:srgbClr val="FF0000"/>
                </a:solidFill>
                <a:latin typeface="Trebuchet MS"/>
                <a:cs typeface="Trebuchet MS"/>
              </a:rPr>
              <a:t>2. </a:t>
            </a:r>
            <a:r>
              <a:rPr dirty="0" spc="310">
                <a:solidFill>
                  <a:srgbClr val="FF0000"/>
                </a:solidFill>
                <a:latin typeface="Trebuchet MS"/>
                <a:cs typeface="Trebuchet MS"/>
              </a:rPr>
              <a:t>Morphological</a:t>
            </a:r>
            <a:r>
              <a:rPr dirty="0" spc="1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dirty="0" spc="155">
                <a:solidFill>
                  <a:srgbClr val="FF0000"/>
                </a:solidFill>
                <a:latin typeface="Trebuchet MS"/>
                <a:cs typeface="Trebuchet MS"/>
              </a:rPr>
              <a:t>classification: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5159" y="1327149"/>
            <a:ext cx="3002280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marR="5080" indent="-255270">
              <a:lnSpc>
                <a:spcPct val="15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  <a:tab pos="1238885" algn="l"/>
                <a:tab pos="1952625" algn="l"/>
                <a:tab pos="1972945" algn="l"/>
                <a:tab pos="2510790" algn="l"/>
              </a:tabLst>
            </a:pP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Here	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		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crude  </a:t>
            </a:r>
            <a:r>
              <a:rPr dirty="0" sz="2800" spc="-155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c</a:t>
            </a:r>
            <a:r>
              <a:rPr dirty="0" sz="2800" spc="-275">
                <a:solidFill>
                  <a:srgbClr val="282833"/>
                </a:solidFill>
                <a:latin typeface="Arial"/>
                <a:cs typeface="Arial"/>
              </a:rPr>
              <a:t>c</a:t>
            </a:r>
            <a:r>
              <a:rPr dirty="0" sz="2800" spc="-145">
                <a:solidFill>
                  <a:srgbClr val="282833"/>
                </a:solidFill>
                <a:latin typeface="Arial"/>
                <a:cs typeface="Arial"/>
              </a:rPr>
              <a:t>o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10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n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17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o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17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160">
                <a:solidFill>
                  <a:srgbClr val="282833"/>
                </a:solidFill>
                <a:latin typeface="Arial"/>
                <a:cs typeface="Arial"/>
              </a:rPr>
              <a:t>he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88527" y="1327149"/>
            <a:ext cx="851535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0660" marR="5080" indent="-188595">
              <a:lnSpc>
                <a:spcPct val="150000"/>
              </a:lnSpc>
              <a:spcBef>
                <a:spcPts val="100"/>
              </a:spcBef>
            </a:pP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drugs  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p</a:t>
            </a:r>
            <a:r>
              <a:rPr dirty="0" sz="2800" spc="-10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175">
                <a:solidFill>
                  <a:srgbClr val="282833"/>
                </a:solidFill>
                <a:latin typeface="Arial"/>
                <a:cs typeface="Arial"/>
              </a:rPr>
              <a:t>t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49941" y="1327149"/>
            <a:ext cx="3945890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384" marR="5080" indent="-20320">
              <a:lnSpc>
                <a:spcPct val="150000"/>
              </a:lnSpc>
              <a:spcBef>
                <a:spcPts val="100"/>
              </a:spcBef>
              <a:tabLst>
                <a:tab pos="573405" algn="l"/>
                <a:tab pos="755015" algn="l"/>
                <a:tab pos="1305560" algn="l"/>
                <a:tab pos="2343785" algn="l"/>
                <a:tab pos="2379345" algn="l"/>
                <a:tab pos="2900680" algn="l"/>
              </a:tabLst>
            </a:pP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21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	</a:t>
            </a:r>
            <a:r>
              <a:rPr dirty="0" sz="2800" spc="-10">
                <a:solidFill>
                  <a:srgbClr val="282833"/>
                </a:solidFill>
                <a:latin typeface="Arial"/>
                <a:cs typeface="Arial"/>
              </a:rPr>
              <a:t>ar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an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	</a:t>
            </a:r>
            <a:r>
              <a:rPr dirty="0" sz="2800" spc="55">
                <a:solidFill>
                  <a:srgbClr val="282833"/>
                </a:solidFill>
                <a:latin typeface="Arial"/>
                <a:cs typeface="Arial"/>
              </a:rPr>
              <a:t>(</a:t>
            </a:r>
            <a:r>
              <a:rPr dirty="0" sz="2800" spc="-305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ou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p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ed)  </a:t>
            </a:r>
            <a:r>
              <a:rPr dirty="0" sz="2800" spc="-60">
                <a:solidFill>
                  <a:srgbClr val="282833"/>
                </a:solidFill>
                <a:latin typeface="Arial"/>
                <a:cs typeface="Arial"/>
              </a:rPr>
              <a:t>o</a:t>
            </a:r>
            <a:r>
              <a:rPr dirty="0" sz="2800" spc="-30">
                <a:solidFill>
                  <a:srgbClr val="282833"/>
                </a:solidFill>
                <a:latin typeface="Arial"/>
                <a:cs typeface="Arial"/>
              </a:rPr>
              <a:t>f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17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h</a:t>
            </a:r>
            <a:r>
              <a:rPr dirty="0" sz="2800" spc="-21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p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lan</a:t>
            </a:r>
            <a:r>
              <a:rPr dirty="0" sz="2800" spc="17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o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a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n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-5">
                <a:solidFill>
                  <a:srgbClr val="282833"/>
                </a:solidFill>
                <a:latin typeface="Arial"/>
                <a:cs typeface="Arial"/>
              </a:rPr>
              <a:t>mal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5159" y="2607310"/>
            <a:ext cx="8053705" cy="4193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7970" marR="6985">
              <a:lnSpc>
                <a:spcPct val="150000"/>
              </a:lnSpc>
              <a:spcBef>
                <a:spcPts val="100"/>
              </a:spcBef>
              <a:tabLst>
                <a:tab pos="2256790" algn="l"/>
                <a:tab pos="3081655" algn="l"/>
                <a:tab pos="4758055" algn="l"/>
                <a:tab pos="6395720" algn="l"/>
                <a:tab pos="7457440" algn="l"/>
              </a:tabLst>
            </a:pP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22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10">
                <a:solidFill>
                  <a:srgbClr val="282833"/>
                </a:solidFill>
                <a:latin typeface="Arial"/>
                <a:cs typeface="Arial"/>
              </a:rPr>
              <a:t>p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22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-565">
                <a:solidFill>
                  <a:srgbClr val="282833"/>
                </a:solidFill>
                <a:latin typeface="Arial"/>
                <a:cs typeface="Arial"/>
              </a:rPr>
              <a:t>s</a:t>
            </a:r>
            <a:r>
              <a:rPr dirty="0" sz="2800" spc="-16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-165">
                <a:solidFill>
                  <a:srgbClr val="282833"/>
                </a:solidFill>
                <a:latin typeface="Arial"/>
                <a:cs typeface="Arial"/>
              </a:rPr>
              <a:t>n</a:t>
            </a:r>
            <a:r>
              <a:rPr dirty="0" sz="2800" spc="17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in</a:t>
            </a:r>
            <a:r>
              <a:rPr dirty="0" sz="2800" spc="175">
                <a:solidFill>
                  <a:srgbClr val="282833"/>
                </a:solidFill>
                <a:latin typeface="Arial"/>
                <a:cs typeface="Arial"/>
              </a:rPr>
              <a:t>t</a:t>
            </a:r>
            <a:r>
              <a:rPr dirty="0" sz="2800" spc="-130">
                <a:solidFill>
                  <a:srgbClr val="282833"/>
                </a:solidFill>
                <a:latin typeface="Arial"/>
                <a:cs typeface="Arial"/>
              </a:rPr>
              <a:t>o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o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an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i</a:t>
            </a:r>
            <a:r>
              <a:rPr dirty="0" sz="2800" spc="-565">
                <a:solidFill>
                  <a:srgbClr val="282833"/>
                </a:solidFill>
                <a:latin typeface="Arial"/>
                <a:cs typeface="Arial"/>
              </a:rPr>
              <a:t>s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-105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55">
                <a:solidFill>
                  <a:srgbClr val="282833"/>
                </a:solidFill>
                <a:latin typeface="Arial"/>
                <a:cs typeface="Arial"/>
              </a:rPr>
              <a:t>(</a:t>
            </a:r>
            <a:r>
              <a:rPr dirty="0" sz="2800" spc="-330">
                <a:solidFill>
                  <a:srgbClr val="282833"/>
                </a:solidFill>
                <a:latin typeface="Arial"/>
                <a:cs typeface="Arial"/>
              </a:rPr>
              <a:t>C</a:t>
            </a:r>
            <a:r>
              <a:rPr dirty="0" sz="2800" spc="-260">
                <a:solidFill>
                  <a:srgbClr val="282833"/>
                </a:solidFill>
                <a:latin typeface="Arial"/>
                <a:cs typeface="Arial"/>
              </a:rPr>
              <a:t>e</a:t>
            </a:r>
            <a:r>
              <a:rPr dirty="0" sz="2800" spc="-15">
                <a:solidFill>
                  <a:srgbClr val="282833"/>
                </a:solidFill>
                <a:latin typeface="Arial"/>
                <a:cs typeface="Arial"/>
              </a:rPr>
              <a:t>l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l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u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l</a:t>
            </a:r>
            <a:r>
              <a:rPr dirty="0" sz="2800" spc="-10">
                <a:solidFill>
                  <a:srgbClr val="282833"/>
                </a:solidFill>
                <a:latin typeface="Arial"/>
                <a:cs typeface="Arial"/>
              </a:rPr>
              <a:t>ar</a:t>
            </a:r>
            <a:r>
              <a:rPr dirty="0" sz="2800" spc="50">
                <a:solidFill>
                  <a:srgbClr val="282833"/>
                </a:solidFill>
                <a:latin typeface="Arial"/>
                <a:cs typeface="Arial"/>
              </a:rPr>
              <a:t>)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5">
                <a:solidFill>
                  <a:srgbClr val="282833"/>
                </a:solidFill>
                <a:latin typeface="Arial"/>
                <a:cs typeface="Arial"/>
              </a:rPr>
              <a:t>d</a:t>
            </a:r>
            <a:r>
              <a:rPr dirty="0" sz="2800" spc="5">
                <a:solidFill>
                  <a:srgbClr val="282833"/>
                </a:solidFill>
                <a:latin typeface="Arial"/>
                <a:cs typeface="Arial"/>
              </a:rPr>
              <a:t>r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u</a:t>
            </a:r>
            <a:r>
              <a:rPr dirty="0" sz="2800" spc="-355">
                <a:solidFill>
                  <a:srgbClr val="282833"/>
                </a:solidFill>
                <a:latin typeface="Arial"/>
                <a:cs typeface="Arial"/>
              </a:rPr>
              <a:t>g</a:t>
            </a:r>
            <a:r>
              <a:rPr dirty="0" sz="2800" spc="-315">
                <a:solidFill>
                  <a:srgbClr val="282833"/>
                </a:solidFill>
                <a:latin typeface="Arial"/>
                <a:cs typeface="Arial"/>
              </a:rPr>
              <a:t>s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	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an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d  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unorganised </a:t>
            </a:r>
            <a:r>
              <a:rPr dirty="0" sz="2800" spc="50">
                <a:solidFill>
                  <a:srgbClr val="282833"/>
                </a:solidFill>
                <a:latin typeface="Arial"/>
                <a:cs typeface="Arial"/>
              </a:rPr>
              <a:t>( </a:t>
            </a:r>
            <a:r>
              <a:rPr dirty="0" sz="2800" spc="-65">
                <a:solidFill>
                  <a:srgbClr val="282833"/>
                </a:solidFill>
                <a:latin typeface="Arial"/>
                <a:cs typeface="Arial"/>
              </a:rPr>
              <a:t>Acellular </a:t>
            </a:r>
            <a:r>
              <a:rPr dirty="0" sz="2800" spc="50">
                <a:solidFill>
                  <a:srgbClr val="282833"/>
                </a:solidFill>
                <a:latin typeface="Arial"/>
                <a:cs typeface="Arial"/>
              </a:rPr>
              <a:t>)</a:t>
            </a:r>
            <a:r>
              <a:rPr dirty="0" sz="2800" spc="-22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45">
                <a:solidFill>
                  <a:srgbClr val="282833"/>
                </a:solidFill>
                <a:latin typeface="Arial"/>
                <a:cs typeface="Arial"/>
              </a:rPr>
              <a:t>drugs.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550">
              <a:latin typeface="Arial"/>
              <a:cs typeface="Arial"/>
            </a:endParaRPr>
          </a:p>
          <a:p>
            <a:pPr algn="just" marL="267970" indent="-255270">
              <a:lnSpc>
                <a:spcPct val="100000"/>
              </a:lnSpc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20" b="1">
                <a:solidFill>
                  <a:srgbClr val="006FBF"/>
                </a:solidFill>
                <a:latin typeface="Arial"/>
                <a:cs typeface="Arial"/>
              </a:rPr>
              <a:t>Organised</a:t>
            </a:r>
            <a:r>
              <a:rPr dirty="0" sz="2800" spc="-95" b="1">
                <a:solidFill>
                  <a:srgbClr val="006FBF"/>
                </a:solidFill>
                <a:latin typeface="Arial"/>
                <a:cs typeface="Arial"/>
              </a:rPr>
              <a:t> </a:t>
            </a:r>
            <a:r>
              <a:rPr dirty="0" sz="2800" spc="85" b="1">
                <a:solidFill>
                  <a:srgbClr val="006FBF"/>
                </a:solidFill>
                <a:latin typeface="Arial"/>
                <a:cs typeface="Arial"/>
              </a:rPr>
              <a:t>(Cellular):</a:t>
            </a:r>
            <a:endParaRPr sz="2800">
              <a:latin typeface="Arial"/>
              <a:cs typeface="Arial"/>
            </a:endParaRPr>
          </a:p>
          <a:p>
            <a:pPr algn="just" marL="267970" marR="5080" indent="-255270">
              <a:lnSpc>
                <a:spcPct val="1500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165">
                <a:solidFill>
                  <a:srgbClr val="282833"/>
                </a:solidFill>
                <a:latin typeface="Arial"/>
                <a:cs typeface="Arial"/>
              </a:rPr>
              <a:t>Drugs</a:t>
            </a:r>
            <a:r>
              <a:rPr dirty="0" sz="2800" spc="44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direct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parts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15">
                <a:solidFill>
                  <a:srgbClr val="282833"/>
                </a:solidFill>
                <a:latin typeface="Arial"/>
                <a:cs typeface="Arial"/>
              </a:rPr>
              <a:t>plant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divided 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into </a:t>
            </a:r>
            <a:r>
              <a:rPr dirty="0" sz="2800" spc="-170">
                <a:solidFill>
                  <a:srgbClr val="282833"/>
                </a:solidFill>
                <a:latin typeface="Arial"/>
                <a:cs typeface="Arial"/>
              </a:rPr>
              <a:t>leaves, </a:t>
            </a:r>
            <a:r>
              <a:rPr dirty="0" sz="2800" spc="-95">
                <a:solidFill>
                  <a:srgbClr val="282833"/>
                </a:solidFill>
                <a:latin typeface="Arial"/>
                <a:cs typeface="Arial"/>
              </a:rPr>
              <a:t>barks 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wood,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root, 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rhizome, </a:t>
            </a:r>
            <a:r>
              <a:rPr dirty="0" sz="2800" spc="-240">
                <a:solidFill>
                  <a:srgbClr val="282833"/>
                </a:solidFill>
                <a:latin typeface="Arial"/>
                <a:cs typeface="Arial"/>
              </a:rPr>
              <a:t>seed,  </a:t>
            </a:r>
            <a:r>
              <a:rPr dirty="0" sz="2800">
                <a:solidFill>
                  <a:srgbClr val="282833"/>
                </a:solidFill>
                <a:latin typeface="Arial"/>
                <a:cs typeface="Arial"/>
              </a:rPr>
              <a:t>fruit, </a:t>
            </a:r>
            <a:r>
              <a:rPr dirty="0" sz="2800" spc="-70">
                <a:solidFill>
                  <a:srgbClr val="282833"/>
                </a:solidFill>
                <a:latin typeface="Arial"/>
                <a:cs typeface="Arial"/>
              </a:rPr>
              <a:t>flower, </a:t>
            </a:r>
            <a:r>
              <a:rPr dirty="0" sz="2800" spc="-155">
                <a:solidFill>
                  <a:srgbClr val="282833"/>
                </a:solidFill>
                <a:latin typeface="Arial"/>
                <a:cs typeface="Arial"/>
              </a:rPr>
              <a:t>stem,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hair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</a:t>
            </a:r>
            <a:r>
              <a:rPr dirty="0" sz="2800" spc="-140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135">
                <a:solidFill>
                  <a:srgbClr val="282833"/>
                </a:solidFill>
                <a:latin typeface="Arial"/>
                <a:cs typeface="Arial"/>
              </a:rPr>
              <a:t>fibers.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5159" y="1160779"/>
            <a:ext cx="7955280" cy="38150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67970" indent="-255270">
              <a:lnSpc>
                <a:spcPct val="100000"/>
              </a:lnSpc>
              <a:spcBef>
                <a:spcPts val="10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40" b="1">
                <a:solidFill>
                  <a:srgbClr val="006FBF"/>
                </a:solidFill>
                <a:latin typeface="Arial"/>
                <a:cs typeface="Arial"/>
              </a:rPr>
              <a:t>Unorganised </a:t>
            </a:r>
            <a:r>
              <a:rPr dirty="0" sz="2800" spc="310" b="1">
                <a:solidFill>
                  <a:srgbClr val="006FBF"/>
                </a:solidFill>
                <a:latin typeface="Arial"/>
                <a:cs typeface="Arial"/>
              </a:rPr>
              <a:t>(</a:t>
            </a:r>
            <a:r>
              <a:rPr dirty="0" sz="2800" spc="-145" b="1">
                <a:solidFill>
                  <a:srgbClr val="006FBF"/>
                </a:solidFill>
                <a:latin typeface="Arial"/>
                <a:cs typeface="Arial"/>
              </a:rPr>
              <a:t> </a:t>
            </a:r>
            <a:r>
              <a:rPr dirty="0" sz="2800" spc="40" b="1">
                <a:solidFill>
                  <a:srgbClr val="006FBF"/>
                </a:solidFill>
                <a:latin typeface="Arial"/>
                <a:cs typeface="Arial"/>
              </a:rPr>
              <a:t>Acellular):</a:t>
            </a:r>
            <a:endParaRPr sz="2800">
              <a:latin typeface="Arial"/>
              <a:cs typeface="Arial"/>
            </a:endParaRPr>
          </a:p>
          <a:p>
            <a:pPr algn="just" marL="267970" marR="5080" indent="-255270">
              <a:lnSpc>
                <a:spcPct val="149900"/>
              </a:lnSpc>
              <a:spcBef>
                <a:spcPts val="1290"/>
              </a:spcBef>
              <a:buClr>
                <a:srgbClr val="9ABA58"/>
              </a:buClr>
              <a:buFont typeface="Georgia"/>
              <a:buChar char="•"/>
              <a:tabLst>
                <a:tab pos="267970" algn="l"/>
              </a:tabLst>
            </a:pPr>
            <a:r>
              <a:rPr dirty="0" sz="2800" spc="-165">
                <a:solidFill>
                  <a:srgbClr val="282833"/>
                </a:solidFill>
                <a:latin typeface="Arial"/>
                <a:cs typeface="Arial"/>
              </a:rPr>
              <a:t>Drugs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the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products </a:t>
            </a:r>
            <a:r>
              <a:rPr dirty="0" sz="2800" spc="-45">
                <a:solidFill>
                  <a:srgbClr val="282833"/>
                </a:solidFill>
                <a:latin typeface="Arial"/>
                <a:cs typeface="Arial"/>
              </a:rPr>
              <a:t>of 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plant, 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animal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mineral  </a:t>
            </a:r>
            <a:r>
              <a:rPr dirty="0" sz="2800" spc="-200">
                <a:solidFill>
                  <a:srgbClr val="282833"/>
                </a:solidFill>
                <a:latin typeface="Arial"/>
                <a:cs typeface="Arial"/>
              </a:rPr>
              <a:t>source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800" spc="-55">
                <a:solidFill>
                  <a:srgbClr val="282833"/>
                </a:solidFill>
                <a:latin typeface="Arial"/>
                <a:cs typeface="Arial"/>
              </a:rPr>
              <a:t>they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are </a:t>
            </a:r>
            <a:r>
              <a:rPr dirty="0" sz="2800" spc="-35">
                <a:solidFill>
                  <a:srgbClr val="282833"/>
                </a:solidFill>
                <a:latin typeface="Arial"/>
                <a:cs typeface="Arial"/>
              </a:rPr>
              <a:t>divided 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into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dried </a:t>
            </a:r>
            <a:r>
              <a:rPr dirty="0" sz="2800" spc="-75">
                <a:solidFill>
                  <a:srgbClr val="282833"/>
                </a:solidFill>
                <a:latin typeface="Arial"/>
                <a:cs typeface="Arial"/>
              </a:rPr>
              <a:t>latex,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dried  </a:t>
            </a: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juice, </a:t>
            </a:r>
            <a:r>
              <a:rPr dirty="0" sz="2800" spc="-50">
                <a:solidFill>
                  <a:srgbClr val="282833"/>
                </a:solidFill>
                <a:latin typeface="Arial"/>
                <a:cs typeface="Arial"/>
              </a:rPr>
              <a:t>dried </a:t>
            </a:r>
            <a:r>
              <a:rPr dirty="0" sz="2800" spc="-120">
                <a:solidFill>
                  <a:srgbClr val="282833"/>
                </a:solidFill>
                <a:latin typeface="Arial"/>
                <a:cs typeface="Arial"/>
              </a:rPr>
              <a:t>extracts, </a:t>
            </a:r>
            <a:r>
              <a:rPr dirty="0" sz="2800" spc="-175">
                <a:solidFill>
                  <a:srgbClr val="282833"/>
                </a:solidFill>
                <a:latin typeface="Arial"/>
                <a:cs typeface="Arial"/>
              </a:rPr>
              <a:t>gums, </a:t>
            </a:r>
            <a:r>
              <a:rPr dirty="0" sz="2800" spc="-235">
                <a:solidFill>
                  <a:srgbClr val="282833"/>
                </a:solidFill>
                <a:latin typeface="Arial"/>
                <a:cs typeface="Arial"/>
              </a:rPr>
              <a:t>resins, </a:t>
            </a:r>
            <a:r>
              <a:rPr dirty="0" sz="2800" spc="-80">
                <a:solidFill>
                  <a:srgbClr val="282833"/>
                </a:solidFill>
                <a:latin typeface="Arial"/>
                <a:cs typeface="Arial"/>
              </a:rPr>
              <a:t>fixed 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oils </a:t>
            </a:r>
            <a:r>
              <a:rPr dirty="0" sz="2800" spc="-40">
                <a:solidFill>
                  <a:srgbClr val="282833"/>
                </a:solidFill>
                <a:latin typeface="Arial"/>
                <a:cs typeface="Arial"/>
              </a:rPr>
              <a:t>and 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fats,  </a:t>
            </a:r>
            <a:r>
              <a:rPr dirty="0" sz="2800" spc="-195">
                <a:solidFill>
                  <a:srgbClr val="282833"/>
                </a:solidFill>
                <a:latin typeface="Arial"/>
                <a:cs typeface="Arial"/>
              </a:rPr>
              <a:t>waxes, </a:t>
            </a:r>
            <a:r>
              <a:rPr dirty="0" sz="2800" spc="-25">
                <a:solidFill>
                  <a:srgbClr val="282833"/>
                </a:solidFill>
                <a:latin typeface="Arial"/>
                <a:cs typeface="Arial"/>
              </a:rPr>
              <a:t>volatile </a:t>
            </a:r>
            <a:r>
              <a:rPr dirty="0" sz="2800" spc="-85">
                <a:solidFill>
                  <a:srgbClr val="282833"/>
                </a:solidFill>
                <a:latin typeface="Arial"/>
                <a:cs typeface="Arial"/>
              </a:rPr>
              <a:t>oil, </a:t>
            </a:r>
            <a:r>
              <a:rPr dirty="0" sz="2800" spc="-20">
                <a:solidFill>
                  <a:srgbClr val="282833"/>
                </a:solidFill>
                <a:latin typeface="Arial"/>
                <a:cs typeface="Arial"/>
              </a:rPr>
              <a:t>animal </a:t>
            </a:r>
            <a:r>
              <a:rPr dirty="0" sz="2800" spc="-110">
                <a:solidFill>
                  <a:srgbClr val="282833"/>
                </a:solidFill>
                <a:latin typeface="Arial"/>
                <a:cs typeface="Arial"/>
              </a:rPr>
              <a:t>products, </a:t>
            </a:r>
            <a:r>
              <a:rPr dirty="0" sz="2800" spc="-114">
                <a:solidFill>
                  <a:srgbClr val="282833"/>
                </a:solidFill>
                <a:latin typeface="Arial"/>
                <a:cs typeface="Arial"/>
              </a:rPr>
              <a:t>minerals </a:t>
            </a:r>
            <a:r>
              <a:rPr dirty="0" sz="2800" spc="-180">
                <a:solidFill>
                  <a:srgbClr val="282833"/>
                </a:solidFill>
                <a:latin typeface="Arial"/>
                <a:cs typeface="Arial"/>
              </a:rPr>
              <a:t>(Solids,  </a:t>
            </a:r>
            <a:r>
              <a:rPr dirty="0" sz="2800" spc="-100">
                <a:solidFill>
                  <a:srgbClr val="282833"/>
                </a:solidFill>
                <a:latin typeface="Arial"/>
                <a:cs typeface="Arial"/>
              </a:rPr>
              <a:t>liquids, </a:t>
            </a:r>
            <a:r>
              <a:rPr dirty="0" sz="2800" spc="-195">
                <a:solidFill>
                  <a:srgbClr val="282833"/>
                </a:solidFill>
                <a:latin typeface="Arial"/>
                <a:cs typeface="Arial"/>
              </a:rPr>
              <a:t>semi </a:t>
            </a:r>
            <a:r>
              <a:rPr dirty="0" sz="2800" spc="-215">
                <a:solidFill>
                  <a:srgbClr val="282833"/>
                </a:solidFill>
                <a:latin typeface="Arial"/>
                <a:cs typeface="Arial"/>
              </a:rPr>
              <a:t>solids</a:t>
            </a:r>
            <a:r>
              <a:rPr dirty="0" sz="2800" spc="35">
                <a:solidFill>
                  <a:srgbClr val="282833"/>
                </a:solidFill>
                <a:latin typeface="Arial"/>
                <a:cs typeface="Arial"/>
              </a:rPr>
              <a:t> </a:t>
            </a:r>
            <a:r>
              <a:rPr dirty="0" sz="2800" spc="-90">
                <a:solidFill>
                  <a:srgbClr val="282833"/>
                </a:solidFill>
                <a:latin typeface="Arial"/>
                <a:cs typeface="Arial"/>
              </a:rPr>
              <a:t>etc).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2021-02-18T02:03:35Z</dcterms:created>
  <dcterms:modified xsi:type="dcterms:W3CDTF">2021-02-18T02:03:35Z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2016-08-16T00:00:00Z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2021-02-18T00:00:00Z</vt:filetime>
  </property>
</Properties>
</file>