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8" autoAdjust="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1CCE5-C005-4507-9C11-701056CF8E5A}" type="datetimeFigureOut">
              <a:rPr lang="en-IN" smtClean="0"/>
              <a:t>19-02-2021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F16D8-0704-43C7-941B-D482BF2960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5341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F16D8-0704-43C7-941B-D482BF2960B4}" type="slidenum">
              <a:rPr lang="en-IN" smtClean="0"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476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389" y="1480819"/>
            <a:ext cx="9071610" cy="10160"/>
          </a:xfrm>
          <a:custGeom>
            <a:avLst/>
            <a:gdLst/>
            <a:ahLst/>
            <a:cxnLst/>
            <a:rect l="l" t="t" r="r" b="b"/>
            <a:pathLst>
              <a:path w="9071610" h="10159">
                <a:moveTo>
                  <a:pt x="0" y="10159"/>
                </a:moveTo>
                <a:lnTo>
                  <a:pt x="9071610" y="10159"/>
                </a:lnTo>
                <a:lnTo>
                  <a:pt x="9071610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436369"/>
            <a:ext cx="9144000" cy="44450"/>
          </a:xfrm>
          <a:custGeom>
            <a:avLst/>
            <a:gdLst/>
            <a:ahLst/>
            <a:cxnLst/>
            <a:rect l="l" t="t" r="r" b="b"/>
            <a:pathLst>
              <a:path w="9144000" h="44450">
                <a:moveTo>
                  <a:pt x="9144000" y="0"/>
                </a:moveTo>
                <a:lnTo>
                  <a:pt x="0" y="0"/>
                </a:lnTo>
                <a:lnTo>
                  <a:pt x="0" y="44450"/>
                </a:lnTo>
                <a:lnTo>
                  <a:pt x="9144000" y="44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9144000" cy="1433830"/>
          </a:xfrm>
          <a:custGeom>
            <a:avLst/>
            <a:gdLst/>
            <a:ahLst/>
            <a:cxnLst/>
            <a:rect l="l" t="t" r="r" b="b"/>
            <a:pathLst>
              <a:path w="9144000" h="1433830">
                <a:moveTo>
                  <a:pt x="9144000" y="0"/>
                </a:moveTo>
                <a:lnTo>
                  <a:pt x="0" y="0"/>
                </a:lnTo>
                <a:lnTo>
                  <a:pt x="0" y="1433829"/>
                </a:lnTo>
                <a:lnTo>
                  <a:pt x="9144000" y="14338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20369" y="151129"/>
            <a:ext cx="8272780" cy="12623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4340" y="1629409"/>
            <a:ext cx="8275319" cy="336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389" y="1480819"/>
            <a:ext cx="9071610" cy="10160"/>
          </a:xfrm>
          <a:custGeom>
            <a:avLst/>
            <a:gdLst/>
            <a:ahLst/>
            <a:cxnLst/>
            <a:rect l="l" t="t" r="r" b="b"/>
            <a:pathLst>
              <a:path w="9071610" h="10159">
                <a:moveTo>
                  <a:pt x="0" y="10159"/>
                </a:moveTo>
                <a:lnTo>
                  <a:pt x="9071610" y="10159"/>
                </a:lnTo>
                <a:lnTo>
                  <a:pt x="9071610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0000">
              <a:alpha val="5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436369"/>
            <a:ext cx="9144000" cy="44450"/>
          </a:xfrm>
          <a:custGeom>
            <a:avLst/>
            <a:gdLst/>
            <a:ahLst/>
            <a:cxnLst/>
            <a:rect l="l" t="t" r="r" b="b"/>
            <a:pathLst>
              <a:path w="9144000" h="44450">
                <a:moveTo>
                  <a:pt x="9144000" y="0"/>
                </a:moveTo>
                <a:lnTo>
                  <a:pt x="0" y="0"/>
                </a:lnTo>
                <a:lnTo>
                  <a:pt x="0" y="44450"/>
                </a:lnTo>
                <a:lnTo>
                  <a:pt x="9144000" y="44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9144000" cy="1433830"/>
          </a:xfrm>
          <a:custGeom>
            <a:avLst/>
            <a:gdLst/>
            <a:ahLst/>
            <a:cxnLst/>
            <a:rect l="l" t="t" r="r" b="b"/>
            <a:pathLst>
              <a:path w="9144000" h="1433830">
                <a:moveTo>
                  <a:pt x="9144000" y="0"/>
                </a:moveTo>
                <a:lnTo>
                  <a:pt x="0" y="0"/>
                </a:lnTo>
                <a:lnTo>
                  <a:pt x="0" y="1433829"/>
                </a:lnTo>
                <a:lnTo>
                  <a:pt x="9144000" y="14338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7690" y="2096770"/>
            <a:ext cx="805434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21660" y="3296001"/>
            <a:ext cx="5485130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5184140"/>
            <a:chOff x="0" y="0"/>
            <a:chExt cx="9144000" cy="518414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9144000" cy="5134610"/>
            </a:xfrm>
            <a:custGeom>
              <a:avLst/>
              <a:gdLst/>
              <a:ahLst/>
              <a:cxnLst/>
              <a:rect l="l" t="t" r="r" b="b"/>
              <a:pathLst>
                <a:path w="9144000" h="5134610">
                  <a:moveTo>
                    <a:pt x="9144000" y="0"/>
                  </a:moveTo>
                  <a:lnTo>
                    <a:pt x="0" y="0"/>
                  </a:lnTo>
                  <a:lnTo>
                    <a:pt x="0" y="5134610"/>
                  </a:lnTo>
                  <a:lnTo>
                    <a:pt x="9144000" y="51346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2389" y="5173979"/>
              <a:ext cx="9071610" cy="10160"/>
            </a:xfrm>
            <a:custGeom>
              <a:avLst/>
              <a:gdLst/>
              <a:ahLst/>
              <a:cxnLst/>
              <a:rect l="l" t="t" r="r" b="b"/>
              <a:pathLst>
                <a:path w="9071610" h="10160">
                  <a:moveTo>
                    <a:pt x="0" y="10160"/>
                  </a:moveTo>
                  <a:lnTo>
                    <a:pt x="9071610" y="10160"/>
                  </a:lnTo>
                  <a:lnTo>
                    <a:pt x="9071610" y="0"/>
                  </a:lnTo>
                  <a:lnTo>
                    <a:pt x="0" y="0"/>
                  </a:lnTo>
                  <a:lnTo>
                    <a:pt x="0" y="10160"/>
                  </a:lnTo>
                  <a:close/>
                </a:path>
              </a:pathLst>
            </a:custGeom>
            <a:solidFill>
              <a:srgbClr val="000000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5126990"/>
              <a:ext cx="9144000" cy="46990"/>
            </a:xfrm>
            <a:custGeom>
              <a:avLst/>
              <a:gdLst/>
              <a:ahLst/>
              <a:cxnLst/>
              <a:rect l="l" t="t" r="r" b="b"/>
              <a:pathLst>
                <a:path w="9144000" h="46989">
                  <a:moveTo>
                    <a:pt x="9144000" y="0"/>
                  </a:moveTo>
                  <a:lnTo>
                    <a:pt x="0" y="0"/>
                  </a:lnTo>
                  <a:lnTo>
                    <a:pt x="0" y="46990"/>
                  </a:lnTo>
                  <a:lnTo>
                    <a:pt x="9144000" y="469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5940" y="2846070"/>
              <a:ext cx="8540750" cy="10490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863850" y="3891279"/>
            <a:ext cx="5448300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400" b="1" spc="-5" dirty="0" smtClean="0">
                <a:solidFill>
                  <a:srgbClr val="FFFF00"/>
                </a:solidFill>
                <a:latin typeface="Trebuchet MS"/>
                <a:cs typeface="Trebuchet MS"/>
              </a:rPr>
              <a:t>LADI ALIK KUMAR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400" b="1" spc="-5" dirty="0" smtClean="0">
                <a:solidFill>
                  <a:srgbClr val="FFFF00"/>
                </a:solidFill>
                <a:latin typeface="Trebuchet MS"/>
                <a:cs typeface="Trebuchet MS"/>
              </a:rPr>
              <a:t>ASST PROFESSOR,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400" b="1" spc="-5" dirty="0" smtClean="0">
                <a:solidFill>
                  <a:srgbClr val="FFFF00"/>
                </a:solidFill>
                <a:latin typeface="Trebuchet MS"/>
                <a:cs typeface="Trebuchet MS"/>
              </a:rPr>
              <a:t>SOP, CUTM, RAYAGADA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690" y="1578609"/>
            <a:ext cx="8190865" cy="4411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 marR="55880" indent="-318770" algn="just">
              <a:lnSpc>
                <a:spcPct val="149900"/>
              </a:lnSpc>
              <a:spcBef>
                <a:spcPts val="100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520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50" dirty="0">
                <a:solidFill>
                  <a:srgbClr val="BF0000"/>
                </a:solidFill>
                <a:latin typeface="Arial"/>
                <a:cs typeface="Arial"/>
              </a:rPr>
              <a:t>Deterioration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60" dirty="0">
                <a:latin typeface="Arial"/>
                <a:cs typeface="Arial"/>
              </a:rPr>
              <a:t>an </a:t>
            </a:r>
            <a:r>
              <a:rPr sz="3200" spc="-15" dirty="0">
                <a:latin typeface="Arial"/>
                <a:cs typeface="Arial"/>
              </a:rPr>
              <a:t>impairment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50" dirty="0">
                <a:latin typeface="Arial"/>
                <a:cs typeface="Arial"/>
              </a:rPr>
              <a:t>the </a:t>
            </a:r>
            <a:r>
              <a:rPr sz="3200" spc="10" dirty="0">
                <a:solidFill>
                  <a:srgbClr val="E91479"/>
                </a:solidFill>
                <a:latin typeface="Arial"/>
                <a:cs typeface="Arial"/>
              </a:rPr>
              <a:t>quality  </a:t>
            </a:r>
            <a:r>
              <a:rPr sz="3200" spc="-75" dirty="0">
                <a:solidFill>
                  <a:srgbClr val="E91479"/>
                </a:solidFill>
                <a:latin typeface="Arial"/>
                <a:cs typeface="Arial"/>
              </a:rPr>
              <a:t>or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value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60" dirty="0">
                <a:latin typeface="Arial"/>
                <a:cs typeface="Arial"/>
              </a:rPr>
              <a:t>an </a:t>
            </a:r>
            <a:r>
              <a:rPr sz="3200" spc="-55" dirty="0">
                <a:latin typeface="Arial"/>
                <a:cs typeface="Arial"/>
              </a:rPr>
              <a:t>article </a:t>
            </a:r>
            <a:r>
              <a:rPr sz="3200" spc="-85" dirty="0">
                <a:latin typeface="Arial"/>
                <a:cs typeface="Arial"/>
              </a:rPr>
              <a:t>due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100" dirty="0">
                <a:latin typeface="Arial"/>
                <a:cs typeface="Arial"/>
              </a:rPr>
              <a:t>destruction </a:t>
            </a:r>
            <a:r>
              <a:rPr sz="3200" spc="-75" dirty="0">
                <a:latin typeface="Arial"/>
                <a:cs typeface="Arial"/>
              </a:rPr>
              <a:t>or  </a:t>
            </a:r>
            <a:r>
              <a:rPr sz="3200" spc="-80" dirty="0">
                <a:latin typeface="Arial"/>
                <a:cs typeface="Arial"/>
              </a:rPr>
              <a:t>abstraction </a:t>
            </a:r>
            <a:r>
              <a:rPr sz="3200" spc="-50" dirty="0">
                <a:latin typeface="Arial"/>
                <a:cs typeface="Arial"/>
              </a:rPr>
              <a:t>of </a:t>
            </a:r>
            <a:r>
              <a:rPr sz="3200" spc="-35" dirty="0">
                <a:latin typeface="Arial"/>
                <a:cs typeface="Arial"/>
              </a:rPr>
              <a:t>valuable </a:t>
            </a:r>
            <a:r>
              <a:rPr sz="3200" spc="-140" dirty="0">
                <a:latin typeface="Arial"/>
                <a:cs typeface="Arial"/>
              </a:rPr>
              <a:t>constituents </a:t>
            </a:r>
            <a:r>
              <a:rPr sz="3200" spc="-45" dirty="0">
                <a:latin typeface="Arial"/>
                <a:cs typeface="Arial"/>
              </a:rPr>
              <a:t>by </a:t>
            </a:r>
            <a:r>
              <a:rPr sz="3200" spc="-10" dirty="0">
                <a:latin typeface="Arial"/>
                <a:cs typeface="Arial"/>
              </a:rPr>
              <a:t>bad  </a:t>
            </a:r>
            <a:r>
              <a:rPr sz="3200" dirty="0">
                <a:latin typeface="Arial"/>
                <a:cs typeface="Arial"/>
              </a:rPr>
              <a:t>treatment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-70" dirty="0">
                <a:latin typeface="Arial"/>
                <a:cs typeface="Arial"/>
              </a:rPr>
              <a:t>aging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25" dirty="0">
                <a:solidFill>
                  <a:srgbClr val="E91479"/>
                </a:solidFill>
                <a:latin typeface="Arial"/>
                <a:cs typeface="Arial"/>
              </a:rPr>
              <a:t>to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deliberate  </a:t>
            </a:r>
            <a:r>
              <a:rPr sz="3200" spc="-65" dirty="0">
                <a:solidFill>
                  <a:srgbClr val="E91479"/>
                </a:solidFill>
                <a:latin typeface="Arial"/>
                <a:cs typeface="Arial"/>
              </a:rPr>
              <a:t>extraction </a:t>
            </a:r>
            <a:r>
              <a:rPr sz="3200" spc="-45" dirty="0">
                <a:solidFill>
                  <a:srgbClr val="E91479"/>
                </a:solidFill>
                <a:latin typeface="Arial"/>
                <a:cs typeface="Arial"/>
              </a:rPr>
              <a:t>of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135" dirty="0">
                <a:solidFill>
                  <a:srgbClr val="E91479"/>
                </a:solidFill>
                <a:latin typeface="Arial"/>
                <a:cs typeface="Arial"/>
              </a:rPr>
              <a:t>constituents </a:t>
            </a:r>
            <a:r>
              <a:rPr sz="3200" spc="-40" dirty="0">
                <a:solidFill>
                  <a:srgbClr val="E91479"/>
                </a:solidFill>
                <a:latin typeface="Arial"/>
                <a:cs typeface="Arial"/>
              </a:rPr>
              <a:t>and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225" dirty="0">
                <a:solidFill>
                  <a:srgbClr val="E91479"/>
                </a:solidFill>
                <a:latin typeface="Arial"/>
                <a:cs typeface="Arial"/>
              </a:rPr>
              <a:t>sale </a:t>
            </a:r>
            <a:r>
              <a:rPr sz="3200" spc="-45" dirty="0">
                <a:solidFill>
                  <a:srgbClr val="E91479"/>
                </a:solidFill>
                <a:latin typeface="Arial"/>
                <a:cs typeface="Arial"/>
              </a:rPr>
              <a:t>of 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165" dirty="0">
                <a:solidFill>
                  <a:srgbClr val="E91479"/>
                </a:solidFill>
                <a:latin typeface="Arial"/>
                <a:cs typeface="Arial"/>
              </a:rPr>
              <a:t>residue </a:t>
            </a:r>
            <a:r>
              <a:rPr sz="3200" spc="-325" dirty="0">
                <a:solidFill>
                  <a:srgbClr val="E91479"/>
                </a:solidFill>
                <a:latin typeface="Arial"/>
                <a:cs typeface="Arial"/>
              </a:rPr>
              <a:t>as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50" dirty="0">
                <a:solidFill>
                  <a:srgbClr val="E91479"/>
                </a:solidFill>
                <a:latin typeface="Arial"/>
                <a:cs typeface="Arial"/>
              </a:rPr>
              <a:t>original</a:t>
            </a:r>
            <a:r>
              <a:rPr sz="3200" spc="-415" dirty="0">
                <a:solidFill>
                  <a:srgbClr val="E91479"/>
                </a:solidFill>
                <a:latin typeface="Arial"/>
                <a:cs typeface="Arial"/>
              </a:rPr>
              <a:t> </a:t>
            </a:r>
            <a:r>
              <a:rPr sz="3200" spc="-165" dirty="0">
                <a:solidFill>
                  <a:srgbClr val="E91479"/>
                </a:solidFill>
                <a:latin typeface="Arial"/>
                <a:cs typeface="Arial"/>
              </a:rPr>
              <a:t>drugs.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3090" y="1894840"/>
            <a:ext cx="803020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343785" algn="l"/>
                <a:tab pos="2745105" algn="l"/>
                <a:tab pos="3481704" algn="l"/>
                <a:tab pos="5089525" algn="l"/>
                <a:tab pos="5607050" algn="l"/>
                <a:tab pos="6416040" algn="l"/>
                <a:tab pos="7644130" algn="l"/>
              </a:tabLst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285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35" dirty="0">
                <a:solidFill>
                  <a:srgbClr val="BF0000"/>
                </a:solidFill>
                <a:latin typeface="Arial"/>
                <a:cs typeface="Arial"/>
              </a:rPr>
              <a:t>Admixture	</a:t>
            </a:r>
            <a:r>
              <a:rPr sz="3200" spc="-325" dirty="0">
                <a:latin typeface="Arial"/>
                <a:cs typeface="Arial"/>
              </a:rPr>
              <a:t>is	</a:t>
            </a:r>
            <a:r>
              <a:rPr sz="3200" spc="-55" dirty="0">
                <a:latin typeface="Arial"/>
                <a:cs typeface="Arial"/>
              </a:rPr>
              <a:t>the	</a:t>
            </a:r>
            <a:r>
              <a:rPr sz="3200" spc="-10" dirty="0">
                <a:latin typeface="Arial"/>
                <a:cs typeface="Arial"/>
              </a:rPr>
              <a:t>addition	</a:t>
            </a:r>
            <a:r>
              <a:rPr sz="3200" spc="-45" dirty="0">
                <a:latin typeface="Arial"/>
                <a:cs typeface="Arial"/>
              </a:rPr>
              <a:t>of	</a:t>
            </a:r>
            <a:r>
              <a:rPr sz="3200" spc="-160" dirty="0">
                <a:latin typeface="Arial"/>
                <a:cs typeface="Arial"/>
              </a:rPr>
              <a:t>one	</a:t>
            </a:r>
            <a:r>
              <a:rPr sz="3200" spc="-55" dirty="0">
                <a:latin typeface="Arial"/>
                <a:cs typeface="Arial"/>
              </a:rPr>
              <a:t>article	</a:t>
            </a:r>
            <a:r>
              <a:rPr sz="3200" spc="30" dirty="0">
                <a:latin typeface="Arial"/>
                <a:cs typeface="Arial"/>
              </a:rPr>
              <a:t>to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7260" y="2381250"/>
            <a:ext cx="306070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1705610" algn="l"/>
                <a:tab pos="2258695" algn="l"/>
              </a:tabLst>
            </a:pP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125" dirty="0">
                <a:latin typeface="Arial"/>
                <a:cs typeface="Arial"/>
              </a:rPr>
              <a:t>h</a:t>
            </a:r>
            <a:r>
              <a:rPr sz="3200" spc="-55" dirty="0">
                <a:latin typeface="Arial"/>
                <a:cs typeface="Arial"/>
              </a:rPr>
              <a:t>r</a:t>
            </a:r>
            <a:r>
              <a:rPr sz="3200" spc="-80" dirty="0">
                <a:latin typeface="Arial"/>
                <a:cs typeface="Arial"/>
              </a:rPr>
              <a:t>o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-90" dirty="0">
                <a:latin typeface="Arial"/>
                <a:cs typeface="Arial"/>
              </a:rPr>
              <a:t>gh  </a:t>
            </a:r>
            <a:r>
              <a:rPr sz="3200" spc="-310" dirty="0">
                <a:latin typeface="Arial"/>
                <a:cs typeface="Arial"/>
              </a:rPr>
              <a:t>carelessness	</a:t>
            </a:r>
            <a:r>
              <a:rPr sz="3200" spc="-195" dirty="0">
                <a:solidFill>
                  <a:srgbClr val="FF3300"/>
                </a:solidFill>
                <a:latin typeface="Arial"/>
                <a:cs typeface="Arial"/>
              </a:rPr>
              <a:t>e.g.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3979" y="2381250"/>
            <a:ext cx="449516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3679">
              <a:lnSpc>
                <a:spcPct val="150000"/>
              </a:lnSpc>
              <a:spcBef>
                <a:spcPts val="100"/>
              </a:spcBef>
              <a:tabLst>
                <a:tab pos="1765300" algn="l"/>
                <a:tab pos="2114550" algn="l"/>
                <a:tab pos="2432685" algn="l"/>
                <a:tab pos="3282950" algn="l"/>
                <a:tab pos="4044315" algn="l"/>
                <a:tab pos="4135120" algn="l"/>
              </a:tabLst>
            </a:pP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325" dirty="0">
                <a:latin typeface="Arial"/>
                <a:cs typeface="Arial"/>
              </a:rPr>
              <a:t>cc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5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,		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120" dirty="0">
                <a:latin typeface="Arial"/>
                <a:cs typeface="Arial"/>
              </a:rPr>
              <a:t>g</a:t>
            </a:r>
            <a:r>
              <a:rPr sz="3200" spc="-130" dirty="0">
                <a:latin typeface="Arial"/>
                <a:cs typeface="Arial"/>
              </a:rPr>
              <a:t>n</a:t>
            </a:r>
            <a:r>
              <a:rPr sz="3200" spc="-120" dirty="0">
                <a:latin typeface="Arial"/>
                <a:cs typeface="Arial"/>
              </a:rPr>
              <a:t>o</a:t>
            </a:r>
            <a:r>
              <a:rPr sz="3200" spc="-5" dirty="0">
                <a:latin typeface="Arial"/>
                <a:cs typeface="Arial"/>
              </a:rPr>
              <a:t>r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  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c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l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u</a:t>
            </a:r>
            <a:r>
              <a:rPr sz="3200" spc="-645" dirty="0">
                <a:solidFill>
                  <a:srgbClr val="FF3300"/>
                </a:solidFill>
                <a:latin typeface="Arial"/>
                <a:cs typeface="Arial"/>
              </a:rPr>
              <a:t>s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50" dirty="0">
                <a:solidFill>
                  <a:srgbClr val="FF3300"/>
                </a:solidFill>
                <a:latin typeface="Arial"/>
                <a:cs typeface="Arial"/>
              </a:rPr>
              <a:t>f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	</a:t>
            </a:r>
            <a:r>
              <a:rPr sz="3200" spc="-645" dirty="0">
                <a:solidFill>
                  <a:srgbClr val="FF3300"/>
                </a:solidFill>
                <a:latin typeface="Arial"/>
                <a:cs typeface="Arial"/>
              </a:rPr>
              <a:t>s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il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7260" y="3845559"/>
            <a:ext cx="7659370" cy="1485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700"/>
              </a:lnSpc>
              <a:spcBef>
                <a:spcPts val="100"/>
              </a:spcBef>
              <a:tabLst>
                <a:tab pos="2449830" algn="l"/>
                <a:tab pos="3667125" algn="l"/>
                <a:tab pos="4233545" algn="l"/>
                <a:tab pos="5003165" algn="l"/>
                <a:tab pos="7317105" algn="l"/>
              </a:tabLst>
            </a:pP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u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spc="5" dirty="0">
                <a:solidFill>
                  <a:srgbClr val="FF3300"/>
                </a:solidFill>
                <a:latin typeface="Arial"/>
                <a:cs typeface="Arial"/>
              </a:rPr>
              <a:t>d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rg</a:t>
            </a:r>
            <a:r>
              <a:rPr sz="3200" spc="-75" dirty="0">
                <a:solidFill>
                  <a:srgbClr val="FF3300"/>
                </a:solidFill>
                <a:latin typeface="Arial"/>
                <a:cs typeface="Arial"/>
              </a:rPr>
              <a:t>ro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u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d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45" dirty="0">
                <a:solidFill>
                  <a:srgbClr val="FF3300"/>
                </a:solidFill>
                <a:latin typeface="Arial"/>
                <a:cs typeface="Arial"/>
              </a:rPr>
              <a:t>r</a:t>
            </a:r>
            <a:r>
              <a:rPr sz="3200" spc="-80" dirty="0">
                <a:solidFill>
                  <a:srgbClr val="FF3300"/>
                </a:solidFill>
                <a:latin typeface="Arial"/>
                <a:cs typeface="Arial"/>
              </a:rPr>
              <a:t>g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r	</a:t>
            </a:r>
            <a:r>
              <a:rPr sz="3200" spc="200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-125" dirty="0">
                <a:solidFill>
                  <a:srgbClr val="FF3300"/>
                </a:solidFill>
                <a:latin typeface="Arial"/>
                <a:cs typeface="Arial"/>
              </a:rPr>
              <a:t>h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315" dirty="0">
                <a:solidFill>
                  <a:srgbClr val="FF3300"/>
                </a:solidFill>
                <a:latin typeface="Arial"/>
                <a:cs typeface="Arial"/>
              </a:rPr>
              <a:t>c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170" dirty="0">
                <a:solidFill>
                  <a:srgbClr val="FF3300"/>
                </a:solidFill>
                <a:latin typeface="Arial"/>
                <a:cs typeface="Arial"/>
              </a:rPr>
              <a:t>-</a:t>
            </a: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c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ll</a:t>
            </a:r>
            <a:r>
              <a:rPr sz="3200" spc="-30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265" dirty="0">
                <a:solidFill>
                  <a:srgbClr val="FF3300"/>
                </a:solidFill>
                <a:latin typeface="Arial"/>
                <a:cs typeface="Arial"/>
              </a:rPr>
              <a:t>c</a:t>
            </a:r>
            <a:r>
              <a:rPr sz="3200" spc="105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85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50" dirty="0">
                <a:solidFill>
                  <a:srgbClr val="FF3300"/>
                </a:solidFill>
                <a:latin typeface="Arial"/>
                <a:cs typeface="Arial"/>
              </a:rPr>
              <a:t>f  </a:t>
            </a:r>
            <a:r>
              <a:rPr sz="3200" spc="25" dirty="0">
                <a:solidFill>
                  <a:srgbClr val="FF3300"/>
                </a:solidFill>
                <a:latin typeface="Arial"/>
                <a:cs typeface="Arial"/>
              </a:rPr>
              <a:t>two </a:t>
            </a:r>
            <a:r>
              <a:rPr sz="3200" spc="-95" dirty="0">
                <a:solidFill>
                  <a:srgbClr val="FF3300"/>
                </a:solidFill>
                <a:latin typeface="Arial"/>
                <a:cs typeface="Arial"/>
              </a:rPr>
              <a:t>similar</a:t>
            </a:r>
            <a:r>
              <a:rPr sz="3200" spc="-20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285" dirty="0">
                <a:solidFill>
                  <a:srgbClr val="FF3300"/>
                </a:solidFill>
                <a:latin typeface="Arial"/>
                <a:cs typeface="Arial"/>
              </a:rPr>
              <a:t>species.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0409" y="1508759"/>
            <a:ext cx="8028940" cy="4701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4970" marR="68580" indent="-318770" algn="just">
              <a:lnSpc>
                <a:spcPct val="119900"/>
              </a:lnSpc>
              <a:spcBef>
                <a:spcPts val="95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520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125" dirty="0">
                <a:solidFill>
                  <a:srgbClr val="BF0000"/>
                </a:solidFill>
                <a:latin typeface="Arial"/>
                <a:cs typeface="Arial"/>
              </a:rPr>
              <a:t>Sophistication </a:t>
            </a:r>
            <a:r>
              <a:rPr sz="3200" spc="-330" dirty="0">
                <a:latin typeface="Arial"/>
                <a:cs typeface="Arial"/>
              </a:rPr>
              <a:t>is </a:t>
            </a:r>
            <a:r>
              <a:rPr sz="3200" spc="-55" dirty="0">
                <a:latin typeface="Arial"/>
                <a:cs typeface="Arial"/>
              </a:rPr>
              <a:t>the deliberate </a:t>
            </a:r>
            <a:r>
              <a:rPr sz="3200" spc="-10" dirty="0">
                <a:latin typeface="Arial"/>
                <a:cs typeface="Arial"/>
              </a:rPr>
              <a:t>addition </a:t>
            </a:r>
            <a:r>
              <a:rPr sz="3200" spc="-45" dirty="0">
                <a:latin typeface="Arial"/>
                <a:cs typeface="Arial"/>
              </a:rPr>
              <a:t>of  </a:t>
            </a:r>
            <a:r>
              <a:rPr sz="3200" spc="-185" dirty="0">
                <a:latin typeface="Arial"/>
                <a:cs typeface="Arial"/>
              </a:rPr>
              <a:t>spurious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-60" dirty="0">
                <a:latin typeface="Arial"/>
                <a:cs typeface="Arial"/>
              </a:rPr>
              <a:t>inferior </a:t>
            </a:r>
            <a:r>
              <a:rPr sz="3200" spc="-10" dirty="0">
                <a:latin typeface="Arial"/>
                <a:cs typeface="Arial"/>
              </a:rPr>
              <a:t>material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intent </a:t>
            </a:r>
            <a:r>
              <a:rPr sz="3200" spc="30" dirty="0">
                <a:solidFill>
                  <a:srgbClr val="FF3300"/>
                </a:solidFill>
                <a:latin typeface="Arial"/>
                <a:cs typeface="Arial"/>
              </a:rPr>
              <a:t>to  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defraud; </a:t>
            </a:r>
            <a:r>
              <a:rPr sz="3200" spc="-275" dirty="0">
                <a:latin typeface="Arial"/>
                <a:cs typeface="Arial"/>
              </a:rPr>
              <a:t>such </a:t>
            </a:r>
            <a:r>
              <a:rPr sz="3200" spc="-80" dirty="0">
                <a:latin typeface="Arial"/>
                <a:cs typeface="Arial"/>
              </a:rPr>
              <a:t>materials </a:t>
            </a:r>
            <a:r>
              <a:rPr sz="3200" spc="-85" dirty="0">
                <a:latin typeface="Arial"/>
                <a:cs typeface="Arial"/>
              </a:rPr>
              <a:t>are </a:t>
            </a:r>
            <a:r>
              <a:rPr sz="3200" spc="-70" dirty="0">
                <a:latin typeface="Arial"/>
                <a:cs typeface="Arial"/>
              </a:rPr>
              <a:t>carefully  </a:t>
            </a:r>
            <a:r>
              <a:rPr sz="3200" spc="-90" dirty="0">
                <a:latin typeface="Arial"/>
                <a:cs typeface="Arial"/>
              </a:rPr>
              <a:t>produced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30" dirty="0">
                <a:latin typeface="Arial"/>
                <a:cs typeface="Arial"/>
              </a:rPr>
              <a:t>may </a:t>
            </a:r>
            <a:r>
              <a:rPr sz="3200" spc="-35" dirty="0">
                <a:latin typeface="Arial"/>
                <a:cs typeface="Arial"/>
              </a:rPr>
              <a:t>appear </a:t>
            </a:r>
            <a:r>
              <a:rPr sz="3200" spc="95" dirty="0">
                <a:latin typeface="Arial"/>
                <a:cs typeface="Arial"/>
              </a:rPr>
              <a:t>at </a:t>
            </a:r>
            <a:r>
              <a:rPr sz="3200" spc="-80" dirty="0">
                <a:latin typeface="Arial"/>
                <a:cs typeface="Arial"/>
              </a:rPr>
              <a:t>first </a:t>
            </a:r>
            <a:r>
              <a:rPr sz="3200" spc="-140" dirty="0">
                <a:latin typeface="Arial"/>
                <a:cs typeface="Arial"/>
              </a:rPr>
              <a:t>sight </a:t>
            </a:r>
            <a:r>
              <a:rPr sz="3200" spc="25" dirty="0">
                <a:latin typeface="Arial"/>
                <a:cs typeface="Arial"/>
              </a:rPr>
              <a:t>to  </a:t>
            </a:r>
            <a:r>
              <a:rPr sz="3200" spc="-125" dirty="0">
                <a:latin typeface="Arial"/>
                <a:cs typeface="Arial"/>
              </a:rPr>
              <a:t>be </a:t>
            </a:r>
            <a:r>
              <a:rPr sz="3200" spc="-120" dirty="0">
                <a:latin typeface="Arial"/>
                <a:cs typeface="Arial"/>
              </a:rPr>
              <a:t>genuine </a:t>
            </a:r>
            <a:r>
              <a:rPr sz="3200" spc="-195" dirty="0">
                <a:solidFill>
                  <a:srgbClr val="FF0000"/>
                </a:solidFill>
                <a:latin typeface="Arial"/>
                <a:cs typeface="Arial"/>
              </a:rPr>
              <a:t>e.g. </a:t>
            </a:r>
            <a:r>
              <a:rPr sz="3200" spc="-55" dirty="0">
                <a:solidFill>
                  <a:srgbClr val="FF0000"/>
                </a:solidFill>
                <a:latin typeface="Arial"/>
                <a:cs typeface="Arial"/>
              </a:rPr>
              <a:t>powder </a:t>
            </a:r>
            <a:r>
              <a:rPr sz="3200" spc="-100" dirty="0">
                <a:solidFill>
                  <a:srgbClr val="FF0000"/>
                </a:solidFill>
                <a:latin typeface="Arial"/>
                <a:cs typeface="Arial"/>
              </a:rPr>
              <a:t>ginger </a:t>
            </a:r>
            <a:r>
              <a:rPr sz="3200" spc="-30" dirty="0">
                <a:solidFill>
                  <a:srgbClr val="FF0000"/>
                </a:solidFill>
                <a:latin typeface="Arial"/>
                <a:cs typeface="Arial"/>
              </a:rPr>
              <a:t>may </a:t>
            </a:r>
            <a:r>
              <a:rPr sz="3200" spc="-125" dirty="0">
                <a:solidFill>
                  <a:srgbClr val="FF0000"/>
                </a:solidFill>
                <a:latin typeface="Arial"/>
                <a:cs typeface="Arial"/>
              </a:rPr>
              <a:t>be  </a:t>
            </a:r>
            <a:r>
              <a:rPr sz="3200" spc="-10" dirty="0">
                <a:solidFill>
                  <a:srgbClr val="FF0000"/>
                </a:solidFill>
                <a:latin typeface="Arial"/>
                <a:cs typeface="Arial"/>
              </a:rPr>
              <a:t>diluted </a:t>
            </a:r>
            <a:r>
              <a:rPr sz="3200" spc="20" dirty="0">
                <a:solidFill>
                  <a:srgbClr val="FF0000"/>
                </a:solidFill>
                <a:latin typeface="Arial"/>
                <a:cs typeface="Arial"/>
              </a:rPr>
              <a:t>with </a:t>
            </a:r>
            <a:r>
              <a:rPr sz="3200" spc="-150" dirty="0">
                <a:solidFill>
                  <a:srgbClr val="FF0000"/>
                </a:solidFill>
                <a:latin typeface="Arial"/>
                <a:cs typeface="Arial"/>
              </a:rPr>
              <a:t>starch </a:t>
            </a:r>
            <a:r>
              <a:rPr sz="3200" spc="25" dirty="0">
                <a:solidFill>
                  <a:srgbClr val="FF0000"/>
                </a:solidFill>
                <a:latin typeface="Arial"/>
                <a:cs typeface="Arial"/>
              </a:rPr>
              <a:t>with </a:t>
            </a:r>
            <a:r>
              <a:rPr sz="3200" spc="-10" dirty="0">
                <a:solidFill>
                  <a:srgbClr val="FF0000"/>
                </a:solidFill>
                <a:latin typeface="Arial"/>
                <a:cs typeface="Arial"/>
              </a:rPr>
              <a:t>addition </a:t>
            </a:r>
            <a:r>
              <a:rPr sz="3200" spc="-50" dirty="0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sz="3200" spc="25" dirty="0">
                <a:solidFill>
                  <a:srgbClr val="FF0000"/>
                </a:solidFill>
                <a:latin typeface="Arial"/>
                <a:cs typeface="Arial"/>
              </a:rPr>
              <a:t>little  </a:t>
            </a:r>
            <a:r>
              <a:rPr sz="3200" spc="-105" dirty="0">
                <a:solidFill>
                  <a:srgbClr val="FF0000"/>
                </a:solidFill>
                <a:latin typeface="Arial"/>
                <a:cs typeface="Arial"/>
              </a:rPr>
              <a:t>coloring </a:t>
            </a:r>
            <a:r>
              <a:rPr sz="3200" spc="-10" dirty="0">
                <a:solidFill>
                  <a:srgbClr val="FF0000"/>
                </a:solidFill>
                <a:latin typeface="Arial"/>
                <a:cs typeface="Arial"/>
              </a:rPr>
              <a:t>material </a:t>
            </a:r>
            <a:r>
              <a:rPr sz="3200" spc="25" dirty="0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sz="3200" spc="-90" dirty="0">
                <a:solidFill>
                  <a:srgbClr val="FF0000"/>
                </a:solidFill>
                <a:latin typeface="Arial"/>
                <a:cs typeface="Arial"/>
              </a:rPr>
              <a:t>give </a:t>
            </a:r>
            <a:r>
              <a:rPr sz="3200" spc="-55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3200" spc="-114" dirty="0">
                <a:solidFill>
                  <a:srgbClr val="FF0000"/>
                </a:solidFill>
                <a:latin typeface="Arial"/>
                <a:cs typeface="Arial"/>
              </a:rPr>
              <a:t>correct </a:t>
            </a:r>
            <a:r>
              <a:rPr sz="3200" spc="-204" dirty="0">
                <a:solidFill>
                  <a:srgbClr val="FF0000"/>
                </a:solidFill>
                <a:latin typeface="Arial"/>
                <a:cs typeface="Arial"/>
              </a:rPr>
              <a:t>shade </a:t>
            </a:r>
            <a:r>
              <a:rPr sz="3200" spc="-45" dirty="0">
                <a:solidFill>
                  <a:srgbClr val="FF0000"/>
                </a:solidFill>
                <a:latin typeface="Arial"/>
                <a:cs typeface="Arial"/>
              </a:rPr>
              <a:t>of  </a:t>
            </a:r>
            <a:r>
              <a:rPr sz="3200" spc="-75" dirty="0">
                <a:solidFill>
                  <a:srgbClr val="FF0000"/>
                </a:solidFill>
                <a:latin typeface="Arial"/>
                <a:cs typeface="Arial"/>
              </a:rPr>
              <a:t>yellow</a:t>
            </a:r>
            <a:r>
              <a:rPr sz="3200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85" dirty="0">
                <a:solidFill>
                  <a:srgbClr val="FF0000"/>
                </a:solidFill>
                <a:latin typeface="Arial"/>
                <a:cs typeface="Arial"/>
              </a:rPr>
              <a:t>colour</a:t>
            </a:r>
            <a:r>
              <a:rPr sz="2400" spc="-85" dirty="0">
                <a:solidFill>
                  <a:srgbClr val="FF0000"/>
                </a:solidFill>
                <a:latin typeface="IPAexGothic"/>
                <a:cs typeface="IPAexGothic"/>
              </a:rPr>
              <a:t>.</a:t>
            </a:r>
            <a:endParaRPr sz="2400">
              <a:latin typeface="IPAexGothic"/>
              <a:cs typeface="IPAexGothic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090" y="1652270"/>
            <a:ext cx="8031480" cy="29489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235" marR="30480" indent="-318770" algn="just">
              <a:lnSpc>
                <a:spcPct val="149900"/>
              </a:lnSpc>
              <a:spcBef>
                <a:spcPts val="90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520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85" dirty="0">
                <a:solidFill>
                  <a:srgbClr val="BF0000"/>
                </a:solidFill>
              </a:rPr>
              <a:t>Substitution </a:t>
            </a:r>
            <a:r>
              <a:rPr sz="3200" spc="-325" dirty="0"/>
              <a:t>is </a:t>
            </a:r>
            <a:r>
              <a:rPr sz="3200" spc="-55" dirty="0"/>
              <a:t>the </a:t>
            </a:r>
            <a:r>
              <a:rPr sz="3200" spc="-10" dirty="0"/>
              <a:t>addition </a:t>
            </a:r>
            <a:r>
              <a:rPr sz="3200" spc="-50" dirty="0"/>
              <a:t>of </a:t>
            </a:r>
            <a:r>
              <a:rPr sz="3200" spc="-60" dirty="0"/>
              <a:t>an entirely  </a:t>
            </a:r>
            <a:r>
              <a:rPr sz="3200" spc="-35" dirty="0"/>
              <a:t>different </a:t>
            </a:r>
            <a:r>
              <a:rPr sz="3200" spc="-55" dirty="0"/>
              <a:t>article </a:t>
            </a:r>
            <a:r>
              <a:rPr sz="3200" spc="-60" dirty="0"/>
              <a:t>in </a:t>
            </a:r>
            <a:r>
              <a:rPr sz="3200" spc="-110" dirty="0"/>
              <a:t>place </a:t>
            </a:r>
            <a:r>
              <a:rPr sz="3200" spc="-50" dirty="0"/>
              <a:t>of </a:t>
            </a:r>
            <a:r>
              <a:rPr sz="3200" spc="65" dirty="0"/>
              <a:t>that </a:t>
            </a:r>
            <a:r>
              <a:rPr sz="3200" spc="-110" dirty="0"/>
              <a:t>which </a:t>
            </a:r>
            <a:r>
              <a:rPr sz="3200" spc="-330" dirty="0"/>
              <a:t>is  </a:t>
            </a:r>
            <a:r>
              <a:rPr sz="3200" spc="-60" dirty="0"/>
              <a:t>required </a:t>
            </a:r>
            <a:r>
              <a:rPr sz="3200" spc="-195" dirty="0">
                <a:solidFill>
                  <a:srgbClr val="FF3300"/>
                </a:solidFill>
              </a:rPr>
              <a:t>e.g. </a:t>
            </a:r>
            <a:r>
              <a:rPr sz="3200" spc="-114" dirty="0">
                <a:solidFill>
                  <a:srgbClr val="FF3300"/>
                </a:solidFill>
              </a:rPr>
              <a:t>supply </a:t>
            </a:r>
            <a:r>
              <a:rPr sz="3200" spc="-45" dirty="0">
                <a:solidFill>
                  <a:srgbClr val="FF3300"/>
                </a:solidFill>
              </a:rPr>
              <a:t>of </a:t>
            </a:r>
            <a:r>
              <a:rPr sz="3200" spc="-135" dirty="0">
                <a:solidFill>
                  <a:srgbClr val="FF3300"/>
                </a:solidFill>
              </a:rPr>
              <a:t>cheap </a:t>
            </a:r>
            <a:r>
              <a:rPr sz="3200" spc="-145" dirty="0">
                <a:solidFill>
                  <a:srgbClr val="FF3300"/>
                </a:solidFill>
              </a:rPr>
              <a:t>cottonseed </a:t>
            </a:r>
            <a:r>
              <a:rPr sz="3200" spc="-55" dirty="0">
                <a:solidFill>
                  <a:srgbClr val="FF3300"/>
                </a:solidFill>
              </a:rPr>
              <a:t>oil  </a:t>
            </a:r>
            <a:r>
              <a:rPr sz="3200" spc="-60" dirty="0">
                <a:solidFill>
                  <a:srgbClr val="FF3300"/>
                </a:solidFill>
              </a:rPr>
              <a:t>in </a:t>
            </a:r>
            <a:r>
              <a:rPr sz="3200" spc="-110" dirty="0">
                <a:solidFill>
                  <a:srgbClr val="FF3300"/>
                </a:solidFill>
              </a:rPr>
              <a:t>place </a:t>
            </a:r>
            <a:r>
              <a:rPr sz="3200" spc="-50" dirty="0">
                <a:solidFill>
                  <a:srgbClr val="FF3300"/>
                </a:solidFill>
              </a:rPr>
              <a:t>of </a:t>
            </a:r>
            <a:r>
              <a:rPr sz="3200" spc="-75" dirty="0">
                <a:solidFill>
                  <a:srgbClr val="FF3300"/>
                </a:solidFill>
              </a:rPr>
              <a:t>olive</a:t>
            </a:r>
            <a:r>
              <a:rPr sz="3200" spc="-155" dirty="0">
                <a:solidFill>
                  <a:srgbClr val="FF3300"/>
                </a:solidFill>
              </a:rPr>
              <a:t> </a:t>
            </a:r>
            <a:r>
              <a:rPr sz="3200" spc="-85" dirty="0">
                <a:solidFill>
                  <a:srgbClr val="FF3300"/>
                </a:solidFill>
              </a:rPr>
              <a:t>oil.</a:t>
            </a:r>
            <a:endParaRPr sz="3200">
              <a:latin typeface="UnDotum"/>
              <a:cs typeface="UnDotum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6419"/>
            <a:ext cx="9144000" cy="9944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19100" y="1677670"/>
            <a:ext cx="8324850" cy="4075429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508000" marR="55880" indent="-444500">
              <a:lnSpc>
                <a:spcPts val="3510"/>
              </a:lnSpc>
              <a:spcBef>
                <a:spcPts val="490"/>
              </a:spcBef>
              <a:tabLst>
                <a:tab pos="507365" algn="l"/>
              </a:tabLst>
            </a:pPr>
            <a:r>
              <a:rPr sz="3825" spc="-780" baseline="7625" dirty="0">
                <a:solidFill>
                  <a:srgbClr val="7ED03A"/>
                </a:solidFill>
                <a:latin typeface="UnDotum"/>
                <a:cs typeface="UnDotum"/>
              </a:rPr>
              <a:t>	</a:t>
            </a:r>
            <a:r>
              <a:rPr sz="3200" spc="-50" dirty="0">
                <a:solidFill>
                  <a:srgbClr val="BF0000"/>
                </a:solidFill>
                <a:latin typeface="Arial"/>
                <a:cs typeface="Arial"/>
              </a:rPr>
              <a:t>Different </a:t>
            </a:r>
            <a:r>
              <a:rPr sz="3200" spc="-135" dirty="0">
                <a:solidFill>
                  <a:srgbClr val="BF0000"/>
                </a:solidFill>
                <a:latin typeface="Arial"/>
                <a:cs typeface="Arial"/>
              </a:rPr>
              <a:t>methods </a:t>
            </a:r>
            <a:r>
              <a:rPr sz="3200" spc="-229" dirty="0">
                <a:solidFill>
                  <a:srgbClr val="BF0000"/>
                </a:solidFill>
                <a:latin typeface="Arial"/>
                <a:cs typeface="Arial"/>
              </a:rPr>
              <a:t>used </a:t>
            </a:r>
            <a:r>
              <a:rPr sz="3200" spc="-35" dirty="0">
                <a:solidFill>
                  <a:srgbClr val="BF0000"/>
                </a:solidFill>
                <a:latin typeface="Arial"/>
                <a:cs typeface="Arial"/>
              </a:rPr>
              <a:t>for </a:t>
            </a:r>
            <a:r>
              <a:rPr sz="3200" spc="-15" dirty="0">
                <a:solidFill>
                  <a:srgbClr val="BF0000"/>
                </a:solidFill>
                <a:latin typeface="Arial"/>
                <a:cs typeface="Arial"/>
              </a:rPr>
              <a:t>adulteration </a:t>
            </a:r>
            <a:r>
              <a:rPr sz="3200" spc="-30" dirty="0">
                <a:solidFill>
                  <a:srgbClr val="BF0000"/>
                </a:solidFill>
                <a:latin typeface="Arial"/>
                <a:cs typeface="Arial"/>
              </a:rPr>
              <a:t>may  </a:t>
            </a:r>
            <a:r>
              <a:rPr sz="3200" spc="-125" dirty="0">
                <a:solidFill>
                  <a:srgbClr val="BF0000"/>
                </a:solidFill>
                <a:latin typeface="Arial"/>
                <a:cs typeface="Arial"/>
              </a:rPr>
              <a:t>be </a:t>
            </a:r>
            <a:r>
              <a:rPr sz="3200" spc="-75" dirty="0">
                <a:solidFill>
                  <a:srgbClr val="BF0000"/>
                </a:solidFill>
                <a:latin typeface="Arial"/>
                <a:cs typeface="Arial"/>
              </a:rPr>
              <a:t>grouped </a:t>
            </a:r>
            <a:r>
              <a:rPr sz="3200" spc="-325" dirty="0">
                <a:solidFill>
                  <a:srgbClr val="BF0000"/>
                </a:solidFill>
                <a:latin typeface="Arial"/>
                <a:cs typeface="Arial"/>
              </a:rPr>
              <a:t>as</a:t>
            </a:r>
            <a:r>
              <a:rPr sz="3200" spc="-6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sz="3200" spc="-140" dirty="0">
                <a:solidFill>
                  <a:srgbClr val="BF0000"/>
                </a:solidFill>
                <a:latin typeface="Arial"/>
                <a:cs typeface="Arial"/>
              </a:rPr>
              <a:t>follows:</a:t>
            </a:r>
            <a:endParaRPr sz="3200">
              <a:latin typeface="Arial"/>
              <a:cs typeface="Arial"/>
            </a:endParaRPr>
          </a:p>
          <a:p>
            <a:pPr marL="63500">
              <a:lnSpc>
                <a:spcPts val="3275"/>
              </a:lnSpc>
              <a:tabLst>
                <a:tab pos="507365" algn="l"/>
                <a:tab pos="3108960" algn="l"/>
                <a:tab pos="4445000" algn="l"/>
                <a:tab pos="6236970" algn="l"/>
              </a:tabLst>
            </a:pPr>
            <a:r>
              <a:rPr sz="2550" spc="-434" dirty="0">
                <a:solidFill>
                  <a:srgbClr val="7ED03A"/>
                </a:solidFill>
                <a:latin typeface="Arial"/>
                <a:cs typeface="Arial"/>
              </a:rPr>
              <a:t>1.	</a:t>
            </a:r>
            <a:r>
              <a:rPr sz="3200" spc="-85" dirty="0">
                <a:solidFill>
                  <a:srgbClr val="E91479"/>
                </a:solidFill>
                <a:latin typeface="Arial"/>
                <a:cs typeface="Arial"/>
              </a:rPr>
              <a:t>Substitution	</a:t>
            </a:r>
            <a:r>
              <a:rPr sz="3200" spc="20" dirty="0">
                <a:solidFill>
                  <a:srgbClr val="E91479"/>
                </a:solidFill>
                <a:latin typeface="Arial"/>
                <a:cs typeface="Arial"/>
              </a:rPr>
              <a:t>with	</a:t>
            </a:r>
            <a:r>
              <a:rPr sz="3200" spc="-75" dirty="0">
                <a:solidFill>
                  <a:srgbClr val="E91479"/>
                </a:solidFill>
                <a:latin typeface="Arial"/>
                <a:cs typeface="Arial"/>
              </a:rPr>
              <a:t>Inferior	</a:t>
            </a:r>
            <a:r>
              <a:rPr sz="3200" spc="-114" dirty="0">
                <a:solidFill>
                  <a:srgbClr val="E91479"/>
                </a:solidFill>
                <a:latin typeface="Arial"/>
                <a:cs typeface="Arial"/>
              </a:rPr>
              <a:t>Commercial</a:t>
            </a:r>
            <a:endParaRPr sz="3200">
              <a:latin typeface="Arial"/>
              <a:cs typeface="Arial"/>
            </a:endParaRPr>
          </a:p>
          <a:p>
            <a:pPr marL="508000">
              <a:lnSpc>
                <a:spcPts val="3510"/>
              </a:lnSpc>
            </a:pPr>
            <a:r>
              <a:rPr sz="3200" spc="-125" dirty="0">
                <a:solidFill>
                  <a:srgbClr val="E91479"/>
                </a:solidFill>
                <a:latin typeface="Arial"/>
                <a:cs typeface="Arial"/>
              </a:rPr>
              <a:t>Varieties</a:t>
            </a:r>
            <a:endParaRPr sz="3200">
              <a:latin typeface="Arial"/>
              <a:cs typeface="Arial"/>
            </a:endParaRPr>
          </a:p>
          <a:p>
            <a:pPr marL="508000" marR="43815" algn="just">
              <a:lnSpc>
                <a:spcPct val="91300"/>
              </a:lnSpc>
              <a:spcBef>
                <a:spcPts val="170"/>
              </a:spcBef>
            </a:pPr>
            <a:r>
              <a:rPr sz="3200" spc="-135" dirty="0">
                <a:latin typeface="Arial"/>
                <a:cs typeface="Arial"/>
              </a:rPr>
              <a:t>Due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75" dirty="0">
                <a:latin typeface="Arial"/>
                <a:cs typeface="Arial"/>
              </a:rPr>
              <a:t>morphological </a:t>
            </a:r>
            <a:r>
              <a:rPr sz="3200" spc="-165" dirty="0">
                <a:latin typeface="Arial"/>
                <a:cs typeface="Arial"/>
              </a:rPr>
              <a:t>resemblance 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55" dirty="0">
                <a:latin typeface="Arial"/>
                <a:cs typeface="Arial"/>
              </a:rPr>
              <a:t>the  </a:t>
            </a:r>
            <a:r>
              <a:rPr sz="3200" spc="-50" dirty="0">
                <a:latin typeface="Arial"/>
                <a:cs typeface="Arial"/>
              </a:rPr>
              <a:t>authentic </a:t>
            </a:r>
            <a:r>
              <a:rPr sz="3200" spc="-165" dirty="0">
                <a:latin typeface="Arial"/>
                <a:cs typeface="Arial"/>
              </a:rPr>
              <a:t>drugs, </a:t>
            </a:r>
            <a:r>
              <a:rPr sz="3200" spc="-35" dirty="0">
                <a:latin typeface="Arial"/>
                <a:cs typeface="Arial"/>
              </a:rPr>
              <a:t>different </a:t>
            </a:r>
            <a:r>
              <a:rPr sz="3200" spc="-60" dirty="0">
                <a:latin typeface="Arial"/>
                <a:cs typeface="Arial"/>
              </a:rPr>
              <a:t>inferior </a:t>
            </a:r>
            <a:r>
              <a:rPr sz="3200" spc="-105" dirty="0">
                <a:latin typeface="Arial"/>
                <a:cs typeface="Arial"/>
              </a:rPr>
              <a:t>commercial  varieties </a:t>
            </a:r>
            <a:r>
              <a:rPr sz="3200" spc="-85" dirty="0">
                <a:latin typeface="Arial"/>
                <a:cs typeface="Arial"/>
              </a:rPr>
              <a:t>are </a:t>
            </a:r>
            <a:r>
              <a:rPr sz="3200" spc="-229" dirty="0">
                <a:latin typeface="Arial"/>
                <a:cs typeface="Arial"/>
              </a:rPr>
              <a:t>used </a:t>
            </a:r>
            <a:r>
              <a:rPr sz="3200" spc="-325" dirty="0">
                <a:latin typeface="Arial"/>
                <a:cs typeface="Arial"/>
              </a:rPr>
              <a:t>as </a:t>
            </a:r>
            <a:r>
              <a:rPr sz="3200" dirty="0">
                <a:latin typeface="Arial"/>
                <a:cs typeface="Arial"/>
              </a:rPr>
              <a:t>adulterant 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which </a:t>
            </a:r>
            <a:r>
              <a:rPr sz="3200" spc="-30" dirty="0">
                <a:solidFill>
                  <a:srgbClr val="FF3300"/>
                </a:solidFill>
                <a:latin typeface="Arial"/>
                <a:cs typeface="Arial"/>
              </a:rPr>
              <a:t>may </a:t>
            </a:r>
            <a:r>
              <a:rPr sz="3200" spc="-75" dirty="0">
                <a:solidFill>
                  <a:srgbClr val="FF3300"/>
                </a:solidFill>
                <a:latin typeface="Arial"/>
                <a:cs typeface="Arial"/>
              </a:rPr>
              <a:t>or  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may 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not </a:t>
            </a:r>
            <a:r>
              <a:rPr sz="3200" spc="-90" dirty="0">
                <a:solidFill>
                  <a:srgbClr val="FF3300"/>
                </a:solidFill>
                <a:latin typeface="Arial"/>
                <a:cs typeface="Arial"/>
              </a:rPr>
              <a:t>have </a:t>
            </a:r>
            <a:r>
              <a:rPr sz="3200" spc="-65" dirty="0">
                <a:solidFill>
                  <a:srgbClr val="FF3300"/>
                </a:solidFill>
                <a:latin typeface="Arial"/>
                <a:cs typeface="Arial"/>
              </a:rPr>
              <a:t>any </a:t>
            </a:r>
            <a:r>
              <a:rPr sz="3200" spc="-130" dirty="0">
                <a:solidFill>
                  <a:srgbClr val="FF3300"/>
                </a:solidFill>
                <a:latin typeface="Arial"/>
                <a:cs typeface="Arial"/>
              </a:rPr>
              <a:t>chemical </a:t>
            </a:r>
            <a:r>
              <a:rPr sz="3200" spc="-70" dirty="0">
                <a:solidFill>
                  <a:srgbClr val="FF3300"/>
                </a:solidFill>
                <a:latin typeface="Arial"/>
                <a:cs typeface="Arial"/>
              </a:rPr>
              <a:t>or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therapeutic  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potential </a:t>
            </a:r>
            <a:r>
              <a:rPr sz="3200" spc="-330" dirty="0">
                <a:solidFill>
                  <a:srgbClr val="FF3300"/>
                </a:solidFill>
                <a:latin typeface="Arial"/>
                <a:cs typeface="Arial"/>
              </a:rPr>
              <a:t>as </a:t>
            </a:r>
            <a:r>
              <a:rPr sz="3200" spc="65" dirty="0">
                <a:solidFill>
                  <a:srgbClr val="FF3300"/>
                </a:solidFill>
                <a:latin typeface="Arial"/>
                <a:cs typeface="Arial"/>
              </a:rPr>
              <a:t>that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original </a:t>
            </a:r>
            <a:r>
              <a:rPr sz="3200" spc="5" dirty="0">
                <a:solidFill>
                  <a:srgbClr val="FF3300"/>
                </a:solidFill>
                <a:latin typeface="Arial"/>
                <a:cs typeface="Arial"/>
              </a:rPr>
              <a:t>natural</a:t>
            </a:r>
            <a:r>
              <a:rPr sz="3200" spc="-64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35" dirty="0">
                <a:solidFill>
                  <a:srgbClr val="FF3300"/>
                </a:solidFill>
                <a:latin typeface="Arial"/>
                <a:cs typeface="Arial"/>
              </a:rPr>
              <a:t>drug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0059" y="1581477"/>
            <a:ext cx="8408035" cy="4413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9570" marR="44450" indent="-318770" algn="just">
              <a:lnSpc>
                <a:spcPct val="145500"/>
              </a:lnSpc>
              <a:spcBef>
                <a:spcPts val="95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369570" algn="l"/>
              </a:tabLst>
            </a:pPr>
            <a:r>
              <a:rPr sz="3200" spc="-235" dirty="0">
                <a:latin typeface="Arial"/>
                <a:cs typeface="Arial"/>
              </a:rPr>
              <a:t>E.g. </a:t>
            </a:r>
            <a:r>
              <a:rPr sz="3200" spc="-30" dirty="0">
                <a:latin typeface="Arial"/>
                <a:cs typeface="Arial"/>
              </a:rPr>
              <a:t>Arabian </a:t>
            </a:r>
            <a:r>
              <a:rPr sz="3200" spc="-225" dirty="0">
                <a:latin typeface="Arial"/>
                <a:cs typeface="Arial"/>
              </a:rPr>
              <a:t>Senna </a:t>
            </a:r>
            <a:r>
              <a:rPr sz="3200" spc="-280" dirty="0">
                <a:latin typeface="Arial"/>
                <a:cs typeface="Arial"/>
              </a:rPr>
              <a:t>(</a:t>
            </a:r>
            <a:r>
              <a:rPr sz="3300" i="1" spc="-280" dirty="0">
                <a:latin typeface="Arial"/>
                <a:cs typeface="Arial"/>
              </a:rPr>
              <a:t>Cassia </a:t>
            </a:r>
            <a:r>
              <a:rPr sz="3300" i="1" spc="-110" dirty="0">
                <a:latin typeface="Arial"/>
                <a:cs typeface="Arial"/>
              </a:rPr>
              <a:t>angustifolia </a:t>
            </a:r>
            <a:r>
              <a:rPr sz="3200" spc="55" dirty="0">
                <a:latin typeface="Arial"/>
                <a:cs typeface="Arial"/>
              </a:rPr>
              <a:t>) </a:t>
            </a:r>
            <a:r>
              <a:rPr sz="3200" spc="-40" dirty="0">
                <a:latin typeface="Arial"/>
                <a:cs typeface="Arial"/>
              </a:rPr>
              <a:t>and  </a:t>
            </a:r>
            <a:r>
              <a:rPr sz="3200" spc="-85" dirty="0">
                <a:latin typeface="Arial"/>
                <a:cs typeface="Arial"/>
              </a:rPr>
              <a:t>dog </a:t>
            </a:r>
            <a:r>
              <a:rPr sz="3200" spc="-220" dirty="0">
                <a:latin typeface="Arial"/>
                <a:cs typeface="Arial"/>
              </a:rPr>
              <a:t>Senna </a:t>
            </a:r>
            <a:r>
              <a:rPr sz="3200" spc="-280" dirty="0">
                <a:latin typeface="Arial"/>
                <a:cs typeface="Arial"/>
              </a:rPr>
              <a:t>(</a:t>
            </a:r>
            <a:r>
              <a:rPr sz="3300" i="1" spc="-280" dirty="0">
                <a:latin typeface="Arial"/>
                <a:cs typeface="Arial"/>
              </a:rPr>
              <a:t>Cassia </a:t>
            </a:r>
            <a:r>
              <a:rPr sz="3300" i="1" spc="-65" dirty="0">
                <a:latin typeface="Arial"/>
                <a:cs typeface="Arial"/>
              </a:rPr>
              <a:t>obovata </a:t>
            </a:r>
            <a:r>
              <a:rPr sz="3200" spc="55" dirty="0">
                <a:latin typeface="Arial"/>
                <a:cs typeface="Arial"/>
              </a:rPr>
              <a:t>) </a:t>
            </a:r>
            <a:r>
              <a:rPr sz="3200" spc="-90" dirty="0">
                <a:latin typeface="Arial"/>
                <a:cs typeface="Arial"/>
              </a:rPr>
              <a:t>have </a:t>
            </a:r>
            <a:r>
              <a:rPr sz="3200" spc="-150" dirty="0">
                <a:latin typeface="Arial"/>
                <a:cs typeface="Arial"/>
              </a:rPr>
              <a:t>been </a:t>
            </a:r>
            <a:r>
              <a:rPr sz="3200" spc="-229" dirty="0">
                <a:latin typeface="Arial"/>
                <a:cs typeface="Arial"/>
              </a:rPr>
              <a:t>used 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15" dirty="0">
                <a:latin typeface="Arial"/>
                <a:cs typeface="Arial"/>
              </a:rPr>
              <a:t>adulterate </a:t>
            </a:r>
            <a:r>
              <a:rPr sz="3200" spc="-225" dirty="0">
                <a:latin typeface="Arial"/>
                <a:cs typeface="Arial"/>
              </a:rPr>
              <a:t>Senna </a:t>
            </a:r>
            <a:r>
              <a:rPr sz="3200" spc="-275" dirty="0">
                <a:latin typeface="Arial"/>
                <a:cs typeface="Arial"/>
              </a:rPr>
              <a:t>(</a:t>
            </a:r>
            <a:r>
              <a:rPr sz="3300" i="1" spc="-275" dirty="0">
                <a:latin typeface="Arial"/>
                <a:cs typeface="Arial"/>
              </a:rPr>
              <a:t>Cassia</a:t>
            </a:r>
            <a:r>
              <a:rPr sz="3300" i="1" spc="-145" dirty="0">
                <a:latin typeface="Arial"/>
                <a:cs typeface="Arial"/>
              </a:rPr>
              <a:t> </a:t>
            </a:r>
            <a:r>
              <a:rPr sz="3300" i="1" spc="-225" dirty="0">
                <a:latin typeface="Arial"/>
                <a:cs typeface="Arial"/>
              </a:rPr>
              <a:t>senna)</a:t>
            </a:r>
            <a:endParaRPr sz="3300">
              <a:latin typeface="Arial"/>
              <a:cs typeface="Arial"/>
            </a:endParaRPr>
          </a:p>
          <a:p>
            <a:pPr marL="369570" marR="43180" indent="-318770" algn="just">
              <a:lnSpc>
                <a:spcPts val="5760"/>
              </a:lnSpc>
              <a:spcBef>
                <a:spcPts val="480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369570" algn="l"/>
              </a:tabLst>
            </a:pPr>
            <a:r>
              <a:rPr sz="3200" spc="-235" dirty="0">
                <a:latin typeface="Arial"/>
                <a:cs typeface="Arial"/>
              </a:rPr>
              <a:t>E.g. </a:t>
            </a:r>
            <a:r>
              <a:rPr sz="3200" spc="-250" dirty="0">
                <a:latin typeface="Arial"/>
                <a:cs typeface="Arial"/>
              </a:rPr>
              <a:t>Japanese </a:t>
            </a:r>
            <a:r>
              <a:rPr sz="3200" spc="-100" dirty="0">
                <a:latin typeface="Arial"/>
                <a:cs typeface="Arial"/>
              </a:rPr>
              <a:t>ginger </a:t>
            </a:r>
            <a:r>
              <a:rPr sz="3200" spc="55" dirty="0">
                <a:latin typeface="Arial"/>
                <a:cs typeface="Arial"/>
              </a:rPr>
              <a:t>( </a:t>
            </a:r>
            <a:r>
              <a:rPr sz="3300" i="1" spc="-150" dirty="0">
                <a:latin typeface="Arial"/>
                <a:cs typeface="Arial"/>
              </a:rPr>
              <a:t>Zingiber </a:t>
            </a:r>
            <a:r>
              <a:rPr sz="3300" i="1" spc="-110" dirty="0">
                <a:latin typeface="Arial"/>
                <a:cs typeface="Arial"/>
              </a:rPr>
              <a:t>mioga </a:t>
            </a:r>
            <a:r>
              <a:rPr sz="3200" spc="55" dirty="0">
                <a:latin typeface="Arial"/>
                <a:cs typeface="Arial"/>
              </a:rPr>
              <a:t>) </a:t>
            </a:r>
            <a:r>
              <a:rPr sz="3200" spc="25" dirty="0">
                <a:latin typeface="Arial"/>
                <a:cs typeface="Arial"/>
              </a:rPr>
              <a:t>to  </a:t>
            </a:r>
            <a:r>
              <a:rPr sz="3200" spc="-15" dirty="0">
                <a:latin typeface="Arial"/>
                <a:cs typeface="Arial"/>
              </a:rPr>
              <a:t>adulterate </a:t>
            </a:r>
            <a:r>
              <a:rPr sz="3200" spc="-80" dirty="0">
                <a:latin typeface="Arial"/>
                <a:cs typeface="Arial"/>
              </a:rPr>
              <a:t>medicinal </a:t>
            </a:r>
            <a:r>
              <a:rPr sz="3200" spc="-100" dirty="0">
                <a:latin typeface="Arial"/>
                <a:cs typeface="Arial"/>
              </a:rPr>
              <a:t>ginger </a:t>
            </a:r>
            <a:r>
              <a:rPr sz="3200" spc="-120" dirty="0">
                <a:latin typeface="Arial"/>
                <a:cs typeface="Arial"/>
              </a:rPr>
              <a:t>(</a:t>
            </a:r>
            <a:r>
              <a:rPr sz="3300" i="1" spc="-120" dirty="0">
                <a:latin typeface="Arial"/>
                <a:cs typeface="Arial"/>
              </a:rPr>
              <a:t>Zingiber  </a:t>
            </a:r>
            <a:r>
              <a:rPr sz="3300" i="1" spc="-105" dirty="0">
                <a:latin typeface="Arial"/>
                <a:cs typeface="Arial"/>
              </a:rPr>
              <a:t>officinale</a:t>
            </a:r>
            <a:r>
              <a:rPr sz="3200" spc="-105" dirty="0">
                <a:latin typeface="Arial"/>
                <a:cs typeface="Arial"/>
              </a:rPr>
              <a:t>).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909" y="1386840"/>
            <a:ext cx="8800465" cy="504444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457200" marR="7620" indent="-444500" algn="just">
              <a:lnSpc>
                <a:spcPts val="3450"/>
              </a:lnSpc>
              <a:spcBef>
                <a:spcPts val="540"/>
              </a:spcBef>
            </a:pPr>
            <a:r>
              <a:rPr sz="2550" spc="-175" dirty="0">
                <a:solidFill>
                  <a:srgbClr val="7ED03A"/>
                </a:solidFill>
                <a:latin typeface="Arial"/>
                <a:cs typeface="Arial"/>
              </a:rPr>
              <a:t>2.</a:t>
            </a:r>
            <a:r>
              <a:rPr sz="2550" spc="-1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Arial"/>
                <a:cs typeface="Arial"/>
              </a:rPr>
              <a:t>Adulteration </a:t>
            </a:r>
            <a:r>
              <a:rPr sz="3200" spc="-45" dirty="0">
                <a:solidFill>
                  <a:srgbClr val="FF0000"/>
                </a:solidFill>
                <a:latin typeface="Arial"/>
                <a:cs typeface="Arial"/>
              </a:rPr>
              <a:t>by </a:t>
            </a:r>
            <a:r>
              <a:rPr sz="3200" spc="-20" dirty="0">
                <a:solidFill>
                  <a:srgbClr val="FF0000"/>
                </a:solidFill>
                <a:latin typeface="Arial"/>
                <a:cs typeface="Arial"/>
              </a:rPr>
              <a:t>Artificially </a:t>
            </a:r>
            <a:r>
              <a:rPr sz="3200" spc="-55" dirty="0">
                <a:solidFill>
                  <a:srgbClr val="FF0000"/>
                </a:solidFill>
                <a:latin typeface="Arial"/>
                <a:cs typeface="Arial"/>
              </a:rPr>
              <a:t>Manufactured  </a:t>
            </a:r>
            <a:r>
              <a:rPr sz="3200" spc="-150" dirty="0">
                <a:solidFill>
                  <a:srgbClr val="FF0000"/>
                </a:solidFill>
                <a:latin typeface="Arial"/>
                <a:cs typeface="Arial"/>
              </a:rPr>
              <a:t>Substitutes</a:t>
            </a:r>
            <a:endParaRPr sz="3200">
              <a:latin typeface="Arial"/>
              <a:cs typeface="Arial"/>
            </a:endParaRPr>
          </a:p>
          <a:p>
            <a:pPr marL="457200" marR="5080" algn="just">
              <a:lnSpc>
                <a:spcPts val="5370"/>
              </a:lnSpc>
              <a:spcBef>
                <a:spcPts val="380"/>
              </a:spcBef>
            </a:pPr>
            <a:r>
              <a:rPr sz="3200" spc="-235" dirty="0">
                <a:latin typeface="Arial"/>
                <a:cs typeface="Arial"/>
              </a:rPr>
              <a:t>To </a:t>
            </a:r>
            <a:r>
              <a:rPr sz="3200" spc="-50" dirty="0">
                <a:latin typeface="Arial"/>
                <a:cs typeface="Arial"/>
              </a:rPr>
              <a:t>provide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105" dirty="0">
                <a:latin typeface="Arial"/>
                <a:cs typeface="Arial"/>
              </a:rPr>
              <a:t>general </a:t>
            </a:r>
            <a:r>
              <a:rPr sz="3200" spc="-20" dirty="0">
                <a:latin typeface="Arial"/>
                <a:cs typeface="Arial"/>
              </a:rPr>
              <a:t>form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90" dirty="0">
                <a:latin typeface="Arial"/>
                <a:cs typeface="Arial"/>
              </a:rPr>
              <a:t>appearance </a:t>
            </a:r>
            <a:r>
              <a:rPr sz="3200" spc="-45" dirty="0">
                <a:latin typeface="Arial"/>
                <a:cs typeface="Arial"/>
              </a:rPr>
              <a:t>of  </a:t>
            </a:r>
            <a:r>
              <a:rPr sz="3200" spc="-120" dirty="0">
                <a:latin typeface="Arial"/>
                <a:cs typeface="Arial"/>
              </a:rPr>
              <a:t>various </a:t>
            </a:r>
            <a:r>
              <a:rPr sz="3200" spc="-165" dirty="0">
                <a:latin typeface="Arial"/>
                <a:cs typeface="Arial"/>
              </a:rPr>
              <a:t>drugs,</a:t>
            </a:r>
            <a:r>
              <a:rPr sz="3200" spc="555" dirty="0">
                <a:latin typeface="Arial"/>
                <a:cs typeface="Arial"/>
              </a:rPr>
              <a:t> </a:t>
            </a:r>
            <a:r>
              <a:rPr sz="3200" spc="-254" dirty="0">
                <a:solidFill>
                  <a:srgbClr val="FF3300"/>
                </a:solidFill>
                <a:latin typeface="Arial"/>
                <a:cs typeface="Arial"/>
              </a:rPr>
              <a:t>some </a:t>
            </a:r>
            <a:r>
              <a:rPr sz="3200" spc="-80" dirty="0">
                <a:solidFill>
                  <a:srgbClr val="FF3300"/>
                </a:solidFill>
                <a:latin typeface="Arial"/>
                <a:cs typeface="Arial"/>
              </a:rPr>
              <a:t>materials </a:t>
            </a:r>
            <a:r>
              <a:rPr sz="3200" spc="-85" dirty="0">
                <a:solidFill>
                  <a:srgbClr val="FF3300"/>
                </a:solidFill>
                <a:latin typeface="Arial"/>
                <a:cs typeface="Arial"/>
              </a:rPr>
              <a:t>are</a:t>
            </a:r>
            <a:r>
              <a:rPr sz="3200" spc="484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artificially</a:t>
            </a:r>
            <a:endParaRPr sz="3200">
              <a:latin typeface="Arial"/>
              <a:cs typeface="Arial"/>
            </a:endParaRPr>
          </a:p>
          <a:p>
            <a:pPr marL="457200" marR="6350" algn="just">
              <a:lnSpc>
                <a:spcPts val="5370"/>
              </a:lnSpc>
              <a:spcBef>
                <a:spcPts val="10"/>
              </a:spcBef>
            </a:pPr>
            <a:r>
              <a:rPr sz="3200" spc="-40" dirty="0">
                <a:solidFill>
                  <a:srgbClr val="FF3300"/>
                </a:solidFill>
                <a:latin typeface="Arial"/>
                <a:cs typeface="Arial"/>
              </a:rPr>
              <a:t>manufactured and </a:t>
            </a:r>
            <a:r>
              <a:rPr sz="3200" spc="-85" dirty="0">
                <a:solidFill>
                  <a:srgbClr val="FF3300"/>
                </a:solidFill>
                <a:latin typeface="Arial"/>
                <a:cs typeface="Arial"/>
              </a:rPr>
              <a:t>are </a:t>
            </a:r>
            <a:r>
              <a:rPr sz="3200" spc="-225" dirty="0">
                <a:solidFill>
                  <a:srgbClr val="FF3300"/>
                </a:solidFill>
                <a:latin typeface="Arial"/>
                <a:cs typeface="Arial"/>
              </a:rPr>
              <a:t>used </a:t>
            </a: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as </a:t>
            </a:r>
            <a:r>
              <a:rPr sz="3200" spc="-100" dirty="0">
                <a:solidFill>
                  <a:srgbClr val="FF3300"/>
                </a:solidFill>
                <a:latin typeface="Arial"/>
                <a:cs typeface="Arial"/>
              </a:rPr>
              <a:t>substitute </a:t>
            </a:r>
            <a:r>
              <a:rPr sz="3200" spc="-45" dirty="0">
                <a:solidFill>
                  <a:srgbClr val="FF3300"/>
                </a:solidFill>
                <a:latin typeface="Arial"/>
                <a:cs typeface="Arial"/>
              </a:rPr>
              <a:t>of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the  original </a:t>
            </a:r>
            <a:r>
              <a:rPr sz="3200" spc="-175" dirty="0">
                <a:solidFill>
                  <a:srgbClr val="FF3300"/>
                </a:solidFill>
                <a:latin typeface="Arial"/>
                <a:cs typeface="Arial"/>
              </a:rPr>
              <a:t>one. </a:t>
            </a:r>
            <a:r>
              <a:rPr sz="3200" spc="-235" dirty="0">
                <a:latin typeface="Arial"/>
                <a:cs typeface="Arial"/>
              </a:rPr>
              <a:t>E</a:t>
            </a:r>
            <a:r>
              <a:rPr sz="3200" spc="-235" dirty="0">
                <a:solidFill>
                  <a:srgbClr val="3E6C18"/>
                </a:solidFill>
                <a:latin typeface="Arial"/>
                <a:cs typeface="Arial"/>
              </a:rPr>
              <a:t>.g. </a:t>
            </a:r>
            <a:r>
              <a:rPr sz="3200" spc="-15" dirty="0">
                <a:solidFill>
                  <a:srgbClr val="3E6C18"/>
                </a:solidFill>
                <a:latin typeface="Arial"/>
                <a:cs typeface="Arial"/>
              </a:rPr>
              <a:t>artificial </a:t>
            </a:r>
            <a:r>
              <a:rPr sz="3200" spc="-25" dirty="0">
                <a:solidFill>
                  <a:srgbClr val="3E6C18"/>
                </a:solidFill>
                <a:latin typeface="Arial"/>
                <a:cs typeface="Arial"/>
              </a:rPr>
              <a:t>invert </a:t>
            </a:r>
            <a:r>
              <a:rPr sz="3200" spc="-160" dirty="0">
                <a:solidFill>
                  <a:srgbClr val="3E6C18"/>
                </a:solidFill>
                <a:latin typeface="Arial"/>
                <a:cs typeface="Arial"/>
              </a:rPr>
              <a:t>sugar </a:t>
            </a:r>
            <a:r>
              <a:rPr sz="3200" spc="-35" dirty="0">
                <a:solidFill>
                  <a:srgbClr val="3E6C18"/>
                </a:solidFill>
                <a:latin typeface="Arial"/>
                <a:cs typeface="Arial"/>
              </a:rPr>
              <a:t>for </a:t>
            </a:r>
            <a:r>
              <a:rPr sz="3200" spc="-155" dirty="0">
                <a:solidFill>
                  <a:srgbClr val="3E6C18"/>
                </a:solidFill>
                <a:latin typeface="Arial"/>
                <a:cs typeface="Arial"/>
              </a:rPr>
              <a:t>honey;  </a:t>
            </a:r>
            <a:r>
              <a:rPr sz="3200" spc="-5" dirty="0">
                <a:solidFill>
                  <a:srgbClr val="3E6C18"/>
                </a:solidFill>
                <a:latin typeface="Arial"/>
                <a:cs typeface="Arial"/>
              </a:rPr>
              <a:t>paraffin </a:t>
            </a:r>
            <a:r>
              <a:rPr sz="3200" spc="-70" dirty="0">
                <a:solidFill>
                  <a:srgbClr val="3E6C18"/>
                </a:solidFill>
                <a:latin typeface="Arial"/>
                <a:cs typeface="Arial"/>
              </a:rPr>
              <a:t>wax </a:t>
            </a:r>
            <a:r>
              <a:rPr sz="3200" spc="-5" dirty="0">
                <a:solidFill>
                  <a:srgbClr val="3E6C18"/>
                </a:solidFill>
                <a:latin typeface="Arial"/>
                <a:cs typeface="Arial"/>
              </a:rPr>
              <a:t>after </a:t>
            </a:r>
            <a:r>
              <a:rPr sz="3200" spc="-75" dirty="0">
                <a:solidFill>
                  <a:srgbClr val="3E6C18"/>
                </a:solidFill>
                <a:latin typeface="Arial"/>
                <a:cs typeface="Arial"/>
              </a:rPr>
              <a:t>yellow </a:t>
            </a:r>
            <a:r>
              <a:rPr sz="3200" spc="-70" dirty="0">
                <a:solidFill>
                  <a:srgbClr val="3E6C18"/>
                </a:solidFill>
                <a:latin typeface="Arial"/>
                <a:cs typeface="Arial"/>
              </a:rPr>
              <a:t>coloration </a:t>
            </a:r>
            <a:r>
              <a:rPr sz="3200" spc="-90" dirty="0">
                <a:solidFill>
                  <a:srgbClr val="3E6C18"/>
                </a:solidFill>
                <a:latin typeface="Arial"/>
                <a:cs typeface="Arial"/>
              </a:rPr>
              <a:t>substituted  </a:t>
            </a:r>
            <a:r>
              <a:rPr sz="3200" spc="-35" dirty="0">
                <a:solidFill>
                  <a:srgbClr val="3E6C18"/>
                </a:solidFill>
                <a:latin typeface="Arial"/>
                <a:cs typeface="Arial"/>
              </a:rPr>
              <a:t>for </a:t>
            </a:r>
            <a:r>
              <a:rPr sz="3200" spc="-285" dirty="0">
                <a:solidFill>
                  <a:srgbClr val="3E6C18"/>
                </a:solidFill>
                <a:latin typeface="Arial"/>
                <a:cs typeface="Arial"/>
              </a:rPr>
              <a:t>bees</a:t>
            </a:r>
            <a:r>
              <a:rPr sz="3200" spc="-145" dirty="0">
                <a:solidFill>
                  <a:srgbClr val="3E6C18"/>
                </a:solidFill>
                <a:latin typeface="Arial"/>
                <a:cs typeface="Arial"/>
              </a:rPr>
              <a:t> </a:t>
            </a:r>
            <a:r>
              <a:rPr sz="3200" spc="-105" dirty="0">
                <a:solidFill>
                  <a:srgbClr val="3E6C18"/>
                </a:solidFill>
                <a:latin typeface="Arial"/>
                <a:cs typeface="Arial"/>
              </a:rPr>
              <a:t>wax.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59" y="1508759"/>
            <a:ext cx="8380095" cy="4410710"/>
          </a:xfrm>
          <a:prstGeom prst="rect">
            <a:avLst/>
          </a:prstGeom>
        </p:spPr>
        <p:txBody>
          <a:bodyPr vert="horz" wrap="square" lIns="0" tIns="25527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010"/>
              </a:spcBef>
            </a:pPr>
            <a:r>
              <a:rPr sz="2550" spc="-190" dirty="0">
                <a:solidFill>
                  <a:srgbClr val="7ED03A"/>
                </a:solidFill>
                <a:latin typeface="Arial"/>
                <a:cs typeface="Arial"/>
              </a:rPr>
              <a:t>3.</a:t>
            </a:r>
            <a:r>
              <a:rPr sz="2550" spc="-1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85" dirty="0">
                <a:solidFill>
                  <a:srgbClr val="FF0000"/>
                </a:solidFill>
                <a:latin typeface="Arial"/>
                <a:cs typeface="Arial"/>
              </a:rPr>
              <a:t>Substitution </a:t>
            </a:r>
            <a:r>
              <a:rPr sz="3200" spc="-45" dirty="0">
                <a:solidFill>
                  <a:srgbClr val="FF0000"/>
                </a:solidFill>
                <a:latin typeface="Arial"/>
                <a:cs typeface="Arial"/>
              </a:rPr>
              <a:t>by </a:t>
            </a:r>
            <a:r>
              <a:rPr sz="3200" spc="-165" dirty="0">
                <a:solidFill>
                  <a:srgbClr val="FF0000"/>
                </a:solidFill>
                <a:latin typeface="Arial"/>
                <a:cs typeface="Arial"/>
              </a:rPr>
              <a:t>Exhausted</a:t>
            </a:r>
            <a:r>
              <a:rPr sz="3200" spc="-4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spc="-185" dirty="0">
                <a:solidFill>
                  <a:srgbClr val="FF0000"/>
                </a:solidFill>
                <a:latin typeface="Arial"/>
                <a:cs typeface="Arial"/>
              </a:rPr>
              <a:t>Drugs</a:t>
            </a:r>
            <a:endParaRPr sz="3200">
              <a:latin typeface="Arial"/>
              <a:cs typeface="Arial"/>
            </a:endParaRPr>
          </a:p>
          <a:p>
            <a:pPr marL="457200" marR="5080" algn="just">
              <a:lnSpc>
                <a:spcPts val="5760"/>
              </a:lnSpc>
              <a:spcBef>
                <a:spcPts val="500"/>
              </a:spcBef>
            </a:pPr>
            <a:r>
              <a:rPr sz="3200" spc="-130" dirty="0">
                <a:latin typeface="Arial"/>
                <a:cs typeface="Arial"/>
              </a:rPr>
              <a:t>Here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225" dirty="0">
                <a:latin typeface="Arial"/>
                <a:cs typeface="Arial"/>
              </a:rPr>
              <a:t>same </a:t>
            </a:r>
            <a:r>
              <a:rPr sz="3200" spc="20" dirty="0">
                <a:latin typeface="Arial"/>
                <a:cs typeface="Arial"/>
              </a:rPr>
              <a:t>plant </a:t>
            </a:r>
            <a:r>
              <a:rPr sz="3200" spc="-10" dirty="0">
                <a:latin typeface="Arial"/>
                <a:cs typeface="Arial"/>
              </a:rPr>
              <a:t>material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90" dirty="0">
                <a:latin typeface="Arial"/>
                <a:cs typeface="Arial"/>
              </a:rPr>
              <a:t>mixed </a:t>
            </a:r>
            <a:r>
              <a:rPr sz="3200" spc="-110" dirty="0">
                <a:latin typeface="Arial"/>
                <a:cs typeface="Arial"/>
              </a:rPr>
              <a:t>which </a:t>
            </a: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is  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having </a:t>
            </a:r>
            <a:r>
              <a:rPr sz="3200" spc="-125" dirty="0">
                <a:solidFill>
                  <a:srgbClr val="FF3300"/>
                </a:solidFill>
                <a:latin typeface="Arial"/>
                <a:cs typeface="Arial"/>
              </a:rPr>
              <a:t>no 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active </a:t>
            </a:r>
            <a:r>
              <a:rPr sz="3200" spc="-80" dirty="0">
                <a:solidFill>
                  <a:srgbClr val="FF3300"/>
                </a:solidFill>
                <a:latin typeface="Arial"/>
                <a:cs typeface="Arial"/>
              </a:rPr>
              <a:t>medicinal </a:t>
            </a:r>
            <a:r>
              <a:rPr sz="3200" spc="-150" dirty="0">
                <a:solidFill>
                  <a:srgbClr val="FF3300"/>
                </a:solidFill>
                <a:latin typeface="Arial"/>
                <a:cs typeface="Arial"/>
              </a:rPr>
              <a:t>components </a:t>
            </a: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as  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they </a:t>
            </a:r>
            <a:r>
              <a:rPr sz="3200" spc="-90" dirty="0">
                <a:solidFill>
                  <a:srgbClr val="FF3300"/>
                </a:solidFill>
                <a:latin typeface="Arial"/>
                <a:cs typeface="Arial"/>
              </a:rPr>
              <a:t>have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already </a:t>
            </a:r>
            <a:r>
              <a:rPr sz="3200" spc="-150" dirty="0">
                <a:solidFill>
                  <a:srgbClr val="FF3300"/>
                </a:solidFill>
                <a:latin typeface="Arial"/>
                <a:cs typeface="Arial"/>
              </a:rPr>
              <a:t>been </a:t>
            </a:r>
            <a:r>
              <a:rPr sz="3200" spc="-70" dirty="0">
                <a:solidFill>
                  <a:srgbClr val="FF3300"/>
                </a:solidFill>
                <a:latin typeface="Arial"/>
                <a:cs typeface="Arial"/>
              </a:rPr>
              <a:t>extracted </a:t>
            </a:r>
            <a:r>
              <a:rPr sz="3200" spc="-40" dirty="0">
                <a:solidFill>
                  <a:srgbClr val="FF3300"/>
                </a:solidFill>
                <a:latin typeface="Arial"/>
                <a:cs typeface="Arial"/>
              </a:rPr>
              <a:t>out.</a:t>
            </a:r>
            <a:r>
              <a:rPr sz="3200" spc="58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270" dirty="0">
                <a:latin typeface="Arial"/>
                <a:cs typeface="Arial"/>
              </a:rPr>
              <a:t>This</a:t>
            </a:r>
            <a:endParaRPr sz="3200">
              <a:latin typeface="Arial"/>
              <a:cs typeface="Arial"/>
            </a:endParaRPr>
          </a:p>
          <a:p>
            <a:pPr marL="457200" marR="17780" algn="just">
              <a:lnSpc>
                <a:spcPts val="5750"/>
              </a:lnSpc>
              <a:spcBef>
                <a:spcPts val="10"/>
              </a:spcBef>
            </a:pPr>
            <a:r>
              <a:rPr sz="3200" spc="-85" dirty="0">
                <a:latin typeface="Arial"/>
                <a:cs typeface="Arial"/>
              </a:rPr>
              <a:t>practice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145" dirty="0">
                <a:latin typeface="Arial"/>
                <a:cs typeface="Arial"/>
              </a:rPr>
              <a:t>most </a:t>
            </a:r>
            <a:r>
              <a:rPr sz="3200" spc="-120" dirty="0">
                <a:latin typeface="Arial"/>
                <a:cs typeface="Arial"/>
              </a:rPr>
              <a:t>common </a:t>
            </a:r>
            <a:r>
              <a:rPr sz="3200" spc="-60" dirty="0">
                <a:latin typeface="Arial"/>
                <a:cs typeface="Arial"/>
              </a:rPr>
              <a:t>in </a:t>
            </a:r>
            <a:r>
              <a:rPr sz="3200" spc="-305" dirty="0">
                <a:latin typeface="Arial"/>
                <a:cs typeface="Arial"/>
              </a:rPr>
              <a:t>case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25" dirty="0">
                <a:latin typeface="Arial"/>
                <a:cs typeface="Arial"/>
              </a:rPr>
              <a:t>volatile </a:t>
            </a:r>
            <a:r>
              <a:rPr sz="3200" spc="-55" dirty="0">
                <a:latin typeface="Arial"/>
                <a:cs typeface="Arial"/>
              </a:rPr>
              <a:t>oil  </a:t>
            </a:r>
            <a:r>
              <a:rPr sz="3200" spc="-75" dirty="0">
                <a:latin typeface="Arial"/>
                <a:cs typeface="Arial"/>
              </a:rPr>
              <a:t>containing </a:t>
            </a:r>
            <a:r>
              <a:rPr sz="3200" spc="-80" dirty="0">
                <a:latin typeface="Arial"/>
                <a:cs typeface="Arial"/>
              </a:rPr>
              <a:t>materials </a:t>
            </a:r>
            <a:r>
              <a:rPr sz="3200" spc="-25" dirty="0">
                <a:latin typeface="Arial"/>
                <a:cs typeface="Arial"/>
              </a:rPr>
              <a:t>like </a:t>
            </a:r>
            <a:r>
              <a:rPr sz="3200" spc="-150" dirty="0">
                <a:latin typeface="Arial"/>
                <a:cs typeface="Arial"/>
              </a:rPr>
              <a:t>clove, </a:t>
            </a:r>
            <a:r>
              <a:rPr sz="3200" spc="-110" dirty="0">
                <a:latin typeface="Arial"/>
                <a:cs typeface="Arial"/>
              </a:rPr>
              <a:t>fennel</a:t>
            </a:r>
            <a:r>
              <a:rPr sz="3200" spc="-120" dirty="0">
                <a:latin typeface="Arial"/>
                <a:cs typeface="Arial"/>
              </a:rPr>
              <a:t> </a:t>
            </a:r>
            <a:r>
              <a:rPr sz="3200" spc="-155" dirty="0">
                <a:latin typeface="Arial"/>
                <a:cs typeface="Arial"/>
              </a:rPr>
              <a:t>etc.,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090" y="1507489"/>
            <a:ext cx="819785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235" marR="30480" indent="-318770">
              <a:lnSpc>
                <a:spcPct val="150000"/>
              </a:lnSpc>
              <a:spcBef>
                <a:spcPts val="100"/>
              </a:spcBef>
              <a:tabLst>
                <a:tab pos="1146175" algn="l"/>
                <a:tab pos="2271395" algn="l"/>
                <a:tab pos="3113405" algn="l"/>
                <a:tab pos="4620895" algn="l"/>
                <a:tab pos="5660390" algn="l"/>
                <a:tab pos="7421880" algn="l"/>
              </a:tabLst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 </a:t>
            </a:r>
            <a:r>
              <a:rPr sz="3200" spc="-114" dirty="0"/>
              <a:t>where </a:t>
            </a:r>
            <a:r>
              <a:rPr sz="3200" spc="-55" dirty="0"/>
              <a:t>the </a:t>
            </a:r>
            <a:r>
              <a:rPr sz="3200" spc="-50" dirty="0"/>
              <a:t>dried </a:t>
            </a:r>
            <a:r>
              <a:rPr sz="3200" spc="-145" dirty="0"/>
              <a:t>exhausted </a:t>
            </a:r>
            <a:r>
              <a:rPr sz="3200" spc="-10" dirty="0"/>
              <a:t>material </a:t>
            </a:r>
            <a:r>
              <a:rPr sz="3200" spc="-225" dirty="0"/>
              <a:t>resembles  </a:t>
            </a:r>
            <a:r>
              <a:rPr sz="3200" spc="20" dirty="0"/>
              <a:t>t</a:t>
            </a:r>
            <a:r>
              <a:rPr sz="3200" spc="55" dirty="0"/>
              <a:t>h</a:t>
            </a:r>
            <a:r>
              <a:rPr sz="3200" spc="-240" dirty="0"/>
              <a:t>e</a:t>
            </a:r>
            <a:r>
              <a:rPr sz="3200" dirty="0"/>
              <a:t>	</a:t>
            </a:r>
            <a:r>
              <a:rPr sz="3200" spc="-645" dirty="0"/>
              <a:t>s</a:t>
            </a:r>
            <a:r>
              <a:rPr sz="3200" spc="-15" dirty="0"/>
              <a:t>a</a:t>
            </a:r>
            <a:r>
              <a:rPr sz="3200" spc="5" dirty="0"/>
              <a:t>m</a:t>
            </a:r>
            <a:r>
              <a:rPr sz="3200" spc="-240" dirty="0"/>
              <a:t>e</a:t>
            </a:r>
            <a:r>
              <a:rPr sz="3200" dirty="0"/>
              <a:t>	l</a:t>
            </a:r>
            <a:r>
              <a:rPr sz="3200" spc="-10" dirty="0"/>
              <a:t>i</a:t>
            </a:r>
            <a:r>
              <a:rPr sz="3200" spc="-50" dirty="0"/>
              <a:t>ke</a:t>
            </a:r>
            <a:r>
              <a:rPr sz="3200" dirty="0"/>
              <a:t>	</a:t>
            </a:r>
            <a:r>
              <a:rPr sz="3200" spc="-145" dirty="0"/>
              <a:t>o</a:t>
            </a:r>
            <a:r>
              <a:rPr sz="3200" spc="-5" dirty="0"/>
              <a:t>ri</a:t>
            </a:r>
            <a:r>
              <a:rPr sz="3200" spc="-120" dirty="0"/>
              <a:t>g</a:t>
            </a:r>
            <a:r>
              <a:rPr sz="3200" spc="-10" dirty="0"/>
              <a:t>i</a:t>
            </a:r>
            <a:r>
              <a:rPr sz="3200" spc="-110" dirty="0"/>
              <a:t>n</a:t>
            </a:r>
            <a:r>
              <a:rPr sz="3200" spc="-15" dirty="0"/>
              <a:t>a</a:t>
            </a:r>
            <a:r>
              <a:rPr sz="3200" spc="-10" dirty="0"/>
              <a:t>l</a:t>
            </a:r>
            <a:r>
              <a:rPr sz="3200" dirty="0"/>
              <a:t>	</a:t>
            </a:r>
            <a:r>
              <a:rPr sz="3200" spc="5" dirty="0"/>
              <a:t>d</a:t>
            </a:r>
            <a:r>
              <a:rPr sz="3200" spc="-10" dirty="0"/>
              <a:t>r</a:t>
            </a:r>
            <a:r>
              <a:rPr sz="3200" spc="-15" dirty="0"/>
              <a:t>u</a:t>
            </a:r>
            <a:r>
              <a:rPr sz="3200" spc="-120" dirty="0"/>
              <a:t>g</a:t>
            </a:r>
            <a:r>
              <a:rPr sz="3200" dirty="0"/>
              <a:t>	</a:t>
            </a:r>
            <a:r>
              <a:rPr sz="3200" spc="55" dirty="0"/>
              <a:t>(</a:t>
            </a:r>
            <a:r>
              <a:rPr sz="3200" spc="-645" dirty="0"/>
              <a:t>s</a:t>
            </a:r>
            <a:r>
              <a:rPr sz="3200" spc="-10" dirty="0"/>
              <a:t>i</a:t>
            </a:r>
            <a:r>
              <a:rPr sz="3200" spc="-5" dirty="0"/>
              <a:t>m</a:t>
            </a:r>
            <a:r>
              <a:rPr sz="3200" spc="-10" dirty="0"/>
              <a:t>i</a:t>
            </a:r>
            <a:r>
              <a:rPr sz="3200" dirty="0"/>
              <a:t>l</a:t>
            </a:r>
            <a:r>
              <a:rPr sz="3200" spc="-5" dirty="0"/>
              <a:t>ar</a:t>
            </a:r>
            <a:r>
              <a:rPr sz="3200" spc="5" dirty="0"/>
              <a:t>l</a:t>
            </a:r>
            <a:r>
              <a:rPr sz="3200" spc="-80" dirty="0"/>
              <a:t>y</a:t>
            </a:r>
            <a:r>
              <a:rPr sz="3200" dirty="0"/>
              <a:t>	</a:t>
            </a:r>
            <a:r>
              <a:rPr sz="3200" spc="30" dirty="0"/>
              <a:t>w</a:t>
            </a:r>
            <a:r>
              <a:rPr sz="3200" spc="-15" dirty="0"/>
              <a:t>i</a:t>
            </a:r>
            <a:r>
              <a:rPr sz="3200" spc="200" dirty="0"/>
              <a:t>t</a:t>
            </a:r>
            <a:r>
              <a:rPr sz="3200" spc="-120" dirty="0"/>
              <a:t>h</a:t>
            </a:r>
            <a:endParaRPr sz="3200">
              <a:latin typeface="UnDotum"/>
              <a:cs typeface="UnDot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7260" y="2949291"/>
            <a:ext cx="7838440" cy="37020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algn="just">
              <a:lnSpc>
                <a:spcPct val="149400"/>
              </a:lnSpc>
              <a:spcBef>
                <a:spcPts val="120"/>
              </a:spcBef>
            </a:pPr>
            <a:r>
              <a:rPr sz="3200" spc="-155" dirty="0">
                <a:latin typeface="Arial"/>
                <a:cs typeface="Arial"/>
              </a:rPr>
              <a:t>drugs </a:t>
            </a:r>
            <a:r>
              <a:rPr sz="3200" spc="-25" dirty="0">
                <a:latin typeface="Arial"/>
                <a:cs typeface="Arial"/>
              </a:rPr>
              <a:t>like </a:t>
            </a:r>
            <a:r>
              <a:rPr sz="3300" i="1" spc="-254" dirty="0">
                <a:latin typeface="Arial"/>
                <a:cs typeface="Arial"/>
              </a:rPr>
              <a:t>Cascara </a:t>
            </a:r>
            <a:r>
              <a:rPr sz="3300" i="1" spc="-165" dirty="0">
                <a:latin typeface="Arial"/>
                <a:cs typeface="Arial"/>
              </a:rPr>
              <a:t>sagrada 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95" dirty="0">
                <a:latin typeface="Arial"/>
                <a:cs typeface="Arial"/>
              </a:rPr>
              <a:t>ginger).  </a:t>
            </a:r>
            <a:r>
              <a:rPr sz="3200" spc="-190" dirty="0">
                <a:latin typeface="Arial"/>
                <a:cs typeface="Arial"/>
              </a:rPr>
              <a:t>Sometimes </a:t>
            </a:r>
            <a:r>
              <a:rPr sz="3200" spc="-114" dirty="0">
                <a:latin typeface="Arial"/>
                <a:cs typeface="Arial"/>
              </a:rPr>
              <a:t>when </a:t>
            </a:r>
            <a:r>
              <a:rPr sz="3200" spc="-105" dirty="0">
                <a:latin typeface="Arial"/>
                <a:cs typeface="Arial"/>
              </a:rPr>
              <a:t>coloring </a:t>
            </a:r>
            <a:r>
              <a:rPr sz="3200" spc="-70" dirty="0">
                <a:latin typeface="Arial"/>
                <a:cs typeface="Arial"/>
              </a:rPr>
              <a:t>matters </a:t>
            </a:r>
            <a:r>
              <a:rPr sz="3200" spc="-90" dirty="0">
                <a:latin typeface="Arial"/>
                <a:cs typeface="Arial"/>
              </a:rPr>
              <a:t>have </a:t>
            </a:r>
            <a:r>
              <a:rPr sz="3200" spc="-150" dirty="0">
                <a:latin typeface="Arial"/>
                <a:cs typeface="Arial"/>
              </a:rPr>
              <a:t>been  </a:t>
            </a:r>
            <a:r>
              <a:rPr sz="3200" spc="-70" dirty="0">
                <a:latin typeface="Arial"/>
                <a:cs typeface="Arial"/>
              </a:rPr>
              <a:t>extracted or </a:t>
            </a:r>
            <a:r>
              <a:rPr sz="3200" spc="-85" dirty="0">
                <a:latin typeface="Arial"/>
                <a:cs typeface="Arial"/>
              </a:rPr>
              <a:t>removed </a:t>
            </a:r>
            <a:r>
              <a:rPr sz="3200" spc="-45" dirty="0">
                <a:latin typeface="Arial"/>
                <a:cs typeface="Arial"/>
              </a:rPr>
              <a:t>during </a:t>
            </a:r>
            <a:r>
              <a:rPr sz="3200" spc="-140" dirty="0">
                <a:latin typeface="Arial"/>
                <a:cs typeface="Arial"/>
              </a:rPr>
              <a:t>exhaustion, </a:t>
            </a:r>
            <a:r>
              <a:rPr sz="3200" spc="-55" dirty="0">
                <a:latin typeface="Arial"/>
                <a:cs typeface="Arial"/>
              </a:rPr>
              <a:t>the  </a:t>
            </a:r>
            <a:r>
              <a:rPr sz="3200" spc="-165" dirty="0">
                <a:latin typeface="Arial"/>
                <a:cs typeface="Arial"/>
              </a:rPr>
              <a:t>residue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90" dirty="0">
                <a:latin typeface="Arial"/>
                <a:cs typeface="Arial"/>
              </a:rPr>
              <a:t>re-colored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15" dirty="0">
                <a:latin typeface="Arial"/>
                <a:cs typeface="Arial"/>
              </a:rPr>
              <a:t>artificial </a:t>
            </a:r>
            <a:r>
              <a:rPr sz="3200" spc="-240" dirty="0">
                <a:latin typeface="Arial"/>
                <a:cs typeface="Arial"/>
              </a:rPr>
              <a:t>dyes </a:t>
            </a:r>
            <a:r>
              <a:rPr sz="3200" spc="-325" dirty="0">
                <a:latin typeface="Arial"/>
                <a:cs typeface="Arial"/>
              </a:rPr>
              <a:t>as </a:t>
            </a:r>
            <a:r>
              <a:rPr sz="3200" spc="-330" dirty="0">
                <a:latin typeface="Arial"/>
                <a:cs typeface="Arial"/>
              </a:rPr>
              <a:t>is  </a:t>
            </a:r>
            <a:r>
              <a:rPr sz="3200" spc="-125" dirty="0">
                <a:latin typeface="Arial"/>
                <a:cs typeface="Arial"/>
              </a:rPr>
              <a:t>done </a:t>
            </a:r>
            <a:r>
              <a:rPr sz="3200" spc="25" dirty="0">
                <a:latin typeface="Arial"/>
                <a:cs typeface="Arial"/>
              </a:rPr>
              <a:t>with </a:t>
            </a:r>
            <a:r>
              <a:rPr sz="3200" spc="-120" dirty="0">
                <a:latin typeface="Arial"/>
                <a:cs typeface="Arial"/>
              </a:rPr>
              <a:t>saffron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80" dirty="0">
                <a:latin typeface="Arial"/>
                <a:cs typeface="Arial"/>
              </a:rPr>
              <a:t>red </a:t>
            </a:r>
            <a:r>
              <a:rPr sz="3200" spc="-260" dirty="0">
                <a:latin typeface="Arial"/>
                <a:cs typeface="Arial"/>
              </a:rPr>
              <a:t>rose</a:t>
            </a:r>
            <a:r>
              <a:rPr sz="3200" spc="-190" dirty="0">
                <a:latin typeface="Arial"/>
                <a:cs typeface="Arial"/>
              </a:rPr>
              <a:t> </a:t>
            </a:r>
            <a:r>
              <a:rPr sz="3200" spc="-125" dirty="0">
                <a:latin typeface="Arial"/>
                <a:cs typeface="Arial"/>
              </a:rPr>
              <a:t>petals.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59" y="1508759"/>
            <a:ext cx="8306434" cy="441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0" marR="12700" indent="-533400" algn="just">
              <a:lnSpc>
                <a:spcPct val="149700"/>
              </a:lnSpc>
              <a:spcBef>
                <a:spcPts val="100"/>
              </a:spcBef>
            </a:pPr>
            <a:r>
              <a:rPr sz="2550" spc="-150" dirty="0">
                <a:solidFill>
                  <a:srgbClr val="7ED03A"/>
                </a:solidFill>
                <a:latin typeface="Arial"/>
                <a:cs typeface="Arial"/>
              </a:rPr>
              <a:t>4.</a:t>
            </a:r>
            <a:r>
              <a:rPr sz="2550" spc="-15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85" dirty="0">
                <a:solidFill>
                  <a:srgbClr val="FF3300"/>
                </a:solidFill>
                <a:latin typeface="Arial"/>
                <a:cs typeface="Arial"/>
              </a:rPr>
              <a:t>Substitution </a:t>
            </a:r>
            <a:r>
              <a:rPr sz="3200" spc="-45" dirty="0">
                <a:solidFill>
                  <a:srgbClr val="FF3300"/>
                </a:solidFill>
                <a:latin typeface="Arial"/>
                <a:cs typeface="Arial"/>
              </a:rPr>
              <a:t>by </a:t>
            </a:r>
            <a:r>
              <a:rPr sz="3200" spc="-100" dirty="0">
                <a:solidFill>
                  <a:srgbClr val="FF3300"/>
                </a:solidFill>
                <a:latin typeface="Arial"/>
                <a:cs typeface="Arial"/>
              </a:rPr>
              <a:t>Superficially </a:t>
            </a:r>
            <a:r>
              <a:rPr sz="3200" spc="-95" dirty="0">
                <a:solidFill>
                  <a:srgbClr val="FF3300"/>
                </a:solidFill>
                <a:latin typeface="Arial"/>
                <a:cs typeface="Arial"/>
              </a:rPr>
              <a:t>Similar </a:t>
            </a:r>
            <a:r>
              <a:rPr sz="3200" spc="55" dirty="0">
                <a:solidFill>
                  <a:srgbClr val="FF3300"/>
                </a:solidFill>
                <a:latin typeface="Arial"/>
                <a:cs typeface="Arial"/>
              </a:rPr>
              <a:t>but  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Cheaper </a:t>
            </a:r>
            <a:r>
              <a:rPr sz="3200" spc="20" dirty="0">
                <a:solidFill>
                  <a:srgbClr val="FF3300"/>
                </a:solidFill>
                <a:latin typeface="Arial"/>
                <a:cs typeface="Arial"/>
              </a:rPr>
              <a:t>Natural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245" dirty="0">
                <a:solidFill>
                  <a:srgbClr val="FF3300"/>
                </a:solidFill>
                <a:latin typeface="Arial"/>
                <a:cs typeface="Arial"/>
              </a:rPr>
              <a:t>Substances</a:t>
            </a:r>
            <a:endParaRPr sz="3200">
              <a:latin typeface="Arial"/>
              <a:cs typeface="Arial"/>
            </a:endParaRPr>
          </a:p>
          <a:p>
            <a:pPr marL="546100" marR="5080" algn="just">
              <a:lnSpc>
                <a:spcPct val="149900"/>
              </a:lnSpc>
              <a:spcBef>
                <a:spcPts val="5"/>
              </a:spcBef>
            </a:pPr>
            <a:r>
              <a:rPr sz="3200" spc="-140" dirty="0">
                <a:latin typeface="Arial"/>
                <a:cs typeface="Arial"/>
              </a:rPr>
              <a:t>Usually </a:t>
            </a:r>
            <a:r>
              <a:rPr sz="3200" spc="-155" dirty="0">
                <a:latin typeface="Arial"/>
                <a:cs typeface="Arial"/>
              </a:rPr>
              <a:t>here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10" dirty="0">
                <a:latin typeface="Arial"/>
                <a:cs typeface="Arial"/>
              </a:rPr>
              <a:t>adulterated </a:t>
            </a:r>
            <a:r>
              <a:rPr sz="3200" spc="-40" dirty="0">
                <a:latin typeface="Arial"/>
                <a:cs typeface="Arial"/>
              </a:rPr>
              <a:t>product </a:t>
            </a:r>
            <a:r>
              <a:rPr sz="3200" spc="-260" dirty="0">
                <a:latin typeface="Arial"/>
                <a:cs typeface="Arial"/>
              </a:rPr>
              <a:t>has </a:t>
            </a:r>
            <a:r>
              <a:rPr sz="3200" spc="-125" dirty="0">
                <a:latin typeface="Arial"/>
                <a:cs typeface="Arial"/>
              </a:rPr>
              <a:t>no  </a:t>
            </a:r>
            <a:r>
              <a:rPr sz="3200" spc="-40" dirty="0">
                <a:latin typeface="Arial"/>
                <a:cs typeface="Arial"/>
              </a:rPr>
              <a:t>relation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120" dirty="0">
                <a:latin typeface="Arial"/>
                <a:cs typeface="Arial"/>
              </a:rPr>
              <a:t>genuine </a:t>
            </a:r>
            <a:r>
              <a:rPr sz="3200" spc="-75" dirty="0">
                <a:latin typeface="Arial"/>
                <a:cs typeface="Arial"/>
              </a:rPr>
              <a:t>article, </a:t>
            </a:r>
            <a:r>
              <a:rPr sz="3200" spc="-30" dirty="0">
                <a:solidFill>
                  <a:srgbClr val="FF3300"/>
                </a:solidFill>
                <a:latin typeface="Arial"/>
                <a:cs typeface="Arial"/>
              </a:rPr>
              <a:t>may </a:t>
            </a:r>
            <a:r>
              <a:rPr sz="3200" spc="-75" dirty="0">
                <a:solidFill>
                  <a:srgbClr val="FF3300"/>
                </a:solidFill>
                <a:latin typeface="Arial"/>
                <a:cs typeface="Arial"/>
              </a:rPr>
              <a:t>or </a:t>
            </a:r>
            <a:r>
              <a:rPr sz="3200" spc="-30" dirty="0">
                <a:solidFill>
                  <a:srgbClr val="FF3300"/>
                </a:solidFill>
                <a:latin typeface="Arial"/>
                <a:cs typeface="Arial"/>
              </a:rPr>
              <a:t>may  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not </a:t>
            </a:r>
            <a:r>
              <a:rPr sz="3200" spc="-90" dirty="0">
                <a:solidFill>
                  <a:srgbClr val="FF3300"/>
                </a:solidFill>
                <a:latin typeface="Arial"/>
                <a:cs typeface="Arial"/>
              </a:rPr>
              <a:t>have </a:t>
            </a:r>
            <a:r>
              <a:rPr sz="3200" spc="-65" dirty="0">
                <a:solidFill>
                  <a:srgbClr val="FF3300"/>
                </a:solidFill>
                <a:latin typeface="Arial"/>
                <a:cs typeface="Arial"/>
              </a:rPr>
              <a:t>any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therapeutic </a:t>
            </a:r>
            <a:r>
              <a:rPr sz="3200" spc="-75" dirty="0">
                <a:solidFill>
                  <a:srgbClr val="FF3300"/>
                </a:solidFill>
                <a:latin typeface="Arial"/>
                <a:cs typeface="Arial"/>
              </a:rPr>
              <a:t>or </a:t>
            </a:r>
            <a:r>
              <a:rPr sz="3200" spc="-130" dirty="0">
                <a:solidFill>
                  <a:srgbClr val="FF3300"/>
                </a:solidFill>
                <a:latin typeface="Arial"/>
                <a:cs typeface="Arial"/>
              </a:rPr>
              <a:t>chemical  </a:t>
            </a:r>
            <a:r>
              <a:rPr sz="3200" spc="-95" dirty="0">
                <a:solidFill>
                  <a:srgbClr val="FF3300"/>
                </a:solidFill>
                <a:latin typeface="Arial"/>
                <a:cs typeface="Arial"/>
              </a:rPr>
              <a:t>component</a:t>
            </a:r>
            <a:r>
              <a:rPr sz="3200" spc="-10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170" dirty="0">
                <a:solidFill>
                  <a:srgbClr val="FF3300"/>
                </a:solidFill>
                <a:latin typeface="Arial"/>
                <a:cs typeface="Arial"/>
              </a:rPr>
              <a:t>desired,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340" y="1629409"/>
            <a:ext cx="8174355" cy="336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3535" marR="17780" indent="-318770" algn="just">
              <a:lnSpc>
                <a:spcPct val="137000"/>
              </a:lnSpc>
              <a:spcBef>
                <a:spcPts val="100"/>
              </a:spcBef>
            </a:pPr>
            <a:r>
              <a:rPr sz="3825" spc="-780" baseline="7625" dirty="0">
                <a:solidFill>
                  <a:srgbClr val="7ED03A"/>
                </a:solidFill>
                <a:latin typeface="UnDotum"/>
                <a:cs typeface="UnDotum"/>
              </a:rPr>
              <a:t> </a:t>
            </a:r>
            <a:r>
              <a:rPr sz="3200" spc="-15" dirty="0">
                <a:solidFill>
                  <a:srgbClr val="0C0C0C"/>
                </a:solidFill>
                <a:latin typeface="Arial"/>
                <a:cs typeface="Arial"/>
              </a:rPr>
              <a:t>Adulteration </a:t>
            </a:r>
            <a:r>
              <a:rPr sz="3200" spc="-325" dirty="0">
                <a:solidFill>
                  <a:srgbClr val="0C0C0C"/>
                </a:solidFill>
                <a:latin typeface="Arial"/>
                <a:cs typeface="Arial"/>
              </a:rPr>
              <a:t>is </a:t>
            </a:r>
            <a:r>
              <a:rPr sz="3200" spc="-10" dirty="0">
                <a:solidFill>
                  <a:srgbClr val="0C0C0C"/>
                </a:solidFill>
                <a:latin typeface="Arial"/>
                <a:cs typeface="Arial"/>
              </a:rPr>
              <a:t>a </a:t>
            </a:r>
            <a:r>
              <a:rPr sz="3200" spc="-85" dirty="0">
                <a:solidFill>
                  <a:srgbClr val="0C0C0C"/>
                </a:solidFill>
                <a:latin typeface="Arial"/>
                <a:cs typeface="Arial"/>
              </a:rPr>
              <a:t>practice </a:t>
            </a:r>
            <a:r>
              <a:rPr sz="3200" spc="-50" dirty="0">
                <a:solidFill>
                  <a:srgbClr val="0C0C0C"/>
                </a:solidFill>
                <a:latin typeface="Arial"/>
                <a:cs typeface="Arial"/>
              </a:rPr>
              <a:t>of </a:t>
            </a:r>
            <a:r>
              <a:rPr sz="3200" spc="-85" dirty="0">
                <a:solidFill>
                  <a:srgbClr val="0C0C0C"/>
                </a:solidFill>
                <a:latin typeface="Arial"/>
                <a:cs typeface="Arial"/>
              </a:rPr>
              <a:t>substituting  </a:t>
            </a:r>
            <a:r>
              <a:rPr sz="3200" spc="-50" dirty="0">
                <a:solidFill>
                  <a:srgbClr val="0C0C0C"/>
                </a:solidFill>
                <a:latin typeface="Arial"/>
                <a:cs typeface="Arial"/>
              </a:rPr>
              <a:t>original </a:t>
            </a:r>
            <a:r>
              <a:rPr sz="3200" spc="-120" dirty="0">
                <a:solidFill>
                  <a:srgbClr val="0C0C0C"/>
                </a:solidFill>
                <a:latin typeface="Arial"/>
                <a:cs typeface="Arial"/>
              </a:rPr>
              <a:t>crude </a:t>
            </a:r>
            <a:r>
              <a:rPr sz="3200" spc="-35" dirty="0">
                <a:solidFill>
                  <a:srgbClr val="0C0C0C"/>
                </a:solidFill>
                <a:latin typeface="Arial"/>
                <a:cs typeface="Arial"/>
              </a:rPr>
              <a:t>drug </a:t>
            </a:r>
            <a:r>
              <a:rPr sz="3200" spc="15" dirty="0">
                <a:solidFill>
                  <a:srgbClr val="0C0C0C"/>
                </a:solidFill>
                <a:latin typeface="Arial"/>
                <a:cs typeface="Arial"/>
              </a:rPr>
              <a:t>partially </a:t>
            </a:r>
            <a:r>
              <a:rPr sz="3200" spc="-70" dirty="0">
                <a:solidFill>
                  <a:srgbClr val="0C0C0C"/>
                </a:solidFill>
                <a:latin typeface="Arial"/>
                <a:cs typeface="Arial"/>
              </a:rPr>
              <a:t>or </a:t>
            </a:r>
            <a:r>
              <a:rPr sz="3200" spc="-95" dirty="0">
                <a:solidFill>
                  <a:srgbClr val="0C0C0C"/>
                </a:solidFill>
                <a:latin typeface="Arial"/>
                <a:cs typeface="Arial"/>
              </a:rPr>
              <a:t>whole </a:t>
            </a:r>
            <a:r>
              <a:rPr sz="3200" spc="25" dirty="0">
                <a:solidFill>
                  <a:srgbClr val="0C0C0C"/>
                </a:solidFill>
                <a:latin typeface="Arial"/>
                <a:cs typeface="Arial"/>
              </a:rPr>
              <a:t>with  </a:t>
            </a:r>
            <a:r>
              <a:rPr sz="3200" spc="-60" dirty="0">
                <a:solidFill>
                  <a:srgbClr val="0C0C0C"/>
                </a:solidFill>
                <a:latin typeface="Arial"/>
                <a:cs typeface="Arial"/>
              </a:rPr>
              <a:t>other </a:t>
            </a:r>
            <a:r>
              <a:rPr sz="3200" spc="-95" dirty="0">
                <a:solidFill>
                  <a:srgbClr val="0C0C0C"/>
                </a:solidFill>
                <a:latin typeface="Arial"/>
                <a:cs typeface="Arial"/>
              </a:rPr>
              <a:t>similar </a:t>
            </a:r>
            <a:r>
              <a:rPr sz="3200" spc="-55" dirty="0">
                <a:solidFill>
                  <a:srgbClr val="0C0C0C"/>
                </a:solidFill>
                <a:latin typeface="Arial"/>
                <a:cs typeface="Arial"/>
              </a:rPr>
              <a:t>looking </a:t>
            </a:r>
            <a:r>
              <a:rPr sz="3200" spc="-245" dirty="0">
                <a:solidFill>
                  <a:srgbClr val="0C0C0C"/>
                </a:solidFill>
                <a:latin typeface="Arial"/>
                <a:cs typeface="Arial"/>
              </a:rPr>
              <a:t>substances </a:t>
            </a:r>
            <a:r>
              <a:rPr sz="3200" spc="55" dirty="0">
                <a:solidFill>
                  <a:srgbClr val="0C0C0C"/>
                </a:solidFill>
                <a:latin typeface="Arial"/>
                <a:cs typeface="Arial"/>
              </a:rPr>
              <a:t>but </a:t>
            </a:r>
            <a:r>
              <a:rPr sz="3200" spc="-55" dirty="0">
                <a:solidFill>
                  <a:srgbClr val="0C0C0C"/>
                </a:solidFill>
                <a:latin typeface="Arial"/>
                <a:cs typeface="Arial"/>
              </a:rPr>
              <a:t>the </a:t>
            </a:r>
            <a:r>
              <a:rPr sz="3200" spc="20" dirty="0">
                <a:solidFill>
                  <a:srgbClr val="0C0C0C"/>
                </a:solidFill>
                <a:latin typeface="Arial"/>
                <a:cs typeface="Arial"/>
              </a:rPr>
              <a:t>latter  </a:t>
            </a:r>
            <a:r>
              <a:rPr sz="3200" spc="-325" dirty="0">
                <a:solidFill>
                  <a:srgbClr val="0C0C0C"/>
                </a:solidFill>
                <a:latin typeface="Arial"/>
                <a:cs typeface="Arial"/>
              </a:rPr>
              <a:t>is </a:t>
            </a:r>
            <a:r>
              <a:rPr sz="3200" spc="-70" dirty="0">
                <a:solidFill>
                  <a:srgbClr val="0C0C0C"/>
                </a:solidFill>
                <a:latin typeface="Arial"/>
                <a:cs typeface="Arial"/>
              </a:rPr>
              <a:t>either </a:t>
            </a:r>
            <a:r>
              <a:rPr sz="3200" spc="-110" dirty="0">
                <a:solidFill>
                  <a:srgbClr val="0C0C0C"/>
                </a:solidFill>
                <a:latin typeface="Arial"/>
                <a:cs typeface="Arial"/>
              </a:rPr>
              <a:t>free </a:t>
            </a:r>
            <a:r>
              <a:rPr sz="3200" spc="-25" dirty="0">
                <a:solidFill>
                  <a:srgbClr val="0C0C0C"/>
                </a:solidFill>
                <a:latin typeface="Arial"/>
                <a:cs typeface="Arial"/>
              </a:rPr>
              <a:t>from </a:t>
            </a:r>
            <a:r>
              <a:rPr sz="3200" spc="-75" dirty="0">
                <a:solidFill>
                  <a:srgbClr val="0C0C0C"/>
                </a:solidFill>
                <a:latin typeface="Arial"/>
                <a:cs typeface="Arial"/>
              </a:rPr>
              <a:t>or </a:t>
            </a:r>
            <a:r>
              <a:rPr sz="3200" spc="-60" dirty="0">
                <a:solidFill>
                  <a:srgbClr val="0C0C0C"/>
                </a:solidFill>
                <a:latin typeface="Arial"/>
                <a:cs typeface="Arial"/>
              </a:rPr>
              <a:t>inferior in </a:t>
            </a:r>
            <a:r>
              <a:rPr sz="3200" spc="-130" dirty="0">
                <a:solidFill>
                  <a:srgbClr val="0C0C0C"/>
                </a:solidFill>
                <a:latin typeface="Arial"/>
                <a:cs typeface="Arial"/>
              </a:rPr>
              <a:t>chemical </a:t>
            </a:r>
            <a:r>
              <a:rPr sz="3200" spc="-45" dirty="0">
                <a:solidFill>
                  <a:srgbClr val="0C0C0C"/>
                </a:solidFill>
                <a:latin typeface="Arial"/>
                <a:cs typeface="Arial"/>
              </a:rPr>
              <a:t>and  </a:t>
            </a:r>
            <a:r>
              <a:rPr sz="3200" spc="-50" dirty="0">
                <a:solidFill>
                  <a:srgbClr val="0C0C0C"/>
                </a:solidFill>
                <a:latin typeface="Arial"/>
                <a:cs typeface="Arial"/>
              </a:rPr>
              <a:t>therapeutic</a:t>
            </a:r>
            <a:r>
              <a:rPr sz="3200" spc="-100" dirty="0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sz="3200" spc="-114" dirty="0">
                <a:solidFill>
                  <a:srgbClr val="0C0C0C"/>
                </a:solidFill>
                <a:latin typeface="Arial"/>
                <a:cs typeface="Arial"/>
              </a:rPr>
              <a:t>properties.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24020" y="5148579"/>
            <a:ext cx="5626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65" dirty="0">
                <a:solidFill>
                  <a:srgbClr val="AF0F5B"/>
                </a:solidFill>
                <a:latin typeface="Arial"/>
                <a:cs typeface="Arial"/>
              </a:rPr>
              <a:t>O</a:t>
            </a:r>
            <a:r>
              <a:rPr sz="3200" spc="-409" dirty="0">
                <a:solidFill>
                  <a:srgbClr val="AF0F5B"/>
                </a:solidFill>
                <a:latin typeface="Arial"/>
                <a:cs typeface="Arial"/>
              </a:rPr>
              <a:t>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590" y="2082434"/>
            <a:ext cx="8103234" cy="530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10"/>
              </a:spcBef>
              <a:tabLst>
                <a:tab pos="1381125" algn="l"/>
                <a:tab pos="2795270" algn="l"/>
                <a:tab pos="3501390" algn="l"/>
                <a:tab pos="4998085" algn="l"/>
                <a:tab pos="5542915" algn="l"/>
                <a:tab pos="7507605" algn="l"/>
              </a:tabLst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3825" spc="-427" baseline="10893" dirty="0">
                <a:solidFill>
                  <a:srgbClr val="7ED03A"/>
                </a:solidFill>
                <a:latin typeface="UnDotum"/>
                <a:cs typeface="UnDotum"/>
              </a:rPr>
              <a:t> </a:t>
            </a:r>
            <a:r>
              <a:rPr sz="3200" spc="-195" dirty="0"/>
              <a:t>e.g.	</a:t>
            </a:r>
            <a:r>
              <a:rPr sz="3200" spc="-190" dirty="0"/>
              <a:t>leaves	</a:t>
            </a:r>
            <a:r>
              <a:rPr sz="3200" spc="-50" dirty="0"/>
              <a:t>of	</a:t>
            </a:r>
            <a:r>
              <a:rPr sz="3200" spc="-300" dirty="0"/>
              <a:t>species	</a:t>
            </a:r>
            <a:r>
              <a:rPr sz="3200" spc="170" dirty="0"/>
              <a:t>-	</a:t>
            </a:r>
            <a:r>
              <a:rPr sz="3300" i="1" spc="-130" dirty="0">
                <a:latin typeface="Arial"/>
                <a:cs typeface="Arial"/>
              </a:rPr>
              <a:t>Ailanthus	</a:t>
            </a:r>
            <a:r>
              <a:rPr sz="3200" spc="-85" dirty="0"/>
              <a:t>are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7260" y="2828290"/>
            <a:ext cx="76574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90" dirty="0">
                <a:latin typeface="Arial"/>
                <a:cs typeface="Arial"/>
              </a:rPr>
              <a:t>substituted </a:t>
            </a:r>
            <a:r>
              <a:rPr sz="3200" spc="-35" dirty="0">
                <a:latin typeface="Arial"/>
                <a:cs typeface="Arial"/>
              </a:rPr>
              <a:t>for </a:t>
            </a:r>
            <a:r>
              <a:rPr sz="3200" spc="-75" dirty="0">
                <a:latin typeface="Arial"/>
                <a:cs typeface="Arial"/>
              </a:rPr>
              <a:t>belladonna, </a:t>
            </a:r>
            <a:r>
              <a:rPr sz="3200" spc="-220" dirty="0">
                <a:latin typeface="Arial"/>
                <a:cs typeface="Arial"/>
              </a:rPr>
              <a:t>senna, </a:t>
            </a:r>
            <a:r>
              <a:rPr sz="3200" spc="25" dirty="0">
                <a:latin typeface="Arial"/>
                <a:cs typeface="Arial"/>
              </a:rPr>
              <a:t>mint</a:t>
            </a:r>
            <a:r>
              <a:rPr sz="3200" spc="95" dirty="0">
                <a:latin typeface="Arial"/>
                <a:cs typeface="Arial"/>
              </a:rPr>
              <a:t> </a:t>
            </a:r>
            <a:r>
              <a:rPr sz="3200" spc="-165" dirty="0">
                <a:latin typeface="Arial"/>
                <a:cs typeface="Arial"/>
              </a:rPr>
              <a:t>etc.;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8937" y="4276994"/>
            <a:ext cx="4307205" cy="530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726564" algn="l"/>
                <a:tab pos="2618740" algn="l"/>
              </a:tabLst>
            </a:pPr>
            <a:r>
              <a:rPr sz="3200" spc="-210" dirty="0">
                <a:latin typeface="Arial"/>
                <a:cs typeface="Arial"/>
              </a:rPr>
              <a:t>Leaves	</a:t>
            </a:r>
            <a:r>
              <a:rPr sz="3200" spc="-50" dirty="0">
                <a:latin typeface="Arial"/>
                <a:cs typeface="Arial"/>
              </a:rPr>
              <a:t>of	</a:t>
            </a:r>
            <a:r>
              <a:rPr sz="3300" i="1" spc="-100" dirty="0">
                <a:latin typeface="Arial"/>
                <a:cs typeface="Arial"/>
              </a:rPr>
              <a:t>Xanthium</a:t>
            </a:r>
            <a:endParaRPr sz="33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075"/>
              </a:spcBef>
              <a:tabLst>
                <a:tab pos="2224405" algn="l"/>
                <a:tab pos="3240405" algn="l"/>
                <a:tab pos="4996815" algn="l"/>
              </a:tabLst>
            </a:pPr>
            <a:r>
              <a:rPr spc="-210" dirty="0"/>
              <a:t>P</a:t>
            </a:r>
            <a:r>
              <a:rPr spc="-175" dirty="0"/>
              <a:t>h</a:t>
            </a:r>
            <a:r>
              <a:rPr spc="-135" dirty="0"/>
              <a:t>y</a:t>
            </a:r>
            <a:r>
              <a:rPr spc="-15" dirty="0"/>
              <a:t>t</a:t>
            </a:r>
            <a:r>
              <a:rPr spc="-5" dirty="0"/>
              <a:t>o</a:t>
            </a:r>
            <a:r>
              <a:rPr spc="-20" dirty="0"/>
              <a:t>l</a:t>
            </a:r>
            <a:r>
              <a:rPr spc="-70" dirty="0"/>
              <a:t>a</a:t>
            </a:r>
            <a:r>
              <a:rPr spc="-365" dirty="0"/>
              <a:t>c</a:t>
            </a:r>
            <a:r>
              <a:rPr spc="-375" dirty="0"/>
              <a:t>c</a:t>
            </a:r>
            <a:r>
              <a:rPr spc="-65" dirty="0"/>
              <a:t>a</a:t>
            </a:r>
            <a:r>
              <a:rPr dirty="0"/>
              <a:t>	</a:t>
            </a:r>
            <a:r>
              <a:rPr sz="3200" i="0" spc="-10" dirty="0">
                <a:latin typeface="Arial"/>
                <a:cs typeface="Arial"/>
              </a:rPr>
              <a:t>a</a:t>
            </a:r>
            <a:r>
              <a:rPr sz="3200" i="0" spc="-60" dirty="0">
                <a:latin typeface="Arial"/>
                <a:cs typeface="Arial"/>
              </a:rPr>
              <a:t>n</a:t>
            </a:r>
            <a:r>
              <a:rPr sz="3200" i="0" spc="-55" dirty="0">
                <a:latin typeface="Arial"/>
                <a:cs typeface="Arial"/>
              </a:rPr>
              <a:t>d</a:t>
            </a:r>
            <a:r>
              <a:rPr sz="3200" i="0" dirty="0">
                <a:latin typeface="Arial"/>
                <a:cs typeface="Arial"/>
              </a:rPr>
              <a:t>	</a:t>
            </a:r>
            <a:r>
              <a:rPr spc="-710" dirty="0"/>
              <a:t>S</a:t>
            </a:r>
            <a:r>
              <a:rPr spc="-375" dirty="0"/>
              <a:t>c</a:t>
            </a:r>
            <a:r>
              <a:rPr spc="-200" dirty="0"/>
              <a:t>o</a:t>
            </a:r>
            <a:r>
              <a:rPr spc="-35" dirty="0"/>
              <a:t>p</a:t>
            </a:r>
            <a:r>
              <a:rPr spc="-190" dirty="0"/>
              <a:t>o</a:t>
            </a:r>
            <a:r>
              <a:rPr spc="-20" dirty="0"/>
              <a:t>l</a:t>
            </a:r>
            <a:r>
              <a:rPr spc="-30" dirty="0"/>
              <a:t>i</a:t>
            </a:r>
            <a:r>
              <a:rPr spc="-65" dirty="0"/>
              <a:t>a</a:t>
            </a:r>
            <a:r>
              <a:rPr dirty="0"/>
              <a:t>	</a:t>
            </a:r>
            <a:r>
              <a:rPr sz="3200" i="0" spc="-40" dirty="0">
                <a:latin typeface="Arial"/>
                <a:cs typeface="Arial"/>
              </a:rPr>
              <a:t>f</a:t>
            </a:r>
            <a:r>
              <a:rPr sz="3200" i="0" spc="-65" dirty="0">
                <a:latin typeface="Arial"/>
                <a:cs typeface="Arial"/>
              </a:rPr>
              <a:t>o</a:t>
            </a:r>
            <a:r>
              <a:rPr sz="3200" i="0" dirty="0">
                <a:latin typeface="Arial"/>
                <a:cs typeface="Arial"/>
              </a:rPr>
              <a:t>r</a:t>
            </a:r>
            <a:endParaRPr sz="3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900"/>
              </a:spcBef>
            </a:pPr>
            <a:r>
              <a:rPr sz="3200" i="0" spc="-40" dirty="0">
                <a:latin typeface="Arial"/>
                <a:cs typeface="Arial"/>
              </a:rPr>
              <a:t>f</a:t>
            </a:r>
            <a:r>
              <a:rPr sz="3200" i="0" spc="-65" dirty="0">
                <a:latin typeface="Arial"/>
                <a:cs typeface="Arial"/>
              </a:rPr>
              <a:t>o</a:t>
            </a:r>
            <a:r>
              <a:rPr sz="3200" i="0" dirty="0">
                <a:latin typeface="Arial"/>
                <a:cs typeface="Arial"/>
              </a:rPr>
              <a:t>r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7260" y="3315970"/>
            <a:ext cx="2061845" cy="222186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148600"/>
              </a:lnSpc>
              <a:spcBef>
                <a:spcPts val="150"/>
              </a:spcBef>
              <a:tabLst>
                <a:tab pos="1515110" algn="l"/>
              </a:tabLst>
            </a:pPr>
            <a:r>
              <a:rPr sz="3200" spc="-210" dirty="0">
                <a:latin typeface="Arial"/>
                <a:cs typeface="Arial"/>
              </a:rPr>
              <a:t>Leaves	</a:t>
            </a:r>
            <a:r>
              <a:rPr sz="3200" spc="-45" dirty="0">
                <a:latin typeface="Arial"/>
                <a:cs typeface="Arial"/>
              </a:rPr>
              <a:t>of  </a:t>
            </a:r>
            <a:r>
              <a:rPr sz="3200" spc="-75" dirty="0">
                <a:latin typeface="Arial"/>
                <a:cs typeface="Arial"/>
              </a:rPr>
              <a:t>belladona;  </a:t>
            </a:r>
            <a:r>
              <a:rPr sz="3300" i="1" spc="-695" dirty="0">
                <a:latin typeface="Arial"/>
                <a:cs typeface="Arial"/>
              </a:rPr>
              <a:t>s</a:t>
            </a:r>
            <a:r>
              <a:rPr sz="3300" i="1" spc="15" dirty="0">
                <a:latin typeface="Arial"/>
                <a:cs typeface="Arial"/>
              </a:rPr>
              <a:t>tr</a:t>
            </a:r>
            <a:r>
              <a:rPr sz="3300" i="1" spc="35" dirty="0">
                <a:latin typeface="Arial"/>
                <a:cs typeface="Arial"/>
              </a:rPr>
              <a:t>a</a:t>
            </a:r>
            <a:r>
              <a:rPr sz="3300" i="1" spc="-85" dirty="0">
                <a:latin typeface="Arial"/>
                <a:cs typeface="Arial"/>
              </a:rPr>
              <a:t>m</a:t>
            </a:r>
            <a:r>
              <a:rPr sz="3300" i="1" spc="-190" dirty="0">
                <a:latin typeface="Arial"/>
                <a:cs typeface="Arial"/>
              </a:rPr>
              <a:t>o</a:t>
            </a:r>
            <a:r>
              <a:rPr sz="3300" i="1" spc="-165" dirty="0">
                <a:latin typeface="Arial"/>
                <a:cs typeface="Arial"/>
              </a:rPr>
              <a:t>n</a:t>
            </a:r>
            <a:r>
              <a:rPr sz="3300" i="1" spc="-30" dirty="0">
                <a:latin typeface="Arial"/>
                <a:cs typeface="Arial"/>
              </a:rPr>
              <a:t>i</a:t>
            </a:r>
            <a:r>
              <a:rPr sz="3300" i="1" spc="-80" dirty="0">
                <a:latin typeface="Arial"/>
                <a:cs typeface="Arial"/>
              </a:rPr>
              <a:t>u</a:t>
            </a:r>
            <a:r>
              <a:rPr sz="3300" i="1" spc="-65" dirty="0">
                <a:latin typeface="Arial"/>
                <a:cs typeface="Arial"/>
              </a:rPr>
              <a:t>m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80409" y="5021579"/>
            <a:ext cx="53193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1710" algn="l"/>
                <a:tab pos="2977515" algn="l"/>
                <a:tab pos="3743960" algn="l"/>
              </a:tabLst>
            </a:pP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nd	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125" dirty="0">
                <a:latin typeface="Arial"/>
                <a:cs typeface="Arial"/>
              </a:rPr>
              <a:t>d</a:t>
            </a:r>
            <a:r>
              <a:rPr sz="3200" spc="-114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40" dirty="0">
                <a:latin typeface="Arial"/>
                <a:cs typeface="Arial"/>
              </a:rPr>
              <a:t>f</a:t>
            </a:r>
            <a:r>
              <a:rPr sz="3200" spc="-6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15" dirty="0">
                <a:latin typeface="Arial"/>
                <a:cs typeface="Arial"/>
              </a:rPr>
              <a:t>b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250" dirty="0">
                <a:latin typeface="Arial"/>
                <a:cs typeface="Arial"/>
              </a:rPr>
              <a:t>;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7260" y="5753100"/>
            <a:ext cx="75799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65" dirty="0">
                <a:latin typeface="Arial"/>
                <a:cs typeface="Arial"/>
              </a:rPr>
              <a:t>Indian </a:t>
            </a:r>
            <a:r>
              <a:rPr sz="3200" spc="-5" dirty="0">
                <a:latin typeface="Arial"/>
                <a:cs typeface="Arial"/>
              </a:rPr>
              <a:t>dill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114" dirty="0">
                <a:latin typeface="Arial"/>
                <a:cs typeface="Arial"/>
              </a:rPr>
              <a:t>European </a:t>
            </a:r>
            <a:r>
              <a:rPr sz="3200" spc="-5" dirty="0">
                <a:latin typeface="Arial"/>
                <a:cs typeface="Arial"/>
              </a:rPr>
              <a:t>dill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-60" dirty="0">
                <a:latin typeface="Arial"/>
                <a:cs typeface="Arial"/>
              </a:rPr>
              <a:t>caraway</a:t>
            </a:r>
            <a:r>
              <a:rPr sz="3200" spc="-325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etc.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9109" y="1578609"/>
            <a:ext cx="8098790" cy="4411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0" marR="5080" indent="-533400">
              <a:lnSpc>
                <a:spcPct val="150000"/>
              </a:lnSpc>
              <a:spcBef>
                <a:spcPts val="100"/>
              </a:spcBef>
              <a:tabLst>
                <a:tab pos="545465" algn="l"/>
                <a:tab pos="3096895" algn="l"/>
                <a:tab pos="3914140" algn="l"/>
                <a:tab pos="5772150" algn="l"/>
                <a:tab pos="6496685" algn="l"/>
              </a:tabLst>
            </a:pPr>
            <a:r>
              <a:rPr sz="2550" spc="-245" dirty="0">
                <a:solidFill>
                  <a:srgbClr val="7ED03A"/>
                </a:solidFill>
                <a:latin typeface="Arial"/>
                <a:cs typeface="Arial"/>
              </a:rPr>
              <a:t>5</a:t>
            </a:r>
            <a:r>
              <a:rPr sz="2550" spc="-120" dirty="0">
                <a:solidFill>
                  <a:srgbClr val="7ED03A"/>
                </a:solidFill>
                <a:latin typeface="Arial"/>
                <a:cs typeface="Arial"/>
              </a:rPr>
              <a:t>.</a:t>
            </a:r>
            <a:r>
              <a:rPr sz="2550" dirty="0">
                <a:solidFill>
                  <a:srgbClr val="7ED03A"/>
                </a:solidFill>
                <a:latin typeface="Arial"/>
                <a:cs typeface="Arial"/>
              </a:rPr>
              <a:t>	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d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u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l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5" dirty="0">
                <a:solidFill>
                  <a:srgbClr val="FF3300"/>
                </a:solidFill>
                <a:latin typeface="Arial"/>
                <a:cs typeface="Arial"/>
              </a:rPr>
              <a:t>ra</a:t>
            </a:r>
            <a:r>
              <a:rPr sz="3200" spc="105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85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b</a:t>
            </a:r>
            <a:r>
              <a:rPr sz="3200" spc="-80" dirty="0">
                <a:solidFill>
                  <a:srgbClr val="FF3300"/>
                </a:solidFill>
                <a:latin typeface="Arial"/>
                <a:cs typeface="Arial"/>
              </a:rPr>
              <a:t>y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d</a:t>
            </a:r>
            <a:r>
              <a:rPr sz="3200" spc="5" dirty="0">
                <a:solidFill>
                  <a:srgbClr val="FF3300"/>
                </a:solidFill>
                <a:latin typeface="Arial"/>
                <a:cs typeface="Arial"/>
              </a:rPr>
              <a:t>d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200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50" dirty="0">
                <a:solidFill>
                  <a:srgbClr val="FF3300"/>
                </a:solidFill>
                <a:latin typeface="Arial"/>
                <a:cs typeface="Arial"/>
              </a:rPr>
              <a:t>f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60" dirty="0">
                <a:solidFill>
                  <a:srgbClr val="FF3300"/>
                </a:solidFill>
                <a:latin typeface="Arial"/>
                <a:cs typeface="Arial"/>
              </a:rPr>
              <a:t>W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20" dirty="0">
                <a:solidFill>
                  <a:srgbClr val="FF3300"/>
                </a:solidFill>
                <a:latin typeface="Arial"/>
                <a:cs typeface="Arial"/>
              </a:rPr>
              <a:t>rt</a:t>
            </a:r>
            <a:r>
              <a:rPr sz="3200" spc="35" dirty="0">
                <a:solidFill>
                  <a:srgbClr val="FF3300"/>
                </a:solidFill>
                <a:latin typeface="Arial"/>
                <a:cs typeface="Arial"/>
              </a:rPr>
              <a:t>h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l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550" dirty="0">
                <a:solidFill>
                  <a:srgbClr val="FF3300"/>
                </a:solidFill>
                <a:latin typeface="Arial"/>
                <a:cs typeface="Arial"/>
              </a:rPr>
              <a:t>ss </a:t>
            </a:r>
            <a:r>
              <a:rPr sz="3200" spc="-36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70" dirty="0">
                <a:solidFill>
                  <a:srgbClr val="FF3300"/>
                </a:solidFill>
                <a:latin typeface="Arial"/>
                <a:cs typeface="Arial"/>
              </a:rPr>
              <a:t>Heavy</a:t>
            </a:r>
            <a:r>
              <a:rPr sz="3200" spc="-10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95" dirty="0">
                <a:solidFill>
                  <a:srgbClr val="FF3300"/>
                </a:solidFill>
                <a:latin typeface="Arial"/>
                <a:cs typeface="Arial"/>
              </a:rPr>
              <a:t>Materials</a:t>
            </a:r>
            <a:endParaRPr sz="3200">
              <a:latin typeface="Arial"/>
              <a:cs typeface="Arial"/>
            </a:endParaRPr>
          </a:p>
          <a:p>
            <a:pPr marL="546100" marR="5715">
              <a:lnSpc>
                <a:spcPts val="5760"/>
              </a:lnSpc>
              <a:spcBef>
                <a:spcPts val="500"/>
              </a:spcBef>
              <a:tabLst>
                <a:tab pos="1655445" algn="l"/>
                <a:tab pos="2984500" algn="l"/>
                <a:tab pos="3644265" algn="l"/>
                <a:tab pos="5570220" algn="l"/>
                <a:tab pos="6458585" algn="l"/>
                <a:tab pos="7782559" algn="l"/>
              </a:tabLst>
            </a:pPr>
            <a:r>
              <a:rPr sz="3200" spc="-25" dirty="0">
                <a:latin typeface="Arial"/>
                <a:cs typeface="Arial"/>
              </a:rPr>
              <a:t>A </a:t>
            </a:r>
            <a:r>
              <a:rPr sz="3200" spc="-75" dirty="0">
                <a:latin typeface="Arial"/>
                <a:cs typeface="Arial"/>
              </a:rPr>
              <a:t>large </a:t>
            </a:r>
            <a:r>
              <a:rPr sz="3200" spc="-325" dirty="0">
                <a:latin typeface="Arial"/>
                <a:cs typeface="Arial"/>
              </a:rPr>
              <a:t>mass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190" dirty="0">
                <a:latin typeface="Arial"/>
                <a:cs typeface="Arial"/>
              </a:rPr>
              <a:t>stone </a:t>
            </a:r>
            <a:r>
              <a:rPr sz="3200" spc="-95" dirty="0">
                <a:latin typeface="Arial"/>
                <a:cs typeface="Arial"/>
              </a:rPr>
              <a:t>mixed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95" dirty="0">
                <a:latin typeface="Arial"/>
                <a:cs typeface="Arial"/>
              </a:rPr>
              <a:t>Liquorice  </a:t>
            </a:r>
            <a:r>
              <a:rPr sz="3200" spc="-75" dirty="0">
                <a:latin typeface="Arial"/>
                <a:cs typeface="Arial"/>
              </a:rPr>
              <a:t>ro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-5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,	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50" dirty="0">
                <a:latin typeface="Arial"/>
                <a:cs typeface="Arial"/>
              </a:rPr>
              <a:t>f</a:t>
            </a:r>
            <a:r>
              <a:rPr sz="3200" dirty="0">
                <a:latin typeface="Arial"/>
                <a:cs typeface="Arial"/>
              </a:rPr>
              <a:t>	l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5" dirty="0">
                <a:latin typeface="Arial"/>
                <a:cs typeface="Arial"/>
              </a:rPr>
              <a:t>m</a:t>
            </a:r>
            <a:r>
              <a:rPr sz="3200" spc="-470" dirty="0">
                <a:latin typeface="Arial"/>
                <a:cs typeface="Arial"/>
              </a:rPr>
              <a:t>e</a:t>
            </a:r>
            <a:r>
              <a:rPr sz="3200" spc="-420" dirty="0">
                <a:latin typeface="Arial"/>
                <a:cs typeface="Arial"/>
              </a:rPr>
              <a:t>s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20" dirty="0">
                <a:latin typeface="Arial"/>
                <a:cs typeface="Arial"/>
              </a:rPr>
              <a:t>re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40" dirty="0">
                <a:latin typeface="Arial"/>
                <a:cs typeface="Arial"/>
              </a:rPr>
              <a:t>f</a:t>
            </a:r>
            <a:r>
              <a:rPr sz="3200" spc="-60" dirty="0">
                <a:latin typeface="Arial"/>
                <a:cs typeface="Arial"/>
              </a:rPr>
              <a:t>o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d	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  <a:p>
            <a:pPr marL="546100" marR="6350">
              <a:lnSpc>
                <a:spcPts val="5750"/>
              </a:lnSpc>
              <a:spcBef>
                <a:spcPts val="10"/>
              </a:spcBef>
              <a:tabLst>
                <a:tab pos="2548890" algn="l"/>
                <a:tab pos="3441700" algn="l"/>
                <a:tab pos="4408805" algn="l"/>
                <a:tab pos="5316855" algn="l"/>
                <a:tab pos="6102985" algn="l"/>
                <a:tab pos="7782559" algn="l"/>
              </a:tabLst>
            </a:pP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655" dirty="0">
                <a:latin typeface="Arial"/>
                <a:cs typeface="Arial"/>
              </a:rPr>
              <a:t>s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40" dirty="0">
                <a:latin typeface="Arial"/>
                <a:cs typeface="Arial"/>
              </a:rPr>
              <a:t>f</a:t>
            </a:r>
            <a:r>
              <a:rPr sz="3200" spc="-65" dirty="0">
                <a:latin typeface="Arial"/>
                <a:cs typeface="Arial"/>
              </a:rPr>
              <a:t>o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105" dirty="0">
                <a:latin typeface="Arial"/>
                <a:cs typeface="Arial"/>
              </a:rPr>
              <a:t>t</a:t>
            </a:r>
            <a:r>
              <a:rPr sz="3200" spc="85" dirty="0">
                <a:latin typeface="Arial"/>
                <a:cs typeface="Arial"/>
              </a:rPr>
              <a:t>i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d	l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d	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-65" dirty="0">
                <a:latin typeface="Arial"/>
                <a:cs typeface="Arial"/>
              </a:rPr>
              <a:t>rr</a:t>
            </a:r>
            <a:r>
              <a:rPr sz="3200" spc="-105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d	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200" spc="-75" dirty="0">
                <a:latin typeface="Arial"/>
                <a:cs typeface="Arial"/>
              </a:rPr>
              <a:t>n  </a:t>
            </a:r>
            <a:r>
              <a:rPr sz="3200" spc="-240" dirty="0">
                <a:latin typeface="Arial"/>
                <a:cs typeface="Arial"/>
              </a:rPr>
              <a:t>pieces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25" dirty="0">
                <a:latin typeface="Arial"/>
                <a:cs typeface="Arial"/>
              </a:rPr>
              <a:t>opium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etc.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59" y="1437639"/>
            <a:ext cx="8304530" cy="3679190"/>
          </a:xfrm>
          <a:prstGeom prst="rect">
            <a:avLst/>
          </a:prstGeom>
        </p:spPr>
        <p:txBody>
          <a:bodyPr vert="horz" wrap="square" lIns="0" tIns="255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10"/>
              </a:spcBef>
              <a:tabLst>
                <a:tab pos="621665" algn="l"/>
              </a:tabLst>
            </a:pPr>
            <a:r>
              <a:rPr sz="2550" spc="-135" dirty="0">
                <a:solidFill>
                  <a:srgbClr val="7ED03A"/>
                </a:solidFill>
                <a:latin typeface="Arial"/>
                <a:cs typeface="Arial"/>
              </a:rPr>
              <a:t>6.	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Addition </a:t>
            </a:r>
            <a:r>
              <a:rPr sz="3200" spc="-45" dirty="0">
                <a:solidFill>
                  <a:srgbClr val="FF3300"/>
                </a:solidFill>
                <a:latin typeface="Arial"/>
                <a:cs typeface="Arial"/>
              </a:rPr>
              <a:t>of </a:t>
            </a:r>
            <a:r>
              <a:rPr sz="3200" spc="-125" dirty="0">
                <a:solidFill>
                  <a:srgbClr val="FF3300"/>
                </a:solidFill>
                <a:latin typeface="Arial"/>
                <a:cs typeface="Arial"/>
              </a:rPr>
              <a:t>Synthetic</a:t>
            </a:r>
            <a:r>
              <a:rPr sz="3200" spc="-229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Principles</a:t>
            </a:r>
            <a:endParaRPr sz="3200">
              <a:latin typeface="Arial"/>
              <a:cs typeface="Arial"/>
            </a:endParaRPr>
          </a:p>
          <a:p>
            <a:pPr marL="622300" marR="5080">
              <a:lnSpc>
                <a:spcPts val="5760"/>
              </a:lnSpc>
              <a:spcBef>
                <a:spcPts val="500"/>
              </a:spcBef>
              <a:tabLst>
                <a:tab pos="2327275" algn="l"/>
                <a:tab pos="4128135" algn="l"/>
                <a:tab pos="4925695" algn="l"/>
                <a:tab pos="6276975" algn="l"/>
                <a:tab pos="7099934" algn="l"/>
              </a:tabLst>
            </a:pPr>
            <a:r>
              <a:rPr sz="3200" spc="-190" dirty="0">
                <a:latin typeface="Arial"/>
                <a:cs typeface="Arial"/>
              </a:rPr>
              <a:t>Sometimes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5" dirty="0">
                <a:latin typeface="Arial"/>
                <a:cs typeface="Arial"/>
              </a:rPr>
              <a:t>fortify </a:t>
            </a:r>
            <a:r>
              <a:rPr sz="3200" spc="-60" dirty="0">
                <a:latin typeface="Arial"/>
                <a:cs typeface="Arial"/>
              </a:rPr>
              <a:t>inferior </a:t>
            </a:r>
            <a:r>
              <a:rPr sz="3200" spc="5" dirty="0">
                <a:latin typeface="Arial"/>
                <a:cs typeface="Arial"/>
              </a:rPr>
              <a:t>natural </a:t>
            </a:r>
            <a:r>
              <a:rPr sz="3200" spc="-125" dirty="0">
                <a:latin typeface="Arial"/>
                <a:cs typeface="Arial"/>
              </a:rPr>
              <a:t>products,  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-85" dirty="0">
                <a:latin typeface="Arial"/>
                <a:cs typeface="Arial"/>
              </a:rPr>
              <a:t>y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105" dirty="0">
                <a:latin typeface="Arial"/>
                <a:cs typeface="Arial"/>
              </a:rPr>
              <a:t>t</a:t>
            </a:r>
            <a:r>
              <a:rPr sz="3200" spc="85" dirty="0">
                <a:latin typeface="Arial"/>
                <a:cs typeface="Arial"/>
              </a:rPr>
              <a:t>i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35" dirty="0">
                <a:latin typeface="Arial"/>
                <a:cs typeface="Arial"/>
              </a:rPr>
              <a:t>p</a:t>
            </a:r>
            <a:r>
              <a:rPr sz="3200" spc="-10" dirty="0">
                <a:latin typeface="Arial"/>
                <a:cs typeface="Arial"/>
              </a:rPr>
              <a:t>ri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120" dirty="0">
                <a:latin typeface="Arial"/>
                <a:cs typeface="Arial"/>
              </a:rPr>
              <a:t>re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5" dirty="0">
                <a:latin typeface="Arial"/>
                <a:cs typeface="Arial"/>
              </a:rPr>
              <a:t>dd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d	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215" dirty="0">
                <a:solidFill>
                  <a:srgbClr val="FF3300"/>
                </a:solidFill>
                <a:latin typeface="Arial"/>
                <a:cs typeface="Arial"/>
              </a:rPr>
              <a:t>.</a:t>
            </a:r>
            <a:r>
              <a:rPr sz="3200" spc="-120" dirty="0">
                <a:solidFill>
                  <a:srgbClr val="FF3300"/>
                </a:solidFill>
                <a:latin typeface="Arial"/>
                <a:cs typeface="Arial"/>
              </a:rPr>
              <a:t>g</a:t>
            </a:r>
            <a:r>
              <a:rPr sz="3200" spc="-204" dirty="0">
                <a:solidFill>
                  <a:srgbClr val="FF3300"/>
                </a:solidFill>
                <a:latin typeface="Arial"/>
                <a:cs typeface="Arial"/>
              </a:rPr>
              <a:t>.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5" dirty="0">
                <a:solidFill>
                  <a:srgbClr val="FF3300"/>
                </a:solidFill>
                <a:latin typeface="Arial"/>
                <a:cs typeface="Arial"/>
              </a:rPr>
              <a:t>dd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-120" dirty="0">
                <a:solidFill>
                  <a:srgbClr val="FF3300"/>
                </a:solidFill>
                <a:latin typeface="Arial"/>
                <a:cs typeface="Arial"/>
              </a:rPr>
              <a:t>ng</a:t>
            </a:r>
            <a:endParaRPr sz="3200">
              <a:latin typeface="Arial"/>
              <a:cs typeface="Arial"/>
            </a:endParaRPr>
          </a:p>
          <a:p>
            <a:pPr marL="622300" marR="13970">
              <a:lnSpc>
                <a:spcPts val="5750"/>
              </a:lnSpc>
              <a:spcBef>
                <a:spcPts val="10"/>
              </a:spcBef>
              <a:tabLst>
                <a:tab pos="1694814" algn="l"/>
                <a:tab pos="2273300" algn="l"/>
                <a:tab pos="2893060" algn="l"/>
                <a:tab pos="3451225" algn="l"/>
                <a:tab pos="4811395" algn="l"/>
                <a:tab pos="6131560" algn="l"/>
                <a:tab pos="7936230" algn="l"/>
              </a:tabLst>
            </a:pPr>
            <a:r>
              <a:rPr sz="3200" spc="-325" dirty="0">
                <a:solidFill>
                  <a:srgbClr val="FF3300"/>
                </a:solidFill>
                <a:latin typeface="Arial"/>
                <a:cs typeface="Arial"/>
              </a:rPr>
              <a:t>c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</a:t>
            </a:r>
            <a:r>
              <a:rPr sz="3200" spc="45" dirty="0">
                <a:solidFill>
                  <a:srgbClr val="FF3300"/>
                </a:solidFill>
                <a:latin typeface="Arial"/>
                <a:cs typeface="Arial"/>
              </a:rPr>
              <a:t>tr</a:t>
            </a:r>
            <a:r>
              <a:rPr sz="3200" spc="90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l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15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40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il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50" dirty="0">
                <a:solidFill>
                  <a:srgbClr val="FF3300"/>
                </a:solidFill>
                <a:latin typeface="Arial"/>
                <a:cs typeface="Arial"/>
              </a:rPr>
              <a:t>f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l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5" dirty="0">
                <a:solidFill>
                  <a:srgbClr val="FF3300"/>
                </a:solidFill>
                <a:latin typeface="Arial"/>
                <a:cs typeface="Arial"/>
              </a:rPr>
              <a:t>m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spc="-250" dirty="0">
                <a:solidFill>
                  <a:srgbClr val="FF3300"/>
                </a:solidFill>
                <a:latin typeface="Arial"/>
                <a:cs typeface="Arial"/>
              </a:rPr>
              <a:t>;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5" dirty="0">
                <a:solidFill>
                  <a:srgbClr val="FF3300"/>
                </a:solidFill>
                <a:latin typeface="Arial"/>
                <a:cs typeface="Arial"/>
              </a:rPr>
              <a:t>b</a:t>
            </a:r>
            <a:r>
              <a:rPr sz="3200" spc="-24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spc="-265" dirty="0">
                <a:solidFill>
                  <a:srgbClr val="FF3300"/>
                </a:solidFill>
                <a:latin typeface="Arial"/>
                <a:cs typeface="Arial"/>
              </a:rPr>
              <a:t>z</a:t>
            </a:r>
            <a:r>
              <a:rPr sz="3200" spc="-80" dirty="0">
                <a:solidFill>
                  <a:srgbClr val="FF3300"/>
                </a:solidFill>
                <a:latin typeface="Arial"/>
                <a:cs typeface="Arial"/>
              </a:rPr>
              <a:t>y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l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b</a:t>
            </a:r>
            <a:r>
              <a:rPr sz="3200" spc="-180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spc="-175" dirty="0">
                <a:solidFill>
                  <a:srgbClr val="FF3300"/>
                </a:solidFill>
                <a:latin typeface="Arial"/>
                <a:cs typeface="Arial"/>
              </a:rPr>
              <a:t>n</a:t>
            </a:r>
            <a:r>
              <a:rPr sz="3200" spc="-254" dirty="0">
                <a:solidFill>
                  <a:srgbClr val="FF3300"/>
                </a:solidFill>
                <a:latin typeface="Arial"/>
                <a:cs typeface="Arial"/>
              </a:rPr>
              <a:t>z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o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a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t</a:t>
            </a:r>
            <a:r>
              <a:rPr sz="3200" spc="-25" dirty="0">
                <a:solidFill>
                  <a:srgbClr val="FF3300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	</a:t>
            </a:r>
            <a:r>
              <a:rPr sz="3200" spc="20" dirty="0">
                <a:solidFill>
                  <a:srgbClr val="FF3300"/>
                </a:solidFill>
                <a:latin typeface="Arial"/>
                <a:cs typeface="Arial"/>
              </a:rPr>
              <a:t>to  </a:t>
            </a:r>
            <a:r>
              <a:rPr sz="3200" spc="-110" dirty="0">
                <a:solidFill>
                  <a:srgbClr val="FF3300"/>
                </a:solidFill>
                <a:latin typeface="Arial"/>
                <a:cs typeface="Arial"/>
              </a:rPr>
              <a:t>balsam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of </a:t>
            </a:r>
            <a:r>
              <a:rPr sz="3200" spc="-100" dirty="0">
                <a:solidFill>
                  <a:srgbClr val="FF3300"/>
                </a:solidFill>
                <a:latin typeface="Arial"/>
                <a:cs typeface="Arial"/>
              </a:rPr>
              <a:t>Peru</a:t>
            </a:r>
            <a:r>
              <a:rPr sz="3200" spc="-13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145" dirty="0">
                <a:solidFill>
                  <a:srgbClr val="FF3300"/>
                </a:solidFill>
                <a:latin typeface="Arial"/>
                <a:cs typeface="Arial"/>
              </a:rPr>
              <a:t>etc.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49960" y="2263139"/>
            <a:ext cx="7763509" cy="38100"/>
            <a:chOff x="949960" y="2263139"/>
            <a:chExt cx="7763509" cy="38100"/>
          </a:xfrm>
        </p:grpSpPr>
        <p:sp>
          <p:nvSpPr>
            <p:cNvPr id="3" name="object 3"/>
            <p:cNvSpPr/>
            <p:nvPr/>
          </p:nvSpPr>
          <p:spPr>
            <a:xfrm>
              <a:off x="967740" y="2291079"/>
              <a:ext cx="7745730" cy="0"/>
            </a:xfrm>
            <a:custGeom>
              <a:avLst/>
              <a:gdLst/>
              <a:ahLst/>
              <a:cxnLst/>
              <a:rect l="l" t="t" r="r" b="b"/>
              <a:pathLst>
                <a:path w="7745730">
                  <a:moveTo>
                    <a:pt x="0" y="0"/>
                  </a:moveTo>
                  <a:lnTo>
                    <a:pt x="7745730" y="0"/>
                  </a:lnTo>
                </a:path>
              </a:pathLst>
            </a:custGeom>
            <a:ln w="2032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49960" y="2273299"/>
              <a:ext cx="7745730" cy="0"/>
            </a:xfrm>
            <a:custGeom>
              <a:avLst/>
              <a:gdLst/>
              <a:ahLst/>
              <a:cxnLst/>
              <a:rect l="l" t="t" r="r" b="b"/>
              <a:pathLst>
                <a:path w="7745730">
                  <a:moveTo>
                    <a:pt x="0" y="0"/>
                  </a:moveTo>
                  <a:lnTo>
                    <a:pt x="7745730" y="0"/>
                  </a:lnTo>
                </a:path>
              </a:pathLst>
            </a:custGeom>
            <a:ln w="20320">
              <a:solidFill>
                <a:srgbClr val="FF3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949960" y="2994660"/>
            <a:ext cx="941069" cy="38100"/>
            <a:chOff x="949960" y="2994660"/>
            <a:chExt cx="941069" cy="38100"/>
          </a:xfrm>
        </p:grpSpPr>
        <p:sp>
          <p:nvSpPr>
            <p:cNvPr id="6" name="object 6"/>
            <p:cNvSpPr/>
            <p:nvPr/>
          </p:nvSpPr>
          <p:spPr>
            <a:xfrm>
              <a:off x="967740" y="3022600"/>
              <a:ext cx="923290" cy="0"/>
            </a:xfrm>
            <a:custGeom>
              <a:avLst/>
              <a:gdLst/>
              <a:ahLst/>
              <a:cxnLst/>
              <a:rect l="l" t="t" r="r" b="b"/>
              <a:pathLst>
                <a:path w="923289">
                  <a:moveTo>
                    <a:pt x="0" y="0"/>
                  </a:moveTo>
                  <a:lnTo>
                    <a:pt x="923290" y="0"/>
                  </a:lnTo>
                </a:path>
              </a:pathLst>
            </a:custGeom>
            <a:ln w="2032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9960" y="3004820"/>
              <a:ext cx="923290" cy="0"/>
            </a:xfrm>
            <a:custGeom>
              <a:avLst/>
              <a:gdLst/>
              <a:ahLst/>
              <a:cxnLst/>
              <a:rect l="l" t="t" r="r" b="b"/>
              <a:pathLst>
                <a:path w="923289">
                  <a:moveTo>
                    <a:pt x="0" y="0"/>
                  </a:moveTo>
                  <a:lnTo>
                    <a:pt x="923290" y="0"/>
                  </a:lnTo>
                </a:path>
              </a:pathLst>
            </a:custGeom>
            <a:ln w="20320">
              <a:solidFill>
                <a:srgbClr val="FF3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27659" y="1578609"/>
            <a:ext cx="8368665" cy="441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5080" indent="-609600" algn="just">
              <a:lnSpc>
                <a:spcPct val="150000"/>
              </a:lnSpc>
              <a:spcBef>
                <a:spcPts val="100"/>
              </a:spcBef>
            </a:pPr>
            <a:r>
              <a:rPr sz="2550" spc="-229" dirty="0">
                <a:solidFill>
                  <a:srgbClr val="7ED03A"/>
                </a:solidFill>
                <a:latin typeface="Arial"/>
                <a:cs typeface="Arial"/>
              </a:rPr>
              <a:t>7.</a:t>
            </a:r>
            <a:r>
              <a:rPr sz="2550" spc="-229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spc="-245" dirty="0">
                <a:solidFill>
                  <a:srgbClr val="FF3300"/>
                </a:solidFill>
                <a:latin typeface="Arial"/>
                <a:cs typeface="Arial"/>
              </a:rPr>
              <a:t>Usage </a:t>
            </a:r>
            <a:r>
              <a:rPr sz="3200" spc="-50" dirty="0">
                <a:solidFill>
                  <a:srgbClr val="FF3300"/>
                </a:solidFill>
                <a:latin typeface="Arial"/>
                <a:cs typeface="Arial"/>
              </a:rPr>
              <a:t>of </a:t>
            </a:r>
            <a:r>
              <a:rPr sz="3200" spc="-60" dirty="0">
                <a:solidFill>
                  <a:srgbClr val="FF3300"/>
                </a:solidFill>
                <a:latin typeface="Arial"/>
                <a:cs typeface="Arial"/>
              </a:rPr>
              <a:t>Vegetative 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Matter 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from </a:t>
            </a:r>
            <a:r>
              <a:rPr sz="3200" spc="-55" dirty="0">
                <a:solidFill>
                  <a:srgbClr val="FF3300"/>
                </a:solidFill>
                <a:latin typeface="Arial"/>
                <a:cs typeface="Arial"/>
              </a:rPr>
              <a:t>the </a:t>
            </a:r>
            <a:r>
              <a:rPr sz="3200" spc="-225" dirty="0">
                <a:solidFill>
                  <a:srgbClr val="FF3300"/>
                </a:solidFill>
                <a:latin typeface="Arial"/>
                <a:cs typeface="Arial"/>
              </a:rPr>
              <a:t>Same  </a:t>
            </a:r>
            <a:r>
              <a:rPr sz="3200" spc="-10" dirty="0">
                <a:solidFill>
                  <a:srgbClr val="FF3300"/>
                </a:solidFill>
                <a:latin typeface="Arial"/>
                <a:cs typeface="Arial"/>
              </a:rPr>
              <a:t>Plant</a:t>
            </a:r>
            <a:endParaRPr sz="3200">
              <a:latin typeface="Arial"/>
              <a:cs typeface="Arial"/>
            </a:endParaRPr>
          </a:p>
          <a:p>
            <a:pPr marL="622300" marR="5080" algn="just">
              <a:lnSpc>
                <a:spcPct val="149900"/>
              </a:lnSpc>
            </a:pPr>
            <a:r>
              <a:rPr sz="3200" spc="-275" dirty="0">
                <a:latin typeface="Arial"/>
                <a:cs typeface="Arial"/>
              </a:rPr>
              <a:t>This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125" dirty="0">
                <a:latin typeface="Arial"/>
                <a:cs typeface="Arial"/>
              </a:rPr>
              <a:t>done </a:t>
            </a:r>
            <a:r>
              <a:rPr sz="3200" spc="-45" dirty="0">
                <a:latin typeface="Arial"/>
                <a:cs typeface="Arial"/>
              </a:rPr>
              <a:t>by </a:t>
            </a:r>
            <a:r>
              <a:rPr sz="3200" spc="-75" dirty="0">
                <a:latin typeface="Arial"/>
                <a:cs typeface="Arial"/>
              </a:rPr>
              <a:t>mixing </a:t>
            </a:r>
            <a:r>
              <a:rPr sz="3200" spc="-65" dirty="0">
                <a:latin typeface="Arial"/>
                <a:cs typeface="Arial"/>
              </a:rPr>
              <a:t>adventitious </a:t>
            </a:r>
            <a:r>
              <a:rPr sz="3200" spc="-70" dirty="0">
                <a:latin typeface="Arial"/>
                <a:cs typeface="Arial"/>
              </a:rPr>
              <a:t>matters </a:t>
            </a:r>
            <a:r>
              <a:rPr sz="3200" spc="-75" dirty="0">
                <a:latin typeface="Arial"/>
                <a:cs typeface="Arial"/>
              </a:rPr>
              <a:t>or  </a:t>
            </a:r>
            <a:r>
              <a:rPr sz="3200" spc="-5" dirty="0">
                <a:latin typeface="Arial"/>
                <a:cs typeface="Arial"/>
              </a:rPr>
              <a:t>naturally </a:t>
            </a:r>
            <a:r>
              <a:rPr sz="3200" spc="-114" dirty="0">
                <a:latin typeface="Arial"/>
                <a:cs typeface="Arial"/>
              </a:rPr>
              <a:t>occurring </a:t>
            </a:r>
            <a:r>
              <a:rPr sz="3200" spc="20" dirty="0">
                <a:latin typeface="Arial"/>
                <a:cs typeface="Arial"/>
              </a:rPr>
              <a:t>with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40" dirty="0">
                <a:latin typeface="Arial"/>
                <a:cs typeface="Arial"/>
              </a:rPr>
              <a:t>drug </a:t>
            </a:r>
            <a:r>
              <a:rPr sz="3200" spc="-60" dirty="0">
                <a:latin typeface="Arial"/>
                <a:cs typeface="Arial"/>
              </a:rPr>
              <a:t>in </a:t>
            </a:r>
            <a:r>
              <a:rPr sz="3200" spc="-285" dirty="0">
                <a:latin typeface="Arial"/>
                <a:cs typeface="Arial"/>
              </a:rPr>
              <a:t>excessive  </a:t>
            </a:r>
            <a:r>
              <a:rPr sz="3200" spc="-15" dirty="0">
                <a:latin typeface="Arial"/>
                <a:cs typeface="Arial"/>
              </a:rPr>
              <a:t>amount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-85" dirty="0">
                <a:latin typeface="Arial"/>
                <a:cs typeface="Arial"/>
              </a:rPr>
              <a:t>parts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20" dirty="0">
                <a:latin typeface="Arial"/>
                <a:cs typeface="Arial"/>
              </a:rPr>
              <a:t>plant </a:t>
            </a:r>
            <a:r>
              <a:rPr sz="3200" spc="-65" dirty="0">
                <a:latin typeface="Arial"/>
                <a:cs typeface="Arial"/>
              </a:rPr>
              <a:t>other </a:t>
            </a:r>
            <a:r>
              <a:rPr sz="3200" spc="-10" dirty="0">
                <a:latin typeface="Arial"/>
                <a:cs typeface="Arial"/>
              </a:rPr>
              <a:t>than </a:t>
            </a:r>
            <a:r>
              <a:rPr sz="3200" spc="70" dirty="0">
                <a:latin typeface="Arial"/>
                <a:cs typeface="Arial"/>
              </a:rPr>
              <a:t>that  </a:t>
            </a:r>
            <a:r>
              <a:rPr sz="3200" spc="-110" dirty="0">
                <a:latin typeface="Arial"/>
                <a:cs typeface="Arial"/>
              </a:rPr>
              <a:t>which </a:t>
            </a:r>
            <a:r>
              <a:rPr sz="3200" spc="-140" dirty="0">
                <a:latin typeface="Arial"/>
                <a:cs typeface="Arial"/>
              </a:rPr>
              <a:t>constitutes </a:t>
            </a:r>
            <a:r>
              <a:rPr sz="3200" spc="-55" dirty="0">
                <a:latin typeface="Arial"/>
                <a:cs typeface="Arial"/>
              </a:rPr>
              <a:t>the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165" dirty="0">
                <a:latin typeface="Arial"/>
                <a:cs typeface="Arial"/>
              </a:rPr>
              <a:t>drugs.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1284605" algn="l"/>
                <a:tab pos="3082290" algn="l"/>
                <a:tab pos="4141470" algn="l"/>
                <a:tab pos="5402580" algn="l"/>
                <a:tab pos="6409690" algn="l"/>
              </a:tabLst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3825" spc="-427" baseline="10893" dirty="0">
                <a:solidFill>
                  <a:srgbClr val="7ED03A"/>
                </a:solidFill>
                <a:latin typeface="UnDotum"/>
                <a:cs typeface="UnDotum"/>
              </a:rPr>
              <a:t> </a:t>
            </a:r>
            <a:r>
              <a:rPr sz="3200" spc="-135" dirty="0"/>
              <a:t>For	</a:t>
            </a:r>
            <a:r>
              <a:rPr sz="3200" spc="-95" dirty="0"/>
              <a:t>example	</a:t>
            </a:r>
            <a:r>
              <a:rPr sz="3200" spc="-50" dirty="0"/>
              <a:t>liver	</a:t>
            </a:r>
            <a:r>
              <a:rPr sz="3200" spc="-85" dirty="0"/>
              <a:t>warts	</a:t>
            </a:r>
            <a:r>
              <a:rPr sz="3200" spc="-40" dirty="0"/>
              <a:t>and	</a:t>
            </a:r>
            <a:r>
              <a:rPr sz="3200" spc="-120" dirty="0"/>
              <a:t>epiphytes</a:t>
            </a:r>
            <a:endParaRPr sz="3200">
              <a:latin typeface="UnDotum"/>
              <a:cs typeface="UnDot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7260" y="2606605"/>
            <a:ext cx="7665720" cy="292862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47400"/>
              </a:lnSpc>
              <a:spcBef>
                <a:spcPts val="25"/>
              </a:spcBef>
              <a:tabLst>
                <a:tab pos="1591945" algn="l"/>
                <a:tab pos="1647825" algn="l"/>
                <a:tab pos="2178685" algn="l"/>
                <a:tab pos="2218055" algn="l"/>
                <a:tab pos="3296285" algn="l"/>
                <a:tab pos="4073525" algn="l"/>
                <a:tab pos="4788535" algn="l"/>
                <a:tab pos="5234940" algn="l"/>
                <a:tab pos="5614035" algn="l"/>
                <a:tab pos="5805170" algn="l"/>
                <a:tab pos="6909434" algn="l"/>
                <a:tab pos="7095490" algn="l"/>
              </a:tabLst>
            </a:pPr>
            <a:r>
              <a:rPr sz="3200" spc="-120" dirty="0">
                <a:latin typeface="Arial"/>
                <a:cs typeface="Arial"/>
              </a:rPr>
              <a:t>g</a:t>
            </a:r>
            <a:r>
              <a:rPr sz="3200" spc="-75" dirty="0">
                <a:latin typeface="Arial"/>
                <a:cs typeface="Arial"/>
              </a:rPr>
              <a:t>ro</a:t>
            </a:r>
            <a:r>
              <a:rPr sz="3200" spc="20" dirty="0">
                <a:latin typeface="Arial"/>
                <a:cs typeface="Arial"/>
              </a:rPr>
              <a:t>w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120" dirty="0">
                <a:latin typeface="Arial"/>
                <a:cs typeface="Arial"/>
              </a:rPr>
              <a:t>g		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0" dirty="0">
                <a:latin typeface="Arial"/>
                <a:cs typeface="Arial"/>
              </a:rPr>
              <a:t>b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55" dirty="0">
                <a:latin typeface="Arial"/>
                <a:cs typeface="Arial"/>
              </a:rPr>
              <a:t>r</a:t>
            </a:r>
            <a:r>
              <a:rPr sz="3200" spc="90" dirty="0">
                <a:latin typeface="Arial"/>
                <a:cs typeface="Arial"/>
              </a:rPr>
              <a:t>k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65" dirty="0">
                <a:latin typeface="Arial"/>
                <a:cs typeface="Arial"/>
              </a:rPr>
              <a:t>rti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ar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5" dirty="0">
                <a:latin typeface="Arial"/>
                <a:cs typeface="Arial"/>
              </a:rPr>
              <a:t>m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220" dirty="0">
                <a:latin typeface="Arial"/>
                <a:cs typeface="Arial"/>
              </a:rPr>
              <a:t>x</a:t>
            </a:r>
            <a:r>
              <a:rPr sz="3200" spc="-235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d	</a:t>
            </a:r>
            <a:r>
              <a:rPr sz="3200" spc="30" dirty="0">
                <a:latin typeface="Arial"/>
                <a:cs typeface="Arial"/>
              </a:rPr>
              <a:t>w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80" dirty="0">
                <a:latin typeface="Arial"/>
                <a:cs typeface="Arial"/>
              </a:rPr>
              <a:t>h  </a:t>
            </a:r>
            <a:r>
              <a:rPr sz="3200" spc="-415" dirty="0">
                <a:latin typeface="Arial"/>
                <a:cs typeface="Arial"/>
              </a:rPr>
              <a:t>C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ra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-415" dirty="0">
                <a:latin typeface="Arial"/>
                <a:cs typeface="Arial"/>
              </a:rPr>
              <a:t>C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229" dirty="0">
                <a:latin typeface="Arial"/>
                <a:cs typeface="Arial"/>
              </a:rPr>
              <a:t>n</a:t>
            </a:r>
            <a:r>
              <a:rPr sz="3200" spc="-200" dirty="0">
                <a:latin typeface="Arial"/>
                <a:cs typeface="Arial"/>
              </a:rPr>
              <a:t>c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40" dirty="0">
                <a:latin typeface="Arial"/>
                <a:cs typeface="Arial"/>
              </a:rPr>
              <a:t>a</a:t>
            </a:r>
            <a:r>
              <a:rPr sz="3300" i="1" spc="-280" dirty="0">
                <a:latin typeface="Arial"/>
                <a:cs typeface="Arial"/>
              </a:rPr>
              <a:t>;</a:t>
            </a:r>
            <a:r>
              <a:rPr sz="3300" i="1" dirty="0">
                <a:latin typeface="Arial"/>
                <a:cs typeface="Arial"/>
              </a:rPr>
              <a:t>	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95" dirty="0">
                <a:latin typeface="Arial"/>
                <a:cs typeface="Arial"/>
              </a:rPr>
              <a:t>e</a:t>
            </a:r>
            <a:r>
              <a:rPr sz="3200" spc="-145" dirty="0">
                <a:latin typeface="Arial"/>
                <a:cs typeface="Arial"/>
              </a:rPr>
              <a:t>m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50" dirty="0">
                <a:latin typeface="Arial"/>
                <a:cs typeface="Arial"/>
              </a:rPr>
              <a:t>f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5" dirty="0">
                <a:latin typeface="Arial"/>
                <a:cs typeface="Arial"/>
              </a:rPr>
              <a:t>bu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15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0" dirty="0">
                <a:latin typeface="Arial"/>
                <a:cs typeface="Arial"/>
              </a:rPr>
              <a:t>a</a:t>
            </a:r>
            <a:r>
              <a:rPr sz="3200" spc="-125" dirty="0">
                <a:latin typeface="Arial"/>
                <a:cs typeface="Arial"/>
              </a:rPr>
              <a:t>re</a:t>
            </a:r>
            <a:endParaRPr sz="3200">
              <a:latin typeface="Arial"/>
              <a:cs typeface="Arial"/>
            </a:endParaRPr>
          </a:p>
          <a:p>
            <a:pPr marL="12700" marR="13970">
              <a:lnSpc>
                <a:spcPts val="5750"/>
              </a:lnSpc>
              <a:spcBef>
                <a:spcPts val="500"/>
              </a:spcBef>
            </a:pPr>
            <a:r>
              <a:rPr sz="3200" spc="-190" dirty="0">
                <a:latin typeface="Arial"/>
                <a:cs typeface="Arial"/>
              </a:rPr>
              <a:t>sometimes </a:t>
            </a:r>
            <a:r>
              <a:rPr sz="3200" spc="-45" dirty="0">
                <a:latin typeface="Arial"/>
                <a:cs typeface="Arial"/>
              </a:rPr>
              <a:t>cut </a:t>
            </a:r>
            <a:r>
              <a:rPr sz="3200" spc="-15" dirty="0">
                <a:latin typeface="Arial"/>
                <a:cs typeface="Arial"/>
              </a:rPr>
              <a:t>into </a:t>
            </a:r>
            <a:r>
              <a:rPr sz="3200" spc="-145" dirty="0">
                <a:latin typeface="Arial"/>
                <a:cs typeface="Arial"/>
              </a:rPr>
              <a:t>short </a:t>
            </a:r>
            <a:r>
              <a:rPr sz="3200" spc="-150" dirty="0">
                <a:latin typeface="Arial"/>
                <a:cs typeface="Arial"/>
              </a:rPr>
              <a:t>lengths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50" dirty="0">
                <a:latin typeface="Arial"/>
                <a:cs typeface="Arial"/>
              </a:rPr>
              <a:t>added  </a:t>
            </a:r>
            <a:r>
              <a:rPr sz="3200" spc="25" dirty="0">
                <a:latin typeface="Arial"/>
                <a:cs typeface="Arial"/>
              </a:rPr>
              <a:t>to </a:t>
            </a:r>
            <a:r>
              <a:rPr sz="3200" spc="-55" dirty="0">
                <a:latin typeface="Arial"/>
                <a:cs typeface="Arial"/>
              </a:rPr>
              <a:t>the</a:t>
            </a:r>
            <a:r>
              <a:rPr sz="3200" spc="-200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drug.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828800"/>
            <a:ext cx="9067800" cy="4245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marR="10795" indent="-342900" algn="just">
              <a:lnSpc>
                <a:spcPct val="114999"/>
              </a:lnSpc>
              <a:spcBef>
                <a:spcPts val="1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lang="en-US" b="1" spc="-5" dirty="0" smtClean="0">
                <a:latin typeface="Times New Roman"/>
                <a:cs typeface="Times New Roman"/>
              </a:rPr>
              <a:t>A </a:t>
            </a:r>
            <a:r>
              <a:rPr lang="en-US" b="1" dirty="0" smtClean="0">
                <a:latin typeface="Times New Roman"/>
                <a:cs typeface="Times New Roman"/>
              </a:rPr>
              <a:t>natural </a:t>
            </a:r>
            <a:r>
              <a:rPr lang="en-US" b="1" spc="-5" dirty="0" smtClean="0">
                <a:latin typeface="Times New Roman"/>
                <a:cs typeface="Times New Roman"/>
              </a:rPr>
              <a:t>substance </a:t>
            </a:r>
            <a:r>
              <a:rPr lang="en-US" b="1" dirty="0" smtClean="0">
                <a:latin typeface="Times New Roman"/>
                <a:cs typeface="Times New Roman"/>
              </a:rPr>
              <a:t>is </a:t>
            </a:r>
            <a:r>
              <a:rPr lang="en-US" b="1" spc="-5" dirty="0" smtClean="0">
                <a:latin typeface="Times New Roman"/>
                <a:cs typeface="Times New Roman"/>
              </a:rPr>
              <a:t>considered as </a:t>
            </a:r>
            <a:r>
              <a:rPr lang="en-US" b="1" dirty="0" smtClean="0">
                <a:latin typeface="Times New Roman"/>
                <a:cs typeface="Times New Roman"/>
              </a:rPr>
              <a:t>food if </a:t>
            </a:r>
            <a:r>
              <a:rPr lang="en-US" b="1" spc="-5" dirty="0" smtClean="0">
                <a:latin typeface="Times New Roman"/>
                <a:cs typeface="Times New Roman"/>
              </a:rPr>
              <a:t>it fills stomach </a:t>
            </a:r>
            <a:r>
              <a:rPr lang="en-US" b="1" dirty="0" smtClean="0">
                <a:latin typeface="Times New Roman"/>
                <a:cs typeface="Times New Roman"/>
              </a:rPr>
              <a:t>in  every day life </a:t>
            </a:r>
            <a:r>
              <a:rPr lang="en-US" b="1" spc="-5" dirty="0" smtClean="0">
                <a:latin typeface="Times New Roman"/>
                <a:cs typeface="Times New Roman"/>
              </a:rPr>
              <a:t>without </a:t>
            </a:r>
            <a:r>
              <a:rPr lang="en-US" b="1" dirty="0" smtClean="0">
                <a:latin typeface="Times New Roman"/>
                <a:cs typeface="Times New Roman"/>
              </a:rPr>
              <a:t>any harmful</a:t>
            </a:r>
            <a:r>
              <a:rPr lang="en-US" b="1" spc="-35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effect.</a:t>
            </a:r>
            <a:endParaRPr lang="en-US" dirty="0" smtClean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15100"/>
              </a:lnSpc>
              <a:spcBef>
                <a:spcPts val="570"/>
              </a:spcBef>
              <a:buFont typeface="Times New Roman"/>
              <a:buChar char="•"/>
              <a:tabLst>
                <a:tab pos="355600" algn="l"/>
              </a:tabLst>
            </a:pPr>
            <a:r>
              <a:rPr lang="en-US" b="1" dirty="0" smtClean="0">
                <a:latin typeface="Times New Roman"/>
                <a:cs typeface="Times New Roman"/>
              </a:rPr>
              <a:t>A substance </a:t>
            </a:r>
            <a:r>
              <a:rPr lang="en-US" b="1" spc="-5" dirty="0" smtClean="0">
                <a:latin typeface="Times New Roman"/>
                <a:cs typeface="Times New Roman"/>
              </a:rPr>
              <a:t>become </a:t>
            </a:r>
            <a:r>
              <a:rPr lang="en-US" b="1" dirty="0" smtClean="0">
                <a:latin typeface="Times New Roman"/>
                <a:cs typeface="Times New Roman"/>
              </a:rPr>
              <a:t>drug if </a:t>
            </a:r>
            <a:r>
              <a:rPr lang="en-US" b="1" spc="-5" dirty="0" smtClean="0">
                <a:latin typeface="Times New Roman"/>
                <a:cs typeface="Times New Roman"/>
              </a:rPr>
              <a:t>it change </a:t>
            </a:r>
            <a:r>
              <a:rPr lang="en-US" b="1" dirty="0" smtClean="0">
                <a:latin typeface="Times New Roman"/>
                <a:cs typeface="Times New Roman"/>
              </a:rPr>
              <a:t>a </a:t>
            </a:r>
            <a:r>
              <a:rPr lang="en-US" b="1" spc="-5" dirty="0" smtClean="0">
                <a:latin typeface="Times New Roman"/>
                <a:cs typeface="Times New Roman"/>
              </a:rPr>
              <a:t>pathological or  disease state </a:t>
            </a:r>
            <a:r>
              <a:rPr lang="en-US" b="1" dirty="0" smtClean="0">
                <a:latin typeface="Times New Roman"/>
                <a:cs typeface="Times New Roman"/>
              </a:rPr>
              <a:t>of </a:t>
            </a:r>
            <a:r>
              <a:rPr lang="en-US" b="1" spc="-5" dirty="0" smtClean="0">
                <a:latin typeface="Times New Roman"/>
                <a:cs typeface="Times New Roman"/>
              </a:rPr>
              <a:t>human/animal </a:t>
            </a:r>
            <a:r>
              <a:rPr lang="en-US" b="1" dirty="0" smtClean="0">
                <a:latin typeface="Times New Roman"/>
                <a:cs typeface="Times New Roman"/>
              </a:rPr>
              <a:t>to </a:t>
            </a:r>
            <a:r>
              <a:rPr lang="en-US" b="1" spc="-5" dirty="0" smtClean="0">
                <a:latin typeface="Times New Roman"/>
                <a:cs typeface="Times New Roman"/>
              </a:rPr>
              <a:t>normal physiological  </a:t>
            </a:r>
            <a:r>
              <a:rPr lang="en-US" b="1" dirty="0" smtClean="0">
                <a:latin typeface="Times New Roman"/>
                <a:cs typeface="Times New Roman"/>
              </a:rPr>
              <a:t>condition </a:t>
            </a:r>
            <a:r>
              <a:rPr lang="en-US" b="1" spc="-5" dirty="0" smtClean="0">
                <a:latin typeface="Times New Roman"/>
                <a:cs typeface="Times New Roman"/>
              </a:rPr>
              <a:t>having no undesirable </a:t>
            </a:r>
            <a:r>
              <a:rPr lang="en-US" b="1" dirty="0" smtClean="0">
                <a:latin typeface="Times New Roman"/>
                <a:cs typeface="Times New Roman"/>
              </a:rPr>
              <a:t>effect in specific</a:t>
            </a:r>
            <a:r>
              <a:rPr lang="en-US" b="1" spc="-45" dirty="0" smtClean="0"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latin typeface="Times New Roman"/>
                <a:cs typeface="Times New Roman"/>
              </a:rPr>
              <a:t>dose.</a:t>
            </a:r>
            <a:endParaRPr lang="en-US" dirty="0" smtClean="0">
              <a:latin typeface="Times New Roman"/>
              <a:cs typeface="Times New Roman"/>
            </a:endParaRPr>
          </a:p>
          <a:p>
            <a:pPr marL="355600" marR="12065" indent="-342900" algn="just">
              <a:lnSpc>
                <a:spcPct val="114999"/>
              </a:lnSpc>
              <a:spcBef>
                <a:spcPts val="580"/>
              </a:spcBef>
              <a:buFont typeface="Times New Roman"/>
              <a:buChar char="•"/>
              <a:tabLst>
                <a:tab pos="355600" algn="l"/>
              </a:tabLst>
            </a:pPr>
            <a:r>
              <a:rPr lang="en-US" b="1" spc="-5" dirty="0" smtClean="0">
                <a:latin typeface="Times New Roman"/>
                <a:cs typeface="Times New Roman"/>
              </a:rPr>
              <a:t>A </a:t>
            </a:r>
            <a:r>
              <a:rPr lang="en-US" b="1" dirty="0" smtClean="0">
                <a:latin typeface="Times New Roman"/>
                <a:cs typeface="Times New Roman"/>
              </a:rPr>
              <a:t>long-term </a:t>
            </a:r>
            <a:r>
              <a:rPr lang="en-US" b="1" spc="-5" dirty="0" smtClean="0">
                <a:latin typeface="Times New Roman"/>
                <a:cs typeface="Times New Roman"/>
              </a:rPr>
              <a:t>studies (chemical, </a:t>
            </a:r>
            <a:r>
              <a:rPr lang="en-US" b="1" dirty="0" smtClean="0">
                <a:latin typeface="Times New Roman"/>
                <a:cs typeface="Times New Roman"/>
              </a:rPr>
              <a:t>biological </a:t>
            </a:r>
            <a:r>
              <a:rPr lang="en-US" b="1" spc="-5" dirty="0" smtClean="0">
                <a:latin typeface="Times New Roman"/>
                <a:cs typeface="Times New Roman"/>
              </a:rPr>
              <a:t>and </a:t>
            </a:r>
            <a:r>
              <a:rPr lang="en-US" b="1" dirty="0" smtClean="0">
                <a:latin typeface="Times New Roman"/>
                <a:cs typeface="Times New Roman"/>
              </a:rPr>
              <a:t>physical </a:t>
            </a:r>
            <a:r>
              <a:rPr lang="en-US" b="1" dirty="0" err="1" smtClean="0">
                <a:latin typeface="Times New Roman"/>
                <a:cs typeface="Times New Roman"/>
              </a:rPr>
              <a:t>etc</a:t>
            </a:r>
            <a:r>
              <a:rPr lang="en-US" b="1" dirty="0" smtClean="0">
                <a:latin typeface="Times New Roman"/>
                <a:cs typeface="Times New Roman"/>
              </a:rPr>
              <a:t>)  </a:t>
            </a:r>
            <a:r>
              <a:rPr lang="en-US" b="1" spc="-20" dirty="0" smtClean="0">
                <a:latin typeface="Times New Roman"/>
                <a:cs typeface="Times New Roman"/>
              </a:rPr>
              <a:t>are </a:t>
            </a:r>
            <a:r>
              <a:rPr lang="en-US" b="1" spc="-15" dirty="0" smtClean="0">
                <a:latin typeface="Times New Roman"/>
                <a:cs typeface="Times New Roman"/>
              </a:rPr>
              <a:t>required</a:t>
            </a:r>
            <a:r>
              <a:rPr lang="en-US" b="1" spc="570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to </a:t>
            </a:r>
            <a:r>
              <a:rPr lang="en-US" b="1" spc="-5" dirty="0" smtClean="0">
                <a:latin typeface="Times New Roman"/>
                <a:cs typeface="Times New Roman"/>
              </a:rPr>
              <a:t>establish whether </a:t>
            </a:r>
            <a:r>
              <a:rPr lang="en-US" b="1" dirty="0" smtClean="0">
                <a:latin typeface="Times New Roman"/>
                <a:cs typeface="Times New Roman"/>
              </a:rPr>
              <a:t>a </a:t>
            </a:r>
            <a:r>
              <a:rPr lang="en-US" b="1" spc="-5" dirty="0" smtClean="0">
                <a:latin typeface="Times New Roman"/>
                <a:cs typeface="Times New Roman"/>
              </a:rPr>
              <a:t>substance </a:t>
            </a:r>
            <a:r>
              <a:rPr lang="en-US" b="1" spc="-10" dirty="0" smtClean="0">
                <a:latin typeface="Times New Roman"/>
                <a:cs typeface="Times New Roman"/>
              </a:rPr>
              <a:t>will be  </a:t>
            </a:r>
            <a:r>
              <a:rPr lang="en-US" b="1" spc="-5" dirty="0" smtClean="0">
                <a:latin typeface="Times New Roman"/>
                <a:cs typeface="Times New Roman"/>
              </a:rPr>
              <a:t>considered as drug </a:t>
            </a:r>
            <a:r>
              <a:rPr lang="en-US" b="1" dirty="0" smtClean="0">
                <a:latin typeface="Times New Roman"/>
                <a:cs typeface="Times New Roman"/>
              </a:rPr>
              <a:t>or food or </a:t>
            </a:r>
            <a:r>
              <a:rPr lang="en-US" b="1" spc="-5" dirty="0" smtClean="0">
                <a:latin typeface="Times New Roman"/>
                <a:cs typeface="Times New Roman"/>
              </a:rPr>
              <a:t>eliminate </a:t>
            </a:r>
            <a:r>
              <a:rPr lang="en-US" b="1" dirty="0" smtClean="0">
                <a:latin typeface="Times New Roman"/>
                <a:cs typeface="Times New Roman"/>
              </a:rPr>
              <a:t>for </a:t>
            </a:r>
            <a:r>
              <a:rPr lang="en-US" b="1" spc="-5" dirty="0" smtClean="0">
                <a:latin typeface="Times New Roman"/>
                <a:cs typeface="Times New Roman"/>
              </a:rPr>
              <a:t>consumption.  Those studies </a:t>
            </a:r>
            <a:r>
              <a:rPr lang="en-US" b="1" spc="-20" dirty="0" smtClean="0">
                <a:latin typeface="Times New Roman"/>
                <a:cs typeface="Times New Roman"/>
              </a:rPr>
              <a:t>are </a:t>
            </a:r>
            <a:r>
              <a:rPr lang="en-US" b="1" spc="-15" dirty="0" smtClean="0">
                <a:latin typeface="Times New Roman"/>
                <a:cs typeface="Times New Roman"/>
              </a:rPr>
              <a:t>referred </a:t>
            </a:r>
            <a:r>
              <a:rPr lang="en-US" b="1" spc="-5" dirty="0" smtClean="0">
                <a:latin typeface="Times New Roman"/>
                <a:cs typeface="Times New Roman"/>
              </a:rPr>
              <a:t>as</a:t>
            </a:r>
            <a:r>
              <a:rPr lang="en-US" b="1" spc="35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evaluation.</a:t>
            </a:r>
            <a:endParaRPr lang="en-US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35"/>
              </a:spcBef>
            </a:pPr>
            <a:r>
              <a:rPr lang="en-US" b="1" dirty="0" smtClean="0">
                <a:latin typeface="Times New Roman"/>
                <a:cs typeface="Times New Roman"/>
              </a:rPr>
              <a:t>Evaluation </a:t>
            </a:r>
            <a:r>
              <a:rPr lang="en-US" b="1" spc="-5" dirty="0" smtClean="0">
                <a:latin typeface="Times New Roman"/>
                <a:cs typeface="Times New Roman"/>
              </a:rPr>
              <a:t>of </a:t>
            </a:r>
            <a:r>
              <a:rPr lang="en-US" b="1" dirty="0" smtClean="0">
                <a:latin typeface="Times New Roman"/>
                <a:cs typeface="Times New Roman"/>
              </a:rPr>
              <a:t>drug means</a:t>
            </a:r>
            <a:r>
              <a:rPr lang="en-US" b="1" spc="-25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–</a:t>
            </a:r>
            <a:endParaRPr lang="en-US" dirty="0" smtClean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lang="en-US" b="1" dirty="0" smtClean="0">
                <a:latin typeface="Times New Roman"/>
                <a:cs typeface="Times New Roman"/>
              </a:rPr>
              <a:t>Identification</a:t>
            </a:r>
            <a:endParaRPr lang="en-US" dirty="0" smtClean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lang="en-US" b="1" dirty="0" smtClean="0">
                <a:latin typeface="Times New Roman"/>
                <a:cs typeface="Times New Roman"/>
              </a:rPr>
              <a:t>Determination of</a:t>
            </a:r>
            <a:r>
              <a:rPr lang="en-US" b="1" spc="-25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quality</a:t>
            </a:r>
            <a:endParaRPr lang="en-US" dirty="0" smtClean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lang="en-US" b="1" dirty="0" smtClean="0">
                <a:latin typeface="Times New Roman"/>
                <a:cs typeface="Times New Roman"/>
              </a:rPr>
              <a:t>Determination of</a:t>
            </a:r>
            <a:r>
              <a:rPr lang="en-US" b="1" spc="-25" dirty="0" smtClean="0"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latin typeface="Times New Roman"/>
                <a:cs typeface="Times New Roman"/>
              </a:rPr>
              <a:t>purity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IN" dirty="0"/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452297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dirty="0" smtClean="0">
                <a:solidFill>
                  <a:srgbClr val="FFFF00"/>
                </a:solidFill>
              </a:rPr>
              <a:t>Evaluation of Drugs:</a:t>
            </a:r>
            <a:endParaRPr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31380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67" y="1447800"/>
            <a:ext cx="8839200" cy="5321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4655" marR="6350" indent="-402590" algn="just">
              <a:lnSpc>
                <a:spcPct val="120000"/>
              </a:lnSpc>
              <a:spcBef>
                <a:spcPts val="100"/>
              </a:spcBef>
              <a:buFont typeface="Wingdings"/>
              <a:buChar char=""/>
              <a:tabLst>
                <a:tab pos="415290" algn="l"/>
              </a:tabLst>
            </a:pP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identification can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be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established </a:t>
            </a:r>
            <a:r>
              <a:rPr lang="en-US" sz="2100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by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careful observational study 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collected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drug, and then compared with authentic specimen  by the </a:t>
            </a:r>
            <a:r>
              <a:rPr lang="en-US" sz="2100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collector.</a:t>
            </a:r>
            <a:endParaRPr lang="en-US" sz="2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14655" marR="5715" indent="-402590" algn="just">
              <a:lnSpc>
                <a:spcPct val="120000"/>
              </a:lnSpc>
              <a:spcBef>
                <a:spcPts val="890"/>
              </a:spcBef>
              <a:buFont typeface="Wingdings"/>
              <a:buChar char=""/>
              <a:tabLst>
                <a:tab pos="415290" algn="l"/>
              </a:tabLst>
            </a:pP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Therefore,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for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proper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identification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a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from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plant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animal  sources,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 collector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must be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educated about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plant taxonomy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and 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very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much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experienced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with his/her</a:t>
            </a:r>
            <a:r>
              <a:rPr lang="en-US" sz="2100" b="1" spc="-4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job.</a:t>
            </a:r>
            <a:endParaRPr lang="en-US" sz="2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14655" indent="-402590" algn="just">
              <a:lnSpc>
                <a:spcPct val="100000"/>
              </a:lnSpc>
              <a:spcBef>
                <a:spcPts val="1380"/>
              </a:spcBef>
              <a:buFont typeface="Wingdings"/>
              <a:buChar char=""/>
              <a:tabLst>
                <a:tab pos="415290" algn="l"/>
              </a:tabLst>
            </a:pP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Therefore,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drugs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from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plants/animals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identified by</a:t>
            </a:r>
            <a:r>
              <a:rPr lang="en-US" sz="2100" b="1" spc="4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–</a:t>
            </a:r>
            <a:endParaRPr lang="en-US" sz="2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1149350" lvl="1" indent="-457834" algn="just">
              <a:lnSpc>
                <a:spcPct val="100000"/>
              </a:lnSpc>
              <a:spcBef>
                <a:spcPts val="1395"/>
              </a:spcBef>
              <a:buFont typeface="Times New Roman"/>
              <a:buChar char="o"/>
              <a:tabLst>
                <a:tab pos="1149985" algn="l"/>
              </a:tabLst>
            </a:pP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 qualified, specialized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&amp; experienced</a:t>
            </a:r>
            <a:r>
              <a:rPr lang="en-US" sz="2100" b="1" spc="-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personnel</a:t>
            </a:r>
            <a:endParaRPr lang="en-US" sz="2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1149350" lvl="1" indent="-457834" algn="just">
              <a:lnSpc>
                <a:spcPct val="100000"/>
              </a:lnSpc>
              <a:spcBef>
                <a:spcPts val="1380"/>
              </a:spcBef>
              <a:buFont typeface="Times New Roman"/>
              <a:buChar char="o"/>
              <a:tabLst>
                <a:tab pos="1149985" algn="l"/>
              </a:tabLst>
            </a:pP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Comparison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with the authentic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sample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specimen.</a:t>
            </a:r>
            <a:endParaRPr lang="en-US" sz="2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14655" marR="5080" indent="-402590" algn="just">
              <a:lnSpc>
                <a:spcPct val="120100"/>
              </a:lnSpc>
              <a:spcBef>
                <a:spcPts val="885"/>
              </a:spcBef>
              <a:buFont typeface="Wingdings"/>
              <a:buChar char=""/>
              <a:tabLst>
                <a:tab pos="415290" algn="l"/>
              </a:tabLst>
            </a:pP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every </a:t>
            </a:r>
            <a:r>
              <a:rPr lang="en-US" sz="2100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country,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there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is a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national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herbarium </a:t>
            </a:r>
            <a:r>
              <a:rPr lang="en-US" sz="2100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where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most of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plants 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specimen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preserved. A number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specialists </a:t>
            </a:r>
            <a:r>
              <a:rPr lang="en-US" sz="2100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sz="21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working </a:t>
            </a:r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on  plant identification</a:t>
            </a:r>
            <a:r>
              <a:rPr lang="en-US" sz="2100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1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there.</a:t>
            </a:r>
            <a:endParaRPr lang="en-US" sz="21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85800"/>
            <a:ext cx="23999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u="none" dirty="0" smtClean="0">
                <a:solidFill>
                  <a:srgbClr val="CCFF33"/>
                </a:solidFill>
              </a:rPr>
              <a:t>Ident</a:t>
            </a:r>
            <a:r>
              <a:rPr lang="en-IN" sz="3200" u="none" spc="-15" dirty="0" smtClean="0">
                <a:solidFill>
                  <a:srgbClr val="CCFF33"/>
                </a:solidFill>
              </a:rPr>
              <a:t>i</a:t>
            </a:r>
            <a:r>
              <a:rPr lang="en-IN" sz="3200" u="none" dirty="0" smtClean="0">
                <a:solidFill>
                  <a:srgbClr val="CCFF33"/>
                </a:solidFill>
              </a:rPr>
              <a:t>fication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600200"/>
            <a:ext cx="8839200" cy="4983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9900" marR="5080" indent="-457200" algn="just">
              <a:lnSpc>
                <a:spcPct val="115100"/>
              </a:lnSpc>
              <a:spcBef>
                <a:spcPts val="100"/>
              </a:spcBef>
              <a:buFont typeface="Times New Roman"/>
              <a:buChar char="•"/>
              <a:tabLst>
                <a:tab pos="469900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word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“quality”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refers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to the intrinsic value of the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drug, i.e.,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amount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medicinal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principles or active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constituents  present. These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principles </a:t>
            </a:r>
            <a:r>
              <a:rPr lang="en-US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classified as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carbohydrate,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alkaloid, glycoside,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volatile oil,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lipid, antibiotics and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steroids</a:t>
            </a:r>
            <a:r>
              <a:rPr lang="en-US" b="1" spc="-7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etc.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marR="6985" indent="-457200" algn="just">
              <a:lnSpc>
                <a:spcPct val="115199"/>
              </a:lnSpc>
              <a:spcBef>
                <a:spcPts val="819"/>
              </a:spcBef>
              <a:buFont typeface="Times New Roman"/>
              <a:buChar char="•"/>
              <a:tabLst>
                <a:tab pos="469900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high grade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quality in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 is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primary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importance.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effort should be made to obtain and maintain high</a:t>
            </a:r>
            <a:r>
              <a:rPr lang="en-US" b="1" spc="-16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quality.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235"/>
              </a:spcBef>
              <a:buFont typeface="Times New Roman"/>
              <a:buChar char="•"/>
              <a:tabLst>
                <a:tab pos="469265" algn="l"/>
                <a:tab pos="469900" algn="l"/>
              </a:tabLst>
            </a:pPr>
            <a:r>
              <a:rPr lang="en-US" b="1" spc="-1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To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maintain high quality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products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one should do the</a:t>
            </a:r>
            <a:r>
              <a:rPr lang="en-US" b="1" spc="-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following: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25"/>
              </a:spcBef>
              <a:buClr>
                <a:srgbClr val="00CC99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Select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proper source (wild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</a:t>
            </a:r>
            <a:r>
              <a:rPr lang="en-US" b="1" spc="-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cultivated)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05"/>
              </a:spcBef>
              <a:buClr>
                <a:srgbClr val="00CC99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Appropriate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time of</a:t>
            </a:r>
            <a:r>
              <a:rPr lang="en-US" b="1" spc="-6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collection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20"/>
              </a:spcBef>
              <a:buClr>
                <a:srgbClr val="00CC99"/>
              </a:buClr>
              <a:buAutoNum type="arabicPeriod"/>
              <a:tabLst>
                <a:tab pos="469265" algn="l"/>
                <a:tab pos="469900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Collection</a:t>
            </a:r>
            <a:r>
              <a:rPr lang="en-US" b="1" spc="8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required</a:t>
            </a:r>
            <a:r>
              <a:rPr lang="en-US" b="1" spc="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parts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plants</a:t>
            </a:r>
            <a:r>
              <a:rPr lang="en-US" b="1" spc="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(bark,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leaf,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stem,</a:t>
            </a:r>
            <a:r>
              <a:rPr lang="en-US" b="1" spc="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rhizome,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409"/>
              </a:spcBef>
            </a:pP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root)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20"/>
              </a:spcBef>
              <a:buClr>
                <a:srgbClr val="00CC99"/>
              </a:buClr>
              <a:buAutoNum type="arabicPeriod" startAt="4"/>
              <a:tabLst>
                <a:tab pos="469265" algn="l"/>
                <a:tab pos="469900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Preparation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the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collected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 by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proper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cleaning,</a:t>
            </a:r>
            <a:r>
              <a:rPr lang="en-US" b="1" spc="-1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drying.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marR="6985" indent="-457200">
              <a:lnSpc>
                <a:spcPts val="3180"/>
              </a:lnSpc>
              <a:spcBef>
                <a:spcPts val="165"/>
              </a:spcBef>
              <a:buClr>
                <a:srgbClr val="00CC99"/>
              </a:buClr>
              <a:buAutoNum type="arabicPeriod" startAt="4"/>
              <a:tabLst>
                <a:tab pos="469265" algn="l"/>
                <a:tab pos="469900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Proper preservation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to avoid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contamination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microorganisms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and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moisture,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heat, air and</a:t>
            </a:r>
            <a:r>
              <a:rPr lang="en-US" b="1" spc="-10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light.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endParaRPr lang="en-IN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228600" y="838200"/>
            <a:ext cx="133794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00"/>
                </a:solidFill>
              </a:rPr>
              <a:t>Quality</a:t>
            </a: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057401"/>
            <a:ext cx="6248400" cy="1449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469900" algn="l"/>
                <a:tab pos="470534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purity of drug can be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achieved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by</a:t>
            </a:r>
            <a:r>
              <a:rPr lang="en-US" b="1" spc="-9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–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5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Proper</a:t>
            </a:r>
            <a:r>
              <a:rPr lang="en-US" b="1" spc="-6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identification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739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Quality</a:t>
            </a:r>
            <a:r>
              <a:rPr lang="en-US" b="1" spc="-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assurance.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762000"/>
            <a:ext cx="11698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spc="-5" dirty="0" smtClean="0">
                <a:solidFill>
                  <a:srgbClr val="FFC000"/>
                </a:solidFill>
              </a:rPr>
              <a:t>Purity</a:t>
            </a:r>
            <a:endParaRPr lang="en-IN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690063"/>
            <a:ext cx="7772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95"/>
              </a:spcBef>
              <a:buFont typeface="Times New Roman"/>
              <a:buChar char="•"/>
              <a:tabLst>
                <a:tab pos="469900" algn="l"/>
                <a:tab pos="470534" algn="l"/>
                <a:tab pos="1217930" algn="l"/>
                <a:tab pos="2849245" algn="l"/>
                <a:tab pos="3333750" algn="l"/>
                <a:tab pos="3713479" algn="l"/>
                <a:tab pos="4585335" algn="l"/>
                <a:tab pos="5899150" algn="l"/>
                <a:tab pos="6276975" algn="l"/>
                <a:tab pos="7566659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	eval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ation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invo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n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mb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 methods, which may be classified as</a:t>
            </a:r>
            <a:r>
              <a:rPr lang="en-US" b="1" spc="1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follows: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Organoleptic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200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Microscopic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205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Biological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200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Chemical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200"/>
              </a:spcBef>
              <a:buClr>
                <a:srgbClr val="00CC99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Physical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911199"/>
            <a:ext cx="25630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spc="-5" dirty="0" smtClean="0">
                <a:solidFill>
                  <a:srgbClr val="FFFF00"/>
                </a:solidFill>
              </a:rPr>
              <a:t>Evaluation</a:t>
            </a:r>
            <a:r>
              <a:rPr lang="en-IN" sz="2000" b="1" spc="-50" dirty="0" smtClean="0">
                <a:solidFill>
                  <a:srgbClr val="FFFF00"/>
                </a:solidFill>
              </a:rPr>
              <a:t> </a:t>
            </a:r>
            <a:r>
              <a:rPr lang="en-IN" sz="2000" b="1" dirty="0" smtClean="0">
                <a:solidFill>
                  <a:srgbClr val="FFFF00"/>
                </a:solidFill>
              </a:rPr>
              <a:t>Method</a:t>
            </a:r>
            <a:endParaRPr lang="en-IN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190" y="1578609"/>
            <a:ext cx="8143240" cy="514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5134" marR="55880" indent="-318770">
              <a:lnSpc>
                <a:spcPct val="150000"/>
              </a:lnSpc>
              <a:spcBef>
                <a:spcPts val="100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445770" algn="l"/>
                <a:tab pos="3072130" algn="l"/>
                <a:tab pos="3847465" algn="l"/>
                <a:tab pos="5387975" algn="l"/>
                <a:tab pos="6848475" algn="l"/>
                <a:tab pos="7532370" algn="l"/>
              </a:tabLst>
            </a:pPr>
            <a:r>
              <a:rPr sz="3200" spc="-20" dirty="0">
                <a:latin typeface="Arial"/>
                <a:cs typeface="Arial"/>
              </a:rPr>
              <a:t>A</a:t>
            </a: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80" dirty="0">
                <a:latin typeface="Arial"/>
                <a:cs typeface="Arial"/>
              </a:rPr>
              <a:t>er</a:t>
            </a:r>
            <a:r>
              <a:rPr sz="3200" spc="-95" dirty="0">
                <a:latin typeface="Arial"/>
                <a:cs typeface="Arial"/>
              </a:rPr>
              <a:t>a</a:t>
            </a:r>
            <a:r>
              <a:rPr sz="3200" spc="105" dirty="0">
                <a:latin typeface="Arial"/>
                <a:cs typeface="Arial"/>
              </a:rPr>
              <a:t>t</a:t>
            </a:r>
            <a:r>
              <a:rPr sz="3200" spc="85" dirty="0">
                <a:latin typeface="Arial"/>
                <a:cs typeface="Arial"/>
              </a:rPr>
              <a:t>i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5" dirty="0">
                <a:latin typeface="Arial"/>
                <a:cs typeface="Arial"/>
              </a:rPr>
              <a:t>m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l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20" dirty="0">
                <a:latin typeface="Arial"/>
                <a:cs typeface="Arial"/>
              </a:rPr>
              <a:t>w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spc="-120" dirty="0">
                <a:latin typeface="Arial"/>
                <a:cs typeface="Arial"/>
              </a:rPr>
              <a:t>h</a:t>
            </a:r>
            <a:r>
              <a:rPr sz="3200" spc="-160" dirty="0">
                <a:latin typeface="Arial"/>
                <a:cs typeface="Arial"/>
              </a:rPr>
              <a:t>e  </a:t>
            </a:r>
            <a:r>
              <a:rPr sz="3200" spc="-130" dirty="0">
                <a:latin typeface="Arial"/>
                <a:cs typeface="Arial"/>
              </a:rPr>
              <a:t>debasement </a:t>
            </a:r>
            <a:r>
              <a:rPr sz="3200" spc="-50" dirty="0">
                <a:latin typeface="Arial"/>
                <a:cs typeface="Arial"/>
              </a:rPr>
              <a:t>of </a:t>
            </a:r>
            <a:r>
              <a:rPr sz="3200" spc="-60" dirty="0">
                <a:latin typeface="Arial"/>
                <a:cs typeface="Arial"/>
              </a:rPr>
              <a:t>an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article.</a:t>
            </a:r>
            <a:endParaRPr sz="3200">
              <a:latin typeface="Arial"/>
              <a:cs typeface="Arial"/>
            </a:endParaRPr>
          </a:p>
          <a:p>
            <a:pPr marL="201295" algn="ctr">
              <a:lnSpc>
                <a:spcPct val="100000"/>
              </a:lnSpc>
              <a:spcBef>
                <a:spcPts val="1920"/>
              </a:spcBef>
            </a:pPr>
            <a:r>
              <a:rPr sz="3200" spc="-290" dirty="0">
                <a:solidFill>
                  <a:srgbClr val="AF0F5B"/>
                </a:solidFill>
                <a:latin typeface="Arial"/>
                <a:cs typeface="Arial"/>
              </a:rPr>
              <a:t>OR</a:t>
            </a:r>
            <a:endParaRPr sz="3200">
              <a:latin typeface="Arial"/>
              <a:cs typeface="Arial"/>
            </a:endParaRPr>
          </a:p>
          <a:p>
            <a:pPr marL="445134" marR="55880" indent="-318770">
              <a:lnSpc>
                <a:spcPts val="5760"/>
              </a:lnSpc>
              <a:spcBef>
                <a:spcPts val="500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445770" algn="l"/>
              </a:tabLst>
            </a:pPr>
            <a:r>
              <a:rPr sz="3200" spc="-15" dirty="0">
                <a:latin typeface="Arial"/>
                <a:cs typeface="Arial"/>
              </a:rPr>
              <a:t>Adulteration </a:t>
            </a:r>
            <a:r>
              <a:rPr sz="3200" spc="-330" dirty="0">
                <a:latin typeface="Arial"/>
                <a:cs typeface="Arial"/>
              </a:rPr>
              <a:t>is </a:t>
            </a:r>
            <a:r>
              <a:rPr sz="3200" spc="-35" dirty="0">
                <a:latin typeface="Arial"/>
                <a:cs typeface="Arial"/>
              </a:rPr>
              <a:t>broadly </a:t>
            </a:r>
            <a:r>
              <a:rPr sz="3200" spc="-80" dirty="0">
                <a:latin typeface="Arial"/>
                <a:cs typeface="Arial"/>
              </a:rPr>
              <a:t>defined </a:t>
            </a:r>
            <a:r>
              <a:rPr sz="3200" spc="-330" dirty="0">
                <a:latin typeface="Arial"/>
                <a:cs typeface="Arial"/>
              </a:rPr>
              <a:t>as </a:t>
            </a:r>
            <a:r>
              <a:rPr sz="3200" spc="-35" dirty="0">
                <a:latin typeface="Arial"/>
                <a:cs typeface="Arial"/>
              </a:rPr>
              <a:t>admixture  </a:t>
            </a:r>
            <a:r>
              <a:rPr sz="3200" spc="-75" dirty="0">
                <a:latin typeface="Arial"/>
                <a:cs typeface="Arial"/>
              </a:rPr>
              <a:t>or </a:t>
            </a:r>
            <a:r>
              <a:rPr sz="3200" spc="-85" dirty="0">
                <a:latin typeface="Arial"/>
                <a:cs typeface="Arial"/>
              </a:rPr>
              <a:t>substitution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50" dirty="0">
                <a:latin typeface="Arial"/>
                <a:cs typeface="Arial"/>
              </a:rPr>
              <a:t>original </a:t>
            </a:r>
            <a:r>
              <a:rPr sz="3200" spc="-70" dirty="0">
                <a:latin typeface="Arial"/>
                <a:cs typeface="Arial"/>
              </a:rPr>
              <a:t>or </a:t>
            </a:r>
            <a:r>
              <a:rPr sz="3200" spc="-120" dirty="0">
                <a:latin typeface="Arial"/>
                <a:cs typeface="Arial"/>
              </a:rPr>
              <a:t>genuine</a:t>
            </a:r>
            <a:r>
              <a:rPr sz="3200" spc="615" dirty="0">
                <a:latin typeface="Arial"/>
                <a:cs typeface="Arial"/>
              </a:rPr>
              <a:t> </a:t>
            </a:r>
            <a:r>
              <a:rPr sz="3200" spc="-45" dirty="0">
                <a:latin typeface="Arial"/>
                <a:cs typeface="Arial"/>
              </a:rPr>
              <a:t>article/</a:t>
            </a:r>
            <a:endParaRPr sz="3200">
              <a:latin typeface="Arial"/>
              <a:cs typeface="Arial"/>
            </a:endParaRPr>
          </a:p>
          <a:p>
            <a:pPr marL="445134" marR="57150">
              <a:lnSpc>
                <a:spcPts val="5750"/>
              </a:lnSpc>
              <a:spcBef>
                <a:spcPts val="10"/>
              </a:spcBef>
              <a:tabLst>
                <a:tab pos="1514475" algn="l"/>
                <a:tab pos="2522220" algn="l"/>
                <a:tab pos="4066540" algn="l"/>
                <a:tab pos="5868670" algn="l"/>
                <a:tab pos="6483350" algn="l"/>
              </a:tabLst>
            </a:pP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10" dirty="0">
                <a:latin typeface="Arial"/>
                <a:cs typeface="Arial"/>
              </a:rPr>
              <a:t>r</a:t>
            </a:r>
            <a:r>
              <a:rPr sz="3200" spc="-15" dirty="0">
                <a:latin typeface="Arial"/>
                <a:cs typeface="Arial"/>
              </a:rPr>
              <a:t>u</a:t>
            </a:r>
            <a:r>
              <a:rPr sz="3200" spc="-120" dirty="0">
                <a:latin typeface="Arial"/>
                <a:cs typeface="Arial"/>
              </a:rPr>
              <a:t>g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20" dirty="0">
                <a:latin typeface="Arial"/>
                <a:cs typeface="Arial"/>
              </a:rPr>
              <a:t>w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40" dirty="0">
                <a:latin typeface="Arial"/>
                <a:cs typeface="Arial"/>
              </a:rPr>
              <a:t>f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5" dirty="0">
                <a:latin typeface="Arial"/>
                <a:cs typeface="Arial"/>
              </a:rPr>
              <a:t>ri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05" dirty="0">
                <a:latin typeface="Arial"/>
                <a:cs typeface="Arial"/>
              </a:rPr>
              <a:t>r,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40" dirty="0">
                <a:latin typeface="Arial"/>
                <a:cs typeface="Arial"/>
              </a:rPr>
              <a:t>f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105" dirty="0">
                <a:latin typeface="Arial"/>
                <a:cs typeface="Arial"/>
              </a:rPr>
              <a:t>t</a:t>
            </a:r>
            <a:r>
              <a:rPr sz="3200" spc="85" dirty="0">
                <a:latin typeface="Arial"/>
                <a:cs typeface="Arial"/>
              </a:rPr>
              <a:t>i</a:t>
            </a:r>
            <a:r>
              <a:rPr sz="3200" spc="-110" dirty="0">
                <a:latin typeface="Arial"/>
                <a:cs typeface="Arial"/>
              </a:rPr>
              <a:t>v</a:t>
            </a:r>
            <a:r>
              <a:rPr sz="3200" spc="-12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10" dirty="0">
                <a:latin typeface="Arial"/>
                <a:cs typeface="Arial"/>
              </a:rPr>
              <a:t>rw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200" spc="-635" dirty="0">
                <a:latin typeface="Arial"/>
                <a:cs typeface="Arial"/>
              </a:rPr>
              <a:t>s</a:t>
            </a:r>
            <a:r>
              <a:rPr sz="3200" spc="-160" dirty="0">
                <a:latin typeface="Arial"/>
                <a:cs typeface="Arial"/>
              </a:rPr>
              <a:t>e  </a:t>
            </a:r>
            <a:r>
              <a:rPr sz="3200" spc="-350" dirty="0">
                <a:latin typeface="Arial"/>
                <a:cs typeface="Arial"/>
              </a:rPr>
              <a:t>useless </a:t>
            </a:r>
            <a:r>
              <a:rPr sz="3200" spc="-70" dirty="0">
                <a:latin typeface="Arial"/>
                <a:cs typeface="Arial"/>
              </a:rPr>
              <a:t>or </a:t>
            </a:r>
            <a:r>
              <a:rPr sz="3200" spc="-15" dirty="0">
                <a:latin typeface="Arial"/>
                <a:cs typeface="Arial"/>
              </a:rPr>
              <a:t>harmful</a:t>
            </a:r>
            <a:r>
              <a:rPr sz="3200" spc="-385" dirty="0">
                <a:latin typeface="Arial"/>
                <a:cs typeface="Arial"/>
              </a:rPr>
              <a:t> </a:t>
            </a:r>
            <a:r>
              <a:rPr sz="3200" spc="-240" dirty="0">
                <a:latin typeface="Arial"/>
                <a:cs typeface="Arial"/>
              </a:rPr>
              <a:t>substances.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382000" cy="3974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indent="-343535" algn="just">
              <a:lnSpc>
                <a:spcPct val="114799"/>
              </a:lnSpc>
              <a:spcBef>
                <a:spcPts val="100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Organoleptic evaluation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means the study of a drug with  the help of organs of</a:t>
            </a:r>
            <a:r>
              <a:rPr lang="en-US" b="1" spc="6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sense.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14999"/>
              </a:lnSpc>
              <a:spcBef>
                <a:spcPts val="5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It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includes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any </a:t>
            </a:r>
            <a:r>
              <a:rPr lang="en-US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drug’s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macroscopic or external  appearance, </a:t>
            </a:r>
            <a:r>
              <a:rPr lang="en-US" b="1" spc="-4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color, </a:t>
            </a:r>
            <a:r>
              <a:rPr lang="en-US" b="1" spc="-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odor,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taste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&amp; sounds of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its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fracture  etc.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marR="6985" indent="-343535">
              <a:lnSpc>
                <a:spcPct val="100000"/>
              </a:lnSpc>
              <a:spcBef>
                <a:spcPts val="111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macroscopic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external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characteristic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a drug may  be divided into 7 headings</a:t>
            </a:r>
            <a:r>
              <a:rPr lang="en-US" b="1" spc="4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-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350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Shape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Size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Color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Fracture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&amp; </a:t>
            </a:r>
            <a:r>
              <a:rPr lang="en-US" sz="1600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internal</a:t>
            </a:r>
            <a:r>
              <a:rPr lang="en-US" sz="1600" b="1" spc="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color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Odor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Clr>
                <a:srgbClr val="00CC99"/>
              </a:buClr>
              <a:buAutoNum type="arabicPeriod"/>
              <a:tabLst>
                <a:tab pos="355600" algn="l"/>
                <a:tab pos="356235" algn="l"/>
              </a:tabLst>
            </a:pPr>
            <a:r>
              <a:rPr lang="en-US" sz="1600" b="1" spc="-4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Taste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609600" y="838200"/>
            <a:ext cx="5749671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none" spc="-5" dirty="0">
                <a:solidFill>
                  <a:srgbClr val="FFFF00"/>
                </a:solidFill>
              </a:rPr>
              <a:t>1. </a:t>
            </a:r>
            <a:r>
              <a:rPr sz="2800" spc="-5" dirty="0">
                <a:solidFill>
                  <a:srgbClr val="FFFF00"/>
                </a:solidFill>
              </a:rPr>
              <a:t>Organoleptic evaluation of</a:t>
            </a:r>
            <a:r>
              <a:rPr sz="2800" spc="15" dirty="0">
                <a:solidFill>
                  <a:srgbClr val="FFFF00"/>
                </a:solidFill>
              </a:rPr>
              <a:t> </a:t>
            </a:r>
            <a:r>
              <a:rPr sz="2800" spc="-5" dirty="0">
                <a:solidFill>
                  <a:srgbClr val="FFFF00"/>
                </a:solidFill>
              </a:rPr>
              <a:t>drug</a:t>
            </a:r>
            <a:endParaRPr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734690"/>
            <a:ext cx="7924800" cy="1740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92605" algn="l"/>
                <a:tab pos="3333750" algn="l"/>
                <a:tab pos="450278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Microscopic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evaluation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</a:t>
            </a:r>
            <a:r>
              <a:rPr lang="en-US" b="1" spc="3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	can</a:t>
            </a:r>
            <a:r>
              <a:rPr lang="en-US" b="1" spc="35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be</a:t>
            </a:r>
            <a:r>
              <a:rPr lang="en-US" b="1" spc="35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done</a:t>
            </a:r>
            <a:r>
              <a:rPr lang="en-US" b="1" spc="35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</a:t>
            </a:r>
            <a:r>
              <a:rPr lang="en-US" b="1" spc="36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12700" marR="5715">
              <a:lnSpc>
                <a:spcPct val="164800"/>
              </a:lnSpc>
              <a:spcBef>
                <a:spcPts val="10"/>
              </a:spcBef>
              <a:tabLst>
                <a:tab pos="1617345" algn="l"/>
                <a:tab pos="2109470" algn="l"/>
                <a:tab pos="2688590" algn="l"/>
                <a:tab pos="3286125" algn="l"/>
                <a:tab pos="3708400" algn="l"/>
                <a:tab pos="5519420" algn="l"/>
                <a:tab pos="6188710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labor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ry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by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use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ic</a:t>
            </a:r>
            <a:r>
              <a:rPr lang="en-US" b="1" spc="-6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</a:t>
            </a:r>
            <a:r>
              <a:rPr lang="en-US" b="1" spc="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scop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and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util</a:t>
            </a:r>
            <a:r>
              <a:rPr lang="en-US" b="1" spc="2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</a:t>
            </a:r>
            <a:r>
              <a:rPr lang="en-US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z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  various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microscopic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characters of the</a:t>
            </a:r>
            <a:r>
              <a:rPr lang="en-US" b="1" spc="16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drugs,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12700" marR="5715">
              <a:lnSpc>
                <a:spcPct val="164800"/>
              </a:lnSpc>
              <a:spcBef>
                <a:spcPts val="15"/>
              </a:spcBef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such as types and arrangement of various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cells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and  tissues.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990600" y="905002"/>
            <a:ext cx="59008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none" spc="-5" dirty="0">
                <a:solidFill>
                  <a:srgbClr val="FFC000"/>
                </a:solidFill>
              </a:rPr>
              <a:t>2. </a:t>
            </a:r>
            <a:r>
              <a:rPr sz="2800" spc="-10" dirty="0">
                <a:solidFill>
                  <a:srgbClr val="FFC000"/>
                </a:solidFill>
              </a:rPr>
              <a:t>Microscopic </a:t>
            </a:r>
            <a:r>
              <a:rPr sz="2800" dirty="0">
                <a:solidFill>
                  <a:srgbClr val="FFC000"/>
                </a:solidFill>
              </a:rPr>
              <a:t>evaluation </a:t>
            </a:r>
            <a:r>
              <a:rPr sz="2800" spc="-5" dirty="0">
                <a:solidFill>
                  <a:srgbClr val="FFC000"/>
                </a:solidFill>
              </a:rPr>
              <a:t>of</a:t>
            </a:r>
            <a:r>
              <a:rPr sz="2800" spc="-55" dirty="0">
                <a:solidFill>
                  <a:srgbClr val="FFC000"/>
                </a:solidFill>
              </a:rPr>
              <a:t> </a:t>
            </a:r>
            <a:r>
              <a:rPr sz="2800" spc="-5" dirty="0">
                <a:solidFill>
                  <a:srgbClr val="FFC000"/>
                </a:solidFill>
              </a:rPr>
              <a:t>drug</a:t>
            </a:r>
            <a:endParaRPr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905000"/>
            <a:ext cx="7315200" cy="1778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indent="-343535" algn="just">
              <a:lnSpc>
                <a:spcPct val="130000"/>
              </a:lnSpc>
              <a:spcBef>
                <a:spcPts val="105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Chemical evaluation of drugs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involves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both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qualitative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and quantitative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determination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their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active</a:t>
            </a:r>
            <a:r>
              <a:rPr lang="en-US" b="1" spc="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principles.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Times New Roman"/>
              <a:buChar char="•"/>
            </a:pP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30000"/>
              </a:lnSpc>
              <a:spcBef>
                <a:spcPts val="5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 this method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characteristic qualitative chemical  tests </a:t>
            </a:r>
            <a:r>
              <a:rPr lang="en-US" b="1" spc="-1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employed to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identify crude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drugs and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their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constituents.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1219201" y="676402"/>
            <a:ext cx="546912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none" spc="-5" dirty="0">
                <a:solidFill>
                  <a:srgbClr val="FFC000"/>
                </a:solidFill>
              </a:rPr>
              <a:t>3. </a:t>
            </a:r>
            <a:r>
              <a:rPr sz="2800" spc="-5" dirty="0">
                <a:solidFill>
                  <a:srgbClr val="FFC000"/>
                </a:solidFill>
              </a:rPr>
              <a:t>Chemical </a:t>
            </a:r>
            <a:r>
              <a:rPr sz="2800" dirty="0">
                <a:solidFill>
                  <a:srgbClr val="FFC000"/>
                </a:solidFill>
              </a:rPr>
              <a:t>evaluation </a:t>
            </a:r>
            <a:r>
              <a:rPr sz="2800" spc="-5" dirty="0">
                <a:solidFill>
                  <a:srgbClr val="FFC000"/>
                </a:solidFill>
              </a:rPr>
              <a:t>of</a:t>
            </a:r>
            <a:r>
              <a:rPr sz="2800" spc="-50" dirty="0">
                <a:solidFill>
                  <a:srgbClr val="FFC000"/>
                </a:solidFill>
              </a:rPr>
              <a:t> </a:t>
            </a:r>
            <a:r>
              <a:rPr sz="2800" spc="-5" dirty="0">
                <a:solidFill>
                  <a:srgbClr val="FFC000"/>
                </a:solidFill>
              </a:rPr>
              <a:t>drug</a:t>
            </a:r>
            <a:endParaRPr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428452"/>
            <a:ext cx="6781800" cy="256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12700" indent="-343535" algn="just">
              <a:lnSpc>
                <a:spcPct val="130000"/>
              </a:lnSpc>
              <a:spcBef>
                <a:spcPts val="100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biological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evaluation of crude drugs is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very useful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 determining the pharmacological activity of the</a:t>
            </a:r>
            <a:r>
              <a:rPr lang="en-US" b="1" spc="22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30000"/>
              </a:lnSpc>
              <a:spcBef>
                <a:spcPts val="1200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Since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living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organism or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their isolated living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tissues </a:t>
            </a:r>
            <a:r>
              <a:rPr lang="en-US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used, this method is also called the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biological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method or  </a:t>
            </a:r>
            <a:r>
              <a:rPr lang="en-US" b="1" spc="-2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bioassay.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55600" marR="8890" indent="-343535" algn="just">
              <a:lnSpc>
                <a:spcPct val="130100"/>
              </a:lnSpc>
              <a:spcBef>
                <a:spcPts val="1195"/>
              </a:spcBef>
              <a:buFont typeface="Times New Roman"/>
              <a:buChar char="•"/>
              <a:tabLst>
                <a:tab pos="356235" algn="l"/>
              </a:tabLst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Many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drugs, particularly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antibiotics, toxins and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toxoids and also </a:t>
            </a:r>
            <a:r>
              <a:rPr lang="en-US" b="1" spc="-5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vitamines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2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are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assayed by this</a:t>
            </a:r>
            <a:r>
              <a:rPr lang="en-US" b="1" spc="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method.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1371601" y="905002"/>
            <a:ext cx="542239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none" spc="-5" dirty="0">
                <a:solidFill>
                  <a:srgbClr val="FFFF00"/>
                </a:solidFill>
              </a:rPr>
              <a:t>4. </a:t>
            </a:r>
            <a:r>
              <a:rPr sz="2800" spc="-5" dirty="0">
                <a:solidFill>
                  <a:srgbClr val="FFFF00"/>
                </a:solidFill>
              </a:rPr>
              <a:t>Biological </a:t>
            </a:r>
            <a:r>
              <a:rPr sz="2800" dirty="0">
                <a:solidFill>
                  <a:srgbClr val="FFFF00"/>
                </a:solidFill>
              </a:rPr>
              <a:t>evaluation </a:t>
            </a:r>
            <a:r>
              <a:rPr sz="2800" spc="-5" dirty="0">
                <a:solidFill>
                  <a:srgbClr val="FFFF00"/>
                </a:solidFill>
              </a:rPr>
              <a:t>of</a:t>
            </a:r>
            <a:r>
              <a:rPr sz="2800" spc="-55" dirty="0">
                <a:solidFill>
                  <a:srgbClr val="FFFF00"/>
                </a:solidFill>
              </a:rPr>
              <a:t> </a:t>
            </a:r>
            <a:r>
              <a:rPr sz="2800" spc="-5" dirty="0">
                <a:solidFill>
                  <a:srgbClr val="FFFF00"/>
                </a:solidFill>
              </a:rPr>
              <a:t>drug</a:t>
            </a:r>
            <a:endParaRPr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87040"/>
            <a:ext cx="6858000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lnSpc>
                <a:spcPct val="135100"/>
              </a:lnSpc>
              <a:spcBef>
                <a:spcPts val="105"/>
              </a:spcBef>
            </a:pP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physical evaluation of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crude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drugs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is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accomplished by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the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determination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various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physical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characteristics using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various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physico-chemical 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techniques, for example,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specific gravity (of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fats and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volatile oils),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melting points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(of alkaloids), optical 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rotation </a:t>
            </a:r>
            <a:r>
              <a:rPr lang="en-US" b="1" spc="-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(of alkaloid and volatile oils),</a:t>
            </a:r>
            <a:r>
              <a:rPr lang="en-US" b="1" spc="16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b="1" spc="-1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etc.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8967" y="838200"/>
            <a:ext cx="4414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spc="-5" dirty="0" smtClean="0">
                <a:solidFill>
                  <a:srgbClr val="FFC000"/>
                </a:solidFill>
              </a:rPr>
              <a:t>5. </a:t>
            </a:r>
            <a:r>
              <a:rPr lang="en-US" sz="2800" spc="-5" dirty="0" smtClean="0">
                <a:solidFill>
                  <a:srgbClr val="FFC000"/>
                </a:solidFill>
              </a:rPr>
              <a:t>Physical </a:t>
            </a:r>
            <a:r>
              <a:rPr lang="en-US" sz="2800" dirty="0" smtClean="0">
                <a:solidFill>
                  <a:srgbClr val="FFC000"/>
                </a:solidFill>
              </a:rPr>
              <a:t>evaluation </a:t>
            </a:r>
            <a:r>
              <a:rPr lang="en-US" sz="2800" spc="-5" dirty="0" smtClean="0">
                <a:solidFill>
                  <a:srgbClr val="FFC000"/>
                </a:solidFill>
              </a:rPr>
              <a:t>of</a:t>
            </a:r>
            <a:r>
              <a:rPr lang="en-US" sz="2800" spc="-45" dirty="0" smtClean="0">
                <a:solidFill>
                  <a:srgbClr val="FFC000"/>
                </a:solidFill>
              </a:rPr>
              <a:t> </a:t>
            </a:r>
            <a:r>
              <a:rPr lang="en-US" sz="2800" spc="-5" dirty="0" smtClean="0">
                <a:solidFill>
                  <a:srgbClr val="FFC000"/>
                </a:solidFill>
              </a:rPr>
              <a:t>drug</a:t>
            </a:r>
            <a:endParaRPr lang="en-IN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99523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690" y="1652270"/>
            <a:ext cx="8066405" cy="2948940"/>
          </a:xfrm>
          <a:prstGeom prst="rect">
            <a:avLst/>
          </a:prstGeom>
        </p:spPr>
        <p:txBody>
          <a:bodyPr vert="horz" wrap="square" lIns="0" tIns="25527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2010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 </a:t>
            </a:r>
            <a:r>
              <a:rPr sz="3200" spc="-175" dirty="0">
                <a:solidFill>
                  <a:srgbClr val="AF0F5B"/>
                </a:solidFill>
                <a:latin typeface="Arial"/>
                <a:cs typeface="Arial"/>
              </a:rPr>
              <a:t>ADULTRANT</a:t>
            </a:r>
            <a:r>
              <a:rPr sz="3200" spc="-100" dirty="0">
                <a:solidFill>
                  <a:srgbClr val="AF0F5B"/>
                </a:solidFill>
                <a:latin typeface="Arial"/>
                <a:cs typeface="Arial"/>
              </a:rPr>
              <a:t> </a:t>
            </a:r>
            <a:r>
              <a:rPr sz="3200" spc="-250" dirty="0">
                <a:solidFill>
                  <a:srgbClr val="AF0F5B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381635" marR="43180" indent="339090" algn="just">
              <a:lnSpc>
                <a:spcPts val="5760"/>
              </a:lnSpc>
              <a:spcBef>
                <a:spcPts val="500"/>
              </a:spcBef>
            </a:pPr>
            <a:r>
              <a:rPr sz="3200" spc="-22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adulterant </a:t>
            </a:r>
            <a:r>
              <a:rPr sz="3200" spc="-114" dirty="0">
                <a:latin typeface="Arial"/>
                <a:cs typeface="Arial"/>
              </a:rPr>
              <a:t>must </a:t>
            </a:r>
            <a:r>
              <a:rPr sz="3200" spc="-125" dirty="0">
                <a:latin typeface="Arial"/>
                <a:cs typeface="Arial"/>
              </a:rPr>
              <a:t>be </a:t>
            </a:r>
            <a:r>
              <a:rPr sz="3200" spc="-254" dirty="0">
                <a:latin typeface="Arial"/>
                <a:cs typeface="Arial"/>
              </a:rPr>
              <a:t>some </a:t>
            </a:r>
            <a:r>
              <a:rPr sz="3200" spc="-10" dirty="0">
                <a:latin typeface="Arial"/>
                <a:cs typeface="Arial"/>
              </a:rPr>
              <a:t>material  </a:t>
            </a:r>
            <a:r>
              <a:rPr sz="3200" spc="-110" dirty="0">
                <a:latin typeface="Arial"/>
                <a:cs typeface="Arial"/>
              </a:rPr>
              <a:t>which </a:t>
            </a:r>
            <a:r>
              <a:rPr sz="3200" spc="-60" dirty="0">
                <a:latin typeface="Arial"/>
                <a:cs typeface="Arial"/>
              </a:rPr>
              <a:t>in </a:t>
            </a:r>
            <a:r>
              <a:rPr sz="3200" spc="-20" dirty="0">
                <a:latin typeface="Arial"/>
                <a:cs typeface="Arial"/>
              </a:rPr>
              <a:t>both </a:t>
            </a:r>
            <a:r>
              <a:rPr sz="3200" spc="-135" dirty="0">
                <a:latin typeface="Arial"/>
                <a:cs typeface="Arial"/>
              </a:rPr>
              <a:t>cheap </a:t>
            </a:r>
            <a:r>
              <a:rPr sz="3200" spc="-40" dirty="0">
                <a:latin typeface="Arial"/>
                <a:cs typeface="Arial"/>
              </a:rPr>
              <a:t>and </a:t>
            </a:r>
            <a:r>
              <a:rPr sz="3200" spc="-30" dirty="0">
                <a:latin typeface="Arial"/>
                <a:cs typeface="Arial"/>
              </a:rPr>
              <a:t>available </a:t>
            </a:r>
            <a:r>
              <a:rPr sz="3200" spc="-60" dirty="0">
                <a:latin typeface="Arial"/>
                <a:cs typeface="Arial"/>
              </a:rPr>
              <a:t>in </a:t>
            </a:r>
            <a:r>
              <a:rPr sz="3200" spc="-10" dirty="0">
                <a:latin typeface="Arial"/>
                <a:cs typeface="Arial"/>
              </a:rPr>
              <a:t>fairly  </a:t>
            </a:r>
            <a:r>
              <a:rPr sz="3200" spc="-75" dirty="0">
                <a:latin typeface="Arial"/>
                <a:cs typeface="Arial"/>
              </a:rPr>
              <a:t>large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114" dirty="0">
                <a:latin typeface="Arial"/>
                <a:cs typeface="Arial"/>
              </a:rPr>
              <a:t>amounts.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0850" y="151129"/>
            <a:ext cx="8242300" cy="12623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2919" y="1535429"/>
            <a:ext cx="8400415" cy="4075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 indent="-320040">
              <a:lnSpc>
                <a:spcPct val="100000"/>
              </a:lnSpc>
              <a:spcBef>
                <a:spcPts val="100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447040" algn="l"/>
              </a:tabLst>
            </a:pPr>
            <a:r>
              <a:rPr sz="3200" spc="-545" dirty="0">
                <a:latin typeface="Arial"/>
                <a:cs typeface="Arial"/>
              </a:rPr>
              <a:t>1. </a:t>
            </a:r>
            <a:r>
              <a:rPr sz="3200" spc="-70" dirty="0">
                <a:latin typeface="Arial"/>
                <a:cs typeface="Arial"/>
              </a:rPr>
              <a:t>Deliberate </a:t>
            </a:r>
            <a:r>
              <a:rPr sz="3200" spc="55" dirty="0">
                <a:latin typeface="Arial"/>
                <a:cs typeface="Arial"/>
              </a:rPr>
              <a:t>( </a:t>
            </a:r>
            <a:r>
              <a:rPr sz="3200" spc="-45" dirty="0">
                <a:latin typeface="Arial"/>
                <a:cs typeface="Arial"/>
              </a:rPr>
              <a:t>Intentional </a:t>
            </a:r>
            <a:r>
              <a:rPr sz="3200" spc="55" dirty="0">
                <a:latin typeface="Arial"/>
                <a:cs typeface="Arial"/>
              </a:rPr>
              <a:t>)</a:t>
            </a:r>
            <a:r>
              <a:rPr sz="3200" spc="-19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adulteration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7ED03A"/>
              </a:buClr>
              <a:buFont typeface="UnDotum"/>
              <a:buChar char=""/>
            </a:pPr>
            <a:endParaRPr sz="2750">
              <a:latin typeface="Arial"/>
              <a:cs typeface="Arial"/>
            </a:endParaRPr>
          </a:p>
          <a:p>
            <a:pPr marL="447040" indent="-320040">
              <a:lnSpc>
                <a:spcPct val="100000"/>
              </a:lnSpc>
              <a:buClr>
                <a:srgbClr val="7ED03A"/>
              </a:buClr>
              <a:buSzPct val="79687"/>
              <a:buFont typeface="UnDotum"/>
              <a:buChar char=""/>
              <a:tabLst>
                <a:tab pos="447040" algn="l"/>
              </a:tabLst>
            </a:pPr>
            <a:r>
              <a:rPr sz="3200" spc="-220" dirty="0">
                <a:latin typeface="Arial"/>
                <a:cs typeface="Arial"/>
              </a:rPr>
              <a:t>2. </a:t>
            </a:r>
            <a:r>
              <a:rPr sz="3200" spc="-85" dirty="0">
                <a:latin typeface="Arial"/>
                <a:cs typeface="Arial"/>
              </a:rPr>
              <a:t>Accidental </a:t>
            </a:r>
            <a:r>
              <a:rPr sz="3200" spc="55" dirty="0">
                <a:latin typeface="Arial"/>
                <a:cs typeface="Arial"/>
              </a:rPr>
              <a:t>( </a:t>
            </a:r>
            <a:r>
              <a:rPr sz="3200" spc="-40" dirty="0">
                <a:latin typeface="Arial"/>
                <a:cs typeface="Arial"/>
              </a:rPr>
              <a:t>In-deliberate)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adulteration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7ED03A"/>
              </a:buClr>
              <a:buFont typeface="UnDotum"/>
              <a:buChar char=""/>
            </a:pPr>
            <a:endParaRPr sz="2750">
              <a:latin typeface="Arial"/>
              <a:cs typeface="Arial"/>
            </a:endParaRPr>
          </a:p>
          <a:p>
            <a:pPr marL="446405" indent="-320040">
              <a:lnSpc>
                <a:spcPct val="100000"/>
              </a:lnSpc>
              <a:buClr>
                <a:srgbClr val="7ED03A"/>
              </a:buClr>
              <a:buSzPct val="79687"/>
              <a:buFont typeface="UnDotum"/>
              <a:buChar char=""/>
              <a:tabLst>
                <a:tab pos="447040" algn="l"/>
                <a:tab pos="2633345" algn="l"/>
                <a:tab pos="5163820" algn="l"/>
                <a:tab pos="5808980" algn="l"/>
                <a:tab pos="6824980" algn="l"/>
              </a:tabLst>
            </a:pPr>
            <a:r>
              <a:rPr sz="3200" spc="-70" dirty="0">
                <a:solidFill>
                  <a:srgbClr val="BF0000"/>
                </a:solidFill>
                <a:latin typeface="Arial"/>
                <a:cs typeface="Arial"/>
              </a:rPr>
              <a:t>Deliberate	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adulteration	</a:t>
            </a:r>
            <a:r>
              <a:rPr sz="3200" spc="25" dirty="0">
                <a:solidFill>
                  <a:srgbClr val="BF0000"/>
                </a:solidFill>
                <a:latin typeface="Arial"/>
                <a:cs typeface="Arial"/>
              </a:rPr>
              <a:t>–	</a:t>
            </a:r>
            <a:r>
              <a:rPr sz="3200" spc="-90" dirty="0">
                <a:solidFill>
                  <a:srgbClr val="BF0000"/>
                </a:solidFill>
                <a:latin typeface="Arial"/>
                <a:cs typeface="Arial"/>
              </a:rPr>
              <a:t>Are	</a:t>
            </a:r>
            <a:r>
              <a:rPr sz="3200" spc="-40" dirty="0">
                <a:solidFill>
                  <a:srgbClr val="BF0000"/>
                </a:solidFill>
                <a:latin typeface="Arial"/>
                <a:cs typeface="Arial"/>
              </a:rPr>
              <a:t>normally</a:t>
            </a:r>
            <a:endParaRPr sz="3200">
              <a:latin typeface="Arial"/>
              <a:cs typeface="Arial"/>
            </a:endParaRPr>
          </a:p>
          <a:p>
            <a:pPr marL="446405" marR="66040">
              <a:lnSpc>
                <a:spcPct val="182600"/>
              </a:lnSpc>
              <a:spcBef>
                <a:spcPts val="5"/>
              </a:spcBef>
              <a:tabLst>
                <a:tab pos="2731135" algn="l"/>
                <a:tab pos="4214495" algn="l"/>
                <a:tab pos="5285105" algn="l"/>
                <a:tab pos="6163945" algn="l"/>
                <a:tab pos="7996555" algn="l"/>
              </a:tabLst>
            </a:pPr>
            <a:r>
              <a:rPr sz="3200" spc="-325" dirty="0">
                <a:solidFill>
                  <a:srgbClr val="BF0000"/>
                </a:solidFill>
                <a:latin typeface="Arial"/>
                <a:cs typeface="Arial"/>
              </a:rPr>
              <a:t>c</a:t>
            </a:r>
            <a:r>
              <a:rPr sz="3200" spc="-135" dirty="0">
                <a:solidFill>
                  <a:srgbClr val="BF0000"/>
                </a:solidFill>
                <a:latin typeface="Arial"/>
                <a:cs typeface="Arial"/>
              </a:rPr>
              <a:t>o</a:t>
            </a:r>
            <a:r>
              <a:rPr sz="3200" spc="-5" dirty="0">
                <a:solidFill>
                  <a:srgbClr val="BF0000"/>
                </a:solidFill>
                <a:latin typeface="Arial"/>
                <a:cs typeface="Arial"/>
              </a:rPr>
              <a:t>m</a:t>
            </a:r>
            <a:r>
              <a:rPr sz="3200" spc="5" dirty="0">
                <a:solidFill>
                  <a:srgbClr val="BF0000"/>
                </a:solidFill>
                <a:latin typeface="Arial"/>
                <a:cs typeface="Arial"/>
              </a:rPr>
              <a:t>m</a:t>
            </a:r>
            <a:r>
              <a:rPr sz="3200" spc="-240" dirty="0">
                <a:solidFill>
                  <a:srgbClr val="BF0000"/>
                </a:solidFill>
                <a:latin typeface="Arial"/>
                <a:cs typeface="Arial"/>
              </a:rPr>
              <a:t>e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r</a:t>
            </a:r>
            <a:r>
              <a:rPr sz="3200" spc="-315" dirty="0">
                <a:solidFill>
                  <a:srgbClr val="BF0000"/>
                </a:solidFill>
                <a:latin typeface="Arial"/>
                <a:cs typeface="Arial"/>
              </a:rPr>
              <a:t>c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i</a:t>
            </a:r>
            <a:r>
              <a:rPr sz="3200" spc="-15" dirty="0">
                <a:solidFill>
                  <a:srgbClr val="BF0000"/>
                </a:solidFill>
                <a:latin typeface="Arial"/>
                <a:cs typeface="Arial"/>
              </a:rPr>
              <a:t>a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l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	</a:t>
            </a:r>
            <a:r>
              <a:rPr sz="3200" spc="-5" dirty="0">
                <a:solidFill>
                  <a:srgbClr val="BF0000"/>
                </a:solidFill>
                <a:latin typeface="Arial"/>
                <a:cs typeface="Arial"/>
              </a:rPr>
              <a:t>m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ai</a:t>
            </a:r>
            <a:r>
              <a:rPr sz="3200" spc="-110" dirty="0">
                <a:solidFill>
                  <a:srgbClr val="BF00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l</a:t>
            </a:r>
            <a:r>
              <a:rPr sz="3200" spc="-80" dirty="0">
                <a:solidFill>
                  <a:srgbClr val="BF0000"/>
                </a:solidFill>
                <a:latin typeface="Arial"/>
                <a:cs typeface="Arial"/>
              </a:rPr>
              <a:t>y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	</a:t>
            </a:r>
            <a:r>
              <a:rPr sz="3200" spc="20" dirty="0">
                <a:solidFill>
                  <a:srgbClr val="BF0000"/>
                </a:solidFill>
                <a:latin typeface="Arial"/>
                <a:cs typeface="Arial"/>
              </a:rPr>
              <a:t>w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i</a:t>
            </a:r>
            <a:r>
              <a:rPr sz="3200" spc="20" dirty="0">
                <a:solidFill>
                  <a:srgbClr val="BF0000"/>
                </a:solidFill>
                <a:latin typeface="Arial"/>
                <a:cs typeface="Arial"/>
              </a:rPr>
              <a:t>t</a:t>
            </a:r>
            <a:r>
              <a:rPr sz="3200" spc="55" dirty="0">
                <a:solidFill>
                  <a:srgbClr val="BF0000"/>
                </a:solidFill>
                <a:latin typeface="Arial"/>
                <a:cs typeface="Arial"/>
              </a:rPr>
              <a:t>h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	</a:t>
            </a:r>
            <a:r>
              <a:rPr sz="3200" spc="20" dirty="0">
                <a:solidFill>
                  <a:srgbClr val="BF0000"/>
                </a:solidFill>
                <a:latin typeface="Arial"/>
                <a:cs typeface="Arial"/>
              </a:rPr>
              <a:t>t</a:t>
            </a:r>
            <a:r>
              <a:rPr sz="3200" spc="45" dirty="0">
                <a:solidFill>
                  <a:srgbClr val="BF0000"/>
                </a:solidFill>
                <a:latin typeface="Arial"/>
                <a:cs typeface="Arial"/>
              </a:rPr>
              <a:t>h</a:t>
            </a:r>
            <a:r>
              <a:rPr sz="3200" spc="-240" dirty="0">
                <a:solidFill>
                  <a:srgbClr val="BF0000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	</a:t>
            </a:r>
            <a:r>
              <a:rPr sz="3200" spc="-10" dirty="0">
                <a:solidFill>
                  <a:srgbClr val="BF0000"/>
                </a:solidFill>
                <a:latin typeface="Arial"/>
                <a:cs typeface="Arial"/>
              </a:rPr>
              <a:t>i</a:t>
            </a:r>
            <a:r>
              <a:rPr sz="3200" spc="60" dirty="0">
                <a:solidFill>
                  <a:srgbClr val="BF0000"/>
                </a:solidFill>
                <a:latin typeface="Arial"/>
                <a:cs typeface="Arial"/>
              </a:rPr>
              <a:t>n</a:t>
            </a:r>
            <a:r>
              <a:rPr sz="3200" spc="30" dirty="0">
                <a:solidFill>
                  <a:srgbClr val="BF0000"/>
                </a:solidFill>
                <a:latin typeface="Arial"/>
                <a:cs typeface="Arial"/>
              </a:rPr>
              <a:t>t</a:t>
            </a:r>
            <a:r>
              <a:rPr sz="3200" spc="-240" dirty="0">
                <a:solidFill>
                  <a:srgbClr val="BF0000"/>
                </a:solidFill>
                <a:latin typeface="Arial"/>
                <a:cs typeface="Arial"/>
              </a:rPr>
              <a:t>e</a:t>
            </a:r>
            <a:r>
              <a:rPr sz="3200" spc="60" dirty="0">
                <a:solidFill>
                  <a:srgbClr val="BF0000"/>
                </a:solidFill>
                <a:latin typeface="Arial"/>
                <a:cs typeface="Arial"/>
              </a:rPr>
              <a:t>n</a:t>
            </a:r>
            <a:r>
              <a:rPr sz="3200" spc="30" dirty="0">
                <a:solidFill>
                  <a:srgbClr val="BF0000"/>
                </a:solidFill>
                <a:latin typeface="Arial"/>
                <a:cs typeface="Arial"/>
              </a:rPr>
              <a:t>t</a:t>
            </a:r>
            <a:r>
              <a:rPr sz="3200" spc="-15" dirty="0">
                <a:solidFill>
                  <a:srgbClr val="BF0000"/>
                </a:solidFill>
                <a:latin typeface="Arial"/>
                <a:cs typeface="Arial"/>
              </a:rPr>
              <a:t>i</a:t>
            </a:r>
            <a:r>
              <a:rPr sz="3200" spc="-135" dirty="0">
                <a:solidFill>
                  <a:srgbClr val="BF0000"/>
                </a:solidFill>
                <a:latin typeface="Arial"/>
                <a:cs typeface="Arial"/>
              </a:rPr>
              <a:t>o</a:t>
            </a:r>
            <a:r>
              <a:rPr sz="3200" spc="-110" dirty="0">
                <a:solidFill>
                  <a:srgbClr val="BF0000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BF0000"/>
                </a:solidFill>
                <a:latin typeface="Arial"/>
                <a:cs typeface="Arial"/>
              </a:rPr>
              <a:t>	</a:t>
            </a:r>
            <a:r>
              <a:rPr sz="3200" spc="-135" dirty="0">
                <a:solidFill>
                  <a:srgbClr val="BF0000"/>
                </a:solidFill>
                <a:latin typeface="Arial"/>
                <a:cs typeface="Arial"/>
              </a:rPr>
              <a:t>o</a:t>
            </a:r>
            <a:r>
              <a:rPr sz="3200" spc="50" dirty="0">
                <a:solidFill>
                  <a:srgbClr val="BF0000"/>
                </a:solidFill>
                <a:latin typeface="Arial"/>
                <a:cs typeface="Arial"/>
              </a:rPr>
              <a:t>f  </a:t>
            </a:r>
            <a:r>
              <a:rPr sz="3200" spc="-120" dirty="0">
                <a:solidFill>
                  <a:srgbClr val="BF0000"/>
                </a:solidFill>
                <a:latin typeface="Arial"/>
                <a:cs typeface="Arial"/>
              </a:rPr>
              <a:t>enhancement </a:t>
            </a:r>
            <a:r>
              <a:rPr sz="3200" spc="-45" dirty="0">
                <a:solidFill>
                  <a:srgbClr val="BF0000"/>
                </a:solidFill>
                <a:latin typeface="Arial"/>
                <a:cs typeface="Arial"/>
              </a:rPr>
              <a:t>of</a:t>
            </a:r>
            <a:r>
              <a:rPr sz="3200" spc="-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sz="3200" spc="-80" dirty="0">
                <a:solidFill>
                  <a:srgbClr val="BF0000"/>
                </a:solidFill>
                <a:latin typeface="Arial"/>
                <a:cs typeface="Arial"/>
              </a:rPr>
              <a:t>profits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9229" y="151129"/>
            <a:ext cx="8656320" cy="12623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93090" y="1629409"/>
            <a:ext cx="8028940" cy="3365500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356870" indent="-318770">
              <a:lnSpc>
                <a:spcPct val="100000"/>
              </a:lnSpc>
              <a:spcBef>
                <a:spcPts val="1520"/>
              </a:spcBef>
              <a:buClr>
                <a:srgbClr val="7ED03A"/>
              </a:buClr>
              <a:buSzPct val="79687"/>
              <a:buFont typeface="UnDotum"/>
              <a:buChar char=""/>
              <a:tabLst>
                <a:tab pos="356870" algn="l"/>
              </a:tabLst>
            </a:pPr>
            <a:r>
              <a:rPr sz="3200" spc="-545" dirty="0">
                <a:latin typeface="Arial"/>
                <a:cs typeface="Arial"/>
              </a:rPr>
              <a:t>1. </a:t>
            </a:r>
            <a:r>
              <a:rPr sz="3200" spc="-150" dirty="0">
                <a:latin typeface="Arial"/>
                <a:cs typeface="Arial"/>
              </a:rPr>
              <a:t>Scarcity </a:t>
            </a:r>
            <a:r>
              <a:rPr sz="3200" spc="-50" dirty="0">
                <a:latin typeface="Arial"/>
                <a:cs typeface="Arial"/>
              </a:rPr>
              <a:t>of </a:t>
            </a:r>
            <a:r>
              <a:rPr sz="3200" spc="-55" dirty="0">
                <a:latin typeface="Arial"/>
                <a:cs typeface="Arial"/>
              </a:rPr>
              <a:t>the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drug</a:t>
            </a:r>
            <a:endParaRPr sz="3200">
              <a:latin typeface="Arial"/>
              <a:cs typeface="Arial"/>
            </a:endParaRPr>
          </a:p>
          <a:p>
            <a:pPr marL="356235" marR="273050" indent="-318770">
              <a:lnSpc>
                <a:spcPct val="137000"/>
              </a:lnSpc>
              <a:buClr>
                <a:srgbClr val="7ED03A"/>
              </a:buClr>
              <a:buSzPct val="79687"/>
              <a:buFont typeface="UnDotum"/>
              <a:buChar char=""/>
              <a:tabLst>
                <a:tab pos="356870" algn="l"/>
              </a:tabLst>
            </a:pPr>
            <a:r>
              <a:rPr sz="3200" spc="-220" dirty="0">
                <a:latin typeface="Arial"/>
                <a:cs typeface="Arial"/>
              </a:rPr>
              <a:t>2. </a:t>
            </a:r>
            <a:r>
              <a:rPr sz="3200" spc="-225" dirty="0">
                <a:latin typeface="Arial"/>
                <a:cs typeface="Arial"/>
              </a:rPr>
              <a:t>The </a:t>
            </a:r>
            <a:r>
              <a:rPr sz="3200" spc="-90" dirty="0">
                <a:latin typeface="Arial"/>
                <a:cs typeface="Arial"/>
              </a:rPr>
              <a:t>high </a:t>
            </a:r>
            <a:r>
              <a:rPr sz="3200" spc="-110" dirty="0">
                <a:latin typeface="Arial"/>
                <a:cs typeface="Arial"/>
              </a:rPr>
              <a:t>price </a:t>
            </a:r>
            <a:r>
              <a:rPr sz="3200" spc="-45" dirty="0">
                <a:latin typeface="Arial"/>
                <a:cs typeface="Arial"/>
              </a:rPr>
              <a:t>of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35" dirty="0">
                <a:latin typeface="Arial"/>
                <a:cs typeface="Arial"/>
              </a:rPr>
              <a:t>drug </a:t>
            </a:r>
            <a:r>
              <a:rPr sz="3200" spc="-60" dirty="0">
                <a:latin typeface="Arial"/>
                <a:cs typeface="Arial"/>
              </a:rPr>
              <a:t>in </a:t>
            </a:r>
            <a:r>
              <a:rPr sz="3200" spc="-55" dirty="0">
                <a:latin typeface="Arial"/>
                <a:cs typeface="Arial"/>
              </a:rPr>
              <a:t>the </a:t>
            </a:r>
            <a:r>
              <a:rPr sz="3200" spc="-15" dirty="0">
                <a:latin typeface="Arial"/>
                <a:cs typeface="Arial"/>
              </a:rPr>
              <a:t>market,  </a:t>
            </a:r>
            <a:r>
              <a:rPr sz="3200" spc="-204" dirty="0">
                <a:latin typeface="Arial"/>
                <a:cs typeface="Arial"/>
              </a:rPr>
              <a:t>eg: </a:t>
            </a:r>
            <a:r>
              <a:rPr sz="3200" spc="-165" dirty="0">
                <a:latin typeface="Arial"/>
                <a:cs typeface="Arial"/>
              </a:rPr>
              <a:t>Clove, </a:t>
            </a:r>
            <a:r>
              <a:rPr sz="3200" spc="-125" dirty="0">
                <a:latin typeface="Arial"/>
                <a:cs typeface="Arial"/>
              </a:rPr>
              <a:t>Cinnamon,</a:t>
            </a:r>
            <a:r>
              <a:rPr sz="3200" spc="90" dirty="0">
                <a:latin typeface="Arial"/>
                <a:cs typeface="Arial"/>
              </a:rPr>
              <a:t> </a:t>
            </a:r>
            <a:r>
              <a:rPr sz="3200" spc="-70" dirty="0">
                <a:latin typeface="Arial"/>
                <a:cs typeface="Arial"/>
              </a:rPr>
              <a:t>Cardamom</a:t>
            </a:r>
            <a:endParaRPr sz="3200">
              <a:latin typeface="Arial"/>
              <a:cs typeface="Arial"/>
            </a:endParaRPr>
          </a:p>
          <a:p>
            <a:pPr marL="356235" marR="30480" indent="-318770">
              <a:lnSpc>
                <a:spcPct val="137000"/>
              </a:lnSpc>
              <a:buClr>
                <a:srgbClr val="7ED03A"/>
              </a:buClr>
              <a:buSzPct val="79687"/>
              <a:buFont typeface="UnDotum"/>
              <a:buChar char=""/>
              <a:tabLst>
                <a:tab pos="356870" algn="l"/>
                <a:tab pos="842010" algn="l"/>
                <a:tab pos="1284605" algn="l"/>
                <a:tab pos="1702435" algn="l"/>
                <a:tab pos="2640330" algn="l"/>
                <a:tab pos="4320540" algn="l"/>
                <a:tab pos="5264150" algn="l"/>
                <a:tab pos="6017260" algn="l"/>
              </a:tabLst>
            </a:pPr>
            <a:r>
              <a:rPr sz="3200" spc="-325" dirty="0">
                <a:latin typeface="Arial"/>
                <a:cs typeface="Arial"/>
              </a:rPr>
              <a:t>3</a:t>
            </a:r>
            <a:r>
              <a:rPr sz="3200" spc="-160" dirty="0">
                <a:latin typeface="Arial"/>
                <a:cs typeface="Arial"/>
              </a:rPr>
              <a:t>.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35" dirty="0">
                <a:latin typeface="Arial"/>
                <a:cs typeface="Arial"/>
              </a:rPr>
              <a:t>I</a:t>
            </a:r>
            <a:r>
              <a:rPr sz="3200" spc="200" dirty="0">
                <a:latin typeface="Arial"/>
                <a:cs typeface="Arial"/>
              </a:rPr>
              <a:t>t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10" dirty="0">
                <a:latin typeface="Arial"/>
                <a:cs typeface="Arial"/>
              </a:rPr>
              <a:t>v</a:t>
            </a:r>
            <a:r>
              <a:rPr sz="3200" spc="-120" dirty="0">
                <a:latin typeface="Arial"/>
                <a:cs typeface="Arial"/>
              </a:rPr>
              <a:t>e</a:t>
            </a:r>
            <a:r>
              <a:rPr sz="3200" spc="-40" dirty="0">
                <a:latin typeface="Arial"/>
                <a:cs typeface="Arial"/>
              </a:rPr>
              <a:t>ry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-5" dirty="0">
                <a:latin typeface="Arial"/>
                <a:cs typeface="Arial"/>
              </a:rPr>
              <a:t>m</a:t>
            </a:r>
            <a:r>
              <a:rPr sz="3200" spc="5" dirty="0">
                <a:latin typeface="Arial"/>
                <a:cs typeface="Arial"/>
              </a:rPr>
              <a:t>m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15" dirty="0">
                <a:latin typeface="Arial"/>
                <a:cs typeface="Arial"/>
              </a:rPr>
              <a:t>w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45" dirty="0">
                <a:latin typeface="Arial"/>
                <a:cs typeface="Arial"/>
              </a:rPr>
              <a:t>tr</a:t>
            </a:r>
            <a:r>
              <a:rPr sz="3200" spc="80" dirty="0">
                <a:latin typeface="Arial"/>
                <a:cs typeface="Arial"/>
              </a:rPr>
              <a:t>a</a:t>
            </a:r>
            <a:r>
              <a:rPr sz="3200" spc="-10" dirty="0">
                <a:latin typeface="Arial"/>
                <a:cs typeface="Arial"/>
              </a:rPr>
              <a:t>ba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d  </a:t>
            </a:r>
            <a:r>
              <a:rPr sz="3200" spc="-155" dirty="0">
                <a:latin typeface="Arial"/>
                <a:cs typeface="Arial"/>
              </a:rPr>
              <a:t>drugs </a:t>
            </a:r>
            <a:r>
              <a:rPr sz="3200" spc="-195" dirty="0">
                <a:latin typeface="Arial"/>
                <a:cs typeface="Arial"/>
              </a:rPr>
              <a:t>e.g.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Opium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1535429"/>
            <a:ext cx="8063865" cy="2294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sz="3825" spc="-780" baseline="7625" dirty="0">
                <a:solidFill>
                  <a:srgbClr val="7ED03A"/>
                </a:solidFill>
                <a:latin typeface="UnDotum"/>
                <a:cs typeface="UnDotum"/>
              </a:rPr>
              <a:t> </a:t>
            </a:r>
            <a:r>
              <a:rPr sz="3200" spc="-225" dirty="0">
                <a:solidFill>
                  <a:srgbClr val="00566D"/>
                </a:solidFill>
                <a:latin typeface="Arial"/>
                <a:cs typeface="Arial"/>
              </a:rPr>
              <a:t>The </a:t>
            </a:r>
            <a:r>
              <a:rPr sz="3200" spc="-5" dirty="0">
                <a:solidFill>
                  <a:srgbClr val="00566D"/>
                </a:solidFill>
                <a:latin typeface="Arial"/>
                <a:cs typeface="Arial"/>
              </a:rPr>
              <a:t>term </a:t>
            </a:r>
            <a:r>
              <a:rPr sz="3200" spc="-20" dirty="0">
                <a:solidFill>
                  <a:srgbClr val="00566D"/>
                </a:solidFill>
                <a:latin typeface="Arial"/>
                <a:cs typeface="Arial"/>
              </a:rPr>
              <a:t>'adulteration' </a:t>
            </a:r>
            <a:r>
              <a:rPr sz="3200" spc="-75" dirty="0">
                <a:solidFill>
                  <a:srgbClr val="00566D"/>
                </a:solidFill>
                <a:latin typeface="Arial"/>
                <a:cs typeface="Arial"/>
              </a:rPr>
              <a:t>or </a:t>
            </a:r>
            <a:r>
              <a:rPr sz="3200" spc="-130" dirty="0">
                <a:solidFill>
                  <a:srgbClr val="00566D"/>
                </a:solidFill>
                <a:latin typeface="Arial"/>
                <a:cs typeface="Arial"/>
              </a:rPr>
              <a:t>debasement </a:t>
            </a:r>
            <a:r>
              <a:rPr sz="3200" spc="-45" dirty="0">
                <a:solidFill>
                  <a:srgbClr val="00566D"/>
                </a:solidFill>
                <a:latin typeface="Arial"/>
                <a:cs typeface="Arial"/>
              </a:rPr>
              <a:t>of</a:t>
            </a:r>
            <a:r>
              <a:rPr sz="3200" spc="335" dirty="0">
                <a:solidFill>
                  <a:srgbClr val="00566D"/>
                </a:solidFill>
                <a:latin typeface="Arial"/>
                <a:cs typeface="Arial"/>
              </a:rPr>
              <a:t> </a:t>
            </a:r>
            <a:r>
              <a:rPr sz="3200" spc="-60" dirty="0">
                <a:solidFill>
                  <a:srgbClr val="00566D"/>
                </a:solidFill>
                <a:latin typeface="Arial"/>
                <a:cs typeface="Arial"/>
              </a:rPr>
              <a:t>an</a:t>
            </a:r>
            <a:endParaRPr sz="3200">
              <a:latin typeface="Arial"/>
              <a:cs typeface="Arial"/>
            </a:endParaRPr>
          </a:p>
          <a:p>
            <a:pPr marL="383540" marR="56515">
              <a:lnSpc>
                <a:spcPts val="7020"/>
              </a:lnSpc>
              <a:spcBef>
                <a:spcPts val="755"/>
              </a:spcBef>
            </a:pPr>
            <a:r>
              <a:rPr sz="3200" spc="-55" dirty="0">
                <a:solidFill>
                  <a:srgbClr val="00566D"/>
                </a:solidFill>
                <a:latin typeface="Arial"/>
                <a:cs typeface="Arial"/>
              </a:rPr>
              <a:t>article </a:t>
            </a:r>
            <a:r>
              <a:rPr sz="3200" spc="-225" dirty="0">
                <a:solidFill>
                  <a:srgbClr val="00566D"/>
                </a:solidFill>
                <a:latin typeface="Arial"/>
                <a:cs typeface="Arial"/>
              </a:rPr>
              <a:t>covers </a:t>
            </a:r>
            <a:r>
              <a:rPr sz="3200" spc="-10" dirty="0">
                <a:solidFill>
                  <a:srgbClr val="00566D"/>
                </a:solidFill>
                <a:latin typeface="Arial"/>
                <a:cs typeface="Arial"/>
              </a:rPr>
              <a:t>a </a:t>
            </a:r>
            <a:r>
              <a:rPr sz="3200" spc="-65" dirty="0">
                <a:solidFill>
                  <a:srgbClr val="00566D"/>
                </a:solidFill>
                <a:latin typeface="Arial"/>
                <a:cs typeface="Arial"/>
              </a:rPr>
              <a:t>number </a:t>
            </a:r>
            <a:r>
              <a:rPr sz="3200" spc="-45" dirty="0">
                <a:solidFill>
                  <a:srgbClr val="00566D"/>
                </a:solidFill>
                <a:latin typeface="Arial"/>
                <a:cs typeface="Arial"/>
              </a:rPr>
              <a:t>of </a:t>
            </a:r>
            <a:r>
              <a:rPr sz="3200" spc="-135" dirty="0">
                <a:solidFill>
                  <a:srgbClr val="00566D"/>
                </a:solidFill>
                <a:latin typeface="Arial"/>
                <a:cs typeface="Arial"/>
              </a:rPr>
              <a:t>conditions, </a:t>
            </a:r>
            <a:r>
              <a:rPr sz="3200" spc="-110" dirty="0">
                <a:solidFill>
                  <a:srgbClr val="00566D"/>
                </a:solidFill>
                <a:latin typeface="Arial"/>
                <a:cs typeface="Arial"/>
              </a:rPr>
              <a:t>which  </a:t>
            </a:r>
            <a:r>
              <a:rPr sz="3200" spc="-30" dirty="0">
                <a:solidFill>
                  <a:srgbClr val="00566D"/>
                </a:solidFill>
                <a:latin typeface="Arial"/>
                <a:cs typeface="Arial"/>
              </a:rPr>
              <a:t>may </a:t>
            </a:r>
            <a:r>
              <a:rPr sz="3200" spc="-125" dirty="0">
                <a:solidFill>
                  <a:srgbClr val="00566D"/>
                </a:solidFill>
                <a:latin typeface="Arial"/>
                <a:cs typeface="Arial"/>
              </a:rPr>
              <a:t>be </a:t>
            </a:r>
            <a:r>
              <a:rPr sz="3200" spc="-55" dirty="0">
                <a:solidFill>
                  <a:srgbClr val="AF0F5B"/>
                </a:solidFill>
                <a:latin typeface="Arial"/>
                <a:cs typeface="Arial"/>
              </a:rPr>
              <a:t>deliberate </a:t>
            </a:r>
            <a:r>
              <a:rPr sz="3200" spc="-70" dirty="0">
                <a:solidFill>
                  <a:srgbClr val="00566D"/>
                </a:solidFill>
                <a:latin typeface="Arial"/>
                <a:cs typeface="Arial"/>
              </a:rPr>
              <a:t>or</a:t>
            </a:r>
            <a:r>
              <a:rPr sz="3200" spc="-105" dirty="0">
                <a:solidFill>
                  <a:srgbClr val="00566D"/>
                </a:solidFill>
                <a:latin typeface="Arial"/>
                <a:cs typeface="Arial"/>
              </a:rPr>
              <a:t> </a:t>
            </a:r>
            <a:r>
              <a:rPr sz="3200" spc="-90" dirty="0">
                <a:solidFill>
                  <a:srgbClr val="AF0F5B"/>
                </a:solidFill>
                <a:latin typeface="Arial"/>
                <a:cs typeface="Arial"/>
              </a:rPr>
              <a:t>accidental</a:t>
            </a:r>
            <a:r>
              <a:rPr sz="3200" spc="-90" dirty="0">
                <a:solidFill>
                  <a:srgbClr val="00566D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690" y="1578609"/>
            <a:ext cx="8080375" cy="4411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 marR="48260" indent="-318770" algn="just">
              <a:lnSpc>
                <a:spcPct val="149900"/>
              </a:lnSpc>
              <a:spcBef>
                <a:spcPts val="100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520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45" dirty="0">
                <a:solidFill>
                  <a:srgbClr val="BF0000"/>
                </a:solidFill>
                <a:latin typeface="Arial"/>
                <a:cs typeface="Arial"/>
              </a:rPr>
              <a:t>Inferiority </a:t>
            </a:r>
            <a:r>
              <a:rPr sz="3200" spc="-325" dirty="0">
                <a:latin typeface="Arial"/>
                <a:cs typeface="Arial"/>
              </a:rPr>
              <a:t>is </a:t>
            </a:r>
            <a:r>
              <a:rPr sz="3200" spc="-10" dirty="0">
                <a:latin typeface="Arial"/>
                <a:cs typeface="Arial"/>
              </a:rPr>
              <a:t>a </a:t>
            </a:r>
            <a:r>
              <a:rPr sz="3200" spc="5" dirty="0">
                <a:latin typeface="Arial"/>
                <a:cs typeface="Arial"/>
              </a:rPr>
              <a:t>natural </a:t>
            </a:r>
            <a:r>
              <a:rPr sz="3200" spc="-114" dirty="0">
                <a:latin typeface="Arial"/>
                <a:cs typeface="Arial"/>
              </a:rPr>
              <a:t>substandard </a:t>
            </a:r>
            <a:r>
              <a:rPr sz="3200" spc="-75" dirty="0">
                <a:latin typeface="Arial"/>
                <a:cs typeface="Arial"/>
              </a:rPr>
              <a:t>condition  </a:t>
            </a:r>
            <a:r>
              <a:rPr sz="3200" spc="-145" dirty="0">
                <a:latin typeface="Arial"/>
                <a:cs typeface="Arial"/>
              </a:rPr>
              <a:t>(</a:t>
            </a:r>
            <a:r>
              <a:rPr sz="3200" spc="-145" dirty="0">
                <a:solidFill>
                  <a:srgbClr val="E91479"/>
                </a:solidFill>
                <a:latin typeface="Arial"/>
                <a:cs typeface="Arial"/>
              </a:rPr>
              <a:t>e.g. </a:t>
            </a:r>
            <a:r>
              <a:rPr sz="3200" spc="-114" dirty="0">
                <a:solidFill>
                  <a:srgbClr val="E91479"/>
                </a:solidFill>
                <a:latin typeface="Arial"/>
                <a:cs typeface="Arial"/>
              </a:rPr>
              <a:t>where </a:t>
            </a:r>
            <a:r>
              <a:rPr sz="3200" spc="-10" dirty="0">
                <a:solidFill>
                  <a:srgbClr val="E91479"/>
                </a:solidFill>
                <a:latin typeface="Arial"/>
                <a:cs typeface="Arial"/>
              </a:rPr>
              <a:t>a </a:t>
            </a:r>
            <a:r>
              <a:rPr sz="3200" spc="-110" dirty="0">
                <a:solidFill>
                  <a:srgbClr val="E91479"/>
                </a:solidFill>
                <a:latin typeface="Arial"/>
                <a:cs typeface="Arial"/>
              </a:rPr>
              <a:t>crop </a:t>
            </a:r>
            <a:r>
              <a:rPr sz="3200" spc="-325" dirty="0">
                <a:solidFill>
                  <a:srgbClr val="E91479"/>
                </a:solidFill>
                <a:latin typeface="Arial"/>
                <a:cs typeface="Arial"/>
              </a:rPr>
              <a:t>is </a:t>
            </a:r>
            <a:r>
              <a:rPr sz="3200" spc="-5" dirty="0">
                <a:solidFill>
                  <a:srgbClr val="E91479"/>
                </a:solidFill>
                <a:latin typeface="Arial"/>
                <a:cs typeface="Arial"/>
              </a:rPr>
              <a:t>taken </a:t>
            </a:r>
            <a:r>
              <a:rPr sz="3200" spc="-225" dirty="0">
                <a:solidFill>
                  <a:srgbClr val="E91479"/>
                </a:solidFill>
                <a:latin typeface="Arial"/>
                <a:cs typeface="Arial"/>
              </a:rPr>
              <a:t>whose </a:t>
            </a:r>
            <a:r>
              <a:rPr sz="3200" spc="5" dirty="0">
                <a:solidFill>
                  <a:srgbClr val="E91479"/>
                </a:solidFill>
                <a:latin typeface="Arial"/>
                <a:cs typeface="Arial"/>
              </a:rPr>
              <a:t>natural  </a:t>
            </a:r>
            <a:r>
              <a:rPr sz="3200" spc="-90" dirty="0">
                <a:solidFill>
                  <a:srgbClr val="E91479"/>
                </a:solidFill>
                <a:latin typeface="Arial"/>
                <a:cs typeface="Arial"/>
              </a:rPr>
              <a:t>constituent </a:t>
            </a:r>
            <a:r>
              <a:rPr sz="3200" spc="-325" dirty="0">
                <a:solidFill>
                  <a:srgbClr val="E91479"/>
                </a:solidFill>
                <a:latin typeface="Arial"/>
                <a:cs typeface="Arial"/>
              </a:rPr>
              <a:t>is </a:t>
            </a:r>
            <a:r>
              <a:rPr sz="3200" spc="-75" dirty="0">
                <a:solidFill>
                  <a:srgbClr val="E91479"/>
                </a:solidFill>
                <a:latin typeface="Arial"/>
                <a:cs typeface="Arial"/>
              </a:rPr>
              <a:t>below </a:t>
            </a:r>
            <a:r>
              <a:rPr sz="3200" spc="-50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20" dirty="0">
                <a:solidFill>
                  <a:srgbClr val="E91479"/>
                </a:solidFill>
                <a:latin typeface="Arial"/>
                <a:cs typeface="Arial"/>
              </a:rPr>
              <a:t>minimum </a:t>
            </a:r>
            <a:r>
              <a:rPr sz="3200" spc="-75" dirty="0">
                <a:solidFill>
                  <a:srgbClr val="E91479"/>
                </a:solidFill>
                <a:latin typeface="Arial"/>
                <a:cs typeface="Arial"/>
              </a:rPr>
              <a:t>standard  </a:t>
            </a:r>
            <a:r>
              <a:rPr sz="3200" spc="-35" dirty="0">
                <a:solidFill>
                  <a:srgbClr val="E91479"/>
                </a:solidFill>
                <a:latin typeface="Arial"/>
                <a:cs typeface="Arial"/>
              </a:rPr>
              <a:t>for </a:t>
            </a:r>
            <a:r>
              <a:rPr sz="3200" spc="70" dirty="0">
                <a:solidFill>
                  <a:srgbClr val="E91479"/>
                </a:solidFill>
                <a:latin typeface="Arial"/>
                <a:cs typeface="Arial"/>
              </a:rPr>
              <a:t>that </a:t>
            </a:r>
            <a:r>
              <a:rPr sz="3200" spc="-15" dirty="0">
                <a:solidFill>
                  <a:srgbClr val="E91479"/>
                </a:solidFill>
                <a:latin typeface="Arial"/>
                <a:cs typeface="Arial"/>
              </a:rPr>
              <a:t>particular </a:t>
            </a:r>
            <a:r>
              <a:rPr sz="3200" spc="-5" dirty="0">
                <a:solidFill>
                  <a:srgbClr val="E91479"/>
                </a:solidFill>
                <a:latin typeface="Arial"/>
                <a:cs typeface="Arial"/>
              </a:rPr>
              <a:t>drug</a:t>
            </a:r>
            <a:r>
              <a:rPr sz="3200" spc="-5" dirty="0">
                <a:latin typeface="Arial"/>
                <a:cs typeface="Arial"/>
              </a:rPr>
              <a:t>) </a:t>
            </a:r>
            <a:r>
              <a:rPr sz="3200" spc="-110" dirty="0">
                <a:latin typeface="Arial"/>
                <a:cs typeface="Arial"/>
              </a:rPr>
              <a:t>which </a:t>
            </a:r>
            <a:r>
              <a:rPr sz="3200" spc="-150" dirty="0">
                <a:latin typeface="Arial"/>
                <a:cs typeface="Arial"/>
              </a:rPr>
              <a:t>can </a:t>
            </a:r>
            <a:r>
              <a:rPr sz="3200" spc="-125" dirty="0">
                <a:latin typeface="Arial"/>
                <a:cs typeface="Arial"/>
              </a:rPr>
              <a:t>be  </a:t>
            </a:r>
            <a:r>
              <a:rPr sz="3200" spc="-55" dirty="0">
                <a:latin typeface="Arial"/>
                <a:cs typeface="Arial"/>
              </a:rPr>
              <a:t>avoided </a:t>
            </a:r>
            <a:r>
              <a:rPr sz="3200" spc="-45" dirty="0">
                <a:latin typeface="Arial"/>
                <a:cs typeface="Arial"/>
              </a:rPr>
              <a:t>by </a:t>
            </a:r>
            <a:r>
              <a:rPr sz="3200" spc="-95" dirty="0">
                <a:latin typeface="Arial"/>
                <a:cs typeface="Arial"/>
              </a:rPr>
              <a:t>more </a:t>
            </a:r>
            <a:r>
              <a:rPr sz="3200" spc="-80" dirty="0">
                <a:latin typeface="Arial"/>
                <a:cs typeface="Arial"/>
              </a:rPr>
              <a:t>careful </a:t>
            </a:r>
            <a:r>
              <a:rPr sz="3200" spc="-170" dirty="0">
                <a:latin typeface="Arial"/>
                <a:cs typeface="Arial"/>
              </a:rPr>
              <a:t>selection </a:t>
            </a:r>
            <a:r>
              <a:rPr sz="3200" spc="-50" dirty="0">
                <a:latin typeface="Arial"/>
                <a:cs typeface="Arial"/>
              </a:rPr>
              <a:t>of </a:t>
            </a:r>
            <a:r>
              <a:rPr sz="3200" spc="-55" dirty="0">
                <a:latin typeface="Arial"/>
                <a:cs typeface="Arial"/>
              </a:rPr>
              <a:t>the  </a:t>
            </a:r>
            <a:r>
              <a:rPr sz="3200" spc="20" dirty="0">
                <a:latin typeface="Arial"/>
                <a:cs typeface="Arial"/>
              </a:rPr>
              <a:t>plant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30" dirty="0">
                <a:latin typeface="Arial"/>
                <a:cs typeface="Arial"/>
              </a:rPr>
              <a:t>material.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0750" y="1507489"/>
            <a:ext cx="20046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8140" marR="30480" indent="-320040">
              <a:lnSpc>
                <a:spcPct val="150000"/>
              </a:lnSpc>
              <a:spcBef>
                <a:spcPts val="100"/>
              </a:spcBef>
            </a:pPr>
            <a:r>
              <a:rPr sz="3825" spc="-780" baseline="10893" dirty="0">
                <a:solidFill>
                  <a:srgbClr val="7ED03A"/>
                </a:solidFill>
                <a:latin typeface="UnDotum"/>
                <a:cs typeface="UnDotum"/>
              </a:rPr>
              <a:t></a:t>
            </a:r>
            <a:r>
              <a:rPr sz="2550" spc="-520" dirty="0">
                <a:solidFill>
                  <a:srgbClr val="BF0000"/>
                </a:solidFill>
                <a:latin typeface="UnDotum"/>
                <a:cs typeface="UnDotum"/>
              </a:rPr>
              <a:t> </a:t>
            </a:r>
            <a:r>
              <a:rPr sz="3200" spc="-145" dirty="0">
                <a:solidFill>
                  <a:srgbClr val="BF0000"/>
                </a:solidFill>
                <a:latin typeface="Arial"/>
                <a:cs typeface="Arial"/>
              </a:rPr>
              <a:t>Spoilage 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spc="-75" dirty="0">
                <a:latin typeface="Arial"/>
                <a:cs typeface="Arial"/>
              </a:rPr>
              <a:t>ro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-315" dirty="0">
                <a:latin typeface="Arial"/>
                <a:cs typeface="Arial"/>
              </a:rPr>
              <a:t>c</a:t>
            </a:r>
            <a:r>
              <a:rPr sz="3200" spc="-125" dirty="0">
                <a:latin typeface="Arial"/>
                <a:cs typeface="Arial"/>
              </a:rPr>
              <a:t>ed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83636" y="1507489"/>
            <a:ext cx="551624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915" marR="5080" indent="-69215">
              <a:lnSpc>
                <a:spcPct val="150000"/>
              </a:lnSpc>
              <a:spcBef>
                <a:spcPts val="100"/>
              </a:spcBef>
              <a:tabLst>
                <a:tab pos="697230" algn="l"/>
                <a:tab pos="878205" algn="l"/>
                <a:tab pos="1396365" algn="l"/>
                <a:tab pos="2823210" algn="l"/>
                <a:tab pos="3545840" algn="l"/>
                <a:tab pos="3952240" algn="l"/>
                <a:tab pos="4813300" algn="l"/>
              </a:tabLst>
            </a:pP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645" dirty="0">
                <a:latin typeface="Arial"/>
                <a:cs typeface="Arial"/>
              </a:rPr>
              <a:t>s	</a:t>
            </a:r>
            <a:r>
              <a:rPr sz="3200" spc="-10" dirty="0">
                <a:latin typeface="Arial"/>
                <a:cs typeface="Arial"/>
              </a:rPr>
              <a:t>a	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-15" dirty="0">
                <a:latin typeface="Arial"/>
                <a:cs typeface="Arial"/>
              </a:rPr>
              <a:t>ub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60" dirty="0">
                <a:latin typeface="Arial"/>
                <a:cs typeface="Arial"/>
              </a:rPr>
              <a:t>t</a:t>
            </a:r>
            <a:r>
              <a:rPr sz="3200" spc="130" dirty="0">
                <a:latin typeface="Arial"/>
                <a:cs typeface="Arial"/>
              </a:rPr>
              <a:t>a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5" dirty="0">
                <a:latin typeface="Arial"/>
                <a:cs typeface="Arial"/>
              </a:rPr>
              <a:t>d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rd		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-110" dirty="0">
                <a:latin typeface="Arial"/>
                <a:cs typeface="Arial"/>
              </a:rPr>
              <a:t>n</a:t>
            </a: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i</a:t>
            </a:r>
            <a:r>
              <a:rPr sz="3200" spc="105" dirty="0">
                <a:latin typeface="Arial"/>
                <a:cs typeface="Arial"/>
              </a:rPr>
              <a:t>t</a:t>
            </a:r>
            <a:r>
              <a:rPr sz="3200" spc="85" dirty="0">
                <a:latin typeface="Arial"/>
                <a:cs typeface="Arial"/>
              </a:rPr>
              <a:t>i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spc="-75" dirty="0">
                <a:latin typeface="Arial"/>
                <a:cs typeface="Arial"/>
              </a:rPr>
              <a:t>n  </a:t>
            </a:r>
            <a:r>
              <a:rPr sz="3200" spc="-10" dirty="0">
                <a:latin typeface="Arial"/>
                <a:cs typeface="Arial"/>
              </a:rPr>
              <a:t>b</a:t>
            </a:r>
            <a:r>
              <a:rPr sz="3200" spc="-80" dirty="0">
                <a:latin typeface="Arial"/>
                <a:cs typeface="Arial"/>
              </a:rPr>
              <a:t>y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5" dirty="0">
                <a:latin typeface="Arial"/>
                <a:cs typeface="Arial"/>
              </a:rPr>
              <a:t>m</a:t>
            </a:r>
            <a:r>
              <a:rPr sz="3200" spc="-10" dirty="0">
                <a:latin typeface="Arial"/>
                <a:cs typeface="Arial"/>
              </a:rPr>
              <a:t>i</a:t>
            </a:r>
            <a:r>
              <a:rPr sz="3200" spc="-325" dirty="0">
                <a:latin typeface="Arial"/>
                <a:cs typeface="Arial"/>
              </a:rPr>
              <a:t>c</a:t>
            </a:r>
            <a:r>
              <a:rPr sz="3200" spc="-75" dirty="0">
                <a:latin typeface="Arial"/>
                <a:cs typeface="Arial"/>
              </a:rPr>
              <a:t>ro</a:t>
            </a:r>
            <a:r>
              <a:rPr sz="3200" spc="-10" dirty="0">
                <a:latin typeface="Arial"/>
                <a:cs typeface="Arial"/>
              </a:rPr>
              <a:t>bi</a:t>
            </a:r>
            <a:r>
              <a:rPr sz="3200" spc="-15" dirty="0">
                <a:latin typeface="Arial"/>
                <a:cs typeface="Arial"/>
              </a:rPr>
              <a:t>a</a:t>
            </a:r>
            <a:r>
              <a:rPr sz="3200" spc="-10" dirty="0">
                <a:latin typeface="Arial"/>
                <a:cs typeface="Arial"/>
              </a:rPr>
              <a:t>l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35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-145" dirty="0">
                <a:latin typeface="Arial"/>
                <a:cs typeface="Arial"/>
              </a:rPr>
              <a:t>o</a:t>
            </a:r>
            <a:r>
              <a:rPr sz="3200" spc="20" dirty="0">
                <a:latin typeface="Arial"/>
                <a:cs typeface="Arial"/>
              </a:rPr>
              <a:t>t</a:t>
            </a:r>
            <a:r>
              <a:rPr sz="3200" spc="55" dirty="0">
                <a:latin typeface="Arial"/>
                <a:cs typeface="Arial"/>
              </a:rPr>
              <a:t>h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r	</a:t>
            </a:r>
            <a:r>
              <a:rPr sz="3200" spc="25" dirty="0">
                <a:latin typeface="Arial"/>
                <a:cs typeface="Arial"/>
              </a:rPr>
              <a:t>p</a:t>
            </a:r>
            <a:r>
              <a:rPr sz="3200" spc="-240" dirty="0">
                <a:latin typeface="Arial"/>
                <a:cs typeface="Arial"/>
              </a:rPr>
              <a:t>e</a:t>
            </a:r>
            <a:r>
              <a:rPr sz="3200" spc="-645" dirty="0">
                <a:latin typeface="Arial"/>
                <a:cs typeface="Arial"/>
              </a:rPr>
              <a:t>s</a:t>
            </a:r>
            <a:r>
              <a:rPr sz="3200" spc="200" dirty="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6189" y="2969259"/>
            <a:ext cx="743204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0"/>
              </a:spcBef>
            </a:pPr>
            <a:r>
              <a:rPr sz="3200" spc="-85" dirty="0">
                <a:latin typeface="Arial"/>
                <a:cs typeface="Arial"/>
              </a:rPr>
              <a:t>infestation, </a:t>
            </a:r>
            <a:r>
              <a:rPr sz="3200" spc="-110" dirty="0">
                <a:solidFill>
                  <a:srgbClr val="E91479"/>
                </a:solidFill>
                <a:latin typeface="Arial"/>
                <a:cs typeface="Arial"/>
              </a:rPr>
              <a:t>which </a:t>
            </a:r>
            <a:r>
              <a:rPr sz="3200" spc="-150" dirty="0">
                <a:solidFill>
                  <a:srgbClr val="E91479"/>
                </a:solidFill>
                <a:latin typeface="Arial"/>
                <a:cs typeface="Arial"/>
              </a:rPr>
              <a:t>makes </a:t>
            </a:r>
            <a:r>
              <a:rPr sz="3200" spc="-10" dirty="0">
                <a:solidFill>
                  <a:srgbClr val="E91479"/>
                </a:solidFill>
                <a:latin typeface="Arial"/>
                <a:cs typeface="Arial"/>
              </a:rPr>
              <a:t>a </a:t>
            </a:r>
            <a:r>
              <a:rPr sz="3200" spc="-40" dirty="0">
                <a:solidFill>
                  <a:srgbClr val="E91479"/>
                </a:solidFill>
                <a:latin typeface="Arial"/>
                <a:cs typeface="Arial"/>
              </a:rPr>
              <a:t>product </a:t>
            </a:r>
            <a:r>
              <a:rPr sz="3200" spc="20" dirty="0">
                <a:solidFill>
                  <a:srgbClr val="E91479"/>
                </a:solidFill>
                <a:latin typeface="Arial"/>
                <a:cs typeface="Arial"/>
              </a:rPr>
              <a:t>unfit </a:t>
            </a:r>
            <a:r>
              <a:rPr sz="3200" spc="-35" dirty="0">
                <a:solidFill>
                  <a:srgbClr val="E91479"/>
                </a:solidFill>
                <a:latin typeface="Arial"/>
                <a:cs typeface="Arial"/>
              </a:rPr>
              <a:t>for  </a:t>
            </a:r>
            <a:r>
              <a:rPr sz="3200" spc="-125" dirty="0">
                <a:solidFill>
                  <a:srgbClr val="E91479"/>
                </a:solidFill>
                <a:latin typeface="Arial"/>
                <a:cs typeface="Arial"/>
              </a:rPr>
              <a:t>consumption, </a:t>
            </a:r>
            <a:r>
              <a:rPr sz="3200" spc="-110" dirty="0">
                <a:solidFill>
                  <a:srgbClr val="E91479"/>
                </a:solidFill>
                <a:latin typeface="Arial"/>
                <a:cs typeface="Arial"/>
              </a:rPr>
              <a:t>which </a:t>
            </a:r>
            <a:r>
              <a:rPr sz="3200" spc="-145" dirty="0">
                <a:solidFill>
                  <a:srgbClr val="E91479"/>
                </a:solidFill>
                <a:latin typeface="Arial"/>
                <a:cs typeface="Arial"/>
              </a:rPr>
              <a:t>can </a:t>
            </a:r>
            <a:r>
              <a:rPr sz="3200" spc="-125" dirty="0">
                <a:solidFill>
                  <a:srgbClr val="E91479"/>
                </a:solidFill>
                <a:latin typeface="Arial"/>
                <a:cs typeface="Arial"/>
              </a:rPr>
              <a:t>be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avoided </a:t>
            </a:r>
            <a:r>
              <a:rPr sz="3200" spc="-45" dirty="0">
                <a:solidFill>
                  <a:srgbClr val="E91479"/>
                </a:solidFill>
                <a:latin typeface="Arial"/>
                <a:cs typeface="Arial"/>
              </a:rPr>
              <a:t>by  </a:t>
            </a:r>
            <a:r>
              <a:rPr sz="3200" spc="-85" dirty="0">
                <a:solidFill>
                  <a:srgbClr val="E91479"/>
                </a:solidFill>
                <a:latin typeface="Arial"/>
                <a:cs typeface="Arial"/>
              </a:rPr>
              <a:t>careful </a:t>
            </a:r>
            <a:r>
              <a:rPr sz="3200" spc="-5" dirty="0">
                <a:solidFill>
                  <a:srgbClr val="E91479"/>
                </a:solidFill>
                <a:latin typeface="Arial"/>
                <a:cs typeface="Arial"/>
              </a:rPr>
              <a:t>attention </a:t>
            </a:r>
            <a:r>
              <a:rPr sz="3200" spc="25" dirty="0">
                <a:solidFill>
                  <a:srgbClr val="E91479"/>
                </a:solidFill>
                <a:latin typeface="Arial"/>
                <a:cs typeface="Arial"/>
              </a:rPr>
              <a:t>to </a:t>
            </a:r>
            <a:r>
              <a:rPr sz="3200" spc="-55" dirty="0">
                <a:solidFill>
                  <a:srgbClr val="E91479"/>
                </a:solidFill>
                <a:latin typeface="Arial"/>
                <a:cs typeface="Arial"/>
              </a:rPr>
              <a:t>the </a:t>
            </a:r>
            <a:r>
              <a:rPr sz="3200" spc="-75" dirty="0">
                <a:solidFill>
                  <a:srgbClr val="E91479"/>
                </a:solidFill>
                <a:latin typeface="Arial"/>
                <a:cs typeface="Arial"/>
              </a:rPr>
              <a:t>drying, </a:t>
            </a:r>
            <a:r>
              <a:rPr sz="3200" spc="-40" dirty="0">
                <a:solidFill>
                  <a:srgbClr val="E91479"/>
                </a:solidFill>
                <a:latin typeface="Arial"/>
                <a:cs typeface="Arial"/>
              </a:rPr>
              <a:t>and </a:t>
            </a:r>
            <a:r>
              <a:rPr sz="3200" spc="-135" dirty="0">
                <a:solidFill>
                  <a:srgbClr val="E91479"/>
                </a:solidFill>
                <a:latin typeface="Arial"/>
                <a:cs typeface="Arial"/>
              </a:rPr>
              <a:t>storage  conditions.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1220</Words>
  <Application>Microsoft Office PowerPoint</Application>
  <PresentationFormat>On-screen Show (4:3)</PresentationFormat>
  <Paragraphs>131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 Substitution is the addition of an entirely  different article in place of that which is  required e.g. supply of cheap cottonseed oil  in place of olive oil.</vt:lpstr>
      <vt:lpstr>PowerPoint Presentation</vt:lpstr>
      <vt:lpstr>PowerPoint Presentation</vt:lpstr>
      <vt:lpstr>PowerPoint Presentation</vt:lpstr>
      <vt:lpstr>PowerPoint Presentation</vt:lpstr>
      <vt:lpstr> where the dried exhausted material resembles  the same like original drug (similarly with</vt:lpstr>
      <vt:lpstr>PowerPoint Presentation</vt:lpstr>
      <vt:lpstr> e.g. leaves of species - Ailanthus are</vt:lpstr>
      <vt:lpstr>PowerPoint Presentation</vt:lpstr>
      <vt:lpstr>PowerPoint Presentation</vt:lpstr>
      <vt:lpstr>PowerPoint Presentation</vt:lpstr>
      <vt:lpstr> For example liver warts and epiphytes</vt:lpstr>
      <vt:lpstr>Evaluation of Drugs:</vt:lpstr>
      <vt:lpstr>PowerPoint Presentation</vt:lpstr>
      <vt:lpstr>Quality</vt:lpstr>
      <vt:lpstr>PowerPoint Presentation</vt:lpstr>
      <vt:lpstr>PowerPoint Presentation</vt:lpstr>
      <vt:lpstr>1. Organoleptic evaluation of drug</vt:lpstr>
      <vt:lpstr>2. Microscopic evaluation of drug</vt:lpstr>
      <vt:lpstr>3. Chemical evaluation of drug</vt:lpstr>
      <vt:lpstr>4. Biological evaluation of drug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Ladi Alik Kumar</dc:creator>
  <cp:lastModifiedBy>alikkumar.ladi@cutm.ac.in</cp:lastModifiedBy>
  <cp:revision>6</cp:revision>
  <dcterms:created xsi:type="dcterms:W3CDTF">2021-02-18T02:28:36Z</dcterms:created>
  <dcterms:modified xsi:type="dcterms:W3CDTF">2021-02-19T07:39:37Z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2013-06-28T00:00:00Z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2021-02-18T00:00:00Z</vt:filetime>
  </property>
</Properties>
</file>