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73150"/>
            <a:ext cx="825500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-165100"/>
            <a:ext cx="709485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840229"/>
            <a:ext cx="6269990" cy="3707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146" name="object 14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/>
          <p:nvPr/>
        </p:nvSpPr>
        <p:spPr>
          <a:xfrm>
            <a:off x="0" y="1468119"/>
            <a:ext cx="9144000" cy="2865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3495040" y="5007610"/>
            <a:ext cx="5641340" cy="4962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750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3135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BROAD</a:t>
            </a:r>
            <a:r>
              <a:rPr spc="-325" dirty="0"/>
              <a:t> </a:t>
            </a:r>
            <a:r>
              <a:rPr spc="-620" dirty="0"/>
              <a:t>CASTING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8062595" cy="312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358775" indent="-273050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method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seeds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scattered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freely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well  </a:t>
            </a:r>
            <a:r>
              <a:rPr sz="2600" spc="125" dirty="0">
                <a:latin typeface="Times New Roman"/>
                <a:cs typeface="Times New Roman"/>
              </a:rPr>
              <a:t>prepared </a:t>
            </a:r>
            <a:r>
              <a:rPr sz="2600" spc="35" dirty="0">
                <a:latin typeface="Times New Roman"/>
                <a:cs typeface="Times New Roman"/>
              </a:rPr>
              <a:t>soil </a:t>
            </a:r>
            <a:r>
              <a:rPr sz="2600" spc="55" dirty="0">
                <a:latin typeface="Times New Roman"/>
                <a:cs typeface="Times New Roman"/>
              </a:rPr>
              <a:t>for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cultivation.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85" dirty="0">
                <a:latin typeface="Times New Roman"/>
                <a:cs typeface="Times New Roman"/>
              </a:rPr>
              <a:t>seeds </a:t>
            </a:r>
            <a:r>
              <a:rPr sz="2600" spc="65" dirty="0">
                <a:latin typeface="Times New Roman"/>
                <a:cs typeface="Times New Roman"/>
              </a:rPr>
              <a:t>only </a:t>
            </a:r>
            <a:r>
              <a:rPr sz="2600" spc="140" dirty="0">
                <a:latin typeface="Times New Roman"/>
                <a:cs typeface="Times New Roman"/>
              </a:rPr>
              <a:t>need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raking.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If </a:t>
            </a:r>
            <a:r>
              <a:rPr sz="2600" spc="110" dirty="0">
                <a:latin typeface="Times New Roman"/>
                <a:cs typeface="Times New Roman"/>
              </a:rPr>
              <a:t>they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deeping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sown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covered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soil.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40"/>
              </a:spcBef>
            </a:pPr>
            <a:r>
              <a:rPr sz="3675" spc="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Necessary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thinning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seddling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done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keeping  a </a:t>
            </a:r>
            <a:r>
              <a:rPr sz="2600" spc="35" dirty="0">
                <a:latin typeface="Times New Roman"/>
                <a:cs typeface="Times New Roman"/>
              </a:rPr>
              <a:t>specific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distance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Examples: </a:t>
            </a:r>
            <a:r>
              <a:rPr sz="2600" spc="55" dirty="0">
                <a:latin typeface="Times New Roman"/>
                <a:cs typeface="Times New Roman"/>
              </a:rPr>
              <a:t>isapgol </a:t>
            </a:r>
            <a:r>
              <a:rPr sz="2600" spc="75" dirty="0">
                <a:latin typeface="Times New Roman"/>
                <a:cs typeface="Times New Roman"/>
              </a:rPr>
              <a:t>linseed,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sesame.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15900"/>
            <a:ext cx="43135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BROAD</a:t>
            </a:r>
            <a:r>
              <a:rPr spc="-325" dirty="0"/>
              <a:t> </a:t>
            </a:r>
            <a:r>
              <a:rPr spc="-620" dirty="0"/>
              <a:t>CASTING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219200"/>
            <a:ext cx="7086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2358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DI</a:t>
            </a:r>
            <a:r>
              <a:rPr spc="-509" dirty="0"/>
              <a:t>B</a:t>
            </a:r>
            <a:r>
              <a:rPr spc="-475" dirty="0"/>
              <a:t>BING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661909" cy="217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78180" indent="-273050">
              <a:lnSpc>
                <a:spcPct val="100000"/>
              </a:lnSpc>
              <a:spcBef>
                <a:spcPts val="100"/>
              </a:spcBef>
            </a:pPr>
            <a:r>
              <a:rPr sz="3675" spc="20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40" dirty="0">
                <a:latin typeface="Times New Roman"/>
                <a:cs typeface="Times New Roman"/>
              </a:rPr>
              <a:t>When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seeds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average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size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weight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  </a:t>
            </a:r>
            <a:r>
              <a:rPr sz="2600" spc="45" dirty="0">
                <a:latin typeface="Times New Roman"/>
                <a:cs typeface="Times New Roman"/>
              </a:rPr>
              <a:t>available.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They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95" dirty="0">
                <a:latin typeface="Times New Roman"/>
                <a:cs typeface="Times New Roman"/>
              </a:rPr>
              <a:t>sown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70" dirty="0">
                <a:latin typeface="Times New Roman"/>
                <a:cs typeface="Times New Roman"/>
              </a:rPr>
              <a:t>placing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holes.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50"/>
              </a:spcBef>
            </a:pPr>
            <a:r>
              <a:rPr sz="3675" spc="17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20" dirty="0">
                <a:latin typeface="Times New Roman"/>
                <a:cs typeface="Times New Roman"/>
              </a:rPr>
              <a:t>Number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seeds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put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holes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vary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from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3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5  </a:t>
            </a:r>
            <a:r>
              <a:rPr sz="2600" spc="110" dirty="0">
                <a:latin typeface="Times New Roman"/>
                <a:cs typeface="Times New Roman"/>
              </a:rPr>
              <a:t>Depending </a:t>
            </a:r>
            <a:r>
              <a:rPr sz="2600" spc="160" dirty="0">
                <a:latin typeface="Times New Roman"/>
                <a:cs typeface="Times New Roman"/>
              </a:rPr>
              <a:t>upon </a:t>
            </a:r>
            <a:r>
              <a:rPr sz="2600" spc="175" dirty="0">
                <a:latin typeface="Times New Roman"/>
                <a:cs typeface="Times New Roman"/>
              </a:rPr>
              <a:t>thr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vitlity.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5025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84" dirty="0"/>
              <a:t>DIBBLING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935479"/>
            <a:ext cx="6629400" cy="461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4100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MISCELLANEOUS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7486650" cy="18580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  <a:tabLst>
                <a:tab pos="1311275" algn="l"/>
              </a:tabLst>
            </a:pPr>
            <a:r>
              <a:rPr sz="3675" spc="8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Many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times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seeds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sown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nursery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beds.</a:t>
            </a:r>
            <a:endParaRPr sz="2600">
              <a:latin typeface="Times New Roman"/>
              <a:cs typeface="Times New Roman"/>
            </a:endParaRPr>
          </a:p>
          <a:p>
            <a:pPr marL="298450" marR="36068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seedling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thus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produced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transplanted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80" dirty="0">
                <a:latin typeface="Times New Roman"/>
                <a:cs typeface="Times New Roman"/>
              </a:rPr>
              <a:t>farms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120" dirty="0">
                <a:latin typeface="Times New Roman"/>
                <a:cs typeface="Times New Roman"/>
              </a:rPr>
              <a:t>futher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growth.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Such as </a:t>
            </a:r>
            <a:r>
              <a:rPr sz="2600" spc="100" dirty="0">
                <a:latin typeface="Times New Roman"/>
                <a:cs typeface="Times New Roman"/>
              </a:rPr>
              <a:t>cinchona, </a:t>
            </a:r>
            <a:r>
              <a:rPr sz="2600" spc="120" dirty="0">
                <a:latin typeface="Times New Roman"/>
                <a:cs typeface="Times New Roman"/>
              </a:rPr>
              <a:t>cardamom, </a:t>
            </a:r>
            <a:r>
              <a:rPr sz="2600" spc="30" dirty="0">
                <a:latin typeface="Times New Roman"/>
                <a:cs typeface="Times New Roman"/>
              </a:rPr>
              <a:t>clove,</a:t>
            </a:r>
            <a:r>
              <a:rPr sz="2600" spc="-36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4100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MISCELLANEOUS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133600"/>
            <a:ext cx="70104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8780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70" dirty="0"/>
              <a:t>ASEXUAL</a:t>
            </a:r>
            <a:r>
              <a:rPr spc="-32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378459" y="1883410"/>
            <a:ext cx="8314690" cy="445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20700"/>
            <a:ext cx="7494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rlito"/>
                <a:cs typeface="Carlito"/>
              </a:rPr>
              <a:t>Advantages of Asexual</a:t>
            </a:r>
            <a:r>
              <a:rPr sz="4000" b="1" spc="-60" dirty="0">
                <a:latin typeface="Carlito"/>
                <a:cs typeface="Carlito"/>
              </a:rPr>
              <a:t> </a:t>
            </a:r>
            <a:r>
              <a:rPr sz="4000" b="1" spc="-10" dirty="0">
                <a:latin typeface="Carlito"/>
                <a:cs typeface="Carlito"/>
              </a:rPr>
              <a:t>propagation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1328420"/>
            <a:ext cx="8700770" cy="431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91440" indent="-273050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110" dirty="0">
                <a:latin typeface="Times New Roman"/>
                <a:cs typeface="Times New Roman"/>
              </a:rPr>
              <a:t>horticultural </a:t>
            </a:r>
            <a:r>
              <a:rPr sz="2600" spc="90" dirty="0">
                <a:latin typeface="Times New Roman"/>
                <a:cs typeface="Times New Roman"/>
              </a:rPr>
              <a:t>crops </a:t>
            </a:r>
            <a:r>
              <a:rPr sz="2600" spc="95" dirty="0">
                <a:latin typeface="Times New Roman"/>
                <a:cs typeface="Times New Roman"/>
              </a:rPr>
              <a:t>which </a:t>
            </a:r>
            <a:r>
              <a:rPr sz="2600" spc="150" dirty="0">
                <a:latin typeface="Times New Roman"/>
                <a:cs typeface="Times New Roman"/>
              </a:rPr>
              <a:t>donot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produce </a:t>
            </a:r>
            <a:r>
              <a:rPr sz="2600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viable </a:t>
            </a:r>
            <a:r>
              <a:rPr sz="2600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seeds 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114" dirty="0">
                <a:latin typeface="Times New Roman"/>
                <a:cs typeface="Times New Roman"/>
              </a:rPr>
              <a:t>propagated </a:t>
            </a:r>
            <a:r>
              <a:rPr sz="2600" spc="55" dirty="0">
                <a:latin typeface="Times New Roman"/>
                <a:cs typeface="Times New Roman"/>
              </a:rPr>
              <a:t>by </a:t>
            </a:r>
            <a:r>
              <a:rPr sz="2600" spc="65" dirty="0">
                <a:latin typeface="Times New Roman"/>
                <a:cs typeface="Times New Roman"/>
              </a:rPr>
              <a:t>vegetative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34340" algn="l"/>
              </a:tabLst>
            </a:pPr>
            <a:r>
              <a:rPr sz="2600" spc="90" dirty="0">
                <a:latin typeface="Times New Roman"/>
                <a:cs typeface="Times New Roman"/>
              </a:rPr>
              <a:t>Most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important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fruit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crops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cross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pollinated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 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highly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heterozygous.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When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propagated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through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seeds, 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progenies </a:t>
            </a:r>
            <a:r>
              <a:rPr sz="2600" spc="80" dirty="0">
                <a:latin typeface="Times New Roman"/>
                <a:cs typeface="Times New Roman"/>
              </a:rPr>
              <a:t>shows </a:t>
            </a:r>
            <a:r>
              <a:rPr sz="2600" spc="65" dirty="0">
                <a:latin typeface="Times New Roman"/>
                <a:cs typeface="Times New Roman"/>
              </a:rPr>
              <a:t>large </a:t>
            </a:r>
            <a:r>
              <a:rPr sz="2600" spc="80" dirty="0">
                <a:latin typeface="Times New Roman"/>
                <a:cs typeface="Times New Roman"/>
              </a:rPr>
              <a:t>variation, </a:t>
            </a:r>
            <a:r>
              <a:rPr sz="2600" spc="75" dirty="0">
                <a:latin typeface="Times New Roman"/>
                <a:cs typeface="Times New Roman"/>
              </a:rPr>
              <a:t>so </a:t>
            </a:r>
            <a:r>
              <a:rPr sz="2600" spc="65" dirty="0">
                <a:latin typeface="Times New Roman"/>
                <a:cs typeface="Times New Roman"/>
              </a:rPr>
              <a:t>vegetative  </a:t>
            </a:r>
            <a:r>
              <a:rPr sz="2600" spc="110" dirty="0">
                <a:latin typeface="Times New Roman"/>
                <a:cs typeface="Times New Roman"/>
              </a:rPr>
              <a:t>propagation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110" dirty="0">
                <a:latin typeface="Times New Roman"/>
                <a:cs typeface="Times New Roman"/>
              </a:rPr>
              <a:t>remedy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125" dirty="0">
                <a:latin typeface="Times New Roman"/>
                <a:cs typeface="Times New Roman"/>
              </a:rPr>
              <a:t>these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crops.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asexual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propagation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method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gives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true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plants</a:t>
            </a:r>
            <a:r>
              <a:rPr sz="2600" spc="1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34340" indent="-39624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34340" algn="l"/>
              </a:tabLst>
            </a:pPr>
            <a:r>
              <a:rPr sz="2600" spc="95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vegetative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way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propagated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plants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bear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fruits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early</a:t>
            </a:r>
            <a:r>
              <a:rPr sz="2600" spc="4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11150" marR="215265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case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fruit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crops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where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root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stocks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used,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root  </a:t>
            </a:r>
            <a:r>
              <a:rPr sz="2600" spc="80" dirty="0">
                <a:latin typeface="Times New Roman"/>
                <a:cs typeface="Times New Roman"/>
              </a:rPr>
              <a:t>stocks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impart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insect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disease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resistance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plant.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16833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5" dirty="0"/>
              <a:t>C</a:t>
            </a:r>
            <a:r>
              <a:rPr spc="-10" dirty="0"/>
              <a:t>on</a:t>
            </a:r>
            <a:r>
              <a:rPr spc="-5" dirty="0"/>
              <a:t>t</a:t>
            </a:r>
            <a:r>
              <a:rPr spc="-155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963534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60020" indent="-27305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21640" algn="l"/>
              </a:tabLst>
            </a:pPr>
            <a:r>
              <a:rPr sz="2600" spc="55" dirty="0">
                <a:latin typeface="Times New Roman"/>
                <a:cs typeface="Times New Roman"/>
              </a:rPr>
              <a:t>Vegetative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propagation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helps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alter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size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  </a:t>
            </a:r>
            <a:r>
              <a:rPr sz="2600" spc="110" dirty="0">
                <a:latin typeface="Times New Roman"/>
                <a:cs typeface="Times New Roman"/>
              </a:rPr>
              <a:t>plant. </a:t>
            </a:r>
            <a:r>
              <a:rPr sz="2600" spc="30" dirty="0">
                <a:latin typeface="Times New Roman"/>
                <a:cs typeface="Times New Roman"/>
              </a:rPr>
              <a:t>i.e. </a:t>
            </a:r>
            <a:r>
              <a:rPr sz="2600" spc="70" dirty="0">
                <a:latin typeface="Times New Roman"/>
                <a:cs typeface="Times New Roman"/>
              </a:rPr>
              <a:t>dwarfing </a:t>
            </a:r>
            <a:r>
              <a:rPr sz="2600" spc="40" dirty="0">
                <a:latin typeface="Times New Roman"/>
                <a:cs typeface="Times New Roman"/>
              </a:rPr>
              <a:t>effect. </a:t>
            </a:r>
            <a:r>
              <a:rPr sz="2600" spc="60" dirty="0">
                <a:latin typeface="Times New Roman"/>
                <a:cs typeface="Times New Roman"/>
              </a:rPr>
              <a:t>This </a:t>
            </a:r>
            <a:r>
              <a:rPr sz="2600" spc="95" dirty="0">
                <a:latin typeface="Times New Roman"/>
                <a:cs typeface="Times New Roman"/>
              </a:rPr>
              <a:t>helps </a:t>
            </a:r>
            <a:r>
              <a:rPr sz="2600" spc="55" dirty="0">
                <a:latin typeface="Times New Roman"/>
                <a:cs typeface="Times New Roman"/>
              </a:rPr>
              <a:t>for </a:t>
            </a:r>
            <a:r>
              <a:rPr sz="2600" spc="65" dirty="0">
                <a:latin typeface="Times New Roman"/>
                <a:cs typeface="Times New Roman"/>
              </a:rPr>
              <a:t>spraying,  </a:t>
            </a:r>
            <a:r>
              <a:rPr sz="2600" spc="110" dirty="0">
                <a:latin typeface="Times New Roman"/>
                <a:cs typeface="Times New Roman"/>
              </a:rPr>
              <a:t>intercropping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95" dirty="0">
                <a:latin typeface="Times New Roman"/>
                <a:cs typeface="Times New Roman"/>
              </a:rPr>
              <a:t>harvesting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crops </a:t>
            </a:r>
            <a:r>
              <a:rPr sz="2600" spc="40" dirty="0">
                <a:latin typeface="Times New Roman"/>
                <a:cs typeface="Times New Roman"/>
              </a:rPr>
              <a:t>easy </a:t>
            </a:r>
            <a:r>
              <a:rPr sz="2600" spc="155" dirty="0">
                <a:latin typeface="Times New Roman"/>
                <a:cs typeface="Times New Roman"/>
              </a:rPr>
              <a:t>and  </a:t>
            </a:r>
            <a:r>
              <a:rPr sz="2600" spc="85" dirty="0">
                <a:latin typeface="Times New Roman"/>
                <a:cs typeface="Times New Roman"/>
              </a:rPr>
              <a:t>economical.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21640" algn="l"/>
              </a:tabLst>
            </a:pPr>
            <a:r>
              <a:rPr sz="2600" spc="-114" dirty="0">
                <a:latin typeface="Times New Roman"/>
                <a:cs typeface="Times New Roman"/>
              </a:rPr>
              <a:t>By </a:t>
            </a:r>
            <a:r>
              <a:rPr sz="2600" spc="75" dirty="0">
                <a:latin typeface="Times New Roman"/>
                <a:cs typeface="Times New Roman"/>
              </a:rPr>
              <a:t>grafting </a:t>
            </a:r>
            <a:r>
              <a:rPr sz="2600" spc="165" dirty="0">
                <a:latin typeface="Times New Roman"/>
                <a:cs typeface="Times New Roman"/>
              </a:rPr>
              <a:t>method </a:t>
            </a:r>
            <a:r>
              <a:rPr sz="2600" spc="80" dirty="0">
                <a:latin typeface="Times New Roman"/>
                <a:cs typeface="Times New Roman"/>
              </a:rPr>
              <a:t>different </a:t>
            </a:r>
            <a:r>
              <a:rPr sz="2600" spc="60" dirty="0">
                <a:latin typeface="Times New Roman"/>
                <a:cs typeface="Times New Roman"/>
              </a:rPr>
              <a:t>variety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85" dirty="0">
                <a:latin typeface="Times New Roman"/>
                <a:cs typeface="Times New Roman"/>
              </a:rPr>
              <a:t>fruit </a:t>
            </a:r>
            <a:r>
              <a:rPr sz="2600" spc="105" dirty="0">
                <a:latin typeface="Times New Roman"/>
                <a:cs typeface="Times New Roman"/>
              </a:rPr>
              <a:t>crop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  be </a:t>
            </a:r>
            <a:r>
              <a:rPr sz="2600" spc="95" dirty="0">
                <a:latin typeface="Times New Roman"/>
                <a:cs typeface="Times New Roman"/>
              </a:rPr>
              <a:t>grown </a:t>
            </a:r>
            <a:r>
              <a:rPr sz="2600" spc="-265" dirty="0">
                <a:latin typeface="Times New Roman"/>
                <a:cs typeface="Times New Roman"/>
              </a:rPr>
              <a:t>&amp;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harvested.</a:t>
            </a:r>
            <a:endParaRPr sz="2600">
              <a:latin typeface="Times New Roman"/>
              <a:cs typeface="Times New Roman"/>
            </a:endParaRPr>
          </a:p>
          <a:p>
            <a:pPr marL="298450" marR="517525" indent="-2730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21640" algn="l"/>
              </a:tabLst>
            </a:pPr>
            <a:r>
              <a:rPr sz="2600" spc="75" dirty="0">
                <a:latin typeface="Times New Roman"/>
                <a:cs typeface="Times New Roman"/>
              </a:rPr>
              <a:t>Inferior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quality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fruit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plants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converted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into  </a:t>
            </a:r>
            <a:r>
              <a:rPr sz="2600" spc="95" dirty="0">
                <a:latin typeface="Times New Roman"/>
                <a:cs typeface="Times New Roman"/>
              </a:rPr>
              <a:t>good </a:t>
            </a:r>
            <a:r>
              <a:rPr sz="2600" spc="80" dirty="0">
                <a:latin typeface="Times New Roman"/>
                <a:cs typeface="Times New Roman"/>
              </a:rPr>
              <a:t>quality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298450" marR="581660" indent="-273050">
              <a:lnSpc>
                <a:spcPts val="3110"/>
              </a:lnSpc>
              <a:spcBef>
                <a:spcPts val="76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By </a:t>
            </a:r>
            <a:r>
              <a:rPr sz="2600" spc="130" dirty="0">
                <a:latin typeface="Times New Roman"/>
                <a:cs typeface="Times New Roman"/>
              </a:rPr>
              <a:t>means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bridge </a:t>
            </a:r>
            <a:r>
              <a:rPr sz="2600" spc="75" dirty="0">
                <a:latin typeface="Times New Roman"/>
                <a:cs typeface="Times New Roman"/>
              </a:rPr>
              <a:t>grafting </a:t>
            </a:r>
            <a:r>
              <a:rPr sz="2600" spc="90" dirty="0">
                <a:latin typeface="Times New Roman"/>
                <a:cs typeface="Times New Roman"/>
              </a:rPr>
              <a:t>a repairing</a:t>
            </a:r>
            <a:r>
              <a:rPr sz="2600" spc="-44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05" dirty="0">
                <a:latin typeface="Times New Roman"/>
                <a:cs typeface="Times New Roman"/>
              </a:rPr>
              <a:t>injured  </a:t>
            </a:r>
            <a:r>
              <a:rPr sz="2600" spc="114" dirty="0">
                <a:latin typeface="Times New Roman"/>
                <a:cs typeface="Times New Roman"/>
              </a:rPr>
              <a:t>plants can be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done.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-12700" y="139700"/>
            <a:ext cx="7230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4000" u="sng" dirty="0"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b="1" spc="-5" dirty="0">
                <a:latin typeface="Carlito"/>
                <a:cs typeface="Carlito"/>
              </a:rPr>
              <a:t>Disadvantages of the </a:t>
            </a:r>
            <a:r>
              <a:rPr sz="4000" b="1" spc="-175" dirty="0">
                <a:latin typeface="Carlito"/>
                <a:cs typeface="Carlito"/>
              </a:rPr>
              <a:t>vegetativ</a:t>
            </a:r>
            <a:r>
              <a:rPr sz="4000" b="1" u="sng" spc="505" dirty="0">
                <a:uFill>
                  <a:solidFill>
                    <a:srgbClr val="009FC7"/>
                  </a:solidFill>
                </a:uFill>
                <a:latin typeface="Carlito"/>
                <a:cs typeface="Carlito"/>
              </a:rPr>
              <a:t> </a:t>
            </a:r>
            <a:r>
              <a:rPr sz="4000" b="1" dirty="0">
                <a:latin typeface="Carlito"/>
                <a:cs typeface="Carlito"/>
              </a:rPr>
              <a:t>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44500" y="749300"/>
            <a:ext cx="2748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3607A"/>
                </a:solidFill>
                <a:latin typeface="Carlito"/>
                <a:cs typeface="Carlito"/>
              </a:rPr>
              <a:t>propagation: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07340" y="1383030"/>
            <a:ext cx="33909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endParaRPr sz="2450">
              <a:latin typeface="UnDotum"/>
              <a:cs typeface="UnDotum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49630" y="1404620"/>
            <a:ext cx="80537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5630" algn="l"/>
                <a:tab pos="2270760" algn="l"/>
                <a:tab pos="4236085" algn="l"/>
                <a:tab pos="5055870" algn="l"/>
                <a:tab pos="6254750" algn="l"/>
                <a:tab pos="6984365" algn="l"/>
                <a:tab pos="7698105" algn="l"/>
              </a:tabLst>
            </a:pP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50" dirty="0">
                <a:latin typeface="Times New Roman"/>
                <a:cs typeface="Times New Roman"/>
              </a:rPr>
              <a:t>y	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ge</a:t>
            </a:r>
            <a:r>
              <a:rPr sz="2600" spc="105" dirty="0">
                <a:latin typeface="Times New Roman"/>
                <a:cs typeface="Times New Roman"/>
              </a:rPr>
              <a:t>t</a:t>
            </a:r>
            <a:r>
              <a:rPr sz="2600" spc="175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5" dirty="0">
                <a:latin typeface="Times New Roman"/>
                <a:cs typeface="Times New Roman"/>
              </a:rPr>
              <a:t>w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-5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60" dirty="0">
                <a:latin typeface="Times New Roman"/>
                <a:cs typeface="Times New Roman"/>
              </a:rPr>
              <a:t>c</a:t>
            </a:r>
            <a:r>
              <a:rPr sz="2600" spc="55" dirty="0">
                <a:latin typeface="Times New Roman"/>
                <a:cs typeface="Times New Roman"/>
              </a:rPr>
              <a:t>a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9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81940" y="1719579"/>
            <a:ext cx="8647430" cy="40005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740"/>
              </a:spcBef>
            </a:pPr>
            <a:r>
              <a:rPr sz="2600" spc="80" dirty="0">
                <a:latin typeface="Times New Roman"/>
                <a:cs typeface="Times New Roman"/>
              </a:rPr>
              <a:t>developed.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81330" algn="l"/>
                <a:tab pos="839469" algn="l"/>
                <a:tab pos="1194435" algn="l"/>
                <a:tab pos="1672589" algn="l"/>
                <a:tab pos="3199130" algn="l"/>
                <a:tab pos="4445635" algn="l"/>
                <a:tab pos="4855210" algn="l"/>
                <a:tab pos="6721475" algn="l"/>
                <a:tab pos="7387590" algn="l"/>
              </a:tabLst>
            </a:pP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19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i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xp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20" dirty="0">
                <a:latin typeface="Times New Roman"/>
                <a:cs typeface="Times New Roman"/>
              </a:rPr>
              <a:t>m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35" dirty="0">
                <a:latin typeface="Times New Roman"/>
                <a:cs typeface="Times New Roman"/>
              </a:rPr>
              <a:t>t</a:t>
            </a:r>
            <a:r>
              <a:rPr sz="2600" spc="265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215" dirty="0">
                <a:latin typeface="Times New Roman"/>
                <a:cs typeface="Times New Roman"/>
              </a:rPr>
              <a:t>n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50" dirty="0">
                <a:latin typeface="Times New Roman"/>
                <a:cs typeface="Times New Roman"/>
              </a:rPr>
              <a:t>q</a:t>
            </a:r>
            <a:r>
              <a:rPr sz="2600" spc="160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d  </a:t>
            </a:r>
            <a:r>
              <a:rPr sz="2600" spc="70" dirty="0">
                <a:latin typeface="Times New Roman"/>
                <a:cs typeface="Times New Roman"/>
              </a:rPr>
              <a:t>specialized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skill.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36880" algn="l"/>
              </a:tabLst>
            </a:pPr>
            <a:r>
              <a:rPr sz="2600" spc="95" dirty="0">
                <a:latin typeface="Times New Roman"/>
                <a:cs typeface="Times New Roman"/>
              </a:rPr>
              <a:t>The </a:t>
            </a:r>
            <a:r>
              <a:rPr sz="2600" spc="10" dirty="0">
                <a:latin typeface="Times New Roman"/>
                <a:cs typeface="Times New Roman"/>
              </a:rPr>
              <a:t>life </a:t>
            </a:r>
            <a:r>
              <a:rPr sz="2600" spc="125" dirty="0">
                <a:latin typeface="Times New Roman"/>
                <a:cs typeface="Times New Roman"/>
              </a:rPr>
              <a:t>span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0" dirty="0">
                <a:latin typeface="Times New Roman"/>
                <a:cs typeface="Times New Roman"/>
              </a:rPr>
              <a:t>vegetatively </a:t>
            </a:r>
            <a:r>
              <a:rPr sz="2600" spc="114" dirty="0">
                <a:latin typeface="Times New Roman"/>
                <a:cs typeface="Times New Roman"/>
              </a:rPr>
              <a:t>propagated plants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130" dirty="0">
                <a:latin typeface="Times New Roman"/>
                <a:cs typeface="Times New Roman"/>
              </a:rPr>
              <a:t>short</a:t>
            </a:r>
            <a:r>
              <a:rPr sz="2600" spc="-39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  </a:t>
            </a:r>
            <a:r>
              <a:rPr sz="2600" spc="120" dirty="0">
                <a:latin typeface="Times New Roman"/>
                <a:cs typeface="Times New Roman"/>
              </a:rPr>
              <a:t>compared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35" dirty="0">
                <a:latin typeface="Times New Roman"/>
                <a:cs typeface="Times New Roman"/>
              </a:rPr>
              <a:t>sexually </a:t>
            </a:r>
            <a:r>
              <a:rPr sz="2600" spc="114" dirty="0">
                <a:latin typeface="Times New Roman"/>
                <a:cs typeface="Times New Roman"/>
              </a:rPr>
              <a:t>propagated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4230"/>
              <a:buFont typeface="UnDotum"/>
              <a:buChar char=""/>
              <a:tabLst>
                <a:tab pos="478790" algn="l"/>
              </a:tabLst>
            </a:pPr>
            <a:r>
              <a:rPr sz="2600" spc="-45" dirty="0">
                <a:latin typeface="Times New Roman"/>
                <a:cs typeface="Times New Roman"/>
              </a:rPr>
              <a:t>As </a:t>
            </a:r>
            <a:r>
              <a:rPr sz="2600" spc="30" dirty="0">
                <a:latin typeface="Times New Roman"/>
                <a:cs typeface="Times New Roman"/>
              </a:rPr>
              <a:t>all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14" dirty="0">
                <a:latin typeface="Times New Roman"/>
                <a:cs typeface="Times New Roman"/>
              </a:rPr>
              <a:t>plants </a:t>
            </a:r>
            <a:r>
              <a:rPr sz="2600" spc="105" dirty="0">
                <a:latin typeface="Times New Roman"/>
                <a:cs typeface="Times New Roman"/>
              </a:rPr>
              <a:t>are </a:t>
            </a:r>
            <a:r>
              <a:rPr sz="2600" spc="100" dirty="0">
                <a:latin typeface="Times New Roman"/>
                <a:cs typeface="Times New Roman"/>
              </a:rPr>
              <a:t>homozygous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85" dirty="0">
                <a:latin typeface="Times New Roman"/>
                <a:cs typeface="Times New Roman"/>
              </a:rPr>
              <a:t>whole </a:t>
            </a:r>
            <a:r>
              <a:rPr sz="2600" spc="125" dirty="0">
                <a:latin typeface="Times New Roman"/>
                <a:cs typeface="Times New Roman"/>
              </a:rPr>
              <a:t>plantation  </a:t>
            </a:r>
            <a:r>
              <a:rPr sz="2600" spc="85" dirty="0">
                <a:latin typeface="Times New Roman"/>
                <a:cs typeface="Times New Roman"/>
              </a:rPr>
              <a:t>may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get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attacked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particular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pest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disease.</a:t>
            </a:r>
            <a:endParaRPr sz="2600">
              <a:latin typeface="Times New Roman"/>
              <a:cs typeface="Times New Roman"/>
            </a:endParaRPr>
          </a:p>
          <a:p>
            <a:pPr marL="311150" marR="32384" indent="-273050">
              <a:lnSpc>
                <a:spcPct val="100000"/>
              </a:lnSpc>
              <a:spcBef>
                <a:spcPts val="640"/>
              </a:spcBef>
              <a:tabLst>
                <a:tab pos="1222375" algn="l"/>
                <a:tab pos="2557145" algn="l"/>
                <a:tab pos="3533775" algn="l"/>
                <a:tab pos="4054475" algn="l"/>
                <a:tab pos="5819140" algn="l"/>
                <a:tab pos="7158355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35" dirty="0">
                <a:latin typeface="Times New Roman"/>
                <a:cs typeface="Times New Roman"/>
              </a:rPr>
              <a:t>V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65" dirty="0">
                <a:latin typeface="Times New Roman"/>
                <a:cs typeface="Times New Roman"/>
              </a:rPr>
              <a:t>d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55" dirty="0">
                <a:latin typeface="Times New Roman"/>
                <a:cs typeface="Times New Roman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e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Times New Roman"/>
                <a:cs typeface="Times New Roman"/>
              </a:rPr>
              <a:t>c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60" dirty="0">
                <a:latin typeface="Times New Roman"/>
                <a:cs typeface="Times New Roman"/>
              </a:rPr>
              <a:t>l</a:t>
            </a:r>
            <a:r>
              <a:rPr sz="2600" spc="11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20" dirty="0">
                <a:latin typeface="Times New Roman"/>
                <a:cs typeface="Times New Roman"/>
              </a:rPr>
              <a:t>b</a:t>
            </a:r>
            <a:r>
              <a:rPr sz="2600" spc="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0" dirty="0">
                <a:latin typeface="Times New Roman"/>
                <a:cs typeface="Times New Roman"/>
              </a:rPr>
              <a:t>t</a:t>
            </a:r>
            <a:r>
              <a:rPr sz="2600" spc="175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-20" dirty="0">
                <a:latin typeface="Times New Roman"/>
                <a:cs typeface="Times New Roman"/>
              </a:rPr>
              <a:t>s</a:t>
            </a:r>
            <a:r>
              <a:rPr sz="2600" spc="-10" dirty="0">
                <a:latin typeface="Times New Roman"/>
                <a:cs typeface="Times New Roman"/>
              </a:rPr>
              <a:t>f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th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g</a:t>
            </a:r>
            <a:r>
              <a:rPr sz="2600" spc="204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ge</a:t>
            </a:r>
            <a:r>
              <a:rPr sz="2600" spc="105" dirty="0">
                <a:latin typeface="Times New Roman"/>
                <a:cs typeface="Times New Roman"/>
              </a:rPr>
              <a:t>t</a:t>
            </a:r>
            <a:r>
              <a:rPr sz="2600" spc="175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10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60" dirty="0">
                <a:latin typeface="Times New Roman"/>
                <a:cs typeface="Times New Roman"/>
              </a:rPr>
              <a:t>e  </a:t>
            </a:r>
            <a:r>
              <a:rPr sz="2600" spc="100" dirty="0">
                <a:latin typeface="Times New Roman"/>
                <a:cs typeface="Times New Roman"/>
              </a:rPr>
              <a:t>parts.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3500"/>
            <a:ext cx="50311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75" dirty="0"/>
              <a:t>PROFILE</a:t>
            </a:r>
            <a:r>
              <a:rPr spc="-320" dirty="0"/>
              <a:t> </a:t>
            </a:r>
            <a:r>
              <a:rPr spc="-640" dirty="0"/>
              <a:t>COVERING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39" y="789940"/>
            <a:ext cx="7552055" cy="61607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NAME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PLANT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-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5" dirty="0">
                <a:latin typeface="Times New Roman"/>
                <a:cs typeface="Times New Roman"/>
              </a:rPr>
              <a:t>SYNONYMS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SOURCE </a:t>
            </a:r>
            <a:r>
              <a:rPr sz="2600" spc="5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FAMILY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GEOGRAPHICAL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SOURCE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CULTIVATION </a:t>
            </a:r>
            <a:r>
              <a:rPr sz="2600" spc="-265" dirty="0">
                <a:latin typeface="Times New Roman"/>
                <a:cs typeface="Times New Roman"/>
              </a:rPr>
              <a:t>&amp;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COLLECTION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PLANT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PRODUCTION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PREPARATION </a:t>
            </a:r>
            <a:r>
              <a:rPr sz="2600" spc="90" dirty="0">
                <a:latin typeface="Times New Roman"/>
                <a:cs typeface="Times New Roman"/>
              </a:rPr>
              <a:t>OF </a:t>
            </a:r>
            <a:r>
              <a:rPr sz="2600" spc="-20" dirty="0">
                <a:latin typeface="Times New Roman"/>
                <a:cs typeface="Times New Roman"/>
              </a:rPr>
              <a:t>CRUDE </a:t>
            </a:r>
            <a:r>
              <a:rPr sz="2600" spc="-10" dirty="0">
                <a:latin typeface="Times New Roman"/>
                <a:cs typeface="Times New Roman"/>
              </a:rPr>
              <a:t>DRUG </a:t>
            </a:r>
            <a:r>
              <a:rPr sz="2600" spc="2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311150" marR="1638935" indent="-273050">
              <a:lnSpc>
                <a:spcPts val="3110"/>
              </a:lnSpc>
              <a:spcBef>
                <a:spcPts val="76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MORPHOLOGY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(OR)MACROSCOPIC  </a:t>
            </a:r>
            <a:r>
              <a:rPr sz="2600" spc="-55" dirty="0">
                <a:latin typeface="Times New Roman"/>
                <a:cs typeface="Times New Roman"/>
              </a:rPr>
              <a:t>CHARACTERS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MICROSCOPICAL </a:t>
            </a:r>
            <a:r>
              <a:rPr sz="2600" spc="-60" dirty="0">
                <a:latin typeface="Times New Roman"/>
                <a:cs typeface="Times New Roman"/>
              </a:rPr>
              <a:t>CHARACTERS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CHEMICAL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TEST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THERAPEUTIC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-35" dirty="0">
                <a:latin typeface="Times New Roman"/>
                <a:cs typeface="Times New Roman"/>
              </a:rPr>
              <a:t>PHARMACEUTICAL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USE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COMMERCIAL </a:t>
            </a:r>
            <a:r>
              <a:rPr sz="2600" spc="-60" dirty="0">
                <a:latin typeface="Times New Roman"/>
                <a:cs typeface="Times New Roman"/>
              </a:rPr>
              <a:t>VARIETIES,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STORAGE.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3550"/>
            <a:ext cx="65551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60" dirty="0"/>
              <a:t>PREPARATION </a:t>
            </a:r>
            <a:r>
              <a:rPr sz="4500" spc="-409" dirty="0"/>
              <a:t>AND </a:t>
            </a:r>
            <a:r>
              <a:rPr sz="4500" spc="-715" dirty="0"/>
              <a:t>TYPE</a:t>
            </a:r>
            <a:r>
              <a:rPr sz="4500" spc="-495" dirty="0"/>
              <a:t> </a:t>
            </a:r>
            <a:r>
              <a:rPr sz="4500" spc="-610" dirty="0"/>
              <a:t>OF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19100" y="1000760"/>
            <a:ext cx="7456805" cy="44196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70"/>
              </a:spcBef>
            </a:pPr>
            <a:r>
              <a:rPr sz="4500" spc="-645" dirty="0">
                <a:solidFill>
                  <a:srgbClr val="03607A"/>
                </a:solidFill>
                <a:latin typeface="Arial"/>
                <a:cs typeface="Arial"/>
              </a:rPr>
              <a:t>NURSARY</a:t>
            </a:r>
            <a:r>
              <a:rPr sz="4500" spc="-2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500" spc="-700" dirty="0">
                <a:solidFill>
                  <a:srgbClr val="03607A"/>
                </a:solidFill>
                <a:latin typeface="Arial"/>
                <a:cs typeface="Arial"/>
              </a:rPr>
              <a:t>BEDS</a:t>
            </a:r>
            <a:endParaRPr sz="45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1040"/>
              </a:spcBef>
            </a:pPr>
            <a:r>
              <a:rPr sz="5700" spc="-15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100" dirty="0">
                <a:latin typeface="Times New Roman"/>
                <a:cs typeface="Times New Roman"/>
              </a:rPr>
              <a:t>FLAT </a:t>
            </a:r>
            <a:r>
              <a:rPr sz="4000" spc="-105" dirty="0">
                <a:latin typeface="Times New Roman"/>
                <a:cs typeface="Times New Roman"/>
              </a:rPr>
              <a:t>BED</a:t>
            </a:r>
            <a:r>
              <a:rPr sz="4000" spc="90" dirty="0">
                <a:latin typeface="Times New Roman"/>
                <a:cs typeface="Times New Roman"/>
              </a:rPr>
              <a:t> </a:t>
            </a:r>
            <a:r>
              <a:rPr sz="4000" spc="100" dirty="0">
                <a:latin typeface="Times New Roman"/>
                <a:cs typeface="Times New Roman"/>
              </a:rPr>
              <a:t>METHOD</a:t>
            </a:r>
            <a:endParaRPr sz="40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  <a:spcBef>
                <a:spcPts val="1000"/>
              </a:spcBef>
            </a:pPr>
            <a:r>
              <a:rPr sz="5700" spc="-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80" dirty="0">
                <a:latin typeface="Times New Roman"/>
                <a:cs typeface="Times New Roman"/>
              </a:rPr>
              <a:t>RAISED </a:t>
            </a:r>
            <a:r>
              <a:rPr sz="4000" spc="-100" dirty="0">
                <a:latin typeface="Times New Roman"/>
                <a:cs typeface="Times New Roman"/>
              </a:rPr>
              <a:t>BED</a:t>
            </a:r>
            <a:r>
              <a:rPr sz="4000" spc="65" dirty="0">
                <a:latin typeface="Times New Roman"/>
                <a:cs typeface="Times New Roman"/>
              </a:rPr>
              <a:t> </a:t>
            </a:r>
            <a:r>
              <a:rPr sz="4000" spc="100" dirty="0">
                <a:latin typeface="Times New Roman"/>
                <a:cs typeface="Times New Roman"/>
              </a:rPr>
              <a:t>METHOD</a:t>
            </a:r>
            <a:endParaRPr sz="4000">
              <a:latin typeface="Times New Roman"/>
              <a:cs typeface="Times New Roman"/>
            </a:endParaRPr>
          </a:p>
          <a:p>
            <a:pPr marL="402590" marR="1482090" indent="-273050">
              <a:lnSpc>
                <a:spcPct val="100000"/>
              </a:lnSpc>
              <a:spcBef>
                <a:spcPts val="1000"/>
              </a:spcBef>
            </a:pPr>
            <a:r>
              <a:rPr sz="5700" spc="-97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65" dirty="0">
                <a:latin typeface="Times New Roman"/>
                <a:cs typeface="Times New Roman"/>
              </a:rPr>
              <a:t>RIDGES </a:t>
            </a:r>
            <a:r>
              <a:rPr sz="4000" spc="5" dirty="0">
                <a:latin typeface="Times New Roman"/>
                <a:cs typeface="Times New Roman"/>
              </a:rPr>
              <a:t>AND </a:t>
            </a:r>
            <a:r>
              <a:rPr sz="4000" spc="50" dirty="0">
                <a:latin typeface="Times New Roman"/>
                <a:cs typeface="Times New Roman"/>
              </a:rPr>
              <a:t>FURROW  </a:t>
            </a:r>
            <a:r>
              <a:rPr sz="4000" spc="100" dirty="0">
                <a:latin typeface="Times New Roman"/>
                <a:cs typeface="Times New Roman"/>
              </a:rPr>
              <a:t>METHOD</a:t>
            </a:r>
            <a:endParaRPr sz="40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  <a:spcBef>
                <a:spcPts val="990"/>
              </a:spcBef>
              <a:tabLst>
                <a:tab pos="2351405" algn="l"/>
              </a:tabLst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5" dirty="0">
                <a:latin typeface="Times New Roman"/>
                <a:cs typeface="Times New Roman"/>
              </a:rPr>
              <a:t>RINGS	</a:t>
            </a:r>
            <a:r>
              <a:rPr sz="4000" dirty="0">
                <a:latin typeface="Times New Roman"/>
                <a:cs typeface="Times New Roman"/>
              </a:rPr>
              <a:t>AND </a:t>
            </a:r>
            <a:r>
              <a:rPr sz="4000" spc="-110" dirty="0">
                <a:latin typeface="Times New Roman"/>
                <a:cs typeface="Times New Roman"/>
              </a:rPr>
              <a:t>BASIN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100" dirty="0">
                <a:latin typeface="Times New Roman"/>
                <a:cs typeface="Times New Roman"/>
              </a:rPr>
              <a:t>METHOD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444500"/>
            <a:ext cx="54451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84" dirty="0"/>
              <a:t>1.FLAT </a:t>
            </a:r>
            <a:r>
              <a:rPr spc="-685" dirty="0"/>
              <a:t>BED</a:t>
            </a:r>
            <a:r>
              <a:rPr spc="-100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371600"/>
            <a:ext cx="8077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5911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60" dirty="0"/>
              <a:t>RAISED </a:t>
            </a:r>
            <a:r>
              <a:rPr spc="-685" dirty="0"/>
              <a:t>BED</a:t>
            </a:r>
            <a:r>
              <a:rPr spc="-670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057400"/>
            <a:ext cx="8305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82219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10" dirty="0"/>
              <a:t>RIDGES </a:t>
            </a:r>
            <a:r>
              <a:rPr spc="-459" dirty="0"/>
              <a:t>AND </a:t>
            </a:r>
            <a:r>
              <a:rPr spc="-645" dirty="0"/>
              <a:t>FARROW</a:t>
            </a:r>
            <a:r>
              <a:rPr spc="-350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981200"/>
            <a:ext cx="8382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1685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5" dirty="0"/>
              <a:t>RINGS </a:t>
            </a:r>
            <a:r>
              <a:rPr spc="-459" dirty="0"/>
              <a:t>AND </a:t>
            </a:r>
            <a:r>
              <a:rPr spc="-525" dirty="0"/>
              <a:t>BASIN</a:t>
            </a:r>
            <a:r>
              <a:rPr spc="-500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905000"/>
            <a:ext cx="8229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871220"/>
            <a:ext cx="67532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-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0" dirty="0">
                <a:solidFill>
                  <a:srgbClr val="000000"/>
                </a:solidFill>
                <a:latin typeface="Times New Roman"/>
                <a:cs typeface="Times New Roman"/>
              </a:rPr>
              <a:t>(B)ARTIFICIAL </a:t>
            </a:r>
            <a:r>
              <a:rPr sz="2600" spc="70" dirty="0">
                <a:solidFill>
                  <a:srgbClr val="000000"/>
                </a:solidFill>
                <a:latin typeface="Times New Roman"/>
                <a:cs typeface="Times New Roman"/>
              </a:rPr>
              <a:t>METHOD </a:t>
            </a:r>
            <a:r>
              <a:rPr sz="2600" spc="8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000000"/>
                </a:solidFill>
                <a:latin typeface="Times New Roman"/>
                <a:cs typeface="Times New Roman"/>
              </a:rPr>
              <a:t>VEGETATIVE  </a:t>
            </a:r>
            <a:r>
              <a:rPr sz="2600" spc="20" dirty="0">
                <a:solidFill>
                  <a:srgbClr val="000000"/>
                </a:solidFill>
                <a:latin typeface="Times New Roman"/>
                <a:cs typeface="Times New Roman"/>
              </a:rPr>
              <a:t>PROPAGATION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560" y="2141220"/>
            <a:ext cx="2940050" cy="22339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sz="4200" baseline="14880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4000" dirty="0">
                <a:latin typeface="Times New Roman"/>
                <a:cs typeface="Times New Roman"/>
              </a:rPr>
              <a:t>CUTTING</a:t>
            </a:r>
            <a:endParaRPr sz="4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4200" spc="-202" baseline="14880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4000" spc="-135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sz="4200" spc="-89" baseline="14880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4000" spc="-60" dirty="0">
                <a:latin typeface="Times New Roman"/>
                <a:cs typeface="Times New Roman"/>
              </a:rPr>
              <a:t>GRAFTING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3583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5" dirty="0"/>
              <a:t>C</a:t>
            </a:r>
            <a:r>
              <a:rPr spc="-400" dirty="0"/>
              <a:t>U</a:t>
            </a:r>
            <a:r>
              <a:rPr spc="-625" dirty="0"/>
              <a:t>T</a:t>
            </a:r>
            <a:r>
              <a:rPr spc="-630" dirty="0"/>
              <a:t>T</a:t>
            </a:r>
            <a:r>
              <a:rPr spc="-425" dirty="0"/>
              <a:t>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40229"/>
            <a:ext cx="5277485" cy="29705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5" dirty="0">
                <a:latin typeface="Times New Roman"/>
                <a:cs typeface="Times New Roman"/>
              </a:rPr>
              <a:t>STEM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CUTTING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14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95" dirty="0">
                <a:latin typeface="Times New Roman"/>
                <a:cs typeface="Times New Roman"/>
              </a:rPr>
              <a:t>ROOT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CUTTING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19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130" dirty="0">
                <a:latin typeface="Times New Roman"/>
                <a:cs typeface="Times New Roman"/>
              </a:rPr>
              <a:t>LEAF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CUTTING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5700" spc="-19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130" dirty="0">
                <a:latin typeface="Times New Roman"/>
                <a:cs typeface="Times New Roman"/>
              </a:rPr>
              <a:t>LEAF </a:t>
            </a:r>
            <a:r>
              <a:rPr sz="4000" spc="-30" dirty="0">
                <a:latin typeface="Times New Roman"/>
                <a:cs typeface="Times New Roman"/>
              </a:rPr>
              <a:t>BUD</a:t>
            </a:r>
            <a:r>
              <a:rPr sz="4000" spc="5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CUTTING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73100"/>
            <a:ext cx="39560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5" dirty="0"/>
              <a:t>STEM</a:t>
            </a:r>
            <a:r>
              <a:rPr spc="-325" dirty="0"/>
              <a:t> </a:t>
            </a:r>
            <a:r>
              <a:rPr spc="-555" dirty="0"/>
              <a:t>CUTTING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270" y="262890"/>
            <a:ext cx="41789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00000"/>
                </a:solidFill>
                <a:latin typeface="Palladio Uralic"/>
                <a:cs typeface="Palladio Uralic"/>
              </a:rPr>
              <a:t>ROOT</a:t>
            </a:r>
            <a:r>
              <a:rPr sz="4000" b="1" spc="-90" dirty="0">
                <a:solidFill>
                  <a:srgbClr val="000000"/>
                </a:solidFill>
                <a:latin typeface="Palladio Uralic"/>
                <a:cs typeface="Palladio Uralic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Palladio Uralic"/>
                <a:cs typeface="Palladio Uralic"/>
              </a:rPr>
              <a:t>CUTTING</a:t>
            </a:r>
            <a:endParaRPr sz="4000">
              <a:latin typeface="Palladio Uralic"/>
              <a:cs typeface="Palladio Uralic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68300"/>
            <a:ext cx="39947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75" dirty="0"/>
              <a:t>ROOT</a:t>
            </a:r>
            <a:r>
              <a:rPr spc="-330" dirty="0"/>
              <a:t> </a:t>
            </a:r>
            <a:r>
              <a:rPr spc="-555" dirty="0"/>
              <a:t>CUTTING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577850"/>
            <a:ext cx="81064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ADVANTAGES </a:t>
            </a:r>
            <a:r>
              <a:rPr spc="-670" dirty="0"/>
              <a:t>OF</a:t>
            </a:r>
            <a:r>
              <a:rPr spc="-715" dirty="0"/>
              <a:t> </a:t>
            </a:r>
            <a:r>
              <a:rPr spc="-500" dirty="0"/>
              <a:t>CULTIVATION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5559" y="1474470"/>
            <a:ext cx="9143365" cy="360552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5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ensures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quality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purity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medicinal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400050" marR="56515" indent="-273050">
              <a:lnSpc>
                <a:spcPct val="100000"/>
              </a:lnSpc>
              <a:spcBef>
                <a:spcPts val="650"/>
              </a:spcBef>
              <a:tabLst>
                <a:tab pos="2085339" algn="l"/>
                <a:tab pos="2540635" algn="l"/>
                <a:tab pos="3528695" algn="l"/>
                <a:tab pos="4507865" algn="l"/>
                <a:tab pos="5377180" algn="l"/>
                <a:tab pos="6976745" algn="l"/>
                <a:tab pos="8030209" algn="l"/>
                <a:tab pos="891921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l</a:t>
            </a:r>
            <a:r>
              <a:rPr sz="2600" spc="30" dirty="0">
                <a:latin typeface="Times New Roman"/>
                <a:cs typeface="Times New Roman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e</a:t>
            </a:r>
            <a:r>
              <a:rPr sz="2600" spc="85" dirty="0">
                <a:latin typeface="Times New Roman"/>
                <a:cs typeface="Times New Roman"/>
              </a:rPr>
              <a:t>ct</a:t>
            </a:r>
            <a:r>
              <a:rPr sz="2600" spc="6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c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170" dirty="0">
                <a:latin typeface="Times New Roman"/>
                <a:cs typeface="Times New Roman"/>
              </a:rPr>
              <a:t>u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ug</a:t>
            </a:r>
            <a:r>
              <a:rPr sz="2600" spc="6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2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0" dirty="0">
                <a:latin typeface="Times New Roman"/>
                <a:cs typeface="Times New Roman"/>
              </a:rPr>
              <a:t>c</a:t>
            </a:r>
            <a:r>
              <a:rPr sz="2600" spc="120" dirty="0">
                <a:latin typeface="Times New Roman"/>
                <a:cs typeface="Times New Roman"/>
              </a:rPr>
              <a:t>u</a:t>
            </a:r>
            <a:r>
              <a:rPr sz="2600" spc="65" dirty="0">
                <a:latin typeface="Times New Roman"/>
                <a:cs typeface="Times New Roman"/>
              </a:rPr>
              <a:t>lt</a:t>
            </a:r>
            <a:r>
              <a:rPr sz="2600" spc="70" dirty="0">
                <a:latin typeface="Times New Roman"/>
                <a:cs typeface="Times New Roman"/>
              </a:rPr>
              <a:t>i</a:t>
            </a:r>
            <a:r>
              <a:rPr sz="2600" spc="-50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30" dirty="0">
                <a:latin typeface="Times New Roman"/>
                <a:cs typeface="Times New Roman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t</a:t>
            </a:r>
            <a:r>
              <a:rPr sz="2600" spc="13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" dirty="0">
                <a:latin typeface="Times New Roman"/>
                <a:cs typeface="Times New Roman"/>
              </a:rPr>
              <a:t>g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65" dirty="0">
                <a:latin typeface="Times New Roman"/>
                <a:cs typeface="Times New Roman"/>
              </a:rPr>
              <a:t>a  </a:t>
            </a:r>
            <a:r>
              <a:rPr sz="2600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better </a:t>
            </a:r>
            <a:r>
              <a:rPr sz="26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yield 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60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therapeutic</a:t>
            </a:r>
            <a:r>
              <a:rPr sz="2600" u="heavy" spc="-3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quality</a:t>
            </a:r>
            <a:r>
              <a:rPr sz="2600" spc="7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64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Cultivation </a:t>
            </a:r>
            <a:r>
              <a:rPr sz="2600" spc="110" dirty="0">
                <a:latin typeface="Times New Roman"/>
                <a:cs typeface="Times New Roman"/>
              </a:rPr>
              <a:t>ensures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regular 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supply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a </a:t>
            </a:r>
            <a:r>
              <a:rPr sz="2600" spc="120" dirty="0">
                <a:latin typeface="Times New Roman"/>
                <a:cs typeface="Times New Roman"/>
              </a:rPr>
              <a:t>crude</a:t>
            </a:r>
            <a:r>
              <a:rPr sz="2600" spc="-45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drug.</a:t>
            </a:r>
            <a:endParaRPr sz="2600">
              <a:latin typeface="Times New Roman"/>
              <a:cs typeface="Times New Roman"/>
            </a:endParaRPr>
          </a:p>
          <a:p>
            <a:pPr marL="400050" marR="5715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cultivation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medicinal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10" dirty="0">
                <a:latin typeface="Times New Roman"/>
                <a:cs typeface="Times New Roman"/>
              </a:rPr>
              <a:t>aromatic </a:t>
            </a:r>
            <a:r>
              <a:rPr sz="2600" spc="114" dirty="0">
                <a:latin typeface="Times New Roman"/>
                <a:cs typeface="Times New Roman"/>
              </a:rPr>
              <a:t>plants </a:t>
            </a:r>
            <a:r>
              <a:rPr sz="2600" spc="60" dirty="0">
                <a:latin typeface="Times New Roman"/>
                <a:cs typeface="Times New Roman"/>
              </a:rPr>
              <a:t>also </a:t>
            </a:r>
            <a:r>
              <a:rPr sz="2600" spc="80" dirty="0">
                <a:latin typeface="Times New Roman"/>
                <a:cs typeface="Times New Roman"/>
              </a:rPr>
              <a:t>leads 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industriialisation </a:t>
            </a:r>
            <a:r>
              <a:rPr sz="2600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26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greater </a:t>
            </a:r>
            <a:r>
              <a:rPr sz="26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extent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400050" marR="55880" indent="-273050">
              <a:lnSpc>
                <a:spcPct val="100000"/>
              </a:lnSpc>
              <a:spcBef>
                <a:spcPts val="640"/>
              </a:spcBef>
              <a:tabLst>
                <a:tab pos="2245360" algn="l"/>
                <a:tab pos="3543300" algn="l"/>
                <a:tab pos="5346700" algn="l"/>
                <a:tab pos="5827395" algn="l"/>
                <a:tab pos="7154545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65" dirty="0">
                <a:latin typeface="Times New Roman"/>
                <a:cs typeface="Times New Roman"/>
              </a:rPr>
              <a:t>lt</a:t>
            </a:r>
            <a:r>
              <a:rPr sz="2600" spc="7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22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90" dirty="0">
                <a:latin typeface="Times New Roman"/>
                <a:cs typeface="Times New Roman"/>
              </a:rPr>
              <a:t>t</a:t>
            </a:r>
            <a:r>
              <a:rPr sz="2600" spc="13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45" dirty="0">
                <a:latin typeface="Times New Roman"/>
                <a:cs typeface="Times New Roman"/>
              </a:rPr>
              <a:t>pp</a:t>
            </a:r>
            <a:r>
              <a:rPr sz="2600" spc="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60" dirty="0">
                <a:latin typeface="Times New Roman"/>
                <a:cs typeface="Times New Roman"/>
              </a:rPr>
              <a:t>c</a:t>
            </a:r>
            <a:r>
              <a:rPr sz="2600" spc="65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20" dirty="0">
                <a:latin typeface="Times New Roman"/>
                <a:cs typeface="Times New Roman"/>
              </a:rPr>
              <a:t>m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65" dirty="0">
                <a:latin typeface="Times New Roman"/>
                <a:cs typeface="Times New Roman"/>
              </a:rPr>
              <a:t>d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o</a:t>
            </a:r>
            <a:r>
              <a:rPr sz="2600" spc="15" dirty="0"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60" dirty="0">
                <a:latin typeface="Times New Roman"/>
                <a:cs typeface="Times New Roman"/>
              </a:rPr>
              <a:t>c</a:t>
            </a:r>
            <a:r>
              <a:rPr sz="2600" spc="6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  </a:t>
            </a:r>
            <a:r>
              <a:rPr sz="2600" spc="90" dirty="0">
                <a:latin typeface="Times New Roman"/>
                <a:cs typeface="Times New Roman"/>
              </a:rPr>
              <a:t>aspects </a:t>
            </a:r>
            <a:r>
              <a:rPr sz="2600" spc="114" dirty="0">
                <a:latin typeface="Times New Roman"/>
                <a:cs typeface="Times New Roman"/>
              </a:rPr>
              <a:t>such </a:t>
            </a:r>
            <a:r>
              <a:rPr sz="2600" spc="60" dirty="0">
                <a:latin typeface="Times New Roman"/>
                <a:cs typeface="Times New Roman"/>
              </a:rPr>
              <a:t>as </a:t>
            </a:r>
            <a:r>
              <a:rPr sz="2600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mutation, </a:t>
            </a:r>
            <a:r>
              <a:rPr sz="2600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polyploidy 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hybridisation.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54100"/>
            <a:ext cx="37363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0" dirty="0"/>
              <a:t>LEAF</a:t>
            </a:r>
            <a:r>
              <a:rPr spc="-335" dirty="0"/>
              <a:t> </a:t>
            </a:r>
            <a:r>
              <a:rPr spc="-555" dirty="0"/>
              <a:t>CUTTING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209800"/>
            <a:ext cx="6172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68300"/>
            <a:ext cx="30537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Leaf</a:t>
            </a:r>
            <a:r>
              <a:rPr spc="-330" dirty="0"/>
              <a:t> </a:t>
            </a:r>
            <a:r>
              <a:rPr spc="-80" dirty="0"/>
              <a:t>cutting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0241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0" dirty="0"/>
              <a:t>LEAF </a:t>
            </a:r>
            <a:r>
              <a:rPr spc="-520" dirty="0"/>
              <a:t>BUD</a:t>
            </a:r>
            <a:r>
              <a:rPr spc="-585" dirty="0"/>
              <a:t> </a:t>
            </a:r>
            <a:r>
              <a:rPr spc="-555" dirty="0"/>
              <a:t>CUTTING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935479"/>
            <a:ext cx="7315200" cy="469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03200"/>
            <a:ext cx="9144000" cy="6654800"/>
            <a:chOff x="0" y="203200"/>
            <a:chExt cx="9144000" cy="66548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33400"/>
              <a:ext cx="9144000" cy="632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5920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0" dirty="0"/>
              <a:t>LAYERING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40229"/>
            <a:ext cx="5784850" cy="370712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5" dirty="0">
                <a:latin typeface="Times New Roman"/>
                <a:cs typeface="Times New Roman"/>
              </a:rPr>
              <a:t>SIMPLE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150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44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30" dirty="0">
                <a:latin typeface="Times New Roman"/>
                <a:cs typeface="Times New Roman"/>
              </a:rPr>
              <a:t>SEPENTINE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155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80" dirty="0">
                <a:latin typeface="Times New Roman"/>
                <a:cs typeface="Times New Roman"/>
              </a:rPr>
              <a:t>AIR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150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5700" spc="13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90" dirty="0">
                <a:latin typeface="Times New Roman"/>
                <a:cs typeface="Times New Roman"/>
              </a:rPr>
              <a:t>MOUNT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55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44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0" dirty="0">
                <a:latin typeface="Times New Roman"/>
                <a:cs typeface="Times New Roman"/>
              </a:rPr>
              <a:t>TIP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150" dirty="0">
                <a:latin typeface="Times New Roman"/>
                <a:cs typeface="Times New Roman"/>
              </a:rPr>
              <a:t>LAYERING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6348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SIMPLE</a:t>
            </a:r>
            <a:r>
              <a:rPr spc="-310" dirty="0"/>
              <a:t> </a:t>
            </a:r>
            <a:r>
              <a:rPr spc="-640" dirty="0"/>
              <a:t>LAYERING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981200"/>
            <a:ext cx="7467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3500"/>
            <a:ext cx="36055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AIR</a:t>
            </a:r>
            <a:r>
              <a:rPr spc="-325" dirty="0"/>
              <a:t> </a:t>
            </a:r>
            <a:r>
              <a:rPr spc="-640" dirty="0"/>
              <a:t>LAYERING</a:t>
            </a:r>
          </a:p>
        </p:txBody>
      </p:sp>
      <p:sp>
        <p:nvSpPr>
          <p:cNvPr id="3" name="object 3"/>
          <p:cNvSpPr/>
          <p:nvPr/>
        </p:nvSpPr>
        <p:spPr>
          <a:xfrm>
            <a:off x="-11428" y="800101"/>
            <a:ext cx="9155428" cy="6057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8240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MOUNT</a:t>
            </a:r>
            <a:r>
              <a:rPr spc="-320" dirty="0"/>
              <a:t> </a:t>
            </a:r>
            <a:r>
              <a:rPr spc="-640" dirty="0"/>
              <a:t>LAYERING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828800"/>
            <a:ext cx="6553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39700"/>
            <a:ext cx="35312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5" dirty="0"/>
              <a:t>TIP</a:t>
            </a:r>
            <a:r>
              <a:rPr spc="-335" dirty="0"/>
              <a:t> </a:t>
            </a:r>
            <a:r>
              <a:rPr spc="-640" dirty="0"/>
              <a:t>LAYERING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838200"/>
            <a:ext cx="89154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152400"/>
            <a:ext cx="9144000" cy="6705600"/>
            <a:chOff x="0" y="152400"/>
            <a:chExt cx="9144000" cy="67056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52400"/>
              <a:ext cx="9144000" cy="6705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882650"/>
            <a:ext cx="90912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5" dirty="0"/>
              <a:t>DIS </a:t>
            </a:r>
            <a:r>
              <a:rPr spc="-610" dirty="0"/>
              <a:t>ADVANTAGES </a:t>
            </a:r>
            <a:r>
              <a:rPr spc="-675" dirty="0"/>
              <a:t>OF</a:t>
            </a:r>
            <a:r>
              <a:rPr spc="-385" dirty="0"/>
              <a:t> </a:t>
            </a:r>
            <a:r>
              <a:rPr spc="-500" dirty="0"/>
              <a:t>CULTIVATION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" y="1967229"/>
            <a:ext cx="910209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68580" indent="-273050" algn="just">
              <a:lnSpc>
                <a:spcPct val="100000"/>
              </a:lnSpc>
              <a:spcBef>
                <a:spcPts val="100"/>
              </a:spcBef>
            </a:pPr>
            <a:r>
              <a:rPr sz="5700" spc="16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10" dirty="0">
                <a:latin typeface="Times New Roman"/>
                <a:cs typeface="Times New Roman"/>
              </a:rPr>
              <a:t>The </a:t>
            </a:r>
            <a:r>
              <a:rPr sz="4000" spc="165" dirty="0">
                <a:latin typeface="Times New Roman"/>
                <a:cs typeface="Times New Roman"/>
              </a:rPr>
              <a:t>high </a:t>
            </a:r>
            <a:r>
              <a:rPr sz="4000" spc="145" dirty="0">
                <a:latin typeface="Times New Roman"/>
                <a:cs typeface="Times New Roman"/>
              </a:rPr>
              <a:t>cost </a:t>
            </a:r>
            <a:r>
              <a:rPr sz="4000" spc="30" dirty="0">
                <a:latin typeface="Times New Roman"/>
                <a:cs typeface="Times New Roman"/>
              </a:rPr>
              <a:t>of </a:t>
            </a:r>
            <a:r>
              <a:rPr sz="4000" spc="140" dirty="0">
                <a:latin typeface="Times New Roman"/>
                <a:cs typeface="Times New Roman"/>
              </a:rPr>
              <a:t>cultivation </a:t>
            </a:r>
            <a:r>
              <a:rPr sz="4000" spc="160" dirty="0">
                <a:latin typeface="Times New Roman"/>
                <a:cs typeface="Times New Roman"/>
              </a:rPr>
              <a:t>drugs </a:t>
            </a:r>
            <a:r>
              <a:rPr sz="4000" spc="95" dirty="0">
                <a:latin typeface="Times New Roman"/>
                <a:cs typeface="Times New Roman"/>
              </a:rPr>
              <a:t>as  </a:t>
            </a:r>
            <a:r>
              <a:rPr sz="4000" spc="190" dirty="0">
                <a:latin typeface="Times New Roman"/>
                <a:cs typeface="Times New Roman"/>
              </a:rPr>
              <a:t>compared </a:t>
            </a:r>
            <a:r>
              <a:rPr sz="4000" spc="225" dirty="0">
                <a:latin typeface="Times New Roman"/>
                <a:cs typeface="Times New Roman"/>
              </a:rPr>
              <a:t>to </a:t>
            </a:r>
            <a:r>
              <a:rPr sz="4000" spc="85" dirty="0">
                <a:latin typeface="Times New Roman"/>
                <a:cs typeface="Times New Roman"/>
              </a:rPr>
              <a:t>wild </a:t>
            </a:r>
            <a:r>
              <a:rPr sz="4000" spc="145" dirty="0">
                <a:latin typeface="Times New Roman"/>
                <a:cs typeface="Times New Roman"/>
              </a:rPr>
              <a:t>source </a:t>
            </a:r>
            <a:r>
              <a:rPr sz="4000" spc="240" dirty="0">
                <a:latin typeface="Times New Roman"/>
                <a:cs typeface="Times New Roman"/>
              </a:rPr>
              <a:t>and </a:t>
            </a:r>
            <a:r>
              <a:rPr sz="4000" spc="80" dirty="0">
                <a:latin typeface="Times New Roman"/>
                <a:cs typeface="Times New Roman"/>
              </a:rPr>
              <a:t>losses  </a:t>
            </a:r>
            <a:r>
              <a:rPr sz="4000" spc="225" dirty="0">
                <a:latin typeface="Times New Roman"/>
                <a:cs typeface="Times New Roman"/>
              </a:rPr>
              <a:t>due </a:t>
            </a:r>
            <a:r>
              <a:rPr sz="4000" spc="229" dirty="0">
                <a:latin typeface="Times New Roman"/>
                <a:cs typeface="Times New Roman"/>
              </a:rPr>
              <a:t>to </a:t>
            </a:r>
            <a:r>
              <a:rPr sz="4000" spc="75" dirty="0">
                <a:latin typeface="Times New Roman"/>
                <a:cs typeface="Times New Roman"/>
              </a:rPr>
              <a:t>ecological </a:t>
            </a:r>
            <a:r>
              <a:rPr sz="4000" spc="155" dirty="0">
                <a:latin typeface="Times New Roman"/>
                <a:cs typeface="Times New Roman"/>
              </a:rPr>
              <a:t>imbalance </a:t>
            </a:r>
            <a:r>
              <a:rPr sz="4000" spc="175" dirty="0">
                <a:latin typeface="Times New Roman"/>
                <a:cs typeface="Times New Roman"/>
              </a:rPr>
              <a:t>such </a:t>
            </a:r>
            <a:r>
              <a:rPr sz="4000" spc="95" dirty="0">
                <a:latin typeface="Times New Roman"/>
                <a:cs typeface="Times New Roman"/>
              </a:rPr>
              <a:t>as </a:t>
            </a:r>
            <a:r>
              <a:rPr sz="4000" spc="1190" dirty="0">
                <a:latin typeface="Times New Roman"/>
                <a:cs typeface="Times New Roman"/>
              </a:rPr>
              <a:t> </a:t>
            </a:r>
            <a:r>
              <a:rPr sz="4000" spc="160" dirty="0">
                <a:latin typeface="Times New Roman"/>
                <a:cs typeface="Times New Roman"/>
              </a:rPr>
              <a:t>storms, </a:t>
            </a:r>
            <a:r>
              <a:rPr sz="4000" spc="170" dirty="0">
                <a:latin typeface="Times New Roman"/>
                <a:cs typeface="Times New Roman"/>
              </a:rPr>
              <a:t>earthquakes, </a:t>
            </a:r>
            <a:r>
              <a:rPr sz="4000" spc="80" dirty="0">
                <a:latin typeface="Times New Roman"/>
                <a:cs typeface="Times New Roman"/>
              </a:rPr>
              <a:t>floods, </a:t>
            </a:r>
            <a:r>
              <a:rPr sz="4000" spc="195" dirty="0">
                <a:latin typeface="Times New Roman"/>
                <a:cs typeface="Times New Roman"/>
              </a:rPr>
              <a:t>droughts  </a:t>
            </a:r>
            <a:r>
              <a:rPr sz="4000" spc="-350" dirty="0">
                <a:latin typeface="Times New Roman"/>
                <a:cs typeface="Times New Roman"/>
              </a:rPr>
              <a:t>etc…… </a:t>
            </a:r>
            <a:r>
              <a:rPr sz="4000" spc="160" dirty="0">
                <a:latin typeface="Times New Roman"/>
                <a:cs typeface="Times New Roman"/>
              </a:rPr>
              <a:t>are </a:t>
            </a:r>
            <a:r>
              <a:rPr sz="4000" spc="155" dirty="0">
                <a:latin typeface="Times New Roman"/>
                <a:cs typeface="Times New Roman"/>
              </a:rPr>
              <a:t>major </a:t>
            </a:r>
            <a:r>
              <a:rPr sz="4000" spc="135" dirty="0">
                <a:latin typeface="Times New Roman"/>
                <a:cs typeface="Times New Roman"/>
              </a:rPr>
              <a:t>disadvantages </a:t>
            </a:r>
            <a:r>
              <a:rPr sz="4000" spc="25" dirty="0">
                <a:latin typeface="Times New Roman"/>
                <a:cs typeface="Times New Roman"/>
              </a:rPr>
              <a:t>of  </a:t>
            </a:r>
            <a:r>
              <a:rPr sz="4000" spc="125" dirty="0">
                <a:latin typeface="Times New Roman"/>
                <a:cs typeface="Times New Roman"/>
              </a:rPr>
              <a:t>cultivation.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7076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GRAFTING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40229"/>
            <a:ext cx="5295265" cy="29705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sz="5700" spc="20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35" dirty="0">
                <a:latin typeface="Times New Roman"/>
                <a:cs typeface="Times New Roman"/>
              </a:rPr>
              <a:t>WHIP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GRAFTING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5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TONGUE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GRAFTING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6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40" dirty="0">
                <a:latin typeface="Times New Roman"/>
                <a:cs typeface="Times New Roman"/>
              </a:rPr>
              <a:t>SIDE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GRAFTING</a:t>
            </a:r>
            <a:endParaRPr sz="4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5700" spc="2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5" dirty="0">
                <a:latin typeface="Times New Roman"/>
                <a:cs typeface="Times New Roman"/>
              </a:rPr>
              <a:t>STONE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GRAFTING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2945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WHIP</a:t>
            </a:r>
            <a:r>
              <a:rPr spc="-335" dirty="0"/>
              <a:t> </a:t>
            </a:r>
            <a:r>
              <a:rPr spc="-595" dirty="0"/>
              <a:t>GRAFTING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2286000"/>
            <a:ext cx="6477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4500"/>
            <a:ext cx="51079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5" dirty="0"/>
              <a:t>TONGUE</a:t>
            </a:r>
            <a:r>
              <a:rPr spc="-325" dirty="0"/>
              <a:t> </a:t>
            </a:r>
            <a:r>
              <a:rPr spc="-595" dirty="0"/>
              <a:t>GRAFTING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295400"/>
            <a:ext cx="64008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00240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5" dirty="0"/>
              <a:t>SIDE</a:t>
            </a:r>
            <a:r>
              <a:rPr spc="-315" dirty="0"/>
              <a:t> </a:t>
            </a:r>
            <a:r>
              <a:rPr spc="-595" dirty="0"/>
              <a:t>GRAFTING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1905000"/>
            <a:ext cx="3733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5923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10" dirty="0"/>
              <a:t>STONE</a:t>
            </a:r>
            <a:r>
              <a:rPr spc="-305" dirty="0"/>
              <a:t> </a:t>
            </a:r>
            <a:r>
              <a:rPr spc="-595" dirty="0"/>
              <a:t>GRAFTING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1981200"/>
            <a:ext cx="5867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819150"/>
            <a:ext cx="5414645" cy="156972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0"/>
              </a:spcBef>
            </a:pPr>
            <a:r>
              <a:rPr spc="-615" dirty="0"/>
              <a:t>(C)ASEPTIC</a:t>
            </a:r>
            <a:r>
              <a:rPr spc="-315" dirty="0"/>
              <a:t> </a:t>
            </a:r>
            <a:r>
              <a:rPr spc="-505" dirty="0"/>
              <a:t>METHOD</a:t>
            </a:r>
          </a:p>
          <a:p>
            <a:pPr marL="129539">
              <a:lnSpc>
                <a:spcPct val="100000"/>
              </a:lnSpc>
              <a:spcBef>
                <a:spcPts val="1040"/>
              </a:spcBef>
            </a:pPr>
            <a:r>
              <a:rPr sz="3675" spc="-5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5" dirty="0">
                <a:solidFill>
                  <a:srgbClr val="000000"/>
                </a:solidFill>
                <a:latin typeface="Times New Roman"/>
                <a:cs typeface="Times New Roman"/>
              </a:rPr>
              <a:t>TISSUE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000000"/>
                </a:solidFill>
                <a:latin typeface="Times New Roman"/>
                <a:cs typeface="Times New Roman"/>
              </a:rPr>
              <a:t>CULTURE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035050"/>
            <a:ext cx="89160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60" dirty="0"/>
              <a:t>FACTORS</a:t>
            </a:r>
            <a:r>
              <a:rPr spc="-310" dirty="0"/>
              <a:t> </a:t>
            </a:r>
            <a:r>
              <a:rPr spc="-560" dirty="0"/>
              <a:t>AFFECTINGCULTIVATION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4097020" cy="337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>
              <a:lnSpc>
                <a:spcPct val="120700"/>
              </a:lnSpc>
              <a:spcBef>
                <a:spcPts val="105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CLIMATIC </a:t>
            </a:r>
            <a:r>
              <a:rPr sz="2600" spc="50" dirty="0">
                <a:latin typeface="Times New Roman"/>
                <a:cs typeface="Times New Roman"/>
              </a:rPr>
              <a:t>CONDITIONS  </a:t>
            </a:r>
            <a:r>
              <a:rPr sz="2600" spc="-30" dirty="0">
                <a:latin typeface="Times New Roman"/>
                <a:cs typeface="Times New Roman"/>
              </a:rPr>
              <a:t>[A]ALTITUDE  </a:t>
            </a:r>
            <a:r>
              <a:rPr sz="2600" spc="-40" dirty="0">
                <a:latin typeface="Times New Roman"/>
                <a:cs typeface="Times New Roman"/>
              </a:rPr>
              <a:t>[B]TEMPERATURE  </a:t>
            </a:r>
            <a:r>
              <a:rPr sz="2600" spc="-20" dirty="0">
                <a:latin typeface="Times New Roman"/>
                <a:cs typeface="Times New Roman"/>
              </a:rPr>
              <a:t>[C]RAIN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FALL</a:t>
            </a:r>
            <a:endParaRPr sz="2600">
              <a:latin typeface="Times New Roman"/>
              <a:cs typeface="Times New Roman"/>
            </a:endParaRPr>
          </a:p>
          <a:p>
            <a:pPr marL="25400" marR="1229360">
              <a:lnSpc>
                <a:spcPct val="120800"/>
              </a:lnSpc>
            </a:pPr>
            <a:r>
              <a:rPr sz="2600" spc="-35" dirty="0">
                <a:latin typeface="Times New Roman"/>
                <a:cs typeface="Times New Roman"/>
              </a:rPr>
              <a:t>[D]TYPE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10" dirty="0">
                <a:latin typeface="Times New Roman"/>
                <a:cs typeface="Times New Roman"/>
              </a:rPr>
              <a:t>SOIL  </a:t>
            </a:r>
            <a:r>
              <a:rPr sz="2600" spc="-55" dirty="0">
                <a:latin typeface="Times New Roman"/>
                <a:cs typeface="Times New Roman"/>
              </a:rPr>
              <a:t>[E]FERTILIZERS  </a:t>
            </a:r>
            <a:r>
              <a:rPr sz="2600" spc="-20" dirty="0">
                <a:latin typeface="Times New Roman"/>
                <a:cs typeface="Times New Roman"/>
              </a:rPr>
              <a:t>[F]PEST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CONTROL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7689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CULTIVATION</a:t>
            </a:r>
            <a:r>
              <a:rPr spc="-315" dirty="0"/>
              <a:t> </a:t>
            </a:r>
            <a:r>
              <a:rPr spc="-625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99920"/>
            <a:ext cx="3510279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150" spc="-8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5" dirty="0">
                <a:latin typeface="Times New Roman"/>
                <a:cs typeface="Times New Roman"/>
              </a:rPr>
              <a:t>TYPE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PROPAGATION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dirty="0">
                <a:latin typeface="Times New Roman"/>
                <a:cs typeface="Times New Roman"/>
              </a:rPr>
              <a:t>TIME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2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15" dirty="0">
                <a:latin typeface="Times New Roman"/>
                <a:cs typeface="Times New Roman"/>
              </a:rPr>
              <a:t>DURATION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CROP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1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0" dirty="0">
                <a:latin typeface="Times New Roman"/>
                <a:cs typeface="Times New Roman"/>
              </a:rPr>
              <a:t>PREPARATION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LAND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9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65" dirty="0">
                <a:latin typeface="Times New Roman"/>
                <a:cs typeface="Times New Roman"/>
              </a:rPr>
              <a:t>NURSERY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BED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2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5" dirty="0">
                <a:latin typeface="Times New Roman"/>
                <a:cs typeface="Times New Roman"/>
              </a:rPr>
              <a:t>TRANSPLANTATION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" dirty="0">
                <a:latin typeface="Times New Roman"/>
                <a:cs typeface="Times New Roman"/>
              </a:rPr>
              <a:t>IRRIGATION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7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0" dirty="0">
                <a:latin typeface="Times New Roman"/>
                <a:cs typeface="Times New Roman"/>
              </a:rPr>
              <a:t>FERTILIZERS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"/>
              </a:spcBef>
            </a:pPr>
            <a:r>
              <a:rPr sz="3150" spc="-1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0" dirty="0">
                <a:latin typeface="Times New Roman"/>
                <a:cs typeface="Times New Roman"/>
              </a:rPr>
              <a:t>INTERCROPS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44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30" dirty="0">
                <a:latin typeface="Times New Roman"/>
                <a:cs typeface="Times New Roman"/>
              </a:rPr>
              <a:t>HARVESTING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89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60" dirty="0">
                <a:latin typeface="Times New Roman"/>
                <a:cs typeface="Times New Roman"/>
              </a:rPr>
              <a:t>YIELD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3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25" dirty="0">
                <a:latin typeface="Times New Roman"/>
                <a:cs typeface="Times New Roman"/>
              </a:rPr>
              <a:t>USE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44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30" dirty="0">
                <a:latin typeface="Times New Roman"/>
                <a:cs typeface="Times New Roman"/>
              </a:rPr>
              <a:t>STORAGE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5450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0" dirty="0"/>
              <a:t>ALTI</a:t>
            </a:r>
            <a:r>
              <a:rPr spc="-570" dirty="0"/>
              <a:t>T</a:t>
            </a:r>
            <a:r>
              <a:rPr spc="-400" dirty="0"/>
              <a:t>U</a:t>
            </a:r>
            <a:r>
              <a:rPr spc="-720" dirty="0"/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2345690" cy="28968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EXAMPLES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5" dirty="0">
                <a:latin typeface="Times New Roman"/>
                <a:cs typeface="Times New Roman"/>
              </a:rPr>
              <a:t>TEA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CINCHONA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COFFEE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CLOVE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CARDAMOM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140" y="2363470"/>
            <a:ext cx="1873250" cy="2418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750"/>
              </a:spcBef>
            </a:pPr>
            <a:r>
              <a:rPr sz="2600" spc="-30" dirty="0">
                <a:latin typeface="Times New Roman"/>
                <a:cs typeface="Times New Roman"/>
              </a:rPr>
              <a:t>1000-1500m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spc="35" dirty="0">
                <a:latin typeface="Times New Roman"/>
                <a:cs typeface="Times New Roman"/>
              </a:rPr>
              <a:t>1000-2000m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770"/>
              </a:lnSpc>
              <a:spcBef>
                <a:spcPts val="220"/>
              </a:spcBef>
            </a:pPr>
            <a:r>
              <a:rPr sz="2600" spc="15" dirty="0">
                <a:latin typeface="Times New Roman"/>
                <a:cs typeface="Times New Roman"/>
              </a:rPr>
              <a:t>1500-2000m  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25" dirty="0">
                <a:latin typeface="Times New Roman"/>
                <a:cs typeface="Times New Roman"/>
              </a:rPr>
              <a:t>P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0" dirty="0">
                <a:latin typeface="Times New Roman"/>
                <a:cs typeface="Times New Roman"/>
              </a:rPr>
              <a:t>-</a:t>
            </a:r>
            <a:r>
              <a:rPr sz="2600" spc="125" dirty="0">
                <a:latin typeface="Times New Roman"/>
                <a:cs typeface="Times New Roman"/>
              </a:rPr>
              <a:t>9</a:t>
            </a:r>
            <a:r>
              <a:rPr sz="2600" spc="95" dirty="0">
                <a:latin typeface="Times New Roman"/>
                <a:cs typeface="Times New Roman"/>
              </a:rPr>
              <a:t>0</a:t>
            </a:r>
            <a:r>
              <a:rPr sz="2600" spc="105" dirty="0">
                <a:latin typeface="Times New Roman"/>
                <a:cs typeface="Times New Roman"/>
              </a:rPr>
              <a:t>0</a:t>
            </a:r>
            <a:r>
              <a:rPr sz="2600" spc="125" dirty="0">
                <a:latin typeface="Times New Roman"/>
                <a:cs typeface="Times New Roman"/>
              </a:rPr>
              <a:t>m  </a:t>
            </a:r>
            <a:r>
              <a:rPr sz="2600" spc="40" dirty="0">
                <a:latin typeface="Times New Roman"/>
                <a:cs typeface="Times New Roman"/>
              </a:rPr>
              <a:t>600-1600m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9090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60" dirty="0"/>
              <a:t>TEMPERATURE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20320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EXAMPLES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2363470"/>
            <a:ext cx="2160905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3075" spc="44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30" dirty="0">
                <a:latin typeface="Times New Roman"/>
                <a:cs typeface="Times New Roman"/>
              </a:rPr>
              <a:t>CINCHONA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-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5" dirty="0">
                <a:latin typeface="Times New Roman"/>
                <a:cs typeface="Times New Roman"/>
              </a:rPr>
              <a:t>COFFEE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-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0" dirty="0">
                <a:latin typeface="Times New Roman"/>
                <a:cs typeface="Times New Roman"/>
              </a:rPr>
              <a:t>TEA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CARDAMOM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140" y="2363470"/>
            <a:ext cx="1032510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15" dirty="0">
                <a:latin typeface="Times New Roman"/>
                <a:cs typeface="Times New Roman"/>
              </a:rPr>
              <a:t>60-75F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Times New Roman"/>
                <a:cs typeface="Times New Roman"/>
              </a:rPr>
              <a:t>55-70F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40" dirty="0">
                <a:latin typeface="Times New Roman"/>
                <a:cs typeface="Times New Roman"/>
              </a:rPr>
              <a:t>70-90F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35" dirty="0">
                <a:latin typeface="Times New Roman"/>
                <a:cs typeface="Times New Roman"/>
              </a:rPr>
              <a:t>50-100F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5393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5" dirty="0"/>
              <a:t>METHODS </a:t>
            </a:r>
            <a:r>
              <a:rPr spc="-675" dirty="0"/>
              <a:t>OF</a:t>
            </a:r>
            <a:r>
              <a:rPr spc="-780" dirty="0"/>
              <a:t> </a:t>
            </a:r>
            <a:r>
              <a:rPr spc="-580" dirty="0"/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36931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85" dirty="0">
                <a:latin typeface="Times New Roman"/>
                <a:cs typeface="Times New Roman"/>
              </a:rPr>
              <a:t>SEXUAL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METHOD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3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90" dirty="0">
                <a:latin typeface="Times New Roman"/>
                <a:cs typeface="Times New Roman"/>
              </a:rPr>
              <a:t>ASEXUAL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METHOD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7614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/>
              <a:t>RAIN </a:t>
            </a:r>
            <a:r>
              <a:rPr spc="-645" dirty="0"/>
              <a:t>FALL </a:t>
            </a:r>
            <a:r>
              <a:rPr spc="-740" dirty="0"/>
              <a:t>OR</a:t>
            </a:r>
            <a:r>
              <a:rPr spc="-480" dirty="0"/>
              <a:t> </a:t>
            </a:r>
            <a:r>
              <a:rPr spc="-500" dirty="0"/>
              <a:t>IRRIGATION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940" y="1967229"/>
            <a:ext cx="8241665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55244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-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5" dirty="0">
                <a:latin typeface="Times New Roman"/>
                <a:cs typeface="Times New Roman"/>
              </a:rPr>
              <a:t>EXCEPT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25" dirty="0">
                <a:latin typeface="Times New Roman"/>
                <a:cs typeface="Times New Roman"/>
              </a:rPr>
              <a:t>XEROPHYTIC </a:t>
            </a:r>
            <a:r>
              <a:rPr sz="2600" spc="-45" dirty="0">
                <a:latin typeface="Times New Roman"/>
                <a:cs typeface="Times New Roman"/>
              </a:rPr>
              <a:t>PLANTS </a:t>
            </a:r>
            <a:r>
              <a:rPr sz="2600" spc="-95" dirty="0">
                <a:latin typeface="Times New Roman"/>
                <a:cs typeface="Times New Roman"/>
              </a:rPr>
              <a:t>LIKE </a:t>
            </a:r>
            <a:r>
              <a:rPr sz="2600" spc="-25" dirty="0">
                <a:latin typeface="Times New Roman"/>
                <a:cs typeface="Times New Roman"/>
              </a:rPr>
              <a:t>ALOE,  </a:t>
            </a:r>
            <a:r>
              <a:rPr sz="2600" spc="-80" dirty="0">
                <a:latin typeface="Times New Roman"/>
                <a:cs typeface="Times New Roman"/>
              </a:rPr>
              <a:t>ACACIA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20" dirty="0">
                <a:latin typeface="Times New Roman"/>
                <a:cs typeface="Times New Roman"/>
              </a:rPr>
              <a:t>FEW </a:t>
            </a:r>
            <a:r>
              <a:rPr sz="2600" spc="15" dirty="0">
                <a:latin typeface="Times New Roman"/>
                <a:cs typeface="Times New Roman"/>
              </a:rPr>
              <a:t>OTHERS, </a:t>
            </a:r>
            <a:r>
              <a:rPr sz="2600" spc="35" dirty="0">
                <a:latin typeface="Times New Roman"/>
                <a:cs typeface="Times New Roman"/>
              </a:rPr>
              <a:t>MOST  </a:t>
            </a:r>
            <a:r>
              <a:rPr sz="2600" spc="85" dirty="0">
                <a:latin typeface="Times New Roman"/>
                <a:cs typeface="Times New Roman"/>
              </a:rPr>
              <a:t>OF  </a:t>
            </a:r>
            <a:r>
              <a:rPr sz="2600" spc="30" dirty="0">
                <a:latin typeface="Times New Roman"/>
                <a:cs typeface="Times New Roman"/>
              </a:rPr>
              <a:t>THE  </a:t>
            </a:r>
            <a:r>
              <a:rPr sz="2600" spc="-45" dirty="0">
                <a:latin typeface="Times New Roman"/>
                <a:cs typeface="Times New Roman"/>
              </a:rPr>
              <a:t>PLANTS </a:t>
            </a:r>
            <a:r>
              <a:rPr sz="2600" spc="-5" dirty="0">
                <a:latin typeface="Times New Roman"/>
                <a:cs typeface="Times New Roman"/>
              </a:rPr>
              <a:t>NEED </a:t>
            </a:r>
            <a:r>
              <a:rPr sz="2600" spc="-10" dirty="0">
                <a:latin typeface="Times New Roman"/>
                <a:cs typeface="Times New Roman"/>
              </a:rPr>
              <a:t>EITHER </a:t>
            </a:r>
            <a:r>
              <a:rPr sz="2600" spc="10" dirty="0">
                <a:latin typeface="Times New Roman"/>
                <a:cs typeface="Times New Roman"/>
              </a:rPr>
              <a:t>PROPER </a:t>
            </a:r>
            <a:r>
              <a:rPr sz="2600" spc="-50" dirty="0">
                <a:latin typeface="Times New Roman"/>
                <a:cs typeface="Times New Roman"/>
              </a:rPr>
              <a:t>ARRANGEMENTS  </a:t>
            </a:r>
            <a:r>
              <a:rPr sz="2600" spc="25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IRRIGATION </a:t>
            </a:r>
            <a:r>
              <a:rPr sz="2600" spc="60" dirty="0">
                <a:latin typeface="Times New Roman"/>
                <a:cs typeface="Times New Roman"/>
              </a:rPr>
              <a:t>OR </a:t>
            </a:r>
            <a:r>
              <a:rPr sz="2600" spc="-20" dirty="0">
                <a:latin typeface="Times New Roman"/>
                <a:cs typeface="Times New Roman"/>
              </a:rPr>
              <a:t>SUFFICIENT </a:t>
            </a:r>
            <a:r>
              <a:rPr sz="2600" spc="-75" dirty="0">
                <a:latin typeface="Times New Roman"/>
                <a:cs typeface="Times New Roman"/>
              </a:rPr>
              <a:t>RAINFALL </a:t>
            </a:r>
            <a:r>
              <a:rPr sz="2600" spc="25" dirty="0">
                <a:latin typeface="Times New Roman"/>
                <a:cs typeface="Times New Roman"/>
              </a:rPr>
              <a:t>FOR  </a:t>
            </a:r>
            <a:r>
              <a:rPr sz="2600" spc="5" dirty="0">
                <a:latin typeface="Times New Roman"/>
                <a:cs typeface="Times New Roman"/>
              </a:rPr>
              <a:t>THEIR </a:t>
            </a:r>
            <a:r>
              <a:rPr sz="2600" spc="-70" dirty="0">
                <a:latin typeface="Times New Roman"/>
                <a:cs typeface="Times New Roman"/>
              </a:rPr>
              <a:t>FAVOURABLE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DEVELOPMENT.</a:t>
            </a:r>
            <a:endParaRPr sz="2600">
              <a:latin typeface="Times New Roman"/>
              <a:cs typeface="Times New Roman"/>
            </a:endParaRPr>
          </a:p>
          <a:p>
            <a:pPr marL="4127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5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5" dirty="0">
                <a:latin typeface="Times New Roman"/>
                <a:cs typeface="Times New Roman"/>
              </a:rPr>
              <a:t>IN </a:t>
            </a:r>
            <a:r>
              <a:rPr sz="2600" spc="20" dirty="0">
                <a:latin typeface="Times New Roman"/>
                <a:cs typeface="Times New Roman"/>
              </a:rPr>
              <a:t>FEW </a:t>
            </a:r>
            <a:r>
              <a:rPr sz="2600" spc="-80" dirty="0">
                <a:latin typeface="Times New Roman"/>
                <a:cs typeface="Times New Roman"/>
              </a:rPr>
              <a:t>CASES, </a:t>
            </a:r>
            <a:r>
              <a:rPr sz="2600" spc="-45" dirty="0">
                <a:latin typeface="Times New Roman"/>
                <a:cs typeface="Times New Roman"/>
              </a:rPr>
              <a:t>WELL </a:t>
            </a:r>
            <a:r>
              <a:rPr sz="2600" spc="-25" dirty="0">
                <a:latin typeface="Times New Roman"/>
                <a:cs typeface="Times New Roman"/>
              </a:rPr>
              <a:t>DISTRIBUTED </a:t>
            </a:r>
            <a:r>
              <a:rPr sz="2600" spc="-75" dirty="0">
                <a:latin typeface="Times New Roman"/>
                <a:cs typeface="Times New Roman"/>
              </a:rPr>
              <a:t>RAINFALL  </a:t>
            </a:r>
            <a:r>
              <a:rPr sz="2600" spc="90" dirty="0">
                <a:latin typeface="Times New Roman"/>
                <a:cs typeface="Times New Roman"/>
              </a:rPr>
              <a:t>THROUHOUT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165" dirty="0">
                <a:latin typeface="Times New Roman"/>
                <a:cs typeface="Times New Roman"/>
              </a:rPr>
              <a:t>YEAR </a:t>
            </a:r>
            <a:r>
              <a:rPr sz="2600" spc="-55" dirty="0">
                <a:latin typeface="Times New Roman"/>
                <a:cs typeface="Times New Roman"/>
              </a:rPr>
              <a:t>IS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DESIRED.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759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5" dirty="0"/>
              <a:t>METHODS </a:t>
            </a:r>
            <a:r>
              <a:rPr spc="-675" dirty="0"/>
              <a:t>OF</a:t>
            </a:r>
            <a:r>
              <a:rPr spc="-780" dirty="0"/>
              <a:t> </a:t>
            </a:r>
            <a:r>
              <a:rPr spc="-500" dirty="0"/>
              <a:t>IRRIGATION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sz="5700" spc="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55" dirty="0"/>
              <a:t>HAND</a:t>
            </a:r>
            <a:r>
              <a:rPr sz="4000" spc="-20" dirty="0"/>
              <a:t> WATERING</a:t>
            </a:r>
            <a:endParaRPr sz="400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11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75" dirty="0"/>
              <a:t>FLOOD</a:t>
            </a:r>
            <a:r>
              <a:rPr sz="4000" spc="-10" dirty="0"/>
              <a:t> </a:t>
            </a:r>
            <a:r>
              <a:rPr sz="4000" spc="-20" dirty="0"/>
              <a:t>WATERING</a:t>
            </a:r>
            <a:endParaRPr sz="400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80" dirty="0"/>
              <a:t>BOOM</a:t>
            </a:r>
            <a:r>
              <a:rPr sz="4000" spc="-20" dirty="0"/>
              <a:t> WATERING</a:t>
            </a:r>
            <a:endParaRPr sz="400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5700" spc="2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5" dirty="0"/>
              <a:t>DRIP</a:t>
            </a:r>
            <a:r>
              <a:rPr sz="4000" spc="-5" dirty="0"/>
              <a:t> </a:t>
            </a:r>
            <a:r>
              <a:rPr sz="4000" spc="-15" dirty="0"/>
              <a:t>IRRIGATION</a:t>
            </a:r>
            <a:endParaRPr sz="400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13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90" dirty="0"/>
              <a:t>SPRINKLER</a:t>
            </a:r>
            <a:r>
              <a:rPr sz="4000" spc="-45" dirty="0"/>
              <a:t> </a:t>
            </a:r>
            <a:r>
              <a:rPr sz="4000" spc="-15" dirty="0"/>
              <a:t>IRRIGATION</a:t>
            </a:r>
            <a:endParaRPr sz="4000">
              <a:latin typeface="UnDotum"/>
              <a:cs typeface="UnDotum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80"/>
              <a:ext cx="887094" cy="10160"/>
            </a:xfrm>
            <a:custGeom>
              <a:avLst/>
              <a:gdLst/>
              <a:ahLst/>
              <a:cxnLst/>
              <a:rect l="l" t="t" r="r" b="b"/>
              <a:pathLst>
                <a:path w="887094" h="10159">
                  <a:moveTo>
                    <a:pt x="88654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2" y="10160"/>
                  </a:lnTo>
                  <a:lnTo>
                    <a:pt x="886546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83045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3535" algn="l"/>
                <a:tab pos="8291195" algn="l"/>
              </a:tabLst>
            </a:pPr>
            <a:r>
              <a:rPr spc="-470" dirty="0"/>
              <a:t>HAND</a:t>
            </a:r>
            <a:r>
              <a:rPr spc="-350" dirty="0"/>
              <a:t> </a:t>
            </a:r>
            <a:r>
              <a:rPr spc="-550" dirty="0"/>
              <a:t>WATERING	</a:t>
            </a:r>
            <a:r>
              <a:rPr u="sng" spc="-550" dirty="0">
                <a:uFill>
                  <a:solidFill>
                    <a:srgbClr val="00ABCF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796290"/>
            <a:ext cx="5092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  <a:latin typeface="Palladio Uralic"/>
                <a:cs typeface="Palladio Uralic"/>
              </a:rPr>
              <a:t>HAND</a:t>
            </a:r>
            <a:r>
              <a:rPr sz="4400" spc="-70" dirty="0">
                <a:solidFill>
                  <a:srgbClr val="000000"/>
                </a:solidFill>
                <a:latin typeface="Palladio Uralic"/>
                <a:cs typeface="Palladio Uralic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Palladio Uralic"/>
                <a:cs typeface="Palladio Uralic"/>
              </a:rPr>
              <a:t>WATERING</a:t>
            </a:r>
            <a:endParaRPr sz="4400">
              <a:latin typeface="Palladio Uralic"/>
              <a:cs typeface="Palladio Uralic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980000">
            <a:off x="-399493" y="1371999"/>
            <a:ext cx="485059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80"/>
              </a:lnSpc>
            </a:pPr>
            <a:r>
              <a:rPr sz="7500" spc="-997" baseline="1111" dirty="0">
                <a:solidFill>
                  <a:srgbClr val="03607A"/>
                </a:solidFill>
                <a:latin typeface="Arial"/>
                <a:cs typeface="Arial"/>
              </a:rPr>
              <a:t>F</a:t>
            </a:r>
            <a:r>
              <a:rPr sz="5000" spc="-665" dirty="0">
                <a:solidFill>
                  <a:srgbClr val="03607A"/>
                </a:solidFill>
                <a:latin typeface="Arial"/>
                <a:cs typeface="Arial"/>
              </a:rPr>
              <a:t>LOOD</a:t>
            </a:r>
            <a:r>
              <a:rPr sz="5000" spc="-3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590" dirty="0">
                <a:solidFill>
                  <a:srgbClr val="03607A"/>
                </a:solidFill>
                <a:latin typeface="Arial"/>
                <a:cs typeface="Arial"/>
              </a:rPr>
              <a:t>W</a:t>
            </a:r>
            <a:r>
              <a:rPr sz="7500" spc="-885" baseline="-1111" dirty="0">
                <a:solidFill>
                  <a:srgbClr val="03607A"/>
                </a:solidFill>
                <a:latin typeface="Arial"/>
                <a:cs typeface="Arial"/>
              </a:rPr>
              <a:t>ATE</a:t>
            </a:r>
            <a:r>
              <a:rPr sz="7500" spc="-885" baseline="-1666" dirty="0">
                <a:solidFill>
                  <a:srgbClr val="03607A"/>
                </a:solidFill>
                <a:latin typeface="Arial"/>
                <a:cs typeface="Arial"/>
              </a:rPr>
              <a:t>RI</a:t>
            </a:r>
            <a:r>
              <a:rPr sz="7500" spc="-885" baseline="-2222" dirty="0">
                <a:solidFill>
                  <a:srgbClr val="03607A"/>
                </a:solidFill>
                <a:latin typeface="Arial"/>
                <a:cs typeface="Arial"/>
              </a:rPr>
              <a:t>NG</a:t>
            </a:r>
            <a:endParaRPr sz="7500" baseline="-2222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09600"/>
            <a:ext cx="9144000" cy="6248400"/>
            <a:chOff x="0" y="609600"/>
            <a:chExt cx="9144000" cy="6248400"/>
          </a:xfrm>
        </p:grpSpPr>
        <p:sp>
          <p:nvSpPr>
            <p:cNvPr id="7" name="object 7"/>
            <p:cNvSpPr/>
            <p:nvPr/>
          </p:nvSpPr>
          <p:spPr>
            <a:xfrm>
              <a:off x="0" y="2895600"/>
              <a:ext cx="5105400" cy="396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200" y="609600"/>
              <a:ext cx="4495800" cy="342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340000">
            <a:off x="-78046" y="1367620"/>
            <a:ext cx="479017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85"/>
              </a:lnSpc>
            </a:pPr>
            <a:r>
              <a:rPr sz="7500" spc="-682" baseline="3333" dirty="0">
                <a:solidFill>
                  <a:srgbClr val="03607A"/>
                </a:solidFill>
                <a:latin typeface="Arial"/>
                <a:cs typeface="Arial"/>
              </a:rPr>
              <a:t>B</a:t>
            </a:r>
            <a:r>
              <a:rPr sz="7500" spc="-682" baseline="2777" dirty="0">
                <a:solidFill>
                  <a:srgbClr val="03607A"/>
                </a:solidFill>
                <a:latin typeface="Arial"/>
                <a:cs typeface="Arial"/>
              </a:rPr>
              <a:t>OO</a:t>
            </a:r>
            <a:r>
              <a:rPr sz="7500" spc="-682" baseline="2222" dirty="0">
                <a:solidFill>
                  <a:srgbClr val="03607A"/>
                </a:solidFill>
                <a:latin typeface="Arial"/>
                <a:cs typeface="Arial"/>
              </a:rPr>
              <a:t>M</a:t>
            </a:r>
            <a:r>
              <a:rPr sz="7500" spc="-540" baseline="2222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7500" spc="-877" baseline="1666" dirty="0">
                <a:solidFill>
                  <a:srgbClr val="03607A"/>
                </a:solidFill>
                <a:latin typeface="Arial"/>
                <a:cs typeface="Arial"/>
              </a:rPr>
              <a:t>WA</a:t>
            </a:r>
            <a:r>
              <a:rPr sz="7500" spc="-877" baseline="1111" dirty="0">
                <a:solidFill>
                  <a:srgbClr val="03607A"/>
                </a:solidFill>
                <a:latin typeface="Arial"/>
                <a:cs typeface="Arial"/>
              </a:rPr>
              <a:t>TE</a:t>
            </a:r>
            <a:r>
              <a:rPr sz="5000" spc="-585" dirty="0">
                <a:solidFill>
                  <a:srgbClr val="03607A"/>
                </a:solidFill>
                <a:latin typeface="Arial"/>
                <a:cs typeface="Arial"/>
              </a:rPr>
              <a:t>RING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00400"/>
              <a:ext cx="46482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200" y="0"/>
              <a:ext cx="4495800" cy="426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-281158" y="1684764"/>
            <a:ext cx="448949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75"/>
              </a:lnSpc>
            </a:pPr>
            <a:r>
              <a:rPr sz="5000" spc="-590" dirty="0">
                <a:solidFill>
                  <a:srgbClr val="03607A"/>
                </a:solidFill>
                <a:latin typeface="Arial"/>
                <a:cs typeface="Arial"/>
              </a:rPr>
              <a:t>DRIP</a:t>
            </a:r>
            <a:r>
              <a:rPr sz="5000" spc="-34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505" dirty="0">
                <a:solidFill>
                  <a:srgbClr val="03607A"/>
                </a:solidFill>
                <a:latin typeface="Arial"/>
                <a:cs typeface="Arial"/>
              </a:rPr>
              <a:t>IRRIGATION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4362450" y="0"/>
              <a:ext cx="478155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548379"/>
              <a:ext cx="4419600" cy="33096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80000">
            <a:off x="311666" y="791483"/>
            <a:ext cx="286029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0"/>
              </a:lnSpc>
            </a:pPr>
            <a:r>
              <a:rPr sz="5000" spc="-730" dirty="0">
                <a:solidFill>
                  <a:srgbClr val="03607A"/>
                </a:solidFill>
                <a:latin typeface="Arial"/>
                <a:cs typeface="Arial"/>
              </a:rPr>
              <a:t>SPRINKLER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280000">
            <a:off x="-75568" y="1567266"/>
            <a:ext cx="314515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0"/>
              </a:lnSpc>
            </a:pPr>
            <a:r>
              <a:rPr sz="5000" spc="-515" dirty="0">
                <a:solidFill>
                  <a:srgbClr val="03607A"/>
                </a:solidFill>
                <a:latin typeface="Arial"/>
                <a:cs typeface="Arial"/>
              </a:rPr>
              <a:t>IRRIGATION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2895600"/>
              <a:ext cx="4876800" cy="396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8600" y="0"/>
              <a:ext cx="5105400" cy="3810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11639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5" dirty="0"/>
              <a:t>S</a:t>
            </a:r>
            <a:r>
              <a:rPr spc="-875" dirty="0"/>
              <a:t>O</a:t>
            </a:r>
            <a:r>
              <a:rPr spc="-409" dirty="0"/>
              <a:t>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6085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" indent="-273050">
              <a:lnSpc>
                <a:spcPct val="100000"/>
              </a:lnSpc>
              <a:spcBef>
                <a:spcPts val="10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DEPENDING </a:t>
            </a:r>
            <a:r>
              <a:rPr sz="2600" spc="100" dirty="0">
                <a:latin typeface="Times New Roman"/>
                <a:cs typeface="Times New Roman"/>
              </a:rPr>
              <a:t>UPON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SIZE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35" dirty="0">
                <a:latin typeface="Times New Roman"/>
                <a:cs typeface="Times New Roman"/>
              </a:rPr>
              <a:t>THE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MINERAL  </a:t>
            </a:r>
            <a:r>
              <a:rPr sz="2600" spc="-40" dirty="0">
                <a:latin typeface="Times New Roman"/>
                <a:cs typeface="Times New Roman"/>
              </a:rPr>
              <a:t>MATTER.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2759709"/>
            <a:ext cx="290385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400" spc="-50" dirty="0">
                <a:latin typeface="Times New Roman"/>
                <a:cs typeface="Times New Roman"/>
              </a:rPr>
              <a:t>PARTICLE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Less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0.002mm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075" spc="9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0.002-0.02mm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0.02-0.2mm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0.2-2.00mm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940" y="2759709"/>
            <a:ext cx="236537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85" dirty="0">
                <a:latin typeface="Times New Roman"/>
                <a:cs typeface="Times New Roman"/>
              </a:rPr>
              <a:t>TYPE </a:t>
            </a:r>
            <a:r>
              <a:rPr sz="2400" spc="80" dirty="0">
                <a:latin typeface="Times New Roman"/>
                <a:cs typeface="Times New Roman"/>
              </a:rPr>
              <a:t>OF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SOIL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55" dirty="0">
                <a:latin typeface="Times New Roman"/>
                <a:cs typeface="Times New Roman"/>
              </a:rPr>
              <a:t>fine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clay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3479"/>
              </a:lnSpc>
              <a:spcBef>
                <a:spcPts val="204"/>
              </a:spcBef>
            </a:pPr>
            <a:r>
              <a:rPr sz="2400" spc="70" dirty="0">
                <a:latin typeface="Times New Roman"/>
                <a:cs typeface="Times New Roman"/>
              </a:rPr>
              <a:t>coarse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clay(or)slit  fine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sand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70" dirty="0">
                <a:latin typeface="Times New Roman"/>
                <a:cs typeface="Times New Roman"/>
              </a:rPr>
              <a:t>coarse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sand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3550"/>
            <a:ext cx="54038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30" dirty="0"/>
              <a:t>DEPENDING </a:t>
            </a:r>
            <a:r>
              <a:rPr sz="4500" spc="-480" dirty="0"/>
              <a:t>UPON</a:t>
            </a:r>
            <a:r>
              <a:rPr sz="4500" spc="-735" dirty="0"/>
              <a:t> </a:t>
            </a:r>
            <a:r>
              <a:rPr sz="4500" spc="-610" dirty="0"/>
              <a:t>THE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44500" y="1149350"/>
            <a:ext cx="746823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75" dirty="0">
                <a:solidFill>
                  <a:srgbClr val="03607A"/>
                </a:solidFill>
                <a:latin typeface="Arial"/>
                <a:cs typeface="Arial"/>
              </a:rPr>
              <a:t>PERCENTAGE </a:t>
            </a:r>
            <a:r>
              <a:rPr sz="4500" spc="-680" dirty="0">
                <a:solidFill>
                  <a:srgbClr val="03607A"/>
                </a:solidFill>
                <a:latin typeface="Arial"/>
                <a:cs typeface="Arial"/>
              </a:rPr>
              <a:t>COVERED </a:t>
            </a:r>
            <a:r>
              <a:rPr sz="4500" spc="-690" dirty="0">
                <a:solidFill>
                  <a:srgbClr val="03607A"/>
                </a:solidFill>
                <a:latin typeface="Arial"/>
                <a:cs typeface="Arial"/>
              </a:rPr>
              <a:t>BY</a:t>
            </a:r>
            <a:r>
              <a:rPr sz="4500" spc="-5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500" spc="-675" dirty="0">
                <a:solidFill>
                  <a:srgbClr val="03607A"/>
                </a:solidFill>
                <a:latin typeface="Arial"/>
                <a:cs typeface="Arial"/>
              </a:rPr>
              <a:t>CLAY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2160270"/>
            <a:ext cx="2548255" cy="33743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spc="-90" dirty="0">
                <a:latin typeface="Times New Roman"/>
                <a:cs typeface="Times New Roman"/>
              </a:rPr>
              <a:t>TYPE </a:t>
            </a:r>
            <a:r>
              <a:rPr sz="2600" spc="80" dirty="0">
                <a:latin typeface="Times New Roman"/>
                <a:cs typeface="Times New Roman"/>
              </a:rPr>
              <a:t>OF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Clay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Loamy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20" dirty="0">
                <a:latin typeface="Times New Roman"/>
                <a:cs typeface="Times New Roman"/>
              </a:rPr>
              <a:t>Silt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loam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Sandy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loam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Sandy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Cal </a:t>
            </a:r>
            <a:r>
              <a:rPr sz="2600" spc="80" dirty="0">
                <a:latin typeface="Times New Roman"/>
                <a:cs typeface="Times New Roman"/>
              </a:rPr>
              <a:t>carious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0" y="2160270"/>
            <a:ext cx="4125595" cy="33743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600" spc="-45" dirty="0">
                <a:latin typeface="Times New Roman"/>
                <a:cs typeface="Times New Roman"/>
              </a:rPr>
              <a:t>PERCENTAGE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COVERED</a:t>
            </a:r>
            <a:endParaRPr sz="26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20500"/>
              </a:lnSpc>
              <a:spcBef>
                <a:spcPts val="10"/>
              </a:spcBef>
            </a:pP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dirty="0">
                <a:latin typeface="Times New Roman"/>
                <a:cs typeface="Times New Roman"/>
              </a:rPr>
              <a:t>50%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  </a:t>
            </a:r>
            <a:r>
              <a:rPr sz="2600" spc="-15" dirty="0">
                <a:latin typeface="Times New Roman"/>
                <a:cs typeface="Times New Roman"/>
              </a:rPr>
              <a:t>30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50%clay</a:t>
            </a:r>
            <a:endParaRPr sz="2600">
              <a:latin typeface="Times New Roman"/>
              <a:cs typeface="Times New Roman"/>
            </a:endParaRPr>
          </a:p>
          <a:p>
            <a:pPr marL="12700" marR="1700530">
              <a:lnSpc>
                <a:spcPct val="120800"/>
              </a:lnSpc>
            </a:pPr>
            <a:r>
              <a:rPr sz="2600" spc="25" dirty="0">
                <a:latin typeface="Times New Roman"/>
                <a:cs typeface="Times New Roman"/>
              </a:rPr>
              <a:t>20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-15" dirty="0">
                <a:latin typeface="Times New Roman"/>
                <a:cs typeface="Times New Roman"/>
              </a:rPr>
              <a:t>30%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  </a:t>
            </a:r>
            <a:r>
              <a:rPr sz="2600" spc="-200" dirty="0">
                <a:latin typeface="Times New Roman"/>
                <a:cs typeface="Times New Roman"/>
              </a:rPr>
              <a:t>10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10" dirty="0">
                <a:latin typeface="Times New Roman"/>
                <a:cs typeface="Times New Roman"/>
              </a:rPr>
              <a:t>20%of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</a:t>
            </a:r>
            <a:endParaRPr sz="2600">
              <a:latin typeface="Times New Roman"/>
              <a:cs typeface="Times New Roman"/>
            </a:endParaRPr>
          </a:p>
          <a:p>
            <a:pPr marL="12700" marR="848360">
              <a:lnSpc>
                <a:spcPts val="3770"/>
              </a:lnSpc>
              <a:spcBef>
                <a:spcPts val="225"/>
              </a:spcBef>
            </a:pP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spc="10" dirty="0">
                <a:latin typeface="Times New Roman"/>
                <a:cs typeface="Times New Roman"/>
              </a:rPr>
              <a:t>70% </a:t>
            </a:r>
            <a:r>
              <a:rPr sz="2600" spc="130" dirty="0">
                <a:latin typeface="Times New Roman"/>
                <a:cs typeface="Times New Roman"/>
              </a:rPr>
              <a:t>sand  </a:t>
            </a: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spc="5" dirty="0">
                <a:latin typeface="Times New Roman"/>
                <a:cs typeface="Times New Roman"/>
              </a:rPr>
              <a:t>20%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lime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368300"/>
            <a:ext cx="76320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rlito"/>
                <a:cs typeface="Carlito"/>
              </a:rPr>
              <a:t>Advantages of </a:t>
            </a:r>
            <a:r>
              <a:rPr sz="4000" b="1" spc="-10" dirty="0">
                <a:latin typeface="Carlito"/>
                <a:cs typeface="Carlito"/>
              </a:rPr>
              <a:t>Sexual Propagation</a:t>
            </a:r>
            <a:r>
              <a:rPr sz="4000" b="1" spc="-65" dirty="0">
                <a:latin typeface="Carlito"/>
                <a:cs typeface="Carlito"/>
              </a:rPr>
              <a:t> </a:t>
            </a:r>
            <a:r>
              <a:rPr sz="4000" b="1" dirty="0">
                <a:latin typeface="Carlito"/>
                <a:cs typeface="Carlito"/>
              </a:rPr>
              <a:t>:-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1018539"/>
            <a:ext cx="8700770" cy="13766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74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675" spc="-127" baseline="6802" dirty="0">
                <a:solidFill>
                  <a:srgbClr val="0ACFD8"/>
                </a:solidFill>
                <a:latin typeface="UnDotum"/>
                <a:cs typeface="UnDotum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This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very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simple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easy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method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propagation.</a:t>
            </a:r>
            <a:endParaRPr sz="2600">
              <a:latin typeface="Times New Roman"/>
              <a:cs typeface="Times New Roman"/>
            </a:endParaRPr>
          </a:p>
          <a:p>
            <a:pPr marL="412750" marR="55880" indent="-273050">
              <a:lnSpc>
                <a:spcPct val="100000"/>
              </a:lnSpc>
              <a:spcBef>
                <a:spcPts val="640"/>
              </a:spcBef>
              <a:tabLst>
                <a:tab pos="1579245" algn="l"/>
                <a:tab pos="2927350" algn="l"/>
                <a:tab pos="3541395" algn="l"/>
                <a:tab pos="4655185" algn="l"/>
                <a:tab pos="6648450" algn="l"/>
                <a:tab pos="809879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20" dirty="0">
                <a:latin typeface="Times New Roman"/>
                <a:cs typeface="Times New Roman"/>
              </a:rPr>
              <a:t>m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spe</a:t>
            </a:r>
            <a:r>
              <a:rPr sz="2600" spc="30" dirty="0">
                <a:latin typeface="Times New Roman"/>
                <a:cs typeface="Times New Roman"/>
              </a:rPr>
              <a:t>c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ee</a:t>
            </a:r>
            <a:r>
              <a:rPr sz="2600" spc="25" dirty="0">
                <a:latin typeface="Times New Roman"/>
                <a:cs typeface="Times New Roman"/>
              </a:rPr>
              <a:t>s</a:t>
            </a:r>
            <a:r>
              <a:rPr sz="2600" spc="20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25" dirty="0">
                <a:latin typeface="Times New Roman"/>
                <a:cs typeface="Times New Roman"/>
              </a:rPr>
              <a:t>m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204" dirty="0">
                <a:latin typeface="Times New Roman"/>
                <a:cs typeface="Times New Roman"/>
              </a:rPr>
              <a:t>nt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nn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l</a:t>
            </a:r>
            <a:r>
              <a:rPr sz="2600" spc="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d  </a:t>
            </a:r>
            <a:r>
              <a:rPr sz="2600" spc="70" dirty="0">
                <a:latin typeface="Times New Roman"/>
                <a:cs typeface="Times New Roman"/>
              </a:rPr>
              <a:t>vegetables </a:t>
            </a:r>
            <a:r>
              <a:rPr sz="2600" spc="95" dirty="0">
                <a:latin typeface="Times New Roman"/>
                <a:cs typeface="Times New Roman"/>
              </a:rPr>
              <a:t>which </a:t>
            </a:r>
            <a:r>
              <a:rPr sz="2600" spc="140" dirty="0">
                <a:latin typeface="Times New Roman"/>
                <a:cs typeface="Times New Roman"/>
              </a:rPr>
              <a:t>cannot</a:t>
            </a:r>
            <a:r>
              <a:rPr sz="2600" spc="-44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 </a:t>
            </a:r>
            <a:r>
              <a:rPr sz="2600" spc="120" dirty="0">
                <a:latin typeface="Times New Roman"/>
                <a:cs typeface="Times New Roman"/>
              </a:rPr>
              <a:t>propagated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60" dirty="0">
                <a:latin typeface="Times New Roman"/>
                <a:cs typeface="Times New Roman"/>
              </a:rPr>
              <a:t>asexual </a:t>
            </a:r>
            <a:r>
              <a:rPr sz="2600" spc="130" dirty="0">
                <a:latin typeface="Times New Roman"/>
                <a:cs typeface="Times New Roman"/>
              </a:rPr>
              <a:t>means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4349" y="2369820"/>
            <a:ext cx="11195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80" dirty="0">
                <a:latin typeface="Times New Roman"/>
                <a:cs typeface="Times New Roman"/>
              </a:rPr>
              <a:t>P</a:t>
            </a:r>
            <a:r>
              <a:rPr sz="2600" spc="70" dirty="0">
                <a:latin typeface="Times New Roman"/>
                <a:cs typeface="Times New Roman"/>
              </a:rPr>
              <a:t>a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y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440" y="2369820"/>
            <a:ext cx="726376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2089785" algn="l"/>
                <a:tab pos="3936365" algn="l"/>
                <a:tab pos="4504690" algn="l"/>
                <a:tab pos="5266055" algn="l"/>
                <a:tab pos="6695440" algn="l"/>
              </a:tabLst>
            </a:pP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204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60" dirty="0">
                <a:latin typeface="Times New Roman"/>
                <a:cs typeface="Times New Roman"/>
              </a:rPr>
              <a:t>l</a:t>
            </a:r>
            <a:r>
              <a:rPr sz="2600" spc="11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20" dirty="0">
                <a:latin typeface="Times New Roman"/>
                <a:cs typeface="Times New Roman"/>
              </a:rPr>
              <a:t>b</a:t>
            </a:r>
            <a:r>
              <a:rPr sz="2600" spc="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50" dirty="0">
                <a:latin typeface="Times New Roman"/>
                <a:cs typeface="Times New Roman"/>
              </a:rPr>
              <a:t>p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b</a:t>
            </a:r>
            <a:r>
              <a:rPr sz="2600" spc="5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35" dirty="0">
                <a:latin typeface="Times New Roman"/>
                <a:cs typeface="Times New Roman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25" dirty="0">
                <a:latin typeface="Times New Roman"/>
                <a:cs typeface="Times New Roman"/>
              </a:rPr>
              <a:t>m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35" dirty="0">
                <a:latin typeface="Times New Roman"/>
                <a:cs typeface="Times New Roman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5" dirty="0">
                <a:latin typeface="Times New Roman"/>
                <a:cs typeface="Times New Roman"/>
              </a:rPr>
              <a:t>g.  </a:t>
            </a:r>
            <a:r>
              <a:rPr sz="2600" spc="60" dirty="0">
                <a:latin typeface="Times New Roman"/>
                <a:cs typeface="Times New Roman"/>
              </a:rPr>
              <a:t>Marigold, </a:t>
            </a:r>
            <a:r>
              <a:rPr sz="2600" spc="120" dirty="0">
                <a:latin typeface="Times New Roman"/>
                <a:cs typeface="Times New Roman"/>
              </a:rPr>
              <a:t>Tomato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4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Hybrid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seeds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developed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540" y="3722370"/>
            <a:ext cx="8695055" cy="256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50165" indent="-273050">
              <a:lnSpc>
                <a:spcPct val="100000"/>
              </a:lnSpc>
              <a:spcBef>
                <a:spcPts val="100"/>
              </a:spcBef>
              <a:tabLst>
                <a:tab pos="1319530" algn="l"/>
                <a:tab pos="2511425" algn="l"/>
                <a:tab pos="3009900" algn="l"/>
                <a:tab pos="4003675" algn="l"/>
                <a:tab pos="4664710" algn="l"/>
                <a:tab pos="6346825" algn="l"/>
                <a:tab pos="7186295" algn="l"/>
                <a:tab pos="774700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c</a:t>
            </a:r>
            <a:r>
              <a:rPr sz="2600" spc="65" dirty="0">
                <a:latin typeface="Times New Roman"/>
                <a:cs typeface="Times New Roman"/>
              </a:rPr>
              <a:t>r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65" dirty="0">
                <a:latin typeface="Times New Roman"/>
                <a:cs typeface="Times New Roman"/>
              </a:rPr>
              <a:t>d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o</a:t>
            </a:r>
            <a:r>
              <a:rPr sz="2600" spc="150" dirty="0">
                <a:latin typeface="Times New Roman"/>
                <a:cs typeface="Times New Roman"/>
              </a:rPr>
              <a:t>p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215" dirty="0">
                <a:latin typeface="Times New Roman"/>
                <a:cs typeface="Times New Roman"/>
              </a:rPr>
              <a:t>n</a:t>
            </a:r>
            <a:r>
              <a:rPr sz="2600" spc="-20" dirty="0">
                <a:latin typeface="Times New Roman"/>
                <a:cs typeface="Times New Roman"/>
              </a:rPr>
              <a:t>l</a:t>
            </a:r>
            <a:r>
              <a:rPr sz="2600" spc="-3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b</a:t>
            </a:r>
            <a:r>
              <a:rPr sz="2600" spc="5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55" dirty="0">
                <a:latin typeface="Times New Roman"/>
                <a:cs typeface="Times New Roman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e</a:t>
            </a:r>
            <a:r>
              <a:rPr sz="2600" spc="55" dirty="0">
                <a:latin typeface="Times New Roman"/>
                <a:cs typeface="Times New Roman"/>
              </a:rPr>
              <a:t>x</a:t>
            </a:r>
            <a:r>
              <a:rPr sz="2600" spc="65" dirty="0">
                <a:latin typeface="Times New Roman"/>
                <a:cs typeface="Times New Roman"/>
              </a:rPr>
              <a:t>u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  </a:t>
            </a:r>
            <a:r>
              <a:rPr sz="2600" spc="165" dirty="0">
                <a:latin typeface="Times New Roman"/>
                <a:cs typeface="Times New Roman"/>
              </a:rPr>
              <a:t>method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propagation.</a:t>
            </a:r>
            <a:endParaRPr sz="2600">
              <a:latin typeface="Times New Roman"/>
              <a:cs typeface="Times New Roman"/>
            </a:endParaRPr>
          </a:p>
          <a:p>
            <a:pPr marL="412750" marR="44450" indent="-273050">
              <a:lnSpc>
                <a:spcPct val="100000"/>
              </a:lnSpc>
              <a:spcBef>
                <a:spcPts val="650"/>
              </a:spcBef>
              <a:tabLst>
                <a:tab pos="1278890" algn="l"/>
                <a:tab pos="2314575" algn="l"/>
                <a:tab pos="2868295" algn="l"/>
                <a:tab pos="4211320" algn="l"/>
                <a:tab pos="4892675" algn="l"/>
                <a:tab pos="6163945" algn="l"/>
                <a:tab pos="6811009" algn="l"/>
                <a:tab pos="7296784" algn="l"/>
                <a:tab pos="8297545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9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100" dirty="0">
                <a:latin typeface="Times New Roman"/>
                <a:cs typeface="Times New Roman"/>
              </a:rPr>
              <a:t>t</a:t>
            </a:r>
            <a:r>
              <a:rPr sz="2600" spc="190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c</a:t>
            </a:r>
            <a:r>
              <a:rPr sz="2600" spc="95" dirty="0">
                <a:latin typeface="Times New Roman"/>
                <a:cs typeface="Times New Roman"/>
              </a:rPr>
              <a:t>k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Times New Roman"/>
                <a:cs typeface="Times New Roman"/>
              </a:rPr>
              <a:t>f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600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ud</a:t>
            </a:r>
            <a:r>
              <a:rPr sz="2600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u="heavy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u="heavy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600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00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60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600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6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u="heavy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60" dirty="0">
                <a:latin typeface="Times New Roman"/>
                <a:cs typeface="Times New Roman"/>
              </a:rPr>
              <a:t>c</a:t>
            </a:r>
            <a:r>
              <a:rPr sz="2600" spc="65" dirty="0">
                <a:latin typeface="Times New Roman"/>
                <a:cs typeface="Times New Roman"/>
              </a:rPr>
              <a:t>a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20" dirty="0">
                <a:latin typeface="Times New Roman"/>
                <a:cs typeface="Times New Roman"/>
              </a:rPr>
              <a:t>b</a:t>
            </a:r>
            <a:r>
              <a:rPr sz="2600" spc="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5" dirty="0">
                <a:latin typeface="Times New Roman"/>
                <a:cs typeface="Times New Roman"/>
              </a:rPr>
              <a:t>b</a:t>
            </a:r>
            <a:r>
              <a:rPr sz="2600" spc="-35" dirty="0">
                <a:latin typeface="Times New Roman"/>
                <a:cs typeface="Times New Roman"/>
              </a:rPr>
              <a:t>y 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  <a:p>
            <a:pPr marL="412750" marR="43180" indent="-27305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110" dirty="0">
                <a:latin typeface="Times New Roman"/>
                <a:cs typeface="Times New Roman"/>
              </a:rPr>
              <a:t>plants </a:t>
            </a:r>
            <a:r>
              <a:rPr sz="2600" spc="114" dirty="0">
                <a:latin typeface="Times New Roman"/>
                <a:cs typeface="Times New Roman"/>
              </a:rPr>
              <a:t>propagated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110" dirty="0">
                <a:latin typeface="Times New Roman"/>
                <a:cs typeface="Times New Roman"/>
              </a:rPr>
              <a:t>this </a:t>
            </a:r>
            <a:r>
              <a:rPr sz="2600" spc="165" dirty="0">
                <a:latin typeface="Times New Roman"/>
                <a:cs typeface="Times New Roman"/>
              </a:rPr>
              <a:t>method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 </a:t>
            </a:r>
            <a:r>
              <a:rPr sz="2600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lived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 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110" dirty="0">
                <a:latin typeface="Times New Roman"/>
                <a:cs typeface="Times New Roman"/>
              </a:rPr>
              <a:t>resistant </a:t>
            </a:r>
            <a:r>
              <a:rPr sz="2600" spc="155" dirty="0">
                <a:latin typeface="Times New Roman"/>
                <a:cs typeface="Times New Roman"/>
              </a:rPr>
              <a:t>to </a:t>
            </a:r>
            <a:r>
              <a:rPr sz="2600" spc="105" dirty="0">
                <a:latin typeface="Times New Roman"/>
                <a:cs typeface="Times New Roman"/>
              </a:rPr>
              <a:t>water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stress.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7630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SOIL</a:t>
            </a:r>
            <a:r>
              <a:rPr spc="-355" dirty="0"/>
              <a:t> </a:t>
            </a:r>
            <a:r>
              <a:rPr spc="-630" dirty="0"/>
              <a:t>FERTILITY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626350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7625" indent="-273050">
              <a:lnSpc>
                <a:spcPct val="100000"/>
              </a:lnSpc>
              <a:spcBef>
                <a:spcPts val="100"/>
              </a:spcBef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 </a:t>
            </a:r>
            <a:r>
              <a:rPr sz="2600" spc="-55" dirty="0">
                <a:latin typeface="Times New Roman"/>
                <a:cs typeface="Times New Roman"/>
              </a:rPr>
              <a:t>IS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CAPACITY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SOIL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PROVIDE  </a:t>
            </a:r>
            <a:r>
              <a:rPr sz="2600" spc="5" dirty="0">
                <a:latin typeface="Times New Roman"/>
                <a:cs typeface="Times New Roman"/>
              </a:rPr>
              <a:t>NUTRIENT </a:t>
            </a: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ADEQUATE </a:t>
            </a:r>
            <a:r>
              <a:rPr sz="2600" spc="20" dirty="0">
                <a:latin typeface="Times New Roman"/>
                <a:cs typeface="Times New Roman"/>
              </a:rPr>
              <a:t>AMOUNTS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40" dirty="0">
                <a:latin typeface="Times New Roman"/>
                <a:cs typeface="Times New Roman"/>
              </a:rPr>
              <a:t>IN  </a:t>
            </a:r>
            <a:r>
              <a:rPr sz="2600" spc="-75" dirty="0">
                <a:latin typeface="Times New Roman"/>
                <a:cs typeface="Times New Roman"/>
              </a:rPr>
              <a:t>BALANCED </a:t>
            </a:r>
            <a:r>
              <a:rPr sz="2600" spc="65" dirty="0">
                <a:latin typeface="Times New Roman"/>
                <a:cs typeface="Times New Roman"/>
              </a:rPr>
              <a:t>PROPORTION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SOIL </a:t>
            </a:r>
            <a:r>
              <a:rPr sz="2600" spc="-75" dirty="0">
                <a:latin typeface="Times New Roman"/>
                <a:cs typeface="Times New Roman"/>
              </a:rPr>
              <a:t>FERTILITY </a:t>
            </a:r>
            <a:r>
              <a:rPr sz="2600" spc="-35" dirty="0">
                <a:latin typeface="Times New Roman"/>
                <a:cs typeface="Times New Roman"/>
              </a:rPr>
              <a:t>CAN </a:t>
            </a:r>
            <a:r>
              <a:rPr sz="2600" spc="-135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MAINTAINED </a:t>
            </a:r>
            <a:r>
              <a:rPr sz="2600" spc="-260" dirty="0">
                <a:latin typeface="Times New Roman"/>
                <a:cs typeface="Times New Roman"/>
              </a:rPr>
              <a:t>BY  </a:t>
            </a:r>
            <a:r>
              <a:rPr sz="2600" spc="40" dirty="0">
                <a:latin typeface="Times New Roman"/>
                <a:cs typeface="Times New Roman"/>
              </a:rPr>
              <a:t>ADDITION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45" dirty="0">
                <a:latin typeface="Times New Roman"/>
                <a:cs typeface="Times New Roman"/>
              </a:rPr>
              <a:t>ANIMAL </a:t>
            </a:r>
            <a:r>
              <a:rPr sz="2600" spc="-40" dirty="0">
                <a:latin typeface="Times New Roman"/>
                <a:cs typeface="Times New Roman"/>
              </a:rPr>
              <a:t>MANURES 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NITROGEN-  </a:t>
            </a:r>
            <a:r>
              <a:rPr sz="2600" spc="-30" dirty="0">
                <a:latin typeface="Times New Roman"/>
                <a:cs typeface="Times New Roman"/>
              </a:rPr>
              <a:t>FIXING </a:t>
            </a:r>
            <a:r>
              <a:rPr sz="2600" spc="-80" dirty="0">
                <a:latin typeface="Times New Roman"/>
                <a:cs typeface="Times New Roman"/>
              </a:rPr>
              <a:t>BACTERIA </a:t>
            </a:r>
            <a:r>
              <a:rPr sz="2600" spc="60" dirty="0">
                <a:latin typeface="Times New Roman"/>
                <a:cs typeface="Times New Roman"/>
              </a:rPr>
              <a:t>OR </a:t>
            </a:r>
            <a:r>
              <a:rPr sz="2600" spc="-260" dirty="0">
                <a:latin typeface="Times New Roman"/>
                <a:cs typeface="Times New Roman"/>
              </a:rPr>
              <a:t>BY </a:t>
            </a:r>
            <a:r>
              <a:rPr sz="2600" dirty="0">
                <a:latin typeface="Times New Roman"/>
                <a:cs typeface="Times New Roman"/>
              </a:rPr>
              <a:t>APPLICATION </a:t>
            </a:r>
            <a:r>
              <a:rPr sz="2600" spc="85" dirty="0">
                <a:latin typeface="Times New Roman"/>
                <a:cs typeface="Times New Roman"/>
              </a:rPr>
              <a:t>OF  </a:t>
            </a:r>
            <a:r>
              <a:rPr sz="2600" spc="-25" dirty="0">
                <a:latin typeface="Times New Roman"/>
                <a:cs typeface="Times New Roman"/>
              </a:rPr>
              <a:t>CHEMICAL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FERTILIZERS.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1076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95" dirty="0"/>
              <a:t>F</a:t>
            </a:r>
            <a:r>
              <a:rPr spc="-865" dirty="0"/>
              <a:t>E</a:t>
            </a:r>
            <a:r>
              <a:rPr spc="-565" dirty="0"/>
              <a:t>RTILIZ</a:t>
            </a:r>
            <a:r>
              <a:rPr spc="-730" dirty="0"/>
              <a:t>E</a:t>
            </a:r>
            <a:r>
              <a:rPr spc="-975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140" y="1884679"/>
            <a:ext cx="5561330" cy="35966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1379855" algn="ctr">
              <a:lnSpc>
                <a:spcPct val="100000"/>
              </a:lnSpc>
              <a:spcBef>
                <a:spcPts val="7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CHEMICAL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FERTILIZERS</a:t>
            </a:r>
            <a:endParaRPr sz="2600">
              <a:latin typeface="Times New Roman"/>
              <a:cs typeface="Times New Roman"/>
            </a:endParaRPr>
          </a:p>
          <a:p>
            <a:pPr marR="1292225" algn="ctr">
              <a:lnSpc>
                <a:spcPct val="100000"/>
              </a:lnSpc>
              <a:spcBef>
                <a:spcPts val="600"/>
              </a:spcBef>
            </a:pPr>
            <a:r>
              <a:rPr sz="3075" spc="-104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70" dirty="0">
                <a:latin typeface="Times New Roman"/>
                <a:cs typeface="Times New Roman"/>
              </a:rPr>
              <a:t>PRIMARY</a:t>
            </a:r>
            <a:r>
              <a:rPr sz="2400" spc="-10" dirty="0">
                <a:latin typeface="Times New Roman"/>
                <a:cs typeface="Times New Roman"/>
              </a:rPr>
              <a:t> NUTRIENTS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30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20" dirty="0">
                <a:latin typeface="Times New Roman"/>
                <a:cs typeface="Times New Roman"/>
              </a:rPr>
              <a:t>N, </a:t>
            </a:r>
            <a:r>
              <a:rPr sz="2400" spc="30" dirty="0">
                <a:latin typeface="Times New Roman"/>
                <a:cs typeface="Times New Roman"/>
              </a:rPr>
              <a:t>P,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-6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45" dirty="0">
                <a:latin typeface="Times New Roman"/>
                <a:cs typeface="Times New Roman"/>
              </a:rPr>
              <a:t>SECONDARY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NUTIENTS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9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Copper, </a:t>
            </a:r>
            <a:r>
              <a:rPr sz="2400" spc="95" dirty="0">
                <a:latin typeface="Times New Roman"/>
                <a:cs typeface="Times New Roman"/>
              </a:rPr>
              <a:t>manganese, </a:t>
            </a:r>
            <a:r>
              <a:rPr sz="2400" spc="85" dirty="0">
                <a:latin typeface="Times New Roman"/>
                <a:cs typeface="Times New Roman"/>
              </a:rPr>
              <a:t>iron, </a:t>
            </a:r>
            <a:r>
              <a:rPr sz="2400" spc="125" dirty="0">
                <a:latin typeface="Times New Roman"/>
                <a:cs typeface="Times New Roman"/>
              </a:rPr>
              <a:t>boron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1089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</a:t>
            </a:r>
            <a:r>
              <a:rPr spc="-445" dirty="0"/>
              <a:t>A</a:t>
            </a:r>
            <a:r>
              <a:rPr spc="-395" dirty="0"/>
              <a:t>N</a:t>
            </a:r>
            <a:r>
              <a:rPr spc="-400" dirty="0"/>
              <a:t>N</a:t>
            </a:r>
            <a:r>
              <a:rPr spc="-390" dirty="0"/>
              <a:t>U</a:t>
            </a:r>
            <a:r>
              <a:rPr spc="-940" dirty="0"/>
              <a:t>R</a:t>
            </a:r>
            <a:r>
              <a:rPr spc="-860" dirty="0"/>
              <a:t>E</a:t>
            </a:r>
            <a:r>
              <a:rPr spc="-104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684270" cy="19392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FYM/COMPOST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CASTOR </a:t>
            </a:r>
            <a:r>
              <a:rPr sz="2600" spc="-55" dirty="0">
                <a:latin typeface="Times New Roman"/>
                <a:cs typeface="Times New Roman"/>
              </a:rPr>
              <a:t>SEED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CAKE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NEEM </a:t>
            </a:r>
            <a:r>
              <a:rPr sz="2600" spc="-110" dirty="0">
                <a:latin typeface="Times New Roman"/>
                <a:cs typeface="Times New Roman"/>
              </a:rPr>
              <a:t>CAKES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0" dirty="0">
                <a:latin typeface="Times New Roman"/>
                <a:cs typeface="Times New Roman"/>
              </a:rPr>
              <a:t>VERMI </a:t>
            </a:r>
            <a:r>
              <a:rPr sz="2600" spc="50" dirty="0">
                <a:latin typeface="Times New Roman"/>
                <a:cs typeface="Times New Roman"/>
              </a:rPr>
              <a:t>COMPOST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1770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5" dirty="0"/>
              <a:t>BIO</a:t>
            </a:r>
            <a:r>
              <a:rPr spc="-345" dirty="0"/>
              <a:t> </a:t>
            </a:r>
            <a:r>
              <a:rPr spc="-700" dirty="0"/>
              <a:t>FERTILIZERS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472815" cy="19392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RHIZOBIUM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AZOTOBACTOR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AZOSPERILLIUM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BLUE </a:t>
            </a:r>
            <a:r>
              <a:rPr sz="2600" spc="-50" dirty="0">
                <a:latin typeface="Times New Roman"/>
                <a:cs typeface="Times New Roman"/>
              </a:rPr>
              <a:t>GREEN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ALGAE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6065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30" dirty="0"/>
              <a:t>PEST </a:t>
            </a:r>
            <a:r>
              <a:rPr spc="-459" dirty="0"/>
              <a:t>AND </a:t>
            </a:r>
            <a:r>
              <a:rPr spc="-830" dirty="0"/>
              <a:t>PEST</a:t>
            </a:r>
            <a:r>
              <a:rPr spc="-700" dirty="0"/>
              <a:t> </a:t>
            </a:r>
            <a:r>
              <a:rPr spc="-67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491865" cy="27127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80" dirty="0">
                <a:latin typeface="Times New Roman"/>
                <a:cs typeface="Times New Roman"/>
              </a:rPr>
              <a:t>TYPES</a:t>
            </a:r>
            <a:endParaRPr sz="2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FUNGI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60" dirty="0">
                <a:latin typeface="Times New Roman"/>
                <a:cs typeface="Times New Roman"/>
              </a:rPr>
              <a:t>VIRUSES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5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35" dirty="0">
                <a:latin typeface="Times New Roman"/>
                <a:cs typeface="Times New Roman"/>
              </a:rPr>
              <a:t>INSECTS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90"/>
              </a:spcBef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WEEDS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15" dirty="0">
                <a:latin typeface="Times New Roman"/>
                <a:cs typeface="Times New Roman"/>
              </a:rPr>
              <a:t>NON-INSECT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PESTS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576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5" dirty="0"/>
              <a:t>METHODS </a:t>
            </a:r>
            <a:r>
              <a:rPr spc="-675" dirty="0"/>
              <a:t>OF </a:t>
            </a:r>
            <a:r>
              <a:rPr spc="-830" dirty="0"/>
              <a:t>PEST</a:t>
            </a:r>
            <a:r>
              <a:rPr spc="-285" dirty="0"/>
              <a:t> </a:t>
            </a:r>
            <a:r>
              <a:rPr spc="-67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2846705" cy="28968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3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5" dirty="0">
                <a:latin typeface="Times New Roman"/>
                <a:cs typeface="Times New Roman"/>
              </a:rPr>
              <a:t>MECHANICAL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5" dirty="0">
                <a:latin typeface="Times New Roman"/>
                <a:cs typeface="Times New Roman"/>
              </a:rPr>
              <a:t>AGRICULTURAL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BIOLOGICAL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CHEMICAL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FUNGICIDES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HERBICIDES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39850"/>
            <a:ext cx="60318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30" dirty="0"/>
              <a:t>MECHANICAL</a:t>
            </a:r>
            <a:r>
              <a:rPr spc="-34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2547620"/>
            <a:ext cx="740219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17780" indent="-271780">
              <a:lnSpc>
                <a:spcPct val="100000"/>
              </a:lnSpc>
              <a:spcBef>
                <a:spcPts val="10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SIMPLE </a:t>
            </a:r>
            <a:r>
              <a:rPr sz="2600" spc="20" dirty="0">
                <a:latin typeface="Times New Roman"/>
                <a:cs typeface="Times New Roman"/>
              </a:rPr>
              <a:t>TECHNIQUES </a:t>
            </a:r>
            <a:r>
              <a:rPr sz="2600" spc="-20" dirty="0">
                <a:latin typeface="Times New Roman"/>
                <a:cs typeface="Times New Roman"/>
              </a:rPr>
              <a:t>USED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50" dirty="0">
                <a:latin typeface="Times New Roman"/>
                <a:cs typeface="Times New Roman"/>
              </a:rPr>
              <a:t>HAND-  </a:t>
            </a:r>
            <a:r>
              <a:rPr sz="2600" spc="-10" dirty="0">
                <a:latin typeface="Times New Roman"/>
                <a:cs typeface="Times New Roman"/>
              </a:rPr>
              <a:t>PICKING, </a:t>
            </a:r>
            <a:r>
              <a:rPr sz="2600" spc="15" dirty="0">
                <a:latin typeface="Times New Roman"/>
                <a:cs typeface="Times New Roman"/>
              </a:rPr>
              <a:t>PRUNING, </a:t>
            </a:r>
            <a:r>
              <a:rPr sz="2600" spc="-10" dirty="0">
                <a:latin typeface="Times New Roman"/>
                <a:cs typeface="Times New Roman"/>
              </a:rPr>
              <a:t>TRAPPING </a:t>
            </a:r>
            <a:r>
              <a:rPr sz="2600" spc="9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PEST.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3383279"/>
            <a:ext cx="612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spc="-5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900" spc="-82" baseline="-6410" dirty="0">
                <a:latin typeface="Times New Roman"/>
                <a:cs typeface="Times New Roman"/>
              </a:rPr>
              <a:t>A</a:t>
            </a:r>
            <a:endParaRPr sz="3900" baseline="-641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1012" y="3421379"/>
            <a:ext cx="64668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3804920" algn="l"/>
                <a:tab pos="4463415" algn="l"/>
                <a:tab pos="5800725" algn="l"/>
              </a:tabLst>
            </a:pPr>
            <a:r>
              <a:rPr sz="2600" spc="-20" dirty="0">
                <a:latin typeface="Times New Roman"/>
                <a:cs typeface="Times New Roman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PER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P</a:t>
            </a:r>
            <a:r>
              <a:rPr sz="2600" spc="50" dirty="0">
                <a:latin typeface="Times New Roman"/>
                <a:cs typeface="Times New Roman"/>
              </a:rPr>
              <a:t>PR</a:t>
            </a:r>
            <a:r>
              <a:rPr sz="2600" spc="7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55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0119" y="3817620"/>
            <a:ext cx="7106284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51075" algn="l"/>
                <a:tab pos="3124200" algn="l"/>
                <a:tab pos="5586095" algn="l"/>
                <a:tab pos="6183630" algn="l"/>
              </a:tabLst>
            </a:pPr>
            <a:r>
              <a:rPr sz="2600" spc="-45" dirty="0">
                <a:latin typeface="Times New Roman"/>
                <a:cs typeface="Times New Roman"/>
              </a:rPr>
              <a:t>C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LL</a:t>
            </a:r>
            <a:r>
              <a:rPr sz="2600" spc="-65" dirty="0">
                <a:latin typeface="Times New Roman"/>
                <a:cs typeface="Times New Roman"/>
              </a:rPr>
              <a:t>EC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DE</a:t>
            </a:r>
            <a:r>
              <a:rPr sz="2600" spc="-3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GG</a:t>
            </a:r>
            <a:r>
              <a:rPr sz="2600" spc="-55" dirty="0">
                <a:latin typeface="Times New Roman"/>
                <a:cs typeface="Times New Roman"/>
              </a:rPr>
              <a:t>S</a:t>
            </a:r>
            <a:r>
              <a:rPr sz="2600" spc="15" dirty="0">
                <a:latin typeface="Times New Roman"/>
                <a:cs typeface="Times New Roman"/>
              </a:rPr>
              <a:t>,  </a:t>
            </a:r>
            <a:r>
              <a:rPr sz="2600" spc="-100" dirty="0">
                <a:latin typeface="Times New Roman"/>
                <a:cs typeface="Times New Roman"/>
              </a:rPr>
              <a:t>LARVAE, </a:t>
            </a:r>
            <a:r>
              <a:rPr sz="2600" spc="-5" dirty="0">
                <a:latin typeface="Times New Roman"/>
                <a:cs typeface="Times New Roman"/>
              </a:rPr>
              <a:t>PUPAE, </a:t>
            </a:r>
            <a:r>
              <a:rPr sz="2600" spc="-45" dirty="0">
                <a:latin typeface="Times New Roman"/>
                <a:cs typeface="Times New Roman"/>
              </a:rPr>
              <a:t>ADULTS </a:t>
            </a:r>
            <a:r>
              <a:rPr sz="2600" spc="85" dirty="0">
                <a:latin typeface="Times New Roman"/>
                <a:cs typeface="Times New Roman"/>
              </a:rPr>
              <a:t>OF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INSECTS.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398065" y="1114257"/>
            <a:ext cx="356537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15"/>
              </a:lnSpc>
            </a:pPr>
            <a:r>
              <a:rPr sz="7500" spc="-885" baseline="3888" dirty="0">
                <a:solidFill>
                  <a:srgbClr val="03607A"/>
                </a:solidFill>
                <a:latin typeface="Arial"/>
                <a:cs typeface="Arial"/>
              </a:rPr>
              <a:t>M</a:t>
            </a:r>
            <a:r>
              <a:rPr sz="7500" spc="-885" baseline="3333" dirty="0">
                <a:solidFill>
                  <a:srgbClr val="03607A"/>
                </a:solidFill>
                <a:latin typeface="Arial"/>
                <a:cs typeface="Arial"/>
              </a:rPr>
              <a:t>E</a:t>
            </a:r>
            <a:r>
              <a:rPr sz="7500" spc="-885" baseline="2777" dirty="0">
                <a:solidFill>
                  <a:srgbClr val="03607A"/>
                </a:solidFill>
                <a:latin typeface="Arial"/>
                <a:cs typeface="Arial"/>
              </a:rPr>
              <a:t>C</a:t>
            </a:r>
            <a:r>
              <a:rPr sz="7500" spc="-885" baseline="2222" dirty="0">
                <a:solidFill>
                  <a:srgbClr val="03607A"/>
                </a:solidFill>
                <a:latin typeface="Arial"/>
                <a:cs typeface="Arial"/>
              </a:rPr>
              <a:t>HA</a:t>
            </a:r>
            <a:r>
              <a:rPr sz="7500" spc="-885" baseline="1666" dirty="0">
                <a:solidFill>
                  <a:srgbClr val="03607A"/>
                </a:solidFill>
                <a:latin typeface="Arial"/>
                <a:cs typeface="Arial"/>
              </a:rPr>
              <a:t>N</a:t>
            </a:r>
            <a:r>
              <a:rPr sz="7500" spc="-885" baseline="1111" dirty="0">
                <a:solidFill>
                  <a:srgbClr val="03607A"/>
                </a:solidFill>
                <a:latin typeface="Arial"/>
                <a:cs typeface="Arial"/>
              </a:rPr>
              <a:t>IC</a:t>
            </a:r>
            <a:r>
              <a:rPr sz="5000" spc="-590" dirty="0">
                <a:solidFill>
                  <a:srgbClr val="03607A"/>
                </a:solidFill>
                <a:latin typeface="Arial"/>
                <a:cs typeface="Arial"/>
              </a:rPr>
              <a:t>AL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60000">
            <a:off x="155759" y="1470716"/>
            <a:ext cx="2462622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10"/>
              </a:lnSpc>
            </a:pPr>
            <a:r>
              <a:rPr sz="7500" spc="-839" baseline="1111" dirty="0">
                <a:solidFill>
                  <a:srgbClr val="03607A"/>
                </a:solidFill>
                <a:latin typeface="Arial"/>
                <a:cs typeface="Arial"/>
              </a:rPr>
              <a:t>M</a:t>
            </a:r>
            <a:r>
              <a:rPr sz="5000" spc="-560" dirty="0">
                <a:solidFill>
                  <a:srgbClr val="03607A"/>
                </a:solidFill>
                <a:latin typeface="Arial"/>
                <a:cs typeface="Arial"/>
              </a:rPr>
              <a:t>ETH</a:t>
            </a:r>
            <a:r>
              <a:rPr sz="7500" spc="-839" baseline="-1111" dirty="0">
                <a:solidFill>
                  <a:srgbClr val="03607A"/>
                </a:solidFill>
                <a:latin typeface="Arial"/>
                <a:cs typeface="Arial"/>
              </a:rPr>
              <a:t>O</a:t>
            </a:r>
            <a:r>
              <a:rPr sz="7500" spc="-839" baseline="-1666" dirty="0">
                <a:solidFill>
                  <a:srgbClr val="03607A"/>
                </a:solidFill>
                <a:latin typeface="Arial"/>
                <a:cs typeface="Arial"/>
              </a:rPr>
              <a:t>D</a:t>
            </a:r>
            <a:endParaRPr sz="7500" baseline="-1666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4572000" y="0"/>
              <a:ext cx="4572000" cy="640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743200"/>
              <a:ext cx="4686300" cy="4114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5144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AGRICULTURAL</a:t>
            </a:r>
            <a:r>
              <a:rPr spc="-330" dirty="0"/>
              <a:t> </a:t>
            </a:r>
            <a:r>
              <a:rPr spc="-509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967229"/>
            <a:ext cx="814260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31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 </a:t>
            </a:r>
            <a:r>
              <a:rPr sz="2600" spc="-45" dirty="0">
                <a:latin typeface="Times New Roman"/>
                <a:cs typeface="Times New Roman"/>
              </a:rPr>
              <a:t>COVERS </a:t>
            </a:r>
            <a:r>
              <a:rPr sz="2600" spc="-40" dirty="0">
                <a:latin typeface="Times New Roman"/>
                <a:cs typeface="Times New Roman"/>
              </a:rPr>
              <a:t>ADVANCED </a:t>
            </a:r>
            <a:r>
              <a:rPr sz="2600" spc="-25" dirty="0">
                <a:latin typeface="Times New Roman"/>
                <a:cs typeface="Times New Roman"/>
              </a:rPr>
              <a:t>PLANT </a:t>
            </a:r>
            <a:r>
              <a:rPr sz="2600" spc="-45" dirty="0">
                <a:latin typeface="Times New Roman"/>
                <a:cs typeface="Times New Roman"/>
              </a:rPr>
              <a:t>BREEDING  </a:t>
            </a:r>
            <a:r>
              <a:rPr sz="2600" spc="20" dirty="0">
                <a:latin typeface="Times New Roman"/>
                <a:cs typeface="Times New Roman"/>
              </a:rPr>
              <a:t>TECHNIQUES </a:t>
            </a:r>
            <a:r>
              <a:rPr sz="2600" spc="-95" dirty="0">
                <a:latin typeface="Times New Roman"/>
                <a:cs typeface="Times New Roman"/>
              </a:rPr>
              <a:t>CAPABLE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25" dirty="0">
                <a:latin typeface="Times New Roman"/>
                <a:cs typeface="Times New Roman"/>
              </a:rPr>
              <a:t>INDUCING </a:t>
            </a:r>
            <a:r>
              <a:rPr sz="2600" spc="-25" dirty="0">
                <a:latin typeface="Times New Roman"/>
                <a:cs typeface="Times New Roman"/>
              </a:rPr>
              <a:t>GENETIC  </a:t>
            </a:r>
            <a:r>
              <a:rPr sz="2600" spc="15" dirty="0">
                <a:latin typeface="Times New Roman"/>
                <a:cs typeface="Times New Roman"/>
              </a:rPr>
              <a:t>MANUPULATION </a:t>
            </a:r>
            <a:r>
              <a:rPr sz="2600" spc="-40" dirty="0">
                <a:latin typeface="Times New Roman"/>
                <a:cs typeface="Times New Roman"/>
              </a:rPr>
              <a:t>RESULTING  </a:t>
            </a: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55" dirty="0">
                <a:latin typeface="Times New Roman"/>
                <a:cs typeface="Times New Roman"/>
              </a:rPr>
              <a:t>PRODUCTION 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40" dirty="0">
                <a:latin typeface="Times New Roman"/>
                <a:cs typeface="Times New Roman"/>
              </a:rPr>
              <a:t>PEST-RESISTANT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SPECIES.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899" y="3633470"/>
            <a:ext cx="31654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  <a:tabLst>
                <a:tab pos="1520190" algn="l"/>
                <a:tab pos="1932305" algn="l"/>
              </a:tabLst>
            </a:pPr>
            <a:r>
              <a:rPr sz="2600" spc="-20" dirty="0">
                <a:latin typeface="Times New Roman"/>
                <a:cs typeface="Times New Roman"/>
              </a:rPr>
              <a:t>ACHIVED		</a:t>
            </a:r>
            <a:r>
              <a:rPr sz="2600" spc="55" dirty="0">
                <a:latin typeface="Times New Roman"/>
                <a:cs typeface="Times New Roman"/>
              </a:rPr>
              <a:t>MUCH  </a:t>
            </a:r>
            <a:r>
              <a:rPr sz="2600" spc="-80" dirty="0">
                <a:latin typeface="Times New Roman"/>
                <a:cs typeface="Times New Roman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Y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5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E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0277" y="3633470"/>
            <a:ext cx="21812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100"/>
              </a:spcBef>
              <a:tabLst>
                <a:tab pos="1543050" algn="l"/>
                <a:tab pos="1807845" algn="l"/>
              </a:tabLst>
            </a:pPr>
            <a:r>
              <a:rPr sz="2600" spc="-114" dirty="0">
                <a:latin typeface="Times New Roman"/>
                <a:cs typeface="Times New Roman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CC</a:t>
            </a:r>
            <a:r>
              <a:rPr sz="2600" spc="-110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S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35" dirty="0">
                <a:latin typeface="Times New Roman"/>
                <a:cs typeface="Times New Roman"/>
              </a:rPr>
              <a:t>N  </a:t>
            </a:r>
            <a:r>
              <a:rPr sz="2600" spc="155" dirty="0">
                <a:latin typeface="Times New Roman"/>
                <a:cs typeface="Times New Roman"/>
              </a:rPr>
              <a:t>WH</a:t>
            </a:r>
            <a:r>
              <a:rPr sz="2600" spc="65" dirty="0">
                <a:latin typeface="Times New Roman"/>
                <a:cs typeface="Times New Roman"/>
              </a:rPr>
              <a:t>I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420" y="4425950"/>
            <a:ext cx="34163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780" algn="l"/>
                <a:tab pos="2684145" algn="l"/>
              </a:tabLst>
            </a:pP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210" dirty="0">
                <a:latin typeface="Times New Roman"/>
                <a:cs typeface="Times New Roman"/>
              </a:rPr>
              <a:t>O	</a:t>
            </a:r>
            <a:r>
              <a:rPr sz="2600" spc="-50" dirty="0">
                <a:latin typeface="Times New Roman"/>
                <a:cs typeface="Times New Roman"/>
              </a:rPr>
              <a:t>F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G</a:t>
            </a:r>
            <a:r>
              <a:rPr sz="2600" spc="-95" dirty="0">
                <a:latin typeface="Times New Roman"/>
                <a:cs typeface="Times New Roman"/>
              </a:rPr>
              <a:t>A</a:t>
            </a:r>
            <a:r>
              <a:rPr sz="2600" spc="-14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641" y="4425950"/>
            <a:ext cx="1781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0" dirty="0">
                <a:latin typeface="Times New Roman"/>
                <a:cs typeface="Times New Roman"/>
              </a:rPr>
              <a:t>BACTERIAL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140" y="3633470"/>
            <a:ext cx="234251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30480" indent="-273050">
              <a:lnSpc>
                <a:spcPct val="100000"/>
              </a:lnSpc>
              <a:spcBef>
                <a:spcPts val="100"/>
              </a:spcBef>
              <a:tabLst>
                <a:tab pos="1114425" algn="l"/>
                <a:tab pos="1783714" algn="l"/>
              </a:tabLst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	</a:t>
            </a:r>
            <a:r>
              <a:rPr sz="2600" spc="-25" dirty="0">
                <a:latin typeface="Times New Roman"/>
                <a:cs typeface="Times New Roman"/>
              </a:rPr>
              <a:t>HAS  </a:t>
            </a:r>
            <a:r>
              <a:rPr sz="2600" spc="50" dirty="0">
                <a:latin typeface="Times New Roman"/>
                <a:cs typeface="Times New Roman"/>
              </a:rPr>
              <a:t>PR</a:t>
            </a:r>
            <a:r>
              <a:rPr sz="2600" spc="70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C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G  </a:t>
            </a:r>
            <a:r>
              <a:rPr sz="2600" spc="-55" dirty="0">
                <a:latin typeface="Times New Roman"/>
                <a:cs typeface="Times New Roman"/>
              </a:rPr>
              <a:t>RESISTANT  </a:t>
            </a:r>
            <a:r>
              <a:rPr sz="2600" spc="-80" dirty="0">
                <a:latin typeface="Times New Roman"/>
                <a:cs typeface="Times New Roman"/>
              </a:rPr>
              <a:t>ATTACK	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200150" y="1164776"/>
            <a:ext cx="40411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sz="7500" spc="-1027" baseline="2222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7500" spc="-1027" baseline="1666" dirty="0">
                <a:solidFill>
                  <a:srgbClr val="03607A"/>
                </a:solidFill>
                <a:latin typeface="Arial"/>
                <a:cs typeface="Arial"/>
              </a:rPr>
              <a:t>G</a:t>
            </a:r>
            <a:r>
              <a:rPr sz="7500" spc="-1027" baseline="1111" dirty="0">
                <a:solidFill>
                  <a:srgbClr val="03607A"/>
                </a:solidFill>
                <a:latin typeface="Arial"/>
                <a:cs typeface="Arial"/>
              </a:rPr>
              <a:t>R</a:t>
            </a:r>
            <a:r>
              <a:rPr sz="5000" spc="-685" dirty="0">
                <a:solidFill>
                  <a:srgbClr val="03607A"/>
                </a:solidFill>
                <a:latin typeface="Arial"/>
                <a:cs typeface="Arial"/>
              </a:rPr>
              <a:t>ICUL</a:t>
            </a:r>
            <a:r>
              <a:rPr sz="7500" spc="-1027" baseline="-1111" dirty="0">
                <a:solidFill>
                  <a:srgbClr val="03607A"/>
                </a:solidFill>
                <a:latin typeface="Arial"/>
                <a:cs typeface="Arial"/>
              </a:rPr>
              <a:t>TU</a:t>
            </a:r>
            <a:r>
              <a:rPr sz="7500" spc="-1027" baseline="-1666" dirty="0">
                <a:solidFill>
                  <a:srgbClr val="03607A"/>
                </a:solidFill>
                <a:latin typeface="Arial"/>
                <a:cs typeface="Arial"/>
              </a:rPr>
              <a:t>R</a:t>
            </a:r>
            <a:r>
              <a:rPr sz="7500" spc="-1027" baseline="-2222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7500" spc="-1027" baseline="-2777" dirty="0">
                <a:solidFill>
                  <a:srgbClr val="03607A"/>
                </a:solidFill>
                <a:latin typeface="Arial"/>
                <a:cs typeface="Arial"/>
              </a:rPr>
              <a:t>L</a:t>
            </a:r>
            <a:endParaRPr sz="7500" baseline="-27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60000">
            <a:off x="852" y="1374636"/>
            <a:ext cx="24650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5"/>
              </a:lnSpc>
            </a:pPr>
            <a:r>
              <a:rPr sz="7500" spc="-855" baseline="2777" dirty="0">
                <a:solidFill>
                  <a:srgbClr val="03607A"/>
                </a:solidFill>
                <a:latin typeface="Arial"/>
                <a:cs typeface="Arial"/>
              </a:rPr>
              <a:t>M</a:t>
            </a:r>
            <a:r>
              <a:rPr sz="7500" spc="-855" baseline="1666" dirty="0">
                <a:solidFill>
                  <a:srgbClr val="03607A"/>
                </a:solidFill>
                <a:latin typeface="Arial"/>
                <a:cs typeface="Arial"/>
              </a:rPr>
              <a:t>ET</a:t>
            </a:r>
            <a:r>
              <a:rPr sz="7500" spc="-855" baseline="1111" dirty="0">
                <a:solidFill>
                  <a:srgbClr val="03607A"/>
                </a:solidFill>
                <a:latin typeface="Arial"/>
                <a:cs typeface="Arial"/>
              </a:rPr>
              <a:t>H</a:t>
            </a:r>
            <a:r>
              <a:rPr sz="5000" spc="-570" dirty="0">
                <a:solidFill>
                  <a:srgbClr val="03607A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3886200"/>
              <a:ext cx="4828540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3700" y="0"/>
              <a:ext cx="4940300" cy="388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47420"/>
            <a:ext cx="1833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000000"/>
                </a:solidFill>
                <a:latin typeface="Times New Roman"/>
                <a:cs typeface="Times New Roman"/>
              </a:rPr>
              <a:t>Cont…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791970"/>
            <a:ext cx="8065134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21005" indent="-273050">
              <a:lnSpc>
                <a:spcPct val="100000"/>
              </a:lnSpc>
              <a:spcBef>
                <a:spcPts val="10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Transmission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viruses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 be </a:t>
            </a:r>
            <a:r>
              <a:rPr sz="2600" spc="120" dirty="0">
                <a:latin typeface="Times New Roman"/>
                <a:cs typeface="Times New Roman"/>
              </a:rPr>
              <a:t>prevented</a:t>
            </a:r>
            <a:r>
              <a:rPr sz="2600" spc="-45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55" dirty="0">
                <a:latin typeface="Times New Roman"/>
                <a:cs typeface="Times New Roman"/>
              </a:rPr>
              <a:t>sexual  </a:t>
            </a:r>
            <a:r>
              <a:rPr sz="2600" spc="140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  <a:p>
            <a:pPr marL="298450" marR="444500" indent="-273050">
              <a:lnSpc>
                <a:spcPct val="100000"/>
              </a:lnSpc>
              <a:spcBef>
                <a:spcPts val="64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Seed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transported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stored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longer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propagation.</a:t>
            </a:r>
            <a:endParaRPr sz="2600">
              <a:latin typeface="Times New Roman"/>
              <a:cs typeface="Times New Roman"/>
            </a:endParaRPr>
          </a:p>
          <a:p>
            <a:pPr marL="298450" marR="1797050" indent="-273050">
              <a:lnSpc>
                <a:spcPct val="100000"/>
              </a:lnSpc>
              <a:spcBef>
                <a:spcPts val="1000"/>
              </a:spcBef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b="1" spc="-55" dirty="0">
                <a:solidFill>
                  <a:srgbClr val="0ACFD8"/>
                </a:solidFill>
                <a:latin typeface="Arial"/>
                <a:cs typeface="Arial"/>
              </a:rPr>
              <a:t>Disadvantages </a:t>
            </a:r>
            <a:r>
              <a:rPr sz="4000" b="1" spc="10" dirty="0">
                <a:solidFill>
                  <a:srgbClr val="0ACFD8"/>
                </a:solidFill>
                <a:latin typeface="Arial"/>
                <a:cs typeface="Arial"/>
              </a:rPr>
              <a:t>of</a:t>
            </a:r>
            <a:r>
              <a:rPr sz="4000" b="1" spc="-335" dirty="0">
                <a:solidFill>
                  <a:srgbClr val="0ACFD8"/>
                </a:solidFill>
                <a:latin typeface="Arial"/>
                <a:cs typeface="Arial"/>
              </a:rPr>
              <a:t> </a:t>
            </a:r>
            <a:r>
              <a:rPr sz="4000" b="1" spc="-70" dirty="0">
                <a:solidFill>
                  <a:srgbClr val="0ACFD8"/>
                </a:solidFill>
                <a:latin typeface="Arial"/>
                <a:cs typeface="Arial"/>
              </a:rPr>
              <a:t>sexual  </a:t>
            </a:r>
            <a:r>
              <a:rPr sz="4000" b="1" spc="10" dirty="0">
                <a:solidFill>
                  <a:srgbClr val="0ACFD8"/>
                </a:solidFill>
                <a:latin typeface="Arial"/>
                <a:cs typeface="Arial"/>
              </a:rPr>
              <a:t>propagation</a:t>
            </a:r>
            <a:r>
              <a:rPr sz="4000" b="1" spc="-175" dirty="0">
                <a:solidFill>
                  <a:srgbClr val="0ACFD8"/>
                </a:solidFill>
                <a:latin typeface="Arial"/>
                <a:cs typeface="Arial"/>
              </a:rPr>
              <a:t> </a:t>
            </a:r>
            <a:r>
              <a:rPr sz="4000" b="1" spc="-190" dirty="0">
                <a:solidFill>
                  <a:srgbClr val="0ACFD8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  <a:p>
            <a:pPr marL="298450" marR="177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Characteristics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5" dirty="0">
                <a:latin typeface="Times New Roman"/>
                <a:cs typeface="Times New Roman"/>
              </a:rPr>
              <a:t>seedling </a:t>
            </a:r>
            <a:r>
              <a:rPr sz="2600" spc="114" dirty="0">
                <a:latin typeface="Times New Roman"/>
                <a:cs typeface="Times New Roman"/>
              </a:rPr>
              <a:t>propagated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36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method 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not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genetically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true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type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their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mother  </a:t>
            </a:r>
            <a:r>
              <a:rPr sz="2600" spc="110" dirty="0">
                <a:latin typeface="Times New Roman"/>
                <a:cs typeface="Times New Roman"/>
              </a:rPr>
              <a:t>plant.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9467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BIOLLOGICAL</a:t>
            </a:r>
            <a:r>
              <a:rPr spc="-32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1108" y="2319020"/>
            <a:ext cx="218313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925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40" dirty="0">
                <a:latin typeface="Times New Roman"/>
                <a:cs typeface="Times New Roman"/>
              </a:rPr>
              <a:t>M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G  </a:t>
            </a:r>
            <a:r>
              <a:rPr sz="2600" spc="95" dirty="0">
                <a:latin typeface="Times New Roman"/>
                <a:cs typeface="Times New Roman"/>
              </a:rPr>
              <a:t>WITH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OTHER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840" y="2319020"/>
            <a:ext cx="597979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43180" indent="-273050">
              <a:lnSpc>
                <a:spcPct val="100000"/>
              </a:lnSpc>
              <a:spcBef>
                <a:spcPts val="100"/>
              </a:spcBef>
              <a:tabLst>
                <a:tab pos="1376680" algn="l"/>
                <a:tab pos="3061335" algn="l"/>
                <a:tab pos="3557904" algn="l"/>
                <a:tab pos="553466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85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45" dirty="0">
                <a:latin typeface="Times New Roman"/>
                <a:cs typeface="Times New Roman"/>
              </a:rPr>
              <a:t>E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195" dirty="0">
                <a:latin typeface="Times New Roman"/>
                <a:cs typeface="Times New Roman"/>
              </a:rPr>
              <a:t>H</a:t>
            </a:r>
            <a:r>
              <a:rPr sz="2600" spc="200" dirty="0">
                <a:latin typeface="Times New Roman"/>
                <a:cs typeface="Times New Roman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14" dirty="0">
                <a:latin typeface="Times New Roman"/>
                <a:cs typeface="Times New Roman"/>
              </a:rPr>
              <a:t>S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spc="-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90" dirty="0">
                <a:latin typeface="Times New Roman"/>
                <a:cs typeface="Times New Roman"/>
              </a:rPr>
              <a:t>Y 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PESTS, </a:t>
            </a:r>
            <a:r>
              <a:rPr sz="2600" spc="-60" dirty="0">
                <a:latin typeface="Times New Roman"/>
                <a:cs typeface="Times New Roman"/>
              </a:rPr>
              <a:t>MOSTLY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INSECTS  LIVING </a:t>
            </a:r>
            <a:r>
              <a:rPr sz="2600" spc="-20" dirty="0">
                <a:latin typeface="Times New Roman"/>
                <a:cs typeface="Times New Roman"/>
              </a:rPr>
              <a:t>ORGANISMS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" y="3589020"/>
            <a:ext cx="81133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771014" algn="l"/>
                <a:tab pos="3277870" algn="l"/>
                <a:tab pos="3862704" algn="l"/>
                <a:tab pos="4525645" algn="l"/>
                <a:tab pos="6401435" algn="l"/>
                <a:tab pos="735584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T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34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EM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Times New Roman"/>
                <a:cs typeface="Times New Roman"/>
              </a:rPr>
              <a:t>EF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EC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V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SA</a:t>
            </a:r>
            <a:r>
              <a:rPr sz="2600" spc="-50" dirty="0">
                <a:latin typeface="Times New Roman"/>
                <a:cs typeface="Times New Roman"/>
              </a:rPr>
              <a:t>F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40" dirty="0">
                <a:latin typeface="Times New Roman"/>
                <a:cs typeface="Times New Roman"/>
              </a:rPr>
              <a:t>D  </a:t>
            </a:r>
            <a:r>
              <a:rPr sz="2600" spc="50" dirty="0">
                <a:latin typeface="Times New Roman"/>
                <a:cs typeface="Times New Roman"/>
              </a:rPr>
              <a:t>ECONOMIC </a:t>
            </a:r>
            <a:r>
              <a:rPr sz="2600" spc="70" dirty="0">
                <a:latin typeface="Times New Roman"/>
                <a:cs typeface="Times New Roman"/>
              </a:rPr>
              <a:t>METHOD </a:t>
            </a:r>
            <a:r>
              <a:rPr sz="2600" spc="90" dirty="0">
                <a:latin typeface="Times New Roman"/>
                <a:cs typeface="Times New Roman"/>
              </a:rPr>
              <a:t>OF </a:t>
            </a:r>
            <a:r>
              <a:rPr sz="2600" spc="-35" dirty="0">
                <a:latin typeface="Times New Roman"/>
                <a:cs typeface="Times New Roman"/>
              </a:rPr>
              <a:t>PEST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CONTROL..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3500"/>
            <a:ext cx="59467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BIOLLOGICAL</a:t>
            </a:r>
            <a:r>
              <a:rPr spc="-32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15900" y="63500"/>
            <a:ext cx="6849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6409" algn="l"/>
              </a:tabLst>
            </a:pPr>
            <a:r>
              <a:rPr sz="4500" spc="-585" dirty="0"/>
              <a:t>COLLECTION  </a:t>
            </a:r>
            <a:r>
              <a:rPr sz="4500" spc="-610" dirty="0"/>
              <a:t>OF</a:t>
            </a:r>
            <a:r>
              <a:rPr sz="4500" spc="-605" dirty="0"/>
              <a:t> </a:t>
            </a:r>
            <a:r>
              <a:rPr sz="4500" spc="-409" dirty="0"/>
              <a:t>MEDICINAL</a:t>
            </a:r>
            <a:r>
              <a:rPr sz="4500" spc="-705" dirty="0"/>
              <a:t> </a:t>
            </a:r>
            <a:r>
              <a:rPr sz="4500" u="sng" dirty="0"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	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0500" y="749300"/>
            <a:ext cx="7707630" cy="600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5280"/>
              </a:lnSpc>
              <a:spcBef>
                <a:spcPts val="100"/>
              </a:spcBef>
            </a:pPr>
            <a:r>
              <a:rPr sz="4500" spc="-590" dirty="0">
                <a:solidFill>
                  <a:srgbClr val="03607A"/>
                </a:solidFill>
                <a:latin typeface="Arial"/>
                <a:cs typeface="Arial"/>
              </a:rPr>
              <a:t>PLANTS</a:t>
            </a:r>
            <a:endParaRPr sz="4500">
              <a:latin typeface="Arial"/>
              <a:cs typeface="Arial"/>
            </a:endParaRPr>
          </a:p>
          <a:p>
            <a:pPr marL="358140">
              <a:lnSpc>
                <a:spcPts val="3479"/>
              </a:lnSpc>
            </a:pPr>
            <a:r>
              <a:rPr sz="4275" spc="-60" baseline="682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imes New Roman"/>
                <a:cs typeface="Times New Roman"/>
              </a:rPr>
              <a:t>HARVESTING</a:t>
            </a:r>
            <a:endParaRPr sz="300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740"/>
              </a:spcBef>
            </a:pPr>
            <a:r>
              <a:rPr sz="4275" spc="-89" baseline="682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000" spc="-60" dirty="0">
                <a:latin typeface="Times New Roman"/>
                <a:cs typeface="Times New Roman"/>
              </a:rPr>
              <a:t>DRYING</a:t>
            </a:r>
            <a:endParaRPr sz="300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750"/>
              </a:spcBef>
            </a:pPr>
            <a:r>
              <a:rPr sz="3825" spc="-82" baseline="9803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latin typeface="Times New Roman"/>
                <a:cs typeface="Times New Roman"/>
              </a:rPr>
              <a:t>NATURAL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Times New Roman"/>
                <a:cs typeface="Times New Roman"/>
              </a:rPr>
              <a:t>DRYING</a:t>
            </a:r>
            <a:endParaRPr sz="300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750"/>
              </a:spcBef>
            </a:pPr>
            <a:r>
              <a:rPr sz="3825" spc="-89" baseline="9803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3000" spc="-60" dirty="0">
                <a:latin typeface="Times New Roman"/>
                <a:cs typeface="Times New Roman"/>
              </a:rPr>
              <a:t>ARTIFICIAL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Times New Roman"/>
                <a:cs typeface="Times New Roman"/>
              </a:rPr>
              <a:t>DRYING</a:t>
            </a:r>
            <a:endParaRPr sz="3000"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40"/>
              </a:spcBef>
            </a:pPr>
            <a:r>
              <a:rPr sz="3150" spc="-195" baseline="14550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3000" spc="-130" dirty="0">
                <a:latin typeface="Times New Roman"/>
                <a:cs typeface="Times New Roman"/>
              </a:rPr>
              <a:t>TRAY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DRYERS</a:t>
            </a:r>
            <a:endParaRPr sz="3000"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50"/>
              </a:spcBef>
            </a:pPr>
            <a:r>
              <a:rPr sz="3150" spc="-67" baseline="15873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3000" spc="-45" dirty="0">
                <a:latin typeface="Times New Roman"/>
                <a:cs typeface="Times New Roman"/>
              </a:rPr>
              <a:t>VACCUM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DRYERS</a:t>
            </a:r>
            <a:endParaRPr sz="3000"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40"/>
              </a:spcBef>
            </a:pPr>
            <a:r>
              <a:rPr sz="3150" spc="-179" baseline="14550" dirty="0">
                <a:solidFill>
                  <a:srgbClr val="009CD8"/>
                </a:solidFill>
                <a:latin typeface="UnDotum"/>
                <a:cs typeface="UnDotum"/>
              </a:rPr>
              <a:t></a:t>
            </a:r>
            <a:r>
              <a:rPr sz="3000" spc="-120" dirty="0">
                <a:latin typeface="Times New Roman"/>
                <a:cs typeface="Times New Roman"/>
              </a:rPr>
              <a:t>SPRAY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DRYERS</a:t>
            </a:r>
            <a:endParaRPr sz="300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750"/>
              </a:spcBef>
            </a:pPr>
            <a:r>
              <a:rPr sz="4275" spc="-60" baseline="682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imes New Roman"/>
                <a:cs typeface="Times New Roman"/>
              </a:rPr>
              <a:t>PACKING</a:t>
            </a:r>
            <a:endParaRPr sz="3000">
              <a:latin typeface="Times New Roman"/>
              <a:cs typeface="Times New Roman"/>
            </a:endParaRPr>
          </a:p>
          <a:p>
            <a:pPr marL="631190" marR="30480" indent="-273050">
              <a:lnSpc>
                <a:spcPct val="100000"/>
              </a:lnSpc>
              <a:spcBef>
                <a:spcPts val="740"/>
              </a:spcBef>
            </a:pPr>
            <a:r>
              <a:rPr sz="4275" spc="-67" baseline="682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000" spc="-45" dirty="0">
                <a:latin typeface="Times New Roman"/>
                <a:cs typeface="Times New Roman"/>
              </a:rPr>
              <a:t>STORAGE </a:t>
            </a:r>
            <a:r>
              <a:rPr sz="3000" spc="-305" dirty="0">
                <a:latin typeface="Times New Roman"/>
                <a:cs typeface="Times New Roman"/>
              </a:rPr>
              <a:t>&amp; </a:t>
            </a:r>
            <a:r>
              <a:rPr sz="3000" spc="-40" dirty="0">
                <a:latin typeface="Times New Roman"/>
                <a:cs typeface="Times New Roman"/>
              </a:rPr>
              <a:t>PRESERVATION </a:t>
            </a:r>
            <a:r>
              <a:rPr sz="3000" spc="95" dirty="0">
                <a:latin typeface="Times New Roman"/>
                <a:cs typeface="Times New Roman"/>
              </a:rPr>
              <a:t>OF </a:t>
            </a:r>
            <a:r>
              <a:rPr sz="3000" spc="-25" dirty="0">
                <a:latin typeface="Times New Roman"/>
                <a:cs typeface="Times New Roman"/>
              </a:rPr>
              <a:t>CRUDE  </a:t>
            </a:r>
            <a:r>
              <a:rPr sz="3000" spc="-30" dirty="0">
                <a:latin typeface="Times New Roman"/>
                <a:cs typeface="Times New Roman"/>
              </a:rPr>
              <a:t>DRUGS.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73150"/>
            <a:ext cx="33743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20" dirty="0">
                <a:solidFill>
                  <a:srgbClr val="03607A"/>
                </a:solidFill>
                <a:latin typeface="Arial"/>
                <a:cs typeface="Arial"/>
              </a:rPr>
              <a:t>HARVESTING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2776220"/>
            <a:ext cx="8485505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680" marR="43180" indent="-271780" algn="just">
              <a:lnSpc>
                <a:spcPct val="99900"/>
              </a:lnSpc>
              <a:spcBef>
                <a:spcPts val="105"/>
              </a:spcBef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5" dirty="0">
                <a:latin typeface="Times New Roman"/>
                <a:cs typeface="Times New Roman"/>
              </a:rPr>
              <a:t>HARVESTING CAN </a:t>
            </a:r>
            <a:r>
              <a:rPr sz="4000" spc="-204" dirty="0">
                <a:latin typeface="Times New Roman"/>
                <a:cs typeface="Times New Roman"/>
              </a:rPr>
              <a:t>BE </a:t>
            </a:r>
            <a:r>
              <a:rPr sz="4000" spc="95" dirty="0">
                <a:latin typeface="Times New Roman"/>
                <a:cs typeface="Times New Roman"/>
              </a:rPr>
              <a:t>DONE  </a:t>
            </a:r>
            <a:r>
              <a:rPr sz="4000" spc="-100" dirty="0">
                <a:latin typeface="Times New Roman"/>
                <a:cs typeface="Times New Roman"/>
              </a:rPr>
              <a:t>EFFICIENTLY </a:t>
            </a:r>
            <a:r>
              <a:rPr sz="4000" spc="60" dirty="0">
                <a:latin typeface="Times New Roman"/>
                <a:cs typeface="Times New Roman"/>
              </a:rPr>
              <a:t>IN </a:t>
            </a:r>
            <a:r>
              <a:rPr sz="4000" spc="-145" dirty="0">
                <a:latin typeface="Times New Roman"/>
                <a:cs typeface="Times New Roman"/>
              </a:rPr>
              <a:t>EVWRY </a:t>
            </a:r>
            <a:r>
              <a:rPr sz="4000" spc="-85" dirty="0">
                <a:latin typeface="Times New Roman"/>
                <a:cs typeface="Times New Roman"/>
              </a:rPr>
              <a:t>RESPECT  </a:t>
            </a:r>
            <a:r>
              <a:rPr sz="4000" spc="-400" dirty="0">
                <a:latin typeface="Times New Roman"/>
                <a:cs typeface="Times New Roman"/>
              </a:rPr>
              <a:t>BY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-135" dirty="0">
                <a:latin typeface="Times New Roman"/>
                <a:cs typeface="Times New Roman"/>
              </a:rPr>
              <a:t>SKILLED</a:t>
            </a:r>
            <a:r>
              <a:rPr sz="4000" spc="-2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WORKERS..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68300"/>
            <a:ext cx="6177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HARVESTING</a:t>
            </a:r>
            <a:r>
              <a:rPr spc="-305" dirty="0"/>
              <a:t> </a:t>
            </a:r>
            <a:r>
              <a:rPr spc="-585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0" y="2286000"/>
            <a:ext cx="41148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209800"/>
            <a:ext cx="4639310" cy="397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20000">
            <a:off x="48738" y="1418433"/>
            <a:ext cx="397910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20"/>
              </a:lnSpc>
            </a:pPr>
            <a:r>
              <a:rPr sz="7500" spc="-502" baseline="1666" dirty="0">
                <a:solidFill>
                  <a:srgbClr val="03607A"/>
                </a:solidFill>
                <a:latin typeface="Arial"/>
                <a:cs typeface="Arial"/>
              </a:rPr>
              <a:t>Lea</a:t>
            </a:r>
            <a:r>
              <a:rPr sz="7500" spc="-502" baseline="1111" dirty="0">
                <a:solidFill>
                  <a:srgbClr val="03607A"/>
                </a:solidFill>
                <a:latin typeface="Arial"/>
                <a:cs typeface="Arial"/>
              </a:rPr>
              <a:t>f</a:t>
            </a:r>
            <a:r>
              <a:rPr sz="7500" spc="-480" baseline="1111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7500" spc="-315" baseline="1111" dirty="0">
                <a:solidFill>
                  <a:srgbClr val="03607A"/>
                </a:solidFill>
                <a:latin typeface="Arial"/>
                <a:cs typeface="Arial"/>
              </a:rPr>
              <a:t>ha</a:t>
            </a:r>
            <a:r>
              <a:rPr sz="5000" spc="-210" dirty="0">
                <a:solidFill>
                  <a:srgbClr val="03607A"/>
                </a:solidFill>
                <a:latin typeface="Arial"/>
                <a:cs typeface="Arial"/>
              </a:rPr>
              <a:t>rvesting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76600"/>
              <a:ext cx="478155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8600" y="0"/>
              <a:ext cx="5105400" cy="3581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80000">
            <a:off x="-64329" y="1451384"/>
            <a:ext cx="406500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35"/>
              </a:lnSpc>
            </a:pPr>
            <a:r>
              <a:rPr sz="7500" spc="-509" baseline="3333" dirty="0">
                <a:solidFill>
                  <a:srgbClr val="03607A"/>
                </a:solidFill>
                <a:latin typeface="Arial"/>
                <a:cs typeface="Arial"/>
              </a:rPr>
              <a:t>B</a:t>
            </a:r>
            <a:r>
              <a:rPr sz="7500" spc="-509" baseline="2777" dirty="0">
                <a:solidFill>
                  <a:srgbClr val="03607A"/>
                </a:solidFill>
                <a:latin typeface="Arial"/>
                <a:cs typeface="Arial"/>
              </a:rPr>
              <a:t>ar</a:t>
            </a:r>
            <a:r>
              <a:rPr sz="7500" spc="-509" baseline="2222" dirty="0">
                <a:solidFill>
                  <a:srgbClr val="03607A"/>
                </a:solidFill>
                <a:latin typeface="Arial"/>
                <a:cs typeface="Arial"/>
              </a:rPr>
              <a:t>k</a:t>
            </a:r>
            <a:r>
              <a:rPr sz="7500" spc="-525" baseline="2222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7500" spc="-375" baseline="1666" dirty="0">
                <a:solidFill>
                  <a:srgbClr val="03607A"/>
                </a:solidFill>
                <a:latin typeface="Arial"/>
                <a:cs typeface="Arial"/>
              </a:rPr>
              <a:t>h</a:t>
            </a:r>
            <a:r>
              <a:rPr sz="7500" spc="-375" baseline="1111" dirty="0">
                <a:solidFill>
                  <a:srgbClr val="03607A"/>
                </a:solidFill>
                <a:latin typeface="Arial"/>
                <a:cs typeface="Arial"/>
              </a:rPr>
              <a:t>ar</a:t>
            </a:r>
            <a:r>
              <a:rPr sz="5000" spc="-250" dirty="0">
                <a:solidFill>
                  <a:srgbClr val="03607A"/>
                </a:solidFill>
                <a:latin typeface="Arial"/>
                <a:cs typeface="Arial"/>
              </a:rPr>
              <a:t>vestin</a:t>
            </a:r>
            <a:r>
              <a:rPr sz="7500" spc="-375" baseline="-1111" dirty="0">
                <a:solidFill>
                  <a:srgbClr val="03607A"/>
                </a:solidFill>
                <a:latin typeface="Arial"/>
                <a:cs typeface="Arial"/>
              </a:rPr>
              <a:t>g</a:t>
            </a:r>
            <a:endParaRPr sz="7500" baseline="-1111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76600"/>
              <a:ext cx="538226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8940" y="0"/>
              <a:ext cx="4925060" cy="3276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76600"/>
              <a:ext cx="538226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0" y="0"/>
              <a:ext cx="3810000" cy="5152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900000">
            <a:off x="202835" y="1665922"/>
            <a:ext cx="4129623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5"/>
              </a:lnSpc>
            </a:pPr>
            <a:r>
              <a:rPr sz="7500" spc="-405" baseline="2222" dirty="0">
                <a:solidFill>
                  <a:srgbClr val="03607A"/>
                </a:solidFill>
                <a:latin typeface="Arial"/>
                <a:cs typeface="Arial"/>
              </a:rPr>
              <a:t>Ro</a:t>
            </a:r>
            <a:r>
              <a:rPr sz="7500" spc="-405" baseline="1666" dirty="0">
                <a:solidFill>
                  <a:srgbClr val="03607A"/>
                </a:solidFill>
                <a:latin typeface="Arial"/>
                <a:cs typeface="Arial"/>
              </a:rPr>
              <a:t>o</a:t>
            </a:r>
            <a:r>
              <a:rPr sz="7500" spc="-405" baseline="1111" dirty="0">
                <a:solidFill>
                  <a:srgbClr val="03607A"/>
                </a:solidFill>
                <a:latin typeface="Arial"/>
                <a:cs typeface="Arial"/>
              </a:rPr>
              <a:t>t</a:t>
            </a:r>
            <a:r>
              <a:rPr sz="7500" spc="-525" baseline="1111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7500" spc="-345" baseline="1111" dirty="0">
                <a:solidFill>
                  <a:srgbClr val="03607A"/>
                </a:solidFill>
                <a:latin typeface="Arial"/>
                <a:cs typeface="Arial"/>
              </a:rPr>
              <a:t>h</a:t>
            </a:r>
            <a:r>
              <a:rPr sz="5000" spc="-229" dirty="0">
                <a:solidFill>
                  <a:srgbClr val="03607A"/>
                </a:solidFill>
                <a:latin typeface="Arial"/>
                <a:cs typeface="Arial"/>
              </a:rPr>
              <a:t>arvesti</a:t>
            </a:r>
            <a:r>
              <a:rPr sz="7500" spc="-345" baseline="-1111" dirty="0">
                <a:solidFill>
                  <a:srgbClr val="03607A"/>
                </a:solidFill>
                <a:latin typeface="Arial"/>
                <a:cs typeface="Arial"/>
              </a:rPr>
              <a:t>ng</a:t>
            </a:r>
            <a:endParaRPr sz="7500" baseline="-1111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05529"/>
              <a:ext cx="4343400" cy="3252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970" y="0"/>
              <a:ext cx="5955030" cy="396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06900" y="4711700"/>
            <a:ext cx="44335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90" dirty="0">
                <a:solidFill>
                  <a:srgbClr val="03607A"/>
                </a:solidFill>
                <a:latin typeface="Arial"/>
                <a:cs typeface="Arial"/>
              </a:rPr>
              <a:t>Wood</a:t>
            </a:r>
            <a:r>
              <a:rPr sz="5000" spc="-33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185" dirty="0">
                <a:solidFill>
                  <a:srgbClr val="03607A"/>
                </a:solidFill>
                <a:latin typeface="Arial"/>
                <a:cs typeface="Arial"/>
              </a:rPr>
              <a:t>harvesting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800000">
            <a:off x="-209470" y="1375999"/>
            <a:ext cx="466432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7500" spc="-390" baseline="6666" dirty="0">
                <a:solidFill>
                  <a:srgbClr val="03607A"/>
                </a:solidFill>
                <a:latin typeface="Arial"/>
                <a:cs typeface="Arial"/>
              </a:rPr>
              <a:t>F</a:t>
            </a:r>
            <a:r>
              <a:rPr sz="7500" spc="-390" baseline="6111" dirty="0">
                <a:solidFill>
                  <a:srgbClr val="03607A"/>
                </a:solidFill>
                <a:latin typeface="Arial"/>
                <a:cs typeface="Arial"/>
              </a:rPr>
              <a:t>lo</a:t>
            </a:r>
            <a:r>
              <a:rPr sz="7500" spc="-390" baseline="5555" dirty="0">
                <a:solidFill>
                  <a:srgbClr val="03607A"/>
                </a:solidFill>
                <a:latin typeface="Arial"/>
                <a:cs typeface="Arial"/>
              </a:rPr>
              <a:t>w</a:t>
            </a:r>
            <a:r>
              <a:rPr sz="7500" spc="-390" baseline="4444" dirty="0">
                <a:solidFill>
                  <a:srgbClr val="03607A"/>
                </a:solidFill>
                <a:latin typeface="Arial"/>
                <a:cs typeface="Arial"/>
              </a:rPr>
              <a:t>er</a:t>
            </a:r>
            <a:r>
              <a:rPr sz="7500" spc="-585" baseline="4444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7500" spc="-390" baseline="3888" dirty="0">
                <a:solidFill>
                  <a:srgbClr val="03607A"/>
                </a:solidFill>
                <a:latin typeface="Arial"/>
                <a:cs typeface="Arial"/>
              </a:rPr>
              <a:t>h</a:t>
            </a:r>
            <a:r>
              <a:rPr sz="7500" spc="-390" baseline="3333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7500" spc="-390" baseline="2777" dirty="0">
                <a:solidFill>
                  <a:srgbClr val="03607A"/>
                </a:solidFill>
                <a:latin typeface="Arial"/>
                <a:cs typeface="Arial"/>
              </a:rPr>
              <a:t>r</a:t>
            </a:r>
            <a:r>
              <a:rPr sz="7500" spc="-390" baseline="2222" dirty="0">
                <a:solidFill>
                  <a:srgbClr val="03607A"/>
                </a:solidFill>
                <a:latin typeface="Arial"/>
                <a:cs typeface="Arial"/>
              </a:rPr>
              <a:t>v</a:t>
            </a:r>
            <a:r>
              <a:rPr sz="7500" spc="-390" baseline="1666" dirty="0">
                <a:solidFill>
                  <a:srgbClr val="03607A"/>
                </a:solidFill>
                <a:latin typeface="Arial"/>
                <a:cs typeface="Arial"/>
              </a:rPr>
              <a:t>es</a:t>
            </a:r>
            <a:r>
              <a:rPr sz="7500" spc="-390" baseline="1111" dirty="0">
                <a:solidFill>
                  <a:srgbClr val="03607A"/>
                </a:solidFill>
                <a:latin typeface="Arial"/>
                <a:cs typeface="Arial"/>
              </a:rPr>
              <a:t>t</a:t>
            </a:r>
            <a:r>
              <a:rPr sz="5000" spc="-260" dirty="0">
                <a:solidFill>
                  <a:srgbClr val="03607A"/>
                </a:solidFill>
                <a:latin typeface="Arial"/>
                <a:cs typeface="Arial"/>
              </a:rPr>
              <a:t>ing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81400"/>
            <a:ext cx="503301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650" y="0"/>
            <a:ext cx="457835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18713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Co</a:t>
            </a:r>
            <a:r>
              <a:rPr b="1" dirty="0">
                <a:latin typeface="Carlito"/>
                <a:cs typeface="Carlito"/>
              </a:rPr>
              <a:t>nt</a:t>
            </a:r>
            <a:r>
              <a:rPr b="1" spc="-10" dirty="0">
                <a:latin typeface="Carlito"/>
                <a:cs typeface="Carlito"/>
              </a:rPr>
              <a:t>i</a:t>
            </a:r>
            <a:r>
              <a:rPr b="1" dirty="0">
                <a:latin typeface="Carlito"/>
                <a:cs typeface="Carlito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0560"/>
            <a:ext cx="411480" cy="488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1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endParaRPr sz="30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7300" y="1967229"/>
            <a:ext cx="73425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640" algn="l"/>
                <a:tab pos="3766185" algn="l"/>
                <a:tab pos="4523740" algn="l"/>
                <a:tab pos="5953760" algn="l"/>
              </a:tabLst>
            </a:pPr>
            <a:r>
              <a:rPr sz="3200" spc="60" dirty="0">
                <a:latin typeface="Times New Roman"/>
                <a:cs typeface="Times New Roman"/>
              </a:rPr>
              <a:t>Pl</a:t>
            </a:r>
            <a:r>
              <a:rPr sz="3200" spc="70" dirty="0">
                <a:latin typeface="Times New Roman"/>
                <a:cs typeface="Times New Roman"/>
              </a:rPr>
              <a:t>a</a:t>
            </a:r>
            <a:r>
              <a:rPr sz="3200" spc="254" dirty="0">
                <a:latin typeface="Times New Roman"/>
                <a:cs typeface="Times New Roman"/>
              </a:rPr>
              <a:t>n</a:t>
            </a:r>
            <a:r>
              <a:rPr sz="3200" spc="114" dirty="0">
                <a:latin typeface="Times New Roman"/>
                <a:cs typeface="Times New Roman"/>
              </a:rPr>
              <a:t>t</a:t>
            </a:r>
            <a:r>
              <a:rPr sz="3200" spc="16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204" dirty="0">
                <a:latin typeface="Times New Roman"/>
                <a:cs typeface="Times New Roman"/>
              </a:rPr>
              <a:t>p</a:t>
            </a:r>
            <a:r>
              <a:rPr sz="3200" spc="130" dirty="0">
                <a:latin typeface="Times New Roman"/>
                <a:cs typeface="Times New Roman"/>
              </a:rPr>
              <a:t>r</a:t>
            </a:r>
            <a:r>
              <a:rPr sz="3200" spc="145" dirty="0">
                <a:latin typeface="Times New Roman"/>
                <a:cs typeface="Times New Roman"/>
              </a:rPr>
              <a:t>op</a:t>
            </a:r>
            <a:r>
              <a:rPr sz="3200" spc="130" dirty="0">
                <a:latin typeface="Times New Roman"/>
                <a:cs typeface="Times New Roman"/>
              </a:rPr>
              <a:t>a</a:t>
            </a:r>
            <a:r>
              <a:rPr sz="3200" spc="25" dirty="0">
                <a:latin typeface="Times New Roman"/>
                <a:cs typeface="Times New Roman"/>
              </a:rPr>
              <a:t>g</a:t>
            </a:r>
            <a:r>
              <a:rPr sz="3200" spc="114" dirty="0">
                <a:latin typeface="Times New Roman"/>
                <a:cs typeface="Times New Roman"/>
              </a:rPr>
              <a:t>a</a:t>
            </a:r>
            <a:r>
              <a:rPr sz="3200" spc="229" dirty="0">
                <a:latin typeface="Times New Roman"/>
                <a:cs typeface="Times New Roman"/>
              </a:rPr>
              <a:t>t</a:t>
            </a:r>
            <a:r>
              <a:rPr sz="3200" spc="110" dirty="0">
                <a:latin typeface="Times New Roman"/>
                <a:cs typeface="Times New Roman"/>
              </a:rPr>
              <a:t>e</a:t>
            </a:r>
            <a:r>
              <a:rPr sz="3200" spc="21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180" dirty="0">
                <a:latin typeface="Times New Roman"/>
                <a:cs typeface="Times New Roman"/>
              </a:rPr>
              <a:t>b</a:t>
            </a:r>
            <a:r>
              <a:rPr sz="3200" spc="-60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50" dirty="0">
                <a:latin typeface="Times New Roman"/>
                <a:cs typeface="Times New Roman"/>
              </a:rPr>
              <a:t>s</a:t>
            </a:r>
            <a:r>
              <a:rPr sz="3200" spc="105" dirty="0">
                <a:latin typeface="Times New Roman"/>
                <a:cs typeface="Times New Roman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xu</a:t>
            </a:r>
            <a:r>
              <a:rPr sz="3200" spc="8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190" dirty="0">
                <a:latin typeface="Times New Roman"/>
                <a:cs typeface="Times New Roman"/>
              </a:rPr>
              <a:t>me</a:t>
            </a:r>
            <a:r>
              <a:rPr sz="3200" spc="170" dirty="0">
                <a:latin typeface="Times New Roman"/>
                <a:cs typeface="Times New Roman"/>
              </a:rPr>
              <a:t>t</a:t>
            </a:r>
            <a:r>
              <a:rPr sz="3200" spc="315" dirty="0">
                <a:latin typeface="Times New Roman"/>
                <a:cs typeface="Times New Roman"/>
              </a:rPr>
              <a:t>h</a:t>
            </a:r>
            <a:r>
              <a:rPr sz="3200" spc="165" dirty="0">
                <a:latin typeface="Times New Roman"/>
                <a:cs typeface="Times New Roman"/>
              </a:rPr>
              <a:t>od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0" y="2353309"/>
            <a:ext cx="8122284" cy="35458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11150" algn="just">
              <a:lnSpc>
                <a:spcPct val="100000"/>
              </a:lnSpc>
              <a:spcBef>
                <a:spcPts val="900"/>
              </a:spcBef>
            </a:pPr>
            <a:r>
              <a:rPr sz="3200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requires </a:t>
            </a:r>
            <a:r>
              <a:rPr sz="32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 </a:t>
            </a:r>
            <a:r>
              <a:rPr sz="3200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period</a:t>
            </a:r>
            <a:r>
              <a:rPr sz="3200" spc="130" dirty="0">
                <a:latin typeface="Times New Roman"/>
                <a:cs typeface="Times New Roman"/>
              </a:rPr>
              <a:t> </a:t>
            </a:r>
            <a:r>
              <a:rPr sz="3200" spc="70" dirty="0">
                <a:latin typeface="Times New Roman"/>
                <a:cs typeface="Times New Roman"/>
              </a:rPr>
              <a:t>for</a:t>
            </a:r>
            <a:r>
              <a:rPr sz="3200" spc="-315" dirty="0">
                <a:latin typeface="Times New Roman"/>
                <a:cs typeface="Times New Roman"/>
              </a:rPr>
              <a:t> </a:t>
            </a:r>
            <a:r>
              <a:rPr sz="3200" spc="95" dirty="0">
                <a:latin typeface="Times New Roman"/>
                <a:cs typeface="Times New Roman"/>
              </a:rPr>
              <a:t>fruiting.</a:t>
            </a:r>
            <a:endParaRPr sz="3200">
              <a:latin typeface="Times New Roman"/>
              <a:cs typeface="Times New Roman"/>
            </a:endParaRPr>
          </a:p>
          <a:p>
            <a:pPr marL="311150" marR="30480" indent="-273050" algn="just">
              <a:lnSpc>
                <a:spcPct val="99900"/>
              </a:lnSpc>
              <a:spcBef>
                <a:spcPts val="750"/>
              </a:spcBef>
            </a:pPr>
            <a:r>
              <a:rPr sz="4275" baseline="6822" dirty="0">
                <a:solidFill>
                  <a:srgbClr val="0ACFD8"/>
                </a:solidFill>
                <a:latin typeface="UnDotum"/>
                <a:cs typeface="UnDotum"/>
              </a:rPr>
              <a:t> </a:t>
            </a:r>
            <a:r>
              <a:rPr sz="3000" spc="110" dirty="0">
                <a:latin typeface="Times New Roman"/>
                <a:cs typeface="Times New Roman"/>
              </a:rPr>
              <a:t>Plants </a:t>
            </a:r>
            <a:r>
              <a:rPr sz="3000" spc="80" dirty="0">
                <a:latin typeface="Times New Roman"/>
                <a:cs typeface="Times New Roman"/>
              </a:rPr>
              <a:t>grow </a:t>
            </a:r>
            <a:r>
              <a:rPr sz="3000" spc="30" dirty="0">
                <a:latin typeface="Times New Roman"/>
                <a:cs typeface="Times New Roman"/>
              </a:rPr>
              <a:t>very </a:t>
            </a:r>
            <a:r>
              <a:rPr sz="3000" spc="100" dirty="0">
                <a:latin typeface="Times New Roman"/>
                <a:cs typeface="Times New Roman"/>
              </a:rPr>
              <a:t>high, </a:t>
            </a:r>
            <a:r>
              <a:rPr sz="3000" spc="75" dirty="0">
                <a:latin typeface="Times New Roman"/>
                <a:cs typeface="Times New Roman"/>
              </a:rPr>
              <a:t>so </a:t>
            </a:r>
            <a:r>
              <a:rPr sz="3000" spc="120" dirty="0">
                <a:latin typeface="Times New Roman"/>
                <a:cs typeface="Times New Roman"/>
              </a:rPr>
              <a:t>they </a:t>
            </a:r>
            <a:r>
              <a:rPr sz="3000" spc="110" dirty="0">
                <a:latin typeface="Times New Roman"/>
                <a:cs typeface="Times New Roman"/>
              </a:rPr>
              <a:t>are </a:t>
            </a:r>
            <a:r>
              <a:rPr sz="300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difficult for  </a:t>
            </a:r>
            <a:r>
              <a:rPr sz="300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intercultural </a:t>
            </a:r>
            <a:r>
              <a:rPr sz="30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practices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like </a:t>
            </a:r>
            <a:r>
              <a:rPr sz="3000" spc="75" dirty="0">
                <a:latin typeface="Times New Roman"/>
                <a:cs typeface="Times New Roman"/>
              </a:rPr>
              <a:t>spraying,</a:t>
            </a:r>
            <a:r>
              <a:rPr sz="3000" spc="-21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harvesting  </a:t>
            </a:r>
            <a:r>
              <a:rPr sz="3000" spc="95" dirty="0">
                <a:latin typeface="Times New Roman"/>
                <a:cs typeface="Times New Roman"/>
              </a:rPr>
              <a:t>etc.</a:t>
            </a:r>
            <a:endParaRPr sz="3000">
              <a:latin typeface="Times New Roman"/>
              <a:cs typeface="Times New Roman"/>
            </a:endParaRPr>
          </a:p>
          <a:p>
            <a:pPr marL="311150" marR="40005" indent="-273050" algn="just">
              <a:lnSpc>
                <a:spcPct val="99900"/>
              </a:lnSpc>
              <a:spcBef>
                <a:spcPts val="755"/>
              </a:spcBef>
            </a:pPr>
            <a:r>
              <a:rPr sz="4275" spc="120" baseline="682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000" spc="80" dirty="0">
                <a:latin typeface="Times New Roman"/>
                <a:cs typeface="Times New Roman"/>
              </a:rPr>
              <a:t>The </a:t>
            </a:r>
            <a:r>
              <a:rPr sz="3000" spc="130" dirty="0">
                <a:latin typeface="Times New Roman"/>
                <a:cs typeface="Times New Roman"/>
              </a:rPr>
              <a:t>plants </a:t>
            </a:r>
            <a:r>
              <a:rPr sz="3000" spc="110" dirty="0">
                <a:latin typeface="Times New Roman"/>
                <a:cs typeface="Times New Roman"/>
              </a:rPr>
              <a:t>which </a:t>
            </a:r>
            <a:r>
              <a:rPr sz="3000" spc="95" dirty="0">
                <a:latin typeface="Times New Roman"/>
                <a:cs typeface="Times New Roman"/>
              </a:rPr>
              <a:t>have </a:t>
            </a:r>
            <a:r>
              <a:rPr sz="3000" spc="180" dirty="0">
                <a:latin typeface="Times New Roman"/>
                <a:cs typeface="Times New Roman"/>
              </a:rPr>
              <a:t>no </a:t>
            </a:r>
            <a:r>
              <a:rPr sz="3000" spc="100" dirty="0">
                <a:latin typeface="Times New Roman"/>
                <a:cs typeface="Times New Roman"/>
              </a:rPr>
              <a:t>seeds </a:t>
            </a:r>
            <a:r>
              <a:rPr sz="3000" spc="160" dirty="0">
                <a:latin typeface="Times New Roman"/>
                <a:cs typeface="Times New Roman"/>
              </a:rPr>
              <a:t>cannot </a:t>
            </a:r>
            <a:r>
              <a:rPr sz="3000" spc="130" dirty="0">
                <a:latin typeface="Times New Roman"/>
                <a:cs typeface="Times New Roman"/>
              </a:rPr>
              <a:t>be  </a:t>
            </a:r>
            <a:r>
              <a:rPr sz="3000" spc="135" dirty="0">
                <a:latin typeface="Times New Roman"/>
                <a:cs typeface="Times New Roman"/>
              </a:rPr>
              <a:t>propagated </a:t>
            </a:r>
            <a:r>
              <a:rPr sz="3000" spc="55" dirty="0">
                <a:latin typeface="Times New Roman"/>
                <a:cs typeface="Times New Roman"/>
              </a:rPr>
              <a:t>by </a:t>
            </a:r>
            <a:r>
              <a:rPr sz="3000" spc="125" dirty="0">
                <a:latin typeface="Times New Roman"/>
                <a:cs typeface="Times New Roman"/>
              </a:rPr>
              <a:t>this </a:t>
            </a:r>
            <a:r>
              <a:rPr sz="3000" spc="160" dirty="0">
                <a:latin typeface="Times New Roman"/>
                <a:cs typeface="Times New Roman"/>
              </a:rPr>
              <a:t>method. </a:t>
            </a:r>
            <a:r>
              <a:rPr sz="3000" spc="-15" dirty="0">
                <a:latin typeface="Times New Roman"/>
                <a:cs typeface="Times New Roman"/>
              </a:rPr>
              <a:t>E.g. </a:t>
            </a:r>
            <a:r>
              <a:rPr sz="3000" spc="85" dirty="0">
                <a:latin typeface="Times New Roman"/>
                <a:cs typeface="Times New Roman"/>
              </a:rPr>
              <a:t>Banana, </a:t>
            </a:r>
            <a:r>
              <a:rPr sz="3000" spc="-10" dirty="0">
                <a:latin typeface="Times New Roman"/>
                <a:cs typeface="Times New Roman"/>
              </a:rPr>
              <a:t>fig,  </a:t>
            </a:r>
            <a:r>
              <a:rPr sz="3000" spc="65" dirty="0">
                <a:latin typeface="Times New Roman"/>
                <a:cs typeface="Times New Roman"/>
              </a:rPr>
              <a:t>Jasmine, </a:t>
            </a:r>
            <a:r>
              <a:rPr sz="3000" spc="35" dirty="0">
                <a:latin typeface="Times New Roman"/>
                <a:cs typeface="Times New Roman"/>
              </a:rPr>
              <a:t>Rose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125" dirty="0">
                <a:latin typeface="Times New Roman"/>
                <a:cs typeface="Times New Roman"/>
              </a:rPr>
              <a:t>etc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0389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5" dirty="0"/>
              <a:t>DRYING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39" y="1967229"/>
            <a:ext cx="6205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69870" algn="l"/>
                <a:tab pos="5497830" algn="l"/>
              </a:tabLst>
            </a:pPr>
            <a:r>
              <a:rPr sz="5700" spc="-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80" dirty="0">
                <a:latin typeface="Times New Roman"/>
                <a:cs typeface="Times New Roman"/>
              </a:rPr>
              <a:t>DRYING	</a:t>
            </a:r>
            <a:r>
              <a:rPr sz="4000" spc="-30" dirty="0">
                <a:latin typeface="Times New Roman"/>
                <a:cs typeface="Times New Roman"/>
              </a:rPr>
              <a:t>CONSISTS	</a:t>
            </a:r>
            <a:r>
              <a:rPr sz="4000" spc="120" dirty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790" y="2576829"/>
            <a:ext cx="4829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945" algn="l"/>
              </a:tabLst>
            </a:pPr>
            <a:r>
              <a:rPr sz="4000" spc="125" dirty="0">
                <a:latin typeface="Times New Roman"/>
                <a:cs typeface="Times New Roman"/>
              </a:rPr>
              <a:t>OF	</a:t>
            </a:r>
            <a:r>
              <a:rPr sz="4000" spc="-35" dirty="0">
                <a:latin typeface="Times New Roman"/>
                <a:cs typeface="Times New Roman"/>
              </a:rPr>
              <a:t>SUFFICIENT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865" y="1967229"/>
            <a:ext cx="26257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765">
              <a:lnSpc>
                <a:spcPct val="100000"/>
              </a:lnSpc>
              <a:spcBef>
                <a:spcPts val="100"/>
              </a:spcBef>
            </a:pP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55" dirty="0">
                <a:latin typeface="Times New Roman"/>
                <a:cs typeface="Times New Roman"/>
              </a:rPr>
              <a:t>O</a:t>
            </a:r>
            <a:r>
              <a:rPr sz="4000" spc="45" dirty="0">
                <a:latin typeface="Times New Roman"/>
                <a:cs typeface="Times New Roman"/>
              </a:rPr>
              <a:t>V</a:t>
            </a:r>
            <a:r>
              <a:rPr sz="4000" spc="-150" dirty="0">
                <a:latin typeface="Times New Roman"/>
                <a:cs typeface="Times New Roman"/>
              </a:rPr>
              <a:t>AL  </a:t>
            </a:r>
            <a:r>
              <a:rPr sz="4000" spc="45" dirty="0">
                <a:latin typeface="Times New Roman"/>
                <a:cs typeface="Times New Roman"/>
              </a:rPr>
              <a:t>M</a:t>
            </a:r>
            <a:r>
              <a:rPr sz="4000" spc="235" dirty="0">
                <a:latin typeface="Times New Roman"/>
                <a:cs typeface="Times New Roman"/>
              </a:rPr>
              <a:t>O</a:t>
            </a:r>
            <a:r>
              <a:rPr sz="4000" spc="100" dirty="0">
                <a:latin typeface="Times New Roman"/>
                <a:cs typeface="Times New Roman"/>
              </a:rPr>
              <a:t>I</a:t>
            </a:r>
            <a:r>
              <a:rPr sz="4000" spc="-90" dirty="0">
                <a:latin typeface="Times New Roman"/>
                <a:cs typeface="Times New Roman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T</a:t>
            </a:r>
            <a:r>
              <a:rPr sz="4000" spc="85" dirty="0">
                <a:latin typeface="Times New Roman"/>
                <a:cs typeface="Times New Roman"/>
              </a:rPr>
              <a:t>U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" y="3059429"/>
            <a:ext cx="9029065" cy="2717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11150" algn="just">
              <a:lnSpc>
                <a:spcPct val="100000"/>
              </a:lnSpc>
              <a:spcBef>
                <a:spcPts val="1100"/>
              </a:spcBef>
            </a:pPr>
            <a:r>
              <a:rPr sz="4000" spc="45" dirty="0">
                <a:latin typeface="Times New Roman"/>
                <a:cs typeface="Times New Roman"/>
              </a:rPr>
              <a:t>CONTENT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-30" dirty="0">
                <a:latin typeface="Times New Roman"/>
                <a:cs typeface="Times New Roman"/>
              </a:rPr>
              <a:t>CRUDE</a:t>
            </a:r>
            <a:r>
              <a:rPr sz="4000" spc="-2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DRUG.</a:t>
            </a:r>
            <a:endParaRPr sz="4000">
              <a:latin typeface="Times New Roman"/>
              <a:cs typeface="Times New Roman"/>
            </a:endParaRPr>
          </a:p>
          <a:p>
            <a:pPr marL="311150" marR="30480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5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SO, </a:t>
            </a:r>
            <a:r>
              <a:rPr sz="4000" spc="-195" dirty="0">
                <a:latin typeface="Times New Roman"/>
                <a:cs typeface="Times New Roman"/>
              </a:rPr>
              <a:t>AS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-5" dirty="0">
                <a:latin typeface="Times New Roman"/>
                <a:cs typeface="Times New Roman"/>
              </a:rPr>
              <a:t>IMPROVE </a:t>
            </a:r>
            <a:r>
              <a:rPr sz="4000" spc="-55" dirty="0">
                <a:latin typeface="Times New Roman"/>
                <a:cs typeface="Times New Roman"/>
              </a:rPr>
              <a:t>ITS </a:t>
            </a:r>
            <a:r>
              <a:rPr sz="4000" spc="-75" dirty="0">
                <a:latin typeface="Times New Roman"/>
                <a:cs typeface="Times New Roman"/>
              </a:rPr>
              <a:t>QUALITY  </a:t>
            </a:r>
            <a:r>
              <a:rPr sz="4000" spc="5" dirty="0">
                <a:latin typeface="Times New Roman"/>
                <a:cs typeface="Times New Roman"/>
              </a:rPr>
              <a:t>AND </a:t>
            </a:r>
            <a:r>
              <a:rPr sz="4000" spc="-135" dirty="0">
                <a:latin typeface="Times New Roman"/>
                <a:cs typeface="Times New Roman"/>
              </a:rPr>
              <a:t>MAKE </a:t>
            </a:r>
            <a:r>
              <a:rPr sz="4000" spc="15" dirty="0">
                <a:latin typeface="Times New Roman"/>
                <a:cs typeface="Times New Roman"/>
              </a:rPr>
              <a:t>IT </a:t>
            </a:r>
            <a:r>
              <a:rPr sz="4000" spc="-85" dirty="0">
                <a:latin typeface="Times New Roman"/>
                <a:cs typeface="Times New Roman"/>
              </a:rPr>
              <a:t>RESISTANT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45" dirty="0">
                <a:latin typeface="Times New Roman"/>
                <a:cs typeface="Times New Roman"/>
              </a:rPr>
              <a:t>THE  </a:t>
            </a:r>
            <a:r>
              <a:rPr sz="4000" spc="105" dirty="0">
                <a:latin typeface="Times New Roman"/>
                <a:cs typeface="Times New Roman"/>
              </a:rPr>
              <a:t>GROWTH </a:t>
            </a:r>
            <a:r>
              <a:rPr sz="4000" spc="125" dirty="0">
                <a:latin typeface="Times New Roman"/>
                <a:cs typeface="Times New Roman"/>
              </a:rPr>
              <a:t>OF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MICROORGANISMS.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673100"/>
            <a:ext cx="46539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0" dirty="0"/>
              <a:t>NATURAL</a:t>
            </a:r>
            <a:r>
              <a:rPr spc="-315" dirty="0"/>
              <a:t> </a:t>
            </a:r>
            <a:r>
              <a:rPr spc="-605" dirty="0"/>
              <a:t>DRYING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" y="1633220"/>
            <a:ext cx="9105900" cy="441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 marR="66040" indent="-273050" algn="just">
              <a:lnSpc>
                <a:spcPct val="99900"/>
              </a:lnSpc>
              <a:spcBef>
                <a:spcPts val="105"/>
              </a:spcBef>
            </a:pPr>
            <a:r>
              <a:rPr sz="5700" spc="6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40" dirty="0">
                <a:latin typeface="Times New Roman"/>
                <a:cs typeface="Times New Roman"/>
              </a:rPr>
              <a:t>IN </a:t>
            </a:r>
            <a:r>
              <a:rPr sz="4000" spc="-150" dirty="0">
                <a:latin typeface="Times New Roman"/>
                <a:cs typeface="Times New Roman"/>
              </a:rPr>
              <a:t>CASE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-85" dirty="0">
                <a:latin typeface="Times New Roman"/>
                <a:cs typeface="Times New Roman"/>
              </a:rPr>
              <a:t>NATURAL </a:t>
            </a:r>
            <a:r>
              <a:rPr sz="4000" spc="-95" dirty="0">
                <a:latin typeface="Times New Roman"/>
                <a:cs typeface="Times New Roman"/>
              </a:rPr>
              <a:t>DRYING </a:t>
            </a:r>
            <a:r>
              <a:rPr sz="4000" spc="10" dirty="0">
                <a:latin typeface="Times New Roman"/>
                <a:cs typeface="Times New Roman"/>
              </a:rPr>
              <a:t>IT  </a:t>
            </a:r>
            <a:r>
              <a:rPr sz="4000" spc="-225" dirty="0">
                <a:latin typeface="Times New Roman"/>
                <a:cs typeface="Times New Roman"/>
              </a:rPr>
              <a:t>MAY </a:t>
            </a:r>
            <a:r>
              <a:rPr sz="4000" spc="-210" dirty="0">
                <a:latin typeface="Times New Roman"/>
                <a:cs typeface="Times New Roman"/>
              </a:rPr>
              <a:t>BE </a:t>
            </a:r>
            <a:r>
              <a:rPr sz="4000" spc="-25" dirty="0">
                <a:latin typeface="Times New Roman"/>
                <a:cs typeface="Times New Roman"/>
              </a:rPr>
              <a:t>EITHER </a:t>
            </a:r>
            <a:r>
              <a:rPr sz="4000" spc="-35" dirty="0">
                <a:latin typeface="Times New Roman"/>
                <a:cs typeface="Times New Roman"/>
              </a:rPr>
              <a:t>DIERCT </a:t>
            </a:r>
            <a:r>
              <a:rPr sz="4000" spc="20" dirty="0">
                <a:latin typeface="Times New Roman"/>
                <a:cs typeface="Times New Roman"/>
              </a:rPr>
              <a:t>SUN-  </a:t>
            </a:r>
            <a:r>
              <a:rPr sz="4000" spc="-90" dirty="0">
                <a:latin typeface="Times New Roman"/>
                <a:cs typeface="Times New Roman"/>
              </a:rPr>
              <a:t>DRYING </a:t>
            </a:r>
            <a:r>
              <a:rPr sz="4000" spc="90" dirty="0">
                <a:latin typeface="Times New Roman"/>
                <a:cs typeface="Times New Roman"/>
              </a:rPr>
              <a:t>OR </a:t>
            </a:r>
            <a:r>
              <a:rPr sz="4000" spc="55" dirty="0">
                <a:latin typeface="Times New Roman"/>
                <a:cs typeface="Times New Roman"/>
              </a:rPr>
              <a:t>IN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10" dirty="0">
                <a:latin typeface="Times New Roman"/>
                <a:cs typeface="Times New Roman"/>
              </a:rPr>
              <a:t>SHED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349250" marR="67310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-3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20" dirty="0">
                <a:latin typeface="Times New Roman"/>
                <a:cs typeface="Times New Roman"/>
              </a:rPr>
              <a:t>IF </a:t>
            </a:r>
            <a:r>
              <a:rPr sz="4000" spc="45" dirty="0">
                <a:latin typeface="Times New Roman"/>
                <a:cs typeface="Times New Roman"/>
              </a:rPr>
              <a:t>THE </a:t>
            </a:r>
            <a:r>
              <a:rPr sz="4000" spc="-85" dirty="0">
                <a:latin typeface="Times New Roman"/>
                <a:cs typeface="Times New Roman"/>
              </a:rPr>
              <a:t>NATURAL </a:t>
            </a:r>
            <a:r>
              <a:rPr sz="4000" spc="45" dirty="0">
                <a:latin typeface="Times New Roman"/>
                <a:cs typeface="Times New Roman"/>
              </a:rPr>
              <a:t>COLOUR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45" dirty="0">
                <a:latin typeface="Times New Roman"/>
                <a:cs typeface="Times New Roman"/>
              </a:rPr>
              <a:t>THE  </a:t>
            </a:r>
            <a:r>
              <a:rPr sz="4000" spc="-30" dirty="0">
                <a:latin typeface="Times New Roman"/>
                <a:cs typeface="Times New Roman"/>
              </a:rPr>
              <a:t>DRUG(DIGITALIS, </a:t>
            </a:r>
            <a:r>
              <a:rPr sz="4000" spc="-50" dirty="0">
                <a:latin typeface="Times New Roman"/>
                <a:cs typeface="Times New Roman"/>
              </a:rPr>
              <a:t>CLOVE, </a:t>
            </a:r>
            <a:r>
              <a:rPr sz="4000" spc="-35" dirty="0">
                <a:latin typeface="Times New Roman"/>
                <a:cs typeface="Times New Roman"/>
              </a:rPr>
              <a:t>SENNA)  </a:t>
            </a:r>
            <a:r>
              <a:rPr sz="4000" spc="5" dirty="0">
                <a:latin typeface="Times New Roman"/>
                <a:cs typeface="Times New Roman"/>
              </a:rPr>
              <a:t>AND </a:t>
            </a:r>
            <a:r>
              <a:rPr sz="4000" spc="45" dirty="0">
                <a:latin typeface="Times New Roman"/>
                <a:cs typeface="Times New Roman"/>
              </a:rPr>
              <a:t>THE </a:t>
            </a:r>
            <a:r>
              <a:rPr sz="4000" spc="-85" dirty="0">
                <a:latin typeface="Times New Roman"/>
                <a:cs typeface="Times New Roman"/>
              </a:rPr>
              <a:t>VOLATILE </a:t>
            </a:r>
            <a:r>
              <a:rPr sz="4000" spc="-30" dirty="0">
                <a:latin typeface="Times New Roman"/>
                <a:cs typeface="Times New Roman"/>
              </a:rPr>
              <a:t>PRINCIPLE </a:t>
            </a:r>
            <a:r>
              <a:rPr sz="4000" spc="120" dirty="0">
                <a:latin typeface="Times New Roman"/>
                <a:cs typeface="Times New Roman"/>
              </a:rPr>
              <a:t>OF 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-15" dirty="0">
                <a:latin typeface="Times New Roman"/>
                <a:cs typeface="Times New Roman"/>
              </a:rPr>
              <a:t>DRUG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(PEPPERMINT)…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489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20" dirty="0"/>
              <a:t>TRAY</a:t>
            </a:r>
            <a:r>
              <a:rPr spc="-34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9902" y="1967229"/>
            <a:ext cx="2192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00" dirty="0">
                <a:latin typeface="Times New Roman"/>
                <a:cs typeface="Times New Roman"/>
              </a:rPr>
              <a:t>P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65" dirty="0">
                <a:latin typeface="Times New Roman"/>
                <a:cs typeface="Times New Roman"/>
              </a:rPr>
              <a:t>C</a:t>
            </a:r>
            <a:r>
              <a:rPr sz="4000" spc="-170" dirty="0">
                <a:latin typeface="Times New Roman"/>
                <a:cs typeface="Times New Roman"/>
              </a:rPr>
              <a:t>ESS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40" y="1967229"/>
            <a:ext cx="25730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7305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570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I</a:t>
            </a:r>
            <a:r>
              <a:rPr sz="4000" spc="90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20" dirty="0">
                <a:latin typeface="Times New Roman"/>
                <a:cs typeface="Times New Roman"/>
              </a:rPr>
              <a:t>S  </a:t>
            </a:r>
            <a:r>
              <a:rPr sz="4000" spc="40" dirty="0">
                <a:latin typeface="Times New Roman"/>
                <a:cs typeface="Times New Roman"/>
              </a:rPr>
              <a:t>THE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866" y="2576829"/>
            <a:ext cx="2124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/>
                <a:cs typeface="Times New Roman"/>
              </a:rPr>
              <a:t>D</a:t>
            </a:r>
            <a:r>
              <a:rPr sz="4000" spc="-25" dirty="0">
                <a:latin typeface="Times New Roman"/>
                <a:cs typeface="Times New Roman"/>
              </a:rPr>
              <a:t>E</a:t>
            </a:r>
            <a:r>
              <a:rPr sz="4000" spc="-95" dirty="0">
                <a:latin typeface="Times New Roman"/>
                <a:cs typeface="Times New Roman"/>
              </a:rPr>
              <a:t>SI</a:t>
            </a:r>
            <a:r>
              <a:rPr sz="4000" spc="-140" dirty="0">
                <a:latin typeface="Times New Roman"/>
                <a:cs typeface="Times New Roman"/>
              </a:rPr>
              <a:t>RE</a:t>
            </a:r>
            <a:r>
              <a:rPr sz="4000" spc="114" dirty="0">
                <a:latin typeface="Times New Roman"/>
                <a:cs typeface="Times New Roman"/>
              </a:rPr>
              <a:t>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077" y="2576829"/>
            <a:ext cx="36436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90" dirty="0">
                <a:latin typeface="Times New Roman"/>
                <a:cs typeface="Times New Roman"/>
              </a:rPr>
              <a:t>P</a:t>
            </a:r>
            <a:r>
              <a:rPr sz="4000" spc="-135" dirty="0">
                <a:latin typeface="Times New Roman"/>
                <a:cs typeface="Times New Roman"/>
              </a:rPr>
              <a:t>E</a:t>
            </a:r>
            <a:r>
              <a:rPr sz="4000" spc="-150" dirty="0">
                <a:latin typeface="Times New Roman"/>
                <a:cs typeface="Times New Roman"/>
              </a:rPr>
              <a:t>R</a:t>
            </a:r>
            <a:r>
              <a:rPr sz="4000" spc="-105" dirty="0">
                <a:latin typeface="Times New Roman"/>
                <a:cs typeface="Times New Roman"/>
              </a:rPr>
              <a:t>A</a:t>
            </a:r>
            <a:r>
              <a:rPr sz="4000" spc="-95" dirty="0">
                <a:latin typeface="Times New Roman"/>
                <a:cs typeface="Times New Roman"/>
              </a:rPr>
              <a:t>T</a:t>
            </a:r>
            <a:r>
              <a:rPr sz="4000" spc="75" dirty="0">
                <a:latin typeface="Times New Roman"/>
                <a:cs typeface="Times New Roman"/>
              </a:rPr>
              <a:t>U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3556" y="1967229"/>
            <a:ext cx="37147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436880" algn="l"/>
                <a:tab pos="1864995" algn="l"/>
                <a:tab pos="3006725" algn="l"/>
              </a:tabLst>
            </a:pPr>
            <a:r>
              <a:rPr sz="4000" spc="20" dirty="0">
                <a:latin typeface="Times New Roman"/>
                <a:cs typeface="Times New Roman"/>
              </a:rPr>
              <a:t>,	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5" dirty="0">
                <a:latin typeface="Times New Roman"/>
                <a:cs typeface="Times New Roman"/>
              </a:rPr>
              <a:t>T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4" dirty="0">
                <a:latin typeface="Times New Roman"/>
                <a:cs typeface="Times New Roman"/>
              </a:rPr>
              <a:t>A</a:t>
            </a:r>
            <a:r>
              <a:rPr sz="4000" spc="-45" dirty="0">
                <a:latin typeface="Times New Roman"/>
                <a:cs typeface="Times New Roman"/>
              </a:rPr>
              <a:t>I</a:t>
            </a:r>
            <a:r>
              <a:rPr sz="4000" spc="-80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70" dirty="0">
                <a:latin typeface="Times New Roman"/>
                <a:cs typeface="Times New Roman"/>
              </a:rPr>
              <a:t>F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90" dirty="0"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790" y="3186429"/>
            <a:ext cx="3165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5" dirty="0">
                <a:latin typeface="Times New Roman"/>
                <a:cs typeface="Times New Roman"/>
              </a:rPr>
              <a:t>CIRCULATED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4614" y="3186429"/>
            <a:ext cx="25996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95" dirty="0">
                <a:latin typeface="Times New Roman"/>
                <a:cs typeface="Times New Roman"/>
              </a:rPr>
              <a:t>THROUGH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8982" y="3186429"/>
            <a:ext cx="103314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2111" y="3796029"/>
            <a:ext cx="3114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>
                <a:latin typeface="Times New Roman"/>
                <a:cs typeface="Times New Roman"/>
              </a:rPr>
              <a:t>FACILITATES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90" y="3796029"/>
            <a:ext cx="59855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800" algn="l"/>
                <a:tab pos="2377440" algn="l"/>
                <a:tab pos="3970654" algn="l"/>
                <a:tab pos="5290185" algn="l"/>
              </a:tabLst>
            </a:pPr>
            <a:r>
              <a:rPr sz="4000" spc="-175" dirty="0">
                <a:latin typeface="Times New Roman"/>
                <a:cs typeface="Times New Roman"/>
              </a:rPr>
              <a:t>DRYERS		</a:t>
            </a:r>
            <a:r>
              <a:rPr sz="4000" spc="5" dirty="0">
                <a:latin typeface="Times New Roman"/>
                <a:cs typeface="Times New Roman"/>
              </a:rPr>
              <a:t>AND	</a:t>
            </a:r>
            <a:r>
              <a:rPr sz="4000" spc="15" dirty="0">
                <a:latin typeface="Times New Roman"/>
                <a:cs typeface="Times New Roman"/>
              </a:rPr>
              <a:t>THIS  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54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55" dirty="0">
                <a:latin typeface="Times New Roman"/>
                <a:cs typeface="Times New Roman"/>
              </a:rPr>
              <a:t>O</a:t>
            </a:r>
            <a:r>
              <a:rPr sz="4000" spc="45" dirty="0">
                <a:latin typeface="Times New Roman"/>
                <a:cs typeface="Times New Roman"/>
              </a:rPr>
              <a:t>V</a:t>
            </a:r>
            <a:r>
              <a:rPr sz="4000" spc="-180" dirty="0">
                <a:latin typeface="Times New Roman"/>
                <a:cs typeface="Times New Roman"/>
              </a:rPr>
              <a:t>E</a:t>
            </a:r>
            <a:r>
              <a:rPr sz="4000" spc="-175" dirty="0">
                <a:latin typeface="Times New Roman"/>
                <a:cs typeface="Times New Roman"/>
              </a:rPr>
              <a:t>L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20" dirty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0059" y="4405629"/>
            <a:ext cx="18103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5" dirty="0">
                <a:latin typeface="Times New Roman"/>
                <a:cs typeface="Times New Roman"/>
              </a:rPr>
              <a:t>WA</a:t>
            </a:r>
            <a:r>
              <a:rPr sz="4000" spc="20" dirty="0">
                <a:latin typeface="Times New Roman"/>
                <a:cs typeface="Times New Roman"/>
              </a:rPr>
              <a:t>T</a:t>
            </a:r>
            <a:r>
              <a:rPr sz="4000" spc="-140" dirty="0">
                <a:latin typeface="Times New Roman"/>
                <a:cs typeface="Times New Roman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790" y="5015229"/>
            <a:ext cx="6071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45" dirty="0">
                <a:latin typeface="Times New Roman"/>
                <a:cs typeface="Times New Roman"/>
              </a:rPr>
              <a:t>CONTENT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40" dirty="0">
                <a:latin typeface="Times New Roman"/>
                <a:cs typeface="Times New Roman"/>
              </a:rPr>
              <a:t>THE</a:t>
            </a:r>
            <a:r>
              <a:rPr sz="4000" spc="-2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DRUG.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159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A. </a:t>
            </a:r>
            <a:r>
              <a:rPr spc="-720" dirty="0"/>
              <a:t>TRAY</a:t>
            </a:r>
            <a:r>
              <a:rPr spc="-31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2299970"/>
            <a:ext cx="36576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5142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5" dirty="0"/>
              <a:t>VACCUM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0160" y="1967229"/>
            <a:ext cx="9119235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52705" indent="-273050" algn="just">
              <a:lnSpc>
                <a:spcPct val="100000"/>
              </a:lnSpc>
              <a:spcBef>
                <a:spcPts val="100"/>
              </a:spcBef>
            </a:pPr>
            <a:r>
              <a:rPr sz="5700" spc="5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THE </a:t>
            </a:r>
            <a:r>
              <a:rPr sz="4000" spc="-15" dirty="0">
                <a:latin typeface="Times New Roman"/>
                <a:cs typeface="Times New Roman"/>
              </a:rPr>
              <a:t>DRUG </a:t>
            </a:r>
            <a:r>
              <a:rPr sz="4000" spc="155" dirty="0">
                <a:latin typeface="Times New Roman"/>
                <a:cs typeface="Times New Roman"/>
              </a:rPr>
              <a:t>WHICH </a:t>
            </a:r>
            <a:r>
              <a:rPr sz="4000" spc="-160" dirty="0">
                <a:latin typeface="Times New Roman"/>
                <a:cs typeface="Times New Roman"/>
              </a:rPr>
              <a:t>ARE </a:t>
            </a:r>
            <a:r>
              <a:rPr sz="4000" spc="-85" dirty="0">
                <a:latin typeface="Times New Roman"/>
                <a:cs typeface="Times New Roman"/>
              </a:rPr>
              <a:t>SENSITIVE 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25" dirty="0">
                <a:latin typeface="Times New Roman"/>
                <a:cs typeface="Times New Roman"/>
              </a:rPr>
              <a:t>HIGHER </a:t>
            </a:r>
            <a:r>
              <a:rPr sz="4000" spc="-60" dirty="0">
                <a:latin typeface="Times New Roman"/>
                <a:cs typeface="Times New Roman"/>
              </a:rPr>
              <a:t>TEMPERATURE </a:t>
            </a:r>
            <a:r>
              <a:rPr sz="4000" spc="-160" dirty="0">
                <a:latin typeface="Times New Roman"/>
                <a:cs typeface="Times New Roman"/>
              </a:rPr>
              <a:t>ARE  </a:t>
            </a:r>
            <a:r>
              <a:rPr sz="4000" spc="-10" dirty="0">
                <a:latin typeface="Times New Roman"/>
                <a:cs typeface="Times New Roman"/>
              </a:rPr>
              <a:t>DRIED </a:t>
            </a:r>
            <a:r>
              <a:rPr sz="4000" spc="-400" dirty="0">
                <a:latin typeface="Times New Roman"/>
                <a:cs typeface="Times New Roman"/>
              </a:rPr>
              <a:t>BY </a:t>
            </a:r>
            <a:r>
              <a:rPr sz="4000" spc="20" dirty="0">
                <a:latin typeface="Times New Roman"/>
                <a:cs typeface="Times New Roman"/>
              </a:rPr>
              <a:t>THIS</a:t>
            </a:r>
            <a:r>
              <a:rPr sz="4000" spc="-200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Times New Roman"/>
                <a:cs typeface="Times New Roman"/>
              </a:rPr>
              <a:t>PROCESS</a:t>
            </a:r>
            <a:endParaRPr sz="4000">
              <a:latin typeface="Times New Roman"/>
              <a:cs typeface="Times New Roman"/>
            </a:endParaRPr>
          </a:p>
          <a:p>
            <a:pPr marL="374650" marR="56515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-187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125" dirty="0">
                <a:latin typeface="Times New Roman"/>
                <a:cs typeface="Times New Roman"/>
              </a:rPr>
              <a:t>EX: </a:t>
            </a:r>
            <a:r>
              <a:rPr sz="4000" spc="-10" dirty="0">
                <a:latin typeface="Times New Roman"/>
                <a:cs typeface="Times New Roman"/>
              </a:rPr>
              <a:t>TANNIC </a:t>
            </a:r>
            <a:r>
              <a:rPr sz="4000" spc="-25" dirty="0">
                <a:latin typeface="Times New Roman"/>
                <a:cs typeface="Times New Roman"/>
              </a:rPr>
              <a:t>ACID, </a:t>
            </a:r>
            <a:r>
              <a:rPr sz="4000" spc="-65" dirty="0">
                <a:latin typeface="Times New Roman"/>
                <a:cs typeface="Times New Roman"/>
              </a:rPr>
              <a:t>DIGITALIS  </a:t>
            </a:r>
            <a:r>
              <a:rPr sz="4000" spc="-155" dirty="0">
                <a:latin typeface="Times New Roman"/>
                <a:cs typeface="Times New Roman"/>
              </a:rPr>
              <a:t>LEAVES.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0"/>
            <a:ext cx="50184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0" dirty="0"/>
              <a:t>B.VACCUM</a:t>
            </a:r>
            <a:r>
              <a:rPr spc="-31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219200"/>
            <a:ext cx="6629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800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0" dirty="0"/>
              <a:t>SPRAY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0" y="1967229"/>
            <a:ext cx="9042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73050">
              <a:lnSpc>
                <a:spcPct val="100000"/>
              </a:lnSpc>
              <a:spcBef>
                <a:spcPts val="100"/>
              </a:spcBef>
              <a:tabLst>
                <a:tab pos="1946910" algn="l"/>
                <a:tab pos="2480945" algn="l"/>
                <a:tab pos="5320665" algn="l"/>
                <a:tab pos="6158230" algn="l"/>
              </a:tabLst>
            </a:pPr>
            <a:r>
              <a:rPr sz="570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Times New Roman"/>
                <a:cs typeface="Times New Roman"/>
              </a:rPr>
              <a:t>T</a:t>
            </a:r>
            <a:r>
              <a:rPr sz="4000" spc="-95" dirty="0">
                <a:latin typeface="Times New Roman"/>
                <a:cs typeface="Times New Roman"/>
              </a:rPr>
              <a:t>E</a:t>
            </a:r>
            <a:r>
              <a:rPr sz="4000" spc="-100" dirty="0">
                <a:latin typeface="Times New Roman"/>
                <a:cs typeface="Times New Roman"/>
              </a:rPr>
              <a:t>C</a:t>
            </a:r>
            <a:r>
              <a:rPr sz="4000" spc="254" dirty="0">
                <a:latin typeface="Times New Roman"/>
                <a:cs typeface="Times New Roman"/>
              </a:rPr>
              <a:t>H</a:t>
            </a:r>
            <a:r>
              <a:rPr sz="4000" spc="95" dirty="0">
                <a:latin typeface="Times New Roman"/>
                <a:cs typeface="Times New Roman"/>
              </a:rPr>
              <a:t>N</a:t>
            </a:r>
            <a:r>
              <a:rPr sz="4000" spc="105" dirty="0">
                <a:latin typeface="Times New Roman"/>
                <a:cs typeface="Times New Roman"/>
              </a:rPr>
              <a:t>I</a:t>
            </a:r>
            <a:r>
              <a:rPr sz="4000" spc="225" dirty="0">
                <a:latin typeface="Times New Roman"/>
                <a:cs typeface="Times New Roman"/>
              </a:rPr>
              <a:t>Q</a:t>
            </a:r>
            <a:r>
              <a:rPr sz="4000" spc="85" dirty="0">
                <a:latin typeface="Times New Roman"/>
                <a:cs typeface="Times New Roman"/>
              </a:rPr>
              <a:t>U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90" dirty="0">
                <a:latin typeface="Times New Roman"/>
                <a:cs typeface="Times New Roman"/>
              </a:rPr>
              <a:t>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5" dirty="0">
                <a:latin typeface="Times New Roman"/>
                <a:cs typeface="Times New Roman"/>
              </a:rPr>
              <a:t>F</a:t>
            </a:r>
            <a:r>
              <a:rPr sz="4000" spc="135" dirty="0">
                <a:latin typeface="Times New Roman"/>
                <a:cs typeface="Times New Roman"/>
              </a:rPr>
              <a:t>O</a:t>
            </a:r>
            <a:r>
              <a:rPr sz="4000" spc="5" dirty="0">
                <a:latin typeface="Times New Roman"/>
                <a:cs typeface="Times New Roman"/>
              </a:rPr>
              <a:t>LLOW</a:t>
            </a:r>
            <a:r>
              <a:rPr sz="4000" spc="-5" dirty="0">
                <a:latin typeface="Times New Roman"/>
                <a:cs typeface="Times New Roman"/>
              </a:rPr>
              <a:t>E</a:t>
            </a:r>
            <a:r>
              <a:rPr sz="4000" spc="65" dirty="0">
                <a:latin typeface="Times New Roman"/>
                <a:cs typeface="Times New Roman"/>
              </a:rPr>
              <a:t>D  </a:t>
            </a:r>
            <a:r>
              <a:rPr sz="4000" spc="35" dirty="0">
                <a:latin typeface="Times New Roman"/>
                <a:cs typeface="Times New Roman"/>
              </a:rPr>
              <a:t>FOR		</a:t>
            </a:r>
            <a:r>
              <a:rPr sz="4000" spc="20" dirty="0">
                <a:latin typeface="Times New Roman"/>
                <a:cs typeface="Times New Roman"/>
              </a:rPr>
              <a:t>QUICK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8645" y="2576829"/>
            <a:ext cx="1934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Times New Roman"/>
                <a:cs typeface="Times New Roman"/>
              </a:rPr>
              <a:t>D</a:t>
            </a:r>
            <a:r>
              <a:rPr sz="4000" spc="-25" dirty="0">
                <a:latin typeface="Times New Roman"/>
                <a:cs typeface="Times New Roman"/>
              </a:rPr>
              <a:t>R</a:t>
            </a:r>
            <a:r>
              <a:rPr sz="4000" spc="-525" dirty="0">
                <a:latin typeface="Times New Roman"/>
                <a:cs typeface="Times New Roman"/>
              </a:rPr>
              <a:t>Y</a:t>
            </a:r>
            <a:r>
              <a:rPr sz="4000" spc="35" dirty="0">
                <a:latin typeface="Times New Roman"/>
                <a:cs typeface="Times New Roman"/>
              </a:rPr>
              <a:t>I</a:t>
            </a:r>
            <a:r>
              <a:rPr sz="4000" spc="75" dirty="0">
                <a:latin typeface="Times New Roman"/>
                <a:cs typeface="Times New Roman"/>
              </a:rPr>
              <a:t>N</a:t>
            </a:r>
            <a:r>
              <a:rPr sz="4000" spc="-90" dirty="0">
                <a:latin typeface="Times New Roman"/>
                <a:cs typeface="Times New Roman"/>
              </a:rPr>
              <a:t>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2165" y="2576829"/>
            <a:ext cx="706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70" dirty="0">
                <a:latin typeface="Times New Roman"/>
                <a:cs typeface="Times New Roman"/>
              </a:rPr>
              <a:t>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790" y="3186429"/>
            <a:ext cx="87083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5698490" algn="l"/>
              </a:tabLst>
            </a:pPr>
            <a:r>
              <a:rPr sz="4000" spc="-140" dirty="0">
                <a:latin typeface="Times New Roman"/>
                <a:cs typeface="Times New Roman"/>
              </a:rPr>
              <a:t>E</a:t>
            </a:r>
            <a:r>
              <a:rPr sz="4000" spc="-65" dirty="0">
                <a:latin typeface="Times New Roman"/>
                <a:cs typeface="Times New Roman"/>
              </a:rPr>
              <a:t>C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95" dirty="0">
                <a:latin typeface="Times New Roman"/>
                <a:cs typeface="Times New Roman"/>
              </a:rPr>
              <a:t>N</a:t>
            </a:r>
            <a:r>
              <a:rPr sz="4000" spc="170" dirty="0">
                <a:latin typeface="Times New Roman"/>
                <a:cs typeface="Times New Roman"/>
              </a:rPr>
              <a:t>O</a:t>
            </a:r>
            <a:r>
              <a:rPr sz="4000" spc="200" dirty="0">
                <a:latin typeface="Times New Roman"/>
                <a:cs typeface="Times New Roman"/>
              </a:rPr>
              <a:t>M</a:t>
            </a:r>
            <a:r>
              <a:rPr sz="4000" spc="-20" dirty="0">
                <a:latin typeface="Times New Roman"/>
                <a:cs typeface="Times New Roman"/>
              </a:rPr>
              <a:t>I</a:t>
            </a:r>
            <a:r>
              <a:rPr sz="4000" spc="-35" dirty="0">
                <a:latin typeface="Times New Roman"/>
                <a:cs typeface="Times New Roman"/>
              </a:rPr>
              <a:t>C</a:t>
            </a:r>
            <a:r>
              <a:rPr sz="4000" spc="-285" dirty="0">
                <a:latin typeface="Times New Roman"/>
                <a:cs typeface="Times New Roman"/>
              </a:rPr>
              <a:t>ALL</a:t>
            </a:r>
            <a:r>
              <a:rPr sz="4000" spc="-315" dirty="0">
                <a:latin typeface="Times New Roman"/>
                <a:cs typeface="Times New Roman"/>
              </a:rPr>
              <a:t>Y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45" dirty="0">
                <a:latin typeface="Times New Roman"/>
                <a:cs typeface="Times New Roman"/>
              </a:rPr>
              <a:t>M</a:t>
            </a:r>
            <a:r>
              <a:rPr sz="4000" spc="100" dirty="0">
                <a:latin typeface="Times New Roman"/>
                <a:cs typeface="Times New Roman"/>
              </a:rPr>
              <a:t>P</a:t>
            </a:r>
            <a:r>
              <a:rPr sz="4000" spc="85" dirty="0">
                <a:latin typeface="Times New Roman"/>
                <a:cs typeface="Times New Roman"/>
              </a:rPr>
              <a:t>OR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-50" dirty="0">
                <a:latin typeface="Times New Roman"/>
                <a:cs typeface="Times New Roman"/>
              </a:rPr>
              <a:t>A</a:t>
            </a:r>
            <a:r>
              <a:rPr sz="4000" spc="-65" dirty="0">
                <a:latin typeface="Times New Roman"/>
                <a:cs typeface="Times New Roman"/>
              </a:rPr>
              <a:t>N</a:t>
            </a:r>
            <a:r>
              <a:rPr sz="4000" spc="5" dirty="0">
                <a:latin typeface="Times New Roman"/>
                <a:cs typeface="Times New Roman"/>
              </a:rPr>
              <a:t>T  </a:t>
            </a:r>
            <a:r>
              <a:rPr sz="4000" spc="-45" dirty="0">
                <a:latin typeface="Times New Roman"/>
                <a:cs typeface="Times New Roman"/>
              </a:rPr>
              <a:t>PLANT </a:t>
            </a:r>
            <a:r>
              <a:rPr sz="4000" spc="90" dirty="0">
                <a:latin typeface="Times New Roman"/>
                <a:cs typeface="Times New Roman"/>
              </a:rPr>
              <a:t>OR </a:t>
            </a:r>
            <a:r>
              <a:rPr sz="4000" spc="-75" dirty="0">
                <a:latin typeface="Times New Roman"/>
                <a:cs typeface="Times New Roman"/>
              </a:rPr>
              <a:t>ANIMAL </a:t>
            </a:r>
            <a:r>
              <a:rPr sz="4000" dirty="0">
                <a:latin typeface="Times New Roman"/>
                <a:cs typeface="Times New Roman"/>
              </a:rPr>
              <a:t>CONSTITUENTS,  </a:t>
            </a:r>
            <a:r>
              <a:rPr sz="4000" spc="-65" dirty="0">
                <a:latin typeface="Times New Roman"/>
                <a:cs typeface="Times New Roman"/>
              </a:rPr>
              <a:t>RATHER </a:t>
            </a:r>
            <a:r>
              <a:rPr sz="4000" spc="40" dirty="0">
                <a:latin typeface="Times New Roman"/>
                <a:cs typeface="Times New Roman"/>
              </a:rPr>
              <a:t>THAN THE </a:t>
            </a:r>
            <a:r>
              <a:rPr sz="4000" spc="-35" dirty="0">
                <a:latin typeface="Times New Roman"/>
                <a:cs typeface="Times New Roman"/>
              </a:rPr>
              <a:t>CRUDE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Times New Roman"/>
                <a:cs typeface="Times New Roman"/>
              </a:rPr>
              <a:t>DRUGS.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800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0" dirty="0"/>
              <a:t>SPRAY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905000"/>
            <a:ext cx="6172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596900"/>
            <a:ext cx="57023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0" dirty="0"/>
              <a:t>G</a:t>
            </a:r>
            <a:r>
              <a:rPr spc="-545" dirty="0"/>
              <a:t>A</a:t>
            </a:r>
            <a:r>
              <a:rPr spc="-550" dirty="0"/>
              <a:t>RBLIN</a:t>
            </a:r>
            <a:r>
              <a:rPr spc="-720" dirty="0"/>
              <a:t>G</a:t>
            </a:r>
            <a:r>
              <a:rPr spc="-160" dirty="0"/>
              <a:t>(</a:t>
            </a:r>
            <a:r>
              <a:rPr spc="-725" dirty="0"/>
              <a:t>D</a:t>
            </a:r>
            <a:r>
              <a:rPr spc="-720" dirty="0"/>
              <a:t>R</a:t>
            </a:r>
            <a:r>
              <a:rPr spc="-975" dirty="0"/>
              <a:t>E</a:t>
            </a:r>
            <a:r>
              <a:rPr spc="-965" dirty="0"/>
              <a:t>S</a:t>
            </a:r>
            <a:r>
              <a:rPr spc="-525" dirty="0"/>
              <a:t>SIN</a:t>
            </a:r>
            <a:r>
              <a:rPr spc="-730" dirty="0"/>
              <a:t>G</a:t>
            </a:r>
            <a:r>
              <a:rPr spc="-15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39" y="1480820"/>
            <a:ext cx="8947150" cy="44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67310" indent="-271780" algn="just">
              <a:lnSpc>
                <a:spcPct val="100000"/>
              </a:lnSpc>
              <a:spcBef>
                <a:spcPts val="100"/>
              </a:spcBef>
            </a:pPr>
            <a:r>
              <a:rPr sz="5700" spc="16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10" dirty="0">
                <a:latin typeface="Times New Roman"/>
                <a:cs typeface="Times New Roman"/>
              </a:rPr>
              <a:t>The </a:t>
            </a:r>
            <a:r>
              <a:rPr sz="4000" spc="165" dirty="0">
                <a:latin typeface="Times New Roman"/>
                <a:cs typeface="Times New Roman"/>
              </a:rPr>
              <a:t>next </a:t>
            </a:r>
            <a:r>
              <a:rPr sz="4000" spc="180" dirty="0">
                <a:latin typeface="Times New Roman"/>
                <a:cs typeface="Times New Roman"/>
              </a:rPr>
              <a:t>step </a:t>
            </a:r>
            <a:r>
              <a:rPr sz="4000" spc="170" dirty="0">
                <a:latin typeface="Times New Roman"/>
                <a:cs typeface="Times New Roman"/>
              </a:rPr>
              <a:t>in </a:t>
            </a:r>
            <a:r>
              <a:rPr sz="4000" spc="185" dirty="0">
                <a:latin typeface="Times New Roman"/>
                <a:cs typeface="Times New Roman"/>
              </a:rPr>
              <a:t>preparation </a:t>
            </a:r>
            <a:r>
              <a:rPr sz="4000" spc="30" dirty="0">
                <a:latin typeface="Times New Roman"/>
                <a:cs typeface="Times New Roman"/>
              </a:rPr>
              <a:t>of </a:t>
            </a:r>
            <a:r>
              <a:rPr sz="4000" spc="185" dirty="0">
                <a:latin typeface="Times New Roman"/>
                <a:cs typeface="Times New Roman"/>
              </a:rPr>
              <a:t>crude  </a:t>
            </a:r>
            <a:r>
              <a:rPr sz="4000" spc="190" dirty="0">
                <a:latin typeface="Times New Roman"/>
                <a:cs typeface="Times New Roman"/>
              </a:rPr>
              <a:t>drug </a:t>
            </a:r>
            <a:r>
              <a:rPr sz="4000" spc="80" dirty="0">
                <a:latin typeface="Times New Roman"/>
                <a:cs typeface="Times New Roman"/>
              </a:rPr>
              <a:t>for </a:t>
            </a:r>
            <a:r>
              <a:rPr sz="4000" spc="204" dirty="0">
                <a:latin typeface="Times New Roman"/>
                <a:cs typeface="Times New Roman"/>
              </a:rPr>
              <a:t>market </a:t>
            </a:r>
            <a:r>
              <a:rPr sz="4000" spc="130" dirty="0">
                <a:latin typeface="Times New Roman"/>
                <a:cs typeface="Times New Roman"/>
              </a:rPr>
              <a:t>after </a:t>
            </a:r>
            <a:r>
              <a:rPr sz="4000" spc="120" dirty="0">
                <a:latin typeface="Times New Roman"/>
                <a:cs typeface="Times New Roman"/>
              </a:rPr>
              <a:t>drying  </a:t>
            </a:r>
            <a:r>
              <a:rPr sz="4000" spc="35" dirty="0">
                <a:latin typeface="Times New Roman"/>
                <a:cs typeface="Times New Roman"/>
              </a:rPr>
              <a:t>is  </a:t>
            </a:r>
            <a:r>
              <a:rPr sz="4000" spc="105" dirty="0">
                <a:latin typeface="Times New Roman"/>
                <a:cs typeface="Times New Roman"/>
              </a:rPr>
              <a:t>garbling.</a:t>
            </a:r>
            <a:endParaRPr sz="4000">
              <a:latin typeface="Times New Roman"/>
              <a:cs typeface="Times New Roman"/>
            </a:endParaRPr>
          </a:p>
          <a:p>
            <a:pPr marL="347980" marR="67945" indent="-271780" algn="just">
              <a:lnSpc>
                <a:spcPct val="100000"/>
              </a:lnSpc>
              <a:spcBef>
                <a:spcPts val="990"/>
              </a:spcBef>
            </a:pPr>
            <a:r>
              <a:rPr sz="5700" spc="11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75" dirty="0">
                <a:latin typeface="Times New Roman"/>
                <a:cs typeface="Times New Roman"/>
              </a:rPr>
              <a:t>This </a:t>
            </a:r>
            <a:r>
              <a:rPr sz="4000" spc="130" dirty="0">
                <a:latin typeface="Times New Roman"/>
                <a:cs typeface="Times New Roman"/>
              </a:rPr>
              <a:t>process </a:t>
            </a:r>
            <a:r>
              <a:rPr sz="4000" spc="35" dirty="0">
                <a:latin typeface="Times New Roman"/>
                <a:cs typeface="Times New Roman"/>
              </a:rPr>
              <a:t>is </a:t>
            </a:r>
            <a:r>
              <a:rPr sz="4000" spc="150" dirty="0">
                <a:latin typeface="Times New Roman"/>
                <a:cs typeface="Times New Roman"/>
              </a:rPr>
              <a:t>desired </a:t>
            </a:r>
            <a:r>
              <a:rPr sz="4000" spc="200" dirty="0">
                <a:latin typeface="Times New Roman"/>
                <a:cs typeface="Times New Roman"/>
              </a:rPr>
              <a:t>when </a:t>
            </a:r>
            <a:r>
              <a:rPr sz="4000" spc="155" dirty="0">
                <a:latin typeface="Times New Roman"/>
                <a:cs typeface="Times New Roman"/>
              </a:rPr>
              <a:t>sand,  </a:t>
            </a:r>
            <a:r>
              <a:rPr sz="4000" spc="190" dirty="0">
                <a:latin typeface="Times New Roman"/>
                <a:cs typeface="Times New Roman"/>
              </a:rPr>
              <a:t>dirt </a:t>
            </a:r>
            <a:r>
              <a:rPr sz="4000" spc="-405" dirty="0">
                <a:latin typeface="Times New Roman"/>
                <a:cs typeface="Times New Roman"/>
              </a:rPr>
              <a:t>&amp; </a:t>
            </a:r>
            <a:r>
              <a:rPr sz="4000" spc="105" dirty="0">
                <a:latin typeface="Times New Roman"/>
                <a:cs typeface="Times New Roman"/>
              </a:rPr>
              <a:t>foreign </a:t>
            </a:r>
            <a:r>
              <a:rPr sz="4000" spc="125" dirty="0">
                <a:latin typeface="Times New Roman"/>
                <a:cs typeface="Times New Roman"/>
              </a:rPr>
              <a:t>organic </a:t>
            </a:r>
            <a:r>
              <a:rPr sz="4000" spc="185" dirty="0">
                <a:latin typeface="Times New Roman"/>
                <a:cs typeface="Times New Roman"/>
              </a:rPr>
              <a:t>parts </a:t>
            </a:r>
            <a:r>
              <a:rPr sz="4000" spc="30" dirty="0">
                <a:latin typeface="Times New Roman"/>
                <a:cs typeface="Times New Roman"/>
              </a:rPr>
              <a:t>of </a:t>
            </a:r>
            <a:r>
              <a:rPr sz="4000" spc="245" dirty="0">
                <a:latin typeface="Times New Roman"/>
                <a:cs typeface="Times New Roman"/>
              </a:rPr>
              <a:t>the  </a:t>
            </a:r>
            <a:r>
              <a:rPr sz="4000" spc="170" dirty="0">
                <a:latin typeface="Times New Roman"/>
                <a:cs typeface="Times New Roman"/>
              </a:rPr>
              <a:t>same </a:t>
            </a:r>
            <a:r>
              <a:rPr sz="4000" spc="165" dirty="0">
                <a:latin typeface="Times New Roman"/>
                <a:cs typeface="Times New Roman"/>
              </a:rPr>
              <a:t>plant, </a:t>
            </a:r>
            <a:r>
              <a:rPr sz="4000" spc="254" dirty="0">
                <a:latin typeface="Times New Roman"/>
                <a:cs typeface="Times New Roman"/>
              </a:rPr>
              <a:t>not </a:t>
            </a:r>
            <a:r>
              <a:rPr sz="4000" spc="175" dirty="0">
                <a:latin typeface="Times New Roman"/>
                <a:cs typeface="Times New Roman"/>
              </a:rPr>
              <a:t>constituting </a:t>
            </a:r>
            <a:r>
              <a:rPr sz="4000" spc="185" dirty="0">
                <a:latin typeface="Times New Roman"/>
                <a:cs typeface="Times New Roman"/>
              </a:rPr>
              <a:t>drug </a:t>
            </a:r>
            <a:r>
              <a:rPr sz="4000" spc="160" dirty="0">
                <a:latin typeface="Times New Roman"/>
                <a:cs typeface="Times New Roman"/>
              </a:rPr>
              <a:t>are  </a:t>
            </a:r>
            <a:r>
              <a:rPr sz="4000" spc="175" dirty="0">
                <a:latin typeface="Times New Roman"/>
                <a:cs typeface="Times New Roman"/>
              </a:rPr>
              <a:t>required </a:t>
            </a:r>
            <a:r>
              <a:rPr sz="4000" spc="229" dirty="0">
                <a:latin typeface="Times New Roman"/>
                <a:cs typeface="Times New Roman"/>
              </a:rPr>
              <a:t>to </a:t>
            </a:r>
            <a:r>
              <a:rPr sz="4000" spc="185" dirty="0">
                <a:latin typeface="Times New Roman"/>
                <a:cs typeface="Times New Roman"/>
              </a:rPr>
              <a:t>be</a:t>
            </a:r>
            <a:r>
              <a:rPr sz="4000" spc="-409" dirty="0">
                <a:latin typeface="Times New Roman"/>
                <a:cs typeface="Times New Roman"/>
              </a:rPr>
              <a:t> </a:t>
            </a:r>
            <a:r>
              <a:rPr sz="4000" spc="145" dirty="0">
                <a:latin typeface="Times New Roman"/>
                <a:cs typeface="Times New Roman"/>
              </a:rPr>
              <a:t>removed.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96900"/>
            <a:ext cx="23577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PACKING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73660" y="1557020"/>
            <a:ext cx="9179560" cy="479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5461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morphological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85" dirty="0">
                <a:latin typeface="Times New Roman"/>
                <a:cs typeface="Times New Roman"/>
              </a:rPr>
              <a:t>chemical </a:t>
            </a:r>
            <a:r>
              <a:rPr sz="2600" spc="150" dirty="0">
                <a:latin typeface="Times New Roman"/>
                <a:cs typeface="Times New Roman"/>
              </a:rPr>
              <a:t>nature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00" dirty="0">
                <a:latin typeface="Times New Roman"/>
                <a:cs typeface="Times New Roman"/>
              </a:rPr>
              <a:t>drug, </a:t>
            </a:r>
            <a:r>
              <a:rPr sz="2600" spc="75" dirty="0">
                <a:latin typeface="Times New Roman"/>
                <a:cs typeface="Times New Roman"/>
              </a:rPr>
              <a:t>its </a:t>
            </a:r>
            <a:r>
              <a:rPr sz="2600" spc="125" dirty="0">
                <a:latin typeface="Times New Roman"/>
                <a:cs typeface="Times New Roman"/>
              </a:rPr>
              <a:t>ultimate  </a:t>
            </a:r>
            <a:r>
              <a:rPr sz="2600" spc="100" dirty="0">
                <a:latin typeface="Times New Roman"/>
                <a:cs typeface="Times New Roman"/>
              </a:rPr>
              <a:t>use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45" dirty="0">
                <a:latin typeface="Times New Roman"/>
                <a:cs typeface="Times New Roman"/>
              </a:rPr>
              <a:t>effects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75" dirty="0">
                <a:latin typeface="Times New Roman"/>
                <a:cs typeface="Times New Roman"/>
              </a:rPr>
              <a:t>climatic </a:t>
            </a:r>
            <a:r>
              <a:rPr sz="2600" spc="105" dirty="0">
                <a:latin typeface="Times New Roman"/>
                <a:cs typeface="Times New Roman"/>
              </a:rPr>
              <a:t>conditions </a:t>
            </a:r>
            <a:r>
              <a:rPr sz="2600" spc="120" dirty="0">
                <a:latin typeface="Times New Roman"/>
                <a:cs typeface="Times New Roman"/>
              </a:rPr>
              <a:t>during </a:t>
            </a:r>
            <a:r>
              <a:rPr sz="2600" spc="130" dirty="0">
                <a:latin typeface="Times New Roman"/>
                <a:cs typeface="Times New Roman"/>
              </a:rPr>
              <a:t>transportation </a:t>
            </a:r>
            <a:r>
              <a:rPr sz="2600" spc="-265" dirty="0">
                <a:latin typeface="Times New Roman"/>
                <a:cs typeface="Times New Roman"/>
              </a:rPr>
              <a:t>&amp;  </a:t>
            </a:r>
            <a:r>
              <a:rPr sz="2600" spc="90" dirty="0">
                <a:latin typeface="Times New Roman"/>
                <a:cs typeface="Times New Roman"/>
              </a:rPr>
              <a:t>storage </a:t>
            </a:r>
            <a:r>
              <a:rPr sz="2600" spc="114" dirty="0">
                <a:latin typeface="Times New Roman"/>
                <a:cs typeface="Times New Roman"/>
              </a:rPr>
              <a:t>should be </a:t>
            </a:r>
            <a:r>
              <a:rPr sz="2600" spc="130" dirty="0">
                <a:latin typeface="Times New Roman"/>
                <a:cs typeface="Times New Roman"/>
              </a:rPr>
              <a:t>taken into </a:t>
            </a:r>
            <a:r>
              <a:rPr sz="2600" spc="105" dirty="0">
                <a:latin typeface="Times New Roman"/>
                <a:cs typeface="Times New Roman"/>
              </a:rPr>
              <a:t>consideration </a:t>
            </a:r>
            <a:r>
              <a:rPr sz="2600" spc="65" dirty="0">
                <a:latin typeface="Times New Roman"/>
                <a:cs typeface="Times New Roman"/>
              </a:rPr>
              <a:t>while </a:t>
            </a:r>
            <a:r>
              <a:rPr sz="2600" spc="85" dirty="0">
                <a:latin typeface="Times New Roman"/>
                <a:cs typeface="Times New Roman"/>
              </a:rPr>
              <a:t>packing  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drugs.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4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Aloe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05" dirty="0">
                <a:latin typeface="Times New Roman"/>
                <a:cs typeface="Times New Roman"/>
              </a:rPr>
              <a:t>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00" dirty="0">
                <a:latin typeface="Times New Roman"/>
                <a:cs typeface="Times New Roman"/>
              </a:rPr>
              <a:t>goat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skin.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Colophony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95" dirty="0">
                <a:latin typeface="Times New Roman"/>
                <a:cs typeface="Times New Roman"/>
              </a:rPr>
              <a:t>balsam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20" dirty="0">
                <a:latin typeface="Times New Roman"/>
                <a:cs typeface="Times New Roman"/>
              </a:rPr>
              <a:t>tolu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105" dirty="0">
                <a:latin typeface="Times New Roman"/>
                <a:cs typeface="Times New Roman"/>
              </a:rPr>
              <a:t>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00" dirty="0">
                <a:latin typeface="Times New Roman"/>
                <a:cs typeface="Times New Roman"/>
              </a:rPr>
              <a:t>kerosene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tins.</a:t>
            </a:r>
            <a:endParaRPr sz="2600">
              <a:latin typeface="Times New Roman"/>
              <a:cs typeface="Times New Roman"/>
            </a:endParaRPr>
          </a:p>
          <a:p>
            <a:pPr marL="438150" marR="55880" indent="-273050" algn="just">
              <a:lnSpc>
                <a:spcPct val="100000"/>
              </a:lnSpc>
              <a:spcBef>
                <a:spcPts val="65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While </a:t>
            </a:r>
            <a:r>
              <a:rPr sz="2600" spc="80" dirty="0">
                <a:latin typeface="Times New Roman"/>
                <a:cs typeface="Times New Roman"/>
              </a:rPr>
              <a:t>asafoetida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20" dirty="0">
                <a:latin typeface="Times New Roman"/>
                <a:cs typeface="Times New Roman"/>
              </a:rPr>
              <a:t>stored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30" dirty="0">
                <a:latin typeface="Times New Roman"/>
                <a:cs typeface="Times New Roman"/>
              </a:rPr>
              <a:t>well </a:t>
            </a:r>
            <a:r>
              <a:rPr sz="2600" spc="75" dirty="0">
                <a:latin typeface="Times New Roman"/>
                <a:cs typeface="Times New Roman"/>
              </a:rPr>
              <a:t>closed </a:t>
            </a:r>
            <a:r>
              <a:rPr sz="2600" spc="110" dirty="0">
                <a:latin typeface="Times New Roman"/>
                <a:cs typeface="Times New Roman"/>
              </a:rPr>
              <a:t>containers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114" dirty="0">
                <a:latin typeface="Times New Roman"/>
                <a:cs typeface="Times New Roman"/>
              </a:rPr>
              <a:t>prevent </a:t>
            </a:r>
            <a:r>
              <a:rPr sz="2600" spc="45" dirty="0">
                <a:latin typeface="Times New Roman"/>
                <a:cs typeface="Times New Roman"/>
              </a:rPr>
              <a:t>loss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5" dirty="0">
                <a:latin typeface="Times New Roman"/>
                <a:cs typeface="Times New Roman"/>
              </a:rPr>
              <a:t>volatile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oil.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leaf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drugs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stored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plastic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bags.</a:t>
            </a:r>
            <a:endParaRPr sz="2600">
              <a:latin typeface="Times New Roman"/>
              <a:cs typeface="Times New Roman"/>
            </a:endParaRPr>
          </a:p>
          <a:p>
            <a:pPr marL="4381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120" dirty="0">
                <a:latin typeface="Times New Roman"/>
                <a:cs typeface="Times New Roman"/>
              </a:rPr>
              <a:t>crude </a:t>
            </a:r>
            <a:r>
              <a:rPr sz="2600" spc="105" dirty="0">
                <a:latin typeface="Times New Roman"/>
                <a:cs typeface="Times New Roman"/>
              </a:rPr>
              <a:t>drugs </a:t>
            </a:r>
            <a:r>
              <a:rPr sz="2600" spc="45" dirty="0">
                <a:latin typeface="Times New Roman"/>
                <a:cs typeface="Times New Roman"/>
              </a:rPr>
              <a:t>like </a:t>
            </a:r>
            <a:r>
              <a:rPr sz="2600" spc="95" dirty="0">
                <a:latin typeface="Times New Roman"/>
                <a:cs typeface="Times New Roman"/>
              </a:rPr>
              <a:t>roots, </a:t>
            </a:r>
            <a:r>
              <a:rPr sz="2600" spc="80" dirty="0">
                <a:latin typeface="Times New Roman"/>
                <a:cs typeface="Times New Roman"/>
              </a:rPr>
              <a:t>barks, </a:t>
            </a:r>
            <a:r>
              <a:rPr sz="2600" spc="95" dirty="0">
                <a:latin typeface="Times New Roman"/>
                <a:cs typeface="Times New Roman"/>
              </a:rPr>
              <a:t>seed </a:t>
            </a:r>
            <a:r>
              <a:rPr sz="2600" spc="105" dirty="0">
                <a:latin typeface="Times New Roman"/>
                <a:cs typeface="Times New Roman"/>
              </a:rPr>
              <a:t>are 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14" dirty="0">
                <a:latin typeface="Times New Roman"/>
                <a:cs typeface="Times New Roman"/>
              </a:rPr>
              <a:t>gunny  </a:t>
            </a:r>
            <a:r>
              <a:rPr sz="2600" spc="60" dirty="0">
                <a:latin typeface="Times New Roman"/>
                <a:cs typeface="Times New Roman"/>
              </a:rPr>
              <a:t>bags.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5104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5" dirty="0"/>
              <a:t>SEXUAL</a:t>
            </a:r>
            <a:r>
              <a:rPr spc="-34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21179"/>
            <a:ext cx="9144000" cy="4512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617982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6000" y="0"/>
              <a:ext cx="304800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35814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3140" y="0"/>
              <a:ext cx="561086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8200" y="0"/>
              <a:ext cx="44958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492506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258330" y="10160"/>
                  </a:move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close/>
                </a:path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1520" algn="l"/>
              </a:tabLst>
            </a:pPr>
            <a:r>
              <a:rPr spc="-280" dirty="0"/>
              <a:t>Storage </a:t>
            </a:r>
            <a:r>
              <a:rPr spc="75" dirty="0"/>
              <a:t>&amp; </a:t>
            </a:r>
            <a:r>
              <a:rPr spc="-150" dirty="0"/>
              <a:t>preservation</a:t>
            </a:r>
            <a:r>
              <a:rPr spc="-900" dirty="0"/>
              <a:t> </a:t>
            </a:r>
            <a:r>
              <a:rPr spc="-655" dirty="0"/>
              <a:t>o</a:t>
            </a:r>
            <a:r>
              <a:rPr u="sng" spc="-655" dirty="0">
                <a:uFill>
                  <a:solidFill>
                    <a:srgbClr val="009FC7"/>
                  </a:solidFill>
                </a:uFill>
              </a:rPr>
              <a:t> </a:t>
            </a:r>
            <a:r>
              <a:rPr spc="95" dirty="0"/>
              <a:t>f</a:t>
            </a:r>
            <a:r>
              <a:rPr u="sng" dirty="0">
                <a:uFill>
                  <a:solidFill>
                    <a:srgbClr val="00ABB7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68300" y="596900"/>
            <a:ext cx="32429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90" dirty="0">
                <a:solidFill>
                  <a:srgbClr val="03607A"/>
                </a:solidFill>
                <a:latin typeface="Arial"/>
                <a:cs typeface="Arial"/>
              </a:rPr>
              <a:t>crude</a:t>
            </a:r>
            <a:r>
              <a:rPr sz="5000" spc="-3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215" dirty="0">
                <a:solidFill>
                  <a:srgbClr val="03607A"/>
                </a:solidFill>
                <a:latin typeface="Arial"/>
                <a:cs typeface="Arial"/>
              </a:rPr>
              <a:t>drugs:</a:t>
            </a:r>
            <a:endParaRPr sz="5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05740" y="1404620"/>
            <a:ext cx="8723630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2384" indent="-273050">
              <a:lnSpc>
                <a:spcPct val="100000"/>
              </a:lnSpc>
              <a:spcBef>
                <a:spcPts val="100"/>
              </a:spcBef>
              <a:tabLst>
                <a:tab pos="2289175" algn="l"/>
                <a:tab pos="2713355" algn="l"/>
                <a:tab pos="3669665" algn="l"/>
                <a:tab pos="4616450" algn="l"/>
                <a:tab pos="5590540" algn="l"/>
                <a:tab pos="6706234" algn="l"/>
                <a:tab pos="840232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14" dirty="0">
                <a:latin typeface="Times New Roman"/>
                <a:cs typeface="Times New Roman"/>
              </a:rPr>
              <a:t>P</a:t>
            </a:r>
            <a:r>
              <a:rPr sz="2600" spc="7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c</a:t>
            </a:r>
            <a:r>
              <a:rPr sz="2600" spc="65" dirty="0">
                <a:latin typeface="Times New Roman"/>
                <a:cs typeface="Times New Roman"/>
              </a:rPr>
              <a:t>r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25" dirty="0">
                <a:latin typeface="Times New Roman"/>
                <a:cs typeface="Times New Roman"/>
              </a:rPr>
              <a:t>gs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90" dirty="0">
                <a:latin typeface="Times New Roman"/>
                <a:cs typeface="Times New Roman"/>
              </a:rPr>
              <a:t>ee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0" dirty="0">
                <a:latin typeface="Times New Roman"/>
                <a:cs typeface="Times New Roman"/>
              </a:rPr>
              <a:t>s</a:t>
            </a:r>
            <a:r>
              <a:rPr sz="2600" spc="145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60" dirty="0">
                <a:latin typeface="Times New Roman"/>
                <a:cs typeface="Times New Roman"/>
              </a:rPr>
              <a:t>l</a:t>
            </a:r>
            <a:r>
              <a:rPr sz="2600" spc="11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kn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wl</a:t>
            </a:r>
            <a:r>
              <a:rPr sz="2600" spc="60" dirty="0">
                <a:latin typeface="Times New Roman"/>
                <a:cs typeface="Times New Roman"/>
              </a:rPr>
              <a:t>e</a:t>
            </a:r>
            <a:r>
              <a:rPr sz="2600" spc="165" dirty="0">
                <a:latin typeface="Times New Roman"/>
                <a:cs typeface="Times New Roman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ge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-55" dirty="0">
                <a:latin typeface="Times New Roman"/>
                <a:cs typeface="Times New Roman"/>
              </a:rPr>
              <a:t>f  </a:t>
            </a:r>
            <a:r>
              <a:rPr sz="2600" spc="120" dirty="0">
                <a:latin typeface="Times New Roman"/>
                <a:cs typeface="Times New Roman"/>
              </a:rPr>
              <a:t>their </a:t>
            </a:r>
            <a:r>
              <a:rPr sz="2600" spc="60" dirty="0">
                <a:latin typeface="Times New Roman"/>
                <a:cs typeface="Times New Roman"/>
              </a:rPr>
              <a:t>physical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90" dirty="0">
                <a:latin typeface="Times New Roman"/>
                <a:cs typeface="Times New Roman"/>
              </a:rPr>
              <a:t>chemical</a:t>
            </a:r>
            <a:r>
              <a:rPr sz="2600" spc="-3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properties.</a:t>
            </a:r>
            <a:endParaRPr sz="2600">
              <a:latin typeface="Times New Roman"/>
              <a:cs typeface="Times New Roman"/>
            </a:endParaRPr>
          </a:p>
          <a:p>
            <a:pPr marL="311150" marR="31115" indent="-273050">
              <a:lnSpc>
                <a:spcPct val="100000"/>
              </a:lnSpc>
              <a:spcBef>
                <a:spcPts val="640"/>
              </a:spcBef>
              <a:tabLst>
                <a:tab pos="941069" algn="l"/>
                <a:tab pos="1589405" algn="l"/>
                <a:tab pos="2574925" algn="l"/>
                <a:tab pos="3729990" algn="l"/>
                <a:tab pos="4253865" algn="l"/>
                <a:tab pos="5828665" algn="l"/>
                <a:tab pos="6295390" algn="l"/>
                <a:tab pos="7061834" algn="l"/>
                <a:tab pos="814578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35" dirty="0">
                <a:latin typeface="Times New Roman"/>
                <a:cs typeface="Times New Roman"/>
              </a:rPr>
              <a:t>t</a:t>
            </a:r>
            <a:r>
              <a:rPr sz="2600" spc="254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ug</a:t>
            </a:r>
            <a:r>
              <a:rPr sz="2600" spc="6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204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l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20" dirty="0">
                <a:latin typeface="Times New Roman"/>
                <a:cs typeface="Times New Roman"/>
              </a:rPr>
              <a:t>b</a:t>
            </a:r>
            <a:r>
              <a:rPr sz="2600" spc="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-35" dirty="0">
                <a:latin typeface="Times New Roman"/>
                <a:cs typeface="Times New Roman"/>
              </a:rPr>
              <a:t>v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i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0" dirty="0">
                <a:latin typeface="Times New Roman"/>
                <a:cs typeface="Times New Roman"/>
              </a:rPr>
              <a:t>w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0" dirty="0">
                <a:latin typeface="Times New Roman"/>
                <a:cs typeface="Times New Roman"/>
              </a:rPr>
              <a:t>cl</a:t>
            </a:r>
            <a:r>
              <a:rPr sz="2600" spc="60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d  </a:t>
            </a:r>
            <a:r>
              <a:rPr sz="2600" spc="50" dirty="0">
                <a:latin typeface="Times New Roman"/>
                <a:cs typeface="Times New Roman"/>
              </a:rPr>
              <a:t>possibly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35" dirty="0">
                <a:latin typeface="Times New Roman"/>
                <a:cs typeface="Times New Roman"/>
              </a:rPr>
              <a:t>filled</a:t>
            </a:r>
            <a:r>
              <a:rPr sz="2600" spc="-34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containers.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50"/>
              </a:spcBef>
              <a:tabLst>
                <a:tab pos="1189990" algn="l"/>
                <a:tab pos="2758440" algn="l"/>
                <a:tab pos="4794250" algn="l"/>
                <a:tab pos="6195695" algn="l"/>
                <a:tab pos="7763509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204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-5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0" dirty="0">
                <a:latin typeface="Times New Roman"/>
                <a:cs typeface="Times New Roman"/>
              </a:rPr>
              <a:t>s</a:t>
            </a:r>
            <a:r>
              <a:rPr sz="2600" spc="145" dirty="0">
                <a:latin typeface="Times New Roman"/>
                <a:cs typeface="Times New Roman"/>
              </a:rPr>
              <a:t>h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85" dirty="0">
                <a:latin typeface="Times New Roman"/>
                <a:cs typeface="Times New Roman"/>
              </a:rPr>
              <a:t>u</a:t>
            </a:r>
            <a:r>
              <a:rPr sz="2600" spc="60" dirty="0">
                <a:latin typeface="Times New Roman"/>
                <a:cs typeface="Times New Roman"/>
              </a:rPr>
              <a:t>l</a:t>
            </a:r>
            <a:r>
              <a:rPr sz="2600" spc="11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</a:t>
            </a:r>
            <a:r>
              <a:rPr sz="2600" spc="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204" dirty="0">
                <a:latin typeface="Times New Roman"/>
                <a:cs typeface="Times New Roman"/>
              </a:rPr>
              <a:t>t</a:t>
            </a:r>
            <a:r>
              <a:rPr sz="2600" spc="95" dirty="0">
                <a:latin typeface="Times New Roman"/>
                <a:cs typeface="Times New Roman"/>
              </a:rPr>
              <a:t>o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7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</a:t>
            </a:r>
            <a:r>
              <a:rPr sz="2600" spc="265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45" dirty="0">
                <a:latin typeface="Times New Roman"/>
                <a:cs typeface="Times New Roman"/>
              </a:rPr>
              <a:t>p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2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0" dirty="0">
                <a:latin typeface="Times New Roman"/>
                <a:cs typeface="Times New Roman"/>
              </a:rPr>
              <a:t>w</a:t>
            </a:r>
            <a:r>
              <a:rPr sz="2600" spc="204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0" dirty="0">
                <a:latin typeface="Times New Roman"/>
                <a:cs typeface="Times New Roman"/>
              </a:rPr>
              <a:t>w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105" dirty="0">
                <a:latin typeface="Times New Roman"/>
                <a:cs typeface="Times New Roman"/>
              </a:rPr>
              <a:t>t</a:t>
            </a:r>
            <a:r>
              <a:rPr sz="2600" spc="175" dirty="0">
                <a:latin typeface="Times New Roman"/>
                <a:cs typeface="Times New Roman"/>
              </a:rPr>
              <a:t>e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-  </a:t>
            </a:r>
            <a:r>
              <a:rPr sz="2600" spc="70" dirty="0">
                <a:latin typeface="Times New Roman"/>
                <a:cs typeface="Times New Roman"/>
              </a:rPr>
              <a:t>proof, </a:t>
            </a:r>
            <a:r>
              <a:rPr sz="2600" spc="40" dirty="0">
                <a:latin typeface="Times New Roman"/>
                <a:cs typeface="Times New Roman"/>
              </a:rPr>
              <a:t>fire </a:t>
            </a:r>
            <a:r>
              <a:rPr sz="2600" spc="80" dirty="0">
                <a:latin typeface="Times New Roman"/>
                <a:cs typeface="Times New Roman"/>
              </a:rPr>
              <a:t>proof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145" dirty="0">
                <a:latin typeface="Times New Roman"/>
                <a:cs typeface="Times New Roman"/>
              </a:rPr>
              <a:t>rodent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proof.</a:t>
            </a:r>
            <a:endParaRPr sz="2600">
              <a:latin typeface="Times New Roman"/>
              <a:cs typeface="Times New Roman"/>
            </a:endParaRPr>
          </a:p>
          <a:p>
            <a:pPr marL="311150" marR="31750" indent="-273050">
              <a:lnSpc>
                <a:spcPct val="100000"/>
              </a:lnSpc>
              <a:spcBef>
                <a:spcPts val="640"/>
              </a:spcBef>
            </a:pPr>
            <a:r>
              <a:rPr sz="3675" spc="-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5" dirty="0">
                <a:latin typeface="Times New Roman"/>
                <a:cs typeface="Times New Roman"/>
              </a:rPr>
              <a:t>A </a:t>
            </a:r>
            <a:r>
              <a:rPr sz="2600" spc="160" dirty="0">
                <a:latin typeface="Times New Roman"/>
                <a:cs typeface="Times New Roman"/>
              </a:rPr>
              <a:t>number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05" dirty="0">
                <a:latin typeface="Times New Roman"/>
                <a:cs typeface="Times New Roman"/>
              </a:rPr>
              <a:t>drugs absorb </a:t>
            </a:r>
            <a:r>
              <a:rPr sz="2600" spc="120" dirty="0">
                <a:latin typeface="Times New Roman"/>
                <a:cs typeface="Times New Roman"/>
              </a:rPr>
              <a:t>moisture </a:t>
            </a:r>
            <a:r>
              <a:rPr sz="2600" spc="114" dirty="0">
                <a:latin typeface="Times New Roman"/>
                <a:cs typeface="Times New Roman"/>
              </a:rPr>
              <a:t>during </a:t>
            </a:r>
            <a:r>
              <a:rPr sz="2600" spc="120" dirty="0">
                <a:latin typeface="Times New Roman"/>
                <a:cs typeface="Times New Roman"/>
              </a:rPr>
              <a:t>their </a:t>
            </a:r>
            <a:r>
              <a:rPr sz="2600" spc="90" dirty="0">
                <a:latin typeface="Times New Roman"/>
                <a:cs typeface="Times New Roman"/>
              </a:rPr>
              <a:t>storage 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become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susceptible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microbial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growth.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04190" y="5298440"/>
            <a:ext cx="78574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  <a:tab pos="3010535" algn="l"/>
                <a:tab pos="3715385" algn="l"/>
                <a:tab pos="5740400" algn="l"/>
                <a:tab pos="6997700" algn="l"/>
              </a:tabLst>
            </a:pP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20" dirty="0">
                <a:latin typeface="Times New Roman"/>
                <a:cs typeface="Times New Roman"/>
              </a:rPr>
              <a:t>m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35" dirty="0">
                <a:latin typeface="Times New Roman"/>
                <a:cs typeface="Times New Roman"/>
              </a:rPr>
              <a:t>c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ge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th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0" dirty="0">
                <a:latin typeface="Times New Roman"/>
                <a:cs typeface="Times New Roman"/>
              </a:rPr>
              <a:t>p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19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i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ct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9539" y="4902200"/>
            <a:ext cx="88017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  <a:tabLst>
                <a:tab pos="1455420" algn="l"/>
                <a:tab pos="2366010" algn="l"/>
                <a:tab pos="4081145" algn="l"/>
                <a:tab pos="5321300" algn="l"/>
                <a:tab pos="6621780" algn="l"/>
                <a:tab pos="8225155" algn="l"/>
              </a:tabLst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Apart	</a:t>
            </a:r>
            <a:r>
              <a:rPr sz="2600" spc="95" dirty="0">
                <a:latin typeface="Times New Roman"/>
                <a:cs typeface="Times New Roman"/>
              </a:rPr>
              <a:t>from	</a:t>
            </a:r>
            <a:r>
              <a:rPr sz="2600" spc="120" dirty="0">
                <a:latin typeface="Times New Roman"/>
                <a:cs typeface="Times New Roman"/>
              </a:rPr>
              <a:t>protection	</a:t>
            </a:r>
            <a:r>
              <a:rPr sz="2600" spc="90" dirty="0">
                <a:latin typeface="Times New Roman"/>
                <a:cs typeface="Times New Roman"/>
              </a:rPr>
              <a:t>against	</a:t>
            </a:r>
            <a:r>
              <a:rPr sz="2600" spc="80" dirty="0">
                <a:latin typeface="Times New Roman"/>
                <a:cs typeface="Times New Roman"/>
              </a:rPr>
              <a:t>adverse	</a:t>
            </a:r>
            <a:r>
              <a:rPr sz="2600" spc="60" dirty="0">
                <a:latin typeface="Times New Roman"/>
                <a:cs typeface="Times New Roman"/>
              </a:rPr>
              <a:t>physical	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R="32384" algn="r">
              <a:lnSpc>
                <a:spcPct val="100000"/>
              </a:lnSpc>
            </a:pP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04190" y="5693409"/>
            <a:ext cx="46291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5" dirty="0">
                <a:latin typeface="Times New Roman"/>
                <a:cs typeface="Times New Roman"/>
              </a:rPr>
              <a:t>mould </a:t>
            </a:r>
            <a:r>
              <a:rPr sz="2600" spc="105" dirty="0">
                <a:latin typeface="Times New Roman"/>
                <a:cs typeface="Times New Roman"/>
              </a:rPr>
              <a:t>attacks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55" dirty="0">
                <a:latin typeface="Times New Roman"/>
                <a:cs typeface="Times New Roman"/>
              </a:rPr>
              <a:t>also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important.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1464</Words>
  <Application>Microsoft Office PowerPoint</Application>
  <PresentationFormat>On-screen Show (4:3)</PresentationFormat>
  <Paragraphs>336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PowerPoint Presentation</vt:lpstr>
      <vt:lpstr>PROFILE COVERING</vt:lpstr>
      <vt:lpstr>ADVANTAGES OF CULTIVATION</vt:lpstr>
      <vt:lpstr>DIS ADVANTAGES OF CULTIVATION</vt:lpstr>
      <vt:lpstr>METHODS OF PROPAGATION</vt:lpstr>
      <vt:lpstr>Advantages of Sexual Propagation :-</vt:lpstr>
      <vt:lpstr>Cont…</vt:lpstr>
      <vt:lpstr>Conti…</vt:lpstr>
      <vt:lpstr>SEXUAL METHOD</vt:lpstr>
      <vt:lpstr>BROAD CASTING</vt:lpstr>
      <vt:lpstr>BROAD CASTING</vt:lpstr>
      <vt:lpstr>DIBBING</vt:lpstr>
      <vt:lpstr>DIBBLING</vt:lpstr>
      <vt:lpstr>MISCELLANEOUS</vt:lpstr>
      <vt:lpstr>MISCELLANEOUS</vt:lpstr>
      <vt:lpstr>ASEXUAL METHOD</vt:lpstr>
      <vt:lpstr>Advantages of Asexual propagation</vt:lpstr>
      <vt:lpstr>Cont…</vt:lpstr>
      <vt:lpstr>  Disadvantages of the vegetativ e</vt:lpstr>
      <vt:lpstr>PREPARATION AND TYPE OF</vt:lpstr>
      <vt:lpstr>1.FLAT BED METHOD</vt:lpstr>
      <vt:lpstr>RAISED BED METHOD</vt:lpstr>
      <vt:lpstr>RIDGES AND FARROW METHOD</vt:lpstr>
      <vt:lpstr>RINGS AND BASIN METHOD</vt:lpstr>
      <vt:lpstr>(B)ARTIFICIAL METHOD OF VEGETATIVE  PROPAGATION</vt:lpstr>
      <vt:lpstr>CUTTING</vt:lpstr>
      <vt:lpstr>STEM CUTTING</vt:lpstr>
      <vt:lpstr>ROOT CUTTING</vt:lpstr>
      <vt:lpstr>ROOT CUTTING</vt:lpstr>
      <vt:lpstr>LEAF CUTTING</vt:lpstr>
      <vt:lpstr>Leaf cutting</vt:lpstr>
      <vt:lpstr>LEAF BUD CUTTING</vt:lpstr>
      <vt:lpstr>PowerPoint Presentation</vt:lpstr>
      <vt:lpstr>LAYERING</vt:lpstr>
      <vt:lpstr>SIMPLE LAYERING</vt:lpstr>
      <vt:lpstr>AIR LAYERING</vt:lpstr>
      <vt:lpstr>MOUNT LAYERING</vt:lpstr>
      <vt:lpstr>TIP LAYERING</vt:lpstr>
      <vt:lpstr>PowerPoint Presentation</vt:lpstr>
      <vt:lpstr>GRAFTING</vt:lpstr>
      <vt:lpstr>WHIP GRAFTING</vt:lpstr>
      <vt:lpstr>TONGUE GRAFTING</vt:lpstr>
      <vt:lpstr>SIDE GRAFTING</vt:lpstr>
      <vt:lpstr>STONE GRAFTING</vt:lpstr>
      <vt:lpstr>(C)ASEPTIC METHOD TISSUE CULTURE</vt:lpstr>
      <vt:lpstr>FACTORS AFFECTINGCULTIVATION</vt:lpstr>
      <vt:lpstr>CULTIVATION DETAILS</vt:lpstr>
      <vt:lpstr>ALTITUDE</vt:lpstr>
      <vt:lpstr>TEMPERATURE</vt:lpstr>
      <vt:lpstr>RAIN FALL OR IRRIGATION</vt:lpstr>
      <vt:lpstr>METHODS OF IRRIGATION</vt:lpstr>
      <vt:lpstr>HAND WATERING   </vt:lpstr>
      <vt:lpstr>HAND WATERING</vt:lpstr>
      <vt:lpstr>PowerPoint Presentation</vt:lpstr>
      <vt:lpstr>PowerPoint Presentation</vt:lpstr>
      <vt:lpstr>PowerPoint Presentation</vt:lpstr>
      <vt:lpstr>PowerPoint Presentation</vt:lpstr>
      <vt:lpstr>SOIL</vt:lpstr>
      <vt:lpstr>DEPENDING UPON THE</vt:lpstr>
      <vt:lpstr>SOIL FERTILITY</vt:lpstr>
      <vt:lpstr>FERTILIZERS</vt:lpstr>
      <vt:lpstr>MANNURES</vt:lpstr>
      <vt:lpstr>BIO FERTILIZERS</vt:lpstr>
      <vt:lpstr>PEST AND PEST CONTROL</vt:lpstr>
      <vt:lpstr>METHODS OF PEST CONTROL</vt:lpstr>
      <vt:lpstr>MECHANICAL METHOD</vt:lpstr>
      <vt:lpstr>PowerPoint Presentation</vt:lpstr>
      <vt:lpstr>AGRICULTURAL METHOD</vt:lpstr>
      <vt:lpstr>PowerPoint Presentation</vt:lpstr>
      <vt:lpstr>BIOLLOGICAL METHOD</vt:lpstr>
      <vt:lpstr>BIOLLOGICAL METHOD</vt:lpstr>
      <vt:lpstr>COLLECTION  OF MEDICINAL   </vt:lpstr>
      <vt:lpstr>PowerPoint Presentation</vt:lpstr>
      <vt:lpstr>HARVESTING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DRYING</vt:lpstr>
      <vt:lpstr>NATURAL DRYING</vt:lpstr>
      <vt:lpstr>TRAY DRYERS</vt:lpstr>
      <vt:lpstr>A. TRAY DRYERS</vt:lpstr>
      <vt:lpstr>VACCUM DRYERS</vt:lpstr>
      <vt:lpstr>B.VACCUM DRYERS</vt:lpstr>
      <vt:lpstr>SPRAY DRYERS</vt:lpstr>
      <vt:lpstr>SPRAY DRYERS</vt:lpstr>
      <vt:lpstr>GARBLING(DRESSING)</vt:lpstr>
      <vt:lpstr>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Storage &amp; preservation o f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Ladi Alik Kumar</dc:creator>
  <cp:lastModifiedBy>alikkumar.ladi@cutm.ac.in</cp:lastModifiedBy>
  <cp:revision>3</cp:revision>
  <dcterms:created xsi:type="dcterms:W3CDTF">2021-02-23T06:40:26Z</dcterms:created>
  <dcterms:modified xsi:type="dcterms:W3CDTF">2021-03-03T09:41:13Z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2021-02-23T00:00:00Z</vt:filetime>
  </property>
</Properties>
</file>