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8BD707-D9CF-40AE-B4C6-C98DA3205C09}"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3/3/2021</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6F15528-21DE-4FAA-801E-634DDDAF4B2B}"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t>3/3/2021</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t>‹#›</a:t>
            </a:fld>
            <a:endParaRPr lang="en-IN"/>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3/3/2021</a:t>
            </a:fld>
            <a:endParaRPr lang="en-US"/>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6F15528-21DE-4FAA-801E-634DDDAF4B2B}" type="slidenum">
              <a:rPr lang="en-IN" smtClean="0"/>
              <a:t>‹#›</a:t>
            </a:fld>
            <a:endParaRPr lang="en-IN"/>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3/3/2021</a:t>
            </a:fld>
            <a:endParaRPr lang="en-US"/>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6F15528-21DE-4FAA-801E-634DDDAF4B2B}"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3/3/2021</a:t>
            </a:fld>
            <a:endParaRPr lang="en-US"/>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6F15528-21DE-4FAA-801E-634DDDAF4B2B}"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3/3/2021</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3/3/2021</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6F15528-21DE-4FAA-801E-634DDDAF4B2B}" type="slidenum">
              <a:rPr lang="en-IN" smtClean="0"/>
              <a:t>‹#›</a:t>
            </a:fld>
            <a:endParaRPr lang="en-IN"/>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D8BD707-D9CF-40AE-B4C6-C98DA3205C09}" type="datetimeFigureOut">
              <a:rPr lang="en-US" smtClean="0"/>
              <a:t>3/3/2021</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IN"/>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6F15528-21DE-4FAA-801E-634DDDAF4B2B}"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88973" y="461899"/>
            <a:ext cx="5765800" cy="696595"/>
          </a:xfrm>
          <a:prstGeom prst="rect">
            <a:avLst/>
          </a:prstGeom>
        </p:spPr>
        <p:txBody>
          <a:bodyPr vert="horz" wrap="square" lIns="0" tIns="13335" rIns="0" bIns="0" rtlCol="0">
            <a:spAutoFit/>
          </a:bodyPr>
          <a:lstStyle/>
          <a:p>
            <a:pPr marL="12700">
              <a:lnSpc>
                <a:spcPct val="100000"/>
              </a:lnSpc>
              <a:spcBef>
                <a:spcPts val="105"/>
              </a:spcBef>
            </a:pPr>
            <a:r>
              <a:rPr sz="4400" b="1" spc="-15" dirty="0">
                <a:latin typeface="Carlito"/>
                <a:cs typeface="Carlito"/>
              </a:rPr>
              <a:t>Mutation </a:t>
            </a:r>
            <a:r>
              <a:rPr sz="4400" b="1" dirty="0">
                <a:latin typeface="Carlito"/>
                <a:cs typeface="Carlito"/>
              </a:rPr>
              <a:t>and</a:t>
            </a:r>
            <a:r>
              <a:rPr sz="4400" b="1" spc="-45" dirty="0">
                <a:latin typeface="Carlito"/>
                <a:cs typeface="Carlito"/>
              </a:rPr>
              <a:t> </a:t>
            </a:r>
            <a:r>
              <a:rPr sz="4400" b="1" spc="-10" dirty="0">
                <a:latin typeface="Carlito"/>
                <a:cs typeface="Carlito"/>
              </a:rPr>
              <a:t>Polyploidy</a:t>
            </a:r>
            <a:endParaRPr sz="4400">
              <a:latin typeface="Carlito"/>
              <a:cs typeface="Carlito"/>
            </a:endParaRPr>
          </a:p>
        </p:txBody>
      </p:sp>
      <p:sp>
        <p:nvSpPr>
          <p:cNvPr id="3" name="object 3"/>
          <p:cNvSpPr txBox="1"/>
          <p:nvPr/>
        </p:nvSpPr>
        <p:spPr>
          <a:xfrm>
            <a:off x="5032375" y="2501997"/>
            <a:ext cx="4035425" cy="1797800"/>
          </a:xfrm>
          <a:prstGeom prst="rect">
            <a:avLst/>
          </a:prstGeom>
        </p:spPr>
        <p:txBody>
          <a:bodyPr vert="horz" wrap="square" lIns="0" tIns="12065" rIns="0" bIns="0" rtlCol="0">
            <a:spAutoFit/>
          </a:bodyPr>
          <a:lstStyle/>
          <a:p>
            <a:pPr marL="12700" marR="5080">
              <a:lnSpc>
                <a:spcPct val="120000"/>
              </a:lnSpc>
              <a:spcBef>
                <a:spcPts val="95"/>
              </a:spcBef>
            </a:pPr>
            <a:r>
              <a:rPr lang="en-IN" sz="3200" spc="-15" dirty="0" smtClean="0">
                <a:latin typeface="Carlito"/>
                <a:cs typeface="Carlito"/>
              </a:rPr>
              <a:t>LADI ALIK KUMAR</a:t>
            </a:r>
          </a:p>
          <a:p>
            <a:pPr marL="12700" marR="5080">
              <a:lnSpc>
                <a:spcPct val="120000"/>
              </a:lnSpc>
              <a:spcBef>
                <a:spcPts val="95"/>
              </a:spcBef>
            </a:pPr>
            <a:r>
              <a:rPr sz="3200" spc="-15" dirty="0" smtClean="0">
                <a:latin typeface="Carlito"/>
                <a:cs typeface="Carlito"/>
              </a:rPr>
              <a:t>Assistant </a:t>
            </a:r>
            <a:r>
              <a:rPr sz="3200" spc="-15" dirty="0">
                <a:latin typeface="Carlito"/>
                <a:cs typeface="Carlito"/>
              </a:rPr>
              <a:t>professor  </a:t>
            </a:r>
            <a:r>
              <a:rPr lang="en-IN" sz="3200" spc="-30" dirty="0" smtClean="0">
                <a:latin typeface="Carlito"/>
                <a:cs typeface="Carlito"/>
              </a:rPr>
              <a:t>Centurion </a:t>
            </a:r>
            <a:r>
              <a:rPr sz="3200" spc="-5" dirty="0" smtClean="0">
                <a:latin typeface="Carlito"/>
                <a:cs typeface="Carlito"/>
              </a:rPr>
              <a:t> </a:t>
            </a:r>
            <a:r>
              <a:rPr sz="3200" spc="-15" dirty="0">
                <a:latin typeface="Carlito"/>
                <a:cs typeface="Carlito"/>
              </a:rPr>
              <a:t>University</a:t>
            </a:r>
            <a:endParaRPr sz="3200" dirty="0">
              <a:latin typeface="Carlito"/>
              <a:cs typeface="Carlito"/>
            </a:endParaRPr>
          </a:p>
        </p:txBody>
      </p:sp>
      <p:sp>
        <p:nvSpPr>
          <p:cNvPr id="4" name="object 4"/>
          <p:cNvSpPr/>
          <p:nvPr/>
        </p:nvSpPr>
        <p:spPr>
          <a:xfrm>
            <a:off x="381000" y="2362200"/>
            <a:ext cx="4204716" cy="3150108"/>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47800" y="461899"/>
            <a:ext cx="6324600" cy="721351"/>
          </a:xfrm>
          <a:prstGeom prst="rect">
            <a:avLst/>
          </a:prstGeom>
        </p:spPr>
        <p:txBody>
          <a:bodyPr vert="horz" wrap="square" lIns="0" tIns="13335" rIns="0" bIns="0" rtlCol="0">
            <a:spAutoFit/>
          </a:bodyPr>
          <a:lstStyle/>
          <a:p>
            <a:pPr marL="12700">
              <a:lnSpc>
                <a:spcPct val="100000"/>
              </a:lnSpc>
              <a:spcBef>
                <a:spcPts val="105"/>
              </a:spcBef>
            </a:pPr>
            <a:r>
              <a:rPr dirty="0"/>
              <a:t>Induced</a:t>
            </a:r>
            <a:r>
              <a:rPr spc="-60" dirty="0"/>
              <a:t> </a:t>
            </a:r>
            <a:r>
              <a:rPr spc="-10" dirty="0"/>
              <a:t>mutations</a:t>
            </a:r>
          </a:p>
        </p:txBody>
      </p:sp>
      <p:sp>
        <p:nvSpPr>
          <p:cNvPr id="3" name="object 3"/>
          <p:cNvSpPr txBox="1"/>
          <p:nvPr/>
        </p:nvSpPr>
        <p:spPr>
          <a:xfrm>
            <a:off x="535940" y="1607261"/>
            <a:ext cx="7980045" cy="4026535"/>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447040" algn="l"/>
                <a:tab pos="447675" algn="l"/>
              </a:tabLst>
            </a:pPr>
            <a:r>
              <a:rPr dirty="0"/>
              <a:t>	</a:t>
            </a:r>
            <a:r>
              <a:rPr sz="3200" spc="-5" dirty="0">
                <a:latin typeface="Carlito"/>
                <a:cs typeface="Carlito"/>
              </a:rPr>
              <a:t>The </a:t>
            </a:r>
            <a:r>
              <a:rPr sz="3200" spc="-10" dirty="0">
                <a:latin typeface="Carlito"/>
                <a:cs typeface="Carlito"/>
              </a:rPr>
              <a:t>mutation </a:t>
            </a:r>
            <a:r>
              <a:rPr sz="3200" dirty="0">
                <a:latin typeface="Carlito"/>
                <a:cs typeface="Carlito"/>
              </a:rPr>
              <a:t>which </a:t>
            </a:r>
            <a:r>
              <a:rPr sz="3200" spc="-15" dirty="0">
                <a:latin typeface="Carlito"/>
                <a:cs typeface="Carlito"/>
              </a:rPr>
              <a:t>are </a:t>
            </a:r>
            <a:r>
              <a:rPr sz="3200" spc="-5" dirty="0">
                <a:latin typeface="Carlito"/>
                <a:cs typeface="Carlito"/>
              </a:rPr>
              <a:t>caused artificially </a:t>
            </a:r>
            <a:r>
              <a:rPr sz="3200" dirty="0">
                <a:latin typeface="Carlito"/>
                <a:cs typeface="Carlito"/>
              </a:rPr>
              <a:t>in  the living </a:t>
            </a:r>
            <a:r>
              <a:rPr sz="3200" spc="-10" dirty="0">
                <a:latin typeface="Carlito"/>
                <a:cs typeface="Carlito"/>
              </a:rPr>
              <a:t>organisms are </a:t>
            </a:r>
            <a:r>
              <a:rPr sz="3200" spc="-5" dirty="0">
                <a:latin typeface="Carlito"/>
                <a:cs typeface="Carlito"/>
              </a:rPr>
              <a:t>called induced  mutations. </a:t>
            </a:r>
            <a:r>
              <a:rPr sz="3200" dirty="0">
                <a:latin typeface="Carlito"/>
                <a:cs typeface="Carlito"/>
              </a:rPr>
              <a:t>Under </a:t>
            </a:r>
            <a:r>
              <a:rPr sz="3200" spc="-15" dirty="0">
                <a:latin typeface="Carlito"/>
                <a:cs typeface="Carlito"/>
              </a:rPr>
              <a:t>experimental </a:t>
            </a:r>
            <a:r>
              <a:rPr sz="3200" spc="-5" dirty="0">
                <a:latin typeface="Carlito"/>
                <a:cs typeface="Carlito"/>
              </a:rPr>
              <a:t>or artificial  conditions </a:t>
            </a:r>
            <a:r>
              <a:rPr sz="3200" dirty="0">
                <a:latin typeface="Carlito"/>
                <a:cs typeface="Carlito"/>
              </a:rPr>
              <a:t>induced </a:t>
            </a:r>
            <a:r>
              <a:rPr sz="3200" spc="-5" dirty="0">
                <a:latin typeface="Carlito"/>
                <a:cs typeface="Carlito"/>
              </a:rPr>
              <a:t>mutations </a:t>
            </a:r>
            <a:r>
              <a:rPr sz="3200" spc="-15" dirty="0">
                <a:latin typeface="Carlito"/>
                <a:cs typeface="Carlito"/>
              </a:rPr>
              <a:t>are </a:t>
            </a:r>
            <a:r>
              <a:rPr sz="3200" spc="-5" dirty="0">
                <a:latin typeface="Carlito"/>
                <a:cs typeface="Carlito"/>
              </a:rPr>
              <a:t>caused. </a:t>
            </a:r>
            <a:r>
              <a:rPr sz="3200" spc="-20" dirty="0">
                <a:latin typeface="Carlito"/>
                <a:cs typeface="Carlito"/>
              </a:rPr>
              <a:t>Any  physical </a:t>
            </a:r>
            <a:r>
              <a:rPr sz="3200" spc="-5" dirty="0">
                <a:latin typeface="Carlito"/>
                <a:cs typeface="Carlito"/>
              </a:rPr>
              <a:t>or chemical </a:t>
            </a:r>
            <a:r>
              <a:rPr sz="3200" spc="-10" dirty="0">
                <a:latin typeface="Carlito"/>
                <a:cs typeface="Carlito"/>
              </a:rPr>
              <a:t>agent </a:t>
            </a:r>
            <a:r>
              <a:rPr sz="3200" dirty="0">
                <a:latin typeface="Carlito"/>
                <a:cs typeface="Carlito"/>
              </a:rPr>
              <a:t>which </a:t>
            </a:r>
            <a:r>
              <a:rPr sz="3200" spc="-10" dirty="0">
                <a:latin typeface="Carlito"/>
                <a:cs typeface="Carlito"/>
              </a:rPr>
              <a:t>introduces  mutation </a:t>
            </a:r>
            <a:r>
              <a:rPr sz="3200" dirty="0">
                <a:latin typeface="Carlito"/>
                <a:cs typeface="Carlito"/>
              </a:rPr>
              <a:t>in an </a:t>
            </a:r>
            <a:r>
              <a:rPr sz="3200" spc="-15" dirty="0">
                <a:latin typeface="Carlito"/>
                <a:cs typeface="Carlito"/>
              </a:rPr>
              <a:t>organism </a:t>
            </a:r>
            <a:r>
              <a:rPr sz="3200" dirty="0">
                <a:latin typeface="Carlito"/>
                <a:cs typeface="Carlito"/>
              </a:rPr>
              <a:t>is a </a:t>
            </a:r>
            <a:r>
              <a:rPr sz="3200" spc="-10" dirty="0">
                <a:latin typeface="Carlito"/>
                <a:cs typeface="Carlito"/>
              </a:rPr>
              <a:t>mutagen </a:t>
            </a:r>
            <a:r>
              <a:rPr sz="3200" spc="-5" dirty="0">
                <a:latin typeface="Carlito"/>
                <a:cs typeface="Carlito"/>
              </a:rPr>
              <a:t>or  </a:t>
            </a:r>
            <a:r>
              <a:rPr sz="3200" spc="-10" dirty="0">
                <a:latin typeface="Carlito"/>
                <a:cs typeface="Carlito"/>
              </a:rPr>
              <a:t>mutagenic</a:t>
            </a:r>
            <a:r>
              <a:rPr sz="3200" spc="15" dirty="0">
                <a:latin typeface="Carlito"/>
                <a:cs typeface="Carlito"/>
              </a:rPr>
              <a:t> </a:t>
            </a:r>
            <a:r>
              <a:rPr sz="3200" spc="-10" dirty="0">
                <a:latin typeface="Carlito"/>
                <a:cs typeface="Carlito"/>
              </a:rPr>
              <a:t>agent.</a:t>
            </a:r>
            <a:endParaRPr sz="3200">
              <a:latin typeface="Carlito"/>
              <a:cs typeface="Carlito"/>
            </a:endParaRPr>
          </a:p>
          <a:p>
            <a:pPr marL="355600" indent="-342900">
              <a:lnSpc>
                <a:spcPct val="100000"/>
              </a:lnSpc>
              <a:spcBef>
                <a:spcPts val="775"/>
              </a:spcBef>
              <a:buFont typeface="Arial"/>
              <a:buChar char="•"/>
              <a:tabLst>
                <a:tab pos="354965" algn="l"/>
                <a:tab pos="355600" algn="l"/>
              </a:tabLst>
            </a:pPr>
            <a:r>
              <a:rPr sz="3200" spc="-5" dirty="0">
                <a:latin typeface="Carlito"/>
                <a:cs typeface="Carlito"/>
              </a:rPr>
              <a:t>.-</a:t>
            </a:r>
            <a:endParaRPr sz="3200">
              <a:latin typeface="Carlito"/>
              <a:cs typeface="Carlito"/>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3000" y="262937"/>
            <a:ext cx="6934200" cy="1243289"/>
          </a:xfrm>
          <a:prstGeom prst="rect">
            <a:avLst/>
          </a:prstGeom>
        </p:spPr>
        <p:txBody>
          <a:bodyPr vert="horz" wrap="square" lIns="0" tIns="12065" rIns="0" bIns="0" rtlCol="0">
            <a:spAutoFit/>
          </a:bodyPr>
          <a:lstStyle/>
          <a:p>
            <a:pPr marL="12065" marR="5080" indent="0">
              <a:lnSpc>
                <a:spcPct val="100000"/>
              </a:lnSpc>
              <a:spcBef>
                <a:spcPts val="95"/>
              </a:spcBef>
              <a:buNone/>
            </a:pPr>
            <a:r>
              <a:rPr sz="4000" spc="-40" dirty="0"/>
              <a:t>Types </a:t>
            </a:r>
            <a:r>
              <a:rPr sz="4000" spc="-5" dirty="0"/>
              <a:t>of </a:t>
            </a:r>
            <a:r>
              <a:rPr sz="4000" spc="-15" dirty="0"/>
              <a:t>mutation </a:t>
            </a:r>
            <a:r>
              <a:rPr lang="en-IN" sz="4000" spc="-15" dirty="0" smtClean="0"/>
              <a:t> </a:t>
            </a:r>
            <a:br>
              <a:rPr lang="en-IN" sz="4000" spc="-15" dirty="0" smtClean="0"/>
            </a:br>
            <a:r>
              <a:rPr sz="4000" spc="-10" dirty="0" smtClean="0"/>
              <a:t>(</a:t>
            </a:r>
            <a:r>
              <a:rPr sz="4000" spc="-10" dirty="0"/>
              <a:t>on </a:t>
            </a:r>
            <a:r>
              <a:rPr sz="4000" spc="-5" dirty="0"/>
              <a:t>the </a:t>
            </a:r>
            <a:r>
              <a:rPr sz="4000" spc="-10" dirty="0"/>
              <a:t>basis of  origin)</a:t>
            </a:r>
            <a:endParaRPr sz="4000" dirty="0"/>
          </a:p>
        </p:txBody>
      </p:sp>
      <p:sp>
        <p:nvSpPr>
          <p:cNvPr id="3" name="object 3"/>
          <p:cNvSpPr txBox="1"/>
          <p:nvPr/>
        </p:nvSpPr>
        <p:spPr>
          <a:xfrm>
            <a:off x="535940" y="1506226"/>
            <a:ext cx="7887334" cy="3860800"/>
          </a:xfrm>
          <a:prstGeom prst="rect">
            <a:avLst/>
          </a:prstGeom>
        </p:spPr>
        <p:txBody>
          <a:bodyPr vert="horz" wrap="square" lIns="0" tIns="114300" rIns="0" bIns="0" rtlCol="0">
            <a:spAutoFit/>
          </a:bodyPr>
          <a:lstStyle/>
          <a:p>
            <a:pPr marL="355600" indent="-342900">
              <a:lnSpc>
                <a:spcPct val="100000"/>
              </a:lnSpc>
              <a:spcBef>
                <a:spcPts val="900"/>
              </a:spcBef>
              <a:buFont typeface="Arial"/>
              <a:buChar char="•"/>
              <a:tabLst>
                <a:tab pos="354965" algn="l"/>
                <a:tab pos="355600" algn="l"/>
              </a:tabLst>
            </a:pPr>
            <a:r>
              <a:rPr sz="3200" spc="-10" dirty="0">
                <a:latin typeface="Carlito"/>
                <a:cs typeface="Carlito"/>
              </a:rPr>
              <a:t>Mutation </a:t>
            </a:r>
            <a:r>
              <a:rPr sz="3200" dirty="0">
                <a:latin typeface="Carlito"/>
                <a:cs typeface="Carlito"/>
              </a:rPr>
              <a:t>is of </a:t>
            </a:r>
            <a:r>
              <a:rPr sz="3200" spc="-10" dirty="0">
                <a:latin typeface="Carlito"/>
                <a:cs typeface="Carlito"/>
              </a:rPr>
              <a:t>two </a:t>
            </a:r>
            <a:r>
              <a:rPr sz="3200" dirty="0">
                <a:latin typeface="Carlito"/>
                <a:cs typeface="Carlito"/>
              </a:rPr>
              <a:t>types</a:t>
            </a:r>
            <a:r>
              <a:rPr sz="3200" spc="-5" dirty="0">
                <a:latin typeface="Carlito"/>
                <a:cs typeface="Carlito"/>
              </a:rPr>
              <a:t> </a:t>
            </a:r>
            <a:r>
              <a:rPr sz="3200" dirty="0">
                <a:latin typeface="Carlito"/>
                <a:cs typeface="Carlito"/>
              </a:rPr>
              <a:t>–</a:t>
            </a:r>
            <a:endParaRPr sz="3200">
              <a:latin typeface="Carlito"/>
              <a:cs typeface="Carlito"/>
            </a:endParaRPr>
          </a:p>
          <a:p>
            <a:pPr marL="756285" marR="1277620" lvl="1" indent="-287020">
              <a:lnSpc>
                <a:spcPct val="100000"/>
              </a:lnSpc>
              <a:spcBef>
                <a:spcPts val="690"/>
              </a:spcBef>
              <a:buFont typeface="Arial"/>
              <a:buChar char="–"/>
              <a:tabLst>
                <a:tab pos="756920" algn="l"/>
              </a:tabLst>
            </a:pPr>
            <a:r>
              <a:rPr sz="2800" spc="-10" dirty="0">
                <a:latin typeface="Carlito"/>
                <a:cs typeface="Carlito"/>
              </a:rPr>
              <a:t>i)gene </a:t>
            </a:r>
            <a:r>
              <a:rPr sz="2800" spc="-15" dirty="0">
                <a:latin typeface="Carlito"/>
                <a:cs typeface="Carlito"/>
              </a:rPr>
              <a:t>mutations </a:t>
            </a:r>
            <a:r>
              <a:rPr sz="2800" spc="-5" dirty="0">
                <a:latin typeface="Carlito"/>
                <a:cs typeface="Carlito"/>
              </a:rPr>
              <a:t>or </a:t>
            </a:r>
            <a:r>
              <a:rPr sz="2800" spc="-15" dirty="0">
                <a:latin typeface="Carlito"/>
                <a:cs typeface="Carlito"/>
              </a:rPr>
              <a:t>point mutations </a:t>
            </a:r>
            <a:r>
              <a:rPr sz="2800" spc="-5" dirty="0">
                <a:latin typeface="Carlito"/>
                <a:cs typeface="Carlito"/>
              </a:rPr>
              <a:t>and  </a:t>
            </a:r>
            <a:r>
              <a:rPr sz="2800" spc="-10" dirty="0">
                <a:latin typeface="Carlito"/>
                <a:cs typeface="Carlito"/>
              </a:rPr>
              <a:t>ii)chromosomal</a:t>
            </a:r>
            <a:r>
              <a:rPr sz="2800" spc="25" dirty="0">
                <a:latin typeface="Carlito"/>
                <a:cs typeface="Carlito"/>
              </a:rPr>
              <a:t> </a:t>
            </a:r>
            <a:r>
              <a:rPr sz="2800" spc="-15" dirty="0">
                <a:latin typeface="Carlito"/>
                <a:cs typeface="Carlito"/>
              </a:rPr>
              <a:t>mutations.</a:t>
            </a:r>
            <a:endParaRPr sz="2800">
              <a:latin typeface="Carlito"/>
              <a:cs typeface="Carlito"/>
            </a:endParaRPr>
          </a:p>
          <a:p>
            <a:pPr marL="756285" marR="5080" lvl="1" indent="-287020">
              <a:lnSpc>
                <a:spcPct val="100000"/>
              </a:lnSpc>
              <a:spcBef>
                <a:spcPts val="675"/>
              </a:spcBef>
              <a:buFont typeface="Arial"/>
              <a:buChar char="–"/>
              <a:tabLst>
                <a:tab pos="756920" algn="l"/>
              </a:tabLst>
            </a:pPr>
            <a:r>
              <a:rPr sz="2800" spc="-5" dirty="0">
                <a:latin typeface="Carlito"/>
                <a:cs typeface="Carlito"/>
              </a:rPr>
              <a:t>Gene </a:t>
            </a:r>
            <a:r>
              <a:rPr sz="2800" spc="-15" dirty="0">
                <a:latin typeface="Carlito"/>
                <a:cs typeface="Carlito"/>
              </a:rPr>
              <a:t>mutations </a:t>
            </a:r>
            <a:r>
              <a:rPr sz="2800" spc="-5" dirty="0">
                <a:latin typeface="Carlito"/>
                <a:cs typeface="Carlito"/>
              </a:rPr>
              <a:t>-include changes in the </a:t>
            </a:r>
            <a:r>
              <a:rPr sz="2800" spc="-15" dirty="0">
                <a:latin typeface="Carlito"/>
                <a:cs typeface="Carlito"/>
              </a:rPr>
              <a:t>structure  </a:t>
            </a:r>
            <a:r>
              <a:rPr sz="2800" spc="-5" dirty="0">
                <a:latin typeface="Carlito"/>
                <a:cs typeface="Carlito"/>
              </a:rPr>
              <a:t>or </a:t>
            </a:r>
            <a:r>
              <a:rPr sz="2800" spc="-10" dirty="0">
                <a:latin typeface="Carlito"/>
                <a:cs typeface="Carlito"/>
              </a:rPr>
              <a:t>composition </a:t>
            </a:r>
            <a:r>
              <a:rPr sz="2800" spc="-5" dirty="0">
                <a:latin typeface="Carlito"/>
                <a:cs typeface="Carlito"/>
              </a:rPr>
              <a:t>of </a:t>
            </a:r>
            <a:r>
              <a:rPr sz="2800" spc="-10" dirty="0">
                <a:latin typeface="Carlito"/>
                <a:cs typeface="Carlito"/>
              </a:rPr>
              <a:t>genes</a:t>
            </a:r>
            <a:r>
              <a:rPr sz="2800" spc="50" dirty="0">
                <a:latin typeface="Carlito"/>
                <a:cs typeface="Carlito"/>
              </a:rPr>
              <a:t> </a:t>
            </a:r>
            <a:r>
              <a:rPr sz="2800" spc="-10" dirty="0">
                <a:latin typeface="Carlito"/>
                <a:cs typeface="Carlito"/>
              </a:rPr>
              <a:t>whereas</a:t>
            </a:r>
            <a:endParaRPr sz="2800">
              <a:latin typeface="Carlito"/>
              <a:cs typeface="Carlito"/>
            </a:endParaRPr>
          </a:p>
          <a:p>
            <a:pPr marL="756285" marR="407670" lvl="1" indent="-287020">
              <a:lnSpc>
                <a:spcPct val="100000"/>
              </a:lnSpc>
              <a:spcBef>
                <a:spcPts val="670"/>
              </a:spcBef>
              <a:buFont typeface="Arial"/>
              <a:buChar char="–"/>
              <a:tabLst>
                <a:tab pos="756920" algn="l"/>
              </a:tabLst>
            </a:pPr>
            <a:r>
              <a:rPr sz="2800" spc="-10" dirty="0">
                <a:latin typeface="Carlito"/>
                <a:cs typeface="Carlito"/>
              </a:rPr>
              <a:t>chromosomal </a:t>
            </a:r>
            <a:r>
              <a:rPr sz="2800" spc="-15" dirty="0">
                <a:latin typeface="Carlito"/>
                <a:cs typeface="Carlito"/>
              </a:rPr>
              <a:t>mutations </a:t>
            </a:r>
            <a:r>
              <a:rPr sz="2800" spc="-5" dirty="0">
                <a:latin typeface="Carlito"/>
                <a:cs typeface="Carlito"/>
              </a:rPr>
              <a:t>or </a:t>
            </a:r>
            <a:r>
              <a:rPr sz="2800" spc="-15" dirty="0">
                <a:latin typeface="Carlito"/>
                <a:cs typeface="Carlito"/>
              </a:rPr>
              <a:t>chromosomal  aberrations </a:t>
            </a:r>
            <a:r>
              <a:rPr sz="2800" spc="-25" dirty="0">
                <a:latin typeface="Carlito"/>
                <a:cs typeface="Carlito"/>
              </a:rPr>
              <a:t>involve </a:t>
            </a:r>
            <a:r>
              <a:rPr sz="2800" spc="-5" dirty="0">
                <a:latin typeface="Carlito"/>
                <a:cs typeface="Carlito"/>
              </a:rPr>
              <a:t>changes in the </a:t>
            </a:r>
            <a:r>
              <a:rPr sz="2800" spc="-15" dirty="0">
                <a:latin typeface="Carlito"/>
                <a:cs typeface="Carlito"/>
              </a:rPr>
              <a:t>structure </a:t>
            </a:r>
            <a:r>
              <a:rPr sz="2800" spc="-10" dirty="0">
                <a:latin typeface="Carlito"/>
                <a:cs typeface="Carlito"/>
              </a:rPr>
              <a:t>or  number </a:t>
            </a:r>
            <a:r>
              <a:rPr sz="2800" spc="-5" dirty="0">
                <a:latin typeface="Carlito"/>
                <a:cs typeface="Carlito"/>
              </a:rPr>
              <a:t>of</a:t>
            </a:r>
            <a:r>
              <a:rPr sz="2800" spc="30" dirty="0">
                <a:latin typeface="Carlito"/>
                <a:cs typeface="Carlito"/>
              </a:rPr>
              <a:t> </a:t>
            </a:r>
            <a:r>
              <a:rPr sz="2800" spc="-10" dirty="0">
                <a:latin typeface="Carlito"/>
                <a:cs typeface="Carlito"/>
              </a:rPr>
              <a:t>chromosomes</a:t>
            </a:r>
            <a:endParaRPr sz="2800">
              <a:latin typeface="Carlito"/>
              <a:cs typeface="Carlito"/>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8600" y="1295400"/>
            <a:ext cx="8284845" cy="3713837"/>
          </a:xfrm>
          <a:prstGeom prst="rect">
            <a:avLst/>
          </a:prstGeom>
        </p:spPr>
        <p:txBody>
          <a:bodyPr vert="horz" wrap="square" lIns="0" tIns="114300" rIns="0" bIns="0" rtlCol="0">
            <a:spAutoFit/>
          </a:bodyPr>
          <a:lstStyle/>
          <a:p>
            <a:pPr marL="12700">
              <a:lnSpc>
                <a:spcPct val="100000"/>
              </a:lnSpc>
              <a:spcBef>
                <a:spcPts val="900"/>
              </a:spcBef>
              <a:tabLst>
                <a:tab pos="584200" algn="l"/>
              </a:tabLst>
            </a:pPr>
            <a:r>
              <a:rPr sz="3200" spc="-5" dirty="0"/>
              <a:t>i)	Gene </a:t>
            </a:r>
            <a:r>
              <a:rPr sz="3200" spc="-15" dirty="0"/>
              <a:t>mutation </a:t>
            </a:r>
            <a:r>
              <a:rPr sz="3200" dirty="0"/>
              <a:t>or</a:t>
            </a:r>
            <a:r>
              <a:rPr sz="3200" spc="50" dirty="0"/>
              <a:t> </a:t>
            </a:r>
            <a:r>
              <a:rPr sz="3200" spc="-15" dirty="0"/>
              <a:t>Micromutation</a:t>
            </a:r>
            <a:endParaRPr sz="3200" dirty="0"/>
          </a:p>
          <a:p>
            <a:pPr marL="984885" marR="5080">
              <a:lnSpc>
                <a:spcPct val="100000"/>
              </a:lnSpc>
              <a:spcBef>
                <a:spcPts val="690"/>
              </a:spcBef>
            </a:pPr>
            <a:r>
              <a:rPr sz="2800" spc="-5" dirty="0"/>
              <a:t>It is </a:t>
            </a:r>
            <a:r>
              <a:rPr sz="2800" spc="-10" dirty="0"/>
              <a:t>caused due </a:t>
            </a:r>
            <a:r>
              <a:rPr sz="2800" spc="-20" dirty="0"/>
              <a:t>to </a:t>
            </a:r>
            <a:r>
              <a:rPr sz="2800" spc="-10" dirty="0"/>
              <a:t>change </a:t>
            </a:r>
            <a:r>
              <a:rPr sz="2800" spc="-5" dirty="0"/>
              <a:t>in the </a:t>
            </a:r>
            <a:r>
              <a:rPr sz="2800" spc="-15" dirty="0"/>
              <a:t>structure </a:t>
            </a:r>
            <a:r>
              <a:rPr sz="2800" spc="-5" dirty="0"/>
              <a:t>of the  </a:t>
            </a:r>
            <a:r>
              <a:rPr sz="2800" spc="-10" dirty="0"/>
              <a:t>individual gene </a:t>
            </a:r>
            <a:r>
              <a:rPr sz="2800" spc="-5" dirty="0"/>
              <a:t>of </a:t>
            </a:r>
            <a:r>
              <a:rPr sz="2800" spc="-10" dirty="0"/>
              <a:t>DNA </a:t>
            </a:r>
            <a:r>
              <a:rPr sz="2800" spc="-5" dirty="0"/>
              <a:t>molecule. It </a:t>
            </a:r>
            <a:r>
              <a:rPr sz="2800" spc="-10" dirty="0"/>
              <a:t>results due  </a:t>
            </a:r>
            <a:r>
              <a:rPr sz="2800" spc="-20" dirty="0"/>
              <a:t>to </a:t>
            </a:r>
            <a:r>
              <a:rPr sz="2800" spc="-10" dirty="0"/>
              <a:t>change </a:t>
            </a:r>
            <a:r>
              <a:rPr sz="2800" spc="-5" dirty="0"/>
              <a:t>in </a:t>
            </a:r>
            <a:r>
              <a:rPr sz="2800" spc="-10" dirty="0"/>
              <a:t>nucleotide sequence </a:t>
            </a:r>
            <a:r>
              <a:rPr sz="2800" spc="-5" dirty="0"/>
              <a:t>of </a:t>
            </a:r>
            <a:r>
              <a:rPr sz="2800" spc="-10" dirty="0"/>
              <a:t>DNA  </a:t>
            </a:r>
            <a:r>
              <a:rPr sz="2800" spc="-5" dirty="0"/>
              <a:t>molecule </a:t>
            </a:r>
            <a:r>
              <a:rPr sz="2800" spc="-15" dirty="0"/>
              <a:t>at </a:t>
            </a:r>
            <a:r>
              <a:rPr sz="2800" spc="-10" dirty="0"/>
              <a:t>particular region </a:t>
            </a:r>
            <a:r>
              <a:rPr sz="2800" spc="-5" dirty="0"/>
              <a:t>of </a:t>
            </a:r>
            <a:r>
              <a:rPr sz="2800" spc="-10" dirty="0"/>
              <a:t>chromosome.It  </a:t>
            </a:r>
            <a:r>
              <a:rPr sz="2800" spc="-20" dirty="0"/>
              <a:t>involves </a:t>
            </a:r>
            <a:r>
              <a:rPr sz="2800" spc="-15" dirty="0"/>
              <a:t>just </a:t>
            </a:r>
            <a:r>
              <a:rPr sz="2800" spc="-10" dirty="0"/>
              <a:t>one </a:t>
            </a:r>
            <a:r>
              <a:rPr sz="2800" spc="-5" dirty="0"/>
              <a:t>or </a:t>
            </a:r>
            <a:r>
              <a:rPr sz="2800" spc="-10" dirty="0"/>
              <a:t>two bases </a:t>
            </a:r>
            <a:r>
              <a:rPr sz="2800" spc="-5" dirty="0"/>
              <a:t>in </a:t>
            </a:r>
            <a:r>
              <a:rPr sz="2800" spc="-10" dirty="0"/>
              <a:t>DNA </a:t>
            </a:r>
            <a:r>
              <a:rPr sz="2800" spc="-5" dirty="0"/>
              <a:t>molecule.  </a:t>
            </a:r>
            <a:r>
              <a:rPr sz="2800" spc="-10" dirty="0"/>
              <a:t>Hence </a:t>
            </a:r>
            <a:r>
              <a:rPr sz="2800" spc="-5" dirty="0"/>
              <a:t>it </a:t>
            </a:r>
            <a:r>
              <a:rPr sz="2800" spc="-10" dirty="0"/>
              <a:t>is </a:t>
            </a:r>
            <a:r>
              <a:rPr sz="2800" spc="-5" dirty="0"/>
              <a:t>also </a:t>
            </a:r>
            <a:r>
              <a:rPr sz="2800" spc="-10" dirty="0"/>
              <a:t>called </a:t>
            </a:r>
            <a:r>
              <a:rPr sz="2800" spc="-15" dirty="0"/>
              <a:t>point</a:t>
            </a:r>
            <a:r>
              <a:rPr sz="2800" spc="85" dirty="0"/>
              <a:t> </a:t>
            </a:r>
            <a:r>
              <a:rPr sz="2800" spc="-15" dirty="0"/>
              <a:t>mutation.</a:t>
            </a:r>
            <a:endParaRPr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12140" y="438658"/>
            <a:ext cx="5671820" cy="4822190"/>
          </a:xfrm>
          <a:prstGeom prst="rect">
            <a:avLst/>
          </a:prstGeom>
        </p:spPr>
        <p:txBody>
          <a:bodyPr vert="horz" wrap="square" lIns="0" tIns="12700" rIns="0" bIns="0" rtlCol="0">
            <a:spAutoFit/>
          </a:bodyPr>
          <a:lstStyle/>
          <a:p>
            <a:pPr marL="2536190" marR="5080" indent="-1343025">
              <a:lnSpc>
                <a:spcPct val="100000"/>
              </a:lnSpc>
              <a:spcBef>
                <a:spcPts val="100"/>
              </a:spcBef>
            </a:pPr>
            <a:r>
              <a:rPr sz="3600" b="1" spc="-5" dirty="0">
                <a:latin typeface="Carlito"/>
                <a:cs typeface="Carlito"/>
              </a:rPr>
              <a:t>Gene </a:t>
            </a:r>
            <a:r>
              <a:rPr sz="3600" b="1" spc="-15" dirty="0">
                <a:latin typeface="Carlito"/>
                <a:cs typeface="Carlito"/>
              </a:rPr>
              <a:t>mutation </a:t>
            </a:r>
            <a:r>
              <a:rPr sz="3600" b="1" dirty="0">
                <a:latin typeface="Carlito"/>
                <a:cs typeface="Carlito"/>
              </a:rPr>
              <a:t>or </a:t>
            </a:r>
            <a:r>
              <a:rPr sz="3600" b="1" spc="-20" dirty="0">
                <a:latin typeface="Carlito"/>
                <a:cs typeface="Carlito"/>
              </a:rPr>
              <a:t>Point  </a:t>
            </a:r>
            <a:r>
              <a:rPr sz="3600" b="1" spc="-15" dirty="0">
                <a:latin typeface="Carlito"/>
                <a:cs typeface="Carlito"/>
              </a:rPr>
              <a:t>Mutation</a:t>
            </a:r>
            <a:endParaRPr sz="3600" dirty="0">
              <a:latin typeface="Carlito"/>
              <a:cs typeface="Carlito"/>
            </a:endParaRPr>
          </a:p>
          <a:p>
            <a:pPr marL="355600" marR="1523365" indent="-343535">
              <a:lnSpc>
                <a:spcPct val="100000"/>
              </a:lnSpc>
              <a:spcBef>
                <a:spcPts val="2340"/>
              </a:spcBef>
              <a:buFont typeface="Arial"/>
              <a:buChar char="•"/>
              <a:tabLst>
                <a:tab pos="356235" algn="l"/>
              </a:tabLst>
            </a:pPr>
            <a:r>
              <a:rPr sz="3600" b="1" dirty="0">
                <a:solidFill>
                  <a:srgbClr val="CC3300"/>
                </a:solidFill>
                <a:latin typeface="Carlito"/>
                <a:cs typeface="Carlito"/>
              </a:rPr>
              <a:t>Sickle </a:t>
            </a:r>
            <a:r>
              <a:rPr sz="3600" b="1" spc="-5" dirty="0">
                <a:solidFill>
                  <a:srgbClr val="CC3300"/>
                </a:solidFill>
                <a:latin typeface="Carlito"/>
                <a:cs typeface="Carlito"/>
              </a:rPr>
              <a:t>Cell </a:t>
            </a:r>
            <a:r>
              <a:rPr sz="3600" b="1" dirty="0">
                <a:solidFill>
                  <a:srgbClr val="CC3300"/>
                </a:solidFill>
                <a:latin typeface="Carlito"/>
                <a:cs typeface="Carlito"/>
              </a:rPr>
              <a:t>disease</a:t>
            </a:r>
            <a:r>
              <a:rPr sz="3600" b="1" spc="-95" dirty="0">
                <a:solidFill>
                  <a:srgbClr val="CC3300"/>
                </a:solidFill>
                <a:latin typeface="Carlito"/>
                <a:cs typeface="Carlito"/>
              </a:rPr>
              <a:t> </a:t>
            </a:r>
            <a:r>
              <a:rPr sz="3600" dirty="0">
                <a:latin typeface="Carlito"/>
                <a:cs typeface="Carlito"/>
              </a:rPr>
              <a:t>is  the </a:t>
            </a:r>
            <a:r>
              <a:rPr sz="3600" spc="-10" dirty="0">
                <a:latin typeface="Carlito"/>
                <a:cs typeface="Carlito"/>
              </a:rPr>
              <a:t>result </a:t>
            </a:r>
            <a:r>
              <a:rPr sz="3600" spc="-5" dirty="0">
                <a:latin typeface="Carlito"/>
                <a:cs typeface="Carlito"/>
              </a:rPr>
              <a:t>of one  nucleotide  </a:t>
            </a:r>
            <a:r>
              <a:rPr sz="3600" spc="-10" dirty="0">
                <a:latin typeface="Carlito"/>
                <a:cs typeface="Carlito"/>
              </a:rPr>
              <a:t>substitution</a:t>
            </a:r>
            <a:endParaRPr sz="3600" dirty="0">
              <a:latin typeface="Carlito"/>
              <a:cs typeface="Carlito"/>
            </a:endParaRPr>
          </a:p>
          <a:p>
            <a:pPr marL="355600" indent="-343535">
              <a:lnSpc>
                <a:spcPct val="100000"/>
              </a:lnSpc>
              <a:spcBef>
                <a:spcPts val="865"/>
              </a:spcBef>
              <a:buFont typeface="Arial"/>
              <a:buChar char="•"/>
              <a:tabLst>
                <a:tab pos="356235" algn="l"/>
              </a:tabLst>
            </a:pPr>
            <a:r>
              <a:rPr sz="3600" spc="-15" dirty="0">
                <a:latin typeface="Carlito"/>
                <a:cs typeface="Carlito"/>
              </a:rPr>
              <a:t>Occurs </a:t>
            </a:r>
            <a:r>
              <a:rPr sz="3600" dirty="0">
                <a:latin typeface="Carlito"/>
                <a:cs typeface="Carlito"/>
              </a:rPr>
              <a:t>in</a:t>
            </a:r>
            <a:r>
              <a:rPr sz="3600" spc="-10" dirty="0">
                <a:latin typeface="Carlito"/>
                <a:cs typeface="Carlito"/>
              </a:rPr>
              <a:t> </a:t>
            </a:r>
            <a:r>
              <a:rPr sz="3600" dirty="0">
                <a:latin typeface="Carlito"/>
                <a:cs typeface="Carlito"/>
              </a:rPr>
              <a:t>the</a:t>
            </a:r>
          </a:p>
          <a:p>
            <a:pPr marL="355600">
              <a:lnSpc>
                <a:spcPct val="100000"/>
              </a:lnSpc>
            </a:pPr>
            <a:r>
              <a:rPr sz="3600" b="1" spc="-5" dirty="0">
                <a:solidFill>
                  <a:srgbClr val="CC3300"/>
                </a:solidFill>
                <a:latin typeface="Carlito"/>
                <a:cs typeface="Carlito"/>
              </a:rPr>
              <a:t>hemoglobin</a:t>
            </a:r>
            <a:r>
              <a:rPr sz="3600" b="1" spc="10" dirty="0">
                <a:solidFill>
                  <a:srgbClr val="CC3300"/>
                </a:solidFill>
                <a:latin typeface="Carlito"/>
                <a:cs typeface="Carlito"/>
              </a:rPr>
              <a:t> </a:t>
            </a:r>
            <a:r>
              <a:rPr sz="3600" b="1" spc="-15" dirty="0">
                <a:solidFill>
                  <a:srgbClr val="CC3300"/>
                </a:solidFill>
                <a:latin typeface="Carlito"/>
                <a:cs typeface="Carlito"/>
              </a:rPr>
              <a:t>gene</a:t>
            </a:r>
            <a:endParaRPr sz="3600" dirty="0">
              <a:latin typeface="Carlito"/>
              <a:cs typeface="Carlito"/>
            </a:endParaRPr>
          </a:p>
        </p:txBody>
      </p:sp>
      <p:sp>
        <p:nvSpPr>
          <p:cNvPr id="3" name="object 3"/>
          <p:cNvSpPr/>
          <p:nvPr/>
        </p:nvSpPr>
        <p:spPr>
          <a:xfrm>
            <a:off x="4800600" y="2057400"/>
            <a:ext cx="3285744" cy="42291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91664" y="461899"/>
            <a:ext cx="5363210" cy="696595"/>
          </a:xfrm>
          <a:prstGeom prst="rect">
            <a:avLst/>
          </a:prstGeom>
        </p:spPr>
        <p:txBody>
          <a:bodyPr vert="horz" wrap="square" lIns="0" tIns="13335" rIns="0" bIns="0" rtlCol="0">
            <a:spAutoFit/>
          </a:bodyPr>
          <a:lstStyle/>
          <a:p>
            <a:pPr marL="12700">
              <a:lnSpc>
                <a:spcPct val="100000"/>
              </a:lnSpc>
              <a:spcBef>
                <a:spcPts val="105"/>
              </a:spcBef>
            </a:pPr>
            <a:r>
              <a:rPr spc="-40" dirty="0"/>
              <a:t>Types </a:t>
            </a:r>
            <a:r>
              <a:rPr spc="-5" dirty="0"/>
              <a:t>of </a:t>
            </a:r>
            <a:r>
              <a:rPr spc="-10" dirty="0"/>
              <a:t>gene</a:t>
            </a:r>
            <a:r>
              <a:rPr spc="-30" dirty="0"/>
              <a:t> </a:t>
            </a:r>
            <a:r>
              <a:rPr spc="-10" dirty="0"/>
              <a:t>mutation</a:t>
            </a:r>
          </a:p>
        </p:txBody>
      </p:sp>
      <p:sp>
        <p:nvSpPr>
          <p:cNvPr id="3" name="object 3"/>
          <p:cNvSpPr txBox="1"/>
          <p:nvPr/>
        </p:nvSpPr>
        <p:spPr>
          <a:xfrm>
            <a:off x="535940" y="1607261"/>
            <a:ext cx="6565265" cy="3632200"/>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Lst>
            </a:pPr>
            <a:r>
              <a:rPr sz="3200" dirty="0">
                <a:latin typeface="Carlito"/>
                <a:cs typeface="Carlito"/>
              </a:rPr>
              <a:t>Gene </a:t>
            </a:r>
            <a:r>
              <a:rPr sz="3200" spc="-10" dirty="0">
                <a:latin typeface="Carlito"/>
                <a:cs typeface="Carlito"/>
              </a:rPr>
              <a:t>mutation </a:t>
            </a:r>
            <a:r>
              <a:rPr sz="3200" spc="-20" dirty="0">
                <a:latin typeface="Carlito"/>
                <a:cs typeface="Carlito"/>
              </a:rPr>
              <a:t>may </a:t>
            </a:r>
            <a:r>
              <a:rPr sz="3200" dirty="0">
                <a:latin typeface="Carlito"/>
                <a:cs typeface="Carlito"/>
              </a:rPr>
              <a:t>be </a:t>
            </a:r>
            <a:r>
              <a:rPr sz="3200" spc="-5" dirty="0">
                <a:latin typeface="Carlito"/>
                <a:cs typeface="Carlito"/>
              </a:rPr>
              <a:t>caused </a:t>
            </a:r>
            <a:r>
              <a:rPr sz="3200" dirty="0">
                <a:latin typeface="Carlito"/>
                <a:cs typeface="Carlito"/>
              </a:rPr>
              <a:t>due </a:t>
            </a:r>
            <a:r>
              <a:rPr sz="3200" spc="-20" dirty="0">
                <a:latin typeface="Carlito"/>
                <a:cs typeface="Carlito"/>
              </a:rPr>
              <a:t>to  </a:t>
            </a:r>
            <a:r>
              <a:rPr sz="3200" spc="-15" dirty="0">
                <a:latin typeface="Carlito"/>
                <a:cs typeface="Carlito"/>
              </a:rPr>
              <a:t>following </a:t>
            </a:r>
            <a:r>
              <a:rPr sz="3200" spc="-5" dirty="0">
                <a:latin typeface="Carlito"/>
                <a:cs typeface="Carlito"/>
              </a:rPr>
              <a:t>changes </a:t>
            </a:r>
            <a:r>
              <a:rPr sz="3200" dirty="0">
                <a:latin typeface="Carlito"/>
                <a:cs typeface="Carlito"/>
              </a:rPr>
              <a:t>in </a:t>
            </a:r>
            <a:r>
              <a:rPr sz="3200" spc="-5" dirty="0">
                <a:latin typeface="Carlito"/>
                <a:cs typeface="Carlito"/>
              </a:rPr>
              <a:t>DNA </a:t>
            </a:r>
            <a:r>
              <a:rPr sz="3200" dirty="0">
                <a:latin typeface="Carlito"/>
                <a:cs typeface="Carlito"/>
              </a:rPr>
              <a:t>and</a:t>
            </a:r>
            <a:r>
              <a:rPr sz="3200" spc="60" dirty="0">
                <a:latin typeface="Carlito"/>
                <a:cs typeface="Carlito"/>
              </a:rPr>
              <a:t> </a:t>
            </a:r>
            <a:r>
              <a:rPr sz="3200" spc="5" dirty="0">
                <a:latin typeface="Carlito"/>
                <a:cs typeface="Carlito"/>
              </a:rPr>
              <a:t>RNA.</a:t>
            </a:r>
            <a:endParaRPr sz="3200">
              <a:latin typeface="Carlito"/>
              <a:cs typeface="Carlito"/>
            </a:endParaRPr>
          </a:p>
          <a:p>
            <a:pPr marL="469900">
              <a:lnSpc>
                <a:spcPct val="100000"/>
              </a:lnSpc>
              <a:spcBef>
                <a:spcPts val="840"/>
              </a:spcBef>
            </a:pPr>
            <a:r>
              <a:rPr sz="3600" spc="10" dirty="0">
                <a:solidFill>
                  <a:srgbClr val="CC3300"/>
                </a:solidFill>
                <a:latin typeface="Arial"/>
                <a:cs typeface="Arial"/>
              </a:rPr>
              <a:t>–</a:t>
            </a:r>
            <a:r>
              <a:rPr sz="3600" spc="10" dirty="0">
                <a:solidFill>
                  <a:srgbClr val="CC3300"/>
                </a:solidFill>
                <a:latin typeface="Carlito"/>
                <a:cs typeface="Carlito"/>
              </a:rPr>
              <a:t>Substitutions</a:t>
            </a:r>
            <a:endParaRPr sz="3600">
              <a:latin typeface="Carlito"/>
              <a:cs typeface="Carlito"/>
            </a:endParaRPr>
          </a:p>
          <a:p>
            <a:pPr marL="469900">
              <a:lnSpc>
                <a:spcPct val="100000"/>
              </a:lnSpc>
              <a:spcBef>
                <a:spcPts val="865"/>
              </a:spcBef>
            </a:pPr>
            <a:r>
              <a:rPr sz="3600" spc="20" dirty="0">
                <a:solidFill>
                  <a:srgbClr val="CC3300"/>
                </a:solidFill>
                <a:latin typeface="Arial"/>
                <a:cs typeface="Arial"/>
              </a:rPr>
              <a:t>–</a:t>
            </a:r>
            <a:r>
              <a:rPr sz="3600" spc="20" dirty="0">
                <a:solidFill>
                  <a:srgbClr val="CC3300"/>
                </a:solidFill>
                <a:latin typeface="Carlito"/>
                <a:cs typeface="Carlito"/>
              </a:rPr>
              <a:t>Insertions</a:t>
            </a:r>
            <a:endParaRPr sz="3600">
              <a:latin typeface="Carlito"/>
              <a:cs typeface="Carlito"/>
            </a:endParaRPr>
          </a:p>
          <a:p>
            <a:pPr marL="469900">
              <a:lnSpc>
                <a:spcPct val="100000"/>
              </a:lnSpc>
              <a:spcBef>
                <a:spcPts val="865"/>
              </a:spcBef>
            </a:pPr>
            <a:r>
              <a:rPr sz="3600" spc="20" dirty="0">
                <a:solidFill>
                  <a:srgbClr val="CC3300"/>
                </a:solidFill>
                <a:latin typeface="Arial"/>
                <a:cs typeface="Arial"/>
              </a:rPr>
              <a:t>–</a:t>
            </a:r>
            <a:r>
              <a:rPr sz="3600" spc="20" dirty="0">
                <a:solidFill>
                  <a:srgbClr val="CC3300"/>
                </a:solidFill>
                <a:latin typeface="Carlito"/>
                <a:cs typeface="Carlito"/>
              </a:rPr>
              <a:t>Deletions</a:t>
            </a:r>
            <a:endParaRPr sz="3600">
              <a:latin typeface="Carlito"/>
              <a:cs typeface="Carlito"/>
            </a:endParaRPr>
          </a:p>
          <a:p>
            <a:pPr marL="469900">
              <a:lnSpc>
                <a:spcPct val="100000"/>
              </a:lnSpc>
              <a:spcBef>
                <a:spcPts val="865"/>
              </a:spcBef>
            </a:pPr>
            <a:r>
              <a:rPr sz="3600" spc="15" dirty="0">
                <a:solidFill>
                  <a:srgbClr val="CC3300"/>
                </a:solidFill>
                <a:latin typeface="Arial"/>
                <a:cs typeface="Arial"/>
              </a:rPr>
              <a:t>–</a:t>
            </a:r>
            <a:r>
              <a:rPr sz="3600" spc="15" dirty="0">
                <a:solidFill>
                  <a:srgbClr val="CC3300"/>
                </a:solidFill>
                <a:latin typeface="Carlito"/>
                <a:cs typeface="Carlito"/>
              </a:rPr>
              <a:t>Frameshift</a:t>
            </a:r>
            <a:endParaRPr sz="3600">
              <a:latin typeface="Carlito"/>
              <a:cs typeface="Carlito"/>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3001" y="192150"/>
            <a:ext cx="5695950" cy="635000"/>
          </a:xfrm>
          <a:prstGeom prst="rect">
            <a:avLst/>
          </a:prstGeom>
        </p:spPr>
        <p:txBody>
          <a:bodyPr vert="horz" wrap="square" lIns="0" tIns="12065" rIns="0" bIns="0" rtlCol="0">
            <a:spAutoFit/>
          </a:bodyPr>
          <a:lstStyle/>
          <a:p>
            <a:pPr marL="12700">
              <a:lnSpc>
                <a:spcPct val="100000"/>
              </a:lnSpc>
              <a:spcBef>
                <a:spcPts val="95"/>
              </a:spcBef>
            </a:pPr>
            <a:r>
              <a:rPr sz="4000" spc="-10" dirty="0"/>
              <a:t>Substitution</a:t>
            </a:r>
            <a:r>
              <a:rPr sz="4000" spc="-60" dirty="0"/>
              <a:t> </a:t>
            </a:r>
            <a:r>
              <a:rPr sz="4000" spc="-15" dirty="0"/>
              <a:t>mutation</a:t>
            </a:r>
            <a:endParaRPr sz="4000" dirty="0"/>
          </a:p>
        </p:txBody>
      </p:sp>
      <p:sp>
        <p:nvSpPr>
          <p:cNvPr id="3" name="object 3"/>
          <p:cNvSpPr txBox="1"/>
          <p:nvPr/>
        </p:nvSpPr>
        <p:spPr>
          <a:xfrm>
            <a:off x="535940" y="1563370"/>
            <a:ext cx="7924800" cy="4227830"/>
          </a:xfrm>
          <a:prstGeom prst="rect">
            <a:avLst/>
          </a:prstGeom>
        </p:spPr>
        <p:txBody>
          <a:bodyPr vert="horz" wrap="square" lIns="0" tIns="58419" rIns="0" bIns="0" rtlCol="0">
            <a:spAutoFit/>
          </a:bodyPr>
          <a:lstStyle/>
          <a:p>
            <a:pPr marL="355600" marR="528320" indent="-342900" algn="just">
              <a:lnSpc>
                <a:spcPct val="90000"/>
              </a:lnSpc>
              <a:spcBef>
                <a:spcPts val="459"/>
              </a:spcBef>
              <a:buFont typeface="Arial"/>
              <a:buChar char="•"/>
              <a:tabLst>
                <a:tab pos="355600" algn="l"/>
              </a:tabLst>
            </a:pPr>
            <a:r>
              <a:rPr sz="3000" spc="-5" dirty="0">
                <a:latin typeface="Carlito"/>
                <a:cs typeface="Carlito"/>
              </a:rPr>
              <a:t>One base pair </a:t>
            </a:r>
            <a:r>
              <a:rPr sz="3000" dirty="0">
                <a:latin typeface="Carlito"/>
                <a:cs typeface="Carlito"/>
              </a:rPr>
              <a:t>is </a:t>
            </a:r>
            <a:r>
              <a:rPr sz="3000" spc="-5" dirty="0">
                <a:latin typeface="Carlito"/>
                <a:cs typeface="Carlito"/>
              </a:rPr>
              <a:t>replaced </a:t>
            </a:r>
            <a:r>
              <a:rPr sz="3000" spc="-10" dirty="0">
                <a:latin typeface="Carlito"/>
                <a:cs typeface="Carlito"/>
              </a:rPr>
              <a:t>by </a:t>
            </a:r>
            <a:r>
              <a:rPr sz="3000" dirty="0">
                <a:latin typeface="Carlito"/>
                <a:cs typeface="Carlito"/>
              </a:rPr>
              <a:t>a </a:t>
            </a:r>
            <a:r>
              <a:rPr sz="3000" spc="-25" dirty="0">
                <a:latin typeface="Carlito"/>
                <a:cs typeface="Carlito"/>
              </a:rPr>
              <a:t>different </a:t>
            </a:r>
            <a:r>
              <a:rPr sz="3000" spc="-5" dirty="0">
                <a:latin typeface="Carlito"/>
                <a:cs typeface="Carlito"/>
              </a:rPr>
              <a:t>one </a:t>
            </a:r>
            <a:r>
              <a:rPr sz="3000" dirty="0">
                <a:latin typeface="Carlito"/>
                <a:cs typeface="Carlito"/>
              </a:rPr>
              <a:t>is  </a:t>
            </a:r>
            <a:r>
              <a:rPr sz="3000" spc="-5" dirty="0">
                <a:latin typeface="Carlito"/>
                <a:cs typeface="Carlito"/>
              </a:rPr>
              <a:t>called </a:t>
            </a:r>
            <a:r>
              <a:rPr sz="3000" spc="-10" dirty="0">
                <a:latin typeface="Carlito"/>
                <a:cs typeface="Carlito"/>
              </a:rPr>
              <a:t>substitution mutation. </a:t>
            </a:r>
            <a:r>
              <a:rPr sz="3000" dirty="0">
                <a:latin typeface="Carlito"/>
                <a:cs typeface="Carlito"/>
              </a:rPr>
              <a:t>It </a:t>
            </a:r>
            <a:r>
              <a:rPr sz="3000" spc="-10" dirty="0">
                <a:latin typeface="Carlito"/>
                <a:cs typeface="Carlito"/>
              </a:rPr>
              <a:t>occurs by </a:t>
            </a:r>
            <a:r>
              <a:rPr sz="3000" spc="-5" dirty="0">
                <a:latin typeface="Carlito"/>
                <a:cs typeface="Carlito"/>
              </a:rPr>
              <a:t>two  </a:t>
            </a:r>
            <a:r>
              <a:rPr sz="3000" dirty="0">
                <a:latin typeface="Carlito"/>
                <a:cs typeface="Carlito"/>
              </a:rPr>
              <a:t>types</a:t>
            </a:r>
            <a:endParaRPr sz="3000">
              <a:latin typeface="Carlito"/>
              <a:cs typeface="Carlito"/>
            </a:endParaRPr>
          </a:p>
          <a:p>
            <a:pPr marL="756285" marR="223520" lvl="1" indent="-287020">
              <a:lnSpc>
                <a:spcPct val="90000"/>
              </a:lnSpc>
              <a:spcBef>
                <a:spcPts val="650"/>
              </a:spcBef>
              <a:buFont typeface="Arial"/>
              <a:buChar char="–"/>
              <a:tabLst>
                <a:tab pos="756920" algn="l"/>
              </a:tabLst>
            </a:pPr>
            <a:r>
              <a:rPr sz="2600" dirty="0">
                <a:latin typeface="Carlito"/>
                <a:cs typeface="Carlito"/>
              </a:rPr>
              <a:t>(i) </a:t>
            </a:r>
            <a:r>
              <a:rPr sz="2600" spc="-15" dirty="0">
                <a:latin typeface="Carlito"/>
                <a:cs typeface="Carlito"/>
              </a:rPr>
              <a:t>Transitions- </a:t>
            </a:r>
            <a:r>
              <a:rPr sz="2600" dirty="0">
                <a:latin typeface="Carlito"/>
                <a:cs typeface="Carlito"/>
              </a:rPr>
              <a:t>In </a:t>
            </a:r>
            <a:r>
              <a:rPr sz="2600" spc="-5" dirty="0">
                <a:latin typeface="Carlito"/>
                <a:cs typeface="Carlito"/>
              </a:rPr>
              <a:t>transition, </a:t>
            </a:r>
            <a:r>
              <a:rPr sz="2600" dirty="0">
                <a:latin typeface="Carlito"/>
                <a:cs typeface="Carlito"/>
              </a:rPr>
              <a:t>a </a:t>
            </a:r>
            <a:r>
              <a:rPr sz="2600" spc="-5" dirty="0">
                <a:latin typeface="Carlito"/>
                <a:cs typeface="Carlito"/>
              </a:rPr>
              <a:t>purine </a:t>
            </a:r>
            <a:r>
              <a:rPr sz="2600" dirty="0">
                <a:latin typeface="Carlito"/>
                <a:cs typeface="Carlito"/>
              </a:rPr>
              <a:t>is </a:t>
            </a:r>
            <a:r>
              <a:rPr sz="2600" spc="-5" dirty="0">
                <a:latin typeface="Carlito"/>
                <a:cs typeface="Carlito"/>
              </a:rPr>
              <a:t>replaced </a:t>
            </a:r>
            <a:r>
              <a:rPr sz="2600" spc="-10" dirty="0">
                <a:latin typeface="Carlito"/>
                <a:cs typeface="Carlito"/>
              </a:rPr>
              <a:t>by  </a:t>
            </a:r>
            <a:r>
              <a:rPr sz="2600" dirty="0">
                <a:latin typeface="Carlito"/>
                <a:cs typeface="Carlito"/>
              </a:rPr>
              <a:t>another </a:t>
            </a:r>
            <a:r>
              <a:rPr sz="2600" spc="-5" dirty="0">
                <a:latin typeface="Carlito"/>
                <a:cs typeface="Carlito"/>
              </a:rPr>
              <a:t>purine </a:t>
            </a:r>
            <a:r>
              <a:rPr sz="2600" dirty="0">
                <a:latin typeface="Carlito"/>
                <a:cs typeface="Carlito"/>
              </a:rPr>
              <a:t>and a pyrimidine is </a:t>
            </a:r>
            <a:r>
              <a:rPr sz="2600" spc="-5" dirty="0">
                <a:latin typeface="Carlito"/>
                <a:cs typeface="Carlito"/>
              </a:rPr>
              <a:t>replaced by  </a:t>
            </a:r>
            <a:r>
              <a:rPr sz="2600" dirty="0">
                <a:latin typeface="Carlito"/>
                <a:cs typeface="Carlito"/>
              </a:rPr>
              <a:t>another pyrimidine i.e., A = T is </a:t>
            </a:r>
            <a:r>
              <a:rPr sz="2600" spc="-5" dirty="0">
                <a:latin typeface="Carlito"/>
                <a:cs typeface="Carlito"/>
              </a:rPr>
              <a:t>replaced </a:t>
            </a:r>
            <a:r>
              <a:rPr sz="2600" spc="-10" dirty="0">
                <a:latin typeface="Carlito"/>
                <a:cs typeface="Carlito"/>
              </a:rPr>
              <a:t>by </a:t>
            </a:r>
            <a:r>
              <a:rPr sz="2600" dirty="0">
                <a:latin typeface="Carlito"/>
                <a:cs typeface="Carlito"/>
              </a:rPr>
              <a:t>G = C</a:t>
            </a:r>
            <a:r>
              <a:rPr sz="2600" spc="-130" dirty="0">
                <a:latin typeface="Carlito"/>
                <a:cs typeface="Carlito"/>
              </a:rPr>
              <a:t> </a:t>
            </a:r>
            <a:r>
              <a:rPr sz="2600" spc="-5" dirty="0">
                <a:latin typeface="Carlito"/>
                <a:cs typeface="Carlito"/>
              </a:rPr>
              <a:t>or  </a:t>
            </a:r>
            <a:r>
              <a:rPr sz="2600" spc="-10" dirty="0">
                <a:latin typeface="Carlito"/>
                <a:cs typeface="Carlito"/>
              </a:rPr>
              <a:t>vice-versa.</a:t>
            </a:r>
            <a:endParaRPr sz="2600">
              <a:latin typeface="Carlito"/>
              <a:cs typeface="Carlito"/>
            </a:endParaRPr>
          </a:p>
          <a:p>
            <a:pPr marL="756285" lvl="1" indent="-287020">
              <a:lnSpc>
                <a:spcPct val="100000"/>
              </a:lnSpc>
              <a:spcBef>
                <a:spcPts val="315"/>
              </a:spcBef>
              <a:buFont typeface="Arial"/>
              <a:buChar char="–"/>
              <a:tabLst>
                <a:tab pos="756920" algn="l"/>
              </a:tabLst>
            </a:pPr>
            <a:r>
              <a:rPr sz="2600" spc="-5" dirty="0">
                <a:latin typeface="Carlito"/>
                <a:cs typeface="Carlito"/>
              </a:rPr>
              <a:t>(ii) </a:t>
            </a:r>
            <a:r>
              <a:rPr sz="2600" spc="-40" dirty="0">
                <a:latin typeface="Carlito"/>
                <a:cs typeface="Carlito"/>
              </a:rPr>
              <a:t>Trans</a:t>
            </a:r>
            <a:r>
              <a:rPr sz="2600" spc="-35" dirty="0">
                <a:latin typeface="Carlito"/>
                <a:cs typeface="Carlito"/>
              </a:rPr>
              <a:t> </a:t>
            </a:r>
            <a:r>
              <a:rPr sz="2600" spc="-10" dirty="0">
                <a:latin typeface="Carlito"/>
                <a:cs typeface="Carlito"/>
              </a:rPr>
              <a:t>versions-</a:t>
            </a:r>
            <a:endParaRPr sz="2600">
              <a:latin typeface="Carlito"/>
              <a:cs typeface="Carlito"/>
            </a:endParaRPr>
          </a:p>
          <a:p>
            <a:pPr marL="1155700" marR="5080" lvl="2" indent="-228600">
              <a:lnSpc>
                <a:spcPct val="90000"/>
              </a:lnSpc>
              <a:spcBef>
                <a:spcPts val="555"/>
              </a:spcBef>
              <a:buFont typeface="Arial"/>
              <a:buChar char="•"/>
              <a:tabLst>
                <a:tab pos="1155700" algn="l"/>
                <a:tab pos="1156335" algn="l"/>
              </a:tabLst>
            </a:pPr>
            <a:r>
              <a:rPr sz="2200" spc="-5" dirty="0">
                <a:latin typeface="Carlito"/>
                <a:cs typeface="Carlito"/>
              </a:rPr>
              <a:t>In </a:t>
            </a:r>
            <a:r>
              <a:rPr sz="2200" spc="-15" dirty="0">
                <a:latin typeface="Carlito"/>
                <a:cs typeface="Carlito"/>
              </a:rPr>
              <a:t>trans version, </a:t>
            </a:r>
            <a:r>
              <a:rPr sz="2200" spc="-5" dirty="0">
                <a:latin typeface="Carlito"/>
                <a:cs typeface="Carlito"/>
              </a:rPr>
              <a:t>a </a:t>
            </a:r>
            <a:r>
              <a:rPr sz="2200" spc="-10" dirty="0">
                <a:latin typeface="Carlito"/>
                <a:cs typeface="Carlito"/>
              </a:rPr>
              <a:t>purine </a:t>
            </a:r>
            <a:r>
              <a:rPr sz="2200" spc="-5" dirty="0">
                <a:latin typeface="Carlito"/>
                <a:cs typeface="Carlito"/>
              </a:rPr>
              <a:t>is replaced </a:t>
            </a:r>
            <a:r>
              <a:rPr sz="2200" spc="-15" dirty="0">
                <a:latin typeface="Carlito"/>
                <a:cs typeface="Carlito"/>
              </a:rPr>
              <a:t>by </a:t>
            </a:r>
            <a:r>
              <a:rPr sz="2200" spc="-5" dirty="0">
                <a:latin typeface="Carlito"/>
                <a:cs typeface="Carlito"/>
              </a:rPr>
              <a:t>a pyrimidine or a  pyrimidine </a:t>
            </a:r>
            <a:r>
              <a:rPr sz="2200" spc="-10" dirty="0">
                <a:latin typeface="Carlito"/>
                <a:cs typeface="Carlito"/>
              </a:rPr>
              <a:t>by </a:t>
            </a:r>
            <a:r>
              <a:rPr sz="2200" spc="-5" dirty="0">
                <a:latin typeface="Carlito"/>
                <a:cs typeface="Carlito"/>
              </a:rPr>
              <a:t>a </a:t>
            </a:r>
            <a:r>
              <a:rPr sz="2200" spc="-10" dirty="0">
                <a:latin typeface="Carlito"/>
                <a:cs typeface="Carlito"/>
              </a:rPr>
              <a:t>purine, </a:t>
            </a:r>
            <a:r>
              <a:rPr sz="2200" spc="-5" dirty="0">
                <a:latin typeface="Carlito"/>
                <a:cs typeface="Carlito"/>
              </a:rPr>
              <a:t>i.e., C = G is replaced </a:t>
            </a:r>
            <a:r>
              <a:rPr sz="2200" spc="-15" dirty="0">
                <a:latin typeface="Carlito"/>
                <a:cs typeface="Carlito"/>
              </a:rPr>
              <a:t>by </a:t>
            </a:r>
            <a:r>
              <a:rPr sz="2200" spc="-5" dirty="0">
                <a:latin typeface="Carlito"/>
                <a:cs typeface="Carlito"/>
              </a:rPr>
              <a:t>G = C or A =  T is </a:t>
            </a:r>
            <a:r>
              <a:rPr sz="2200" spc="-10" dirty="0">
                <a:latin typeface="Carlito"/>
                <a:cs typeface="Carlito"/>
              </a:rPr>
              <a:t>replaced </a:t>
            </a:r>
            <a:r>
              <a:rPr sz="2200" spc="-15" dirty="0">
                <a:latin typeface="Carlito"/>
                <a:cs typeface="Carlito"/>
              </a:rPr>
              <a:t>by </a:t>
            </a:r>
            <a:r>
              <a:rPr sz="2200" spc="-5" dirty="0">
                <a:latin typeface="Carlito"/>
                <a:cs typeface="Carlito"/>
              </a:rPr>
              <a:t>T =</a:t>
            </a:r>
            <a:r>
              <a:rPr sz="2200" spc="35" dirty="0">
                <a:latin typeface="Carlito"/>
                <a:cs typeface="Carlito"/>
              </a:rPr>
              <a:t> </a:t>
            </a:r>
            <a:r>
              <a:rPr sz="2200" spc="5" dirty="0">
                <a:latin typeface="Carlito"/>
                <a:cs typeface="Carlito"/>
              </a:rPr>
              <a:t>A.</a:t>
            </a:r>
            <a:endParaRPr sz="2200">
              <a:latin typeface="Carlito"/>
              <a:cs typeface="Carlito"/>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609600" y="381000"/>
            <a:ext cx="8061959" cy="3691254"/>
          </a:xfrm>
          <a:prstGeom prst="rect">
            <a:avLst/>
          </a:prstGeom>
        </p:spPr>
        <p:txBody>
          <a:bodyPr vert="horz" wrap="square" lIns="0" tIns="78740" rIns="0" bIns="0" rtlCol="0">
            <a:spAutoFit/>
          </a:bodyPr>
          <a:lstStyle/>
          <a:p>
            <a:pPr marL="756285" marR="5080" indent="-287020">
              <a:lnSpc>
                <a:spcPct val="80100"/>
              </a:lnSpc>
              <a:spcBef>
                <a:spcPts val="620"/>
              </a:spcBef>
              <a:buFont typeface="Arial"/>
              <a:buChar char="–"/>
              <a:tabLst>
                <a:tab pos="756285" algn="l"/>
                <a:tab pos="756920" algn="l"/>
              </a:tabLst>
            </a:pPr>
            <a:r>
              <a:rPr sz="2200" spc="-5" dirty="0">
                <a:latin typeface="Carlito"/>
                <a:cs typeface="Carlito"/>
              </a:rPr>
              <a:t>A </a:t>
            </a:r>
            <a:r>
              <a:rPr sz="2200" spc="-10" dirty="0">
                <a:latin typeface="Carlito"/>
                <a:cs typeface="Carlito"/>
              </a:rPr>
              <a:t>frameshift mutation </a:t>
            </a:r>
            <a:r>
              <a:rPr sz="2200" spc="-5" dirty="0">
                <a:latin typeface="Carlito"/>
                <a:cs typeface="Carlito"/>
              </a:rPr>
              <a:t>is a </a:t>
            </a:r>
            <a:r>
              <a:rPr sz="2200" spc="-10" dirty="0">
                <a:latin typeface="Carlito"/>
                <a:cs typeface="Carlito"/>
              </a:rPr>
              <a:t>genetic mutation caused by </a:t>
            </a:r>
            <a:r>
              <a:rPr sz="2200" spc="-5" dirty="0">
                <a:latin typeface="Carlito"/>
                <a:cs typeface="Carlito"/>
              </a:rPr>
              <a:t>a  </a:t>
            </a:r>
            <a:r>
              <a:rPr sz="2200" spc="-10" dirty="0">
                <a:latin typeface="Carlito"/>
                <a:cs typeface="Carlito"/>
              </a:rPr>
              <a:t>deletion </a:t>
            </a:r>
            <a:r>
              <a:rPr sz="2200" dirty="0">
                <a:latin typeface="Carlito"/>
                <a:cs typeface="Carlito"/>
              </a:rPr>
              <a:t>or </a:t>
            </a:r>
            <a:r>
              <a:rPr sz="2200" spc="-10" dirty="0">
                <a:latin typeface="Carlito"/>
                <a:cs typeface="Carlito"/>
              </a:rPr>
              <a:t>insertion </a:t>
            </a:r>
            <a:r>
              <a:rPr sz="2200" spc="-5" dirty="0">
                <a:latin typeface="Carlito"/>
                <a:cs typeface="Carlito"/>
              </a:rPr>
              <a:t>in a DNA sequence. </a:t>
            </a:r>
            <a:r>
              <a:rPr sz="2200" spc="-10" dirty="0">
                <a:latin typeface="Carlito"/>
                <a:cs typeface="Carlito"/>
              </a:rPr>
              <a:t>There </a:t>
            </a:r>
            <a:r>
              <a:rPr sz="2200" spc="-5" dirty="0">
                <a:latin typeface="Carlito"/>
                <a:cs typeface="Carlito"/>
              </a:rPr>
              <a:t>is shift in reading  </a:t>
            </a:r>
            <a:r>
              <a:rPr sz="2200" spc="-15" dirty="0">
                <a:latin typeface="Carlito"/>
                <a:cs typeface="Carlito"/>
              </a:rPr>
              <a:t>frame forward </a:t>
            </a:r>
            <a:r>
              <a:rPr sz="2200" spc="-5" dirty="0">
                <a:latin typeface="Carlito"/>
                <a:cs typeface="Carlito"/>
              </a:rPr>
              <a:t>or </a:t>
            </a:r>
            <a:r>
              <a:rPr sz="2200" spc="-15" dirty="0">
                <a:latin typeface="Carlito"/>
                <a:cs typeface="Carlito"/>
              </a:rPr>
              <a:t>backwarsd </a:t>
            </a:r>
            <a:r>
              <a:rPr sz="2200" spc="-10" dirty="0">
                <a:latin typeface="Carlito"/>
                <a:cs typeface="Carlito"/>
              </a:rPr>
              <a:t>by </a:t>
            </a:r>
            <a:r>
              <a:rPr sz="2200" spc="-5" dirty="0">
                <a:latin typeface="Carlito"/>
                <a:cs typeface="Carlito"/>
              </a:rPr>
              <a:t>one </a:t>
            </a:r>
            <a:r>
              <a:rPr sz="2200" dirty="0">
                <a:latin typeface="Carlito"/>
                <a:cs typeface="Carlito"/>
              </a:rPr>
              <a:t>or </a:t>
            </a:r>
            <a:r>
              <a:rPr sz="2200" spc="-15" dirty="0">
                <a:latin typeface="Carlito"/>
                <a:cs typeface="Carlito"/>
              </a:rPr>
              <a:t>two</a:t>
            </a:r>
            <a:r>
              <a:rPr sz="2200" spc="70" dirty="0">
                <a:latin typeface="Carlito"/>
                <a:cs typeface="Carlito"/>
              </a:rPr>
              <a:t> </a:t>
            </a:r>
            <a:r>
              <a:rPr sz="2200" spc="-5" dirty="0">
                <a:latin typeface="Carlito"/>
                <a:cs typeface="Carlito"/>
              </a:rPr>
              <a:t>nucleotides.</a:t>
            </a:r>
            <a:endParaRPr sz="2200" dirty="0">
              <a:latin typeface="Carlito"/>
              <a:cs typeface="Carlito"/>
            </a:endParaRPr>
          </a:p>
          <a:p>
            <a:pPr>
              <a:lnSpc>
                <a:spcPct val="100000"/>
              </a:lnSpc>
              <a:spcBef>
                <a:spcPts val="55"/>
              </a:spcBef>
              <a:buFont typeface="Arial"/>
              <a:buChar char="–"/>
            </a:pPr>
            <a:endParaRPr sz="2550" dirty="0">
              <a:latin typeface="Carlito"/>
              <a:cs typeface="Carlito"/>
            </a:endParaRPr>
          </a:p>
          <a:p>
            <a:pPr marL="756285" marR="175895" indent="-287020">
              <a:lnSpc>
                <a:spcPct val="80000"/>
              </a:lnSpc>
              <a:buFont typeface="Arial"/>
              <a:buChar char="–"/>
              <a:tabLst>
                <a:tab pos="756285" algn="l"/>
                <a:tab pos="756920" algn="l"/>
              </a:tabLst>
            </a:pPr>
            <a:r>
              <a:rPr sz="2200" spc="-10" dirty="0">
                <a:latin typeface="Carlito"/>
                <a:cs typeface="Carlito"/>
              </a:rPr>
              <a:t>Frameshift mutations </a:t>
            </a:r>
            <a:r>
              <a:rPr sz="2200" spc="-5" dirty="0">
                <a:latin typeface="Carlito"/>
                <a:cs typeface="Carlito"/>
              </a:rPr>
              <a:t>arise when the normal </a:t>
            </a:r>
            <a:r>
              <a:rPr sz="2200" spc="-10" dirty="0">
                <a:latin typeface="Carlito"/>
                <a:cs typeface="Carlito"/>
              </a:rPr>
              <a:t>sequence </a:t>
            </a:r>
            <a:r>
              <a:rPr sz="2200" spc="-5" dirty="0">
                <a:latin typeface="Carlito"/>
                <a:cs typeface="Carlito"/>
              </a:rPr>
              <a:t>of  </a:t>
            </a:r>
            <a:r>
              <a:rPr sz="2200" spc="-10" dirty="0">
                <a:latin typeface="Carlito"/>
                <a:cs typeface="Carlito"/>
              </a:rPr>
              <a:t>codons </a:t>
            </a:r>
            <a:r>
              <a:rPr sz="2200" spc="-5" dirty="0">
                <a:latin typeface="Carlito"/>
                <a:cs typeface="Carlito"/>
              </a:rPr>
              <a:t>is </a:t>
            </a:r>
            <a:r>
              <a:rPr sz="2200" spc="-10" dirty="0">
                <a:latin typeface="Carlito"/>
                <a:cs typeface="Carlito"/>
              </a:rPr>
              <a:t>disrupted by </a:t>
            </a:r>
            <a:r>
              <a:rPr sz="2200" spc="-5" dirty="0">
                <a:latin typeface="Carlito"/>
                <a:cs typeface="Carlito"/>
              </a:rPr>
              <a:t>the insertion or </a:t>
            </a:r>
            <a:r>
              <a:rPr sz="2200" spc="-10" dirty="0">
                <a:latin typeface="Carlito"/>
                <a:cs typeface="Carlito"/>
              </a:rPr>
              <a:t>deletion </a:t>
            </a:r>
            <a:r>
              <a:rPr sz="2200" spc="-5" dirty="0">
                <a:latin typeface="Carlito"/>
                <a:cs typeface="Carlito"/>
              </a:rPr>
              <a:t>of one </a:t>
            </a:r>
            <a:r>
              <a:rPr sz="2200" dirty="0">
                <a:latin typeface="Carlito"/>
                <a:cs typeface="Carlito"/>
              </a:rPr>
              <a:t>or </a:t>
            </a:r>
            <a:r>
              <a:rPr sz="2200" spc="-10" dirty="0">
                <a:latin typeface="Carlito"/>
                <a:cs typeface="Carlito"/>
              </a:rPr>
              <a:t>more  </a:t>
            </a:r>
            <a:r>
              <a:rPr sz="2200" spc="-5" dirty="0">
                <a:latin typeface="Carlito"/>
                <a:cs typeface="Carlito"/>
              </a:rPr>
              <a:t>nucleotides</a:t>
            </a:r>
            <a:endParaRPr sz="2200" dirty="0">
              <a:latin typeface="Carlito"/>
              <a:cs typeface="Carlito"/>
            </a:endParaRPr>
          </a:p>
          <a:p>
            <a:pPr>
              <a:lnSpc>
                <a:spcPct val="100000"/>
              </a:lnSpc>
              <a:spcBef>
                <a:spcPts val="40"/>
              </a:spcBef>
              <a:buFont typeface="Arial"/>
              <a:buChar char="–"/>
            </a:pPr>
            <a:endParaRPr sz="2550" dirty="0">
              <a:latin typeface="Carlito"/>
              <a:cs typeface="Carlito"/>
            </a:endParaRPr>
          </a:p>
          <a:p>
            <a:pPr marL="756285" marR="169545" indent="-287020">
              <a:lnSpc>
                <a:spcPts val="2110"/>
              </a:lnSpc>
              <a:buFont typeface="Arial"/>
              <a:buChar char="–"/>
              <a:tabLst>
                <a:tab pos="756285" algn="l"/>
                <a:tab pos="756920" algn="l"/>
              </a:tabLst>
            </a:pPr>
            <a:r>
              <a:rPr sz="2200" spc="-5" dirty="0">
                <a:latin typeface="Carlito"/>
                <a:cs typeface="Carlito"/>
              </a:rPr>
              <a:t>It results in abnormal </a:t>
            </a:r>
            <a:r>
              <a:rPr sz="2200" spc="-15" dirty="0">
                <a:latin typeface="Carlito"/>
                <a:cs typeface="Carlito"/>
              </a:rPr>
              <a:t>protein </a:t>
            </a:r>
            <a:r>
              <a:rPr sz="2200" spc="-10" dirty="0">
                <a:latin typeface="Carlito"/>
                <a:cs typeface="Carlito"/>
              </a:rPr>
              <a:t>products </a:t>
            </a:r>
            <a:r>
              <a:rPr sz="2200" spc="-5" dirty="0">
                <a:latin typeface="Carlito"/>
                <a:cs typeface="Carlito"/>
              </a:rPr>
              <a:t>with an </a:t>
            </a:r>
            <a:r>
              <a:rPr sz="2200" spc="-10" dirty="0">
                <a:latin typeface="Carlito"/>
                <a:cs typeface="Carlito"/>
              </a:rPr>
              <a:t>incorrect </a:t>
            </a:r>
            <a:r>
              <a:rPr sz="2200" spc="-5" dirty="0">
                <a:latin typeface="Carlito"/>
                <a:cs typeface="Carlito"/>
              </a:rPr>
              <a:t>amino  acid </a:t>
            </a:r>
            <a:r>
              <a:rPr sz="2200" spc="-10" dirty="0">
                <a:latin typeface="Carlito"/>
                <a:cs typeface="Carlito"/>
              </a:rPr>
              <a:t>sequence that </a:t>
            </a:r>
            <a:r>
              <a:rPr sz="2200" spc="-15" dirty="0">
                <a:latin typeface="Carlito"/>
                <a:cs typeface="Carlito"/>
              </a:rPr>
              <a:t>can </a:t>
            </a:r>
            <a:r>
              <a:rPr sz="2200" spc="-5" dirty="0">
                <a:latin typeface="Carlito"/>
                <a:cs typeface="Carlito"/>
              </a:rPr>
              <a:t>be either </a:t>
            </a:r>
            <a:r>
              <a:rPr sz="2200" spc="-10" dirty="0">
                <a:latin typeface="Carlito"/>
                <a:cs typeface="Carlito"/>
              </a:rPr>
              <a:t>longer </a:t>
            </a:r>
            <a:r>
              <a:rPr sz="2200" spc="-5" dirty="0">
                <a:latin typeface="Carlito"/>
                <a:cs typeface="Carlito"/>
              </a:rPr>
              <a:t>or </a:t>
            </a:r>
            <a:r>
              <a:rPr sz="2200" spc="-10" dirty="0">
                <a:latin typeface="Carlito"/>
                <a:cs typeface="Carlito"/>
              </a:rPr>
              <a:t>shorter than </a:t>
            </a:r>
            <a:r>
              <a:rPr sz="2200" spc="-5" dirty="0">
                <a:latin typeface="Carlito"/>
                <a:cs typeface="Carlito"/>
              </a:rPr>
              <a:t>the  normal</a:t>
            </a:r>
            <a:r>
              <a:rPr sz="2200" spc="-10" dirty="0">
                <a:latin typeface="Carlito"/>
                <a:cs typeface="Carlito"/>
              </a:rPr>
              <a:t> </a:t>
            </a:r>
            <a:r>
              <a:rPr sz="2200" spc="-15" dirty="0">
                <a:latin typeface="Carlito"/>
                <a:cs typeface="Carlito"/>
              </a:rPr>
              <a:t>protein.</a:t>
            </a:r>
            <a:endParaRPr sz="2200" dirty="0">
              <a:latin typeface="Carlito"/>
              <a:cs typeface="Carlito"/>
            </a:endParaRPr>
          </a:p>
          <a:p>
            <a:pPr marL="12700">
              <a:lnSpc>
                <a:spcPct val="100000"/>
              </a:lnSpc>
              <a:spcBef>
                <a:spcPts val="10"/>
              </a:spcBef>
            </a:pPr>
            <a:r>
              <a:rPr sz="2500" spc="-5" dirty="0">
                <a:latin typeface="Arial"/>
                <a:cs typeface="Arial"/>
              </a:rPr>
              <a:t>•</a:t>
            </a:r>
            <a:endParaRPr sz="2500" dirty="0">
              <a:latin typeface="Arial"/>
              <a:cs typeface="Arial"/>
            </a:endParaRPr>
          </a:p>
        </p:txBody>
      </p:sp>
      <p:sp>
        <p:nvSpPr>
          <p:cNvPr id="4" name="Title 3"/>
          <p:cNvSpPr>
            <a:spLocks noGrp="1"/>
          </p:cNvSpPr>
          <p:nvPr>
            <p:ph type="title"/>
          </p:nvPr>
        </p:nvSpPr>
        <p:spPr/>
        <p:txBody>
          <a:bodyPr/>
          <a:lstStyle/>
          <a:p>
            <a:endParaRPr lang="en-IN"/>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52550" y="461899"/>
            <a:ext cx="6838950" cy="696595"/>
          </a:xfrm>
          <a:prstGeom prst="rect">
            <a:avLst/>
          </a:prstGeom>
        </p:spPr>
        <p:txBody>
          <a:bodyPr vert="horz" wrap="square" lIns="0" tIns="13335" rIns="0" bIns="0" rtlCol="0">
            <a:spAutoFit/>
          </a:bodyPr>
          <a:lstStyle/>
          <a:p>
            <a:pPr marL="12700">
              <a:lnSpc>
                <a:spcPct val="100000"/>
              </a:lnSpc>
              <a:spcBef>
                <a:spcPts val="105"/>
              </a:spcBef>
            </a:pPr>
            <a:r>
              <a:rPr spc="-40" dirty="0"/>
              <a:t>Types </a:t>
            </a:r>
            <a:r>
              <a:rPr spc="-5" dirty="0"/>
              <a:t>of </a:t>
            </a:r>
            <a:r>
              <a:rPr spc="-10" dirty="0"/>
              <a:t>Frameshift mutatiom</a:t>
            </a:r>
          </a:p>
        </p:txBody>
      </p:sp>
      <p:sp>
        <p:nvSpPr>
          <p:cNvPr id="3" name="object 3"/>
          <p:cNvSpPr txBox="1"/>
          <p:nvPr/>
        </p:nvSpPr>
        <p:spPr>
          <a:xfrm>
            <a:off x="535940" y="1506226"/>
            <a:ext cx="7988934" cy="3519804"/>
          </a:xfrm>
          <a:prstGeom prst="rect">
            <a:avLst/>
          </a:prstGeom>
        </p:spPr>
        <p:txBody>
          <a:bodyPr vert="horz" wrap="square" lIns="0" tIns="114300" rIns="0" bIns="0" rtlCol="0">
            <a:spAutoFit/>
          </a:bodyPr>
          <a:lstStyle/>
          <a:p>
            <a:pPr marL="355600" indent="-342900">
              <a:lnSpc>
                <a:spcPct val="100000"/>
              </a:lnSpc>
              <a:spcBef>
                <a:spcPts val="900"/>
              </a:spcBef>
              <a:buFont typeface="Arial"/>
              <a:buChar char="•"/>
              <a:tabLst>
                <a:tab pos="354965" algn="l"/>
                <a:tab pos="355600" algn="l"/>
              </a:tabLst>
            </a:pPr>
            <a:r>
              <a:rPr sz="3200" dirty="0">
                <a:latin typeface="Carlito"/>
                <a:cs typeface="Carlito"/>
              </a:rPr>
              <a:t>Addition or insertion</a:t>
            </a:r>
            <a:r>
              <a:rPr sz="3200" spc="25" dirty="0">
                <a:latin typeface="Carlito"/>
                <a:cs typeface="Carlito"/>
              </a:rPr>
              <a:t> </a:t>
            </a:r>
            <a:r>
              <a:rPr sz="3200" spc="-15" dirty="0">
                <a:latin typeface="Carlito"/>
                <a:cs typeface="Carlito"/>
              </a:rPr>
              <a:t>mutation-</a:t>
            </a:r>
            <a:endParaRPr sz="3200">
              <a:latin typeface="Carlito"/>
              <a:cs typeface="Carlito"/>
            </a:endParaRPr>
          </a:p>
          <a:p>
            <a:pPr marL="756285" marR="5080" lvl="1" indent="-287020">
              <a:lnSpc>
                <a:spcPct val="100000"/>
              </a:lnSpc>
              <a:spcBef>
                <a:spcPts val="690"/>
              </a:spcBef>
              <a:buFont typeface="Arial"/>
              <a:buChar char="–"/>
              <a:tabLst>
                <a:tab pos="756920" algn="l"/>
              </a:tabLst>
            </a:pPr>
            <a:r>
              <a:rPr sz="2800" spc="-5" dirty="0">
                <a:latin typeface="Carlito"/>
                <a:cs typeface="Carlito"/>
              </a:rPr>
              <a:t>It is </a:t>
            </a:r>
            <a:r>
              <a:rPr sz="2800" spc="-10" dirty="0">
                <a:latin typeface="Carlito"/>
                <a:cs typeface="Carlito"/>
              </a:rPr>
              <a:t>caused </a:t>
            </a:r>
            <a:r>
              <a:rPr sz="2800" spc="-15" dirty="0">
                <a:latin typeface="Carlito"/>
                <a:cs typeface="Carlito"/>
              </a:rPr>
              <a:t>by </a:t>
            </a:r>
            <a:r>
              <a:rPr sz="2800" spc="-5" dirty="0">
                <a:latin typeface="Carlito"/>
                <a:cs typeface="Carlito"/>
              </a:rPr>
              <a:t>addition of </a:t>
            </a:r>
            <a:r>
              <a:rPr sz="2800" spc="-10" dirty="0">
                <a:latin typeface="Carlito"/>
                <a:cs typeface="Carlito"/>
              </a:rPr>
              <a:t>one </a:t>
            </a:r>
            <a:r>
              <a:rPr sz="2800" spc="-5" dirty="0">
                <a:latin typeface="Carlito"/>
                <a:cs typeface="Carlito"/>
              </a:rPr>
              <a:t>base </a:t>
            </a:r>
            <a:r>
              <a:rPr sz="2800" spc="-10" dirty="0">
                <a:latin typeface="Carlito"/>
                <a:cs typeface="Carlito"/>
              </a:rPr>
              <a:t>pair </a:t>
            </a:r>
            <a:r>
              <a:rPr sz="2800" spc="-20" dirty="0">
                <a:latin typeface="Carlito"/>
                <a:cs typeface="Carlito"/>
              </a:rPr>
              <a:t>to </a:t>
            </a:r>
            <a:r>
              <a:rPr sz="2800" spc="-5" dirty="0">
                <a:latin typeface="Carlito"/>
                <a:cs typeface="Carlito"/>
              </a:rPr>
              <a:t>a </a:t>
            </a:r>
            <a:r>
              <a:rPr sz="2800" spc="-10" dirty="0">
                <a:latin typeface="Carlito"/>
                <a:cs typeface="Carlito"/>
              </a:rPr>
              <a:t>gene.  </a:t>
            </a:r>
            <a:r>
              <a:rPr sz="2800" spc="-5" dirty="0">
                <a:latin typeface="Carlito"/>
                <a:cs typeface="Carlito"/>
              </a:rPr>
              <a:t>All the </a:t>
            </a:r>
            <a:r>
              <a:rPr sz="2800" spc="-10" dirty="0">
                <a:latin typeface="Carlito"/>
                <a:cs typeface="Carlito"/>
              </a:rPr>
              <a:t>triplets after insertion </a:t>
            </a:r>
            <a:r>
              <a:rPr sz="2800" spc="-20" dirty="0">
                <a:latin typeface="Carlito"/>
                <a:cs typeface="Carlito"/>
              </a:rPr>
              <a:t>are</a:t>
            </a:r>
            <a:r>
              <a:rPr sz="2800" spc="70" dirty="0">
                <a:latin typeface="Carlito"/>
                <a:cs typeface="Carlito"/>
              </a:rPr>
              <a:t> </a:t>
            </a:r>
            <a:r>
              <a:rPr sz="2800" spc="-20" dirty="0">
                <a:latin typeface="Carlito"/>
                <a:cs typeface="Carlito"/>
              </a:rPr>
              <a:t>affected</a:t>
            </a:r>
            <a:endParaRPr sz="2800">
              <a:latin typeface="Carlito"/>
              <a:cs typeface="Carlito"/>
            </a:endParaRPr>
          </a:p>
          <a:p>
            <a:pPr lvl="1">
              <a:lnSpc>
                <a:spcPct val="100000"/>
              </a:lnSpc>
              <a:spcBef>
                <a:spcPts val="5"/>
              </a:spcBef>
              <a:buFont typeface="Arial"/>
              <a:buChar char="–"/>
            </a:pPr>
            <a:endParaRPr sz="3850">
              <a:latin typeface="Carlito"/>
              <a:cs typeface="Carlito"/>
            </a:endParaRPr>
          </a:p>
          <a:p>
            <a:pPr marL="756285" lvl="1" indent="-287020">
              <a:lnSpc>
                <a:spcPct val="100000"/>
              </a:lnSpc>
              <a:spcBef>
                <a:spcPts val="5"/>
              </a:spcBef>
              <a:buFont typeface="Arial"/>
              <a:buChar char="–"/>
              <a:tabLst>
                <a:tab pos="756920" algn="l"/>
              </a:tabLst>
            </a:pPr>
            <a:r>
              <a:rPr sz="2800" spc="-10" dirty="0">
                <a:latin typeface="Carlito"/>
                <a:cs typeface="Carlito"/>
              </a:rPr>
              <a:t>Deletion</a:t>
            </a:r>
            <a:endParaRPr sz="2800">
              <a:latin typeface="Carlito"/>
              <a:cs typeface="Carlito"/>
            </a:endParaRPr>
          </a:p>
          <a:p>
            <a:pPr marL="756285" marR="418465" lvl="1" indent="-287020">
              <a:lnSpc>
                <a:spcPct val="100000"/>
              </a:lnSpc>
              <a:spcBef>
                <a:spcPts val="670"/>
              </a:spcBef>
              <a:buFont typeface="Arial"/>
              <a:buChar char="–"/>
              <a:tabLst>
                <a:tab pos="1007744" algn="l"/>
                <a:tab pos="1008380" algn="l"/>
                <a:tab pos="6635750" algn="l"/>
              </a:tabLst>
            </a:pPr>
            <a:r>
              <a:rPr dirty="0"/>
              <a:t>	</a:t>
            </a:r>
            <a:r>
              <a:rPr sz="2800" spc="-5" dirty="0">
                <a:latin typeface="Carlito"/>
                <a:cs typeface="Carlito"/>
              </a:rPr>
              <a:t>It is the </a:t>
            </a:r>
            <a:r>
              <a:rPr sz="2800" spc="-15" dirty="0">
                <a:latin typeface="Carlito"/>
                <a:cs typeface="Carlito"/>
              </a:rPr>
              <a:t>point </a:t>
            </a:r>
            <a:r>
              <a:rPr sz="2800" spc="-10" dirty="0">
                <a:latin typeface="Carlito"/>
                <a:cs typeface="Carlito"/>
              </a:rPr>
              <a:t>mutation caused</a:t>
            </a:r>
            <a:r>
              <a:rPr sz="2800" spc="145" dirty="0">
                <a:latin typeface="Carlito"/>
                <a:cs typeface="Carlito"/>
              </a:rPr>
              <a:t> </a:t>
            </a:r>
            <a:r>
              <a:rPr sz="2800" spc="-15" dirty="0">
                <a:latin typeface="Carlito"/>
                <a:cs typeface="Carlito"/>
              </a:rPr>
              <a:t>by</a:t>
            </a:r>
            <a:r>
              <a:rPr sz="2800" spc="15" dirty="0">
                <a:latin typeface="Carlito"/>
                <a:cs typeface="Carlito"/>
              </a:rPr>
              <a:t> </a:t>
            </a:r>
            <a:r>
              <a:rPr sz="2800" spc="-5" dirty="0">
                <a:latin typeface="Carlito"/>
                <a:cs typeface="Carlito"/>
              </a:rPr>
              <a:t>loss	of</a:t>
            </a:r>
            <a:r>
              <a:rPr sz="2800" spc="-80" dirty="0">
                <a:latin typeface="Carlito"/>
                <a:cs typeface="Carlito"/>
              </a:rPr>
              <a:t> </a:t>
            </a:r>
            <a:r>
              <a:rPr sz="2800" spc="-10" dirty="0">
                <a:latin typeface="Carlito"/>
                <a:cs typeface="Carlito"/>
              </a:rPr>
              <a:t>one  base pair </a:t>
            </a:r>
            <a:r>
              <a:rPr sz="2800" spc="-5" dirty="0">
                <a:latin typeface="Carlito"/>
                <a:cs typeface="Carlito"/>
              </a:rPr>
              <a:t>in a </a:t>
            </a:r>
            <a:r>
              <a:rPr sz="2800" spc="-10" dirty="0">
                <a:latin typeface="Carlito"/>
                <a:cs typeface="Carlito"/>
              </a:rPr>
              <a:t>triplet</a:t>
            </a:r>
            <a:r>
              <a:rPr sz="2800" spc="45" dirty="0">
                <a:latin typeface="Carlito"/>
                <a:cs typeface="Carlito"/>
              </a:rPr>
              <a:t> </a:t>
            </a:r>
            <a:r>
              <a:rPr sz="2800" spc="-15" dirty="0">
                <a:latin typeface="Carlito"/>
                <a:cs typeface="Carlito"/>
              </a:rPr>
              <a:t>code</a:t>
            </a:r>
            <a:endParaRPr sz="2800">
              <a:latin typeface="Carlito"/>
              <a:cs typeface="Carlito"/>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87092" y="438658"/>
            <a:ext cx="4150360" cy="1122680"/>
          </a:xfrm>
          <a:prstGeom prst="rect">
            <a:avLst/>
          </a:prstGeom>
        </p:spPr>
        <p:txBody>
          <a:bodyPr vert="horz" wrap="square" lIns="0" tIns="12700" rIns="0" bIns="0" rtlCol="0">
            <a:spAutoFit/>
          </a:bodyPr>
          <a:lstStyle/>
          <a:p>
            <a:pPr marL="1251585" marR="5080" indent="-1239520">
              <a:lnSpc>
                <a:spcPct val="100000"/>
              </a:lnSpc>
              <a:spcBef>
                <a:spcPts val="100"/>
              </a:spcBef>
            </a:pPr>
            <a:r>
              <a:rPr sz="3600" b="1" dirty="0">
                <a:latin typeface="Carlito"/>
                <a:cs typeface="Carlito"/>
              </a:rPr>
              <a:t>Amino Acid</a:t>
            </a:r>
            <a:r>
              <a:rPr sz="3600" b="1" spc="-85" dirty="0">
                <a:latin typeface="Carlito"/>
                <a:cs typeface="Carlito"/>
              </a:rPr>
              <a:t> </a:t>
            </a:r>
            <a:r>
              <a:rPr sz="3600" b="1" dirty="0">
                <a:latin typeface="Carlito"/>
                <a:cs typeface="Carlito"/>
              </a:rPr>
              <a:t>Sequence  </a:t>
            </a:r>
            <a:r>
              <a:rPr sz="3600" b="1" spc="-15" dirty="0">
                <a:latin typeface="Carlito"/>
                <a:cs typeface="Carlito"/>
              </a:rPr>
              <a:t>Changed</a:t>
            </a:r>
            <a:endParaRPr sz="3600">
              <a:latin typeface="Carlito"/>
              <a:cs typeface="Carlito"/>
            </a:endParaRPr>
          </a:p>
        </p:txBody>
      </p:sp>
      <p:sp>
        <p:nvSpPr>
          <p:cNvPr id="3" name="object 3"/>
          <p:cNvSpPr/>
          <p:nvPr/>
        </p:nvSpPr>
        <p:spPr>
          <a:xfrm>
            <a:off x="1447800" y="1883664"/>
            <a:ext cx="4953000" cy="465582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92604" y="192150"/>
            <a:ext cx="5561965" cy="635000"/>
          </a:xfrm>
          <a:prstGeom prst="rect">
            <a:avLst/>
          </a:prstGeom>
        </p:spPr>
        <p:txBody>
          <a:bodyPr vert="horz" wrap="square" lIns="0" tIns="12065" rIns="0" bIns="0" rtlCol="0">
            <a:spAutoFit/>
          </a:bodyPr>
          <a:lstStyle/>
          <a:p>
            <a:pPr marL="12700">
              <a:lnSpc>
                <a:spcPct val="100000"/>
              </a:lnSpc>
              <a:spcBef>
                <a:spcPts val="95"/>
              </a:spcBef>
            </a:pPr>
            <a:r>
              <a:rPr sz="4000" b="1" spc="-10" dirty="0">
                <a:latin typeface="Carlito"/>
                <a:cs typeface="Carlito"/>
              </a:rPr>
              <a:t>Chromosomal</a:t>
            </a:r>
            <a:r>
              <a:rPr sz="4000" b="1" spc="-35" dirty="0">
                <a:latin typeface="Carlito"/>
                <a:cs typeface="Carlito"/>
              </a:rPr>
              <a:t> </a:t>
            </a:r>
            <a:r>
              <a:rPr sz="4000" b="1" spc="-15" dirty="0">
                <a:latin typeface="Carlito"/>
                <a:cs typeface="Carlito"/>
              </a:rPr>
              <a:t>Aberrations</a:t>
            </a:r>
            <a:endParaRPr sz="4000">
              <a:latin typeface="Carlito"/>
              <a:cs typeface="Carlito"/>
            </a:endParaRPr>
          </a:p>
        </p:txBody>
      </p:sp>
      <p:sp>
        <p:nvSpPr>
          <p:cNvPr id="3" name="object 3"/>
          <p:cNvSpPr txBox="1"/>
          <p:nvPr/>
        </p:nvSpPr>
        <p:spPr>
          <a:xfrm>
            <a:off x="535940" y="1607261"/>
            <a:ext cx="7268209" cy="2882265"/>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Lst>
            </a:pPr>
            <a:r>
              <a:rPr sz="3200" dirty="0">
                <a:latin typeface="Carlito"/>
                <a:cs typeface="Carlito"/>
              </a:rPr>
              <a:t>It is </a:t>
            </a:r>
            <a:r>
              <a:rPr sz="3200" spc="-5" dirty="0">
                <a:latin typeface="Carlito"/>
                <a:cs typeface="Carlito"/>
              </a:rPr>
              <a:t>cause either </a:t>
            </a:r>
            <a:r>
              <a:rPr sz="3200" spc="-10" dirty="0">
                <a:latin typeface="Carlito"/>
                <a:cs typeface="Carlito"/>
              </a:rPr>
              <a:t>by </a:t>
            </a:r>
            <a:r>
              <a:rPr sz="3200" spc="-5" dirty="0">
                <a:latin typeface="Carlito"/>
                <a:cs typeface="Carlito"/>
              </a:rPr>
              <a:t>change </a:t>
            </a:r>
            <a:r>
              <a:rPr sz="3200" dirty="0">
                <a:latin typeface="Carlito"/>
                <a:cs typeface="Carlito"/>
              </a:rPr>
              <a:t>in </a:t>
            </a:r>
            <a:r>
              <a:rPr sz="3200" spc="-10" dirty="0">
                <a:latin typeface="Carlito"/>
                <a:cs typeface="Carlito"/>
              </a:rPr>
              <a:t>structure </a:t>
            </a:r>
            <a:r>
              <a:rPr sz="3200" spc="-5" dirty="0">
                <a:latin typeface="Carlito"/>
                <a:cs typeface="Carlito"/>
              </a:rPr>
              <a:t>of  chromosomes called</a:t>
            </a:r>
            <a:endParaRPr sz="3200">
              <a:latin typeface="Carlito"/>
              <a:cs typeface="Carlito"/>
            </a:endParaRPr>
          </a:p>
          <a:p>
            <a:pPr marL="756285" marR="905510" lvl="1" indent="-287020">
              <a:lnSpc>
                <a:spcPct val="100000"/>
              </a:lnSpc>
              <a:spcBef>
                <a:spcPts val="690"/>
              </a:spcBef>
              <a:buFont typeface="Arial"/>
              <a:buChar char="–"/>
              <a:tabLst>
                <a:tab pos="756920" algn="l"/>
              </a:tabLst>
            </a:pPr>
            <a:r>
              <a:rPr sz="2800" spc="-5" dirty="0">
                <a:latin typeface="Carlito"/>
                <a:cs typeface="Carlito"/>
              </a:rPr>
              <a:t>A) </a:t>
            </a:r>
            <a:r>
              <a:rPr sz="2800" spc="-10" dirty="0">
                <a:latin typeface="Carlito"/>
                <a:cs typeface="Carlito"/>
              </a:rPr>
              <a:t>chromosomal </a:t>
            </a:r>
            <a:r>
              <a:rPr sz="2800" spc="-15" dirty="0">
                <a:latin typeface="Carlito"/>
                <a:cs typeface="Carlito"/>
              </a:rPr>
              <a:t>aberrations(change </a:t>
            </a:r>
            <a:r>
              <a:rPr sz="2800" spc="-5" dirty="0">
                <a:latin typeface="Carlito"/>
                <a:cs typeface="Carlito"/>
              </a:rPr>
              <a:t>in  </a:t>
            </a:r>
            <a:r>
              <a:rPr sz="2800" spc="-15" dirty="0">
                <a:latin typeface="Carlito"/>
                <a:cs typeface="Carlito"/>
              </a:rPr>
              <a:t>chromosome </a:t>
            </a:r>
            <a:r>
              <a:rPr sz="2800" spc="-10" dirty="0">
                <a:latin typeface="Carlito"/>
                <a:cs typeface="Carlito"/>
              </a:rPr>
              <a:t>number)</a:t>
            </a:r>
            <a:r>
              <a:rPr sz="2800" spc="70" dirty="0">
                <a:latin typeface="Carlito"/>
                <a:cs typeface="Carlito"/>
              </a:rPr>
              <a:t> </a:t>
            </a:r>
            <a:r>
              <a:rPr sz="2800" spc="-10" dirty="0">
                <a:latin typeface="Carlito"/>
                <a:cs typeface="Carlito"/>
              </a:rPr>
              <a:t>or</a:t>
            </a:r>
            <a:endParaRPr sz="2800">
              <a:latin typeface="Carlito"/>
              <a:cs typeface="Carlito"/>
            </a:endParaRPr>
          </a:p>
          <a:p>
            <a:pPr marL="756285" marR="73025" lvl="1" indent="-287020">
              <a:lnSpc>
                <a:spcPct val="100000"/>
              </a:lnSpc>
              <a:spcBef>
                <a:spcPts val="675"/>
              </a:spcBef>
              <a:buFont typeface="Arial"/>
              <a:buChar char="–"/>
              <a:tabLst>
                <a:tab pos="756920" algn="l"/>
              </a:tabLst>
            </a:pPr>
            <a:r>
              <a:rPr sz="2800" spc="-5" dirty="0">
                <a:latin typeface="Carlito"/>
                <a:cs typeface="Carlito"/>
              </a:rPr>
              <a:t>-B) Genomatic </a:t>
            </a:r>
            <a:r>
              <a:rPr sz="2800" spc="-10" dirty="0">
                <a:latin typeface="Carlito"/>
                <a:cs typeface="Carlito"/>
              </a:rPr>
              <a:t>mutation </a:t>
            </a:r>
            <a:r>
              <a:rPr sz="2800" spc="-5" dirty="0">
                <a:latin typeface="Carlito"/>
                <a:cs typeface="Carlito"/>
              </a:rPr>
              <a:t>of </a:t>
            </a:r>
            <a:r>
              <a:rPr sz="2800" spc="-10" dirty="0">
                <a:latin typeface="Carlito"/>
                <a:cs typeface="Carlito"/>
              </a:rPr>
              <a:t>ploidy (Change </a:t>
            </a:r>
            <a:r>
              <a:rPr sz="2800" spc="-5" dirty="0">
                <a:latin typeface="Carlito"/>
                <a:cs typeface="Carlito"/>
              </a:rPr>
              <a:t>in  </a:t>
            </a:r>
            <a:r>
              <a:rPr sz="2800" spc="-10" dirty="0">
                <a:latin typeface="Carlito"/>
                <a:cs typeface="Carlito"/>
              </a:rPr>
              <a:t>chromosomal</a:t>
            </a:r>
            <a:r>
              <a:rPr sz="2800" spc="15" dirty="0">
                <a:latin typeface="Carlito"/>
                <a:cs typeface="Carlito"/>
              </a:rPr>
              <a:t> </a:t>
            </a:r>
            <a:r>
              <a:rPr sz="2800" spc="-10" dirty="0">
                <a:latin typeface="Carlito"/>
                <a:cs typeface="Carlito"/>
              </a:rPr>
              <a:t>number)</a:t>
            </a:r>
            <a:endParaRPr sz="2800">
              <a:latin typeface="Carlito"/>
              <a:cs typeface="Carli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461899"/>
            <a:ext cx="7772400" cy="721351"/>
          </a:xfrm>
          <a:prstGeom prst="rect">
            <a:avLst/>
          </a:prstGeom>
        </p:spPr>
        <p:txBody>
          <a:bodyPr vert="horz" wrap="square" lIns="0" tIns="13335" rIns="0" bIns="0" rtlCol="0">
            <a:spAutoFit/>
          </a:bodyPr>
          <a:lstStyle/>
          <a:p>
            <a:pPr marL="12700">
              <a:lnSpc>
                <a:spcPct val="100000"/>
              </a:lnSpc>
              <a:spcBef>
                <a:spcPts val="105"/>
              </a:spcBef>
            </a:pPr>
            <a:r>
              <a:rPr spc="-10" dirty="0"/>
              <a:t>Mutation-</a:t>
            </a:r>
            <a:r>
              <a:rPr spc="-60" dirty="0"/>
              <a:t> </a:t>
            </a:r>
            <a:r>
              <a:rPr spc="-10" dirty="0"/>
              <a:t>Introduction</a:t>
            </a:r>
          </a:p>
        </p:txBody>
      </p:sp>
      <p:sp>
        <p:nvSpPr>
          <p:cNvPr id="3" name="object 3"/>
          <p:cNvSpPr txBox="1"/>
          <p:nvPr/>
        </p:nvSpPr>
        <p:spPr>
          <a:xfrm>
            <a:off x="535940" y="1563370"/>
            <a:ext cx="7945755" cy="4370070"/>
          </a:xfrm>
          <a:prstGeom prst="rect">
            <a:avLst/>
          </a:prstGeom>
        </p:spPr>
        <p:txBody>
          <a:bodyPr vert="horz" wrap="square" lIns="0" tIns="64135" rIns="0" bIns="0" rtlCol="0">
            <a:spAutoFit/>
          </a:bodyPr>
          <a:lstStyle/>
          <a:p>
            <a:pPr marL="355600" marR="357505" indent="-342900">
              <a:lnSpc>
                <a:spcPts val="3240"/>
              </a:lnSpc>
              <a:spcBef>
                <a:spcPts val="505"/>
              </a:spcBef>
              <a:buFont typeface="Arial"/>
              <a:buChar char="•"/>
              <a:tabLst>
                <a:tab pos="354965" algn="l"/>
                <a:tab pos="355600" algn="l"/>
              </a:tabLst>
            </a:pPr>
            <a:r>
              <a:rPr sz="3000" spc="-10" dirty="0">
                <a:latin typeface="Carlito"/>
                <a:cs typeface="Carlito"/>
              </a:rPr>
              <a:t>Mutation </a:t>
            </a:r>
            <a:r>
              <a:rPr sz="3000" dirty="0">
                <a:latin typeface="Carlito"/>
                <a:cs typeface="Carlito"/>
              </a:rPr>
              <a:t>is a </a:t>
            </a:r>
            <a:r>
              <a:rPr sz="3000" spc="-5" dirty="0">
                <a:latin typeface="Carlito"/>
                <a:cs typeface="Carlito"/>
              </a:rPr>
              <a:t>sudden, </a:t>
            </a:r>
            <a:r>
              <a:rPr sz="3000" spc="-10" dirty="0">
                <a:latin typeface="Carlito"/>
                <a:cs typeface="Carlito"/>
              </a:rPr>
              <a:t>hereditary </a:t>
            </a:r>
            <a:r>
              <a:rPr sz="3000" spc="-5" dirty="0">
                <a:latin typeface="Carlito"/>
                <a:cs typeface="Carlito"/>
              </a:rPr>
              <a:t>change </a:t>
            </a:r>
            <a:r>
              <a:rPr sz="3000" dirty="0">
                <a:latin typeface="Carlito"/>
                <a:cs typeface="Carlito"/>
              </a:rPr>
              <a:t>in the  </a:t>
            </a:r>
            <a:r>
              <a:rPr sz="3000" spc="-10" dirty="0">
                <a:latin typeface="Carlito"/>
                <a:cs typeface="Carlito"/>
              </a:rPr>
              <a:t>genetic </a:t>
            </a:r>
            <a:r>
              <a:rPr sz="3000" spc="-25" dirty="0">
                <a:latin typeface="Carlito"/>
                <a:cs typeface="Carlito"/>
              </a:rPr>
              <a:t>make </a:t>
            </a:r>
            <a:r>
              <a:rPr sz="3000" spc="-5" dirty="0">
                <a:latin typeface="Carlito"/>
                <a:cs typeface="Carlito"/>
              </a:rPr>
              <a:t>up </a:t>
            </a:r>
            <a:r>
              <a:rPr sz="3000" dirty="0">
                <a:latin typeface="Carlito"/>
                <a:cs typeface="Carlito"/>
              </a:rPr>
              <a:t>of an</a:t>
            </a:r>
            <a:r>
              <a:rPr sz="3000" spc="-20" dirty="0">
                <a:latin typeface="Carlito"/>
                <a:cs typeface="Carlito"/>
              </a:rPr>
              <a:t> </a:t>
            </a:r>
            <a:r>
              <a:rPr sz="3000" spc="-10" dirty="0">
                <a:latin typeface="Carlito"/>
                <a:cs typeface="Carlito"/>
              </a:rPr>
              <a:t>organism.</a:t>
            </a:r>
            <a:endParaRPr sz="3000">
              <a:latin typeface="Carlito"/>
              <a:cs typeface="Carlito"/>
            </a:endParaRPr>
          </a:p>
          <a:p>
            <a:pPr marL="355600" marR="467359" indent="-342900">
              <a:lnSpc>
                <a:spcPct val="90000"/>
              </a:lnSpc>
              <a:spcBef>
                <a:spcPts val="675"/>
              </a:spcBef>
              <a:buFont typeface="Arial"/>
              <a:buChar char="•"/>
              <a:tabLst>
                <a:tab pos="354965" algn="l"/>
                <a:tab pos="355600" algn="l"/>
              </a:tabLst>
            </a:pPr>
            <a:r>
              <a:rPr sz="3000" spc="-5" dirty="0">
                <a:latin typeface="Carlito"/>
                <a:cs typeface="Carlito"/>
              </a:rPr>
              <a:t>The </a:t>
            </a:r>
            <a:r>
              <a:rPr sz="3000" spc="-15" dirty="0">
                <a:latin typeface="Carlito"/>
                <a:cs typeface="Carlito"/>
              </a:rPr>
              <a:t>offspring </a:t>
            </a:r>
            <a:r>
              <a:rPr sz="3000" spc="-5" dirty="0">
                <a:latin typeface="Carlito"/>
                <a:cs typeface="Carlito"/>
              </a:rPr>
              <a:t>resemble </a:t>
            </a:r>
            <a:r>
              <a:rPr sz="3000" dirty="0">
                <a:latin typeface="Carlito"/>
                <a:cs typeface="Carlito"/>
              </a:rPr>
              <a:t>their </a:t>
            </a:r>
            <a:r>
              <a:rPr sz="3000" spc="-15" dirty="0">
                <a:latin typeface="Carlito"/>
                <a:cs typeface="Carlito"/>
              </a:rPr>
              <a:t>parents </a:t>
            </a:r>
            <a:r>
              <a:rPr sz="3000" dirty="0">
                <a:latin typeface="Carlito"/>
                <a:cs typeface="Carlito"/>
              </a:rPr>
              <a:t>in </a:t>
            </a:r>
            <a:r>
              <a:rPr sz="3000" spc="-5" dirty="0">
                <a:latin typeface="Carlito"/>
                <a:cs typeface="Carlito"/>
              </a:rPr>
              <a:t>one </a:t>
            </a:r>
            <a:r>
              <a:rPr sz="3000" dirty="0">
                <a:latin typeface="Carlito"/>
                <a:cs typeface="Carlito"/>
              </a:rPr>
              <a:t>or  </a:t>
            </a:r>
            <a:r>
              <a:rPr sz="3000" spc="-15" dirty="0">
                <a:latin typeface="Carlito"/>
                <a:cs typeface="Carlito"/>
              </a:rPr>
              <a:t>several </a:t>
            </a:r>
            <a:r>
              <a:rPr sz="3000" spc="-5" dirty="0">
                <a:latin typeface="Carlito"/>
                <a:cs typeface="Carlito"/>
              </a:rPr>
              <a:t>aspects, </a:t>
            </a:r>
            <a:r>
              <a:rPr sz="3000" spc="-20" dirty="0">
                <a:latin typeface="Carlito"/>
                <a:cs typeface="Carlito"/>
              </a:rPr>
              <a:t>yet </a:t>
            </a:r>
            <a:r>
              <a:rPr sz="3000" spc="-10" dirty="0">
                <a:latin typeface="Carlito"/>
                <a:cs typeface="Carlito"/>
              </a:rPr>
              <a:t>there </a:t>
            </a:r>
            <a:r>
              <a:rPr sz="3000" spc="-15" dirty="0">
                <a:latin typeface="Carlito"/>
                <a:cs typeface="Carlito"/>
              </a:rPr>
              <a:t>are </a:t>
            </a:r>
            <a:r>
              <a:rPr sz="3000" spc="-20" dirty="0">
                <a:latin typeface="Carlito"/>
                <a:cs typeface="Carlito"/>
              </a:rPr>
              <a:t>differences  </a:t>
            </a:r>
            <a:r>
              <a:rPr sz="3000" spc="-10" dirty="0">
                <a:latin typeface="Carlito"/>
                <a:cs typeface="Carlito"/>
              </a:rPr>
              <a:t>between </a:t>
            </a:r>
            <a:r>
              <a:rPr sz="3000" dirty="0">
                <a:latin typeface="Carlito"/>
                <a:cs typeface="Carlito"/>
              </a:rPr>
              <a:t>the </a:t>
            </a:r>
            <a:r>
              <a:rPr sz="3000" spc="-10" dirty="0">
                <a:latin typeface="Carlito"/>
                <a:cs typeface="Carlito"/>
              </a:rPr>
              <a:t>two. </a:t>
            </a:r>
            <a:r>
              <a:rPr sz="3000" spc="-5" dirty="0">
                <a:latin typeface="Carlito"/>
                <a:cs typeface="Carlito"/>
              </a:rPr>
              <a:t>These </a:t>
            </a:r>
            <a:r>
              <a:rPr sz="3000" spc="-15" dirty="0">
                <a:latin typeface="Carlito"/>
                <a:cs typeface="Carlito"/>
              </a:rPr>
              <a:t>differences </a:t>
            </a:r>
            <a:r>
              <a:rPr sz="3000" spc="-5" dirty="0">
                <a:latin typeface="Carlito"/>
                <a:cs typeface="Carlito"/>
              </a:rPr>
              <a:t>whether  </a:t>
            </a:r>
            <a:r>
              <a:rPr sz="3000" spc="-15" dirty="0">
                <a:latin typeface="Carlito"/>
                <a:cs typeface="Carlito"/>
              </a:rPr>
              <a:t>large </a:t>
            </a:r>
            <a:r>
              <a:rPr sz="3000" spc="-5" dirty="0">
                <a:latin typeface="Carlito"/>
                <a:cs typeface="Carlito"/>
              </a:rPr>
              <a:t>or </a:t>
            </a:r>
            <a:r>
              <a:rPr sz="3000" dirty="0">
                <a:latin typeface="Carlito"/>
                <a:cs typeface="Carlito"/>
              </a:rPr>
              <a:t>small </a:t>
            </a:r>
            <a:r>
              <a:rPr sz="3000" spc="-15" dirty="0">
                <a:latin typeface="Carlito"/>
                <a:cs typeface="Carlito"/>
              </a:rPr>
              <a:t>are </a:t>
            </a:r>
            <a:r>
              <a:rPr sz="3000" spc="-5" dirty="0">
                <a:latin typeface="Carlito"/>
                <a:cs typeface="Carlito"/>
              </a:rPr>
              <a:t>called</a:t>
            </a:r>
            <a:r>
              <a:rPr sz="3000" dirty="0">
                <a:latin typeface="Carlito"/>
                <a:cs typeface="Carlito"/>
              </a:rPr>
              <a:t> </a:t>
            </a:r>
            <a:r>
              <a:rPr sz="3000" spc="-10" dirty="0">
                <a:latin typeface="Carlito"/>
                <a:cs typeface="Carlito"/>
              </a:rPr>
              <a:t>variations.</a:t>
            </a:r>
            <a:endParaRPr sz="3000">
              <a:latin typeface="Carlito"/>
              <a:cs typeface="Carlito"/>
            </a:endParaRPr>
          </a:p>
          <a:p>
            <a:pPr marL="355600" marR="5080" indent="-342900">
              <a:lnSpc>
                <a:spcPct val="90000"/>
              </a:lnSpc>
              <a:spcBef>
                <a:spcPts val="720"/>
              </a:spcBef>
              <a:buFont typeface="Arial"/>
              <a:buChar char="•"/>
              <a:tabLst>
                <a:tab pos="354965" algn="l"/>
                <a:tab pos="355600" algn="l"/>
              </a:tabLst>
            </a:pPr>
            <a:r>
              <a:rPr sz="3000" spc="-10" dirty="0">
                <a:latin typeface="Carlito"/>
                <a:cs typeface="Carlito"/>
              </a:rPr>
              <a:t>Mutation </a:t>
            </a:r>
            <a:r>
              <a:rPr sz="3000" dirty="0">
                <a:latin typeface="Carlito"/>
                <a:cs typeface="Carlito"/>
              </a:rPr>
              <a:t>is </a:t>
            </a:r>
            <a:r>
              <a:rPr sz="3000" spc="-5" dirty="0">
                <a:latin typeface="Carlito"/>
                <a:cs typeface="Carlito"/>
              </a:rPr>
              <a:t>discontinuous </a:t>
            </a:r>
            <a:r>
              <a:rPr sz="3000" spc="-10" dirty="0">
                <a:latin typeface="Carlito"/>
                <a:cs typeface="Carlito"/>
              </a:rPr>
              <a:t>variation. </a:t>
            </a:r>
            <a:r>
              <a:rPr sz="3000" dirty="0">
                <a:latin typeface="Carlito"/>
                <a:cs typeface="Carlito"/>
              </a:rPr>
              <a:t>In </a:t>
            </a:r>
            <a:r>
              <a:rPr sz="3000" spc="-5" dirty="0">
                <a:latin typeface="Carlito"/>
                <a:cs typeface="Carlito"/>
              </a:rPr>
              <a:t>molecular  </a:t>
            </a:r>
            <a:r>
              <a:rPr sz="3000" spc="-10" dirty="0">
                <a:latin typeface="Carlito"/>
                <a:cs typeface="Carlito"/>
              </a:rPr>
              <a:t>term, mutation </a:t>
            </a:r>
            <a:r>
              <a:rPr sz="3000" dirty="0">
                <a:latin typeface="Carlito"/>
                <a:cs typeface="Carlito"/>
              </a:rPr>
              <a:t>is </a:t>
            </a:r>
            <a:r>
              <a:rPr sz="3000" spc="-10" dirty="0">
                <a:latin typeface="Carlito"/>
                <a:cs typeface="Carlito"/>
              </a:rPr>
              <a:t>defined </a:t>
            </a:r>
            <a:r>
              <a:rPr sz="3000" dirty="0">
                <a:latin typeface="Carlito"/>
                <a:cs typeface="Carlito"/>
              </a:rPr>
              <a:t>as the </a:t>
            </a:r>
            <a:r>
              <a:rPr sz="3000" spc="-10" dirty="0">
                <a:latin typeface="Carlito"/>
                <a:cs typeface="Carlito"/>
              </a:rPr>
              <a:t>permanent </a:t>
            </a:r>
            <a:r>
              <a:rPr sz="3000" dirty="0">
                <a:latin typeface="Carlito"/>
                <a:cs typeface="Carlito"/>
              </a:rPr>
              <a:t>and  </a:t>
            </a:r>
            <a:r>
              <a:rPr sz="3000" spc="-15" dirty="0">
                <a:latin typeface="Carlito"/>
                <a:cs typeface="Carlito"/>
              </a:rPr>
              <a:t>relatively </a:t>
            </a:r>
            <a:r>
              <a:rPr sz="3000" spc="-30" dirty="0">
                <a:latin typeface="Carlito"/>
                <a:cs typeface="Carlito"/>
              </a:rPr>
              <a:t>rare </a:t>
            </a:r>
            <a:r>
              <a:rPr sz="3000" spc="-5" dirty="0">
                <a:latin typeface="Carlito"/>
                <a:cs typeface="Carlito"/>
              </a:rPr>
              <a:t>change </a:t>
            </a:r>
            <a:r>
              <a:rPr sz="3000" dirty="0">
                <a:latin typeface="Carlito"/>
                <a:cs typeface="Carlito"/>
              </a:rPr>
              <a:t>in the </a:t>
            </a:r>
            <a:r>
              <a:rPr sz="3000" spc="-5" dirty="0">
                <a:latin typeface="Carlito"/>
                <a:cs typeface="Carlito"/>
              </a:rPr>
              <a:t>number </a:t>
            </a:r>
            <a:r>
              <a:rPr sz="3000" dirty="0">
                <a:latin typeface="Carlito"/>
                <a:cs typeface="Carlito"/>
              </a:rPr>
              <a:t>and  </a:t>
            </a:r>
            <a:r>
              <a:rPr sz="3000" spc="-5" dirty="0">
                <a:latin typeface="Carlito"/>
                <a:cs typeface="Carlito"/>
              </a:rPr>
              <a:t>sequence of</a:t>
            </a:r>
            <a:r>
              <a:rPr sz="3000" spc="-10" dirty="0">
                <a:latin typeface="Carlito"/>
                <a:cs typeface="Carlito"/>
              </a:rPr>
              <a:t> </a:t>
            </a:r>
            <a:r>
              <a:rPr sz="3000" spc="-5" dirty="0">
                <a:latin typeface="Carlito"/>
                <a:cs typeface="Carlito"/>
              </a:rPr>
              <a:t>nucleotides.</a:t>
            </a:r>
            <a:endParaRPr sz="3000">
              <a:latin typeface="Carlito"/>
              <a:cs typeface="Carlito"/>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58493"/>
            <a:ext cx="8061325" cy="4221480"/>
          </a:xfrm>
          <a:prstGeom prst="rect">
            <a:avLst/>
          </a:prstGeom>
        </p:spPr>
        <p:txBody>
          <a:bodyPr vert="horz" wrap="square" lIns="0" tIns="67945" rIns="0" bIns="0" rtlCol="0">
            <a:spAutoFit/>
          </a:bodyPr>
          <a:lstStyle/>
          <a:p>
            <a:pPr marL="355600" marR="168275" indent="-342900">
              <a:lnSpc>
                <a:spcPts val="3460"/>
              </a:lnSpc>
              <a:spcBef>
                <a:spcPts val="535"/>
              </a:spcBef>
              <a:buFont typeface="Arial"/>
              <a:buChar char="•"/>
              <a:tabLst>
                <a:tab pos="354965" algn="l"/>
                <a:tab pos="355600" algn="l"/>
              </a:tabLst>
            </a:pPr>
            <a:r>
              <a:rPr sz="3200" b="1" dirty="0">
                <a:latin typeface="Carlito"/>
                <a:cs typeface="Carlito"/>
              </a:rPr>
              <a:t>B. </a:t>
            </a:r>
            <a:r>
              <a:rPr sz="3200" b="1" spc="-5" dirty="0">
                <a:latin typeface="Carlito"/>
                <a:cs typeface="Carlito"/>
              </a:rPr>
              <a:t>Changes </a:t>
            </a:r>
            <a:r>
              <a:rPr sz="3200" b="1" spc="-10" dirty="0">
                <a:latin typeface="Carlito"/>
                <a:cs typeface="Carlito"/>
              </a:rPr>
              <a:t>Involving Change </a:t>
            </a:r>
            <a:r>
              <a:rPr sz="3200" b="1" dirty="0">
                <a:latin typeface="Carlito"/>
                <a:cs typeface="Carlito"/>
              </a:rPr>
              <a:t>in the </a:t>
            </a:r>
            <a:r>
              <a:rPr sz="3200" b="1" spc="-5" dirty="0">
                <a:latin typeface="Carlito"/>
                <a:cs typeface="Carlito"/>
              </a:rPr>
              <a:t>Structure  </a:t>
            </a:r>
            <a:r>
              <a:rPr sz="3200" b="1" dirty="0">
                <a:latin typeface="Carlito"/>
                <a:cs typeface="Carlito"/>
              </a:rPr>
              <a:t>of </a:t>
            </a:r>
            <a:r>
              <a:rPr sz="3200" b="1" spc="-5" dirty="0">
                <a:latin typeface="Carlito"/>
                <a:cs typeface="Carlito"/>
              </a:rPr>
              <a:t>Chromosomes:</a:t>
            </a:r>
            <a:endParaRPr sz="3200">
              <a:latin typeface="Carlito"/>
              <a:cs typeface="Carlito"/>
            </a:endParaRPr>
          </a:p>
          <a:p>
            <a:pPr marL="355600" marR="5080" indent="-342900">
              <a:lnSpc>
                <a:spcPct val="90000"/>
              </a:lnSpc>
              <a:spcBef>
                <a:spcPts val="715"/>
              </a:spcBef>
              <a:buFont typeface="Arial"/>
              <a:buChar char="•"/>
              <a:tabLst>
                <a:tab pos="354965" algn="l"/>
                <a:tab pos="355600" algn="l"/>
              </a:tabLst>
            </a:pPr>
            <a:r>
              <a:rPr sz="3200" dirty="0">
                <a:latin typeface="Carlito"/>
                <a:cs typeface="Carlito"/>
              </a:rPr>
              <a:t>Some </a:t>
            </a:r>
            <a:r>
              <a:rPr sz="3200" spc="-5" dirty="0">
                <a:latin typeface="Carlito"/>
                <a:cs typeface="Carlito"/>
              </a:rPr>
              <a:t>accidents sometimes occur </a:t>
            </a:r>
            <a:r>
              <a:rPr sz="3200" dirty="0">
                <a:latin typeface="Carlito"/>
                <a:cs typeface="Carlito"/>
              </a:rPr>
              <a:t>which end in  the </a:t>
            </a:r>
            <a:r>
              <a:rPr sz="3200" spc="-5" dirty="0">
                <a:latin typeface="Carlito"/>
                <a:cs typeface="Carlito"/>
              </a:rPr>
              <a:t>breaking-down of </a:t>
            </a:r>
            <a:r>
              <a:rPr sz="3200" spc="-10" dirty="0">
                <a:latin typeface="Carlito"/>
                <a:cs typeface="Carlito"/>
              </a:rPr>
              <a:t>chromosomes. </a:t>
            </a:r>
            <a:r>
              <a:rPr sz="3200" spc="-5" dirty="0">
                <a:latin typeface="Carlito"/>
                <a:cs typeface="Carlito"/>
              </a:rPr>
              <a:t>The  </a:t>
            </a:r>
            <a:r>
              <a:rPr sz="3200" spc="-30" dirty="0">
                <a:latin typeface="Carlito"/>
                <a:cs typeface="Carlito"/>
              </a:rPr>
              <a:t>broken </a:t>
            </a:r>
            <a:r>
              <a:rPr sz="3200" spc="-5" dirty="0">
                <a:latin typeface="Carlito"/>
                <a:cs typeface="Carlito"/>
              </a:rPr>
              <a:t>bits </a:t>
            </a:r>
            <a:r>
              <a:rPr sz="3200" spc="-20" dirty="0">
                <a:latin typeface="Carlito"/>
                <a:cs typeface="Carlito"/>
              </a:rPr>
              <a:t>may </a:t>
            </a:r>
            <a:r>
              <a:rPr sz="3200" spc="-10" dirty="0">
                <a:latin typeface="Carlito"/>
                <a:cs typeface="Carlito"/>
              </a:rPr>
              <a:t>get </a:t>
            </a:r>
            <a:r>
              <a:rPr sz="3200" spc="-5" dirty="0">
                <a:latin typeface="Carlito"/>
                <a:cs typeface="Carlito"/>
              </a:rPr>
              <a:t>healed </a:t>
            </a:r>
            <a:r>
              <a:rPr sz="3200" dirty="0">
                <a:latin typeface="Carlito"/>
                <a:cs typeface="Carlito"/>
              </a:rPr>
              <a:t>up or </a:t>
            </a:r>
            <a:r>
              <a:rPr sz="3200" spc="-10" dirty="0">
                <a:latin typeface="Carlito"/>
                <a:cs typeface="Carlito"/>
              </a:rPr>
              <a:t>get </a:t>
            </a:r>
            <a:r>
              <a:rPr sz="3200" spc="-30" dirty="0">
                <a:latin typeface="Carlito"/>
                <a:cs typeface="Carlito"/>
              </a:rPr>
              <a:t>re-  </a:t>
            </a:r>
            <a:r>
              <a:rPr sz="3200" spc="-15" dirty="0">
                <a:latin typeface="Carlito"/>
                <a:cs typeface="Carlito"/>
              </a:rPr>
              <a:t>attached </a:t>
            </a:r>
            <a:r>
              <a:rPr sz="3200" dirty="0">
                <a:latin typeface="Carlito"/>
                <a:cs typeface="Carlito"/>
              </a:rPr>
              <a:t>in a </a:t>
            </a:r>
            <a:r>
              <a:rPr sz="3200" spc="-10" dirty="0">
                <a:latin typeface="Carlito"/>
                <a:cs typeface="Carlito"/>
              </a:rPr>
              <a:t>wrong </a:t>
            </a:r>
            <a:r>
              <a:rPr sz="3200" spc="-30" dirty="0">
                <a:latin typeface="Carlito"/>
                <a:cs typeface="Carlito"/>
              </a:rPr>
              <a:t>way </a:t>
            </a:r>
            <a:r>
              <a:rPr sz="3200" spc="-5" dirty="0">
                <a:latin typeface="Carlito"/>
                <a:cs typeface="Carlito"/>
              </a:rPr>
              <a:t>or </a:t>
            </a:r>
            <a:r>
              <a:rPr sz="3200" spc="-20" dirty="0">
                <a:latin typeface="Carlito"/>
                <a:cs typeface="Carlito"/>
              </a:rPr>
              <a:t>may </a:t>
            </a:r>
            <a:r>
              <a:rPr sz="3200" spc="-10" dirty="0">
                <a:latin typeface="Carlito"/>
                <a:cs typeface="Carlito"/>
              </a:rPr>
              <a:t>even </a:t>
            </a:r>
            <a:r>
              <a:rPr sz="3200" spc="-5" dirty="0">
                <a:latin typeface="Carlito"/>
                <a:cs typeface="Carlito"/>
              </a:rPr>
              <a:t>get</a:t>
            </a:r>
            <a:r>
              <a:rPr sz="3200" spc="65" dirty="0">
                <a:latin typeface="Carlito"/>
                <a:cs typeface="Carlito"/>
              </a:rPr>
              <a:t> </a:t>
            </a:r>
            <a:r>
              <a:rPr sz="3200" spc="-10" dirty="0">
                <a:latin typeface="Carlito"/>
                <a:cs typeface="Carlito"/>
              </a:rPr>
              <a:t>lost.</a:t>
            </a:r>
            <a:endParaRPr sz="3200">
              <a:latin typeface="Carlito"/>
              <a:cs typeface="Carlito"/>
            </a:endParaRPr>
          </a:p>
          <a:p>
            <a:pPr marL="355600" marR="59690" indent="-342900">
              <a:lnSpc>
                <a:spcPct val="90000"/>
              </a:lnSpc>
              <a:spcBef>
                <a:spcPts val="770"/>
              </a:spcBef>
              <a:buFont typeface="Arial"/>
              <a:buChar char="•"/>
              <a:tabLst>
                <a:tab pos="354965" algn="l"/>
                <a:tab pos="355600" algn="l"/>
              </a:tabLst>
            </a:pPr>
            <a:r>
              <a:rPr sz="3200" spc="-10" dirty="0">
                <a:latin typeface="Carlito"/>
                <a:cs typeface="Carlito"/>
              </a:rPr>
              <a:t>structural </a:t>
            </a:r>
            <a:r>
              <a:rPr sz="3200" spc="-5" dirty="0">
                <a:latin typeface="Carlito"/>
                <a:cs typeface="Carlito"/>
              </a:rPr>
              <a:t>modifications of chromosome </a:t>
            </a:r>
            <a:r>
              <a:rPr sz="3200" dirty="0">
                <a:latin typeface="Carlito"/>
                <a:cs typeface="Carlito"/>
              </a:rPr>
              <a:t>occur  in </a:t>
            </a:r>
            <a:r>
              <a:rPr sz="3200" spc="-10" dirty="0">
                <a:latin typeface="Carlito"/>
                <a:cs typeface="Carlito"/>
              </a:rPr>
              <a:t>nature </a:t>
            </a:r>
            <a:r>
              <a:rPr sz="3200" spc="5" dirty="0">
                <a:latin typeface="Carlito"/>
                <a:cs typeface="Carlito"/>
              </a:rPr>
              <a:t>or </a:t>
            </a:r>
            <a:r>
              <a:rPr sz="3200" spc="-10" dirty="0">
                <a:latin typeface="Carlito"/>
                <a:cs typeface="Carlito"/>
              </a:rPr>
              <a:t>by </a:t>
            </a:r>
            <a:r>
              <a:rPr sz="3200" spc="-15" dirty="0">
                <a:latin typeface="Carlito"/>
                <a:cs typeface="Carlito"/>
              </a:rPr>
              <a:t>harsh </a:t>
            </a:r>
            <a:r>
              <a:rPr sz="3200" spc="-10" dirty="0">
                <a:latin typeface="Carlito"/>
                <a:cs typeface="Carlito"/>
              </a:rPr>
              <a:t>treatment, chiefly </a:t>
            </a:r>
            <a:r>
              <a:rPr sz="3200" dirty="0">
                <a:latin typeface="Carlito"/>
                <a:cs typeface="Carlito"/>
              </a:rPr>
              <a:t>by </a:t>
            </a:r>
            <a:r>
              <a:rPr sz="3200" spc="-30" dirty="0">
                <a:latin typeface="Carlito"/>
                <a:cs typeface="Carlito"/>
              </a:rPr>
              <a:t>X-  </a:t>
            </a:r>
            <a:r>
              <a:rPr sz="3200" spc="-35" dirty="0">
                <a:latin typeface="Carlito"/>
                <a:cs typeface="Carlito"/>
              </a:rPr>
              <a:t>rays </a:t>
            </a:r>
            <a:r>
              <a:rPr sz="3200" dirty="0">
                <a:latin typeface="Carlito"/>
                <a:cs typeface="Carlito"/>
              </a:rPr>
              <a:t>and </a:t>
            </a:r>
            <a:r>
              <a:rPr sz="3200" spc="-5" dirty="0">
                <a:latin typeface="Carlito"/>
                <a:cs typeface="Carlito"/>
              </a:rPr>
              <a:t>other ionising</a:t>
            </a:r>
            <a:r>
              <a:rPr sz="3200" spc="35" dirty="0">
                <a:latin typeface="Carlito"/>
                <a:cs typeface="Carlito"/>
              </a:rPr>
              <a:t> </a:t>
            </a:r>
            <a:r>
              <a:rPr sz="3200" spc="-10" dirty="0">
                <a:latin typeface="Carlito"/>
                <a:cs typeface="Carlito"/>
              </a:rPr>
              <a:t>radiations.</a:t>
            </a:r>
            <a:endParaRPr sz="3200">
              <a:latin typeface="Carlito"/>
              <a:cs typeface="Carlito"/>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09978"/>
            <a:ext cx="8042909" cy="4172585"/>
          </a:xfrm>
          <a:prstGeom prst="rect">
            <a:avLst/>
          </a:prstGeom>
        </p:spPr>
        <p:txBody>
          <a:bodyPr vert="horz" wrap="square" lIns="0" tIns="61594" rIns="0" bIns="0" rtlCol="0">
            <a:spAutoFit/>
          </a:bodyPr>
          <a:lstStyle/>
          <a:p>
            <a:pPr marL="355600" indent="-342900">
              <a:lnSpc>
                <a:spcPct val="100000"/>
              </a:lnSpc>
              <a:spcBef>
                <a:spcPts val="484"/>
              </a:spcBef>
              <a:buFont typeface="Arial"/>
              <a:buChar char="•"/>
              <a:tabLst>
                <a:tab pos="354965" algn="l"/>
                <a:tab pos="355600" algn="l"/>
              </a:tabLst>
            </a:pPr>
            <a:r>
              <a:rPr sz="3200" b="1" spc="-5" dirty="0">
                <a:latin typeface="Carlito"/>
                <a:cs typeface="Carlito"/>
              </a:rPr>
              <a:t>Deficiency:</a:t>
            </a:r>
            <a:endParaRPr sz="3200">
              <a:latin typeface="Carlito"/>
              <a:cs typeface="Carlito"/>
            </a:endParaRPr>
          </a:p>
          <a:p>
            <a:pPr marL="355600" marR="5080" indent="-342900">
              <a:lnSpc>
                <a:spcPct val="90000"/>
              </a:lnSpc>
              <a:spcBef>
                <a:spcPts val="775"/>
              </a:spcBef>
              <a:buFont typeface="Arial"/>
              <a:buChar char="•"/>
              <a:tabLst>
                <a:tab pos="354965" algn="l"/>
                <a:tab pos="355600" algn="l"/>
              </a:tabLst>
            </a:pPr>
            <a:r>
              <a:rPr sz="3200" dirty="0">
                <a:latin typeface="Carlito"/>
                <a:cs typeface="Carlito"/>
              </a:rPr>
              <a:t>A </a:t>
            </a:r>
            <a:r>
              <a:rPr sz="3200" spc="-5" dirty="0">
                <a:latin typeface="Carlito"/>
                <a:cs typeface="Carlito"/>
              </a:rPr>
              <a:t>deficiency has </a:t>
            </a:r>
            <a:r>
              <a:rPr sz="3200" dirty="0">
                <a:latin typeface="Carlito"/>
                <a:cs typeface="Carlito"/>
              </a:rPr>
              <a:t>a </a:t>
            </a:r>
            <a:r>
              <a:rPr sz="3200" spc="-5" dirty="0">
                <a:latin typeface="Carlito"/>
                <a:cs typeface="Carlito"/>
              </a:rPr>
              <a:t>bit of </a:t>
            </a:r>
            <a:r>
              <a:rPr sz="3200" dirty="0">
                <a:latin typeface="Carlito"/>
                <a:cs typeface="Carlito"/>
              </a:rPr>
              <a:t>a </a:t>
            </a:r>
            <a:r>
              <a:rPr sz="3200" spc="-5" dirty="0">
                <a:latin typeface="Carlito"/>
                <a:cs typeface="Carlito"/>
              </a:rPr>
              <a:t>chromosome </a:t>
            </a:r>
            <a:r>
              <a:rPr sz="3200" spc="-10" dirty="0">
                <a:latin typeface="Carlito"/>
                <a:cs typeface="Carlito"/>
              </a:rPr>
              <a:t>lost  </a:t>
            </a:r>
            <a:r>
              <a:rPr sz="3200" spc="-40" dirty="0">
                <a:latin typeface="Carlito"/>
                <a:cs typeface="Carlito"/>
              </a:rPr>
              <a:t>altogether. </a:t>
            </a:r>
            <a:r>
              <a:rPr sz="3200" dirty="0">
                <a:latin typeface="Carlito"/>
                <a:cs typeface="Carlito"/>
              </a:rPr>
              <a:t>Some </a:t>
            </a:r>
            <a:r>
              <a:rPr sz="3200" spc="-5" dirty="0">
                <a:latin typeface="Carlito"/>
                <a:cs typeface="Carlito"/>
              </a:rPr>
              <a:t>genes </a:t>
            </a:r>
            <a:r>
              <a:rPr sz="3200" spc="-10" dirty="0">
                <a:latin typeface="Carlito"/>
                <a:cs typeface="Carlito"/>
              </a:rPr>
              <a:t>are, </a:t>
            </a:r>
            <a:r>
              <a:rPr sz="3200" spc="-20" dirty="0">
                <a:latin typeface="Carlito"/>
                <a:cs typeface="Carlito"/>
              </a:rPr>
              <a:t>therefore </a:t>
            </a:r>
            <a:r>
              <a:rPr sz="3200" spc="-10" dirty="0">
                <a:latin typeface="Carlito"/>
                <a:cs typeface="Carlito"/>
              </a:rPr>
              <a:t>lost. </a:t>
            </a:r>
            <a:r>
              <a:rPr sz="3200" dirty="0">
                <a:latin typeface="Carlito"/>
                <a:cs typeface="Carlito"/>
              </a:rPr>
              <a:t>A  </a:t>
            </a:r>
            <a:r>
              <a:rPr sz="3200" spc="-5" dirty="0">
                <a:latin typeface="Carlito"/>
                <a:cs typeface="Carlito"/>
              </a:rPr>
              <a:t>deficiency </a:t>
            </a:r>
            <a:r>
              <a:rPr sz="3200" spc="-20" dirty="0">
                <a:latin typeface="Carlito"/>
                <a:cs typeface="Carlito"/>
              </a:rPr>
              <a:t>may </a:t>
            </a:r>
            <a:r>
              <a:rPr sz="3200" spc="-5" dirty="0">
                <a:latin typeface="Carlito"/>
                <a:cs typeface="Carlito"/>
              </a:rPr>
              <a:t>be terminal </a:t>
            </a:r>
            <a:r>
              <a:rPr sz="3200" dirty="0">
                <a:latin typeface="Carlito"/>
                <a:cs typeface="Carlito"/>
              </a:rPr>
              <a:t>when it </a:t>
            </a:r>
            <a:r>
              <a:rPr sz="3200" spc="-15" dirty="0">
                <a:latin typeface="Carlito"/>
                <a:cs typeface="Carlito"/>
              </a:rPr>
              <a:t>involves  </a:t>
            </a:r>
            <a:r>
              <a:rPr sz="3200" dirty="0">
                <a:latin typeface="Carlito"/>
                <a:cs typeface="Carlito"/>
              </a:rPr>
              <a:t>the end of a </a:t>
            </a:r>
            <a:r>
              <a:rPr sz="3200" spc="-5" dirty="0">
                <a:latin typeface="Carlito"/>
                <a:cs typeface="Carlito"/>
              </a:rPr>
              <a:t>chromosome, </a:t>
            </a:r>
            <a:r>
              <a:rPr sz="3200" dirty="0">
                <a:latin typeface="Carlito"/>
                <a:cs typeface="Carlito"/>
              </a:rPr>
              <a:t>or </a:t>
            </a:r>
            <a:r>
              <a:rPr sz="3200" spc="-15" dirty="0">
                <a:latin typeface="Carlito"/>
                <a:cs typeface="Carlito"/>
              </a:rPr>
              <a:t>intercalary </a:t>
            </a:r>
            <a:r>
              <a:rPr sz="3200" dirty="0">
                <a:latin typeface="Carlito"/>
                <a:cs typeface="Carlito"/>
              </a:rPr>
              <a:t>when  it is an </a:t>
            </a:r>
            <a:r>
              <a:rPr sz="3200" spc="-10" dirty="0">
                <a:latin typeface="Carlito"/>
                <a:cs typeface="Carlito"/>
              </a:rPr>
              <a:t>intermediate </a:t>
            </a:r>
            <a:r>
              <a:rPr sz="3200" spc="-5" dirty="0">
                <a:latin typeface="Carlito"/>
                <a:cs typeface="Carlito"/>
              </a:rPr>
              <a:t>part that </a:t>
            </a:r>
            <a:r>
              <a:rPr sz="3200" dirty="0">
                <a:latin typeface="Carlito"/>
                <a:cs typeface="Carlito"/>
              </a:rPr>
              <a:t>is </a:t>
            </a:r>
            <a:r>
              <a:rPr sz="3200" spc="-10" dirty="0">
                <a:latin typeface="Carlito"/>
                <a:cs typeface="Carlito"/>
              </a:rPr>
              <a:t>deficient.  </a:t>
            </a:r>
            <a:r>
              <a:rPr sz="3200" spc="-15" dirty="0">
                <a:latin typeface="Carlito"/>
                <a:cs typeface="Carlito"/>
              </a:rPr>
              <a:t>Intercalary </a:t>
            </a:r>
            <a:r>
              <a:rPr sz="3200" spc="-5" dirty="0">
                <a:latin typeface="Carlito"/>
                <a:cs typeface="Carlito"/>
              </a:rPr>
              <a:t>deficiency </a:t>
            </a:r>
            <a:r>
              <a:rPr sz="3200" dirty="0">
                <a:latin typeface="Carlito"/>
                <a:cs typeface="Carlito"/>
              </a:rPr>
              <a:t>is also </a:t>
            </a:r>
            <a:r>
              <a:rPr sz="3200" spc="-5" dirty="0">
                <a:latin typeface="Carlito"/>
                <a:cs typeface="Carlito"/>
              </a:rPr>
              <a:t>called deletion.  </a:t>
            </a:r>
            <a:r>
              <a:rPr sz="3200" dirty="0">
                <a:latin typeface="Carlito"/>
                <a:cs typeface="Carlito"/>
              </a:rPr>
              <a:t>Both </a:t>
            </a:r>
            <a:r>
              <a:rPr sz="3200" spc="-5" dirty="0">
                <a:latin typeface="Carlito"/>
                <a:cs typeface="Carlito"/>
              </a:rPr>
              <a:t>terminal </a:t>
            </a:r>
            <a:r>
              <a:rPr sz="3200" dirty="0">
                <a:latin typeface="Carlito"/>
                <a:cs typeface="Carlito"/>
              </a:rPr>
              <a:t>and </a:t>
            </a:r>
            <a:r>
              <a:rPr sz="3200" spc="-15" dirty="0">
                <a:latin typeface="Carlito"/>
                <a:cs typeface="Carlito"/>
              </a:rPr>
              <a:t>intercalary </a:t>
            </a:r>
            <a:r>
              <a:rPr sz="3200" spc="-5" dirty="0">
                <a:latin typeface="Carlito"/>
                <a:cs typeface="Carlito"/>
              </a:rPr>
              <a:t>deficiencies </a:t>
            </a:r>
            <a:r>
              <a:rPr sz="3200" spc="-15" dirty="0">
                <a:latin typeface="Carlito"/>
                <a:cs typeface="Carlito"/>
              </a:rPr>
              <a:t>are  </a:t>
            </a:r>
            <a:r>
              <a:rPr sz="3200" dirty="0">
                <a:latin typeface="Carlito"/>
                <a:cs typeface="Carlito"/>
              </a:rPr>
              <a:t>known in</a:t>
            </a:r>
            <a:r>
              <a:rPr sz="3200" spc="-5" dirty="0">
                <a:latin typeface="Carlito"/>
                <a:cs typeface="Carlito"/>
              </a:rPr>
              <a:t> </a:t>
            </a:r>
            <a:r>
              <a:rPr sz="3200" spc="-15" dirty="0">
                <a:latin typeface="Carlito"/>
                <a:cs typeface="Carlito"/>
              </a:rPr>
              <a:t>maize</a:t>
            </a:r>
            <a:endParaRPr sz="3200">
              <a:latin typeface="Carlito"/>
              <a:cs typeface="Carlito"/>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29461"/>
            <a:ext cx="7959090" cy="4347845"/>
          </a:xfrm>
          <a:prstGeom prst="rect">
            <a:avLst/>
          </a:prstGeom>
        </p:spPr>
        <p:txBody>
          <a:bodyPr vert="horz" wrap="square" lIns="0" tIns="53975" rIns="0" bIns="0" rtlCol="0">
            <a:spAutoFit/>
          </a:bodyPr>
          <a:lstStyle/>
          <a:p>
            <a:pPr marL="355600" indent="-342900">
              <a:lnSpc>
                <a:spcPct val="100000"/>
              </a:lnSpc>
              <a:spcBef>
                <a:spcPts val="425"/>
              </a:spcBef>
              <a:buFont typeface="Arial"/>
              <a:buChar char="•"/>
              <a:tabLst>
                <a:tab pos="354965" algn="l"/>
                <a:tab pos="355600" algn="l"/>
              </a:tabLst>
            </a:pPr>
            <a:r>
              <a:rPr sz="2700" b="1" spc="-5" dirty="0">
                <a:latin typeface="Carlito"/>
                <a:cs typeface="Carlito"/>
              </a:rPr>
              <a:t>Duplication:</a:t>
            </a:r>
            <a:endParaRPr sz="2700">
              <a:latin typeface="Carlito"/>
              <a:cs typeface="Carlito"/>
            </a:endParaRPr>
          </a:p>
          <a:p>
            <a:pPr marL="355600" marR="5080" indent="-342900">
              <a:lnSpc>
                <a:spcPts val="2920"/>
              </a:lnSpc>
              <a:spcBef>
                <a:spcPts val="690"/>
              </a:spcBef>
              <a:buFont typeface="Arial"/>
              <a:buChar char="•"/>
              <a:tabLst>
                <a:tab pos="354965" algn="l"/>
                <a:tab pos="355600" algn="l"/>
              </a:tabLst>
            </a:pPr>
            <a:r>
              <a:rPr sz="2700" dirty="0">
                <a:latin typeface="Carlito"/>
                <a:cs typeface="Carlito"/>
              </a:rPr>
              <a:t>A </a:t>
            </a:r>
            <a:r>
              <a:rPr sz="2700" spc="-25" dirty="0">
                <a:latin typeface="Carlito"/>
                <a:cs typeface="Carlito"/>
              </a:rPr>
              <a:t>broken </a:t>
            </a:r>
            <a:r>
              <a:rPr sz="2700" spc="-5" dirty="0">
                <a:latin typeface="Carlito"/>
                <a:cs typeface="Carlito"/>
              </a:rPr>
              <a:t>bit </a:t>
            </a:r>
            <a:r>
              <a:rPr sz="2700" dirty="0">
                <a:latin typeface="Carlito"/>
                <a:cs typeface="Carlito"/>
              </a:rPr>
              <a:t>of a </a:t>
            </a:r>
            <a:r>
              <a:rPr sz="2700" spc="-10" dirty="0">
                <a:latin typeface="Carlito"/>
                <a:cs typeface="Carlito"/>
              </a:rPr>
              <a:t>chromosome </a:t>
            </a:r>
            <a:r>
              <a:rPr sz="2700" spc="-15" dirty="0">
                <a:latin typeface="Carlito"/>
                <a:cs typeface="Carlito"/>
              </a:rPr>
              <a:t>may </a:t>
            </a:r>
            <a:r>
              <a:rPr sz="2700" spc="-10" dirty="0">
                <a:latin typeface="Carlito"/>
                <a:cs typeface="Carlito"/>
              </a:rPr>
              <a:t>remain </a:t>
            </a:r>
            <a:r>
              <a:rPr sz="2700" spc="-15" dirty="0">
                <a:latin typeface="Carlito"/>
                <a:cs typeface="Carlito"/>
              </a:rPr>
              <a:t>free </a:t>
            </a:r>
            <a:r>
              <a:rPr sz="2700" dirty="0">
                <a:latin typeface="Carlito"/>
                <a:cs typeface="Carlito"/>
              </a:rPr>
              <a:t>in the  </a:t>
            </a:r>
            <a:r>
              <a:rPr sz="2700" spc="-5" dirty="0">
                <a:latin typeface="Carlito"/>
                <a:cs typeface="Carlito"/>
              </a:rPr>
              <a:t>nucleus </a:t>
            </a:r>
            <a:r>
              <a:rPr sz="2700" dirty="0">
                <a:latin typeface="Carlito"/>
                <a:cs typeface="Carlito"/>
              </a:rPr>
              <a:t>as a </a:t>
            </a:r>
            <a:r>
              <a:rPr sz="2700" spc="-15" dirty="0">
                <a:latin typeface="Carlito"/>
                <a:cs typeface="Carlito"/>
              </a:rPr>
              <a:t>fragment </a:t>
            </a:r>
            <a:r>
              <a:rPr sz="2700" dirty="0">
                <a:latin typeface="Carlito"/>
                <a:cs typeface="Carlito"/>
              </a:rPr>
              <a:t>in </a:t>
            </a:r>
            <a:r>
              <a:rPr sz="2700" spc="-5" dirty="0">
                <a:latin typeface="Carlito"/>
                <a:cs typeface="Carlito"/>
              </a:rPr>
              <a:t>addition </a:t>
            </a:r>
            <a:r>
              <a:rPr sz="2700" spc="-15" dirty="0">
                <a:latin typeface="Carlito"/>
                <a:cs typeface="Carlito"/>
              </a:rPr>
              <a:t>to </a:t>
            </a:r>
            <a:r>
              <a:rPr sz="2700" spc="-10" dirty="0">
                <a:latin typeface="Carlito"/>
                <a:cs typeface="Carlito"/>
              </a:rPr>
              <a:t>two </a:t>
            </a:r>
            <a:r>
              <a:rPr sz="2700" spc="-15" dirty="0">
                <a:latin typeface="Carlito"/>
                <a:cs typeface="Carlito"/>
              </a:rPr>
              <a:t>complete  </a:t>
            </a:r>
            <a:r>
              <a:rPr sz="2700" dirty="0">
                <a:latin typeface="Carlito"/>
                <a:cs typeface="Carlito"/>
              </a:rPr>
              <a:t>homologues. </a:t>
            </a:r>
            <a:r>
              <a:rPr sz="2700" spc="-40" dirty="0">
                <a:latin typeface="Carlito"/>
                <a:cs typeface="Carlito"/>
              </a:rPr>
              <a:t>However, </a:t>
            </a:r>
            <a:r>
              <a:rPr sz="2700" spc="-5" dirty="0">
                <a:latin typeface="Carlito"/>
                <a:cs typeface="Carlito"/>
              </a:rPr>
              <a:t>no such </a:t>
            </a:r>
            <a:r>
              <a:rPr sz="2700" spc="-15" dirty="0">
                <a:latin typeface="Carlito"/>
                <a:cs typeface="Carlito"/>
              </a:rPr>
              <a:t>fragment </a:t>
            </a:r>
            <a:r>
              <a:rPr sz="2700" spc="-10" dirty="0">
                <a:latin typeface="Carlito"/>
                <a:cs typeface="Carlito"/>
              </a:rPr>
              <a:t>can survive </a:t>
            </a:r>
            <a:r>
              <a:rPr sz="2700" dirty="0">
                <a:latin typeface="Carlito"/>
                <a:cs typeface="Carlito"/>
              </a:rPr>
              <a:t>if  it </a:t>
            </a:r>
            <a:r>
              <a:rPr sz="2700" spc="-5" dirty="0">
                <a:latin typeface="Carlito"/>
                <a:cs typeface="Carlito"/>
              </a:rPr>
              <a:t>does not </a:t>
            </a:r>
            <a:r>
              <a:rPr sz="2700" spc="-15" dirty="0">
                <a:latin typeface="Carlito"/>
                <a:cs typeface="Carlito"/>
              </a:rPr>
              <a:t>contain </a:t>
            </a:r>
            <a:r>
              <a:rPr sz="2700" dirty="0">
                <a:latin typeface="Carlito"/>
                <a:cs typeface="Carlito"/>
              </a:rPr>
              <a:t>a</a:t>
            </a:r>
            <a:r>
              <a:rPr sz="2700" spc="-40" dirty="0">
                <a:latin typeface="Carlito"/>
                <a:cs typeface="Carlito"/>
              </a:rPr>
              <a:t> </a:t>
            </a:r>
            <a:r>
              <a:rPr sz="2700" spc="-15" dirty="0">
                <a:latin typeface="Carlito"/>
                <a:cs typeface="Carlito"/>
              </a:rPr>
              <a:t>centromere.</a:t>
            </a:r>
            <a:endParaRPr sz="2700">
              <a:latin typeface="Carlito"/>
              <a:cs typeface="Carlito"/>
            </a:endParaRPr>
          </a:p>
          <a:p>
            <a:pPr marL="355600" marR="151130" indent="-342900">
              <a:lnSpc>
                <a:spcPct val="90000"/>
              </a:lnSpc>
              <a:spcBef>
                <a:spcPts val="595"/>
              </a:spcBef>
              <a:buFont typeface="Arial"/>
              <a:buChar char="•"/>
              <a:tabLst>
                <a:tab pos="354965" algn="l"/>
                <a:tab pos="355600" algn="l"/>
              </a:tabLst>
            </a:pPr>
            <a:r>
              <a:rPr sz="2700" spc="-5" dirty="0">
                <a:latin typeface="Carlito"/>
                <a:cs typeface="Carlito"/>
              </a:rPr>
              <a:t>Thus, </a:t>
            </a:r>
            <a:r>
              <a:rPr sz="2700" dirty="0">
                <a:latin typeface="Carlito"/>
                <a:cs typeface="Carlito"/>
              </a:rPr>
              <a:t>some alleles will </a:t>
            </a:r>
            <a:r>
              <a:rPr sz="2700" spc="-5" dirty="0">
                <a:latin typeface="Carlito"/>
                <a:cs typeface="Carlito"/>
              </a:rPr>
              <a:t>be </a:t>
            </a:r>
            <a:r>
              <a:rPr sz="2700" spc="-15" dirty="0">
                <a:latin typeface="Carlito"/>
                <a:cs typeface="Carlito"/>
              </a:rPr>
              <a:t>represented </a:t>
            </a:r>
            <a:r>
              <a:rPr sz="2700" spc="-5" dirty="0">
                <a:latin typeface="Carlito"/>
                <a:cs typeface="Carlito"/>
              </a:rPr>
              <a:t>thrice. The  </a:t>
            </a:r>
            <a:r>
              <a:rPr sz="2700" spc="-25" dirty="0">
                <a:latin typeface="Carlito"/>
                <a:cs typeface="Carlito"/>
              </a:rPr>
              <a:t>broken </a:t>
            </a:r>
            <a:r>
              <a:rPr sz="2700" spc="-5" dirty="0">
                <a:latin typeface="Carlito"/>
                <a:cs typeface="Carlito"/>
              </a:rPr>
              <a:t>bit, </a:t>
            </a:r>
            <a:r>
              <a:rPr sz="2700" spc="-10" dirty="0">
                <a:latin typeface="Carlito"/>
                <a:cs typeface="Carlito"/>
              </a:rPr>
              <a:t>instead </a:t>
            </a:r>
            <a:r>
              <a:rPr sz="2700" spc="-5" dirty="0">
                <a:latin typeface="Carlito"/>
                <a:cs typeface="Carlito"/>
              </a:rPr>
              <a:t>of remaining </a:t>
            </a:r>
            <a:r>
              <a:rPr sz="2700" spc="-15" dirty="0">
                <a:latin typeface="Carlito"/>
                <a:cs typeface="Carlito"/>
              </a:rPr>
              <a:t>free may </a:t>
            </a:r>
            <a:r>
              <a:rPr sz="2700" dirty="0">
                <a:latin typeface="Carlito"/>
                <a:cs typeface="Carlito"/>
              </a:rPr>
              <a:t>also </a:t>
            </a:r>
            <a:r>
              <a:rPr sz="2700" spc="-10" dirty="0">
                <a:latin typeface="Carlito"/>
                <a:cs typeface="Carlito"/>
              </a:rPr>
              <a:t>remain  </a:t>
            </a:r>
            <a:r>
              <a:rPr sz="2700" spc="-15" dirty="0">
                <a:latin typeface="Carlito"/>
                <a:cs typeface="Carlito"/>
              </a:rPr>
              <a:t>attached to </a:t>
            </a:r>
            <a:r>
              <a:rPr sz="2700" dirty="0">
                <a:latin typeface="Carlito"/>
                <a:cs typeface="Carlito"/>
              </a:rPr>
              <a:t>some </a:t>
            </a:r>
            <a:r>
              <a:rPr sz="2700" spc="-5" dirty="0">
                <a:latin typeface="Carlito"/>
                <a:cs typeface="Carlito"/>
              </a:rPr>
              <a:t>other </a:t>
            </a:r>
            <a:r>
              <a:rPr sz="2700" spc="-25" dirty="0">
                <a:latin typeface="Carlito"/>
                <a:cs typeface="Carlito"/>
              </a:rPr>
              <a:t>broken </a:t>
            </a:r>
            <a:r>
              <a:rPr sz="2700" spc="-10" dirty="0">
                <a:latin typeface="Carlito"/>
                <a:cs typeface="Carlito"/>
              </a:rPr>
              <a:t>chromosome </a:t>
            </a:r>
            <a:r>
              <a:rPr sz="2700" spc="-5" dirty="0">
                <a:latin typeface="Carlito"/>
                <a:cs typeface="Carlito"/>
              </a:rPr>
              <a:t>(which  </a:t>
            </a:r>
            <a:r>
              <a:rPr sz="2700" spc="-15" dirty="0">
                <a:latin typeface="Carlito"/>
                <a:cs typeface="Carlito"/>
              </a:rPr>
              <a:t>may </a:t>
            </a:r>
            <a:r>
              <a:rPr sz="2700" spc="-5" dirty="0">
                <a:latin typeface="Carlito"/>
                <a:cs typeface="Carlito"/>
              </a:rPr>
              <a:t>or </a:t>
            </a:r>
            <a:r>
              <a:rPr sz="2700" spc="-15" dirty="0">
                <a:latin typeface="Carlito"/>
                <a:cs typeface="Carlito"/>
              </a:rPr>
              <a:t>may </a:t>
            </a:r>
            <a:r>
              <a:rPr sz="2700" dirty="0">
                <a:latin typeface="Carlito"/>
                <a:cs typeface="Carlito"/>
              </a:rPr>
              <a:t>not </a:t>
            </a:r>
            <a:r>
              <a:rPr sz="2700" spc="-5" dirty="0">
                <a:latin typeface="Carlito"/>
                <a:cs typeface="Carlito"/>
              </a:rPr>
              <a:t>be </a:t>
            </a:r>
            <a:r>
              <a:rPr sz="2700" dirty="0">
                <a:latin typeface="Carlito"/>
                <a:cs typeface="Carlito"/>
              </a:rPr>
              <a:t>its </a:t>
            </a:r>
            <a:r>
              <a:rPr sz="2700" spc="-5" dirty="0">
                <a:latin typeface="Carlito"/>
                <a:cs typeface="Carlito"/>
              </a:rPr>
              <a:t>homologue) </a:t>
            </a:r>
            <a:r>
              <a:rPr sz="2700" spc="-10" dirty="0">
                <a:latin typeface="Carlito"/>
                <a:cs typeface="Carlito"/>
              </a:rPr>
              <a:t>at </a:t>
            </a:r>
            <a:r>
              <a:rPr sz="2700" dirty="0">
                <a:latin typeface="Carlito"/>
                <a:cs typeface="Carlito"/>
              </a:rPr>
              <a:t>an </a:t>
            </a:r>
            <a:r>
              <a:rPr sz="2700" spc="-10" dirty="0">
                <a:latin typeface="Carlito"/>
                <a:cs typeface="Carlito"/>
              </a:rPr>
              <a:t>intercalary  </a:t>
            </a:r>
            <a:r>
              <a:rPr sz="2700" spc="-5" dirty="0">
                <a:latin typeface="Carlito"/>
                <a:cs typeface="Carlito"/>
              </a:rPr>
              <a:t>position. </a:t>
            </a:r>
            <a:r>
              <a:rPr sz="2700" dirty="0">
                <a:latin typeface="Carlito"/>
                <a:cs typeface="Carlito"/>
              </a:rPr>
              <a:t>It </a:t>
            </a:r>
            <a:r>
              <a:rPr sz="2700" spc="-5" dirty="0">
                <a:latin typeface="Carlito"/>
                <a:cs typeface="Carlito"/>
              </a:rPr>
              <a:t>should be </a:t>
            </a:r>
            <a:r>
              <a:rPr sz="2700" spc="-10" dirty="0">
                <a:latin typeface="Carlito"/>
                <a:cs typeface="Carlito"/>
              </a:rPr>
              <a:t>remembered that there can </a:t>
            </a:r>
            <a:r>
              <a:rPr sz="2700" spc="-5" dirty="0">
                <a:latin typeface="Carlito"/>
                <a:cs typeface="Carlito"/>
              </a:rPr>
              <a:t>be  no </a:t>
            </a:r>
            <a:r>
              <a:rPr sz="2700" spc="-15" dirty="0">
                <a:latin typeface="Carlito"/>
                <a:cs typeface="Carlito"/>
              </a:rPr>
              <a:t>attachment to </a:t>
            </a:r>
            <a:r>
              <a:rPr sz="2700" dirty="0">
                <a:latin typeface="Carlito"/>
                <a:cs typeface="Carlito"/>
              </a:rPr>
              <a:t>the </a:t>
            </a:r>
            <a:r>
              <a:rPr sz="2700" spc="-20" dirty="0">
                <a:latin typeface="Carlito"/>
                <a:cs typeface="Carlito"/>
              </a:rPr>
              <a:t>unbroken </a:t>
            </a:r>
            <a:r>
              <a:rPr sz="2700" spc="-10" dirty="0">
                <a:latin typeface="Carlito"/>
                <a:cs typeface="Carlito"/>
              </a:rPr>
              <a:t>telomere</a:t>
            </a:r>
            <a:r>
              <a:rPr sz="2700" spc="-55" dirty="0">
                <a:latin typeface="Carlito"/>
                <a:cs typeface="Carlito"/>
              </a:rPr>
              <a:t> </a:t>
            </a:r>
            <a:r>
              <a:rPr sz="2700" dirty="0">
                <a:latin typeface="Carlito"/>
                <a:cs typeface="Carlito"/>
              </a:rPr>
              <a:t>end.</a:t>
            </a:r>
            <a:endParaRPr sz="2700">
              <a:latin typeface="Carlito"/>
              <a:cs typeface="Carlito"/>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37461"/>
            <a:ext cx="7872730" cy="422402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2700" b="1" spc="-20" dirty="0">
                <a:latin typeface="Carlito"/>
                <a:cs typeface="Carlito"/>
              </a:rPr>
              <a:t>Translocation:</a:t>
            </a:r>
            <a:endParaRPr sz="2700">
              <a:latin typeface="Carlito"/>
              <a:cs typeface="Carlito"/>
            </a:endParaRPr>
          </a:p>
          <a:p>
            <a:pPr marL="355600" marR="151130" indent="-342900">
              <a:lnSpc>
                <a:spcPct val="80000"/>
              </a:lnSpc>
              <a:spcBef>
                <a:spcPts val="650"/>
              </a:spcBef>
              <a:buFont typeface="Arial"/>
              <a:buChar char="•"/>
              <a:tabLst>
                <a:tab pos="354965" algn="l"/>
                <a:tab pos="355600" algn="l"/>
              </a:tabLst>
            </a:pPr>
            <a:r>
              <a:rPr sz="2700" dirty="0">
                <a:latin typeface="Carlito"/>
                <a:cs typeface="Carlito"/>
              </a:rPr>
              <a:t>A </a:t>
            </a:r>
            <a:r>
              <a:rPr sz="2700" spc="-25" dirty="0">
                <a:latin typeface="Carlito"/>
                <a:cs typeface="Carlito"/>
              </a:rPr>
              <a:t>broken </a:t>
            </a:r>
            <a:r>
              <a:rPr sz="2700" spc="-5" dirty="0">
                <a:latin typeface="Carlito"/>
                <a:cs typeface="Carlito"/>
              </a:rPr>
              <a:t>bit </a:t>
            </a:r>
            <a:r>
              <a:rPr sz="2700" dirty="0">
                <a:latin typeface="Carlito"/>
                <a:cs typeface="Carlito"/>
              </a:rPr>
              <a:t>of a </a:t>
            </a:r>
            <a:r>
              <a:rPr sz="2700" spc="-10" dirty="0">
                <a:latin typeface="Carlito"/>
                <a:cs typeface="Carlito"/>
              </a:rPr>
              <a:t>chromosome </a:t>
            </a:r>
            <a:r>
              <a:rPr sz="2700" spc="-15" dirty="0">
                <a:latin typeface="Carlito"/>
                <a:cs typeface="Carlito"/>
              </a:rPr>
              <a:t>may get attached to  </a:t>
            </a:r>
            <a:r>
              <a:rPr sz="2700" dirty="0">
                <a:latin typeface="Carlito"/>
                <a:cs typeface="Carlito"/>
              </a:rPr>
              <a:t>some </a:t>
            </a:r>
            <a:r>
              <a:rPr sz="2700" spc="-5" dirty="0">
                <a:latin typeface="Carlito"/>
                <a:cs typeface="Carlito"/>
              </a:rPr>
              <a:t>other chromosome. </a:t>
            </a:r>
            <a:r>
              <a:rPr sz="2700" spc="-20" dirty="0">
                <a:latin typeface="Carlito"/>
                <a:cs typeface="Carlito"/>
              </a:rPr>
              <a:t>Translocations </a:t>
            </a:r>
            <a:r>
              <a:rPr sz="2700" spc="-15" dirty="0">
                <a:latin typeface="Carlito"/>
                <a:cs typeface="Carlito"/>
              </a:rPr>
              <a:t>are </a:t>
            </a:r>
            <a:r>
              <a:rPr sz="2700" spc="-5" dirty="0">
                <a:latin typeface="Carlito"/>
                <a:cs typeface="Carlito"/>
              </a:rPr>
              <a:t>usually  </a:t>
            </a:r>
            <a:r>
              <a:rPr sz="2700" spc="-10" dirty="0">
                <a:latin typeface="Carlito"/>
                <a:cs typeface="Carlito"/>
              </a:rPr>
              <a:t>reciprocal—somewhat </a:t>
            </a:r>
            <a:r>
              <a:rPr sz="2700" spc="-5" dirty="0">
                <a:latin typeface="Carlito"/>
                <a:cs typeface="Carlito"/>
              </a:rPr>
              <a:t>resembling </a:t>
            </a:r>
            <a:r>
              <a:rPr sz="2700" spc="-10" dirty="0">
                <a:latin typeface="Carlito"/>
                <a:cs typeface="Carlito"/>
              </a:rPr>
              <a:t>crossing-over </a:t>
            </a:r>
            <a:r>
              <a:rPr sz="2700" spc="-5" dirty="0">
                <a:latin typeface="Carlito"/>
                <a:cs typeface="Carlito"/>
              </a:rPr>
              <a:t>but  very </a:t>
            </a:r>
            <a:r>
              <a:rPr sz="2700" spc="-20" dirty="0">
                <a:latin typeface="Carlito"/>
                <a:cs typeface="Carlito"/>
              </a:rPr>
              <a:t>different </a:t>
            </a:r>
            <a:r>
              <a:rPr sz="2700" spc="-15" dirty="0">
                <a:latin typeface="Carlito"/>
                <a:cs typeface="Carlito"/>
              </a:rPr>
              <a:t>from </a:t>
            </a:r>
            <a:r>
              <a:rPr sz="2700" dirty="0">
                <a:latin typeface="Carlito"/>
                <a:cs typeface="Carlito"/>
              </a:rPr>
              <a:t>the </a:t>
            </a:r>
            <a:r>
              <a:rPr sz="2700" spc="-15" dirty="0">
                <a:latin typeface="Carlito"/>
                <a:cs typeface="Carlito"/>
              </a:rPr>
              <a:t>latter </a:t>
            </a:r>
            <a:r>
              <a:rPr sz="2700" dirty="0">
                <a:latin typeface="Carlito"/>
                <a:cs typeface="Carlito"/>
              </a:rPr>
              <a:t>as whole </a:t>
            </a:r>
            <a:r>
              <a:rPr sz="2700" spc="-5" dirty="0">
                <a:latin typeface="Carlito"/>
                <a:cs typeface="Carlito"/>
              </a:rPr>
              <a:t>chromosomes  </a:t>
            </a:r>
            <a:r>
              <a:rPr sz="2700" spc="-15" dirty="0">
                <a:latin typeface="Carlito"/>
                <a:cs typeface="Carlito"/>
              </a:rPr>
              <a:t>are involved </a:t>
            </a:r>
            <a:r>
              <a:rPr sz="2700" spc="-10" dirty="0">
                <a:latin typeface="Carlito"/>
                <a:cs typeface="Carlito"/>
              </a:rPr>
              <a:t>here. </a:t>
            </a:r>
            <a:r>
              <a:rPr sz="2700" spc="-5" dirty="0">
                <a:latin typeface="Carlito"/>
                <a:cs typeface="Carlito"/>
              </a:rPr>
              <a:t>Such </a:t>
            </a:r>
            <a:r>
              <a:rPr sz="2700" spc="-15" dirty="0">
                <a:latin typeface="Carlito"/>
                <a:cs typeface="Carlito"/>
              </a:rPr>
              <a:t>reciprocal </a:t>
            </a:r>
            <a:r>
              <a:rPr sz="2700" spc="-10" dirty="0">
                <a:latin typeface="Carlito"/>
                <a:cs typeface="Carlito"/>
              </a:rPr>
              <a:t>translocation </a:t>
            </a:r>
            <a:r>
              <a:rPr sz="2700" spc="-15" dirty="0">
                <a:latin typeface="Carlito"/>
                <a:cs typeface="Carlito"/>
              </a:rPr>
              <a:t>may  involve </a:t>
            </a:r>
            <a:r>
              <a:rPr sz="2700" spc="-5" dirty="0">
                <a:latin typeface="Carlito"/>
                <a:cs typeface="Carlito"/>
              </a:rPr>
              <a:t>homologous or </a:t>
            </a:r>
            <a:r>
              <a:rPr sz="2700" spc="-10" dirty="0">
                <a:latin typeface="Carlito"/>
                <a:cs typeface="Carlito"/>
              </a:rPr>
              <a:t>non-homologous  </a:t>
            </a:r>
            <a:r>
              <a:rPr sz="2700" spc="-5" dirty="0">
                <a:latin typeface="Carlito"/>
                <a:cs typeface="Carlito"/>
              </a:rPr>
              <a:t>chromosomes.</a:t>
            </a:r>
            <a:endParaRPr sz="2700">
              <a:latin typeface="Carlito"/>
              <a:cs typeface="Carlito"/>
            </a:endParaRPr>
          </a:p>
          <a:p>
            <a:pPr marL="355600" marR="5080" indent="-342900">
              <a:lnSpc>
                <a:spcPct val="80000"/>
              </a:lnSpc>
              <a:spcBef>
                <a:spcPts val="645"/>
              </a:spcBef>
              <a:buFont typeface="Arial"/>
              <a:buChar char="•"/>
              <a:tabLst>
                <a:tab pos="354965" algn="l"/>
                <a:tab pos="355600" algn="l"/>
              </a:tabLst>
            </a:pPr>
            <a:r>
              <a:rPr sz="2700" spc="-5" dirty="0">
                <a:latin typeface="Carlito"/>
                <a:cs typeface="Carlito"/>
              </a:rPr>
              <a:t>Simple </a:t>
            </a:r>
            <a:r>
              <a:rPr sz="2700" spc="-10" dirty="0">
                <a:latin typeface="Carlito"/>
                <a:cs typeface="Carlito"/>
              </a:rPr>
              <a:t>translocation </a:t>
            </a:r>
            <a:r>
              <a:rPr sz="2700" spc="-5" dirty="0">
                <a:latin typeface="Carlito"/>
                <a:cs typeface="Carlito"/>
              </a:rPr>
              <a:t>of only one bit of </a:t>
            </a:r>
            <a:r>
              <a:rPr sz="2700" dirty="0">
                <a:latin typeface="Carlito"/>
                <a:cs typeface="Carlito"/>
              </a:rPr>
              <a:t>a </a:t>
            </a:r>
            <a:r>
              <a:rPr sz="2700" spc="-10" dirty="0">
                <a:latin typeface="Carlito"/>
                <a:cs typeface="Carlito"/>
              </a:rPr>
              <a:t>chromosome  </a:t>
            </a:r>
            <a:r>
              <a:rPr sz="2700" spc="-15" dirty="0">
                <a:latin typeface="Carlito"/>
                <a:cs typeface="Carlito"/>
              </a:rPr>
              <a:t>to </a:t>
            </a:r>
            <a:r>
              <a:rPr sz="2700" dirty="0">
                <a:latin typeface="Carlito"/>
                <a:cs typeface="Carlito"/>
              </a:rPr>
              <a:t>another is </a:t>
            </a:r>
            <a:r>
              <a:rPr sz="2700" spc="-10" dirty="0">
                <a:latin typeface="Carlito"/>
                <a:cs typeface="Carlito"/>
              </a:rPr>
              <a:t>extremely </a:t>
            </a:r>
            <a:r>
              <a:rPr sz="2700" spc="-25" dirty="0">
                <a:latin typeface="Carlito"/>
                <a:cs typeface="Carlito"/>
              </a:rPr>
              <a:t>rare. </a:t>
            </a:r>
            <a:r>
              <a:rPr sz="2700" dirty="0">
                <a:latin typeface="Carlito"/>
                <a:cs typeface="Carlito"/>
              </a:rPr>
              <a:t>If </a:t>
            </a:r>
            <a:r>
              <a:rPr sz="2700" spc="-10" dirty="0">
                <a:latin typeface="Carlito"/>
                <a:cs typeface="Carlito"/>
              </a:rPr>
              <a:t>that </a:t>
            </a:r>
            <a:r>
              <a:rPr sz="2700" spc="-30" dirty="0">
                <a:latin typeface="Carlito"/>
                <a:cs typeface="Carlito"/>
              </a:rPr>
              <a:t>rare </a:t>
            </a:r>
            <a:r>
              <a:rPr sz="2700" spc="-10" dirty="0">
                <a:latin typeface="Carlito"/>
                <a:cs typeface="Carlito"/>
              </a:rPr>
              <a:t>event  </a:t>
            </a:r>
            <a:r>
              <a:rPr sz="2700" spc="-5" dirty="0">
                <a:latin typeface="Carlito"/>
                <a:cs typeface="Carlito"/>
              </a:rPr>
              <a:t>happens, </a:t>
            </a:r>
            <a:r>
              <a:rPr sz="2700" dirty="0">
                <a:latin typeface="Carlito"/>
                <a:cs typeface="Carlito"/>
              </a:rPr>
              <a:t>the </a:t>
            </a:r>
            <a:r>
              <a:rPr sz="2700" spc="-30" dirty="0">
                <a:latin typeface="Carlito"/>
                <a:cs typeface="Carlito"/>
              </a:rPr>
              <a:t>broken </a:t>
            </a:r>
            <a:r>
              <a:rPr sz="2700" spc="-5" dirty="0">
                <a:latin typeface="Carlito"/>
                <a:cs typeface="Carlito"/>
              </a:rPr>
              <a:t>bit </a:t>
            </a:r>
            <a:r>
              <a:rPr sz="2700" spc="-15" dirty="0">
                <a:latin typeface="Carlito"/>
                <a:cs typeface="Carlito"/>
              </a:rPr>
              <a:t>may </a:t>
            </a:r>
            <a:r>
              <a:rPr sz="2700" spc="-10" dirty="0">
                <a:latin typeface="Carlito"/>
                <a:cs typeface="Carlito"/>
              </a:rPr>
              <a:t>even </a:t>
            </a:r>
            <a:r>
              <a:rPr sz="2700" spc="-15" dirty="0">
                <a:latin typeface="Carlito"/>
                <a:cs typeface="Carlito"/>
              </a:rPr>
              <a:t>get </a:t>
            </a:r>
            <a:r>
              <a:rPr sz="2700" spc="-20" dirty="0">
                <a:latin typeface="Carlito"/>
                <a:cs typeface="Carlito"/>
              </a:rPr>
              <a:t>re-attached </a:t>
            </a:r>
            <a:r>
              <a:rPr sz="2700" dirty="0">
                <a:latin typeface="Carlito"/>
                <a:cs typeface="Carlito"/>
              </a:rPr>
              <a:t>in a  </a:t>
            </a:r>
            <a:r>
              <a:rPr sz="2700" spc="-20" dirty="0">
                <a:latin typeface="Carlito"/>
                <a:cs typeface="Carlito"/>
              </a:rPr>
              <a:t>different </a:t>
            </a:r>
            <a:r>
              <a:rPr sz="2700" spc="-5" dirty="0">
                <a:latin typeface="Carlito"/>
                <a:cs typeface="Carlito"/>
              </a:rPr>
              <a:t>position on </a:t>
            </a:r>
            <a:r>
              <a:rPr sz="2700" dirty="0">
                <a:latin typeface="Carlito"/>
                <a:cs typeface="Carlito"/>
              </a:rPr>
              <a:t>the mother</a:t>
            </a:r>
            <a:r>
              <a:rPr sz="2700" spc="-60" dirty="0">
                <a:latin typeface="Carlito"/>
                <a:cs typeface="Carlito"/>
              </a:rPr>
              <a:t> </a:t>
            </a:r>
            <a:r>
              <a:rPr sz="2700" spc="-5" dirty="0">
                <a:latin typeface="Carlito"/>
                <a:cs typeface="Carlito"/>
              </a:rPr>
              <a:t>chromosome.</a:t>
            </a:r>
            <a:endParaRPr sz="2700">
              <a:latin typeface="Carlito"/>
              <a:cs typeface="Carlito"/>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09941"/>
            <a:ext cx="7588250" cy="3245485"/>
          </a:xfrm>
          <a:prstGeom prst="rect">
            <a:avLst/>
          </a:prstGeom>
        </p:spPr>
        <p:txBody>
          <a:bodyPr vert="horz" wrap="square" lIns="0" tIns="110489" rIns="0" bIns="0" rtlCol="0">
            <a:spAutoFit/>
          </a:bodyPr>
          <a:lstStyle/>
          <a:p>
            <a:pPr marL="355600" indent="-342900">
              <a:lnSpc>
                <a:spcPct val="100000"/>
              </a:lnSpc>
              <a:spcBef>
                <a:spcPts val="869"/>
              </a:spcBef>
              <a:buFont typeface="Arial"/>
              <a:buChar char="•"/>
              <a:tabLst>
                <a:tab pos="354965" algn="l"/>
                <a:tab pos="355600" algn="l"/>
              </a:tabLst>
            </a:pPr>
            <a:r>
              <a:rPr sz="3200" b="1" spc="-10" dirty="0">
                <a:latin typeface="Carlito"/>
                <a:cs typeface="Carlito"/>
              </a:rPr>
              <a:t>Inversion:</a:t>
            </a:r>
            <a:endParaRPr sz="3200">
              <a:latin typeface="Carlito"/>
              <a:cs typeface="Carlito"/>
            </a:endParaRPr>
          </a:p>
          <a:p>
            <a:pPr marL="355600" marR="5080" indent="-342900">
              <a:lnSpc>
                <a:spcPct val="100000"/>
              </a:lnSpc>
              <a:spcBef>
                <a:spcPts val="770"/>
              </a:spcBef>
              <a:buFont typeface="Arial"/>
              <a:buChar char="•"/>
              <a:tabLst>
                <a:tab pos="354965" algn="l"/>
                <a:tab pos="355600" algn="l"/>
              </a:tabLst>
            </a:pPr>
            <a:r>
              <a:rPr sz="3200" dirty="0">
                <a:latin typeface="Carlito"/>
                <a:cs typeface="Carlito"/>
              </a:rPr>
              <a:t>A </a:t>
            </a:r>
            <a:r>
              <a:rPr sz="3200" spc="-5" dirty="0">
                <a:latin typeface="Carlito"/>
                <a:cs typeface="Carlito"/>
              </a:rPr>
              <a:t>segment of </a:t>
            </a:r>
            <a:r>
              <a:rPr sz="3200" dirty="0">
                <a:latin typeface="Carlito"/>
                <a:cs typeface="Carlito"/>
              </a:rPr>
              <a:t>a </a:t>
            </a:r>
            <a:r>
              <a:rPr sz="3200" spc="-5" dirty="0">
                <a:latin typeface="Carlito"/>
                <a:cs typeface="Carlito"/>
              </a:rPr>
              <a:t>chromosome </a:t>
            </a:r>
            <a:r>
              <a:rPr sz="3200" spc="-10" dirty="0">
                <a:latin typeface="Carlito"/>
                <a:cs typeface="Carlito"/>
              </a:rPr>
              <a:t>gets </a:t>
            </a:r>
            <a:r>
              <a:rPr sz="3200" spc="-15" dirty="0">
                <a:latin typeface="Carlito"/>
                <a:cs typeface="Carlito"/>
              </a:rPr>
              <a:t>inverted  </a:t>
            </a:r>
            <a:r>
              <a:rPr sz="3200" spc="-5" dirty="0">
                <a:latin typeface="Carlito"/>
                <a:cs typeface="Carlito"/>
              </a:rPr>
              <a:t>during </a:t>
            </a:r>
            <a:r>
              <a:rPr sz="3200" spc="-15" dirty="0">
                <a:latin typeface="Carlito"/>
                <a:cs typeface="Carlito"/>
              </a:rPr>
              <a:t>reattachment. </a:t>
            </a:r>
            <a:r>
              <a:rPr sz="3200" spc="-5" dirty="0">
                <a:latin typeface="Carlito"/>
                <a:cs typeface="Carlito"/>
              </a:rPr>
              <a:t>Thus, </a:t>
            </a:r>
            <a:r>
              <a:rPr sz="3200" dirty="0">
                <a:latin typeface="Carlito"/>
                <a:cs typeface="Carlito"/>
              </a:rPr>
              <a:t>a </a:t>
            </a:r>
            <a:r>
              <a:rPr sz="3200" spc="-5" dirty="0">
                <a:latin typeface="Carlito"/>
                <a:cs typeface="Carlito"/>
              </a:rPr>
              <a:t>chromosome  </a:t>
            </a:r>
            <a:r>
              <a:rPr sz="3200" spc="-10" dirty="0">
                <a:latin typeface="Carlito"/>
                <a:cs typeface="Carlito"/>
              </a:rPr>
              <a:t>having </a:t>
            </a:r>
            <a:r>
              <a:rPr sz="3200" dirty="0">
                <a:latin typeface="Carlito"/>
                <a:cs typeface="Carlito"/>
              </a:rPr>
              <a:t>the </a:t>
            </a:r>
            <a:r>
              <a:rPr sz="3200" spc="-5" dirty="0">
                <a:latin typeface="Carlito"/>
                <a:cs typeface="Carlito"/>
              </a:rPr>
              <a:t>genes abcdef </a:t>
            </a:r>
            <a:r>
              <a:rPr sz="3200" dirty="0">
                <a:latin typeface="Carlito"/>
                <a:cs typeface="Carlito"/>
              </a:rPr>
              <a:t>in </a:t>
            </a:r>
            <a:r>
              <a:rPr sz="3200" spc="-5" dirty="0">
                <a:latin typeface="Carlito"/>
                <a:cs typeface="Carlito"/>
              </a:rPr>
              <a:t>linear </a:t>
            </a:r>
            <a:r>
              <a:rPr sz="3200" spc="-15" dirty="0">
                <a:latin typeface="Carlito"/>
                <a:cs typeface="Carlito"/>
              </a:rPr>
              <a:t>order </a:t>
            </a:r>
            <a:r>
              <a:rPr sz="3200" spc="-20" dirty="0">
                <a:latin typeface="Carlito"/>
                <a:cs typeface="Carlito"/>
              </a:rPr>
              <a:t>may  </a:t>
            </a:r>
            <a:r>
              <a:rPr sz="3200" spc="-5" dirty="0">
                <a:latin typeface="Carlito"/>
                <a:cs typeface="Carlito"/>
              </a:rPr>
              <a:t>get </a:t>
            </a:r>
            <a:r>
              <a:rPr sz="3200" dirty="0">
                <a:latin typeface="Carlito"/>
                <a:cs typeface="Carlito"/>
              </a:rPr>
              <a:t>the </a:t>
            </a:r>
            <a:r>
              <a:rPr sz="3200" spc="-5" dirty="0">
                <a:latin typeface="Carlito"/>
                <a:cs typeface="Carlito"/>
              </a:rPr>
              <a:t>segment </a:t>
            </a:r>
            <a:r>
              <a:rPr sz="3200" dirty="0">
                <a:latin typeface="Carlito"/>
                <a:cs typeface="Carlito"/>
              </a:rPr>
              <a:t>cd</a:t>
            </a:r>
            <a:r>
              <a:rPr sz="3200" spc="-40" dirty="0">
                <a:latin typeface="Carlito"/>
                <a:cs typeface="Carlito"/>
              </a:rPr>
              <a:t> </a:t>
            </a:r>
            <a:r>
              <a:rPr sz="3200" spc="-15" dirty="0">
                <a:latin typeface="Carlito"/>
                <a:cs typeface="Carlito"/>
              </a:rPr>
              <a:t>inverted.</a:t>
            </a:r>
            <a:endParaRPr sz="3200">
              <a:latin typeface="Carlito"/>
              <a:cs typeface="Carlito"/>
            </a:endParaRPr>
          </a:p>
          <a:p>
            <a:pPr marL="355600" indent="-342900">
              <a:lnSpc>
                <a:spcPct val="100000"/>
              </a:lnSpc>
              <a:spcBef>
                <a:spcPts val="770"/>
              </a:spcBef>
              <a:buFont typeface="Arial"/>
              <a:buChar char="•"/>
              <a:tabLst>
                <a:tab pos="354965" algn="l"/>
                <a:tab pos="355600" algn="l"/>
              </a:tabLst>
            </a:pPr>
            <a:r>
              <a:rPr sz="3200" spc="-5" dirty="0">
                <a:latin typeface="Carlito"/>
                <a:cs typeface="Carlito"/>
              </a:rPr>
              <a:t>Then </a:t>
            </a:r>
            <a:r>
              <a:rPr sz="3200" dirty="0">
                <a:latin typeface="Carlito"/>
                <a:cs typeface="Carlito"/>
              </a:rPr>
              <a:t>the </a:t>
            </a:r>
            <a:r>
              <a:rPr sz="3200" spc="-5" dirty="0">
                <a:latin typeface="Carlito"/>
                <a:cs typeface="Carlito"/>
              </a:rPr>
              <a:t>new </a:t>
            </a:r>
            <a:r>
              <a:rPr sz="3200" spc="-10" dirty="0">
                <a:latin typeface="Carlito"/>
                <a:cs typeface="Carlito"/>
              </a:rPr>
              <a:t>arrangement </a:t>
            </a:r>
            <a:r>
              <a:rPr sz="3200" spc="-5" dirty="0">
                <a:latin typeface="Carlito"/>
                <a:cs typeface="Carlito"/>
              </a:rPr>
              <a:t>will be</a:t>
            </a:r>
            <a:r>
              <a:rPr sz="3200" spc="-15" dirty="0">
                <a:latin typeface="Carlito"/>
                <a:cs typeface="Carlito"/>
              </a:rPr>
              <a:t> </a:t>
            </a:r>
            <a:r>
              <a:rPr sz="3200" spc="-35" dirty="0">
                <a:latin typeface="Carlito"/>
                <a:cs typeface="Carlito"/>
              </a:rPr>
              <a:t>abdcef.</a:t>
            </a:r>
            <a:endParaRPr sz="3200">
              <a:latin typeface="Carlito"/>
              <a:cs typeface="Carlito"/>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44296" y="2286000"/>
            <a:ext cx="7054596" cy="1905000"/>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1260728" y="831849"/>
            <a:ext cx="5554345" cy="635000"/>
          </a:xfrm>
          <a:prstGeom prst="rect">
            <a:avLst/>
          </a:prstGeom>
        </p:spPr>
        <p:txBody>
          <a:bodyPr vert="horz" wrap="square" lIns="0" tIns="12065" rIns="0" bIns="0" rtlCol="0">
            <a:spAutoFit/>
          </a:bodyPr>
          <a:lstStyle/>
          <a:p>
            <a:pPr marL="12700">
              <a:lnSpc>
                <a:spcPct val="100000"/>
              </a:lnSpc>
              <a:spcBef>
                <a:spcPts val="95"/>
              </a:spcBef>
            </a:pPr>
            <a:r>
              <a:rPr sz="4000" b="1" spc="-10" dirty="0">
                <a:latin typeface="Carlito"/>
                <a:cs typeface="Carlito"/>
              </a:rPr>
              <a:t>Gene </a:t>
            </a:r>
            <a:r>
              <a:rPr sz="4000" b="1" spc="-15" dirty="0">
                <a:latin typeface="Carlito"/>
                <a:cs typeface="Carlito"/>
              </a:rPr>
              <a:t>Mutation</a:t>
            </a:r>
            <a:r>
              <a:rPr sz="4000" b="1" dirty="0">
                <a:latin typeface="Carlito"/>
                <a:cs typeface="Carlito"/>
              </a:rPr>
              <a:t> </a:t>
            </a:r>
            <a:r>
              <a:rPr sz="4000" b="1" spc="-10" dirty="0">
                <a:latin typeface="Carlito"/>
                <a:cs typeface="Carlito"/>
              </a:rPr>
              <a:t>Animation</a:t>
            </a:r>
            <a:endParaRPr sz="4000">
              <a:latin typeface="Carlito"/>
              <a:cs typeface="Carlito"/>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33752" y="192150"/>
            <a:ext cx="5474970" cy="1244600"/>
          </a:xfrm>
          <a:prstGeom prst="rect">
            <a:avLst/>
          </a:prstGeom>
        </p:spPr>
        <p:txBody>
          <a:bodyPr vert="horz" wrap="square" lIns="0" tIns="12065" rIns="0" bIns="0" rtlCol="0">
            <a:spAutoFit/>
          </a:bodyPr>
          <a:lstStyle/>
          <a:p>
            <a:pPr marL="1139190" marR="5080" indent="-1127125">
              <a:lnSpc>
                <a:spcPct val="100000"/>
              </a:lnSpc>
              <a:spcBef>
                <a:spcPts val="95"/>
              </a:spcBef>
            </a:pPr>
            <a:r>
              <a:rPr sz="4000" spc="-10" dirty="0"/>
              <a:t>Chromosomal </a:t>
            </a:r>
            <a:r>
              <a:rPr sz="4000" spc="-15" dirty="0"/>
              <a:t>mutation </a:t>
            </a:r>
            <a:r>
              <a:rPr sz="4000" spc="-10" dirty="0"/>
              <a:t>or  </a:t>
            </a:r>
            <a:r>
              <a:rPr sz="4000" spc="-15" dirty="0"/>
              <a:t>macromutation</a:t>
            </a:r>
            <a:endParaRPr sz="4000"/>
          </a:p>
        </p:txBody>
      </p:sp>
      <p:sp>
        <p:nvSpPr>
          <p:cNvPr id="3" name="object 3"/>
          <p:cNvSpPr txBox="1"/>
          <p:nvPr/>
        </p:nvSpPr>
        <p:spPr>
          <a:xfrm>
            <a:off x="307340" y="2372994"/>
            <a:ext cx="6958965" cy="2159000"/>
          </a:xfrm>
          <a:prstGeom prst="rect">
            <a:avLst/>
          </a:prstGeom>
        </p:spPr>
        <p:txBody>
          <a:bodyPr vert="horz" wrap="square" lIns="0" tIns="12065" rIns="0" bIns="0" rtlCol="0">
            <a:spAutoFit/>
          </a:bodyPr>
          <a:lstStyle/>
          <a:p>
            <a:pPr marL="12700">
              <a:lnSpc>
                <a:spcPct val="100000"/>
              </a:lnSpc>
              <a:spcBef>
                <a:spcPts val="95"/>
              </a:spcBef>
            </a:pPr>
            <a:r>
              <a:rPr sz="2800" spc="-15" dirty="0">
                <a:latin typeface="Carlito"/>
                <a:cs typeface="Carlito"/>
              </a:rPr>
              <a:t>Chromosomal </a:t>
            </a:r>
            <a:r>
              <a:rPr sz="2800" spc="-10" dirty="0">
                <a:latin typeface="Carlito"/>
                <a:cs typeface="Carlito"/>
              </a:rPr>
              <a:t>mutation </a:t>
            </a:r>
            <a:r>
              <a:rPr sz="2800" spc="-5" dirty="0">
                <a:latin typeface="Carlito"/>
                <a:cs typeface="Carlito"/>
              </a:rPr>
              <a:t>is caused</a:t>
            </a:r>
            <a:r>
              <a:rPr sz="2800" spc="70" dirty="0">
                <a:latin typeface="Carlito"/>
                <a:cs typeface="Carlito"/>
              </a:rPr>
              <a:t> </a:t>
            </a:r>
            <a:r>
              <a:rPr sz="2800" spc="-5" dirty="0">
                <a:latin typeface="Carlito"/>
                <a:cs typeface="Carlito"/>
              </a:rPr>
              <a:t>by-</a:t>
            </a:r>
            <a:endParaRPr sz="2800">
              <a:latin typeface="Carlito"/>
              <a:cs typeface="Carlito"/>
            </a:endParaRPr>
          </a:p>
          <a:p>
            <a:pPr marL="12700" marR="1595120">
              <a:lnSpc>
                <a:spcPct val="100000"/>
              </a:lnSpc>
              <a:buFont typeface="Arial"/>
              <a:buChar char="•"/>
              <a:tabLst>
                <a:tab pos="217170" algn="l"/>
              </a:tabLst>
            </a:pPr>
            <a:r>
              <a:rPr sz="2800" spc="-10" dirty="0">
                <a:latin typeface="Carlito"/>
                <a:cs typeface="Carlito"/>
              </a:rPr>
              <a:t>change </a:t>
            </a:r>
            <a:r>
              <a:rPr sz="2800" spc="-5" dirty="0">
                <a:latin typeface="Carlito"/>
                <a:cs typeface="Carlito"/>
              </a:rPr>
              <a:t>in </a:t>
            </a:r>
            <a:r>
              <a:rPr sz="2800" spc="-15" dirty="0">
                <a:latin typeface="Carlito"/>
                <a:cs typeface="Carlito"/>
              </a:rPr>
              <a:t>structure </a:t>
            </a:r>
            <a:r>
              <a:rPr sz="2800" spc="-5" dirty="0">
                <a:latin typeface="Carlito"/>
                <a:cs typeface="Carlito"/>
              </a:rPr>
              <a:t>of </a:t>
            </a:r>
            <a:r>
              <a:rPr sz="2800" spc="-15" dirty="0">
                <a:latin typeface="Carlito"/>
                <a:cs typeface="Carlito"/>
              </a:rPr>
              <a:t>chromosome  </a:t>
            </a:r>
            <a:r>
              <a:rPr sz="2800" spc="-10" dirty="0">
                <a:latin typeface="Carlito"/>
                <a:cs typeface="Carlito"/>
              </a:rPr>
              <a:t>(chromosoma </a:t>
            </a:r>
            <a:r>
              <a:rPr sz="2800" spc="-5" dirty="0">
                <a:latin typeface="Carlito"/>
                <a:cs typeface="Carlito"/>
              </a:rPr>
              <a:t>l </a:t>
            </a:r>
            <a:r>
              <a:rPr sz="2800" spc="-15" dirty="0">
                <a:latin typeface="Carlito"/>
                <a:cs typeface="Carlito"/>
              </a:rPr>
              <a:t>aberration)</a:t>
            </a:r>
            <a:r>
              <a:rPr sz="2800" spc="40" dirty="0">
                <a:latin typeface="Carlito"/>
                <a:cs typeface="Carlito"/>
              </a:rPr>
              <a:t> </a:t>
            </a:r>
            <a:r>
              <a:rPr sz="2800" spc="-5" dirty="0">
                <a:latin typeface="Carlito"/>
                <a:cs typeface="Carlito"/>
              </a:rPr>
              <a:t>and</a:t>
            </a:r>
            <a:endParaRPr sz="2800">
              <a:latin typeface="Carlito"/>
              <a:cs typeface="Carlito"/>
            </a:endParaRPr>
          </a:p>
          <a:p>
            <a:pPr>
              <a:lnSpc>
                <a:spcPct val="100000"/>
              </a:lnSpc>
              <a:spcBef>
                <a:spcPts val="5"/>
              </a:spcBef>
              <a:buFont typeface="Arial"/>
              <a:buChar char="•"/>
            </a:pPr>
            <a:endParaRPr sz="2750">
              <a:latin typeface="Carlito"/>
              <a:cs typeface="Carlito"/>
            </a:endParaRPr>
          </a:p>
          <a:p>
            <a:pPr marL="137160" indent="-125095">
              <a:lnSpc>
                <a:spcPct val="100000"/>
              </a:lnSpc>
              <a:buFont typeface="Arial"/>
              <a:buChar char="•"/>
              <a:tabLst>
                <a:tab pos="137795" algn="l"/>
              </a:tabLst>
            </a:pPr>
            <a:r>
              <a:rPr sz="2800" spc="-10" dirty="0">
                <a:latin typeface="Carlito"/>
                <a:cs typeface="Carlito"/>
              </a:rPr>
              <a:t>Due </a:t>
            </a:r>
            <a:r>
              <a:rPr sz="2800" spc="-15" dirty="0">
                <a:latin typeface="Carlito"/>
                <a:cs typeface="Carlito"/>
              </a:rPr>
              <a:t>to </a:t>
            </a:r>
            <a:r>
              <a:rPr sz="2800" spc="-10" dirty="0">
                <a:latin typeface="Carlito"/>
                <a:cs typeface="Carlito"/>
              </a:rPr>
              <a:t>change </a:t>
            </a:r>
            <a:r>
              <a:rPr sz="2800" spc="-5" dirty="0">
                <a:latin typeface="Carlito"/>
                <a:cs typeface="Carlito"/>
              </a:rPr>
              <a:t>in </a:t>
            </a:r>
            <a:r>
              <a:rPr sz="2800" spc="-10" dirty="0">
                <a:latin typeface="Carlito"/>
                <a:cs typeface="Carlito"/>
              </a:rPr>
              <a:t>chromosomal</a:t>
            </a:r>
            <a:r>
              <a:rPr sz="2800" spc="5" dirty="0">
                <a:latin typeface="Carlito"/>
                <a:cs typeface="Carlito"/>
              </a:rPr>
              <a:t> </a:t>
            </a:r>
            <a:r>
              <a:rPr sz="2800" spc="-5" dirty="0">
                <a:latin typeface="Carlito"/>
                <a:cs typeface="Carlito"/>
              </a:rPr>
              <a:t>number(ploidy)</a:t>
            </a:r>
            <a:endParaRPr sz="2800">
              <a:latin typeface="Carlito"/>
              <a:cs typeface="Carlito"/>
            </a:endParaRPr>
          </a:p>
        </p:txBody>
      </p:sp>
      <p:sp>
        <p:nvSpPr>
          <p:cNvPr id="4" name="object 4"/>
          <p:cNvSpPr/>
          <p:nvPr/>
        </p:nvSpPr>
        <p:spPr>
          <a:xfrm>
            <a:off x="7467600" y="1600200"/>
            <a:ext cx="1463040" cy="38100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7270" y="438658"/>
            <a:ext cx="6979920" cy="1122680"/>
          </a:xfrm>
          <a:prstGeom prst="rect">
            <a:avLst/>
          </a:prstGeom>
        </p:spPr>
        <p:txBody>
          <a:bodyPr vert="horz" wrap="square" lIns="0" tIns="12700" rIns="0" bIns="0" rtlCol="0">
            <a:spAutoFit/>
          </a:bodyPr>
          <a:lstStyle/>
          <a:p>
            <a:pPr marL="12700" marR="5080" indent="2152015">
              <a:lnSpc>
                <a:spcPct val="100000"/>
              </a:lnSpc>
              <a:spcBef>
                <a:spcPts val="100"/>
              </a:spcBef>
            </a:pPr>
            <a:r>
              <a:rPr sz="3600" b="1" spc="-10" dirty="0">
                <a:latin typeface="Carlito"/>
                <a:cs typeface="Carlito"/>
              </a:rPr>
              <a:t>Chromosomal  Mutations(chromosomal</a:t>
            </a:r>
            <a:r>
              <a:rPr sz="3600" b="1" spc="45" dirty="0">
                <a:latin typeface="Carlito"/>
                <a:cs typeface="Carlito"/>
              </a:rPr>
              <a:t> </a:t>
            </a:r>
            <a:r>
              <a:rPr sz="3600" b="1" spc="-15" dirty="0">
                <a:latin typeface="Carlito"/>
                <a:cs typeface="Carlito"/>
              </a:rPr>
              <a:t>aberration)</a:t>
            </a:r>
            <a:endParaRPr sz="3600">
              <a:latin typeface="Carlito"/>
              <a:cs typeface="Carlito"/>
            </a:endParaRPr>
          </a:p>
        </p:txBody>
      </p:sp>
      <p:sp>
        <p:nvSpPr>
          <p:cNvPr id="3" name="object 3"/>
          <p:cNvSpPr txBox="1">
            <a:spLocks noGrp="1"/>
          </p:cNvSpPr>
          <p:nvPr>
            <p:ph sz="quarter" idx="13"/>
          </p:nvPr>
        </p:nvSpPr>
        <p:spPr>
          <a:prstGeom prst="rect">
            <a:avLst/>
          </a:prstGeom>
        </p:spPr>
        <p:txBody>
          <a:bodyPr vert="horz" wrap="square" lIns="0" tIns="113665" rIns="0" bIns="0" rtlCol="0">
            <a:spAutoFit/>
          </a:bodyPr>
          <a:lstStyle/>
          <a:p>
            <a:pPr marL="355600" marR="5080" indent="-342900" algn="just">
              <a:lnSpc>
                <a:spcPct val="80000"/>
              </a:lnSpc>
              <a:spcBef>
                <a:spcPts val="895"/>
              </a:spcBef>
              <a:buFont typeface="Arial"/>
              <a:buChar char="•"/>
              <a:tabLst>
                <a:tab pos="355600" algn="l"/>
              </a:tabLst>
            </a:pPr>
            <a:r>
              <a:rPr dirty="0"/>
              <a:t>Large pieces of chromosome may </a:t>
            </a:r>
            <a:r>
              <a:rPr spc="-5" dirty="0"/>
              <a:t>break  </a:t>
            </a:r>
            <a:r>
              <a:rPr dirty="0"/>
              <a:t>off and </a:t>
            </a:r>
            <a:r>
              <a:rPr spc="-5" dirty="0"/>
              <a:t>be </a:t>
            </a:r>
            <a:r>
              <a:rPr dirty="0"/>
              <a:t>lost or reattach themselves  </a:t>
            </a:r>
            <a:r>
              <a:rPr spc="-5" dirty="0"/>
              <a:t>in </a:t>
            </a:r>
            <a:r>
              <a:rPr dirty="0"/>
              <a:t>the </a:t>
            </a:r>
            <a:r>
              <a:rPr spc="-5" dirty="0"/>
              <a:t>wrong </a:t>
            </a:r>
            <a:r>
              <a:rPr dirty="0"/>
              <a:t>place.</a:t>
            </a:r>
          </a:p>
          <a:p>
            <a:pPr marL="355600" indent="-342900" algn="just">
              <a:lnSpc>
                <a:spcPct val="100000"/>
              </a:lnSpc>
              <a:buFont typeface="Arial"/>
              <a:buChar char="•"/>
              <a:tabLst>
                <a:tab pos="355600" algn="l"/>
              </a:tabLst>
            </a:pPr>
            <a:r>
              <a:rPr dirty="0"/>
              <a:t>Five </a:t>
            </a:r>
            <a:r>
              <a:rPr spc="-5" dirty="0"/>
              <a:t>types</a:t>
            </a:r>
            <a:r>
              <a:rPr spc="-10" dirty="0"/>
              <a:t> </a:t>
            </a:r>
            <a:r>
              <a:rPr dirty="0"/>
              <a:t>exist:</a:t>
            </a:r>
          </a:p>
          <a:p>
            <a:pPr marL="756285" lvl="1" indent="-287020">
              <a:lnSpc>
                <a:spcPct val="100000"/>
              </a:lnSpc>
              <a:buFont typeface="Arial"/>
              <a:buChar char="–"/>
              <a:tabLst>
                <a:tab pos="756920" algn="l"/>
              </a:tabLst>
            </a:pPr>
            <a:r>
              <a:rPr sz="3300" b="1" spc="-10" dirty="0">
                <a:solidFill>
                  <a:srgbClr val="CC3300"/>
                </a:solidFill>
                <a:latin typeface="Carlito"/>
                <a:cs typeface="Carlito"/>
              </a:rPr>
              <a:t>Deficiency</a:t>
            </a:r>
            <a:endParaRPr sz="3300">
              <a:latin typeface="Carlito"/>
              <a:cs typeface="Carlito"/>
            </a:endParaRPr>
          </a:p>
          <a:p>
            <a:pPr marL="756285" lvl="1" indent="-287020">
              <a:lnSpc>
                <a:spcPct val="100000"/>
              </a:lnSpc>
              <a:buFont typeface="Arial"/>
              <a:buChar char="–"/>
              <a:tabLst>
                <a:tab pos="756920" algn="l"/>
              </a:tabLst>
            </a:pPr>
            <a:r>
              <a:rPr sz="3300" b="1" spc="-10" dirty="0">
                <a:solidFill>
                  <a:srgbClr val="CC3300"/>
                </a:solidFill>
                <a:latin typeface="Carlito"/>
                <a:cs typeface="Carlito"/>
              </a:rPr>
              <a:t>Deletion</a:t>
            </a:r>
            <a:endParaRPr sz="3300">
              <a:latin typeface="Carlito"/>
              <a:cs typeface="Carlito"/>
            </a:endParaRPr>
          </a:p>
          <a:p>
            <a:pPr marL="756285" lvl="1" indent="-287020">
              <a:lnSpc>
                <a:spcPct val="100000"/>
              </a:lnSpc>
              <a:buFont typeface="Arial"/>
              <a:buChar char="–"/>
              <a:tabLst>
                <a:tab pos="756920" algn="l"/>
              </a:tabLst>
            </a:pPr>
            <a:r>
              <a:rPr sz="3300" b="1" spc="-10" dirty="0">
                <a:solidFill>
                  <a:srgbClr val="CC3300"/>
                </a:solidFill>
                <a:latin typeface="Carlito"/>
                <a:cs typeface="Carlito"/>
              </a:rPr>
              <a:t>Duplication</a:t>
            </a:r>
            <a:endParaRPr sz="3300">
              <a:latin typeface="Carlito"/>
              <a:cs typeface="Carlito"/>
            </a:endParaRPr>
          </a:p>
          <a:p>
            <a:pPr marL="756285" lvl="1" indent="-287020">
              <a:lnSpc>
                <a:spcPct val="100000"/>
              </a:lnSpc>
              <a:buFont typeface="Arial"/>
              <a:buChar char="–"/>
              <a:tabLst>
                <a:tab pos="756920" algn="l"/>
              </a:tabLst>
            </a:pPr>
            <a:r>
              <a:rPr sz="3300" b="1" spc="-15" dirty="0">
                <a:solidFill>
                  <a:srgbClr val="CC3300"/>
                </a:solidFill>
                <a:latin typeface="Carlito"/>
                <a:cs typeface="Carlito"/>
              </a:rPr>
              <a:t>Inversion</a:t>
            </a:r>
            <a:endParaRPr sz="3300">
              <a:latin typeface="Carlito"/>
              <a:cs typeface="Carlito"/>
            </a:endParaRPr>
          </a:p>
          <a:p>
            <a:pPr marL="756285" lvl="1" indent="-287020">
              <a:lnSpc>
                <a:spcPct val="100000"/>
              </a:lnSpc>
              <a:spcBef>
                <a:spcPts val="5"/>
              </a:spcBef>
              <a:buFont typeface="Arial"/>
              <a:buChar char="–"/>
              <a:tabLst>
                <a:tab pos="756920" algn="l"/>
              </a:tabLst>
            </a:pPr>
            <a:r>
              <a:rPr sz="3300" b="1" spc="-25" dirty="0">
                <a:solidFill>
                  <a:srgbClr val="CC3300"/>
                </a:solidFill>
                <a:latin typeface="Carlito"/>
                <a:cs typeface="Carlito"/>
              </a:rPr>
              <a:t>Translocation</a:t>
            </a:r>
            <a:endParaRPr sz="3300">
              <a:latin typeface="Carlito"/>
              <a:cs typeface="Carlito"/>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32329" y="450849"/>
            <a:ext cx="2200275" cy="635000"/>
          </a:xfrm>
          <a:prstGeom prst="rect">
            <a:avLst/>
          </a:prstGeom>
        </p:spPr>
        <p:txBody>
          <a:bodyPr vert="horz" wrap="square" lIns="0" tIns="12065" rIns="0" bIns="0" rtlCol="0">
            <a:spAutoFit/>
          </a:bodyPr>
          <a:lstStyle/>
          <a:p>
            <a:pPr marL="12700">
              <a:lnSpc>
                <a:spcPct val="100000"/>
              </a:lnSpc>
              <a:spcBef>
                <a:spcPts val="95"/>
              </a:spcBef>
            </a:pPr>
            <a:r>
              <a:rPr sz="4000" b="1" spc="-10" dirty="0">
                <a:latin typeface="Carlito"/>
                <a:cs typeface="Carlito"/>
              </a:rPr>
              <a:t>Deficiency</a:t>
            </a:r>
            <a:endParaRPr sz="4000">
              <a:latin typeface="Carlito"/>
              <a:cs typeface="Carlito"/>
            </a:endParaRPr>
          </a:p>
        </p:txBody>
      </p:sp>
      <p:sp>
        <p:nvSpPr>
          <p:cNvPr id="3" name="object 3"/>
          <p:cNvSpPr txBox="1"/>
          <p:nvPr/>
        </p:nvSpPr>
        <p:spPr>
          <a:xfrm>
            <a:off x="535940" y="1265808"/>
            <a:ext cx="5022215" cy="4416425"/>
          </a:xfrm>
          <a:prstGeom prst="rect">
            <a:avLst/>
          </a:prstGeom>
        </p:spPr>
        <p:txBody>
          <a:bodyPr vert="horz" wrap="square" lIns="0" tIns="122555" rIns="0" bIns="0" rtlCol="0">
            <a:spAutoFit/>
          </a:bodyPr>
          <a:lstStyle/>
          <a:p>
            <a:pPr marL="355600" indent="-342900">
              <a:lnSpc>
                <a:spcPct val="100000"/>
              </a:lnSpc>
              <a:spcBef>
                <a:spcPts val="965"/>
              </a:spcBef>
              <a:buFont typeface="Arial"/>
              <a:buChar char="•"/>
              <a:tabLst>
                <a:tab pos="355600" algn="l"/>
              </a:tabLst>
            </a:pPr>
            <a:r>
              <a:rPr sz="3600" spc="-5" dirty="0">
                <a:latin typeface="Carlito"/>
                <a:cs typeface="Carlito"/>
              </a:rPr>
              <a:t>Loss of terminal</a:t>
            </a:r>
            <a:r>
              <a:rPr sz="3600" spc="-75" dirty="0">
                <a:latin typeface="Carlito"/>
                <a:cs typeface="Carlito"/>
              </a:rPr>
              <a:t> </a:t>
            </a:r>
            <a:r>
              <a:rPr sz="3600" spc="-10" dirty="0">
                <a:latin typeface="Carlito"/>
                <a:cs typeface="Carlito"/>
              </a:rPr>
              <a:t>segment</a:t>
            </a:r>
            <a:endParaRPr sz="3600">
              <a:latin typeface="Carlito"/>
              <a:cs typeface="Carlito"/>
            </a:endParaRPr>
          </a:p>
          <a:p>
            <a:pPr marL="355600" marR="883285" indent="-342900">
              <a:lnSpc>
                <a:spcPct val="100000"/>
              </a:lnSpc>
              <a:spcBef>
                <a:spcPts val="865"/>
              </a:spcBef>
              <a:buFont typeface="Arial"/>
              <a:buChar char="•"/>
              <a:tabLst>
                <a:tab pos="355600" algn="l"/>
              </a:tabLst>
            </a:pPr>
            <a:r>
              <a:rPr sz="3600" b="1" spc="-5" dirty="0">
                <a:solidFill>
                  <a:srgbClr val="CC3300"/>
                </a:solidFill>
                <a:latin typeface="Carlito"/>
                <a:cs typeface="Carlito"/>
              </a:rPr>
              <a:t>ABCDEF- </a:t>
            </a:r>
            <a:r>
              <a:rPr sz="3600" b="1" dirty="0">
                <a:solidFill>
                  <a:srgbClr val="CC3300"/>
                </a:solidFill>
                <a:latin typeface="Carlito"/>
                <a:cs typeface="Carlito"/>
              </a:rPr>
              <a:t>ABCD(EF</a:t>
            </a:r>
            <a:r>
              <a:rPr sz="3600" b="1" spc="-90" dirty="0">
                <a:solidFill>
                  <a:srgbClr val="CC3300"/>
                </a:solidFill>
                <a:latin typeface="Carlito"/>
                <a:cs typeface="Carlito"/>
              </a:rPr>
              <a:t> </a:t>
            </a:r>
            <a:r>
              <a:rPr sz="3600" b="1" dirty="0">
                <a:solidFill>
                  <a:srgbClr val="CC3300"/>
                </a:solidFill>
                <a:latin typeface="Carlito"/>
                <a:cs typeface="Carlito"/>
              </a:rPr>
              <a:t>is  </a:t>
            </a:r>
            <a:r>
              <a:rPr sz="3600" b="1" spc="-5" dirty="0">
                <a:solidFill>
                  <a:srgbClr val="CC3300"/>
                </a:solidFill>
                <a:latin typeface="Carlito"/>
                <a:cs typeface="Carlito"/>
              </a:rPr>
              <a:t>missing)</a:t>
            </a:r>
            <a:endParaRPr sz="3600">
              <a:latin typeface="Carlito"/>
              <a:cs typeface="Carlito"/>
            </a:endParaRPr>
          </a:p>
          <a:p>
            <a:pPr marL="1993264">
              <a:lnSpc>
                <a:spcPct val="100000"/>
              </a:lnSpc>
              <a:spcBef>
                <a:spcPts val="1090"/>
              </a:spcBef>
            </a:pPr>
            <a:r>
              <a:rPr sz="4000" b="1" spc="-5" dirty="0">
                <a:latin typeface="Carlito"/>
                <a:cs typeface="Carlito"/>
              </a:rPr>
              <a:t>Deletion</a:t>
            </a:r>
            <a:endParaRPr sz="4000">
              <a:latin typeface="Carlito"/>
              <a:cs typeface="Carlito"/>
            </a:endParaRPr>
          </a:p>
          <a:p>
            <a:pPr marL="355600" marR="1007744" indent="-342900">
              <a:lnSpc>
                <a:spcPct val="100000"/>
              </a:lnSpc>
              <a:spcBef>
                <a:spcPts val="160"/>
              </a:spcBef>
              <a:buFont typeface="Arial"/>
              <a:buChar char="•"/>
              <a:tabLst>
                <a:tab pos="355600" algn="l"/>
              </a:tabLst>
            </a:pPr>
            <a:r>
              <a:rPr sz="3600" b="1" dirty="0">
                <a:solidFill>
                  <a:srgbClr val="CC3300"/>
                </a:solidFill>
                <a:latin typeface="Carlito"/>
                <a:cs typeface="Carlito"/>
              </a:rPr>
              <a:t>Loss of</a:t>
            </a:r>
            <a:r>
              <a:rPr sz="3600" b="1" spc="-100" dirty="0">
                <a:solidFill>
                  <a:srgbClr val="CC3300"/>
                </a:solidFill>
                <a:latin typeface="Carlito"/>
                <a:cs typeface="Carlito"/>
              </a:rPr>
              <a:t> </a:t>
            </a:r>
            <a:r>
              <a:rPr sz="3600" b="1" spc="-15" dirty="0">
                <a:solidFill>
                  <a:srgbClr val="CC3300"/>
                </a:solidFill>
                <a:latin typeface="Carlito"/>
                <a:cs typeface="Carlito"/>
              </a:rPr>
              <a:t>interacalary  </a:t>
            </a:r>
            <a:r>
              <a:rPr sz="3600" b="1" spc="-5" dirty="0">
                <a:solidFill>
                  <a:srgbClr val="CC3300"/>
                </a:solidFill>
                <a:latin typeface="Carlito"/>
                <a:cs typeface="Carlito"/>
              </a:rPr>
              <a:t>segment</a:t>
            </a:r>
            <a:endParaRPr sz="3600">
              <a:latin typeface="Carlito"/>
              <a:cs typeface="Carlito"/>
            </a:endParaRPr>
          </a:p>
          <a:p>
            <a:pPr marL="355600" indent="-342900">
              <a:lnSpc>
                <a:spcPct val="100000"/>
              </a:lnSpc>
              <a:spcBef>
                <a:spcPts val="869"/>
              </a:spcBef>
              <a:buFont typeface="Arial"/>
              <a:buChar char="•"/>
              <a:tabLst>
                <a:tab pos="355600" algn="l"/>
              </a:tabLst>
            </a:pPr>
            <a:r>
              <a:rPr sz="3600" b="1" spc="-5" dirty="0">
                <a:solidFill>
                  <a:srgbClr val="CC3300"/>
                </a:solidFill>
                <a:latin typeface="Carlito"/>
                <a:cs typeface="Carlito"/>
              </a:rPr>
              <a:t>ABCDEF-</a:t>
            </a:r>
            <a:r>
              <a:rPr sz="3600" b="1" spc="-15" dirty="0">
                <a:solidFill>
                  <a:srgbClr val="CC3300"/>
                </a:solidFill>
                <a:latin typeface="Carlito"/>
                <a:cs typeface="Carlito"/>
              </a:rPr>
              <a:t> </a:t>
            </a:r>
            <a:r>
              <a:rPr sz="3600" b="1" dirty="0">
                <a:solidFill>
                  <a:srgbClr val="CC3300"/>
                </a:solidFill>
                <a:latin typeface="Carlito"/>
                <a:cs typeface="Carlito"/>
              </a:rPr>
              <a:t>ABCD</a:t>
            </a:r>
            <a:endParaRPr sz="3600">
              <a:latin typeface="Carlito"/>
              <a:cs typeface="Carlito"/>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13457" y="450849"/>
            <a:ext cx="2442845" cy="635000"/>
          </a:xfrm>
          <a:prstGeom prst="rect">
            <a:avLst/>
          </a:prstGeom>
        </p:spPr>
        <p:txBody>
          <a:bodyPr vert="horz" wrap="square" lIns="0" tIns="12065" rIns="0" bIns="0" rtlCol="0">
            <a:spAutoFit/>
          </a:bodyPr>
          <a:lstStyle/>
          <a:p>
            <a:pPr marL="12700">
              <a:lnSpc>
                <a:spcPct val="100000"/>
              </a:lnSpc>
              <a:spcBef>
                <a:spcPts val="95"/>
              </a:spcBef>
            </a:pPr>
            <a:r>
              <a:rPr sz="4000" b="1" spc="-10" dirty="0">
                <a:latin typeface="Carlito"/>
                <a:cs typeface="Carlito"/>
              </a:rPr>
              <a:t>Duplication</a:t>
            </a:r>
            <a:endParaRPr sz="4000">
              <a:latin typeface="Carlito"/>
              <a:cs typeface="Carlito"/>
            </a:endParaRPr>
          </a:p>
        </p:txBody>
      </p:sp>
      <p:sp>
        <p:nvSpPr>
          <p:cNvPr id="3" name="object 3"/>
          <p:cNvSpPr txBox="1"/>
          <p:nvPr/>
        </p:nvSpPr>
        <p:spPr>
          <a:xfrm>
            <a:off x="535940" y="1375917"/>
            <a:ext cx="3862070" cy="2879090"/>
          </a:xfrm>
          <a:prstGeom prst="rect">
            <a:avLst/>
          </a:prstGeom>
        </p:spPr>
        <p:txBody>
          <a:bodyPr vert="horz" wrap="square" lIns="0" tIns="12700" rIns="0" bIns="0" rtlCol="0">
            <a:spAutoFit/>
          </a:bodyPr>
          <a:lstStyle/>
          <a:p>
            <a:pPr marL="355600" marR="5080" indent="-342900">
              <a:lnSpc>
                <a:spcPct val="100000"/>
              </a:lnSpc>
              <a:spcBef>
                <a:spcPts val="100"/>
              </a:spcBef>
              <a:buFont typeface="Arial"/>
              <a:buChar char="•"/>
              <a:tabLst>
                <a:tab pos="355600" algn="l"/>
              </a:tabLst>
            </a:pPr>
            <a:r>
              <a:rPr sz="3600" spc="-10" dirty="0">
                <a:latin typeface="Carlito"/>
                <a:cs typeface="Carlito"/>
              </a:rPr>
              <a:t>Segment </a:t>
            </a:r>
            <a:r>
              <a:rPr sz="3600" spc="-5" dirty="0">
                <a:latin typeface="Carlito"/>
                <a:cs typeface="Carlito"/>
              </a:rPr>
              <a:t>or </a:t>
            </a:r>
            <a:r>
              <a:rPr sz="3600" dirty="0">
                <a:latin typeface="Carlito"/>
                <a:cs typeface="Carlito"/>
              </a:rPr>
              <a:t>part</a:t>
            </a:r>
            <a:r>
              <a:rPr sz="3600" spc="-100" dirty="0">
                <a:latin typeface="Carlito"/>
                <a:cs typeface="Carlito"/>
              </a:rPr>
              <a:t> </a:t>
            </a:r>
            <a:r>
              <a:rPr sz="3600" spc="-5" dirty="0">
                <a:latin typeface="Carlito"/>
                <a:cs typeface="Carlito"/>
              </a:rPr>
              <a:t>of  </a:t>
            </a:r>
            <a:r>
              <a:rPr sz="3600" spc="-10" dirty="0">
                <a:latin typeface="Carlito"/>
                <a:cs typeface="Carlito"/>
              </a:rPr>
              <a:t>chromosome </a:t>
            </a:r>
            <a:r>
              <a:rPr sz="3600" spc="-15" dirty="0">
                <a:latin typeface="Carlito"/>
                <a:cs typeface="Carlito"/>
              </a:rPr>
              <a:t>gets  repeated</a:t>
            </a:r>
            <a:endParaRPr sz="3600">
              <a:latin typeface="Carlito"/>
              <a:cs typeface="Carlito"/>
            </a:endParaRPr>
          </a:p>
          <a:p>
            <a:pPr marL="355600" marR="990600" indent="-342900">
              <a:lnSpc>
                <a:spcPct val="100000"/>
              </a:lnSpc>
              <a:spcBef>
                <a:spcPts val="865"/>
              </a:spcBef>
              <a:buFont typeface="Arial"/>
              <a:buChar char="•"/>
              <a:tabLst>
                <a:tab pos="355600" algn="l"/>
              </a:tabLst>
            </a:pPr>
            <a:r>
              <a:rPr sz="3600" b="1" spc="-5" dirty="0">
                <a:solidFill>
                  <a:srgbClr val="CC3300"/>
                </a:solidFill>
                <a:latin typeface="Carlito"/>
                <a:cs typeface="Carlito"/>
              </a:rPr>
              <a:t>ABCDEFGH-  </a:t>
            </a:r>
            <a:r>
              <a:rPr sz="3600" b="1" dirty="0">
                <a:solidFill>
                  <a:srgbClr val="CC3300"/>
                </a:solidFill>
                <a:latin typeface="Carlito"/>
                <a:cs typeface="Carlito"/>
              </a:rPr>
              <a:t>ABC</a:t>
            </a:r>
            <a:r>
              <a:rPr sz="3600" b="1" spc="5" dirty="0">
                <a:solidFill>
                  <a:srgbClr val="CC3300"/>
                </a:solidFill>
                <a:latin typeface="Carlito"/>
                <a:cs typeface="Carlito"/>
              </a:rPr>
              <a:t>D</a:t>
            </a:r>
            <a:r>
              <a:rPr sz="3600" b="1" dirty="0">
                <a:solidFill>
                  <a:srgbClr val="CC3300"/>
                </a:solidFill>
                <a:latin typeface="Carlito"/>
                <a:cs typeface="Carlito"/>
              </a:rPr>
              <a:t>EFE</a:t>
            </a:r>
            <a:r>
              <a:rPr sz="3600" b="1" spc="-20" dirty="0">
                <a:solidFill>
                  <a:srgbClr val="CC3300"/>
                </a:solidFill>
                <a:latin typeface="Carlito"/>
                <a:cs typeface="Carlito"/>
              </a:rPr>
              <a:t>F</a:t>
            </a:r>
            <a:r>
              <a:rPr sz="3600" b="1" spc="-5" dirty="0">
                <a:solidFill>
                  <a:srgbClr val="CC3300"/>
                </a:solidFill>
                <a:latin typeface="Carlito"/>
                <a:cs typeface="Carlito"/>
              </a:rPr>
              <a:t>GH</a:t>
            </a:r>
            <a:endParaRPr sz="3600">
              <a:latin typeface="Carlito"/>
              <a:cs typeface="Carli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461899"/>
            <a:ext cx="6857999" cy="721351"/>
          </a:xfrm>
          <a:prstGeom prst="rect">
            <a:avLst/>
          </a:prstGeom>
        </p:spPr>
        <p:txBody>
          <a:bodyPr vert="horz" wrap="square" lIns="0" tIns="13335" rIns="0" bIns="0" rtlCol="0">
            <a:spAutoFit/>
          </a:bodyPr>
          <a:lstStyle/>
          <a:p>
            <a:pPr marL="12700">
              <a:lnSpc>
                <a:spcPct val="100000"/>
              </a:lnSpc>
              <a:spcBef>
                <a:spcPts val="105"/>
              </a:spcBef>
            </a:pPr>
            <a:r>
              <a:rPr spc="-15" dirty="0"/>
              <a:t>History </a:t>
            </a:r>
            <a:r>
              <a:rPr spc="-5" dirty="0"/>
              <a:t>of</a:t>
            </a:r>
            <a:r>
              <a:rPr spc="-45" dirty="0"/>
              <a:t> </a:t>
            </a:r>
            <a:r>
              <a:rPr spc="-10" dirty="0"/>
              <a:t>mutation</a:t>
            </a:r>
          </a:p>
        </p:txBody>
      </p:sp>
      <p:sp>
        <p:nvSpPr>
          <p:cNvPr id="3" name="object 3"/>
          <p:cNvSpPr txBox="1"/>
          <p:nvPr/>
        </p:nvSpPr>
        <p:spPr>
          <a:xfrm>
            <a:off x="523240" y="1526794"/>
            <a:ext cx="7900670" cy="4324350"/>
          </a:xfrm>
          <a:prstGeom prst="rect">
            <a:avLst/>
          </a:prstGeom>
        </p:spPr>
        <p:txBody>
          <a:bodyPr vert="horz" wrap="square" lIns="0" tIns="104140" rIns="0" bIns="0" rtlCol="0">
            <a:spAutoFit/>
          </a:bodyPr>
          <a:lstStyle/>
          <a:p>
            <a:pPr marL="368300" marR="186690" indent="-342900">
              <a:lnSpc>
                <a:spcPct val="80000"/>
              </a:lnSpc>
              <a:spcBef>
                <a:spcPts val="820"/>
              </a:spcBef>
              <a:buFont typeface="Arial"/>
              <a:buChar char="•"/>
              <a:tabLst>
                <a:tab pos="367665" algn="l"/>
                <a:tab pos="368300" algn="l"/>
              </a:tabLst>
            </a:pPr>
            <a:r>
              <a:rPr sz="3000" spc="-10" dirty="0">
                <a:latin typeface="Carlito"/>
                <a:cs typeface="Carlito"/>
              </a:rPr>
              <a:t>Little was </a:t>
            </a:r>
            <a:r>
              <a:rPr sz="3000" dirty="0">
                <a:latin typeface="Carlito"/>
                <a:cs typeface="Carlito"/>
              </a:rPr>
              <a:t>known about </a:t>
            </a:r>
            <a:r>
              <a:rPr sz="3000" spc="-10" dirty="0">
                <a:latin typeface="Carlito"/>
                <a:cs typeface="Carlito"/>
              </a:rPr>
              <a:t>mutation </a:t>
            </a:r>
            <a:r>
              <a:rPr sz="3000" spc="-25" dirty="0">
                <a:latin typeface="Carlito"/>
                <a:cs typeface="Carlito"/>
              </a:rPr>
              <a:t>before </a:t>
            </a:r>
            <a:r>
              <a:rPr sz="3000" spc="-15" dirty="0">
                <a:latin typeface="Carlito"/>
                <a:cs typeface="Carlito"/>
              </a:rPr>
              <a:t>19</a:t>
            </a:r>
            <a:r>
              <a:rPr sz="3000" spc="-22" baseline="25000" dirty="0">
                <a:latin typeface="Carlito"/>
                <a:cs typeface="Carlito"/>
              </a:rPr>
              <a:t>th </a:t>
            </a:r>
            <a:r>
              <a:rPr sz="2000" spc="-15" dirty="0">
                <a:latin typeface="Carlito"/>
                <a:cs typeface="Carlito"/>
              </a:rPr>
              <a:t> </a:t>
            </a:r>
            <a:r>
              <a:rPr sz="3000" spc="-30" dirty="0">
                <a:latin typeface="Carlito"/>
                <a:cs typeface="Carlito"/>
              </a:rPr>
              <a:t>century. </a:t>
            </a:r>
            <a:r>
              <a:rPr sz="3000" dirty="0">
                <a:latin typeface="Carlito"/>
                <a:cs typeface="Carlito"/>
              </a:rPr>
              <a:t>Darwin </a:t>
            </a:r>
            <a:r>
              <a:rPr sz="3000" spc="-20" dirty="0">
                <a:latin typeface="Carlito"/>
                <a:cs typeface="Carlito"/>
              </a:rPr>
              <a:t>first </a:t>
            </a:r>
            <a:r>
              <a:rPr sz="3000" spc="-5" dirty="0">
                <a:latin typeface="Carlito"/>
                <a:cs typeface="Carlito"/>
              </a:rPr>
              <a:t>noticed sudden changes </a:t>
            </a:r>
            <a:r>
              <a:rPr sz="3000" dirty="0">
                <a:latin typeface="Carlito"/>
                <a:cs typeface="Carlito"/>
              </a:rPr>
              <a:t>in  the </a:t>
            </a:r>
            <a:r>
              <a:rPr sz="3000" spc="-15" dirty="0">
                <a:latin typeface="Carlito"/>
                <a:cs typeface="Carlito"/>
              </a:rPr>
              <a:t>organisms </a:t>
            </a:r>
            <a:r>
              <a:rPr sz="3000" dirty="0">
                <a:latin typeface="Carlito"/>
                <a:cs typeface="Carlito"/>
              </a:rPr>
              <a:t>in </a:t>
            </a:r>
            <a:r>
              <a:rPr sz="3000" spc="-15" dirty="0">
                <a:latin typeface="Carlito"/>
                <a:cs typeface="Carlito"/>
              </a:rPr>
              <a:t>nature </a:t>
            </a:r>
            <a:r>
              <a:rPr sz="3000" dirty="0">
                <a:latin typeface="Carlito"/>
                <a:cs typeface="Carlito"/>
              </a:rPr>
              <a:t>and </a:t>
            </a:r>
            <a:r>
              <a:rPr sz="3000" spc="-25" dirty="0">
                <a:latin typeface="Carlito"/>
                <a:cs typeface="Carlito"/>
              </a:rPr>
              <a:t>referred</a:t>
            </a:r>
            <a:r>
              <a:rPr sz="3000" spc="10" dirty="0">
                <a:latin typeface="Carlito"/>
                <a:cs typeface="Carlito"/>
              </a:rPr>
              <a:t> </a:t>
            </a:r>
            <a:r>
              <a:rPr sz="3000" spc="-5" dirty="0">
                <a:latin typeface="Carlito"/>
                <a:cs typeface="Carlito"/>
              </a:rPr>
              <a:t>those</a:t>
            </a:r>
            <a:endParaRPr sz="3000">
              <a:latin typeface="Carlito"/>
              <a:cs typeface="Carlito"/>
            </a:endParaRPr>
          </a:p>
          <a:p>
            <a:pPr marL="368300">
              <a:lnSpc>
                <a:spcPts val="2880"/>
              </a:lnSpc>
            </a:pPr>
            <a:r>
              <a:rPr sz="3000" spc="-5" dirty="0">
                <a:latin typeface="Carlito"/>
                <a:cs typeface="Carlito"/>
              </a:rPr>
              <a:t>changes </a:t>
            </a:r>
            <a:r>
              <a:rPr sz="3000" dirty="0">
                <a:latin typeface="Carlito"/>
                <a:cs typeface="Carlito"/>
              </a:rPr>
              <a:t>as ‘sport’ </a:t>
            </a:r>
            <a:r>
              <a:rPr sz="3000" spc="-5" dirty="0">
                <a:latin typeface="Carlito"/>
                <a:cs typeface="Carlito"/>
              </a:rPr>
              <a:t>or</a:t>
            </a:r>
            <a:r>
              <a:rPr sz="3000" spc="5" dirty="0">
                <a:latin typeface="Carlito"/>
                <a:cs typeface="Carlito"/>
              </a:rPr>
              <a:t> </a:t>
            </a:r>
            <a:r>
              <a:rPr sz="3000" spc="-35" dirty="0">
                <a:latin typeface="Carlito"/>
                <a:cs typeface="Carlito"/>
              </a:rPr>
              <a:t>‘mutation’.</a:t>
            </a:r>
            <a:endParaRPr sz="3000">
              <a:latin typeface="Carlito"/>
              <a:cs typeface="Carlito"/>
            </a:endParaRPr>
          </a:p>
          <a:p>
            <a:pPr marL="368300" marR="17780" indent="-342900">
              <a:lnSpc>
                <a:spcPct val="80000"/>
              </a:lnSpc>
              <a:spcBef>
                <a:spcPts val="720"/>
              </a:spcBef>
              <a:buFont typeface="Arial"/>
              <a:buChar char="•"/>
              <a:tabLst>
                <a:tab pos="367665" algn="l"/>
                <a:tab pos="368300" algn="l"/>
              </a:tabLst>
            </a:pPr>
            <a:r>
              <a:rPr sz="3000" dirty="0">
                <a:latin typeface="Carlito"/>
                <a:cs typeface="Carlito"/>
              </a:rPr>
              <a:t>In 1901 </a:t>
            </a:r>
            <a:r>
              <a:rPr sz="3000" spc="-10" dirty="0">
                <a:latin typeface="Carlito"/>
                <a:cs typeface="Carlito"/>
              </a:rPr>
              <a:t>Hugo </a:t>
            </a:r>
            <a:r>
              <a:rPr sz="3000" spc="-5" dirty="0">
                <a:latin typeface="Carlito"/>
                <a:cs typeface="Carlito"/>
              </a:rPr>
              <a:t>De </a:t>
            </a:r>
            <a:r>
              <a:rPr sz="3000" spc="-20" dirty="0">
                <a:latin typeface="Carlito"/>
                <a:cs typeface="Carlito"/>
              </a:rPr>
              <a:t>Vries </a:t>
            </a:r>
            <a:r>
              <a:rPr sz="3000" spc="-10" dirty="0">
                <a:latin typeface="Carlito"/>
                <a:cs typeface="Carlito"/>
              </a:rPr>
              <a:t>observed </a:t>
            </a:r>
            <a:r>
              <a:rPr sz="3000" spc="-5" dirty="0">
                <a:latin typeface="Carlito"/>
                <a:cs typeface="Carlito"/>
              </a:rPr>
              <a:t>sudden changes  </a:t>
            </a:r>
            <a:r>
              <a:rPr sz="3000" dirty="0">
                <a:latin typeface="Carlito"/>
                <a:cs typeface="Carlito"/>
              </a:rPr>
              <a:t>in </a:t>
            </a:r>
            <a:r>
              <a:rPr sz="3000" i="1" spc="-5" dirty="0">
                <a:latin typeface="Carlito"/>
                <a:cs typeface="Carlito"/>
              </a:rPr>
              <a:t>Oenothera </a:t>
            </a:r>
            <a:r>
              <a:rPr sz="3000" i="1" dirty="0">
                <a:latin typeface="Carlito"/>
                <a:cs typeface="Carlito"/>
              </a:rPr>
              <a:t>lamarkiana </a:t>
            </a:r>
            <a:r>
              <a:rPr sz="3000" spc="-5" dirty="0">
                <a:latin typeface="Carlito"/>
                <a:cs typeface="Carlito"/>
              </a:rPr>
              <a:t>such </a:t>
            </a:r>
            <a:r>
              <a:rPr sz="3000" dirty="0">
                <a:latin typeface="Carlito"/>
                <a:cs typeface="Carlito"/>
              </a:rPr>
              <a:t>as </a:t>
            </a:r>
            <a:r>
              <a:rPr sz="3000" spc="-15" dirty="0">
                <a:latin typeface="Carlito"/>
                <a:cs typeface="Carlito"/>
              </a:rPr>
              <a:t>Gigas(Large  sized), </a:t>
            </a:r>
            <a:r>
              <a:rPr sz="3000" spc="-5" dirty="0">
                <a:latin typeface="Carlito"/>
                <a:cs typeface="Carlito"/>
              </a:rPr>
              <a:t>nanella(dwarf) </a:t>
            </a:r>
            <a:r>
              <a:rPr sz="3000" dirty="0">
                <a:latin typeface="Carlito"/>
                <a:cs typeface="Carlito"/>
              </a:rPr>
              <a:t>and </a:t>
            </a:r>
            <a:r>
              <a:rPr sz="3000" spc="-5" dirty="0">
                <a:latin typeface="Carlito"/>
                <a:cs typeface="Carlito"/>
              </a:rPr>
              <a:t>other </a:t>
            </a:r>
            <a:r>
              <a:rPr sz="3000" spc="-10" dirty="0">
                <a:latin typeface="Carlito"/>
                <a:cs typeface="Carlito"/>
              </a:rPr>
              <a:t>unusual  </a:t>
            </a:r>
            <a:r>
              <a:rPr sz="3000" spc="-5" dirty="0">
                <a:latin typeface="Carlito"/>
                <a:cs typeface="Carlito"/>
              </a:rPr>
              <a:t>changes..</a:t>
            </a:r>
            <a:endParaRPr sz="3000">
              <a:latin typeface="Carlito"/>
              <a:cs typeface="Carlito"/>
            </a:endParaRPr>
          </a:p>
          <a:p>
            <a:pPr marL="368300" marR="170815" indent="-342900">
              <a:lnSpc>
                <a:spcPct val="80000"/>
              </a:lnSpc>
              <a:spcBef>
                <a:spcPts val="720"/>
              </a:spcBef>
              <a:buFont typeface="Arial"/>
              <a:buChar char="•"/>
              <a:tabLst>
                <a:tab pos="367665" algn="l"/>
                <a:tab pos="368300" algn="l"/>
              </a:tabLst>
            </a:pPr>
            <a:r>
              <a:rPr sz="3000" spc="-5" dirty="0">
                <a:latin typeface="Carlito"/>
                <a:cs typeface="Carlito"/>
              </a:rPr>
              <a:t>De </a:t>
            </a:r>
            <a:r>
              <a:rPr sz="3000" spc="-20" dirty="0">
                <a:latin typeface="Carlito"/>
                <a:cs typeface="Carlito"/>
              </a:rPr>
              <a:t>Vries </a:t>
            </a:r>
            <a:r>
              <a:rPr sz="3000" spc="-10" dirty="0">
                <a:latin typeface="Carlito"/>
                <a:cs typeface="Carlito"/>
              </a:rPr>
              <a:t>called </a:t>
            </a:r>
            <a:r>
              <a:rPr sz="3000" dirty="0">
                <a:latin typeface="Carlito"/>
                <a:cs typeface="Carlito"/>
              </a:rPr>
              <a:t>those </a:t>
            </a:r>
            <a:r>
              <a:rPr sz="3000" spc="-10" dirty="0">
                <a:latin typeface="Carlito"/>
                <a:cs typeface="Carlito"/>
              </a:rPr>
              <a:t>sudden </a:t>
            </a:r>
            <a:r>
              <a:rPr sz="3000" spc="-5" dirty="0">
                <a:latin typeface="Carlito"/>
                <a:cs typeface="Carlito"/>
              </a:rPr>
              <a:t>changes </a:t>
            </a:r>
            <a:r>
              <a:rPr sz="3000" dirty="0">
                <a:latin typeface="Carlito"/>
                <a:cs typeface="Carlito"/>
              </a:rPr>
              <a:t>as  </a:t>
            </a:r>
            <a:r>
              <a:rPr sz="3000" spc="-10" dirty="0">
                <a:latin typeface="Carlito"/>
                <a:cs typeface="Carlito"/>
              </a:rPr>
              <a:t>mutation </a:t>
            </a:r>
            <a:r>
              <a:rPr sz="3000" dirty="0">
                <a:latin typeface="Carlito"/>
                <a:cs typeface="Carlito"/>
              </a:rPr>
              <a:t>and </a:t>
            </a:r>
            <a:r>
              <a:rPr sz="3000" spc="-15" dirty="0">
                <a:latin typeface="Carlito"/>
                <a:cs typeface="Carlito"/>
              </a:rPr>
              <a:t>were </a:t>
            </a:r>
            <a:r>
              <a:rPr sz="3000" spc="-5" dirty="0">
                <a:latin typeface="Carlito"/>
                <a:cs typeface="Carlito"/>
              </a:rPr>
              <a:t>published </a:t>
            </a:r>
            <a:r>
              <a:rPr sz="3000" dirty="0">
                <a:latin typeface="Carlito"/>
                <a:cs typeface="Carlito"/>
              </a:rPr>
              <a:t>in a </a:t>
            </a:r>
            <a:r>
              <a:rPr sz="3000" spc="-5" dirty="0">
                <a:latin typeface="Carlito"/>
                <a:cs typeface="Carlito"/>
              </a:rPr>
              <a:t>book entitled  The </a:t>
            </a:r>
            <a:r>
              <a:rPr sz="3000" spc="-10" dirty="0">
                <a:latin typeface="Carlito"/>
                <a:cs typeface="Carlito"/>
              </a:rPr>
              <a:t>Mutation</a:t>
            </a:r>
            <a:r>
              <a:rPr sz="3000" spc="-20" dirty="0">
                <a:latin typeface="Carlito"/>
                <a:cs typeface="Carlito"/>
              </a:rPr>
              <a:t> </a:t>
            </a:r>
            <a:r>
              <a:rPr sz="3000" spc="-30" dirty="0">
                <a:latin typeface="Carlito"/>
                <a:cs typeface="Carlito"/>
              </a:rPr>
              <a:t>Theory.</a:t>
            </a:r>
            <a:endParaRPr sz="3000">
              <a:latin typeface="Carlito"/>
              <a:cs typeface="Carlito"/>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80182" y="69291"/>
            <a:ext cx="1965325" cy="635000"/>
          </a:xfrm>
          <a:prstGeom prst="rect">
            <a:avLst/>
          </a:prstGeom>
        </p:spPr>
        <p:txBody>
          <a:bodyPr vert="horz" wrap="square" lIns="0" tIns="12065" rIns="0" bIns="0" rtlCol="0">
            <a:spAutoFit/>
          </a:bodyPr>
          <a:lstStyle/>
          <a:p>
            <a:pPr marL="12700">
              <a:lnSpc>
                <a:spcPct val="100000"/>
              </a:lnSpc>
              <a:spcBef>
                <a:spcPts val="95"/>
              </a:spcBef>
            </a:pPr>
            <a:r>
              <a:rPr sz="4000" b="1" spc="-20" dirty="0">
                <a:latin typeface="Carlito"/>
                <a:cs typeface="Carlito"/>
              </a:rPr>
              <a:t>Inversion</a:t>
            </a:r>
            <a:endParaRPr sz="4000">
              <a:latin typeface="Carlito"/>
              <a:cs typeface="Carlito"/>
            </a:endParaRPr>
          </a:p>
        </p:txBody>
      </p:sp>
      <p:sp>
        <p:nvSpPr>
          <p:cNvPr id="3" name="object 3"/>
          <p:cNvSpPr txBox="1"/>
          <p:nvPr/>
        </p:nvSpPr>
        <p:spPr>
          <a:xfrm>
            <a:off x="535940" y="1229614"/>
            <a:ext cx="4947920" cy="2988945"/>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5600" algn="l"/>
              </a:tabLst>
            </a:pPr>
            <a:r>
              <a:rPr sz="3600" dirty="0">
                <a:latin typeface="Comic Sans MS"/>
                <a:cs typeface="Comic Sans MS"/>
              </a:rPr>
              <a:t>Chromosome</a:t>
            </a:r>
            <a:r>
              <a:rPr sz="3600" spc="-100" dirty="0">
                <a:latin typeface="Comic Sans MS"/>
                <a:cs typeface="Comic Sans MS"/>
              </a:rPr>
              <a:t> </a:t>
            </a:r>
            <a:r>
              <a:rPr sz="3600" dirty="0">
                <a:latin typeface="Comic Sans MS"/>
                <a:cs typeface="Comic Sans MS"/>
              </a:rPr>
              <a:t>segment</a:t>
            </a:r>
            <a:endParaRPr sz="3600">
              <a:latin typeface="Comic Sans MS"/>
              <a:cs typeface="Comic Sans MS"/>
            </a:endParaRPr>
          </a:p>
          <a:p>
            <a:pPr marL="355600">
              <a:lnSpc>
                <a:spcPct val="100000"/>
              </a:lnSpc>
            </a:pPr>
            <a:r>
              <a:rPr sz="3600" b="1" spc="-5" dirty="0">
                <a:solidFill>
                  <a:srgbClr val="CC3300"/>
                </a:solidFill>
                <a:latin typeface="Comic Sans MS"/>
                <a:cs typeface="Comic Sans MS"/>
              </a:rPr>
              <a:t>breaks</a:t>
            </a:r>
            <a:r>
              <a:rPr sz="3600" b="1" spc="-10" dirty="0">
                <a:solidFill>
                  <a:srgbClr val="CC3300"/>
                </a:solidFill>
                <a:latin typeface="Comic Sans MS"/>
                <a:cs typeface="Comic Sans MS"/>
              </a:rPr>
              <a:t> </a:t>
            </a:r>
            <a:r>
              <a:rPr sz="3600" b="1" dirty="0">
                <a:solidFill>
                  <a:srgbClr val="CC3300"/>
                </a:solidFill>
                <a:latin typeface="Comic Sans MS"/>
                <a:cs typeface="Comic Sans MS"/>
              </a:rPr>
              <a:t>off</a:t>
            </a:r>
            <a:endParaRPr sz="3600">
              <a:latin typeface="Comic Sans MS"/>
              <a:cs typeface="Comic Sans MS"/>
            </a:endParaRPr>
          </a:p>
          <a:p>
            <a:pPr marL="355600" indent="-342900">
              <a:lnSpc>
                <a:spcPct val="100000"/>
              </a:lnSpc>
              <a:spcBef>
                <a:spcPts val="865"/>
              </a:spcBef>
              <a:buFont typeface="Arial"/>
              <a:buChar char="•"/>
              <a:tabLst>
                <a:tab pos="355600" algn="l"/>
              </a:tabLst>
            </a:pPr>
            <a:r>
              <a:rPr sz="3600" spc="-5" dirty="0">
                <a:latin typeface="Comic Sans MS"/>
                <a:cs typeface="Comic Sans MS"/>
              </a:rPr>
              <a:t>Segment flips</a:t>
            </a:r>
            <a:r>
              <a:rPr sz="3600" spc="-20" dirty="0">
                <a:latin typeface="Comic Sans MS"/>
                <a:cs typeface="Comic Sans MS"/>
              </a:rPr>
              <a:t> </a:t>
            </a:r>
            <a:r>
              <a:rPr sz="3600" spc="-5" dirty="0">
                <a:latin typeface="Comic Sans MS"/>
                <a:cs typeface="Comic Sans MS"/>
              </a:rPr>
              <a:t>around</a:t>
            </a:r>
            <a:endParaRPr sz="3600">
              <a:latin typeface="Comic Sans MS"/>
              <a:cs typeface="Comic Sans MS"/>
            </a:endParaRPr>
          </a:p>
          <a:p>
            <a:pPr marL="355600">
              <a:lnSpc>
                <a:spcPct val="100000"/>
              </a:lnSpc>
            </a:pPr>
            <a:r>
              <a:rPr sz="3600" b="1" spc="-5" dirty="0">
                <a:solidFill>
                  <a:srgbClr val="CC3300"/>
                </a:solidFill>
                <a:latin typeface="Comic Sans MS"/>
                <a:cs typeface="Comic Sans MS"/>
              </a:rPr>
              <a:t>backwards</a:t>
            </a:r>
            <a:endParaRPr sz="3600">
              <a:latin typeface="Comic Sans MS"/>
              <a:cs typeface="Comic Sans MS"/>
            </a:endParaRPr>
          </a:p>
          <a:p>
            <a:pPr marL="355600" indent="-342900">
              <a:lnSpc>
                <a:spcPct val="100000"/>
              </a:lnSpc>
              <a:spcBef>
                <a:spcPts val="865"/>
              </a:spcBef>
              <a:buFont typeface="Arial"/>
              <a:buChar char="•"/>
              <a:tabLst>
                <a:tab pos="355600" algn="l"/>
              </a:tabLst>
            </a:pPr>
            <a:r>
              <a:rPr sz="3600" spc="-5" dirty="0">
                <a:latin typeface="Comic Sans MS"/>
                <a:cs typeface="Comic Sans MS"/>
              </a:rPr>
              <a:t>Segment</a:t>
            </a:r>
            <a:r>
              <a:rPr sz="3600" spc="-45" dirty="0">
                <a:latin typeface="Comic Sans MS"/>
                <a:cs typeface="Comic Sans MS"/>
              </a:rPr>
              <a:t> </a:t>
            </a:r>
            <a:r>
              <a:rPr sz="3600" b="1" spc="-5" dirty="0">
                <a:solidFill>
                  <a:srgbClr val="CC3300"/>
                </a:solidFill>
                <a:latin typeface="Comic Sans MS"/>
                <a:cs typeface="Comic Sans MS"/>
              </a:rPr>
              <a:t>reattaches</a:t>
            </a:r>
            <a:endParaRPr sz="3600">
              <a:latin typeface="Comic Sans MS"/>
              <a:cs typeface="Comic Sans MS"/>
            </a:endParaRPr>
          </a:p>
        </p:txBody>
      </p:sp>
      <p:sp>
        <p:nvSpPr>
          <p:cNvPr id="4" name="object 4"/>
          <p:cNvSpPr/>
          <p:nvPr/>
        </p:nvSpPr>
        <p:spPr>
          <a:xfrm>
            <a:off x="533400" y="4288534"/>
            <a:ext cx="5715000" cy="2471928"/>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12289" y="450849"/>
            <a:ext cx="2844165" cy="635000"/>
          </a:xfrm>
          <a:prstGeom prst="rect">
            <a:avLst/>
          </a:prstGeom>
        </p:spPr>
        <p:txBody>
          <a:bodyPr vert="horz" wrap="square" lIns="0" tIns="12065" rIns="0" bIns="0" rtlCol="0">
            <a:spAutoFit/>
          </a:bodyPr>
          <a:lstStyle/>
          <a:p>
            <a:pPr marL="12700">
              <a:lnSpc>
                <a:spcPct val="100000"/>
              </a:lnSpc>
              <a:spcBef>
                <a:spcPts val="95"/>
              </a:spcBef>
            </a:pPr>
            <a:r>
              <a:rPr sz="4000" b="1" spc="-35" dirty="0">
                <a:latin typeface="Carlito"/>
                <a:cs typeface="Carlito"/>
              </a:rPr>
              <a:t>Translocation</a:t>
            </a:r>
            <a:endParaRPr sz="4000">
              <a:latin typeface="Carlito"/>
              <a:cs typeface="Carlito"/>
            </a:endParaRPr>
          </a:p>
        </p:txBody>
      </p:sp>
      <p:sp>
        <p:nvSpPr>
          <p:cNvPr id="3" name="object 3"/>
          <p:cNvSpPr txBox="1"/>
          <p:nvPr/>
        </p:nvSpPr>
        <p:spPr>
          <a:xfrm>
            <a:off x="535940" y="1375917"/>
            <a:ext cx="4998720" cy="4635500"/>
          </a:xfrm>
          <a:prstGeom prst="rect">
            <a:avLst/>
          </a:prstGeom>
        </p:spPr>
        <p:txBody>
          <a:bodyPr vert="horz" wrap="square" lIns="0" tIns="12700" rIns="0" bIns="0" rtlCol="0">
            <a:spAutoFit/>
          </a:bodyPr>
          <a:lstStyle/>
          <a:p>
            <a:pPr marL="355600" marR="1099185" indent="-342900">
              <a:lnSpc>
                <a:spcPct val="100000"/>
              </a:lnSpc>
              <a:spcBef>
                <a:spcPts val="100"/>
              </a:spcBef>
              <a:buFont typeface="Arial"/>
              <a:buChar char="•"/>
              <a:tabLst>
                <a:tab pos="355600" algn="l"/>
              </a:tabLst>
            </a:pPr>
            <a:r>
              <a:rPr sz="3600" spc="-15" dirty="0">
                <a:latin typeface="Carlito"/>
                <a:cs typeface="Carlito"/>
              </a:rPr>
              <a:t>Involves </a:t>
            </a:r>
            <a:r>
              <a:rPr sz="3600" b="1" spc="-10" dirty="0">
                <a:solidFill>
                  <a:srgbClr val="CC3300"/>
                </a:solidFill>
                <a:latin typeface="Carlito"/>
                <a:cs typeface="Carlito"/>
              </a:rPr>
              <a:t>two  </a:t>
            </a:r>
            <a:r>
              <a:rPr sz="3600" b="1" spc="-5" dirty="0">
                <a:solidFill>
                  <a:srgbClr val="CC3300"/>
                </a:solidFill>
                <a:latin typeface="Carlito"/>
                <a:cs typeface="Carlito"/>
              </a:rPr>
              <a:t>chromosomes</a:t>
            </a:r>
            <a:r>
              <a:rPr sz="3600" b="1" spc="-100" dirty="0">
                <a:solidFill>
                  <a:srgbClr val="CC3300"/>
                </a:solidFill>
                <a:latin typeface="Carlito"/>
                <a:cs typeface="Carlito"/>
              </a:rPr>
              <a:t> </a:t>
            </a:r>
            <a:r>
              <a:rPr sz="3600" spc="-10" dirty="0">
                <a:latin typeface="Carlito"/>
                <a:cs typeface="Carlito"/>
              </a:rPr>
              <a:t>that  aren’t</a:t>
            </a:r>
            <a:r>
              <a:rPr sz="3600" spc="-55" dirty="0">
                <a:latin typeface="Carlito"/>
                <a:cs typeface="Carlito"/>
              </a:rPr>
              <a:t> </a:t>
            </a:r>
            <a:r>
              <a:rPr sz="3600" spc="-10" dirty="0">
                <a:latin typeface="Carlito"/>
                <a:cs typeface="Carlito"/>
              </a:rPr>
              <a:t>homologous</a:t>
            </a:r>
            <a:endParaRPr sz="3600">
              <a:latin typeface="Carlito"/>
              <a:cs typeface="Carlito"/>
            </a:endParaRPr>
          </a:p>
          <a:p>
            <a:pPr marL="355600" marR="5080" indent="-342900" algn="just">
              <a:lnSpc>
                <a:spcPct val="100000"/>
              </a:lnSpc>
              <a:spcBef>
                <a:spcPts val="865"/>
              </a:spcBef>
              <a:buFont typeface="Arial"/>
              <a:buChar char="•"/>
              <a:tabLst>
                <a:tab pos="355600" algn="l"/>
              </a:tabLst>
            </a:pPr>
            <a:r>
              <a:rPr sz="3600" b="1" spc="-20" dirty="0">
                <a:solidFill>
                  <a:srgbClr val="CC3300"/>
                </a:solidFill>
                <a:latin typeface="Carlito"/>
                <a:cs typeface="Carlito"/>
              </a:rPr>
              <a:t>Part </a:t>
            </a:r>
            <a:r>
              <a:rPr sz="3600" spc="-5" dirty="0">
                <a:latin typeface="Carlito"/>
                <a:cs typeface="Carlito"/>
              </a:rPr>
              <a:t>of one </a:t>
            </a:r>
            <a:r>
              <a:rPr sz="3600" spc="-10" dirty="0">
                <a:latin typeface="Carlito"/>
                <a:cs typeface="Carlito"/>
              </a:rPr>
              <a:t>chromosome  </a:t>
            </a:r>
            <a:r>
              <a:rPr sz="3600" dirty="0">
                <a:latin typeface="Carlito"/>
                <a:cs typeface="Carlito"/>
              </a:rPr>
              <a:t>is </a:t>
            </a:r>
            <a:r>
              <a:rPr sz="3600" b="1" spc="-20" dirty="0">
                <a:solidFill>
                  <a:srgbClr val="CC3300"/>
                </a:solidFill>
                <a:latin typeface="Carlito"/>
                <a:cs typeface="Carlito"/>
              </a:rPr>
              <a:t>transferred to</a:t>
            </a:r>
            <a:r>
              <a:rPr sz="3600" b="1" spc="-65" dirty="0">
                <a:solidFill>
                  <a:srgbClr val="CC3300"/>
                </a:solidFill>
                <a:latin typeface="Carlito"/>
                <a:cs typeface="Carlito"/>
              </a:rPr>
              <a:t> </a:t>
            </a:r>
            <a:r>
              <a:rPr sz="3600" b="1" spc="-5" dirty="0">
                <a:solidFill>
                  <a:srgbClr val="CC3300"/>
                </a:solidFill>
                <a:latin typeface="Carlito"/>
                <a:cs typeface="Carlito"/>
              </a:rPr>
              <a:t>another </a:t>
            </a:r>
            <a:r>
              <a:rPr sz="3600" b="1" spc="-5" dirty="0">
                <a:latin typeface="Carlito"/>
                <a:cs typeface="Carlito"/>
              </a:rPr>
              <a:t> </a:t>
            </a:r>
            <a:r>
              <a:rPr sz="3600" spc="-10" dirty="0">
                <a:latin typeface="Carlito"/>
                <a:cs typeface="Carlito"/>
              </a:rPr>
              <a:t>chromosomes</a:t>
            </a:r>
            <a:endParaRPr sz="3600">
              <a:latin typeface="Carlito"/>
              <a:cs typeface="Carlito"/>
            </a:endParaRPr>
          </a:p>
          <a:p>
            <a:pPr marL="355600" marR="1481455" indent="-342900">
              <a:lnSpc>
                <a:spcPct val="100000"/>
              </a:lnSpc>
              <a:spcBef>
                <a:spcPts val="865"/>
              </a:spcBef>
              <a:buFont typeface="Arial"/>
              <a:buChar char="•"/>
              <a:tabLst>
                <a:tab pos="355600" algn="l"/>
              </a:tabLst>
            </a:pPr>
            <a:r>
              <a:rPr sz="3600" dirty="0">
                <a:latin typeface="Carlito"/>
                <a:cs typeface="Carlito"/>
              </a:rPr>
              <a:t>ABC</a:t>
            </a:r>
            <a:r>
              <a:rPr sz="3600" spc="5" dirty="0">
                <a:latin typeface="Carlito"/>
                <a:cs typeface="Carlito"/>
              </a:rPr>
              <a:t>D</a:t>
            </a:r>
            <a:r>
              <a:rPr sz="3600" spc="-5" dirty="0">
                <a:latin typeface="Carlito"/>
                <a:cs typeface="Carlito"/>
              </a:rPr>
              <a:t>E</a:t>
            </a:r>
            <a:r>
              <a:rPr sz="3600" spc="-120" dirty="0">
                <a:latin typeface="Carlito"/>
                <a:cs typeface="Carlito"/>
              </a:rPr>
              <a:t>F</a:t>
            </a:r>
            <a:r>
              <a:rPr sz="3600" spc="-5" dirty="0">
                <a:latin typeface="Carlito"/>
                <a:cs typeface="Carlito"/>
              </a:rPr>
              <a:t>/I</a:t>
            </a:r>
            <a:r>
              <a:rPr sz="3600" spc="10" dirty="0">
                <a:latin typeface="Carlito"/>
                <a:cs typeface="Carlito"/>
              </a:rPr>
              <a:t>J</a:t>
            </a:r>
            <a:r>
              <a:rPr sz="3600" dirty="0">
                <a:latin typeface="Carlito"/>
                <a:cs typeface="Carlito"/>
              </a:rPr>
              <a:t>KLM</a:t>
            </a:r>
            <a:r>
              <a:rPr sz="3600" spc="-15" dirty="0">
                <a:latin typeface="Carlito"/>
                <a:cs typeface="Carlito"/>
              </a:rPr>
              <a:t>N</a:t>
            </a:r>
            <a:r>
              <a:rPr sz="3600" dirty="0">
                <a:latin typeface="Carlito"/>
                <a:cs typeface="Carlito"/>
              </a:rPr>
              <a:t>-  ABCDMN/IJKLEF</a:t>
            </a:r>
            <a:endParaRPr sz="3600">
              <a:latin typeface="Carlito"/>
              <a:cs typeface="Carlito"/>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40789" y="374649"/>
            <a:ext cx="2844165" cy="635000"/>
          </a:xfrm>
          <a:prstGeom prst="rect">
            <a:avLst/>
          </a:prstGeom>
        </p:spPr>
        <p:txBody>
          <a:bodyPr vert="horz" wrap="square" lIns="0" tIns="12065" rIns="0" bIns="0" rtlCol="0">
            <a:spAutoFit/>
          </a:bodyPr>
          <a:lstStyle/>
          <a:p>
            <a:pPr marL="12700">
              <a:lnSpc>
                <a:spcPct val="100000"/>
              </a:lnSpc>
              <a:spcBef>
                <a:spcPts val="95"/>
              </a:spcBef>
            </a:pPr>
            <a:r>
              <a:rPr sz="4000" b="1" spc="-35" dirty="0">
                <a:latin typeface="Carlito"/>
                <a:cs typeface="Carlito"/>
              </a:rPr>
              <a:t>Translocation</a:t>
            </a:r>
            <a:endParaRPr sz="4000">
              <a:latin typeface="Carlito"/>
              <a:cs typeface="Carlito"/>
            </a:endParaRPr>
          </a:p>
        </p:txBody>
      </p:sp>
      <p:sp>
        <p:nvSpPr>
          <p:cNvPr id="3" name="object 3"/>
          <p:cNvSpPr/>
          <p:nvPr/>
        </p:nvSpPr>
        <p:spPr>
          <a:xfrm>
            <a:off x="830604" y="1691698"/>
            <a:ext cx="4001949" cy="457493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66426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1882" y="461899"/>
            <a:ext cx="6858000" cy="696595"/>
          </a:xfrm>
          <a:prstGeom prst="rect">
            <a:avLst/>
          </a:prstGeom>
        </p:spPr>
        <p:txBody>
          <a:bodyPr vert="horz" wrap="square" lIns="0" tIns="13335" rIns="0" bIns="0" rtlCol="0">
            <a:spAutoFit/>
          </a:bodyPr>
          <a:lstStyle/>
          <a:p>
            <a:pPr marL="12700">
              <a:lnSpc>
                <a:spcPct val="100000"/>
              </a:lnSpc>
              <a:spcBef>
                <a:spcPts val="105"/>
              </a:spcBef>
            </a:pPr>
            <a:r>
              <a:rPr spc="-5" dirty="0"/>
              <a:t>Genomatic </a:t>
            </a:r>
            <a:r>
              <a:rPr spc="-10" dirty="0"/>
              <a:t>mutation </a:t>
            </a:r>
            <a:r>
              <a:rPr spc="-5" dirty="0"/>
              <a:t>or</a:t>
            </a:r>
            <a:r>
              <a:rPr spc="-45" dirty="0"/>
              <a:t> </a:t>
            </a:r>
            <a:r>
              <a:rPr spc="-5" dirty="0"/>
              <a:t>ploidy</a:t>
            </a:r>
          </a:p>
        </p:txBody>
      </p:sp>
      <p:sp>
        <p:nvSpPr>
          <p:cNvPr id="3" name="object 3"/>
          <p:cNvSpPr txBox="1"/>
          <p:nvPr/>
        </p:nvSpPr>
        <p:spPr>
          <a:xfrm>
            <a:off x="535940" y="1607261"/>
            <a:ext cx="7967980" cy="2589530"/>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Lst>
            </a:pPr>
            <a:r>
              <a:rPr sz="3200" spc="-5" dirty="0">
                <a:latin typeface="Carlito"/>
                <a:cs typeface="Carlito"/>
              </a:rPr>
              <a:t>Mutations caused </a:t>
            </a:r>
            <a:r>
              <a:rPr sz="3200" spc="-10" dirty="0">
                <a:latin typeface="Carlito"/>
                <a:cs typeface="Carlito"/>
              </a:rPr>
              <a:t>by </a:t>
            </a:r>
            <a:r>
              <a:rPr sz="3200" dirty="0">
                <a:latin typeface="Carlito"/>
                <a:cs typeface="Carlito"/>
              </a:rPr>
              <a:t>the </a:t>
            </a:r>
            <a:r>
              <a:rPr sz="3200" spc="-5" dirty="0">
                <a:latin typeface="Carlito"/>
                <a:cs typeface="Carlito"/>
              </a:rPr>
              <a:t>change </a:t>
            </a:r>
            <a:r>
              <a:rPr sz="3200" dirty="0">
                <a:latin typeface="Carlito"/>
                <a:cs typeface="Carlito"/>
              </a:rPr>
              <a:t>in </a:t>
            </a:r>
            <a:r>
              <a:rPr sz="3200" spc="-5" dirty="0">
                <a:latin typeface="Carlito"/>
                <a:cs typeface="Carlito"/>
              </a:rPr>
              <a:t>number of  chromosomes </a:t>
            </a:r>
            <a:r>
              <a:rPr sz="3200" dirty="0">
                <a:latin typeface="Carlito"/>
                <a:cs typeface="Carlito"/>
              </a:rPr>
              <a:t>is </a:t>
            </a:r>
            <a:r>
              <a:rPr sz="3200" spc="-5" dirty="0">
                <a:latin typeface="Carlito"/>
                <a:cs typeface="Carlito"/>
              </a:rPr>
              <a:t>called ploidy or genomatic  </a:t>
            </a:r>
            <a:r>
              <a:rPr sz="3200" spc="-10" dirty="0">
                <a:latin typeface="Carlito"/>
                <a:cs typeface="Carlito"/>
              </a:rPr>
              <a:t>mutation.</a:t>
            </a:r>
            <a:endParaRPr sz="3200">
              <a:latin typeface="Carlito"/>
              <a:cs typeface="Carlito"/>
            </a:endParaRPr>
          </a:p>
          <a:p>
            <a:pPr marL="355600" indent="-342900">
              <a:lnSpc>
                <a:spcPct val="100000"/>
              </a:lnSpc>
              <a:spcBef>
                <a:spcPts val="770"/>
              </a:spcBef>
              <a:buFont typeface="Arial"/>
              <a:buChar char="•"/>
              <a:tabLst>
                <a:tab pos="354965" algn="l"/>
                <a:tab pos="355600" algn="l"/>
              </a:tabLst>
            </a:pPr>
            <a:r>
              <a:rPr sz="3200" dirty="0">
                <a:latin typeface="Carlito"/>
                <a:cs typeface="Carlito"/>
              </a:rPr>
              <a:t>It </a:t>
            </a:r>
            <a:r>
              <a:rPr sz="3200" spc="-10" dirty="0">
                <a:latin typeface="Carlito"/>
                <a:cs typeface="Carlito"/>
              </a:rPr>
              <a:t>occurs </a:t>
            </a:r>
            <a:r>
              <a:rPr sz="3200" dirty="0">
                <a:latin typeface="Carlito"/>
                <a:cs typeface="Carlito"/>
              </a:rPr>
              <a:t>mainly of </a:t>
            </a:r>
            <a:r>
              <a:rPr sz="3200" spc="-10" dirty="0">
                <a:latin typeface="Carlito"/>
                <a:cs typeface="Carlito"/>
              </a:rPr>
              <a:t>two</a:t>
            </a:r>
            <a:r>
              <a:rPr sz="3200" spc="5" dirty="0">
                <a:latin typeface="Carlito"/>
                <a:cs typeface="Carlito"/>
              </a:rPr>
              <a:t> </a:t>
            </a:r>
            <a:r>
              <a:rPr sz="3200" spc="-5" dirty="0">
                <a:latin typeface="Carlito"/>
                <a:cs typeface="Carlito"/>
              </a:rPr>
              <a:t>types-</a:t>
            </a:r>
            <a:endParaRPr sz="3200">
              <a:latin typeface="Carlito"/>
              <a:cs typeface="Carlito"/>
            </a:endParaRPr>
          </a:p>
          <a:p>
            <a:pPr marL="469900">
              <a:lnSpc>
                <a:spcPct val="100000"/>
              </a:lnSpc>
              <a:spcBef>
                <a:spcPts val="690"/>
              </a:spcBef>
              <a:tabLst>
                <a:tab pos="836930" algn="l"/>
              </a:tabLst>
            </a:pPr>
            <a:r>
              <a:rPr sz="2800" spc="-5" dirty="0">
                <a:latin typeface="Arial"/>
                <a:cs typeface="Arial"/>
              </a:rPr>
              <a:t>–	</a:t>
            </a:r>
            <a:r>
              <a:rPr sz="2800" spc="-5" dirty="0">
                <a:latin typeface="Carlito"/>
                <a:cs typeface="Carlito"/>
              </a:rPr>
              <a:t>Aneuploidy and</a:t>
            </a:r>
            <a:r>
              <a:rPr sz="2800" spc="55" dirty="0">
                <a:latin typeface="Carlito"/>
                <a:cs typeface="Carlito"/>
              </a:rPr>
              <a:t> </a:t>
            </a:r>
            <a:r>
              <a:rPr sz="2800" spc="-10" dirty="0">
                <a:latin typeface="Carlito"/>
                <a:cs typeface="Carlito"/>
              </a:rPr>
              <a:t>Euploidy</a:t>
            </a:r>
            <a:endParaRPr sz="2800">
              <a:latin typeface="Carlito"/>
              <a:cs typeface="Carlito"/>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68217" y="461899"/>
            <a:ext cx="2609850" cy="696595"/>
          </a:xfrm>
          <a:prstGeom prst="rect">
            <a:avLst/>
          </a:prstGeom>
        </p:spPr>
        <p:txBody>
          <a:bodyPr vert="horz" wrap="square" lIns="0" tIns="13335" rIns="0" bIns="0" rtlCol="0">
            <a:spAutoFit/>
          </a:bodyPr>
          <a:lstStyle/>
          <a:p>
            <a:pPr marL="12700">
              <a:lnSpc>
                <a:spcPct val="100000"/>
              </a:lnSpc>
              <a:spcBef>
                <a:spcPts val="105"/>
              </a:spcBef>
            </a:pPr>
            <a:r>
              <a:rPr dirty="0"/>
              <a:t>Aneuploidy</a:t>
            </a:r>
          </a:p>
        </p:txBody>
      </p:sp>
      <p:sp>
        <p:nvSpPr>
          <p:cNvPr id="3" name="object 3"/>
          <p:cNvSpPr txBox="1"/>
          <p:nvPr/>
        </p:nvSpPr>
        <p:spPr>
          <a:xfrm>
            <a:off x="535940" y="1526794"/>
            <a:ext cx="8050530" cy="4127500"/>
          </a:xfrm>
          <a:prstGeom prst="rect">
            <a:avLst/>
          </a:prstGeom>
        </p:spPr>
        <p:txBody>
          <a:bodyPr vert="horz" wrap="square" lIns="0" tIns="104140" rIns="0" bIns="0" rtlCol="0">
            <a:spAutoFit/>
          </a:bodyPr>
          <a:lstStyle/>
          <a:p>
            <a:pPr marL="355600" marR="5080" indent="-342900">
              <a:lnSpc>
                <a:spcPct val="80000"/>
              </a:lnSpc>
              <a:spcBef>
                <a:spcPts val="820"/>
              </a:spcBef>
              <a:buFont typeface="Arial"/>
              <a:buChar char="•"/>
              <a:tabLst>
                <a:tab pos="354965" algn="l"/>
                <a:tab pos="355600" algn="l"/>
              </a:tabLst>
            </a:pPr>
            <a:r>
              <a:rPr sz="3000" dirty="0">
                <a:latin typeface="Carlito"/>
                <a:cs typeface="Carlito"/>
              </a:rPr>
              <a:t>In </a:t>
            </a:r>
            <a:r>
              <a:rPr sz="3000" spc="-5" dirty="0">
                <a:latin typeface="Carlito"/>
                <a:cs typeface="Carlito"/>
              </a:rPr>
              <a:t>aneuploidy </a:t>
            </a:r>
            <a:r>
              <a:rPr sz="3000" dirty="0">
                <a:latin typeface="Carlito"/>
                <a:cs typeface="Carlito"/>
              </a:rPr>
              <a:t>the </a:t>
            </a:r>
            <a:r>
              <a:rPr sz="3000" spc="-10" dirty="0">
                <a:latin typeface="Carlito"/>
                <a:cs typeface="Carlito"/>
              </a:rPr>
              <a:t>chromosome number </a:t>
            </a:r>
            <a:r>
              <a:rPr sz="3000" dirty="0">
                <a:latin typeface="Carlito"/>
                <a:cs typeface="Carlito"/>
              </a:rPr>
              <a:t>is </a:t>
            </a:r>
            <a:r>
              <a:rPr sz="3000" spc="-5" dirty="0">
                <a:latin typeface="Carlito"/>
                <a:cs typeface="Carlito"/>
              </a:rPr>
              <a:t>either  one </a:t>
            </a:r>
            <a:r>
              <a:rPr sz="3000" dirty="0">
                <a:latin typeface="Carlito"/>
                <a:cs typeface="Carlito"/>
              </a:rPr>
              <a:t>or </a:t>
            </a:r>
            <a:r>
              <a:rPr sz="3000" spc="-10" dirty="0">
                <a:latin typeface="Carlito"/>
                <a:cs typeface="Carlito"/>
              </a:rPr>
              <a:t>more </a:t>
            </a:r>
            <a:r>
              <a:rPr sz="3000" dirty="0">
                <a:latin typeface="Carlito"/>
                <a:cs typeface="Carlito"/>
              </a:rPr>
              <a:t>less </a:t>
            </a:r>
            <a:r>
              <a:rPr sz="3000" spc="-5" dirty="0">
                <a:latin typeface="Carlito"/>
                <a:cs typeface="Carlito"/>
              </a:rPr>
              <a:t>or </a:t>
            </a:r>
            <a:r>
              <a:rPr sz="3000" dirty="0">
                <a:latin typeface="Carlito"/>
                <a:cs typeface="Carlito"/>
              </a:rPr>
              <a:t>mor than the </a:t>
            </a:r>
            <a:r>
              <a:rPr sz="3000" spc="-5" dirty="0">
                <a:latin typeface="Carlito"/>
                <a:cs typeface="Carlito"/>
              </a:rPr>
              <a:t>original number  of chromosomes. Thus </a:t>
            </a:r>
            <a:r>
              <a:rPr sz="3000" dirty="0">
                <a:latin typeface="Carlito"/>
                <a:cs typeface="Carlito"/>
              </a:rPr>
              <a:t>the </a:t>
            </a:r>
            <a:r>
              <a:rPr sz="3000" spc="-15" dirty="0">
                <a:latin typeface="Carlito"/>
                <a:cs typeface="Carlito"/>
              </a:rPr>
              <a:t>total </a:t>
            </a:r>
            <a:r>
              <a:rPr sz="3000" spc="-5" dirty="0">
                <a:latin typeface="Carlito"/>
                <a:cs typeface="Carlito"/>
              </a:rPr>
              <a:t>number of  chromosomes </a:t>
            </a:r>
            <a:r>
              <a:rPr sz="3000" dirty="0">
                <a:latin typeface="Carlito"/>
                <a:cs typeface="Carlito"/>
              </a:rPr>
              <a:t>is </a:t>
            </a:r>
            <a:r>
              <a:rPr sz="3000" spc="-5" dirty="0">
                <a:latin typeface="Carlito"/>
                <a:cs typeface="Carlito"/>
              </a:rPr>
              <a:t>not </a:t>
            </a:r>
            <a:r>
              <a:rPr sz="3000" spc="-15" dirty="0">
                <a:latin typeface="Carlito"/>
                <a:cs typeface="Carlito"/>
              </a:rPr>
              <a:t>exactly </a:t>
            </a:r>
            <a:r>
              <a:rPr sz="3000" dirty="0">
                <a:latin typeface="Carlito"/>
                <a:cs typeface="Carlito"/>
              </a:rPr>
              <a:t>the </a:t>
            </a:r>
            <a:r>
              <a:rPr sz="3000" spc="-5" dirty="0">
                <a:latin typeface="Carlito"/>
                <a:cs typeface="Carlito"/>
              </a:rPr>
              <a:t>multiple </a:t>
            </a:r>
            <a:r>
              <a:rPr sz="3000" dirty="0">
                <a:latin typeface="Carlito"/>
                <a:cs typeface="Carlito"/>
              </a:rPr>
              <a:t>of  </a:t>
            </a:r>
            <a:r>
              <a:rPr sz="3000" spc="-5" dirty="0">
                <a:latin typeface="Carlito"/>
                <a:cs typeface="Carlito"/>
              </a:rPr>
              <a:t>haploid </a:t>
            </a:r>
            <a:r>
              <a:rPr sz="3000" spc="-50" dirty="0">
                <a:latin typeface="Carlito"/>
                <a:cs typeface="Carlito"/>
              </a:rPr>
              <a:t>number. </a:t>
            </a:r>
            <a:r>
              <a:rPr sz="3000" dirty="0">
                <a:latin typeface="Carlito"/>
                <a:cs typeface="Carlito"/>
              </a:rPr>
              <a:t>It is </a:t>
            </a:r>
            <a:r>
              <a:rPr sz="3000" spc="-5" dirty="0">
                <a:latin typeface="Carlito"/>
                <a:cs typeface="Carlito"/>
              </a:rPr>
              <a:t>of </a:t>
            </a:r>
            <a:r>
              <a:rPr sz="3000" spc="-15" dirty="0">
                <a:latin typeface="Carlito"/>
                <a:cs typeface="Carlito"/>
              </a:rPr>
              <a:t>following</a:t>
            </a:r>
            <a:r>
              <a:rPr sz="3000" spc="55" dirty="0">
                <a:latin typeface="Carlito"/>
                <a:cs typeface="Carlito"/>
              </a:rPr>
              <a:t> </a:t>
            </a:r>
            <a:r>
              <a:rPr sz="3000" spc="-5" dirty="0">
                <a:latin typeface="Carlito"/>
                <a:cs typeface="Carlito"/>
              </a:rPr>
              <a:t>types-</a:t>
            </a:r>
            <a:endParaRPr sz="3000">
              <a:latin typeface="Carlito"/>
              <a:cs typeface="Carlito"/>
            </a:endParaRPr>
          </a:p>
          <a:p>
            <a:pPr marL="756285" marR="212090" lvl="1" indent="-287020">
              <a:lnSpc>
                <a:spcPts val="2500"/>
              </a:lnSpc>
              <a:spcBef>
                <a:spcPts val="615"/>
              </a:spcBef>
              <a:buFont typeface="Arial"/>
              <a:buChar char="–"/>
              <a:tabLst>
                <a:tab pos="756920" algn="l"/>
              </a:tabLst>
            </a:pPr>
            <a:r>
              <a:rPr sz="2600" spc="-5" dirty="0">
                <a:latin typeface="Carlito"/>
                <a:cs typeface="Carlito"/>
              </a:rPr>
              <a:t>Monosomics- </a:t>
            </a:r>
            <a:r>
              <a:rPr sz="2600" dirty="0">
                <a:latin typeface="Carlito"/>
                <a:cs typeface="Carlito"/>
              </a:rPr>
              <a:t>due </a:t>
            </a:r>
            <a:r>
              <a:rPr sz="2600" spc="-10" dirty="0">
                <a:latin typeface="Carlito"/>
                <a:cs typeface="Carlito"/>
              </a:rPr>
              <a:t>to </a:t>
            </a:r>
            <a:r>
              <a:rPr sz="2600" spc="-5" dirty="0">
                <a:latin typeface="Carlito"/>
                <a:cs typeface="Carlito"/>
              </a:rPr>
              <a:t>loss </a:t>
            </a:r>
            <a:r>
              <a:rPr sz="2600" dirty="0">
                <a:latin typeface="Carlito"/>
                <a:cs typeface="Carlito"/>
              </a:rPr>
              <a:t>of one </a:t>
            </a:r>
            <a:r>
              <a:rPr sz="2600" spc="-5" dirty="0">
                <a:latin typeface="Carlito"/>
                <a:cs typeface="Carlito"/>
              </a:rPr>
              <a:t>chromosome </a:t>
            </a:r>
            <a:r>
              <a:rPr sz="2600" spc="-10" dirty="0">
                <a:latin typeface="Carlito"/>
                <a:cs typeface="Carlito"/>
              </a:rPr>
              <a:t>from </a:t>
            </a:r>
            <a:r>
              <a:rPr sz="2600" dirty="0">
                <a:latin typeface="Carlito"/>
                <a:cs typeface="Carlito"/>
              </a:rPr>
              <a:t>a  </a:t>
            </a:r>
            <a:r>
              <a:rPr sz="2600" spc="-10" dirty="0">
                <a:latin typeface="Carlito"/>
                <a:cs typeface="Carlito"/>
              </a:rPr>
              <a:t>complet </a:t>
            </a:r>
            <a:r>
              <a:rPr sz="2600" spc="-5" dirty="0">
                <a:latin typeface="Carlito"/>
                <a:cs typeface="Carlito"/>
              </a:rPr>
              <a:t>set of </a:t>
            </a:r>
            <a:r>
              <a:rPr sz="2600" spc="-10" dirty="0">
                <a:latin typeface="Carlito"/>
                <a:cs typeface="Carlito"/>
              </a:rPr>
              <a:t>chromosomes(</a:t>
            </a:r>
            <a:r>
              <a:rPr sz="2600" spc="-30" dirty="0">
                <a:latin typeface="Carlito"/>
                <a:cs typeface="Carlito"/>
              </a:rPr>
              <a:t> </a:t>
            </a:r>
            <a:r>
              <a:rPr sz="2600" spc="-5" dirty="0">
                <a:latin typeface="Carlito"/>
                <a:cs typeface="Carlito"/>
              </a:rPr>
              <a:t>2n-1)</a:t>
            </a:r>
            <a:endParaRPr sz="2600">
              <a:latin typeface="Carlito"/>
              <a:cs typeface="Carlito"/>
            </a:endParaRPr>
          </a:p>
          <a:p>
            <a:pPr marL="756285" lvl="1" indent="-287020">
              <a:lnSpc>
                <a:spcPct val="100000"/>
              </a:lnSpc>
              <a:spcBef>
                <a:spcPts val="15"/>
              </a:spcBef>
              <a:buFont typeface="Arial"/>
              <a:buChar char="–"/>
              <a:tabLst>
                <a:tab pos="756920" algn="l"/>
              </a:tabLst>
            </a:pPr>
            <a:r>
              <a:rPr sz="2600" dirty="0">
                <a:latin typeface="Carlito"/>
                <a:cs typeface="Carlito"/>
              </a:rPr>
              <a:t>Nullisomics- </a:t>
            </a:r>
            <a:r>
              <a:rPr sz="2600" spc="-5" dirty="0">
                <a:latin typeface="Carlito"/>
                <a:cs typeface="Carlito"/>
              </a:rPr>
              <a:t>Loss of single pair of</a:t>
            </a:r>
            <a:r>
              <a:rPr sz="2600" spc="-50" dirty="0">
                <a:latin typeface="Carlito"/>
                <a:cs typeface="Carlito"/>
              </a:rPr>
              <a:t> </a:t>
            </a:r>
            <a:r>
              <a:rPr sz="2600" spc="-5" dirty="0">
                <a:latin typeface="Carlito"/>
                <a:cs typeface="Carlito"/>
              </a:rPr>
              <a:t>chromosome(2n-2)</a:t>
            </a:r>
            <a:endParaRPr sz="2600">
              <a:latin typeface="Carlito"/>
              <a:cs typeface="Carlito"/>
            </a:endParaRPr>
          </a:p>
          <a:p>
            <a:pPr marL="756285" lvl="1" indent="-287020">
              <a:lnSpc>
                <a:spcPct val="100000"/>
              </a:lnSpc>
              <a:buFont typeface="Arial"/>
              <a:buChar char="–"/>
              <a:tabLst>
                <a:tab pos="756920" algn="l"/>
              </a:tabLst>
            </a:pPr>
            <a:r>
              <a:rPr sz="2600" spc="-10" dirty="0">
                <a:latin typeface="Carlito"/>
                <a:cs typeface="Carlito"/>
              </a:rPr>
              <a:t>Polisomics- </a:t>
            </a:r>
            <a:r>
              <a:rPr sz="2600" dirty="0">
                <a:latin typeface="Carlito"/>
                <a:cs typeface="Carlito"/>
              </a:rPr>
              <a:t>addition </a:t>
            </a:r>
            <a:r>
              <a:rPr sz="2600" spc="-5" dirty="0">
                <a:latin typeface="Carlito"/>
                <a:cs typeface="Carlito"/>
              </a:rPr>
              <a:t>of one or </a:t>
            </a:r>
            <a:r>
              <a:rPr sz="2600" spc="-10" dirty="0">
                <a:latin typeface="Carlito"/>
                <a:cs typeface="Carlito"/>
              </a:rPr>
              <a:t>more</a:t>
            </a:r>
            <a:r>
              <a:rPr sz="2600" spc="-5" dirty="0">
                <a:latin typeface="Carlito"/>
                <a:cs typeface="Carlito"/>
              </a:rPr>
              <a:t> </a:t>
            </a:r>
            <a:r>
              <a:rPr sz="2600" spc="-10" dirty="0">
                <a:latin typeface="Carlito"/>
                <a:cs typeface="Carlito"/>
              </a:rPr>
              <a:t>chromosomes</a:t>
            </a:r>
            <a:endParaRPr sz="2600">
              <a:latin typeface="Carlito"/>
              <a:cs typeface="Carlito"/>
            </a:endParaRPr>
          </a:p>
          <a:p>
            <a:pPr marL="1155700" lvl="2" indent="-229235">
              <a:lnSpc>
                <a:spcPct val="100000"/>
              </a:lnSpc>
              <a:spcBef>
                <a:spcPts val="20"/>
              </a:spcBef>
              <a:buFont typeface="Arial"/>
              <a:buChar char="•"/>
              <a:tabLst>
                <a:tab pos="1155700" algn="l"/>
                <a:tab pos="1156335" algn="l"/>
              </a:tabLst>
            </a:pPr>
            <a:r>
              <a:rPr sz="2200" spc="-15" dirty="0">
                <a:latin typeface="Carlito"/>
                <a:cs typeface="Carlito"/>
              </a:rPr>
              <a:t>Trisomics(2n+1)</a:t>
            </a:r>
            <a:endParaRPr sz="2200">
              <a:latin typeface="Carlito"/>
              <a:cs typeface="Carlito"/>
            </a:endParaRPr>
          </a:p>
          <a:p>
            <a:pPr marL="1155700" lvl="2" indent="-229235">
              <a:lnSpc>
                <a:spcPct val="100000"/>
              </a:lnSpc>
              <a:buFont typeface="Arial"/>
              <a:buChar char="•"/>
              <a:tabLst>
                <a:tab pos="1155700" algn="l"/>
                <a:tab pos="1156335" algn="l"/>
              </a:tabLst>
            </a:pPr>
            <a:r>
              <a:rPr sz="2200" spc="-20" dirty="0">
                <a:latin typeface="Carlito"/>
                <a:cs typeface="Carlito"/>
              </a:rPr>
              <a:t>Tetrasomics(2n+2)</a:t>
            </a:r>
            <a:endParaRPr sz="2200">
              <a:latin typeface="Carlito"/>
              <a:cs typeface="Carlito"/>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63370"/>
            <a:ext cx="8032750" cy="4278630"/>
          </a:xfrm>
          <a:prstGeom prst="rect">
            <a:avLst/>
          </a:prstGeom>
        </p:spPr>
        <p:txBody>
          <a:bodyPr vert="horz" wrap="square" lIns="0" tIns="58419" rIns="0" bIns="0" rtlCol="0">
            <a:spAutoFit/>
          </a:bodyPr>
          <a:lstStyle/>
          <a:p>
            <a:pPr marL="355600" marR="5080" indent="-342900">
              <a:lnSpc>
                <a:spcPct val="90000"/>
              </a:lnSpc>
              <a:spcBef>
                <a:spcPts val="459"/>
              </a:spcBef>
              <a:buFont typeface="Arial"/>
              <a:buChar char="•"/>
              <a:tabLst>
                <a:tab pos="354965" algn="l"/>
                <a:tab pos="355600" algn="l"/>
              </a:tabLst>
            </a:pPr>
            <a:r>
              <a:rPr sz="3000" dirty="0">
                <a:latin typeface="Carlito"/>
                <a:cs typeface="Carlito"/>
              </a:rPr>
              <a:t>When the </a:t>
            </a:r>
            <a:r>
              <a:rPr sz="3000" spc="-5" dirty="0">
                <a:latin typeface="Carlito"/>
                <a:cs typeface="Carlito"/>
              </a:rPr>
              <a:t>chromosome </a:t>
            </a:r>
            <a:r>
              <a:rPr sz="3000" spc="-10" dirty="0">
                <a:latin typeface="Carlito"/>
                <a:cs typeface="Carlito"/>
              </a:rPr>
              <a:t>complement </a:t>
            </a:r>
            <a:r>
              <a:rPr sz="3000" spc="-5" dirty="0">
                <a:latin typeface="Carlito"/>
                <a:cs typeface="Carlito"/>
              </a:rPr>
              <a:t>is increased  </a:t>
            </a:r>
            <a:r>
              <a:rPr sz="3000" spc="-10" dirty="0">
                <a:latin typeface="Carlito"/>
                <a:cs typeface="Carlito"/>
              </a:rPr>
              <a:t>by </a:t>
            </a:r>
            <a:r>
              <a:rPr sz="3000" dirty="0">
                <a:latin typeface="Carlito"/>
                <a:cs typeface="Carlito"/>
              </a:rPr>
              <a:t>one </a:t>
            </a:r>
            <a:r>
              <a:rPr sz="3000" spc="-5" dirty="0">
                <a:latin typeface="Carlito"/>
                <a:cs typeface="Carlito"/>
              </a:rPr>
              <a:t>chromosome, </a:t>
            </a:r>
            <a:r>
              <a:rPr sz="3000" dirty="0">
                <a:latin typeface="Carlito"/>
                <a:cs typeface="Carlito"/>
              </a:rPr>
              <a:t>it is </a:t>
            </a:r>
            <a:r>
              <a:rPr sz="3000" spc="-5" dirty="0">
                <a:latin typeface="Carlito"/>
                <a:cs typeface="Carlito"/>
              </a:rPr>
              <a:t>called </a:t>
            </a:r>
            <a:r>
              <a:rPr sz="3000" dirty="0">
                <a:latin typeface="Carlito"/>
                <a:cs typeface="Carlito"/>
              </a:rPr>
              <a:t>trisomic </a:t>
            </a:r>
            <a:r>
              <a:rPr sz="3000" spc="-5" dirty="0">
                <a:latin typeface="Carlito"/>
                <a:cs typeface="Carlito"/>
              </a:rPr>
              <a:t>(2n </a:t>
            </a:r>
            <a:r>
              <a:rPr sz="3000" dirty="0">
                <a:latin typeface="Carlito"/>
                <a:cs typeface="Carlito"/>
              </a:rPr>
              <a:t>+ 1).  </a:t>
            </a:r>
            <a:r>
              <a:rPr sz="3000" spc="-5" dirty="0">
                <a:latin typeface="Carlito"/>
                <a:cs typeface="Carlito"/>
              </a:rPr>
              <a:t>These </a:t>
            </a:r>
            <a:r>
              <a:rPr sz="3000" spc="-15" dirty="0">
                <a:latin typeface="Carlito"/>
                <a:cs typeface="Carlito"/>
              </a:rPr>
              <a:t>are </a:t>
            </a:r>
            <a:r>
              <a:rPr sz="3000" spc="-20" dirty="0">
                <a:latin typeface="Carlito"/>
                <a:cs typeface="Carlito"/>
              </a:rPr>
              <a:t>found </a:t>
            </a:r>
            <a:r>
              <a:rPr sz="3000" dirty="0">
                <a:latin typeface="Carlito"/>
                <a:cs typeface="Carlito"/>
              </a:rPr>
              <a:t>in </a:t>
            </a:r>
            <a:r>
              <a:rPr sz="3000" spc="-10" dirty="0">
                <a:latin typeface="Carlito"/>
                <a:cs typeface="Carlito"/>
              </a:rPr>
              <a:t>Drosophila </a:t>
            </a:r>
            <a:r>
              <a:rPr sz="3000" dirty="0">
                <a:latin typeface="Carlito"/>
                <a:cs typeface="Carlito"/>
              </a:rPr>
              <a:t>and </a:t>
            </a:r>
            <a:r>
              <a:rPr sz="3000" spc="-10" dirty="0">
                <a:latin typeface="Carlito"/>
                <a:cs typeface="Carlito"/>
              </a:rPr>
              <a:t>more </a:t>
            </a:r>
            <a:r>
              <a:rPr sz="3000" spc="-5" dirty="0">
                <a:latin typeface="Carlito"/>
                <a:cs typeface="Carlito"/>
              </a:rPr>
              <a:t>common  </a:t>
            </a:r>
            <a:r>
              <a:rPr sz="3000" dirty="0">
                <a:latin typeface="Carlito"/>
                <a:cs typeface="Carlito"/>
              </a:rPr>
              <a:t>in </a:t>
            </a:r>
            <a:r>
              <a:rPr sz="3000" spc="-10" dirty="0">
                <a:latin typeface="Carlito"/>
                <a:cs typeface="Carlito"/>
              </a:rPr>
              <a:t>plants. Organisms containing </a:t>
            </a:r>
            <a:r>
              <a:rPr sz="3000" spc="-15" dirty="0">
                <a:latin typeface="Carlito"/>
                <a:cs typeface="Carlito"/>
              </a:rPr>
              <a:t>2n—1  </a:t>
            </a:r>
            <a:r>
              <a:rPr sz="3000" spc="-5" dirty="0">
                <a:latin typeface="Carlito"/>
                <a:cs typeface="Carlito"/>
              </a:rPr>
              <a:t>chromosomes </a:t>
            </a:r>
            <a:r>
              <a:rPr sz="3000" spc="-15" dirty="0">
                <a:latin typeface="Carlito"/>
                <a:cs typeface="Carlito"/>
              </a:rPr>
              <a:t>are </a:t>
            </a:r>
            <a:r>
              <a:rPr sz="3000" spc="-10" dirty="0">
                <a:latin typeface="Carlito"/>
                <a:cs typeface="Carlito"/>
              </a:rPr>
              <a:t>called </a:t>
            </a:r>
            <a:r>
              <a:rPr sz="3000" dirty="0">
                <a:latin typeface="Carlito"/>
                <a:cs typeface="Carlito"/>
              </a:rPr>
              <a:t>monosomic </a:t>
            </a:r>
            <a:r>
              <a:rPr sz="3000" spc="-5" dirty="0">
                <a:latin typeface="Carlito"/>
                <a:cs typeface="Carlito"/>
              </a:rPr>
              <a:t>but </a:t>
            </a:r>
            <a:r>
              <a:rPr sz="3000" spc="-10" dirty="0">
                <a:latin typeface="Carlito"/>
                <a:cs typeface="Carlito"/>
              </a:rPr>
              <a:t>they </a:t>
            </a:r>
            <a:r>
              <a:rPr sz="3000" spc="-15" dirty="0">
                <a:latin typeface="Carlito"/>
                <a:cs typeface="Carlito"/>
              </a:rPr>
              <a:t>are  </a:t>
            </a:r>
            <a:r>
              <a:rPr sz="3000" spc="-5" dirty="0">
                <a:latin typeface="Carlito"/>
                <a:cs typeface="Carlito"/>
              </a:rPr>
              <a:t>neither </a:t>
            </a:r>
            <a:r>
              <a:rPr sz="3000" spc="-15" dirty="0">
                <a:latin typeface="Carlito"/>
                <a:cs typeface="Carlito"/>
              </a:rPr>
              <a:t>fertile </a:t>
            </a:r>
            <a:r>
              <a:rPr sz="3000" dirty="0">
                <a:latin typeface="Carlito"/>
                <a:cs typeface="Carlito"/>
              </a:rPr>
              <a:t>and </a:t>
            </a:r>
            <a:r>
              <a:rPr sz="3000" spc="-5" dirty="0">
                <a:latin typeface="Carlito"/>
                <a:cs typeface="Carlito"/>
              </a:rPr>
              <a:t>nor</a:t>
            </a:r>
            <a:r>
              <a:rPr sz="3000" spc="5" dirty="0">
                <a:latin typeface="Carlito"/>
                <a:cs typeface="Carlito"/>
              </a:rPr>
              <a:t> </a:t>
            </a:r>
            <a:r>
              <a:rPr sz="3000" spc="-10" dirty="0">
                <a:latin typeface="Carlito"/>
                <a:cs typeface="Carlito"/>
              </a:rPr>
              <a:t>vigorous.</a:t>
            </a:r>
            <a:endParaRPr sz="3000">
              <a:latin typeface="Carlito"/>
              <a:cs typeface="Carlito"/>
            </a:endParaRPr>
          </a:p>
          <a:p>
            <a:pPr marL="355600" marR="50165" indent="-342900">
              <a:lnSpc>
                <a:spcPct val="90000"/>
              </a:lnSpc>
              <a:spcBef>
                <a:spcPts val="720"/>
              </a:spcBef>
              <a:buFont typeface="Arial"/>
              <a:buChar char="•"/>
              <a:tabLst>
                <a:tab pos="354965" algn="l"/>
                <a:tab pos="355600" algn="l"/>
              </a:tabLst>
            </a:pPr>
            <a:r>
              <a:rPr sz="3000" dirty="0">
                <a:latin typeface="Carlito"/>
                <a:cs typeface="Carlito"/>
              </a:rPr>
              <a:t>When </a:t>
            </a:r>
            <a:r>
              <a:rPr sz="3000" spc="-5" dirty="0">
                <a:latin typeface="Carlito"/>
                <a:cs typeface="Carlito"/>
              </a:rPr>
              <a:t>both </a:t>
            </a:r>
            <a:r>
              <a:rPr sz="3000" dirty="0">
                <a:latin typeface="Carlito"/>
                <a:cs typeface="Carlito"/>
              </a:rPr>
              <a:t>the </a:t>
            </a:r>
            <a:r>
              <a:rPr sz="3000" spc="-10" dirty="0">
                <a:latin typeface="Carlito"/>
                <a:cs typeface="Carlito"/>
              </a:rPr>
              <a:t>chromosome </a:t>
            </a:r>
            <a:r>
              <a:rPr sz="3000" spc="-5" dirty="0">
                <a:latin typeface="Carlito"/>
                <a:cs typeface="Carlito"/>
              </a:rPr>
              <a:t>of </a:t>
            </a:r>
            <a:r>
              <a:rPr sz="3000" dirty="0">
                <a:latin typeface="Carlito"/>
                <a:cs typeface="Carlito"/>
              </a:rPr>
              <a:t>a </a:t>
            </a:r>
            <a:r>
              <a:rPr sz="3000" spc="-5" dirty="0">
                <a:latin typeface="Carlito"/>
                <a:cs typeface="Carlito"/>
              </a:rPr>
              <a:t>given pair </a:t>
            </a:r>
            <a:r>
              <a:rPr sz="3000" spc="-15" dirty="0">
                <a:latin typeface="Carlito"/>
                <a:cs typeface="Carlito"/>
              </a:rPr>
              <a:t>are  </a:t>
            </a:r>
            <a:r>
              <a:rPr sz="3000" dirty="0">
                <a:latin typeface="Carlito"/>
                <a:cs typeface="Carlito"/>
              </a:rPr>
              <a:t>missing, the </a:t>
            </a:r>
            <a:r>
              <a:rPr sz="3000" spc="-10" dirty="0">
                <a:latin typeface="Carlito"/>
                <a:cs typeface="Carlito"/>
              </a:rPr>
              <a:t>individual </a:t>
            </a:r>
            <a:r>
              <a:rPr sz="3000" dirty="0">
                <a:latin typeface="Carlito"/>
                <a:cs typeface="Carlito"/>
              </a:rPr>
              <a:t>is </a:t>
            </a:r>
            <a:r>
              <a:rPr sz="3000" spc="-5" dirty="0">
                <a:latin typeface="Carlito"/>
                <a:cs typeface="Carlito"/>
              </a:rPr>
              <a:t>called </a:t>
            </a:r>
            <a:r>
              <a:rPr sz="3000" dirty="0">
                <a:latin typeface="Carlito"/>
                <a:cs typeface="Carlito"/>
              </a:rPr>
              <a:t>a </a:t>
            </a:r>
            <a:r>
              <a:rPr sz="3000" spc="-5" dirty="0">
                <a:latin typeface="Carlito"/>
                <a:cs typeface="Carlito"/>
              </a:rPr>
              <a:t>nullisomic (2n—  </a:t>
            </a:r>
            <a:r>
              <a:rPr sz="3000" dirty="0">
                <a:latin typeface="Carlito"/>
                <a:cs typeface="Carlito"/>
              </a:rPr>
              <a:t>2). </a:t>
            </a:r>
            <a:r>
              <a:rPr sz="3000" spc="-5" dirty="0">
                <a:latin typeface="Carlito"/>
                <a:cs typeface="Carlito"/>
              </a:rPr>
              <a:t>These </a:t>
            </a:r>
            <a:r>
              <a:rPr sz="3000" spc="-15" dirty="0">
                <a:latin typeface="Carlito"/>
                <a:cs typeface="Carlito"/>
              </a:rPr>
              <a:t>are </a:t>
            </a:r>
            <a:r>
              <a:rPr sz="3000" spc="-10" dirty="0">
                <a:latin typeface="Carlito"/>
                <a:cs typeface="Carlito"/>
              </a:rPr>
              <a:t>inviable </a:t>
            </a:r>
            <a:r>
              <a:rPr sz="3000" dirty="0">
                <a:latin typeface="Carlito"/>
                <a:cs typeface="Carlito"/>
              </a:rPr>
              <a:t>in some </a:t>
            </a:r>
            <a:r>
              <a:rPr sz="3000" spc="-5" dirty="0">
                <a:latin typeface="Carlito"/>
                <a:cs typeface="Carlito"/>
              </a:rPr>
              <a:t>species </a:t>
            </a:r>
            <a:r>
              <a:rPr sz="3000" spc="-10" dirty="0">
                <a:latin typeface="Carlito"/>
                <a:cs typeface="Carlito"/>
              </a:rPr>
              <a:t>but </a:t>
            </a:r>
            <a:r>
              <a:rPr sz="3000" spc="-5" dirty="0">
                <a:latin typeface="Carlito"/>
                <a:cs typeface="Carlito"/>
              </a:rPr>
              <a:t>viable  </a:t>
            </a:r>
            <a:r>
              <a:rPr sz="3000" dirty="0">
                <a:latin typeface="Carlito"/>
                <a:cs typeface="Carlito"/>
              </a:rPr>
              <a:t>in</a:t>
            </a:r>
            <a:r>
              <a:rPr sz="3000" spc="-5" dirty="0">
                <a:latin typeface="Carlito"/>
                <a:cs typeface="Carlito"/>
              </a:rPr>
              <a:t> </a:t>
            </a:r>
            <a:r>
              <a:rPr sz="3000" spc="-15" dirty="0">
                <a:latin typeface="Carlito"/>
                <a:cs typeface="Carlito"/>
              </a:rPr>
              <a:t>others.</a:t>
            </a:r>
            <a:endParaRPr sz="3000">
              <a:latin typeface="Carlito"/>
              <a:cs typeface="Carlito"/>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607261"/>
            <a:ext cx="7784465" cy="1490345"/>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Lst>
            </a:pPr>
            <a:r>
              <a:rPr sz="3200" dirty="0">
                <a:latin typeface="Carlito"/>
                <a:cs typeface="Carlito"/>
              </a:rPr>
              <a:t>If </a:t>
            </a:r>
            <a:r>
              <a:rPr sz="3200" spc="-5" dirty="0">
                <a:latin typeface="Carlito"/>
                <a:cs typeface="Carlito"/>
              </a:rPr>
              <a:t>there </a:t>
            </a:r>
            <a:r>
              <a:rPr sz="3200" spc="-15" dirty="0">
                <a:latin typeface="Carlito"/>
                <a:cs typeface="Carlito"/>
              </a:rPr>
              <a:t>are </a:t>
            </a:r>
            <a:r>
              <a:rPr sz="3200" spc="-10" dirty="0">
                <a:latin typeface="Carlito"/>
                <a:cs typeface="Carlito"/>
              </a:rPr>
              <a:t>two </a:t>
            </a:r>
            <a:r>
              <a:rPr sz="3200" spc="-5" dirty="0">
                <a:latin typeface="Carlito"/>
                <a:cs typeface="Carlito"/>
              </a:rPr>
              <a:t>homologues </a:t>
            </a:r>
            <a:r>
              <a:rPr sz="3200" dirty="0">
                <a:latin typeface="Carlito"/>
                <a:cs typeface="Carlito"/>
              </a:rPr>
              <a:t>added </a:t>
            </a:r>
            <a:r>
              <a:rPr sz="3200" spc="-15" dirty="0">
                <a:latin typeface="Carlito"/>
                <a:cs typeface="Carlito"/>
              </a:rPr>
              <a:t>to </a:t>
            </a:r>
            <a:r>
              <a:rPr sz="3200" dirty="0">
                <a:latin typeface="Carlito"/>
                <a:cs typeface="Carlito"/>
              </a:rPr>
              <a:t>a  </a:t>
            </a:r>
            <a:r>
              <a:rPr sz="3200" spc="-5" dirty="0">
                <a:latin typeface="Carlito"/>
                <a:cs typeface="Carlito"/>
              </a:rPr>
              <a:t>chromosome </a:t>
            </a:r>
            <a:r>
              <a:rPr sz="3200" spc="-60" dirty="0">
                <a:latin typeface="Carlito"/>
                <a:cs typeface="Carlito"/>
              </a:rPr>
              <a:t>pair, </a:t>
            </a:r>
            <a:r>
              <a:rPr sz="3200" dirty="0">
                <a:latin typeface="Carlito"/>
                <a:cs typeface="Carlito"/>
              </a:rPr>
              <a:t>then it is </a:t>
            </a:r>
            <a:r>
              <a:rPr sz="3200" spc="-5" dirty="0">
                <a:latin typeface="Carlito"/>
                <a:cs typeface="Carlito"/>
              </a:rPr>
              <a:t>called </a:t>
            </a:r>
            <a:r>
              <a:rPr sz="3200" spc="-15" dirty="0">
                <a:latin typeface="Carlito"/>
                <a:cs typeface="Carlito"/>
              </a:rPr>
              <a:t>tetrasomic  </a:t>
            </a:r>
            <a:r>
              <a:rPr sz="3200" spc="-5" dirty="0">
                <a:latin typeface="Carlito"/>
                <a:cs typeface="Carlito"/>
              </a:rPr>
              <a:t>(2n </a:t>
            </a:r>
            <a:r>
              <a:rPr sz="3200" dirty="0">
                <a:latin typeface="Carlito"/>
                <a:cs typeface="Carlito"/>
              </a:rPr>
              <a:t>+</a:t>
            </a:r>
            <a:r>
              <a:rPr sz="3200" spc="15" dirty="0">
                <a:latin typeface="Carlito"/>
                <a:cs typeface="Carlito"/>
              </a:rPr>
              <a:t> </a:t>
            </a:r>
            <a:r>
              <a:rPr sz="3200" dirty="0">
                <a:latin typeface="Carlito"/>
                <a:cs typeface="Carlito"/>
              </a:rPr>
              <a:t>2)</a:t>
            </a:r>
            <a:endParaRPr sz="3200">
              <a:latin typeface="Carlito"/>
              <a:cs typeface="Carlito"/>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79114" y="461899"/>
            <a:ext cx="1983739" cy="696595"/>
          </a:xfrm>
          <a:prstGeom prst="rect">
            <a:avLst/>
          </a:prstGeom>
        </p:spPr>
        <p:txBody>
          <a:bodyPr vert="horz" wrap="square" lIns="0" tIns="13335" rIns="0" bIns="0" rtlCol="0">
            <a:spAutoFit/>
          </a:bodyPr>
          <a:lstStyle/>
          <a:p>
            <a:pPr marL="12700">
              <a:lnSpc>
                <a:spcPct val="100000"/>
              </a:lnSpc>
              <a:spcBef>
                <a:spcPts val="105"/>
              </a:spcBef>
            </a:pPr>
            <a:r>
              <a:rPr spc="-5" dirty="0"/>
              <a:t>Euploidy</a:t>
            </a:r>
          </a:p>
        </p:txBody>
      </p:sp>
      <p:sp>
        <p:nvSpPr>
          <p:cNvPr id="3" name="object 3"/>
          <p:cNvSpPr txBox="1"/>
          <p:nvPr/>
        </p:nvSpPr>
        <p:spPr>
          <a:xfrm>
            <a:off x="535940" y="1607261"/>
            <a:ext cx="7419340" cy="3538854"/>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Lst>
            </a:pPr>
            <a:r>
              <a:rPr sz="3200" dirty="0">
                <a:latin typeface="Carlito"/>
                <a:cs typeface="Carlito"/>
              </a:rPr>
              <a:t>It </a:t>
            </a:r>
            <a:r>
              <a:rPr sz="3200" spc="-5" dirty="0">
                <a:latin typeface="Carlito"/>
                <a:cs typeface="Carlito"/>
              </a:rPr>
              <a:t>includes </a:t>
            </a:r>
            <a:r>
              <a:rPr sz="3200" dirty="0">
                <a:latin typeface="Carlito"/>
                <a:cs typeface="Carlito"/>
              </a:rPr>
              <a:t>the addition or loss of </a:t>
            </a:r>
            <a:r>
              <a:rPr sz="3200" spc="-15" dirty="0">
                <a:latin typeface="Carlito"/>
                <a:cs typeface="Carlito"/>
              </a:rPr>
              <a:t>complete  </a:t>
            </a:r>
            <a:r>
              <a:rPr sz="3200" spc="-5" dirty="0">
                <a:latin typeface="Carlito"/>
                <a:cs typeface="Carlito"/>
              </a:rPr>
              <a:t>one set of</a:t>
            </a:r>
            <a:r>
              <a:rPr sz="3200" spc="-20" dirty="0">
                <a:latin typeface="Carlito"/>
                <a:cs typeface="Carlito"/>
              </a:rPr>
              <a:t> </a:t>
            </a:r>
            <a:r>
              <a:rPr sz="3200" spc="-10" dirty="0">
                <a:latin typeface="Carlito"/>
                <a:cs typeface="Carlito"/>
              </a:rPr>
              <a:t>chromosomes.</a:t>
            </a:r>
            <a:endParaRPr sz="3200">
              <a:latin typeface="Carlito"/>
              <a:cs typeface="Carlito"/>
            </a:endParaRPr>
          </a:p>
          <a:p>
            <a:pPr marL="355600" marR="41275" indent="-342900">
              <a:lnSpc>
                <a:spcPct val="100000"/>
              </a:lnSpc>
              <a:spcBef>
                <a:spcPts val="770"/>
              </a:spcBef>
              <a:buFont typeface="Arial"/>
              <a:buChar char="•"/>
              <a:tabLst>
                <a:tab pos="354965" algn="l"/>
                <a:tab pos="355600" algn="l"/>
              </a:tabLst>
            </a:pPr>
            <a:r>
              <a:rPr sz="3200" dirty="0">
                <a:latin typeface="Carlito"/>
                <a:cs typeface="Carlito"/>
              </a:rPr>
              <a:t>An </a:t>
            </a:r>
            <a:r>
              <a:rPr sz="3200" spc="-15" dirty="0">
                <a:latin typeface="Carlito"/>
                <a:cs typeface="Carlito"/>
              </a:rPr>
              <a:t>organism </a:t>
            </a:r>
            <a:r>
              <a:rPr sz="3200" dirty="0">
                <a:latin typeface="Carlito"/>
                <a:cs typeface="Carlito"/>
              </a:rPr>
              <a:t>with the </a:t>
            </a:r>
            <a:r>
              <a:rPr sz="3200" spc="-5" dirty="0">
                <a:latin typeface="Carlito"/>
                <a:cs typeface="Carlito"/>
              </a:rPr>
              <a:t>basic </a:t>
            </a:r>
            <a:r>
              <a:rPr sz="3200" spc="-10" dirty="0">
                <a:latin typeface="Carlito"/>
                <a:cs typeface="Carlito"/>
              </a:rPr>
              <a:t>chromosome  </a:t>
            </a:r>
            <a:r>
              <a:rPr sz="3200" spc="-5" dirty="0">
                <a:latin typeface="Carlito"/>
                <a:cs typeface="Carlito"/>
              </a:rPr>
              <a:t>number </a:t>
            </a:r>
            <a:r>
              <a:rPr sz="3200" dirty="0">
                <a:latin typeface="Carlito"/>
                <a:cs typeface="Carlito"/>
              </a:rPr>
              <a:t>7, </a:t>
            </a:r>
            <a:r>
              <a:rPr sz="3200" spc="-20" dirty="0">
                <a:latin typeface="Carlito"/>
                <a:cs typeface="Carlito"/>
              </a:rPr>
              <a:t>may have </a:t>
            </a:r>
            <a:r>
              <a:rPr sz="3200" spc="-5" dirty="0">
                <a:latin typeface="Carlito"/>
                <a:cs typeface="Carlito"/>
              </a:rPr>
              <a:t>euploids with  chromosome number </a:t>
            </a:r>
            <a:r>
              <a:rPr sz="3200" dirty="0">
                <a:latin typeface="Carlito"/>
                <a:cs typeface="Carlito"/>
              </a:rPr>
              <a:t>7, 14, 21, 28, 35, 42.  </a:t>
            </a:r>
            <a:r>
              <a:rPr sz="3200" spc="-5" dirty="0">
                <a:latin typeface="Carlito"/>
                <a:cs typeface="Carlito"/>
              </a:rPr>
              <a:t>Euploids </a:t>
            </a:r>
            <a:r>
              <a:rPr sz="3200" spc="-15" dirty="0">
                <a:latin typeface="Carlito"/>
                <a:cs typeface="Carlito"/>
              </a:rPr>
              <a:t>are </a:t>
            </a:r>
            <a:r>
              <a:rPr sz="3200" spc="-5" dirty="0">
                <a:latin typeface="Carlito"/>
                <a:cs typeface="Carlito"/>
              </a:rPr>
              <a:t>further of </a:t>
            </a:r>
            <a:r>
              <a:rPr sz="3200" spc="-25" dirty="0">
                <a:latin typeface="Carlito"/>
                <a:cs typeface="Carlito"/>
              </a:rPr>
              <a:t>different </a:t>
            </a:r>
            <a:r>
              <a:rPr sz="3200" dirty="0">
                <a:latin typeface="Carlito"/>
                <a:cs typeface="Carlito"/>
              </a:rPr>
              <a:t>types – </a:t>
            </a:r>
            <a:r>
              <a:rPr sz="3200" dirty="0">
                <a:solidFill>
                  <a:srgbClr val="FF0000"/>
                </a:solidFill>
                <a:latin typeface="Carlito"/>
                <a:cs typeface="Carlito"/>
              </a:rPr>
              <a:t> </a:t>
            </a:r>
            <a:r>
              <a:rPr sz="3200" spc="-5" dirty="0">
                <a:solidFill>
                  <a:srgbClr val="FF0000"/>
                </a:solidFill>
                <a:latin typeface="Carlito"/>
                <a:cs typeface="Carlito"/>
              </a:rPr>
              <a:t>monoploids, diploids </a:t>
            </a:r>
            <a:r>
              <a:rPr sz="3200" dirty="0">
                <a:solidFill>
                  <a:srgbClr val="FF0000"/>
                </a:solidFill>
                <a:latin typeface="Carlito"/>
                <a:cs typeface="Carlito"/>
              </a:rPr>
              <a:t>and</a:t>
            </a:r>
            <a:r>
              <a:rPr sz="3200" spc="80" dirty="0">
                <a:solidFill>
                  <a:srgbClr val="FF0000"/>
                </a:solidFill>
                <a:latin typeface="Carlito"/>
                <a:cs typeface="Carlito"/>
              </a:rPr>
              <a:t> </a:t>
            </a:r>
            <a:r>
              <a:rPr sz="3200" spc="-5" dirty="0">
                <a:solidFill>
                  <a:srgbClr val="FF0000"/>
                </a:solidFill>
                <a:latin typeface="Carlito"/>
                <a:cs typeface="Carlito"/>
              </a:rPr>
              <a:t>polyploids.</a:t>
            </a:r>
            <a:endParaRPr sz="3200">
              <a:latin typeface="Carlito"/>
              <a:cs typeface="Carlito"/>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607261"/>
            <a:ext cx="8063865" cy="1978025"/>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Lst>
            </a:pPr>
            <a:r>
              <a:rPr sz="3200" dirty="0">
                <a:latin typeface="Carlito"/>
                <a:cs typeface="Carlito"/>
              </a:rPr>
              <a:t>In monoploidy or </a:t>
            </a:r>
            <a:r>
              <a:rPr sz="3200" spc="-30" dirty="0">
                <a:latin typeface="Carlito"/>
                <a:cs typeface="Carlito"/>
              </a:rPr>
              <a:t>haploidy, </a:t>
            </a:r>
            <a:r>
              <a:rPr sz="3200" dirty="0">
                <a:latin typeface="Carlito"/>
                <a:cs typeface="Carlito"/>
              </a:rPr>
              <a:t>it </a:t>
            </a:r>
            <a:r>
              <a:rPr sz="3200" spc="-15" dirty="0">
                <a:latin typeface="Carlito"/>
                <a:cs typeface="Carlito"/>
              </a:rPr>
              <a:t>involves </a:t>
            </a:r>
            <a:r>
              <a:rPr sz="3200" dirty="0">
                <a:latin typeface="Carlito"/>
                <a:cs typeface="Carlito"/>
              </a:rPr>
              <a:t>loss </a:t>
            </a:r>
            <a:r>
              <a:rPr sz="3200" spc="-5" dirty="0">
                <a:latin typeface="Carlito"/>
                <a:cs typeface="Carlito"/>
              </a:rPr>
              <a:t>of  </a:t>
            </a:r>
            <a:r>
              <a:rPr sz="3200" spc="-15" dirty="0">
                <a:latin typeface="Carlito"/>
                <a:cs typeface="Carlito"/>
              </a:rPr>
              <a:t>complete </a:t>
            </a:r>
            <a:r>
              <a:rPr sz="3200" spc="-5" dirty="0">
                <a:latin typeface="Carlito"/>
                <a:cs typeface="Carlito"/>
              </a:rPr>
              <a:t>one set of </a:t>
            </a:r>
            <a:r>
              <a:rPr sz="3200" spc="-10" dirty="0">
                <a:latin typeface="Carlito"/>
                <a:cs typeface="Carlito"/>
              </a:rPr>
              <a:t>chromosomes. </a:t>
            </a:r>
            <a:r>
              <a:rPr sz="3200" spc="-15" dirty="0">
                <a:latin typeface="Carlito"/>
                <a:cs typeface="Carlito"/>
              </a:rPr>
              <a:t>From </a:t>
            </a:r>
            <a:r>
              <a:rPr sz="3200" dirty="0">
                <a:latin typeface="Carlito"/>
                <a:cs typeface="Carlito"/>
              </a:rPr>
              <a:t>the  </a:t>
            </a:r>
            <a:r>
              <a:rPr sz="3200" spc="-5" dirty="0">
                <a:latin typeface="Carlito"/>
                <a:cs typeface="Carlito"/>
              </a:rPr>
              <a:t>diploid set.Monoploids </a:t>
            </a:r>
            <a:r>
              <a:rPr sz="3200" spc="-15" dirty="0">
                <a:latin typeface="Carlito"/>
                <a:cs typeface="Carlito"/>
              </a:rPr>
              <a:t>are </a:t>
            </a:r>
            <a:r>
              <a:rPr sz="3200" spc="-5" dirty="0">
                <a:latin typeface="Carlito"/>
                <a:cs typeface="Carlito"/>
              </a:rPr>
              <a:t>usually smaller </a:t>
            </a:r>
            <a:r>
              <a:rPr sz="3200" dirty="0">
                <a:latin typeface="Carlito"/>
                <a:cs typeface="Carlito"/>
              </a:rPr>
              <a:t>and  less </a:t>
            </a:r>
            <a:r>
              <a:rPr sz="3200" spc="-50" dirty="0">
                <a:latin typeface="Carlito"/>
                <a:cs typeface="Carlito"/>
              </a:rPr>
              <a:t>vigour. </a:t>
            </a:r>
            <a:r>
              <a:rPr sz="3200" dirty="0">
                <a:latin typeface="Carlito"/>
                <a:cs typeface="Carlito"/>
              </a:rPr>
              <a:t>Eg. Male </a:t>
            </a:r>
            <a:r>
              <a:rPr sz="3200" spc="-10" dirty="0">
                <a:latin typeface="Carlito"/>
                <a:cs typeface="Carlito"/>
              </a:rPr>
              <a:t>wasps,</a:t>
            </a:r>
            <a:r>
              <a:rPr sz="3200" spc="35" dirty="0">
                <a:latin typeface="Carlito"/>
                <a:cs typeface="Carlito"/>
              </a:rPr>
              <a:t> </a:t>
            </a:r>
            <a:r>
              <a:rPr sz="3200" spc="-5" dirty="0">
                <a:latin typeface="Carlito"/>
                <a:cs typeface="Carlito"/>
              </a:rPr>
              <a:t>bees</a:t>
            </a:r>
            <a:endParaRPr sz="3200">
              <a:latin typeface="Carlito"/>
              <a:cs typeface="Carli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45081"/>
            <a:ext cx="8014970" cy="4217035"/>
          </a:xfrm>
          <a:prstGeom prst="rect">
            <a:avLst/>
          </a:prstGeom>
        </p:spPr>
        <p:txBody>
          <a:bodyPr vert="horz" wrap="square" lIns="0" tIns="88265" rIns="0" bIns="0" rtlCol="0">
            <a:spAutoFit/>
          </a:bodyPr>
          <a:lstStyle/>
          <a:p>
            <a:pPr marL="355600" marR="5080" indent="-342900">
              <a:lnSpc>
                <a:spcPct val="80000"/>
              </a:lnSpc>
              <a:spcBef>
                <a:spcPts val="695"/>
              </a:spcBef>
              <a:buFont typeface="Arial"/>
              <a:buChar char="•"/>
              <a:tabLst>
                <a:tab pos="354965" algn="l"/>
                <a:tab pos="355600" algn="l"/>
              </a:tabLst>
            </a:pPr>
            <a:r>
              <a:rPr sz="2500" spc="-10" dirty="0">
                <a:latin typeface="Carlito"/>
                <a:cs typeface="Carlito"/>
              </a:rPr>
              <a:t>The case </a:t>
            </a:r>
            <a:r>
              <a:rPr sz="2500" spc="-5" dirty="0">
                <a:latin typeface="Carlito"/>
                <a:cs typeface="Carlito"/>
              </a:rPr>
              <a:t>of </a:t>
            </a:r>
            <a:r>
              <a:rPr sz="2500" spc="-10" dirty="0">
                <a:latin typeface="Carlito"/>
                <a:cs typeface="Carlito"/>
              </a:rPr>
              <a:t>mutation was </a:t>
            </a:r>
            <a:r>
              <a:rPr sz="2500" spc="-20" dirty="0">
                <a:latin typeface="Carlito"/>
                <a:cs typeface="Carlito"/>
              </a:rPr>
              <a:t>first </a:t>
            </a:r>
            <a:r>
              <a:rPr sz="2500" spc="-5" dirty="0">
                <a:latin typeface="Carlito"/>
                <a:cs typeface="Carlito"/>
              </a:rPr>
              <a:t>noticed in England </a:t>
            </a:r>
            <a:r>
              <a:rPr sz="2500" spc="-10" dirty="0">
                <a:latin typeface="Carlito"/>
                <a:cs typeface="Carlito"/>
              </a:rPr>
              <a:t>by </a:t>
            </a:r>
            <a:r>
              <a:rPr sz="2500" spc="-20" dirty="0">
                <a:latin typeface="Carlito"/>
                <a:cs typeface="Carlito"/>
              </a:rPr>
              <a:t>Wright  </a:t>
            </a:r>
            <a:r>
              <a:rPr sz="2500" spc="-5" dirty="0">
                <a:latin typeface="Carlito"/>
                <a:cs typeface="Carlito"/>
              </a:rPr>
              <a:t>in 1791 in male lamb which had short legs, </a:t>
            </a:r>
            <a:r>
              <a:rPr sz="2500" spc="-10" dirty="0">
                <a:latin typeface="Carlito"/>
                <a:cs typeface="Carlito"/>
              </a:rPr>
              <a:t>The ancon  </a:t>
            </a:r>
            <a:r>
              <a:rPr sz="2500" spc="-5" dirty="0">
                <a:latin typeface="Carlito"/>
                <a:cs typeface="Carlito"/>
              </a:rPr>
              <a:t>sheep </a:t>
            </a:r>
            <a:r>
              <a:rPr sz="2500" spc="-10" dirty="0">
                <a:latin typeface="Carlito"/>
                <a:cs typeface="Carlito"/>
              </a:rPr>
              <a:t>had </a:t>
            </a:r>
            <a:r>
              <a:rPr sz="2500" spc="-5" dirty="0">
                <a:latin typeface="Carlito"/>
                <a:cs typeface="Carlito"/>
              </a:rPr>
              <a:t>a short </a:t>
            </a:r>
            <a:r>
              <a:rPr sz="2500" dirty="0">
                <a:latin typeface="Carlito"/>
                <a:cs typeface="Carlito"/>
              </a:rPr>
              <a:t>leg </a:t>
            </a:r>
            <a:r>
              <a:rPr sz="2500" spc="-5" dirty="0">
                <a:latin typeface="Carlito"/>
                <a:cs typeface="Carlito"/>
              </a:rPr>
              <a:t>that </a:t>
            </a:r>
            <a:r>
              <a:rPr sz="2500" spc="-10" dirty="0">
                <a:latin typeface="Carlito"/>
                <a:cs typeface="Carlito"/>
              </a:rPr>
              <a:t>appeared suddenly </a:t>
            </a:r>
            <a:r>
              <a:rPr sz="2500" spc="-5" dirty="0">
                <a:latin typeface="Carlito"/>
                <a:cs typeface="Carlito"/>
              </a:rPr>
              <a:t>in flock </a:t>
            </a:r>
            <a:r>
              <a:rPr sz="2500" dirty="0">
                <a:latin typeface="Carlito"/>
                <a:cs typeface="Carlito"/>
              </a:rPr>
              <a:t>of  </a:t>
            </a:r>
            <a:r>
              <a:rPr sz="2500" spc="-5" dirty="0">
                <a:latin typeface="Carlito"/>
                <a:cs typeface="Carlito"/>
              </a:rPr>
              <a:t>sheep and </a:t>
            </a:r>
            <a:r>
              <a:rPr sz="2500" spc="-10" dirty="0">
                <a:latin typeface="Carlito"/>
                <a:cs typeface="Carlito"/>
              </a:rPr>
              <a:t>disappeared </a:t>
            </a:r>
            <a:r>
              <a:rPr sz="2500" spc="-50" dirty="0">
                <a:latin typeface="Carlito"/>
                <a:cs typeface="Carlito"/>
              </a:rPr>
              <a:t>later. </a:t>
            </a:r>
            <a:r>
              <a:rPr sz="2500" spc="-15" dirty="0">
                <a:latin typeface="Carlito"/>
                <a:cs typeface="Carlito"/>
              </a:rPr>
              <a:t>Again </a:t>
            </a:r>
            <a:r>
              <a:rPr sz="2500" spc="-10" dirty="0">
                <a:latin typeface="Carlito"/>
                <a:cs typeface="Carlito"/>
              </a:rPr>
              <a:t>after </a:t>
            </a:r>
            <a:r>
              <a:rPr sz="2500" spc="-5" dirty="0">
                <a:latin typeface="Carlito"/>
                <a:cs typeface="Carlito"/>
              </a:rPr>
              <a:t>80 </a:t>
            </a:r>
            <a:r>
              <a:rPr sz="2500" spc="-15" dirty="0">
                <a:latin typeface="Carlito"/>
                <a:cs typeface="Carlito"/>
              </a:rPr>
              <a:t>years </a:t>
            </a:r>
            <a:r>
              <a:rPr sz="2500" spc="-5" dirty="0">
                <a:latin typeface="Carlito"/>
                <a:cs typeface="Carlito"/>
              </a:rPr>
              <a:t>they  </a:t>
            </a:r>
            <a:r>
              <a:rPr sz="2500" spc="-10" dirty="0">
                <a:latin typeface="Carlito"/>
                <a:cs typeface="Carlito"/>
              </a:rPr>
              <a:t>reappeared </a:t>
            </a:r>
            <a:r>
              <a:rPr sz="2500" spc="-5" dirty="0">
                <a:latin typeface="Carlito"/>
                <a:cs typeface="Carlito"/>
              </a:rPr>
              <a:t>in</a:t>
            </a:r>
            <a:r>
              <a:rPr sz="2500" spc="35" dirty="0">
                <a:latin typeface="Carlito"/>
                <a:cs typeface="Carlito"/>
              </a:rPr>
              <a:t> </a:t>
            </a:r>
            <a:r>
              <a:rPr sz="2500" spc="-35" dirty="0">
                <a:latin typeface="Carlito"/>
                <a:cs typeface="Carlito"/>
              </a:rPr>
              <a:t>Norway.</a:t>
            </a:r>
            <a:endParaRPr sz="2500">
              <a:latin typeface="Carlito"/>
              <a:cs typeface="Carlito"/>
            </a:endParaRPr>
          </a:p>
          <a:p>
            <a:pPr marL="355600" marR="93345" indent="-342900">
              <a:lnSpc>
                <a:spcPct val="80000"/>
              </a:lnSpc>
              <a:spcBef>
                <a:spcPts val="600"/>
              </a:spcBef>
              <a:buFont typeface="Arial"/>
              <a:buChar char="•"/>
              <a:tabLst>
                <a:tab pos="354965" algn="l"/>
                <a:tab pos="355600" algn="l"/>
              </a:tabLst>
            </a:pPr>
            <a:r>
              <a:rPr sz="2500" spc="-15" dirty="0">
                <a:latin typeface="Carlito"/>
                <a:cs typeface="Carlito"/>
              </a:rPr>
              <a:t>Morgan </a:t>
            </a:r>
            <a:r>
              <a:rPr sz="2500" dirty="0">
                <a:latin typeface="Carlito"/>
                <a:cs typeface="Carlito"/>
              </a:rPr>
              <a:t>in </a:t>
            </a:r>
            <a:r>
              <a:rPr sz="2500" spc="-5" dirty="0">
                <a:latin typeface="Carlito"/>
                <a:cs typeface="Carlito"/>
              </a:rPr>
              <a:t>1904 </a:t>
            </a:r>
            <a:r>
              <a:rPr sz="2500" spc="-10" dirty="0">
                <a:latin typeface="Carlito"/>
                <a:cs typeface="Carlito"/>
              </a:rPr>
              <a:t>reported white </a:t>
            </a:r>
            <a:r>
              <a:rPr sz="2500" spc="-15" dirty="0">
                <a:latin typeface="Carlito"/>
                <a:cs typeface="Carlito"/>
              </a:rPr>
              <a:t>eyed </a:t>
            </a:r>
            <a:r>
              <a:rPr sz="2500" spc="-10" dirty="0">
                <a:latin typeface="Carlito"/>
                <a:cs typeface="Carlito"/>
              </a:rPr>
              <a:t>Drosophila  melanogaster </a:t>
            </a:r>
            <a:r>
              <a:rPr sz="2500" spc="-5" dirty="0">
                <a:latin typeface="Carlito"/>
                <a:cs typeface="Carlito"/>
              </a:rPr>
              <a:t>in the population of </a:t>
            </a:r>
            <a:r>
              <a:rPr sz="2500" spc="-15" dirty="0">
                <a:latin typeface="Carlito"/>
                <a:cs typeface="Carlito"/>
              </a:rPr>
              <a:t>red eyed </a:t>
            </a:r>
            <a:r>
              <a:rPr sz="2500" spc="-30" dirty="0">
                <a:latin typeface="Carlito"/>
                <a:cs typeface="Carlito"/>
              </a:rPr>
              <a:t>flies.The </a:t>
            </a:r>
            <a:r>
              <a:rPr sz="2500" spc="-5" dirty="0">
                <a:latin typeface="Carlito"/>
                <a:cs typeface="Carlito"/>
              </a:rPr>
              <a:t>term  </a:t>
            </a:r>
            <a:r>
              <a:rPr sz="2500" spc="-10" dirty="0">
                <a:latin typeface="Carlito"/>
                <a:cs typeface="Carlito"/>
              </a:rPr>
              <a:t>mutation was coined by </a:t>
            </a:r>
            <a:r>
              <a:rPr sz="2500" spc="-5" dirty="0">
                <a:latin typeface="Carlito"/>
                <a:cs typeface="Carlito"/>
              </a:rPr>
              <a:t>De </a:t>
            </a:r>
            <a:r>
              <a:rPr sz="2500" spc="-10" dirty="0">
                <a:latin typeface="Carlito"/>
                <a:cs typeface="Carlito"/>
              </a:rPr>
              <a:t>Vries.He derrived </a:t>
            </a:r>
            <a:r>
              <a:rPr sz="2500" spc="-5" dirty="0">
                <a:latin typeface="Carlito"/>
                <a:cs typeface="Carlito"/>
              </a:rPr>
              <a:t>the term  </a:t>
            </a:r>
            <a:r>
              <a:rPr sz="2500" spc="-10" dirty="0">
                <a:latin typeface="Carlito"/>
                <a:cs typeface="Carlito"/>
              </a:rPr>
              <a:t>Mutation </a:t>
            </a:r>
            <a:r>
              <a:rPr sz="2500" spc="-15" dirty="0">
                <a:latin typeface="Carlito"/>
                <a:cs typeface="Carlito"/>
              </a:rPr>
              <a:t>from </a:t>
            </a:r>
            <a:r>
              <a:rPr sz="2500" spc="-5" dirty="0">
                <a:latin typeface="Carlito"/>
                <a:cs typeface="Carlito"/>
              </a:rPr>
              <a:t>the </a:t>
            </a:r>
            <a:r>
              <a:rPr sz="2500" spc="-10" dirty="0">
                <a:latin typeface="Carlito"/>
                <a:cs typeface="Carlito"/>
              </a:rPr>
              <a:t>latin </a:t>
            </a:r>
            <a:r>
              <a:rPr sz="2500" spc="-20" dirty="0">
                <a:latin typeface="Carlito"/>
                <a:cs typeface="Carlito"/>
              </a:rPr>
              <a:t>word </a:t>
            </a:r>
            <a:r>
              <a:rPr sz="2500" spc="-10" dirty="0">
                <a:latin typeface="Carlito"/>
                <a:cs typeface="Carlito"/>
              </a:rPr>
              <a:t>‘mutare’ </a:t>
            </a:r>
            <a:r>
              <a:rPr sz="2500" spc="-5" dirty="0">
                <a:latin typeface="Carlito"/>
                <a:cs typeface="Carlito"/>
              </a:rPr>
              <a:t>meaning </a:t>
            </a:r>
            <a:r>
              <a:rPr sz="2500" spc="-15" dirty="0">
                <a:latin typeface="Carlito"/>
                <a:cs typeface="Carlito"/>
              </a:rPr>
              <a:t>to</a:t>
            </a:r>
            <a:r>
              <a:rPr sz="2500" spc="110" dirty="0">
                <a:latin typeface="Carlito"/>
                <a:cs typeface="Carlito"/>
              </a:rPr>
              <a:t> </a:t>
            </a:r>
            <a:r>
              <a:rPr sz="2500" spc="-10" dirty="0">
                <a:latin typeface="Carlito"/>
                <a:cs typeface="Carlito"/>
              </a:rPr>
              <a:t>change.</a:t>
            </a:r>
            <a:endParaRPr sz="2500">
              <a:latin typeface="Carlito"/>
              <a:cs typeface="Carlito"/>
            </a:endParaRPr>
          </a:p>
          <a:p>
            <a:pPr marL="355600" marR="264795" indent="-342900">
              <a:lnSpc>
                <a:spcPct val="80000"/>
              </a:lnSpc>
              <a:spcBef>
                <a:spcPts val="600"/>
              </a:spcBef>
              <a:buFont typeface="Arial"/>
              <a:buChar char="•"/>
              <a:tabLst>
                <a:tab pos="354965" algn="l"/>
                <a:tab pos="355600" algn="l"/>
              </a:tabLst>
            </a:pPr>
            <a:r>
              <a:rPr sz="2500" spc="-10" dirty="0">
                <a:latin typeface="Carlito"/>
                <a:cs typeface="Carlito"/>
              </a:rPr>
              <a:t>Mutation </a:t>
            </a:r>
            <a:r>
              <a:rPr sz="2500" spc="-5" dirty="0">
                <a:latin typeface="Carlito"/>
                <a:cs typeface="Carlito"/>
              </a:rPr>
              <a:t>described </a:t>
            </a:r>
            <a:r>
              <a:rPr sz="2500" spc="-10" dirty="0">
                <a:latin typeface="Carlito"/>
                <a:cs typeface="Carlito"/>
              </a:rPr>
              <a:t>by </a:t>
            </a:r>
            <a:r>
              <a:rPr sz="2500" spc="-5" dirty="0">
                <a:latin typeface="Carlito"/>
                <a:cs typeface="Carlito"/>
              </a:rPr>
              <a:t>De </a:t>
            </a:r>
            <a:r>
              <a:rPr sz="2500" spc="-15" dirty="0">
                <a:latin typeface="Carlito"/>
                <a:cs typeface="Carlito"/>
              </a:rPr>
              <a:t>Vries </a:t>
            </a:r>
            <a:r>
              <a:rPr sz="2500" spc="-5" dirty="0">
                <a:latin typeface="Carlito"/>
                <a:cs typeface="Carlito"/>
              </a:rPr>
              <a:t>in </a:t>
            </a:r>
            <a:r>
              <a:rPr sz="2500" spc="-10" dirty="0">
                <a:latin typeface="Carlito"/>
                <a:cs typeface="Carlito"/>
              </a:rPr>
              <a:t>Oenothera </a:t>
            </a:r>
            <a:r>
              <a:rPr sz="2500" spc="-5" dirty="0">
                <a:latin typeface="Carlito"/>
                <a:cs typeface="Carlito"/>
              </a:rPr>
              <a:t>Lamarkiana  </a:t>
            </a:r>
            <a:r>
              <a:rPr sz="2500" spc="-15" dirty="0">
                <a:latin typeface="Carlito"/>
                <a:cs typeface="Carlito"/>
              </a:rPr>
              <a:t>are </a:t>
            </a:r>
            <a:r>
              <a:rPr sz="2500" spc="-10" dirty="0">
                <a:latin typeface="Carlito"/>
                <a:cs typeface="Carlito"/>
              </a:rPr>
              <a:t>now </a:t>
            </a:r>
            <a:r>
              <a:rPr sz="2500" spc="-5" dirty="0">
                <a:latin typeface="Carlito"/>
                <a:cs typeface="Carlito"/>
              </a:rPr>
              <a:t>known </a:t>
            </a:r>
            <a:r>
              <a:rPr sz="2500" spc="-10" dirty="0">
                <a:latin typeface="Carlito"/>
                <a:cs typeface="Carlito"/>
              </a:rPr>
              <a:t>to </a:t>
            </a:r>
            <a:r>
              <a:rPr sz="2500" spc="-5" dirty="0">
                <a:latin typeface="Carlito"/>
                <a:cs typeface="Carlito"/>
              </a:rPr>
              <a:t>be </a:t>
            </a:r>
            <a:r>
              <a:rPr sz="2500" spc="-10" dirty="0">
                <a:latin typeface="Carlito"/>
                <a:cs typeface="Carlito"/>
              </a:rPr>
              <a:t>due </a:t>
            </a:r>
            <a:r>
              <a:rPr sz="2500" spc="-15" dirty="0">
                <a:latin typeface="Carlito"/>
                <a:cs typeface="Carlito"/>
              </a:rPr>
              <a:t>to </a:t>
            </a:r>
            <a:r>
              <a:rPr sz="2500" spc="-10" dirty="0">
                <a:latin typeface="Carlito"/>
                <a:cs typeface="Carlito"/>
              </a:rPr>
              <a:t>variation </a:t>
            </a:r>
            <a:r>
              <a:rPr sz="2500" spc="-5" dirty="0">
                <a:latin typeface="Carlito"/>
                <a:cs typeface="Carlito"/>
              </a:rPr>
              <a:t>in </a:t>
            </a:r>
            <a:r>
              <a:rPr sz="2500" spc="-10" dirty="0">
                <a:latin typeface="Carlito"/>
                <a:cs typeface="Carlito"/>
              </a:rPr>
              <a:t>chromosome  </a:t>
            </a:r>
            <a:r>
              <a:rPr sz="2500" spc="-5" dirty="0">
                <a:latin typeface="Carlito"/>
                <a:cs typeface="Carlito"/>
              </a:rPr>
              <a:t>number or ploidy and </a:t>
            </a:r>
            <a:r>
              <a:rPr sz="2500" spc="-10" dirty="0">
                <a:latin typeface="Carlito"/>
                <a:cs typeface="Carlito"/>
              </a:rPr>
              <a:t>structural </a:t>
            </a:r>
            <a:r>
              <a:rPr sz="2500" spc="-5" dirty="0">
                <a:latin typeface="Carlito"/>
                <a:cs typeface="Carlito"/>
              </a:rPr>
              <a:t>changes in the  </a:t>
            </a:r>
            <a:r>
              <a:rPr sz="2500" spc="-10" dirty="0">
                <a:latin typeface="Carlito"/>
                <a:cs typeface="Carlito"/>
              </a:rPr>
              <a:t>chromosomes.</a:t>
            </a:r>
            <a:endParaRPr sz="2500">
              <a:latin typeface="Carlito"/>
              <a:cs typeface="Carlito"/>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85565" y="461899"/>
            <a:ext cx="2372360" cy="696595"/>
          </a:xfrm>
          <a:prstGeom prst="rect">
            <a:avLst/>
          </a:prstGeom>
        </p:spPr>
        <p:txBody>
          <a:bodyPr vert="horz" wrap="square" lIns="0" tIns="13335" rIns="0" bIns="0" rtlCol="0">
            <a:spAutoFit/>
          </a:bodyPr>
          <a:lstStyle/>
          <a:p>
            <a:pPr marL="12700">
              <a:lnSpc>
                <a:spcPct val="100000"/>
              </a:lnSpc>
              <a:spcBef>
                <a:spcPts val="105"/>
              </a:spcBef>
            </a:pPr>
            <a:r>
              <a:rPr spc="-15" dirty="0"/>
              <a:t>Polyploidy</a:t>
            </a:r>
          </a:p>
        </p:txBody>
      </p:sp>
      <p:sp>
        <p:nvSpPr>
          <p:cNvPr id="3" name="object 3"/>
          <p:cNvSpPr txBox="1"/>
          <p:nvPr/>
        </p:nvSpPr>
        <p:spPr>
          <a:xfrm>
            <a:off x="535940" y="1607261"/>
            <a:ext cx="7896225" cy="4026535"/>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Lst>
            </a:pPr>
            <a:r>
              <a:rPr sz="3200" dirty="0">
                <a:latin typeface="Carlito"/>
                <a:cs typeface="Carlito"/>
              </a:rPr>
              <a:t>It </a:t>
            </a:r>
            <a:r>
              <a:rPr sz="3200" spc="-15" dirty="0">
                <a:latin typeface="Carlito"/>
                <a:cs typeface="Carlito"/>
              </a:rPr>
              <a:t>involves </a:t>
            </a:r>
            <a:r>
              <a:rPr sz="3200" spc="-5" dirty="0">
                <a:latin typeface="Carlito"/>
                <a:cs typeface="Carlito"/>
              </a:rPr>
              <a:t>the addition </a:t>
            </a:r>
            <a:r>
              <a:rPr sz="3200" dirty="0">
                <a:latin typeface="Carlito"/>
                <a:cs typeface="Carlito"/>
              </a:rPr>
              <a:t>of one or </a:t>
            </a:r>
            <a:r>
              <a:rPr sz="3200" spc="-10" dirty="0">
                <a:latin typeface="Carlito"/>
                <a:cs typeface="Carlito"/>
              </a:rPr>
              <a:t>more </a:t>
            </a:r>
            <a:r>
              <a:rPr sz="3200" spc="-5" dirty="0">
                <a:latin typeface="Carlito"/>
                <a:cs typeface="Carlito"/>
              </a:rPr>
              <a:t>sets of  chromosomes</a:t>
            </a:r>
            <a:endParaRPr sz="3200">
              <a:latin typeface="Carlito"/>
              <a:cs typeface="Carlito"/>
            </a:endParaRPr>
          </a:p>
          <a:p>
            <a:pPr marL="355600" marR="99060" indent="-342900">
              <a:lnSpc>
                <a:spcPct val="100000"/>
              </a:lnSpc>
              <a:spcBef>
                <a:spcPts val="770"/>
              </a:spcBef>
              <a:buFont typeface="Arial"/>
              <a:buChar char="•"/>
              <a:tabLst>
                <a:tab pos="354965" algn="l"/>
                <a:tab pos="355600" algn="l"/>
              </a:tabLst>
            </a:pPr>
            <a:r>
              <a:rPr sz="3200" dirty="0">
                <a:latin typeface="Carlito"/>
                <a:cs typeface="Carlito"/>
              </a:rPr>
              <a:t>An </a:t>
            </a:r>
            <a:r>
              <a:rPr sz="3200" spc="-15" dirty="0">
                <a:latin typeface="Carlito"/>
                <a:cs typeface="Carlito"/>
              </a:rPr>
              <a:t>organism </a:t>
            </a:r>
            <a:r>
              <a:rPr sz="3200" spc="-10" dirty="0">
                <a:latin typeface="Carlito"/>
                <a:cs typeface="Carlito"/>
              </a:rPr>
              <a:t>having more </a:t>
            </a:r>
            <a:r>
              <a:rPr sz="3200" dirty="0">
                <a:latin typeface="Carlito"/>
                <a:cs typeface="Carlito"/>
              </a:rPr>
              <a:t>than </a:t>
            </a:r>
            <a:r>
              <a:rPr sz="3200" spc="-10" dirty="0">
                <a:latin typeface="Carlito"/>
                <a:cs typeface="Carlito"/>
              </a:rPr>
              <a:t>two </a:t>
            </a:r>
            <a:r>
              <a:rPr sz="3200" spc="-5" dirty="0">
                <a:latin typeface="Carlito"/>
                <a:cs typeface="Carlito"/>
              </a:rPr>
              <a:t>sets of  homologous chromosomes </a:t>
            </a:r>
            <a:r>
              <a:rPr sz="3200" dirty="0">
                <a:latin typeface="Carlito"/>
                <a:cs typeface="Carlito"/>
              </a:rPr>
              <a:t>is known </a:t>
            </a:r>
            <a:r>
              <a:rPr sz="3200" spc="5" dirty="0">
                <a:latin typeface="Carlito"/>
                <a:cs typeface="Carlito"/>
              </a:rPr>
              <a:t>as  </a:t>
            </a:r>
            <a:r>
              <a:rPr sz="3200" spc="-5" dirty="0">
                <a:latin typeface="Carlito"/>
                <a:cs typeface="Carlito"/>
              </a:rPr>
              <a:t>polyploid </a:t>
            </a:r>
            <a:r>
              <a:rPr sz="3200" dirty="0">
                <a:latin typeface="Carlito"/>
                <a:cs typeface="Carlito"/>
              </a:rPr>
              <a:t>and the </a:t>
            </a:r>
            <a:r>
              <a:rPr sz="3200" spc="-5" dirty="0">
                <a:latin typeface="Carlito"/>
                <a:cs typeface="Carlito"/>
              </a:rPr>
              <a:t>phenomenon </a:t>
            </a:r>
            <a:r>
              <a:rPr sz="3200" spc="-25" dirty="0">
                <a:latin typeface="Carlito"/>
                <a:cs typeface="Carlito"/>
              </a:rPr>
              <a:t>polyploidy. </a:t>
            </a:r>
            <a:r>
              <a:rPr sz="3200" dirty="0">
                <a:latin typeface="Carlito"/>
                <a:cs typeface="Carlito"/>
              </a:rPr>
              <a:t>It  </a:t>
            </a:r>
            <a:r>
              <a:rPr sz="3200" spc="-10" dirty="0">
                <a:latin typeface="Carlito"/>
                <a:cs typeface="Carlito"/>
              </a:rPr>
              <a:t>was </a:t>
            </a:r>
            <a:r>
              <a:rPr sz="3200" spc="-15" dirty="0">
                <a:latin typeface="Carlito"/>
                <a:cs typeface="Carlito"/>
              </a:rPr>
              <a:t>discovered </a:t>
            </a:r>
            <a:r>
              <a:rPr sz="3200" spc="-10" dirty="0">
                <a:latin typeface="Carlito"/>
                <a:cs typeface="Carlito"/>
              </a:rPr>
              <a:t>by </a:t>
            </a:r>
            <a:r>
              <a:rPr sz="3200" spc="-5" dirty="0">
                <a:latin typeface="Carlito"/>
                <a:cs typeface="Carlito"/>
              </a:rPr>
              <a:t>Lutz. </a:t>
            </a:r>
            <a:r>
              <a:rPr sz="3200" dirty="0">
                <a:latin typeface="Carlito"/>
                <a:cs typeface="Carlito"/>
              </a:rPr>
              <a:t>It is </a:t>
            </a:r>
            <a:r>
              <a:rPr sz="3200" spc="-15" dirty="0">
                <a:latin typeface="Carlito"/>
                <a:cs typeface="Carlito"/>
              </a:rPr>
              <a:t>rarely </a:t>
            </a:r>
            <a:r>
              <a:rPr sz="3200" spc="-20" dirty="0">
                <a:latin typeface="Carlito"/>
                <a:cs typeface="Carlito"/>
              </a:rPr>
              <a:t>found </a:t>
            </a:r>
            <a:r>
              <a:rPr sz="3200" dirty="0">
                <a:latin typeface="Carlito"/>
                <a:cs typeface="Carlito"/>
              </a:rPr>
              <a:t>in  animals </a:t>
            </a:r>
            <a:r>
              <a:rPr sz="3200" spc="-5" dirty="0">
                <a:latin typeface="Carlito"/>
                <a:cs typeface="Carlito"/>
              </a:rPr>
              <a:t>but </a:t>
            </a:r>
            <a:r>
              <a:rPr sz="3200" dirty="0">
                <a:latin typeface="Carlito"/>
                <a:cs typeface="Carlito"/>
              </a:rPr>
              <a:t>is of </a:t>
            </a:r>
            <a:r>
              <a:rPr sz="3200" spc="-10" dirty="0">
                <a:latin typeface="Carlito"/>
                <a:cs typeface="Carlito"/>
              </a:rPr>
              <a:t>general </a:t>
            </a:r>
            <a:r>
              <a:rPr sz="3200" spc="-5" dirty="0">
                <a:latin typeface="Carlito"/>
                <a:cs typeface="Carlito"/>
              </a:rPr>
              <a:t>occurrence </a:t>
            </a:r>
            <a:r>
              <a:rPr sz="3200" dirty="0">
                <a:latin typeface="Carlito"/>
                <a:cs typeface="Carlito"/>
              </a:rPr>
              <a:t>in  </a:t>
            </a:r>
            <a:r>
              <a:rPr sz="3200" spc="-5" dirty="0">
                <a:latin typeface="Carlito"/>
                <a:cs typeface="Carlito"/>
              </a:rPr>
              <a:t>plants. </a:t>
            </a:r>
            <a:r>
              <a:rPr sz="3200" dirty="0">
                <a:latin typeface="Carlito"/>
                <a:cs typeface="Carlito"/>
              </a:rPr>
              <a:t>eg in a </a:t>
            </a:r>
            <a:r>
              <a:rPr sz="3200" spc="-5" dirty="0">
                <a:latin typeface="Carlito"/>
                <a:cs typeface="Carlito"/>
              </a:rPr>
              <a:t>diploid</a:t>
            </a:r>
            <a:r>
              <a:rPr sz="3200" spc="30" dirty="0">
                <a:latin typeface="Carlito"/>
                <a:cs typeface="Carlito"/>
              </a:rPr>
              <a:t> </a:t>
            </a:r>
            <a:r>
              <a:rPr sz="3200" spc="-15" dirty="0">
                <a:latin typeface="Carlito"/>
                <a:cs typeface="Carlito"/>
              </a:rPr>
              <a:t>organism.</a:t>
            </a:r>
            <a:endParaRPr sz="3200">
              <a:latin typeface="Carlito"/>
              <a:cs typeface="Carlito"/>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335" rIns="0" bIns="0" rtlCol="0">
            <a:spAutoFit/>
          </a:bodyPr>
          <a:lstStyle/>
          <a:p>
            <a:pPr marL="13970">
              <a:lnSpc>
                <a:spcPct val="100000"/>
              </a:lnSpc>
              <a:spcBef>
                <a:spcPts val="105"/>
              </a:spcBef>
            </a:pPr>
            <a:r>
              <a:rPr spc="-40" dirty="0"/>
              <a:t>Types </a:t>
            </a:r>
            <a:r>
              <a:rPr spc="-5" dirty="0"/>
              <a:t>of</a:t>
            </a:r>
            <a:r>
              <a:rPr spc="-30" dirty="0"/>
              <a:t> </a:t>
            </a:r>
            <a:r>
              <a:rPr dirty="0"/>
              <a:t>polyploidy</a:t>
            </a:r>
          </a:p>
        </p:txBody>
      </p:sp>
      <p:sp>
        <p:nvSpPr>
          <p:cNvPr id="3" name="object 3"/>
          <p:cNvSpPr txBox="1"/>
          <p:nvPr/>
        </p:nvSpPr>
        <p:spPr>
          <a:xfrm>
            <a:off x="535940" y="1607261"/>
            <a:ext cx="7330440" cy="3148330"/>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 pos="4347210" algn="l"/>
                <a:tab pos="6228080" algn="l"/>
              </a:tabLst>
            </a:pPr>
            <a:r>
              <a:rPr sz="3200" spc="-5" dirty="0">
                <a:latin typeface="Carlito"/>
                <a:cs typeface="Carlito"/>
              </a:rPr>
              <a:t>Depending</a:t>
            </a:r>
            <a:r>
              <a:rPr sz="3200" spc="35" dirty="0">
                <a:latin typeface="Carlito"/>
                <a:cs typeface="Carlito"/>
              </a:rPr>
              <a:t> </a:t>
            </a:r>
            <a:r>
              <a:rPr sz="3200" dirty="0">
                <a:latin typeface="Carlito"/>
                <a:cs typeface="Carlito"/>
              </a:rPr>
              <a:t>on</a:t>
            </a:r>
            <a:r>
              <a:rPr sz="3200" spc="5" dirty="0">
                <a:latin typeface="Carlito"/>
                <a:cs typeface="Carlito"/>
              </a:rPr>
              <a:t> </a:t>
            </a:r>
            <a:r>
              <a:rPr sz="3200" dirty="0">
                <a:latin typeface="Carlito"/>
                <a:cs typeface="Carlito"/>
              </a:rPr>
              <a:t>whether	</a:t>
            </a:r>
            <a:r>
              <a:rPr sz="3200" spc="-5" dirty="0">
                <a:latin typeface="Carlito"/>
                <a:cs typeface="Carlito"/>
              </a:rPr>
              <a:t>polyploids	</a:t>
            </a:r>
            <a:r>
              <a:rPr sz="3200" spc="-15" dirty="0">
                <a:latin typeface="Carlito"/>
                <a:cs typeface="Carlito"/>
              </a:rPr>
              <a:t>are  </a:t>
            </a:r>
            <a:r>
              <a:rPr sz="3200" spc="-10" dirty="0">
                <a:latin typeface="Carlito"/>
                <a:cs typeface="Carlito"/>
              </a:rPr>
              <a:t>produced </a:t>
            </a:r>
            <a:r>
              <a:rPr sz="3200" spc="-15" dirty="0">
                <a:latin typeface="Carlito"/>
                <a:cs typeface="Carlito"/>
              </a:rPr>
              <a:t>from </a:t>
            </a:r>
            <a:r>
              <a:rPr sz="3200" spc="-5" dirty="0">
                <a:latin typeface="Carlito"/>
                <a:cs typeface="Carlito"/>
              </a:rPr>
              <a:t>chromosome sets of single  species or </a:t>
            </a:r>
            <a:r>
              <a:rPr sz="3200" spc="-15" dirty="0">
                <a:latin typeface="Carlito"/>
                <a:cs typeface="Carlito"/>
              </a:rPr>
              <a:t>from </a:t>
            </a:r>
            <a:r>
              <a:rPr sz="3200" spc="-10" dirty="0">
                <a:latin typeface="Carlito"/>
                <a:cs typeface="Carlito"/>
              </a:rPr>
              <a:t>two </a:t>
            </a:r>
            <a:r>
              <a:rPr sz="3200" spc="-25" dirty="0">
                <a:latin typeface="Carlito"/>
                <a:cs typeface="Carlito"/>
              </a:rPr>
              <a:t>different </a:t>
            </a:r>
            <a:r>
              <a:rPr sz="3200" spc="-5" dirty="0">
                <a:latin typeface="Carlito"/>
                <a:cs typeface="Carlito"/>
              </a:rPr>
              <a:t>species,  polyploidy </a:t>
            </a:r>
            <a:r>
              <a:rPr sz="3200" dirty="0">
                <a:latin typeface="Carlito"/>
                <a:cs typeface="Carlito"/>
              </a:rPr>
              <a:t>is </a:t>
            </a:r>
            <a:r>
              <a:rPr sz="3200" spc="-5" dirty="0">
                <a:latin typeface="Carlito"/>
                <a:cs typeface="Carlito"/>
              </a:rPr>
              <a:t>classified </a:t>
            </a:r>
            <a:r>
              <a:rPr sz="3200" spc="-15" dirty="0">
                <a:latin typeface="Carlito"/>
                <a:cs typeface="Carlito"/>
              </a:rPr>
              <a:t>into </a:t>
            </a:r>
            <a:r>
              <a:rPr sz="3200" spc="-10" dirty="0">
                <a:latin typeface="Carlito"/>
                <a:cs typeface="Carlito"/>
              </a:rPr>
              <a:t>two</a:t>
            </a:r>
            <a:r>
              <a:rPr sz="3200" spc="60" dirty="0">
                <a:latin typeface="Carlito"/>
                <a:cs typeface="Carlito"/>
              </a:rPr>
              <a:t> </a:t>
            </a:r>
            <a:r>
              <a:rPr sz="3200" spc="-5" dirty="0">
                <a:latin typeface="Carlito"/>
                <a:cs typeface="Carlito"/>
              </a:rPr>
              <a:t>types-</a:t>
            </a:r>
            <a:endParaRPr sz="3200">
              <a:latin typeface="Carlito"/>
              <a:cs typeface="Carlito"/>
            </a:endParaRPr>
          </a:p>
          <a:p>
            <a:pPr marL="355600" indent="-342900">
              <a:lnSpc>
                <a:spcPct val="100000"/>
              </a:lnSpc>
              <a:spcBef>
                <a:spcPts val="775"/>
              </a:spcBef>
              <a:buFont typeface="Arial"/>
              <a:buChar char="•"/>
              <a:tabLst>
                <a:tab pos="354965" algn="l"/>
                <a:tab pos="355600" algn="l"/>
              </a:tabLst>
            </a:pPr>
            <a:r>
              <a:rPr sz="3200" spc="-5" dirty="0">
                <a:latin typeface="Carlito"/>
                <a:cs typeface="Carlito"/>
              </a:rPr>
              <a:t>i)</a:t>
            </a:r>
            <a:r>
              <a:rPr sz="3200" spc="-10" dirty="0">
                <a:latin typeface="Carlito"/>
                <a:cs typeface="Carlito"/>
              </a:rPr>
              <a:t> </a:t>
            </a:r>
            <a:r>
              <a:rPr sz="3200" spc="-25" dirty="0">
                <a:latin typeface="Carlito"/>
                <a:cs typeface="Carlito"/>
              </a:rPr>
              <a:t>Auto-Polyploidy,</a:t>
            </a:r>
            <a:endParaRPr sz="3200">
              <a:latin typeface="Carlito"/>
              <a:cs typeface="Carlito"/>
            </a:endParaRPr>
          </a:p>
          <a:p>
            <a:pPr marL="355600" indent="-342900">
              <a:lnSpc>
                <a:spcPct val="100000"/>
              </a:lnSpc>
              <a:spcBef>
                <a:spcPts val="765"/>
              </a:spcBef>
              <a:buFont typeface="Arial"/>
              <a:buChar char="•"/>
              <a:tabLst>
                <a:tab pos="354965" algn="l"/>
                <a:tab pos="355600" algn="l"/>
              </a:tabLst>
            </a:pPr>
            <a:r>
              <a:rPr sz="3200" spc="-5" dirty="0">
                <a:latin typeface="Carlito"/>
                <a:cs typeface="Carlito"/>
              </a:rPr>
              <a:t>ii)</a:t>
            </a:r>
            <a:r>
              <a:rPr sz="3200" spc="15" dirty="0">
                <a:latin typeface="Carlito"/>
                <a:cs typeface="Carlito"/>
              </a:rPr>
              <a:t> </a:t>
            </a:r>
            <a:r>
              <a:rPr sz="3200" spc="-20" dirty="0">
                <a:latin typeface="Carlito"/>
                <a:cs typeface="Carlito"/>
              </a:rPr>
              <a:t>Allopolyploidy,</a:t>
            </a:r>
            <a:endParaRPr sz="3200">
              <a:latin typeface="Carlito"/>
              <a:cs typeface="Carlito"/>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37461"/>
            <a:ext cx="8006715" cy="4388485"/>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4965" algn="l"/>
                <a:tab pos="355600" algn="l"/>
              </a:tabLst>
            </a:pPr>
            <a:r>
              <a:rPr sz="2700" b="1" spc="-5" dirty="0">
                <a:latin typeface="Carlito"/>
                <a:cs typeface="Carlito"/>
              </a:rPr>
              <a:t>(i) Auto-Polyploidy:</a:t>
            </a:r>
            <a:endParaRPr sz="2700">
              <a:latin typeface="Carlito"/>
              <a:cs typeface="Carlito"/>
            </a:endParaRPr>
          </a:p>
          <a:p>
            <a:pPr marL="355600" marR="21590" indent="-342900">
              <a:lnSpc>
                <a:spcPct val="80000"/>
              </a:lnSpc>
              <a:spcBef>
                <a:spcPts val="650"/>
              </a:spcBef>
              <a:buFont typeface="Arial"/>
              <a:buChar char="•"/>
              <a:tabLst>
                <a:tab pos="354965" algn="l"/>
                <a:tab pos="355600" algn="l"/>
              </a:tabLst>
            </a:pPr>
            <a:r>
              <a:rPr sz="2700" spc="-10" dirty="0">
                <a:latin typeface="Carlito"/>
                <a:cs typeface="Carlito"/>
              </a:rPr>
              <a:t>Auto-Polyploids </a:t>
            </a:r>
            <a:r>
              <a:rPr sz="2700" spc="-15" dirty="0">
                <a:latin typeface="Carlito"/>
                <a:cs typeface="Carlito"/>
              </a:rPr>
              <a:t>are </a:t>
            </a:r>
            <a:r>
              <a:rPr sz="2700" spc="-10" dirty="0">
                <a:latin typeface="Carlito"/>
                <a:cs typeface="Carlito"/>
              </a:rPr>
              <a:t>derrived </a:t>
            </a:r>
            <a:r>
              <a:rPr sz="2700" spc="-15" dirty="0">
                <a:latin typeface="Carlito"/>
                <a:cs typeface="Carlito"/>
              </a:rPr>
              <a:t>from </a:t>
            </a:r>
            <a:r>
              <a:rPr sz="2700" dirty="0">
                <a:latin typeface="Carlito"/>
                <a:cs typeface="Carlito"/>
              </a:rPr>
              <a:t>the </a:t>
            </a:r>
            <a:r>
              <a:rPr sz="2700" spc="-5" dirty="0">
                <a:latin typeface="Carlito"/>
                <a:cs typeface="Carlito"/>
              </a:rPr>
              <a:t>multiplication of  chromosomes of </a:t>
            </a:r>
            <a:r>
              <a:rPr sz="2700" dirty="0">
                <a:latin typeface="Carlito"/>
                <a:cs typeface="Carlito"/>
              </a:rPr>
              <a:t>same </a:t>
            </a:r>
            <a:r>
              <a:rPr sz="2700" spc="-5" dirty="0">
                <a:latin typeface="Carlito"/>
                <a:cs typeface="Carlito"/>
              </a:rPr>
              <a:t>species. Same basic </a:t>
            </a:r>
            <a:r>
              <a:rPr sz="2700" spc="-10" dirty="0">
                <a:latin typeface="Carlito"/>
                <a:cs typeface="Carlito"/>
              </a:rPr>
              <a:t>set </a:t>
            </a:r>
            <a:r>
              <a:rPr sz="2700" spc="-5" dirty="0">
                <a:latin typeface="Carlito"/>
                <a:cs typeface="Carlito"/>
              </a:rPr>
              <a:t>of  chromosomes </a:t>
            </a:r>
            <a:r>
              <a:rPr sz="2700" dirty="0">
                <a:latin typeface="Carlito"/>
                <a:cs typeface="Carlito"/>
              </a:rPr>
              <a:t>is</a:t>
            </a:r>
            <a:r>
              <a:rPr sz="2700" spc="-20" dirty="0">
                <a:latin typeface="Carlito"/>
                <a:cs typeface="Carlito"/>
              </a:rPr>
              <a:t> </a:t>
            </a:r>
            <a:r>
              <a:rPr sz="2700" spc="-5" dirty="0">
                <a:latin typeface="Carlito"/>
                <a:cs typeface="Carlito"/>
              </a:rPr>
              <a:t>multiplied.</a:t>
            </a:r>
            <a:endParaRPr sz="2700">
              <a:latin typeface="Carlito"/>
              <a:cs typeface="Carlito"/>
            </a:endParaRPr>
          </a:p>
          <a:p>
            <a:pPr marL="355600" marR="5080" indent="-342900">
              <a:lnSpc>
                <a:spcPct val="80000"/>
              </a:lnSpc>
              <a:spcBef>
                <a:spcPts val="650"/>
              </a:spcBef>
              <a:buFont typeface="Arial"/>
              <a:buChar char="•"/>
              <a:tabLst>
                <a:tab pos="433070" algn="l"/>
                <a:tab pos="433705" algn="l"/>
              </a:tabLst>
            </a:pPr>
            <a:r>
              <a:rPr dirty="0"/>
              <a:t>	</a:t>
            </a:r>
            <a:r>
              <a:rPr sz="2700" spc="-20" dirty="0">
                <a:latin typeface="Carlito"/>
                <a:cs typeface="Carlito"/>
              </a:rPr>
              <a:t>For </a:t>
            </a:r>
            <a:r>
              <a:rPr sz="2700" spc="-10" dirty="0">
                <a:latin typeface="Carlito"/>
                <a:cs typeface="Carlito"/>
              </a:rPr>
              <a:t>instance, </a:t>
            </a:r>
            <a:r>
              <a:rPr sz="2700" dirty="0">
                <a:latin typeface="Carlito"/>
                <a:cs typeface="Carlito"/>
              </a:rPr>
              <a:t>if a </a:t>
            </a:r>
            <a:r>
              <a:rPr sz="2700" spc="-5" dirty="0">
                <a:latin typeface="Carlito"/>
                <a:cs typeface="Carlito"/>
              </a:rPr>
              <a:t>diploid species has </a:t>
            </a:r>
            <a:r>
              <a:rPr sz="2700" spc="-10" dirty="0">
                <a:latin typeface="Carlito"/>
                <a:cs typeface="Carlito"/>
              </a:rPr>
              <a:t>two </a:t>
            </a:r>
            <a:r>
              <a:rPr sz="2700" spc="-5" dirty="0">
                <a:latin typeface="Carlito"/>
                <a:cs typeface="Carlito"/>
              </a:rPr>
              <a:t>similar </a:t>
            </a:r>
            <a:r>
              <a:rPr sz="2700" spc="-10" dirty="0">
                <a:latin typeface="Carlito"/>
                <a:cs typeface="Carlito"/>
              </a:rPr>
              <a:t>sets </a:t>
            </a:r>
            <a:r>
              <a:rPr sz="2700" spc="-5" dirty="0">
                <a:latin typeface="Carlito"/>
                <a:cs typeface="Carlito"/>
              </a:rPr>
              <a:t>of  </a:t>
            </a:r>
            <a:r>
              <a:rPr sz="2700" spc="-10" dirty="0">
                <a:latin typeface="Carlito"/>
                <a:cs typeface="Carlito"/>
              </a:rPr>
              <a:t>chromosome </a:t>
            </a:r>
            <a:r>
              <a:rPr sz="2700" spc="-5" dirty="0">
                <a:latin typeface="Carlito"/>
                <a:cs typeface="Carlito"/>
              </a:rPr>
              <a:t>or genomes (AA), </a:t>
            </a:r>
            <a:r>
              <a:rPr sz="2700" dirty="0">
                <a:latin typeface="Carlito"/>
                <a:cs typeface="Carlito"/>
              </a:rPr>
              <a:t>an </a:t>
            </a:r>
            <a:r>
              <a:rPr sz="2700" spc="-5" dirty="0">
                <a:latin typeface="Carlito"/>
                <a:cs typeface="Carlito"/>
              </a:rPr>
              <a:t>auto-triploid </a:t>
            </a:r>
            <a:r>
              <a:rPr sz="2700" dirty="0">
                <a:latin typeface="Carlito"/>
                <a:cs typeface="Carlito"/>
              </a:rPr>
              <a:t>will  </a:t>
            </a:r>
            <a:r>
              <a:rPr sz="2700" spc="-20" dirty="0">
                <a:latin typeface="Carlito"/>
                <a:cs typeface="Carlito"/>
              </a:rPr>
              <a:t>have </a:t>
            </a:r>
            <a:r>
              <a:rPr sz="2700" spc="-10" dirty="0">
                <a:latin typeface="Carlito"/>
                <a:cs typeface="Carlito"/>
              </a:rPr>
              <a:t>three </a:t>
            </a:r>
            <a:r>
              <a:rPr sz="2700" dirty="0">
                <a:latin typeface="Carlito"/>
                <a:cs typeface="Carlito"/>
              </a:rPr>
              <a:t>similar </a:t>
            </a:r>
            <a:r>
              <a:rPr sz="2700" spc="-5" dirty="0">
                <a:latin typeface="Carlito"/>
                <a:cs typeface="Carlito"/>
              </a:rPr>
              <a:t>genomes (AAA) </a:t>
            </a:r>
            <a:r>
              <a:rPr sz="2700" dirty="0">
                <a:latin typeface="Carlito"/>
                <a:cs typeface="Carlito"/>
              </a:rPr>
              <a:t>and an </a:t>
            </a:r>
            <a:r>
              <a:rPr sz="2700" spc="-15" dirty="0">
                <a:latin typeface="Carlito"/>
                <a:cs typeface="Carlito"/>
              </a:rPr>
              <a:t>auto-  tetraploid </a:t>
            </a:r>
            <a:r>
              <a:rPr sz="2700" dirty="0">
                <a:latin typeface="Carlito"/>
                <a:cs typeface="Carlito"/>
              </a:rPr>
              <a:t>will </a:t>
            </a:r>
            <a:r>
              <a:rPr sz="2700" spc="-20" dirty="0">
                <a:latin typeface="Carlito"/>
                <a:cs typeface="Carlito"/>
              </a:rPr>
              <a:t>have four </a:t>
            </a:r>
            <a:r>
              <a:rPr sz="2700" spc="-5" dirty="0">
                <a:latin typeface="Carlito"/>
                <a:cs typeface="Carlito"/>
              </a:rPr>
              <a:t>such genomes (AAAA),  </a:t>
            </a:r>
            <a:r>
              <a:rPr sz="2700" spc="-10" dirty="0">
                <a:latin typeface="Carlito"/>
                <a:cs typeface="Carlito"/>
              </a:rPr>
              <a:t>pentaploid(5n) </a:t>
            </a:r>
            <a:r>
              <a:rPr sz="2700" dirty="0">
                <a:latin typeface="Carlito"/>
                <a:cs typeface="Carlito"/>
              </a:rPr>
              <a:t>and</a:t>
            </a:r>
            <a:r>
              <a:rPr sz="2700" spc="-60" dirty="0">
                <a:latin typeface="Carlito"/>
                <a:cs typeface="Carlito"/>
              </a:rPr>
              <a:t> </a:t>
            </a:r>
            <a:r>
              <a:rPr sz="2700" spc="-10" dirty="0">
                <a:latin typeface="Carlito"/>
                <a:cs typeface="Carlito"/>
              </a:rPr>
              <a:t>hexaploid(6n)</a:t>
            </a:r>
            <a:endParaRPr sz="2700">
              <a:latin typeface="Carlito"/>
              <a:cs typeface="Carlito"/>
            </a:endParaRPr>
          </a:p>
          <a:p>
            <a:pPr marL="355600" marR="314325" indent="-342900">
              <a:lnSpc>
                <a:spcPts val="2590"/>
              </a:lnSpc>
              <a:spcBef>
                <a:spcPts val="625"/>
              </a:spcBef>
              <a:buFont typeface="Arial"/>
              <a:buChar char="•"/>
              <a:tabLst>
                <a:tab pos="354965" algn="l"/>
                <a:tab pos="355600" algn="l"/>
                <a:tab pos="2568575" algn="l"/>
              </a:tabLst>
            </a:pPr>
            <a:r>
              <a:rPr sz="2700" spc="-5" dirty="0">
                <a:latin typeface="Carlito"/>
                <a:cs typeface="Carlito"/>
              </a:rPr>
              <a:t>The chromosomes </a:t>
            </a:r>
            <a:r>
              <a:rPr sz="2700" spc="-15" dirty="0">
                <a:latin typeface="Carlito"/>
                <a:cs typeface="Carlito"/>
              </a:rPr>
              <a:t>replicate </a:t>
            </a:r>
            <a:r>
              <a:rPr sz="2700" spc="-5" dirty="0">
                <a:latin typeface="Carlito"/>
                <a:cs typeface="Carlito"/>
              </a:rPr>
              <a:t>during anaphase but </a:t>
            </a:r>
            <a:r>
              <a:rPr sz="2700" dirty="0">
                <a:latin typeface="Carlito"/>
                <a:cs typeface="Carlito"/>
              </a:rPr>
              <a:t>the  </a:t>
            </a:r>
            <a:r>
              <a:rPr sz="2700" spc="-5" dirty="0">
                <a:latin typeface="Carlito"/>
                <a:cs typeface="Carlito"/>
              </a:rPr>
              <a:t>cytoplasm</a:t>
            </a:r>
            <a:r>
              <a:rPr sz="2700" spc="-10" dirty="0">
                <a:latin typeface="Carlito"/>
                <a:cs typeface="Carlito"/>
              </a:rPr>
              <a:t> fails	</a:t>
            </a:r>
            <a:r>
              <a:rPr sz="2700" spc="-15" dirty="0">
                <a:latin typeface="Carlito"/>
                <a:cs typeface="Carlito"/>
              </a:rPr>
              <a:t>cleavage </a:t>
            </a:r>
            <a:r>
              <a:rPr sz="2700" spc="-5" dirty="0">
                <a:latin typeface="Carlito"/>
                <a:cs typeface="Carlito"/>
              </a:rPr>
              <a:t>during</a:t>
            </a:r>
            <a:r>
              <a:rPr sz="2700" spc="-40" dirty="0">
                <a:latin typeface="Carlito"/>
                <a:cs typeface="Carlito"/>
              </a:rPr>
              <a:t> </a:t>
            </a:r>
            <a:r>
              <a:rPr sz="2700" spc="-5" dirty="0">
                <a:latin typeface="Carlito"/>
                <a:cs typeface="Carlito"/>
              </a:rPr>
              <a:t>cytokinesis.</a:t>
            </a:r>
            <a:endParaRPr sz="2700">
              <a:latin typeface="Carlito"/>
              <a:cs typeface="Carlito"/>
            </a:endParaRPr>
          </a:p>
          <a:p>
            <a:pPr marL="355600" indent="-342900">
              <a:lnSpc>
                <a:spcPct val="100000"/>
              </a:lnSpc>
              <a:spcBef>
                <a:spcPts val="25"/>
              </a:spcBef>
              <a:buFont typeface="Arial"/>
              <a:buChar char="•"/>
              <a:tabLst>
                <a:tab pos="354965" algn="l"/>
                <a:tab pos="355600" algn="l"/>
              </a:tabLst>
            </a:pPr>
            <a:r>
              <a:rPr sz="2700" spc="-5" dirty="0">
                <a:latin typeface="Carlito"/>
                <a:cs typeface="Carlito"/>
              </a:rPr>
              <a:t>Autoploids </a:t>
            </a:r>
            <a:r>
              <a:rPr sz="2700" spc="-20" dirty="0">
                <a:latin typeface="Carlito"/>
                <a:cs typeface="Carlito"/>
              </a:rPr>
              <a:t>have </a:t>
            </a:r>
            <a:r>
              <a:rPr sz="2700" spc="-5" dirty="0">
                <a:latin typeface="Carlito"/>
                <a:cs typeface="Carlito"/>
              </a:rPr>
              <a:t>vigour </a:t>
            </a:r>
            <a:r>
              <a:rPr sz="2700" dirty="0">
                <a:latin typeface="Carlito"/>
                <a:cs typeface="Carlito"/>
              </a:rPr>
              <a:t>and </a:t>
            </a:r>
            <a:r>
              <a:rPr sz="2700" spc="-15" dirty="0">
                <a:latin typeface="Carlito"/>
                <a:cs typeface="Carlito"/>
              </a:rPr>
              <a:t>are large</a:t>
            </a:r>
            <a:r>
              <a:rPr sz="2700" spc="-50" dirty="0">
                <a:latin typeface="Carlito"/>
                <a:cs typeface="Carlito"/>
              </a:rPr>
              <a:t> </a:t>
            </a:r>
            <a:r>
              <a:rPr sz="2700" spc="-15" dirty="0">
                <a:latin typeface="Carlito"/>
                <a:cs typeface="Carlito"/>
              </a:rPr>
              <a:t>sized.</a:t>
            </a:r>
            <a:endParaRPr sz="2700">
              <a:latin typeface="Carlito"/>
              <a:cs typeface="Carlito"/>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63370"/>
            <a:ext cx="8035925" cy="4370070"/>
          </a:xfrm>
          <a:prstGeom prst="rect">
            <a:avLst/>
          </a:prstGeom>
        </p:spPr>
        <p:txBody>
          <a:bodyPr vert="horz" wrap="square" lIns="0" tIns="58419" rIns="0" bIns="0" rtlCol="0">
            <a:spAutoFit/>
          </a:bodyPr>
          <a:lstStyle/>
          <a:p>
            <a:pPr marL="355600" marR="695960" indent="-342900">
              <a:lnSpc>
                <a:spcPct val="90000"/>
              </a:lnSpc>
              <a:spcBef>
                <a:spcPts val="459"/>
              </a:spcBef>
              <a:buFont typeface="Arial"/>
              <a:buChar char="•"/>
              <a:tabLst>
                <a:tab pos="354965" algn="l"/>
                <a:tab pos="355600" algn="l"/>
              </a:tabLst>
            </a:pPr>
            <a:r>
              <a:rPr sz="3000" spc="-5" dirty="0">
                <a:latin typeface="Carlito"/>
                <a:cs typeface="Carlito"/>
              </a:rPr>
              <a:t>One of </a:t>
            </a:r>
            <a:r>
              <a:rPr sz="3000" dirty="0">
                <a:latin typeface="Carlito"/>
                <a:cs typeface="Carlito"/>
              </a:rPr>
              <a:t>the </a:t>
            </a:r>
            <a:r>
              <a:rPr sz="3000" spc="-5" dirty="0">
                <a:latin typeface="Carlito"/>
                <a:cs typeface="Carlito"/>
              </a:rPr>
              <a:t>very common </a:t>
            </a:r>
            <a:r>
              <a:rPr sz="3000" spc="-20" dirty="0">
                <a:latin typeface="Carlito"/>
                <a:cs typeface="Carlito"/>
              </a:rPr>
              <a:t>example </a:t>
            </a:r>
            <a:r>
              <a:rPr sz="3000" dirty="0">
                <a:latin typeface="Carlito"/>
                <a:cs typeface="Carlito"/>
              </a:rPr>
              <a:t>of </a:t>
            </a:r>
            <a:r>
              <a:rPr sz="3000" spc="-15" dirty="0">
                <a:latin typeface="Carlito"/>
                <a:cs typeface="Carlito"/>
              </a:rPr>
              <a:t>natural  </a:t>
            </a:r>
            <a:r>
              <a:rPr sz="3000" spc="-5" dirty="0">
                <a:latin typeface="Carlito"/>
                <a:cs typeface="Carlito"/>
              </a:rPr>
              <a:t>auto-ploidy </a:t>
            </a:r>
            <a:r>
              <a:rPr sz="3000" dirty="0">
                <a:latin typeface="Carlito"/>
                <a:cs typeface="Carlito"/>
              </a:rPr>
              <a:t>is </a:t>
            </a:r>
            <a:r>
              <a:rPr sz="3000" spc="-20" dirty="0">
                <a:latin typeface="Carlito"/>
                <a:cs typeface="Carlito"/>
              </a:rPr>
              <a:t>found </a:t>
            </a:r>
            <a:r>
              <a:rPr sz="3000" dirty="0">
                <a:latin typeface="Carlito"/>
                <a:cs typeface="Carlito"/>
              </a:rPr>
              <a:t>in </a:t>
            </a:r>
            <a:r>
              <a:rPr sz="3000" spc="-25" dirty="0">
                <a:latin typeface="Carlito"/>
                <a:cs typeface="Carlito"/>
              </a:rPr>
              <a:t>‘doob’ </a:t>
            </a:r>
            <a:r>
              <a:rPr sz="3000" spc="-15" dirty="0">
                <a:latin typeface="Carlito"/>
                <a:cs typeface="Carlito"/>
              </a:rPr>
              <a:t>grass </a:t>
            </a:r>
            <a:r>
              <a:rPr sz="3000" spc="-5" dirty="0">
                <a:latin typeface="Carlito"/>
                <a:cs typeface="Carlito"/>
              </a:rPr>
              <a:t>(Cynodon  dactylon).</a:t>
            </a:r>
            <a:endParaRPr sz="3000">
              <a:latin typeface="Carlito"/>
              <a:cs typeface="Carlito"/>
            </a:endParaRPr>
          </a:p>
          <a:p>
            <a:pPr marL="355600" marR="71120" indent="-342900" algn="just">
              <a:lnSpc>
                <a:spcPct val="90000"/>
              </a:lnSpc>
              <a:spcBef>
                <a:spcPts val="720"/>
              </a:spcBef>
              <a:buFont typeface="Arial"/>
              <a:buChar char="•"/>
              <a:tabLst>
                <a:tab pos="441325" algn="l"/>
              </a:tabLst>
            </a:pPr>
            <a:r>
              <a:rPr dirty="0"/>
              <a:t>	</a:t>
            </a:r>
            <a:r>
              <a:rPr sz="3000" spc="-5" dirty="0">
                <a:latin typeface="Carlito"/>
                <a:cs typeface="Carlito"/>
              </a:rPr>
              <a:t>Auto-triploids (3n) </a:t>
            </a:r>
            <a:r>
              <a:rPr sz="3000" spc="-15" dirty="0">
                <a:latin typeface="Carlito"/>
                <a:cs typeface="Carlito"/>
              </a:rPr>
              <a:t>are </a:t>
            </a:r>
            <a:r>
              <a:rPr sz="3000" spc="-10" dirty="0">
                <a:latin typeface="Carlito"/>
                <a:cs typeface="Carlito"/>
              </a:rPr>
              <a:t>usually </a:t>
            </a:r>
            <a:r>
              <a:rPr sz="3000" spc="-15" dirty="0">
                <a:latin typeface="Carlito"/>
                <a:cs typeface="Carlito"/>
              </a:rPr>
              <a:t>sterile </a:t>
            </a:r>
            <a:r>
              <a:rPr sz="3000" dirty="0">
                <a:latin typeface="Carlito"/>
                <a:cs typeface="Carlito"/>
              </a:rPr>
              <a:t>and </a:t>
            </a:r>
            <a:r>
              <a:rPr sz="3000" spc="-5" dirty="0">
                <a:latin typeface="Carlito"/>
                <a:cs typeface="Carlito"/>
              </a:rPr>
              <a:t>cannot  </a:t>
            </a:r>
            <a:r>
              <a:rPr sz="3000" spc="-15" dirty="0">
                <a:latin typeface="Carlito"/>
                <a:cs typeface="Carlito"/>
              </a:rPr>
              <a:t>produce </a:t>
            </a:r>
            <a:r>
              <a:rPr sz="3000" spc="-5" dirty="0">
                <a:latin typeface="Carlito"/>
                <a:cs typeface="Carlito"/>
              </a:rPr>
              <a:t>seeds. </a:t>
            </a:r>
            <a:r>
              <a:rPr sz="3000" dirty="0">
                <a:latin typeface="Carlito"/>
                <a:cs typeface="Carlito"/>
              </a:rPr>
              <a:t>Hence </a:t>
            </a:r>
            <a:r>
              <a:rPr sz="3000" spc="-10" dirty="0">
                <a:latin typeface="Carlito"/>
                <a:cs typeface="Carlito"/>
              </a:rPr>
              <a:t>they </a:t>
            </a:r>
            <a:r>
              <a:rPr sz="3000" spc="-15" dirty="0">
                <a:latin typeface="Carlito"/>
                <a:cs typeface="Carlito"/>
              </a:rPr>
              <a:t>are </a:t>
            </a:r>
            <a:r>
              <a:rPr sz="3000" spc="-5" dirty="0">
                <a:latin typeface="Carlito"/>
                <a:cs typeface="Carlito"/>
              </a:rPr>
              <a:t>used </a:t>
            </a:r>
            <a:r>
              <a:rPr sz="3000" dirty="0">
                <a:latin typeface="Carlito"/>
                <a:cs typeface="Carlito"/>
              </a:rPr>
              <a:t>in </a:t>
            </a:r>
            <a:r>
              <a:rPr sz="3000" spc="-10" dirty="0">
                <a:latin typeface="Carlito"/>
                <a:cs typeface="Carlito"/>
              </a:rPr>
              <a:t>producing  seedless varieties </a:t>
            </a:r>
            <a:r>
              <a:rPr sz="3000" spc="-5" dirty="0">
                <a:latin typeface="Carlito"/>
                <a:cs typeface="Carlito"/>
              </a:rPr>
              <a:t>such </a:t>
            </a:r>
            <a:r>
              <a:rPr sz="3000" dirty="0">
                <a:latin typeface="Carlito"/>
                <a:cs typeface="Carlito"/>
              </a:rPr>
              <a:t>as </a:t>
            </a:r>
            <a:r>
              <a:rPr sz="3000" spc="-20" dirty="0">
                <a:latin typeface="Carlito"/>
                <a:cs typeface="Carlito"/>
              </a:rPr>
              <a:t>water </a:t>
            </a:r>
            <a:r>
              <a:rPr sz="3000" spc="-5" dirty="0">
                <a:latin typeface="Carlito"/>
                <a:cs typeface="Carlito"/>
              </a:rPr>
              <a:t>lemons, </a:t>
            </a:r>
            <a:r>
              <a:rPr sz="3000" spc="-20" dirty="0">
                <a:latin typeface="Carlito"/>
                <a:cs typeface="Carlito"/>
              </a:rPr>
              <a:t>tomato,  </a:t>
            </a:r>
            <a:r>
              <a:rPr sz="3000" spc="-5" dirty="0">
                <a:latin typeface="Carlito"/>
                <a:cs typeface="Carlito"/>
              </a:rPr>
              <a:t>banana, </a:t>
            </a:r>
            <a:r>
              <a:rPr sz="3000" spc="-10" dirty="0">
                <a:latin typeface="Carlito"/>
                <a:cs typeface="Carlito"/>
              </a:rPr>
              <a:t>grapes </a:t>
            </a:r>
            <a:r>
              <a:rPr sz="3000" spc="-15" dirty="0">
                <a:latin typeface="Carlito"/>
                <a:cs typeface="Carlito"/>
              </a:rPr>
              <a:t>etc.</a:t>
            </a:r>
            <a:endParaRPr sz="3000">
              <a:latin typeface="Carlito"/>
              <a:cs typeface="Carlito"/>
            </a:endParaRPr>
          </a:p>
          <a:p>
            <a:pPr marL="355600" marR="5080" indent="-342900">
              <a:lnSpc>
                <a:spcPct val="90000"/>
              </a:lnSpc>
              <a:spcBef>
                <a:spcPts val="720"/>
              </a:spcBef>
              <a:buFont typeface="Arial"/>
              <a:buChar char="•"/>
              <a:tabLst>
                <a:tab pos="354965" algn="l"/>
                <a:tab pos="355600" algn="l"/>
              </a:tabLst>
            </a:pPr>
            <a:r>
              <a:rPr sz="3000" spc="-15" dirty="0">
                <a:latin typeface="Carlito"/>
                <a:cs typeface="Carlito"/>
              </a:rPr>
              <a:t>Likewise, </a:t>
            </a:r>
            <a:r>
              <a:rPr sz="3000" spc="-10" dirty="0">
                <a:latin typeface="Carlito"/>
                <a:cs typeface="Carlito"/>
              </a:rPr>
              <a:t>auto-tetraploids </a:t>
            </a:r>
            <a:r>
              <a:rPr sz="3000" spc="-15" dirty="0">
                <a:latin typeface="Carlito"/>
                <a:cs typeface="Carlito"/>
              </a:rPr>
              <a:t>are </a:t>
            </a:r>
            <a:r>
              <a:rPr sz="3000" spc="-5" dirty="0">
                <a:latin typeface="Carlito"/>
                <a:cs typeface="Carlito"/>
              </a:rPr>
              <a:t>known in </a:t>
            </a:r>
            <a:r>
              <a:rPr sz="3000" spc="-10" dirty="0">
                <a:latin typeface="Carlito"/>
                <a:cs typeface="Carlito"/>
              </a:rPr>
              <a:t>marigolds  </a:t>
            </a:r>
            <a:r>
              <a:rPr sz="3000" spc="-35" dirty="0">
                <a:latin typeface="Carlito"/>
                <a:cs typeface="Carlito"/>
              </a:rPr>
              <a:t>(Tagetes), </a:t>
            </a:r>
            <a:r>
              <a:rPr sz="3000" spc="-20" dirty="0">
                <a:latin typeface="Carlito"/>
                <a:cs typeface="Carlito"/>
              </a:rPr>
              <a:t>maize </a:t>
            </a:r>
            <a:r>
              <a:rPr sz="3000" spc="-15" dirty="0">
                <a:latin typeface="Carlito"/>
                <a:cs typeface="Carlito"/>
              </a:rPr>
              <a:t>(Zea mays), </a:t>
            </a:r>
            <a:r>
              <a:rPr sz="3000" dirty="0">
                <a:latin typeface="Carlito"/>
                <a:cs typeface="Carlito"/>
              </a:rPr>
              <a:t>apples, and  </a:t>
            </a:r>
            <a:r>
              <a:rPr sz="3000" spc="-10" dirty="0">
                <a:latin typeface="Carlito"/>
                <a:cs typeface="Carlito"/>
              </a:rPr>
              <a:t>Oenothera,</a:t>
            </a:r>
            <a:r>
              <a:rPr sz="3000" spc="-5" dirty="0">
                <a:latin typeface="Carlito"/>
                <a:cs typeface="Carlito"/>
              </a:rPr>
              <a:t> </a:t>
            </a:r>
            <a:r>
              <a:rPr sz="3000" spc="-15" dirty="0">
                <a:latin typeface="Carlito"/>
                <a:cs typeface="Carlito"/>
              </a:rPr>
              <a:t>etc.</a:t>
            </a:r>
            <a:endParaRPr sz="3000">
              <a:latin typeface="Carlito"/>
              <a:cs typeface="Carlito"/>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55749"/>
            <a:ext cx="7800975" cy="3780790"/>
          </a:xfrm>
          <a:prstGeom prst="rect">
            <a:avLst/>
          </a:prstGeom>
        </p:spPr>
        <p:txBody>
          <a:bodyPr vert="horz" wrap="square" lIns="0" tIns="12065" rIns="0" bIns="0" rtlCol="0">
            <a:spAutoFit/>
          </a:bodyPr>
          <a:lstStyle/>
          <a:p>
            <a:pPr marL="355600" indent="-342900" algn="just">
              <a:lnSpc>
                <a:spcPct val="100000"/>
              </a:lnSpc>
              <a:spcBef>
                <a:spcPts val="95"/>
              </a:spcBef>
              <a:buFont typeface="Arial"/>
              <a:buChar char="•"/>
              <a:tabLst>
                <a:tab pos="355600" algn="l"/>
              </a:tabLst>
            </a:pPr>
            <a:r>
              <a:rPr sz="2200" b="1" spc="-15" dirty="0">
                <a:latin typeface="Carlito"/>
                <a:cs typeface="Carlito"/>
              </a:rPr>
              <a:t>Autotetraploids:</a:t>
            </a:r>
            <a:endParaRPr sz="2200">
              <a:latin typeface="Carlito"/>
              <a:cs typeface="Carlito"/>
            </a:endParaRPr>
          </a:p>
          <a:p>
            <a:pPr marL="355600" marR="246379" indent="-342900" algn="just">
              <a:lnSpc>
                <a:spcPct val="80100"/>
              </a:lnSpc>
              <a:spcBef>
                <a:spcPts val="525"/>
              </a:spcBef>
              <a:buFont typeface="Arial"/>
              <a:buChar char="•"/>
              <a:tabLst>
                <a:tab pos="355600" algn="l"/>
              </a:tabLst>
            </a:pPr>
            <a:r>
              <a:rPr sz="2200" spc="-5" dirty="0">
                <a:latin typeface="Carlito"/>
                <a:cs typeface="Carlito"/>
              </a:rPr>
              <a:t>These usually show </a:t>
            </a:r>
            <a:r>
              <a:rPr sz="2200" spc="-15" dirty="0">
                <a:latin typeface="Carlito"/>
                <a:cs typeface="Carlito"/>
              </a:rPr>
              <a:t>greater </a:t>
            </a:r>
            <a:r>
              <a:rPr sz="2200" spc="-35" dirty="0">
                <a:latin typeface="Carlito"/>
                <a:cs typeface="Carlito"/>
              </a:rPr>
              <a:t>vigour, </a:t>
            </a:r>
            <a:r>
              <a:rPr sz="2200" spc="-5" dirty="0">
                <a:latin typeface="Carlito"/>
                <a:cs typeface="Carlito"/>
              </a:rPr>
              <a:t>increased cell </a:t>
            </a:r>
            <a:r>
              <a:rPr sz="2200" spc="-15" dirty="0">
                <a:latin typeface="Carlito"/>
                <a:cs typeface="Carlito"/>
              </a:rPr>
              <a:t>size, </a:t>
            </a:r>
            <a:r>
              <a:rPr sz="2200" spc="-5" dirty="0">
                <a:latin typeface="Carlito"/>
                <a:cs typeface="Carlito"/>
              </a:rPr>
              <a:t>mainly in  </a:t>
            </a:r>
            <a:r>
              <a:rPr sz="2200" spc="-20" dirty="0">
                <a:latin typeface="Carlito"/>
                <a:cs typeface="Carlito"/>
              </a:rPr>
              <a:t>stomata </a:t>
            </a:r>
            <a:r>
              <a:rPr sz="2200" spc="-5" dirty="0">
                <a:latin typeface="Carlito"/>
                <a:cs typeface="Carlito"/>
              </a:rPr>
              <a:t>and </a:t>
            </a:r>
            <a:r>
              <a:rPr sz="2200" spc="-10" dirty="0">
                <a:latin typeface="Carlito"/>
                <a:cs typeface="Carlito"/>
              </a:rPr>
              <a:t>guard </a:t>
            </a:r>
            <a:r>
              <a:rPr sz="2200" spc="-5" dirty="0">
                <a:latin typeface="Carlito"/>
                <a:cs typeface="Carlito"/>
              </a:rPr>
              <a:t>cells. </a:t>
            </a:r>
            <a:r>
              <a:rPr sz="2200" spc="-10" dirty="0">
                <a:latin typeface="Carlito"/>
                <a:cs typeface="Carlito"/>
              </a:rPr>
              <a:t>The </a:t>
            </a:r>
            <a:r>
              <a:rPr sz="2200" spc="-15" dirty="0">
                <a:latin typeface="Carlito"/>
                <a:cs typeface="Carlito"/>
              </a:rPr>
              <a:t>auto-tetraploidy </a:t>
            </a:r>
            <a:r>
              <a:rPr sz="2200" spc="-5" dirty="0">
                <a:latin typeface="Carlito"/>
                <a:cs typeface="Carlito"/>
              </a:rPr>
              <a:t>leads the </a:t>
            </a:r>
            <a:r>
              <a:rPr sz="2200" spc="-10" dirty="0">
                <a:latin typeface="Carlito"/>
                <a:cs typeface="Carlito"/>
              </a:rPr>
              <a:t>plant </a:t>
            </a:r>
            <a:r>
              <a:rPr sz="2200" spc="-20" dirty="0">
                <a:latin typeface="Carlito"/>
                <a:cs typeface="Carlito"/>
              </a:rPr>
              <a:t>to  </a:t>
            </a:r>
            <a:r>
              <a:rPr sz="2200" spc="-5" dirty="0">
                <a:latin typeface="Carlito"/>
                <a:cs typeface="Carlito"/>
              </a:rPr>
              <a:t>perenniality and </a:t>
            </a:r>
            <a:r>
              <a:rPr sz="2200" spc="-20" dirty="0">
                <a:latin typeface="Carlito"/>
                <a:cs typeface="Carlito"/>
              </a:rPr>
              <a:t>may </a:t>
            </a:r>
            <a:r>
              <a:rPr sz="2200" spc="-10" dirty="0">
                <a:latin typeface="Carlito"/>
                <a:cs typeface="Carlito"/>
              </a:rPr>
              <a:t>show reduced</a:t>
            </a:r>
            <a:r>
              <a:rPr sz="2200" spc="5" dirty="0">
                <a:latin typeface="Carlito"/>
                <a:cs typeface="Carlito"/>
              </a:rPr>
              <a:t> </a:t>
            </a:r>
            <a:r>
              <a:rPr sz="2200" spc="-25" dirty="0">
                <a:latin typeface="Carlito"/>
                <a:cs typeface="Carlito"/>
              </a:rPr>
              <a:t>fertility.</a:t>
            </a:r>
            <a:endParaRPr sz="2200">
              <a:latin typeface="Carlito"/>
              <a:cs typeface="Carlito"/>
            </a:endParaRPr>
          </a:p>
          <a:p>
            <a:pPr marL="355600" marR="5080" indent="-342900">
              <a:lnSpc>
                <a:spcPct val="80000"/>
              </a:lnSpc>
              <a:spcBef>
                <a:spcPts val="530"/>
              </a:spcBef>
              <a:buFont typeface="Arial"/>
              <a:buChar char="•"/>
              <a:tabLst>
                <a:tab pos="354965" algn="l"/>
                <a:tab pos="355600" algn="l"/>
              </a:tabLst>
            </a:pPr>
            <a:r>
              <a:rPr sz="2200" spc="-10" dirty="0">
                <a:latin typeface="Carlito"/>
                <a:cs typeface="Carlito"/>
              </a:rPr>
              <a:t>Autotetraploids are slower </a:t>
            </a:r>
            <a:r>
              <a:rPr sz="2200" spc="-5" dirty="0">
                <a:latin typeface="Carlito"/>
                <a:cs typeface="Carlito"/>
              </a:rPr>
              <a:t>in </a:t>
            </a:r>
            <a:r>
              <a:rPr sz="2200" spc="-15" dirty="0">
                <a:latin typeface="Carlito"/>
                <a:cs typeface="Carlito"/>
              </a:rPr>
              <a:t>growth, </a:t>
            </a:r>
            <a:r>
              <a:rPr sz="2200" spc="-20" dirty="0">
                <a:latin typeface="Carlito"/>
                <a:cs typeface="Carlito"/>
              </a:rPr>
              <a:t>have </a:t>
            </a:r>
            <a:r>
              <a:rPr sz="2200" spc="-15" dirty="0">
                <a:latin typeface="Carlito"/>
                <a:cs typeface="Carlito"/>
              </a:rPr>
              <a:t>greater </a:t>
            </a:r>
            <a:r>
              <a:rPr sz="2200" spc="-20" dirty="0">
                <a:latin typeface="Carlito"/>
                <a:cs typeface="Carlito"/>
              </a:rPr>
              <a:t>adaptability,  </a:t>
            </a:r>
            <a:r>
              <a:rPr sz="2200" spc="-5" dirty="0">
                <a:latin typeface="Carlito"/>
                <a:cs typeface="Carlito"/>
              </a:rPr>
              <a:t>variability and some times show disease </a:t>
            </a:r>
            <a:r>
              <a:rPr sz="2200" spc="-10" dirty="0">
                <a:latin typeface="Carlito"/>
                <a:cs typeface="Carlito"/>
              </a:rPr>
              <a:t>resistance. Because </a:t>
            </a:r>
            <a:r>
              <a:rPr sz="2200" dirty="0">
                <a:latin typeface="Carlito"/>
                <a:cs typeface="Carlito"/>
              </a:rPr>
              <a:t>of  </a:t>
            </a:r>
            <a:r>
              <a:rPr sz="2200" spc="-5" dirty="0">
                <a:latin typeface="Carlito"/>
                <a:cs typeface="Carlito"/>
              </a:rPr>
              <a:t>their </a:t>
            </a:r>
            <a:r>
              <a:rPr sz="2200" spc="-15" dirty="0">
                <a:latin typeface="Carlito"/>
                <a:cs typeface="Carlito"/>
              </a:rPr>
              <a:t>greater </a:t>
            </a:r>
            <a:r>
              <a:rPr sz="2200" spc="-10" dirty="0">
                <a:latin typeface="Carlito"/>
                <a:cs typeface="Carlito"/>
              </a:rPr>
              <a:t>economic </a:t>
            </a:r>
            <a:r>
              <a:rPr sz="2200" spc="-5" dirty="0">
                <a:latin typeface="Carlito"/>
                <a:cs typeface="Carlito"/>
              </a:rPr>
              <a:t>importance and </a:t>
            </a:r>
            <a:r>
              <a:rPr sz="2200" spc="-10" dirty="0">
                <a:latin typeface="Carlito"/>
                <a:cs typeface="Carlito"/>
              </a:rPr>
              <a:t>breeding </a:t>
            </a:r>
            <a:r>
              <a:rPr sz="2200" spc="-15" dirty="0">
                <a:latin typeface="Carlito"/>
                <a:cs typeface="Carlito"/>
              </a:rPr>
              <a:t>possibility, </a:t>
            </a:r>
            <a:r>
              <a:rPr sz="2200" spc="-20" dirty="0">
                <a:latin typeface="Carlito"/>
                <a:cs typeface="Carlito"/>
              </a:rPr>
              <a:t>auto-  </a:t>
            </a:r>
            <a:r>
              <a:rPr sz="2200" spc="-10" dirty="0">
                <a:latin typeface="Carlito"/>
                <a:cs typeface="Carlito"/>
              </a:rPr>
              <a:t>tetraploids are now </a:t>
            </a:r>
            <a:r>
              <a:rPr sz="2200" spc="-5" dirty="0">
                <a:latin typeface="Carlito"/>
                <a:cs typeface="Carlito"/>
              </a:rPr>
              <a:t>induced</a:t>
            </a:r>
            <a:r>
              <a:rPr sz="2200" spc="10" dirty="0">
                <a:latin typeface="Carlito"/>
                <a:cs typeface="Carlito"/>
              </a:rPr>
              <a:t> </a:t>
            </a:r>
            <a:r>
              <a:rPr sz="2200" spc="-15" dirty="0">
                <a:latin typeface="Carlito"/>
                <a:cs typeface="Carlito"/>
              </a:rPr>
              <a:t>artificially.</a:t>
            </a:r>
            <a:endParaRPr sz="2200">
              <a:latin typeface="Carlito"/>
              <a:cs typeface="Carlito"/>
            </a:endParaRPr>
          </a:p>
          <a:p>
            <a:pPr marL="355600" marR="90805" indent="-342900">
              <a:lnSpc>
                <a:spcPts val="2110"/>
              </a:lnSpc>
              <a:spcBef>
                <a:spcPts val="509"/>
              </a:spcBef>
              <a:buFont typeface="Arial"/>
              <a:buChar char="•"/>
              <a:tabLst>
                <a:tab pos="354965" algn="l"/>
                <a:tab pos="355600" algn="l"/>
              </a:tabLst>
            </a:pPr>
            <a:r>
              <a:rPr sz="2200" spc="-10" dirty="0">
                <a:latin typeface="Carlito"/>
                <a:cs typeface="Carlito"/>
              </a:rPr>
              <a:t>Auto-tetraploids </a:t>
            </a:r>
            <a:r>
              <a:rPr sz="2200" spc="-20" dirty="0">
                <a:latin typeface="Carlito"/>
                <a:cs typeface="Carlito"/>
              </a:rPr>
              <a:t>have </a:t>
            </a:r>
            <a:r>
              <a:rPr sz="2200" spc="-5" dirty="0">
                <a:latin typeface="Carlito"/>
                <a:cs typeface="Carlito"/>
              </a:rPr>
              <a:t>been </a:t>
            </a:r>
            <a:r>
              <a:rPr sz="2200" spc="-10" dirty="0">
                <a:latin typeface="Carlito"/>
                <a:cs typeface="Carlito"/>
              </a:rPr>
              <a:t>reported </a:t>
            </a:r>
            <a:r>
              <a:rPr sz="2200" spc="-5" dirty="0">
                <a:latin typeface="Carlito"/>
                <a:cs typeface="Carlito"/>
              </a:rPr>
              <a:t>in </a:t>
            </a:r>
            <a:r>
              <a:rPr sz="2200" spc="-10" dirty="0">
                <a:latin typeface="Carlito"/>
                <a:cs typeface="Carlito"/>
              </a:rPr>
              <a:t>Sorghum, wheat, </a:t>
            </a:r>
            <a:r>
              <a:rPr sz="2200" spc="-5" dirty="0">
                <a:latin typeface="Carlito"/>
                <a:cs typeface="Carlito"/>
              </a:rPr>
              <a:t>rice,  </a:t>
            </a:r>
            <a:r>
              <a:rPr sz="2200" spc="-15" dirty="0">
                <a:latin typeface="Carlito"/>
                <a:cs typeface="Carlito"/>
              </a:rPr>
              <a:t>maize, </a:t>
            </a:r>
            <a:r>
              <a:rPr sz="2200" spc="-5" dirty="0">
                <a:latin typeface="Carlito"/>
                <a:cs typeface="Carlito"/>
              </a:rPr>
              <a:t>chilli, </a:t>
            </a:r>
            <a:r>
              <a:rPr sz="2200" spc="-15" dirty="0">
                <a:latin typeface="Carlito"/>
                <a:cs typeface="Carlito"/>
              </a:rPr>
              <a:t>red gram, </a:t>
            </a:r>
            <a:r>
              <a:rPr sz="2200" spc="-10" dirty="0">
                <a:latin typeface="Carlito"/>
                <a:cs typeface="Carlito"/>
              </a:rPr>
              <a:t>black </a:t>
            </a:r>
            <a:r>
              <a:rPr sz="2200" spc="-15" dirty="0">
                <a:latin typeface="Carlito"/>
                <a:cs typeface="Carlito"/>
              </a:rPr>
              <a:t>gram, </a:t>
            </a:r>
            <a:r>
              <a:rPr sz="2200" spc="-10" dirty="0">
                <a:latin typeface="Carlito"/>
                <a:cs typeface="Carlito"/>
              </a:rPr>
              <a:t>green </a:t>
            </a:r>
            <a:r>
              <a:rPr sz="2200" spc="-15" dirty="0">
                <a:latin typeface="Carlito"/>
                <a:cs typeface="Carlito"/>
              </a:rPr>
              <a:t>gram, bengal gram,  </a:t>
            </a:r>
            <a:r>
              <a:rPr sz="2200" spc="-20" dirty="0">
                <a:latin typeface="Carlito"/>
                <a:cs typeface="Carlito"/>
              </a:rPr>
              <a:t>cotton, </a:t>
            </a:r>
            <a:r>
              <a:rPr sz="2200" spc="-15" dirty="0">
                <a:latin typeface="Carlito"/>
                <a:cs typeface="Carlito"/>
              </a:rPr>
              <a:t>guava, </a:t>
            </a:r>
            <a:r>
              <a:rPr sz="2200" spc="-25" dirty="0">
                <a:latin typeface="Carlito"/>
                <a:cs typeface="Carlito"/>
              </a:rPr>
              <a:t>coffee </a:t>
            </a:r>
            <a:r>
              <a:rPr sz="2200" spc="-15" dirty="0">
                <a:latin typeface="Carlito"/>
                <a:cs typeface="Carlito"/>
              </a:rPr>
              <a:t>etc. </a:t>
            </a:r>
            <a:r>
              <a:rPr sz="2200" spc="-5" dirty="0">
                <a:latin typeface="Carlito"/>
                <a:cs typeface="Carlito"/>
              </a:rPr>
              <a:t>It </a:t>
            </a:r>
            <a:r>
              <a:rPr sz="2200" spc="-15" dirty="0">
                <a:latin typeface="Carlito"/>
                <a:cs typeface="Carlito"/>
              </a:rPr>
              <a:t>may </a:t>
            </a:r>
            <a:r>
              <a:rPr sz="2200" spc="-5" dirty="0">
                <a:latin typeface="Carlito"/>
                <a:cs typeface="Carlito"/>
              </a:rPr>
              <a:t>arise </a:t>
            </a:r>
            <a:r>
              <a:rPr sz="2200" spc="-10" dirty="0">
                <a:latin typeface="Carlito"/>
                <a:cs typeface="Carlito"/>
              </a:rPr>
              <a:t>by </a:t>
            </a:r>
            <a:r>
              <a:rPr sz="2200" spc="-5" dirty="0">
                <a:latin typeface="Carlito"/>
                <a:cs typeface="Carlito"/>
              </a:rPr>
              <a:t>somatic doubling and  somatic doubling </a:t>
            </a:r>
            <a:r>
              <a:rPr sz="2200" spc="-10" dirty="0">
                <a:latin typeface="Carlito"/>
                <a:cs typeface="Carlito"/>
              </a:rPr>
              <a:t>generally </a:t>
            </a:r>
            <a:r>
              <a:rPr sz="2200" spc="-5" dirty="0">
                <a:latin typeface="Carlito"/>
                <a:cs typeface="Carlito"/>
              </a:rPr>
              <a:t>happens </a:t>
            </a:r>
            <a:r>
              <a:rPr sz="2200" spc="-15" dirty="0">
                <a:latin typeface="Carlito"/>
                <a:cs typeface="Carlito"/>
              </a:rPr>
              <a:t>by </a:t>
            </a:r>
            <a:r>
              <a:rPr sz="2200" spc="-5" dirty="0">
                <a:latin typeface="Carlito"/>
                <a:cs typeface="Carlito"/>
              </a:rPr>
              <a:t>the </a:t>
            </a:r>
            <a:r>
              <a:rPr sz="2200" spc="-15" dirty="0">
                <a:latin typeface="Carlito"/>
                <a:cs typeface="Carlito"/>
              </a:rPr>
              <a:t>failure </a:t>
            </a:r>
            <a:r>
              <a:rPr sz="2200" spc="-5" dirty="0">
                <a:latin typeface="Carlito"/>
                <a:cs typeface="Carlito"/>
              </a:rPr>
              <a:t>of </a:t>
            </a:r>
            <a:r>
              <a:rPr sz="2200" spc="-15" dirty="0">
                <a:latin typeface="Carlito"/>
                <a:cs typeface="Carlito"/>
              </a:rPr>
              <a:t>first </a:t>
            </a:r>
            <a:r>
              <a:rPr sz="2200" spc="-5" dirty="0">
                <a:latin typeface="Carlito"/>
                <a:cs typeface="Carlito"/>
              </a:rPr>
              <a:t>meiotic  division in the</a:t>
            </a:r>
            <a:r>
              <a:rPr sz="2200" spc="-25" dirty="0">
                <a:latin typeface="Carlito"/>
                <a:cs typeface="Carlito"/>
              </a:rPr>
              <a:t> </a:t>
            </a:r>
            <a:r>
              <a:rPr sz="2200" spc="-15" dirty="0">
                <a:latin typeface="Carlito"/>
                <a:cs typeface="Carlito"/>
              </a:rPr>
              <a:t>zygote.</a:t>
            </a:r>
            <a:endParaRPr sz="2200">
              <a:latin typeface="Carlito"/>
              <a:cs typeface="Carlito"/>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09941"/>
            <a:ext cx="8046720" cy="4123690"/>
          </a:xfrm>
          <a:prstGeom prst="rect">
            <a:avLst/>
          </a:prstGeom>
        </p:spPr>
        <p:txBody>
          <a:bodyPr vert="horz" wrap="square" lIns="0" tIns="110489" rIns="0" bIns="0" rtlCol="0">
            <a:spAutoFit/>
          </a:bodyPr>
          <a:lstStyle/>
          <a:p>
            <a:pPr marL="355600" indent="-342900">
              <a:lnSpc>
                <a:spcPct val="100000"/>
              </a:lnSpc>
              <a:spcBef>
                <a:spcPts val="869"/>
              </a:spcBef>
              <a:buFont typeface="Arial"/>
              <a:buChar char="•"/>
              <a:tabLst>
                <a:tab pos="354965" algn="l"/>
                <a:tab pos="355600" algn="l"/>
              </a:tabLst>
            </a:pPr>
            <a:r>
              <a:rPr sz="3200" b="1" dirty="0">
                <a:latin typeface="Carlito"/>
                <a:cs typeface="Carlito"/>
              </a:rPr>
              <a:t>(ii)</a:t>
            </a:r>
            <a:r>
              <a:rPr sz="3200" b="1" spc="-5" dirty="0">
                <a:latin typeface="Carlito"/>
                <a:cs typeface="Carlito"/>
              </a:rPr>
              <a:t> </a:t>
            </a:r>
            <a:r>
              <a:rPr sz="3200" b="1" dirty="0">
                <a:latin typeface="Carlito"/>
                <a:cs typeface="Carlito"/>
              </a:rPr>
              <a:t>Allopolyploids:</a:t>
            </a:r>
            <a:endParaRPr sz="3200">
              <a:latin typeface="Carlito"/>
              <a:cs typeface="Carlito"/>
            </a:endParaRPr>
          </a:p>
          <a:p>
            <a:pPr marL="355600" marR="5080" indent="-342900">
              <a:lnSpc>
                <a:spcPct val="100000"/>
              </a:lnSpc>
              <a:spcBef>
                <a:spcPts val="770"/>
              </a:spcBef>
              <a:buFont typeface="Arial"/>
              <a:buChar char="•"/>
              <a:tabLst>
                <a:tab pos="354965" algn="l"/>
                <a:tab pos="355600" algn="l"/>
              </a:tabLst>
            </a:pPr>
            <a:r>
              <a:rPr sz="3200" spc="-10" dirty="0">
                <a:latin typeface="Carlito"/>
                <a:cs typeface="Carlito"/>
              </a:rPr>
              <a:t>Polyploidy </a:t>
            </a:r>
            <a:r>
              <a:rPr sz="3200" spc="-20" dirty="0">
                <a:latin typeface="Carlito"/>
                <a:cs typeface="Carlito"/>
              </a:rPr>
              <a:t>may </a:t>
            </a:r>
            <a:r>
              <a:rPr sz="3200" dirty="0">
                <a:latin typeface="Carlito"/>
                <a:cs typeface="Carlito"/>
              </a:rPr>
              <a:t>also </a:t>
            </a:r>
            <a:r>
              <a:rPr sz="3200" spc="-5" dirty="0">
                <a:latin typeface="Carlito"/>
                <a:cs typeface="Carlito"/>
              </a:rPr>
              <a:t>result </a:t>
            </a:r>
            <a:r>
              <a:rPr sz="3200" spc="-15" dirty="0">
                <a:latin typeface="Carlito"/>
                <a:cs typeface="Carlito"/>
              </a:rPr>
              <a:t>from </a:t>
            </a:r>
            <a:r>
              <a:rPr sz="3200" spc="-5" dirty="0">
                <a:latin typeface="Carlito"/>
                <a:cs typeface="Carlito"/>
              </a:rPr>
              <a:t>doubling of  chromosome number </a:t>
            </a:r>
            <a:r>
              <a:rPr sz="3200" dirty="0">
                <a:latin typeface="Carlito"/>
                <a:cs typeface="Carlito"/>
              </a:rPr>
              <a:t>in </a:t>
            </a:r>
            <a:r>
              <a:rPr sz="3200" spc="-10" dirty="0">
                <a:latin typeface="Carlito"/>
                <a:cs typeface="Carlito"/>
              </a:rPr>
              <a:t>hybrid </a:t>
            </a:r>
            <a:r>
              <a:rPr sz="3200" dirty="0">
                <a:latin typeface="Carlito"/>
                <a:cs typeface="Carlito"/>
              </a:rPr>
              <a:t>which is  </a:t>
            </a:r>
            <a:r>
              <a:rPr sz="3200" spc="-10" dirty="0">
                <a:latin typeface="Carlito"/>
                <a:cs typeface="Carlito"/>
              </a:rPr>
              <a:t>derived </a:t>
            </a:r>
            <a:r>
              <a:rPr sz="3200" spc="-15" dirty="0">
                <a:latin typeface="Carlito"/>
                <a:cs typeface="Carlito"/>
              </a:rPr>
              <a:t>from </a:t>
            </a:r>
            <a:r>
              <a:rPr sz="3200" spc="-10" dirty="0">
                <a:latin typeface="Carlito"/>
                <a:cs typeface="Carlito"/>
              </a:rPr>
              <a:t>two </a:t>
            </a:r>
            <a:r>
              <a:rPr sz="3200" dirty="0">
                <a:latin typeface="Carlito"/>
                <a:cs typeface="Carlito"/>
              </a:rPr>
              <a:t>or </a:t>
            </a:r>
            <a:r>
              <a:rPr sz="3200" spc="-10" dirty="0">
                <a:latin typeface="Carlito"/>
                <a:cs typeface="Carlito"/>
              </a:rPr>
              <a:t>more </a:t>
            </a:r>
            <a:r>
              <a:rPr sz="3200" spc="-5" dirty="0">
                <a:latin typeface="Carlito"/>
                <a:cs typeface="Carlito"/>
              </a:rPr>
              <a:t>distinctly </a:t>
            </a:r>
            <a:r>
              <a:rPr sz="3200" spc="-25" dirty="0">
                <a:latin typeface="Carlito"/>
                <a:cs typeface="Carlito"/>
              </a:rPr>
              <a:t>different  </a:t>
            </a:r>
            <a:r>
              <a:rPr sz="3200" spc="-5" dirty="0">
                <a:latin typeface="Carlito"/>
                <a:cs typeface="Carlito"/>
              </a:rPr>
              <a:t>species. This brings </a:t>
            </a:r>
            <a:r>
              <a:rPr sz="3200" spc="-10" dirty="0">
                <a:latin typeface="Carlito"/>
                <a:cs typeface="Carlito"/>
              </a:rPr>
              <a:t>two </a:t>
            </a:r>
            <a:r>
              <a:rPr sz="3200" spc="-5" dirty="0">
                <a:latin typeface="Carlito"/>
                <a:cs typeface="Carlito"/>
              </a:rPr>
              <a:t>(or more) </a:t>
            </a:r>
            <a:r>
              <a:rPr sz="3200" spc="-25" dirty="0">
                <a:latin typeface="Carlito"/>
                <a:cs typeface="Carlito"/>
              </a:rPr>
              <a:t>different  </a:t>
            </a:r>
            <a:r>
              <a:rPr sz="3200" spc="-5" dirty="0">
                <a:latin typeface="Carlito"/>
                <a:cs typeface="Carlito"/>
              </a:rPr>
              <a:t>sets of chromosome </a:t>
            </a:r>
            <a:r>
              <a:rPr sz="3200" dirty="0">
                <a:latin typeface="Carlito"/>
                <a:cs typeface="Carlito"/>
              </a:rPr>
              <a:t>in </a:t>
            </a:r>
            <a:r>
              <a:rPr sz="3200" spc="-10" dirty="0">
                <a:latin typeface="Carlito"/>
                <a:cs typeface="Carlito"/>
              </a:rPr>
              <a:t>hybrid. </a:t>
            </a:r>
            <a:r>
              <a:rPr sz="3200" spc="-5" dirty="0">
                <a:latin typeface="Carlito"/>
                <a:cs typeface="Carlito"/>
              </a:rPr>
              <a:t>The doubling of  </a:t>
            </a:r>
            <a:r>
              <a:rPr sz="3200" spc="-10" dirty="0">
                <a:latin typeface="Carlito"/>
                <a:cs typeface="Carlito"/>
              </a:rPr>
              <a:t>chromosomes </a:t>
            </a:r>
            <a:r>
              <a:rPr sz="3200" dirty="0">
                <a:latin typeface="Carlito"/>
                <a:cs typeface="Carlito"/>
              </a:rPr>
              <a:t>in </a:t>
            </a:r>
            <a:r>
              <a:rPr sz="3200" spc="-5" dirty="0">
                <a:latin typeface="Carlito"/>
                <a:cs typeface="Carlito"/>
              </a:rPr>
              <a:t>the </a:t>
            </a:r>
            <a:r>
              <a:rPr sz="3200" spc="-10" dirty="0">
                <a:latin typeface="Carlito"/>
                <a:cs typeface="Carlito"/>
              </a:rPr>
              <a:t>hybrid, </a:t>
            </a:r>
            <a:r>
              <a:rPr sz="3200" dirty="0">
                <a:latin typeface="Carlito"/>
                <a:cs typeface="Carlito"/>
              </a:rPr>
              <a:t>which </a:t>
            </a:r>
            <a:r>
              <a:rPr sz="3200" spc="-5" dirty="0">
                <a:latin typeface="Carlito"/>
                <a:cs typeface="Carlito"/>
              </a:rPr>
              <a:t>gives rise  </a:t>
            </a:r>
            <a:r>
              <a:rPr sz="3200" spc="-20" dirty="0">
                <a:latin typeface="Carlito"/>
                <a:cs typeface="Carlito"/>
              </a:rPr>
              <a:t>to </a:t>
            </a:r>
            <a:r>
              <a:rPr sz="3200" dirty="0">
                <a:latin typeface="Carlito"/>
                <a:cs typeface="Carlito"/>
              </a:rPr>
              <a:t>a </a:t>
            </a:r>
            <a:r>
              <a:rPr sz="3200" spc="-30" dirty="0">
                <a:latin typeface="Carlito"/>
                <a:cs typeface="Carlito"/>
              </a:rPr>
              <a:t>Polyploidy, </a:t>
            </a:r>
            <a:r>
              <a:rPr sz="3200" dirty="0">
                <a:latin typeface="Carlito"/>
                <a:cs typeface="Carlito"/>
              </a:rPr>
              <a:t>is </a:t>
            </a:r>
            <a:r>
              <a:rPr sz="3200" spc="-5" dirty="0">
                <a:latin typeface="Carlito"/>
                <a:cs typeface="Carlito"/>
              </a:rPr>
              <a:t>called </a:t>
            </a:r>
            <a:r>
              <a:rPr sz="3200" dirty="0">
                <a:latin typeface="Carlito"/>
                <a:cs typeface="Carlito"/>
              </a:rPr>
              <a:t>an</a:t>
            </a:r>
            <a:r>
              <a:rPr sz="3200" spc="65" dirty="0">
                <a:latin typeface="Carlito"/>
                <a:cs typeface="Carlito"/>
              </a:rPr>
              <a:t> </a:t>
            </a:r>
            <a:r>
              <a:rPr sz="3200" dirty="0">
                <a:latin typeface="Carlito"/>
                <a:cs typeface="Carlito"/>
              </a:rPr>
              <a:t>allopolyploid.</a:t>
            </a:r>
            <a:endParaRPr sz="3200">
              <a:latin typeface="Carlito"/>
              <a:cs typeface="Carlito"/>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37461"/>
            <a:ext cx="8022590" cy="4470400"/>
          </a:xfrm>
          <a:prstGeom prst="rect">
            <a:avLst/>
          </a:prstGeom>
        </p:spPr>
        <p:txBody>
          <a:bodyPr vert="horz" wrap="square" lIns="0" tIns="94615" rIns="0" bIns="0" rtlCol="0">
            <a:spAutoFit/>
          </a:bodyPr>
          <a:lstStyle/>
          <a:p>
            <a:pPr marL="355600" marR="5080" indent="-342900">
              <a:lnSpc>
                <a:spcPct val="80000"/>
              </a:lnSpc>
              <a:spcBef>
                <a:spcPts val="745"/>
              </a:spcBef>
              <a:buFont typeface="Arial"/>
              <a:buChar char="•"/>
              <a:tabLst>
                <a:tab pos="354965" algn="l"/>
                <a:tab pos="355600" algn="l"/>
              </a:tabLst>
            </a:pPr>
            <a:r>
              <a:rPr sz="2700" dirty="0">
                <a:latin typeface="Carlito"/>
                <a:cs typeface="Carlito"/>
              </a:rPr>
              <a:t>An </a:t>
            </a:r>
            <a:r>
              <a:rPr sz="2700" spc="-10" dirty="0">
                <a:latin typeface="Carlito"/>
                <a:cs typeface="Carlito"/>
              </a:rPr>
              <a:t>allotetraploid </a:t>
            </a:r>
            <a:r>
              <a:rPr sz="2700" spc="-5" dirty="0">
                <a:latin typeface="Carlito"/>
                <a:cs typeface="Carlito"/>
              </a:rPr>
              <a:t>has been </a:t>
            </a:r>
            <a:r>
              <a:rPr sz="2700" spc="-15" dirty="0">
                <a:latin typeface="Carlito"/>
                <a:cs typeface="Carlito"/>
              </a:rPr>
              <a:t>produced </a:t>
            </a:r>
            <a:r>
              <a:rPr sz="2700" spc="-10" dirty="0">
                <a:latin typeface="Carlito"/>
                <a:cs typeface="Carlito"/>
              </a:rPr>
              <a:t>by by </a:t>
            </a:r>
            <a:r>
              <a:rPr sz="2700" spc="-15" dirty="0">
                <a:latin typeface="Carlito"/>
                <a:cs typeface="Carlito"/>
              </a:rPr>
              <a:t>crossing  </a:t>
            </a:r>
            <a:r>
              <a:rPr sz="2700" i="1" dirty="0">
                <a:latin typeface="Carlito"/>
                <a:cs typeface="Carlito"/>
              </a:rPr>
              <a:t>Raphanus </a:t>
            </a:r>
            <a:r>
              <a:rPr sz="2700" i="1" spc="-5" dirty="0">
                <a:latin typeface="Carlito"/>
                <a:cs typeface="Carlito"/>
              </a:rPr>
              <a:t>sativus </a:t>
            </a:r>
            <a:r>
              <a:rPr sz="2700" spc="-5" dirty="0">
                <a:latin typeface="Carlito"/>
                <a:cs typeface="Carlito"/>
              </a:rPr>
              <a:t>(2n </a:t>
            </a:r>
            <a:r>
              <a:rPr sz="2700" dirty="0">
                <a:latin typeface="Carlito"/>
                <a:cs typeface="Carlito"/>
              </a:rPr>
              <a:t>= 18) and </a:t>
            </a:r>
            <a:r>
              <a:rPr sz="2700" i="1" spc="-5" dirty="0">
                <a:latin typeface="Carlito"/>
                <a:cs typeface="Carlito"/>
              </a:rPr>
              <a:t>Brassica oleracea </a:t>
            </a:r>
            <a:r>
              <a:rPr sz="2700" spc="-5" dirty="0">
                <a:latin typeface="Carlito"/>
                <a:cs typeface="Carlito"/>
              </a:rPr>
              <a:t>(2n </a:t>
            </a:r>
            <a:r>
              <a:rPr sz="2700" dirty="0">
                <a:latin typeface="Carlito"/>
                <a:cs typeface="Carlito"/>
              </a:rPr>
              <a:t>=  18). </a:t>
            </a:r>
            <a:r>
              <a:rPr sz="2700" spc="-5" dirty="0">
                <a:latin typeface="Carlito"/>
                <a:cs typeface="Carlito"/>
              </a:rPr>
              <a:t>The </a:t>
            </a:r>
            <a:r>
              <a:rPr sz="2700" spc="-10" dirty="0">
                <a:latin typeface="Carlito"/>
                <a:cs typeface="Carlito"/>
              </a:rPr>
              <a:t>hybrid </a:t>
            </a:r>
            <a:r>
              <a:rPr sz="2700" spc="-15" dirty="0">
                <a:latin typeface="Carlito"/>
                <a:cs typeface="Carlito"/>
              </a:rPr>
              <a:t>formed </a:t>
            </a:r>
            <a:r>
              <a:rPr sz="2700" spc="-10" dirty="0">
                <a:latin typeface="Carlito"/>
                <a:cs typeface="Carlito"/>
              </a:rPr>
              <a:t>by crossing </a:t>
            </a:r>
            <a:r>
              <a:rPr sz="2700" dirty="0">
                <a:latin typeface="Carlito"/>
                <a:cs typeface="Carlito"/>
              </a:rPr>
              <a:t>these </a:t>
            </a:r>
            <a:r>
              <a:rPr sz="2700" spc="-10" dirty="0">
                <a:latin typeface="Carlito"/>
                <a:cs typeface="Carlito"/>
              </a:rPr>
              <a:t>two </a:t>
            </a:r>
            <a:r>
              <a:rPr sz="2700" spc="-5" dirty="0">
                <a:latin typeface="Carlito"/>
                <a:cs typeface="Carlito"/>
              </a:rPr>
              <a:t>species </a:t>
            </a:r>
            <a:r>
              <a:rPr sz="2700" dirty="0">
                <a:latin typeface="Carlito"/>
                <a:cs typeface="Carlito"/>
              </a:rPr>
              <a:t>is  itself a </a:t>
            </a:r>
            <a:r>
              <a:rPr sz="2700" spc="-5" dirty="0">
                <a:latin typeface="Carlito"/>
                <a:cs typeface="Carlito"/>
              </a:rPr>
              <a:t>diploid (2n </a:t>
            </a:r>
            <a:r>
              <a:rPr sz="2700" dirty="0">
                <a:latin typeface="Carlito"/>
                <a:cs typeface="Carlito"/>
              </a:rPr>
              <a:t>= 18). It </a:t>
            </a:r>
            <a:r>
              <a:rPr sz="2700" spc="-15" dirty="0">
                <a:latin typeface="Carlito"/>
                <a:cs typeface="Carlito"/>
              </a:rPr>
              <a:t>contains </a:t>
            </a:r>
            <a:r>
              <a:rPr sz="2700" spc="-5" dirty="0">
                <a:latin typeface="Carlito"/>
                <a:cs typeface="Carlito"/>
              </a:rPr>
              <a:t>only one set of  </a:t>
            </a:r>
            <a:r>
              <a:rPr sz="2700" spc="-15" dirty="0">
                <a:latin typeface="Carlito"/>
                <a:cs typeface="Carlito"/>
              </a:rPr>
              <a:t>radish </a:t>
            </a:r>
            <a:r>
              <a:rPr sz="2700" spc="-10" dirty="0">
                <a:latin typeface="Carlito"/>
                <a:cs typeface="Carlito"/>
              </a:rPr>
              <a:t>chromosome </a:t>
            </a:r>
            <a:r>
              <a:rPr sz="2700" spc="-5" dirty="0">
                <a:latin typeface="Carlito"/>
                <a:cs typeface="Carlito"/>
              </a:rPr>
              <a:t>(n </a:t>
            </a:r>
            <a:r>
              <a:rPr sz="2700" dirty="0">
                <a:latin typeface="Carlito"/>
                <a:cs typeface="Carlito"/>
              </a:rPr>
              <a:t>= 9) and </a:t>
            </a:r>
            <a:r>
              <a:rPr sz="2700" spc="-5" dirty="0">
                <a:latin typeface="Carlito"/>
                <a:cs typeface="Carlito"/>
              </a:rPr>
              <a:t>one </a:t>
            </a:r>
            <a:r>
              <a:rPr sz="2700" spc="-10" dirty="0">
                <a:latin typeface="Carlito"/>
                <a:cs typeface="Carlito"/>
              </a:rPr>
              <a:t>set </a:t>
            </a:r>
            <a:r>
              <a:rPr sz="2700" spc="-5" dirty="0">
                <a:latin typeface="Carlito"/>
                <a:cs typeface="Carlito"/>
              </a:rPr>
              <a:t>of </a:t>
            </a:r>
            <a:r>
              <a:rPr sz="2700" spc="-10" dirty="0">
                <a:latin typeface="Carlito"/>
                <a:cs typeface="Carlito"/>
              </a:rPr>
              <a:t>cabbage </a:t>
            </a:r>
            <a:r>
              <a:rPr sz="2700" spc="-5" dirty="0">
                <a:latin typeface="Carlito"/>
                <a:cs typeface="Carlito"/>
              </a:rPr>
              <a:t>(n</a:t>
            </a:r>
            <a:r>
              <a:rPr sz="2700" spc="-35" dirty="0">
                <a:latin typeface="Carlito"/>
                <a:cs typeface="Carlito"/>
              </a:rPr>
              <a:t> </a:t>
            </a:r>
            <a:r>
              <a:rPr sz="2700" dirty="0">
                <a:latin typeface="Carlito"/>
                <a:cs typeface="Carlito"/>
              </a:rPr>
              <a:t>=</a:t>
            </a:r>
            <a:endParaRPr sz="2700">
              <a:latin typeface="Carlito"/>
              <a:cs typeface="Carlito"/>
            </a:endParaRPr>
          </a:p>
          <a:p>
            <a:pPr marL="355600">
              <a:lnSpc>
                <a:spcPts val="2270"/>
              </a:lnSpc>
            </a:pPr>
            <a:r>
              <a:rPr sz="2700" dirty="0">
                <a:latin typeface="Carlito"/>
                <a:cs typeface="Carlito"/>
              </a:rPr>
              <a:t>9) </a:t>
            </a:r>
            <a:r>
              <a:rPr sz="2700" spc="-5" dirty="0">
                <a:latin typeface="Carlito"/>
                <a:cs typeface="Carlito"/>
              </a:rPr>
              <a:t>chromosomes. The </a:t>
            </a:r>
            <a:r>
              <a:rPr sz="2700" spc="-10" dirty="0">
                <a:latin typeface="Carlito"/>
                <a:cs typeface="Carlito"/>
              </a:rPr>
              <a:t>hybrid </a:t>
            </a:r>
            <a:r>
              <a:rPr sz="2700" spc="-25" dirty="0">
                <a:latin typeface="Carlito"/>
                <a:cs typeface="Carlito"/>
              </a:rPr>
              <a:t>differs </a:t>
            </a:r>
            <a:r>
              <a:rPr sz="2700" spc="-15" dirty="0">
                <a:latin typeface="Carlito"/>
                <a:cs typeface="Carlito"/>
              </a:rPr>
              <a:t>from </a:t>
            </a:r>
            <a:r>
              <a:rPr sz="2700" spc="-5" dirty="0">
                <a:latin typeface="Carlito"/>
                <a:cs typeface="Carlito"/>
              </a:rPr>
              <a:t>both</a:t>
            </a:r>
            <a:r>
              <a:rPr sz="2700" spc="-10" dirty="0">
                <a:latin typeface="Carlito"/>
                <a:cs typeface="Carlito"/>
              </a:rPr>
              <a:t> </a:t>
            </a:r>
            <a:r>
              <a:rPr sz="2700" dirty="0">
                <a:latin typeface="Carlito"/>
                <a:cs typeface="Carlito"/>
              </a:rPr>
              <a:t>the</a:t>
            </a:r>
            <a:endParaRPr sz="2700">
              <a:latin typeface="Carlito"/>
              <a:cs typeface="Carlito"/>
            </a:endParaRPr>
          </a:p>
          <a:p>
            <a:pPr marL="355600">
              <a:lnSpc>
                <a:spcPts val="2915"/>
              </a:lnSpc>
            </a:pPr>
            <a:r>
              <a:rPr sz="2700" spc="-15" dirty="0">
                <a:latin typeface="Carlito"/>
                <a:cs typeface="Carlito"/>
              </a:rPr>
              <a:t>parents </a:t>
            </a:r>
            <a:r>
              <a:rPr sz="2700" dirty="0">
                <a:latin typeface="Carlito"/>
                <a:cs typeface="Carlito"/>
              </a:rPr>
              <a:t>and </a:t>
            </a:r>
            <a:r>
              <a:rPr sz="2700" spc="-10" dirty="0">
                <a:latin typeface="Carlito"/>
                <a:cs typeface="Carlito"/>
              </a:rPr>
              <a:t>showed </a:t>
            </a:r>
            <a:r>
              <a:rPr sz="2700" spc="-15" dirty="0">
                <a:latin typeface="Carlito"/>
                <a:cs typeface="Carlito"/>
              </a:rPr>
              <a:t>many characters </a:t>
            </a:r>
            <a:r>
              <a:rPr sz="2700" spc="-5" dirty="0">
                <a:latin typeface="Carlito"/>
                <a:cs typeface="Carlito"/>
              </a:rPr>
              <a:t>of</a:t>
            </a:r>
            <a:r>
              <a:rPr sz="2700" spc="-40" dirty="0">
                <a:latin typeface="Carlito"/>
                <a:cs typeface="Carlito"/>
              </a:rPr>
              <a:t> </a:t>
            </a:r>
            <a:r>
              <a:rPr sz="2700" spc="-5" dirty="0">
                <a:latin typeface="Carlito"/>
                <a:cs typeface="Carlito"/>
              </a:rPr>
              <a:t>both.</a:t>
            </a:r>
            <a:endParaRPr sz="2700">
              <a:latin typeface="Carlito"/>
              <a:cs typeface="Carlito"/>
            </a:endParaRPr>
          </a:p>
          <a:p>
            <a:pPr marL="355600" marR="76200" indent="-342900">
              <a:lnSpc>
                <a:spcPct val="80000"/>
              </a:lnSpc>
              <a:spcBef>
                <a:spcPts val="650"/>
              </a:spcBef>
              <a:buFont typeface="Arial"/>
              <a:buChar char="•"/>
              <a:tabLst>
                <a:tab pos="354965" algn="l"/>
                <a:tab pos="355600" algn="l"/>
              </a:tabLst>
            </a:pPr>
            <a:r>
              <a:rPr sz="2700" dirty="0">
                <a:latin typeface="Carlito"/>
                <a:cs typeface="Carlito"/>
              </a:rPr>
              <a:t>It is </a:t>
            </a:r>
            <a:r>
              <a:rPr sz="2700" spc="-5" dirty="0">
                <a:latin typeface="Carlito"/>
                <a:cs typeface="Carlito"/>
              </a:rPr>
              <a:t>almost </a:t>
            </a:r>
            <a:r>
              <a:rPr sz="2700" spc="-10" dirty="0">
                <a:latin typeface="Carlito"/>
                <a:cs typeface="Carlito"/>
              </a:rPr>
              <a:t>sterile, </a:t>
            </a:r>
            <a:r>
              <a:rPr sz="2700" spc="-5" dirty="0">
                <a:latin typeface="Carlito"/>
                <a:cs typeface="Carlito"/>
              </a:rPr>
              <a:t>because </a:t>
            </a:r>
            <a:r>
              <a:rPr sz="2700" spc="-15" dirty="0">
                <a:latin typeface="Carlito"/>
                <a:cs typeface="Carlito"/>
              </a:rPr>
              <a:t>radish </a:t>
            </a:r>
            <a:r>
              <a:rPr sz="2700" dirty="0">
                <a:latin typeface="Carlito"/>
                <a:cs typeface="Carlito"/>
              </a:rPr>
              <a:t>and </a:t>
            </a:r>
            <a:r>
              <a:rPr sz="2700" spc="-10" dirty="0">
                <a:latin typeface="Carlito"/>
                <a:cs typeface="Carlito"/>
              </a:rPr>
              <a:t>cabbage  chromosome </a:t>
            </a:r>
            <a:r>
              <a:rPr sz="2700" spc="-15" dirty="0">
                <a:latin typeface="Carlito"/>
                <a:cs typeface="Carlito"/>
              </a:rPr>
              <a:t>are </a:t>
            </a:r>
            <a:r>
              <a:rPr sz="2700" spc="-5" dirty="0">
                <a:latin typeface="Carlito"/>
                <a:cs typeface="Carlito"/>
              </a:rPr>
              <a:t>so </a:t>
            </a:r>
            <a:r>
              <a:rPr sz="2700" spc="-20" dirty="0">
                <a:latin typeface="Carlito"/>
                <a:cs typeface="Carlito"/>
              </a:rPr>
              <a:t>different </a:t>
            </a:r>
            <a:r>
              <a:rPr sz="2700" spc="-10" dirty="0">
                <a:latin typeface="Carlito"/>
                <a:cs typeface="Carlito"/>
              </a:rPr>
              <a:t>that </a:t>
            </a:r>
            <a:r>
              <a:rPr sz="2700" spc="-5" dirty="0">
                <a:latin typeface="Carlito"/>
                <a:cs typeface="Carlito"/>
              </a:rPr>
              <a:t>they do </a:t>
            </a:r>
            <a:r>
              <a:rPr sz="2700" dirty="0">
                <a:latin typeface="Carlito"/>
                <a:cs typeface="Carlito"/>
              </a:rPr>
              <a:t>not </a:t>
            </a:r>
            <a:r>
              <a:rPr sz="2700" spc="-5" dirty="0">
                <a:latin typeface="Carlito"/>
                <a:cs typeface="Carlito"/>
              </a:rPr>
              <a:t>pair or  </a:t>
            </a:r>
            <a:r>
              <a:rPr sz="2700" spc="-10" dirty="0">
                <a:latin typeface="Carlito"/>
                <a:cs typeface="Carlito"/>
              </a:rPr>
              <a:t>fail </a:t>
            </a:r>
            <a:r>
              <a:rPr sz="2700" spc="-20" dirty="0">
                <a:latin typeface="Carlito"/>
                <a:cs typeface="Carlito"/>
              </a:rPr>
              <a:t>to </a:t>
            </a:r>
            <a:r>
              <a:rPr sz="2700" spc="-5" dirty="0">
                <a:latin typeface="Carlito"/>
                <a:cs typeface="Carlito"/>
              </a:rPr>
              <a:t>pair </a:t>
            </a:r>
            <a:r>
              <a:rPr sz="2700" spc="-10" dirty="0">
                <a:latin typeface="Carlito"/>
                <a:cs typeface="Carlito"/>
              </a:rPr>
              <a:t>at </a:t>
            </a:r>
            <a:r>
              <a:rPr sz="2700" dirty="0">
                <a:latin typeface="Carlito"/>
                <a:cs typeface="Carlito"/>
              </a:rPr>
              <a:t>meiosis I. </a:t>
            </a:r>
            <a:r>
              <a:rPr sz="2700" spc="-10" dirty="0">
                <a:latin typeface="Carlito"/>
                <a:cs typeface="Carlito"/>
              </a:rPr>
              <a:t>But </a:t>
            </a:r>
            <a:r>
              <a:rPr sz="2700" dirty="0">
                <a:latin typeface="Carlito"/>
                <a:cs typeface="Carlito"/>
              </a:rPr>
              <a:t>the </a:t>
            </a:r>
            <a:r>
              <a:rPr sz="2700" spc="-10" dirty="0">
                <a:latin typeface="Carlito"/>
                <a:cs typeface="Carlito"/>
              </a:rPr>
              <a:t>hybrid </a:t>
            </a:r>
            <a:r>
              <a:rPr sz="2700" spc="-15" dirty="0">
                <a:latin typeface="Carlito"/>
                <a:cs typeface="Carlito"/>
              </a:rPr>
              <a:t>forms </a:t>
            </a:r>
            <a:r>
              <a:rPr sz="2700" dirty="0">
                <a:latin typeface="Carlito"/>
                <a:cs typeface="Carlito"/>
              </a:rPr>
              <a:t>an  </a:t>
            </a:r>
            <a:r>
              <a:rPr sz="2700" spc="-5" dirty="0">
                <a:latin typeface="Carlito"/>
                <a:cs typeface="Carlito"/>
              </a:rPr>
              <a:t>occasional </a:t>
            </a:r>
            <a:r>
              <a:rPr sz="2700" spc="-15" dirty="0">
                <a:latin typeface="Carlito"/>
                <a:cs typeface="Carlito"/>
              </a:rPr>
              <a:t>gamete </a:t>
            </a:r>
            <a:r>
              <a:rPr sz="2700" dirty="0">
                <a:latin typeface="Carlito"/>
                <a:cs typeface="Carlito"/>
              </a:rPr>
              <a:t>which </a:t>
            </a:r>
            <a:r>
              <a:rPr sz="2700" spc="-15" dirty="0">
                <a:latin typeface="Carlito"/>
                <a:cs typeface="Carlito"/>
              </a:rPr>
              <a:t>contains </a:t>
            </a:r>
            <a:r>
              <a:rPr sz="2700" spc="-5" dirty="0">
                <a:latin typeface="Carlito"/>
                <a:cs typeface="Carlito"/>
              </a:rPr>
              <a:t>one </a:t>
            </a:r>
            <a:r>
              <a:rPr sz="2700" spc="-10" dirty="0">
                <a:latin typeface="Carlito"/>
                <a:cs typeface="Carlito"/>
              </a:rPr>
              <a:t>complete set </a:t>
            </a:r>
            <a:r>
              <a:rPr sz="2700" spc="-5" dirty="0">
                <a:latin typeface="Carlito"/>
                <a:cs typeface="Carlito"/>
              </a:rPr>
              <a:t>of  </a:t>
            </a:r>
            <a:r>
              <a:rPr sz="2700" spc="-15" dirty="0">
                <a:latin typeface="Carlito"/>
                <a:cs typeface="Carlito"/>
              </a:rPr>
              <a:t>radish </a:t>
            </a:r>
            <a:r>
              <a:rPr sz="2700" spc="-10" dirty="0">
                <a:latin typeface="Carlito"/>
                <a:cs typeface="Carlito"/>
              </a:rPr>
              <a:t>chromosomes </a:t>
            </a:r>
            <a:r>
              <a:rPr sz="2700" dirty="0">
                <a:latin typeface="Carlito"/>
                <a:cs typeface="Carlito"/>
              </a:rPr>
              <a:t>and </a:t>
            </a:r>
            <a:r>
              <a:rPr sz="2700" spc="-5" dirty="0">
                <a:latin typeface="Carlito"/>
                <a:cs typeface="Carlito"/>
              </a:rPr>
              <a:t>one </a:t>
            </a:r>
            <a:r>
              <a:rPr sz="2700" spc="-15" dirty="0">
                <a:latin typeface="Carlito"/>
                <a:cs typeface="Carlito"/>
              </a:rPr>
              <a:t>complete </a:t>
            </a:r>
            <a:r>
              <a:rPr sz="2700" spc="-5" dirty="0">
                <a:latin typeface="Carlito"/>
                <a:cs typeface="Carlito"/>
              </a:rPr>
              <a:t>set of </a:t>
            </a:r>
            <a:r>
              <a:rPr sz="2700" spc="-10" dirty="0">
                <a:latin typeface="Carlito"/>
                <a:cs typeface="Carlito"/>
              </a:rPr>
              <a:t>cabbage  </a:t>
            </a:r>
            <a:r>
              <a:rPr sz="2700" spc="-5" dirty="0">
                <a:latin typeface="Carlito"/>
                <a:cs typeface="Carlito"/>
              </a:rPr>
              <a:t>chromosomes.</a:t>
            </a:r>
            <a:endParaRPr sz="2700">
              <a:latin typeface="Carlito"/>
              <a:cs typeface="Carlito"/>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497840" y="1570990"/>
            <a:ext cx="8139430" cy="4224020"/>
          </a:xfrm>
          <a:prstGeom prst="rect">
            <a:avLst/>
          </a:prstGeom>
        </p:spPr>
        <p:txBody>
          <a:bodyPr vert="horz" wrap="square" lIns="0" tIns="53975" rIns="0" bIns="0" rtlCol="0">
            <a:spAutoFit/>
          </a:bodyPr>
          <a:lstStyle/>
          <a:p>
            <a:pPr marL="393700" marR="77470" indent="-342900">
              <a:lnSpc>
                <a:spcPct val="90000"/>
              </a:lnSpc>
              <a:spcBef>
                <a:spcPts val="425"/>
              </a:spcBef>
              <a:buFont typeface="Arial"/>
              <a:buChar char="•"/>
              <a:tabLst>
                <a:tab pos="393065" algn="l"/>
                <a:tab pos="393700" algn="l"/>
              </a:tabLst>
            </a:pPr>
            <a:r>
              <a:rPr sz="2700" dirty="0">
                <a:latin typeface="Carlito"/>
                <a:cs typeface="Carlito"/>
              </a:rPr>
              <a:t>When </a:t>
            </a:r>
            <a:r>
              <a:rPr sz="2700" spc="-5" dirty="0">
                <a:latin typeface="Carlito"/>
                <a:cs typeface="Carlito"/>
              </a:rPr>
              <a:t>such </a:t>
            </a:r>
            <a:r>
              <a:rPr sz="2700" spc="-10" dirty="0">
                <a:latin typeface="Carlito"/>
                <a:cs typeface="Carlito"/>
              </a:rPr>
              <a:t>two </a:t>
            </a:r>
            <a:r>
              <a:rPr sz="2700" spc="-15" dirty="0">
                <a:latin typeface="Carlito"/>
                <a:cs typeface="Carlito"/>
              </a:rPr>
              <a:t>gametes </a:t>
            </a:r>
            <a:r>
              <a:rPr sz="2700" spc="-10" dirty="0">
                <a:latin typeface="Carlito"/>
                <a:cs typeface="Carlito"/>
              </a:rPr>
              <a:t>combine </a:t>
            </a:r>
            <a:r>
              <a:rPr sz="2700" spc="-5" dirty="0">
                <a:latin typeface="Carlito"/>
                <a:cs typeface="Carlito"/>
              </a:rPr>
              <a:t>they </a:t>
            </a:r>
            <a:r>
              <a:rPr sz="2700" spc="-15" dirty="0">
                <a:latin typeface="Carlito"/>
                <a:cs typeface="Carlito"/>
              </a:rPr>
              <a:t>produce </a:t>
            </a:r>
            <a:r>
              <a:rPr sz="2700" dirty="0">
                <a:latin typeface="Carlito"/>
                <a:cs typeface="Carlito"/>
              </a:rPr>
              <a:t>a </a:t>
            </a:r>
            <a:r>
              <a:rPr sz="2700" spc="-10" dirty="0">
                <a:latin typeface="Carlito"/>
                <a:cs typeface="Carlito"/>
              </a:rPr>
              <a:t>plant  </a:t>
            </a:r>
            <a:r>
              <a:rPr sz="2700" dirty="0">
                <a:latin typeface="Carlito"/>
                <a:cs typeface="Carlito"/>
              </a:rPr>
              <a:t>which </a:t>
            </a:r>
            <a:r>
              <a:rPr sz="2700" spc="-15" dirty="0">
                <a:latin typeface="Carlito"/>
                <a:cs typeface="Carlito"/>
              </a:rPr>
              <a:t>contains </a:t>
            </a:r>
            <a:r>
              <a:rPr sz="2700" spc="-10" dirty="0">
                <a:latin typeface="Carlito"/>
                <a:cs typeface="Carlito"/>
              </a:rPr>
              <a:t>two </a:t>
            </a:r>
            <a:r>
              <a:rPr sz="2700" spc="-5" dirty="0">
                <a:latin typeface="Carlito"/>
                <a:cs typeface="Carlito"/>
              </a:rPr>
              <a:t>sets of </a:t>
            </a:r>
            <a:r>
              <a:rPr sz="2700" spc="-15" dirty="0">
                <a:latin typeface="Carlito"/>
                <a:cs typeface="Carlito"/>
              </a:rPr>
              <a:t>radish </a:t>
            </a:r>
            <a:r>
              <a:rPr sz="2700" spc="-10" dirty="0">
                <a:latin typeface="Carlito"/>
                <a:cs typeface="Carlito"/>
              </a:rPr>
              <a:t>chromosome </a:t>
            </a:r>
            <a:r>
              <a:rPr sz="2700" dirty="0">
                <a:latin typeface="Carlito"/>
                <a:cs typeface="Carlito"/>
              </a:rPr>
              <a:t>and  </a:t>
            </a:r>
            <a:r>
              <a:rPr sz="2700" spc="-10" dirty="0">
                <a:latin typeface="Carlito"/>
                <a:cs typeface="Carlito"/>
              </a:rPr>
              <a:t>two </a:t>
            </a:r>
            <a:r>
              <a:rPr sz="2700" spc="-5" dirty="0">
                <a:latin typeface="Carlito"/>
                <a:cs typeface="Carlito"/>
              </a:rPr>
              <a:t>sets of </a:t>
            </a:r>
            <a:r>
              <a:rPr sz="2700" spc="-10" dirty="0">
                <a:latin typeface="Carlito"/>
                <a:cs typeface="Carlito"/>
              </a:rPr>
              <a:t>cabbage </a:t>
            </a:r>
            <a:r>
              <a:rPr sz="2700" spc="-5" dirty="0">
                <a:latin typeface="Carlito"/>
                <a:cs typeface="Carlito"/>
              </a:rPr>
              <a:t>chromosomes (18+18 </a:t>
            </a:r>
            <a:r>
              <a:rPr sz="2700" dirty="0">
                <a:latin typeface="Carlito"/>
                <a:cs typeface="Carlito"/>
              </a:rPr>
              <a:t>= 36). </a:t>
            </a:r>
            <a:r>
              <a:rPr sz="2700" spc="-5" dirty="0">
                <a:latin typeface="Carlito"/>
                <a:cs typeface="Carlito"/>
              </a:rPr>
              <a:t>These  F</a:t>
            </a:r>
            <a:r>
              <a:rPr sz="2700" spc="-7" baseline="-20061" dirty="0">
                <a:latin typeface="Carlito"/>
                <a:cs typeface="Carlito"/>
              </a:rPr>
              <a:t>2 </a:t>
            </a:r>
            <a:r>
              <a:rPr sz="2700" spc="-10" dirty="0">
                <a:latin typeface="Carlito"/>
                <a:cs typeface="Carlito"/>
              </a:rPr>
              <a:t>progenies </a:t>
            </a:r>
            <a:r>
              <a:rPr sz="2700" spc="-20" dirty="0">
                <a:latin typeface="Carlito"/>
                <a:cs typeface="Carlito"/>
              </a:rPr>
              <a:t>were </a:t>
            </a:r>
            <a:r>
              <a:rPr sz="2700" spc="-15" dirty="0">
                <a:latin typeface="Carlito"/>
                <a:cs typeface="Carlito"/>
              </a:rPr>
              <a:t>fertile </a:t>
            </a:r>
            <a:r>
              <a:rPr sz="2700" dirty="0">
                <a:latin typeface="Carlito"/>
                <a:cs typeface="Carlito"/>
              </a:rPr>
              <a:t>and </a:t>
            </a:r>
            <a:r>
              <a:rPr sz="2700" spc="-10" dirty="0">
                <a:latin typeface="Carlito"/>
                <a:cs typeface="Carlito"/>
              </a:rPr>
              <a:t>tetraploids. </a:t>
            </a:r>
            <a:r>
              <a:rPr sz="2700" spc="-5" dirty="0">
                <a:latin typeface="Carlito"/>
                <a:cs typeface="Carlito"/>
              </a:rPr>
              <a:t>This </a:t>
            </a:r>
            <a:r>
              <a:rPr sz="2700" spc="-10" dirty="0">
                <a:latin typeface="Carlito"/>
                <a:cs typeface="Carlito"/>
              </a:rPr>
              <a:t>plant  showed </a:t>
            </a:r>
            <a:r>
              <a:rPr sz="2700" spc="-15" dirty="0">
                <a:latin typeface="Carlito"/>
                <a:cs typeface="Carlito"/>
              </a:rPr>
              <a:t>foliage </a:t>
            </a:r>
            <a:r>
              <a:rPr sz="2700" spc="-20" dirty="0">
                <a:latin typeface="Carlito"/>
                <a:cs typeface="Carlito"/>
              </a:rPr>
              <a:t>like </a:t>
            </a:r>
            <a:r>
              <a:rPr sz="2700" spc="-15" dirty="0">
                <a:latin typeface="Carlito"/>
                <a:cs typeface="Carlito"/>
              </a:rPr>
              <a:t>radish </a:t>
            </a:r>
            <a:r>
              <a:rPr sz="2700" dirty="0">
                <a:latin typeface="Carlito"/>
                <a:cs typeface="Carlito"/>
              </a:rPr>
              <a:t>and </a:t>
            </a:r>
            <a:r>
              <a:rPr sz="2700" spc="-15" dirty="0">
                <a:latin typeface="Carlito"/>
                <a:cs typeface="Carlito"/>
              </a:rPr>
              <a:t>root </a:t>
            </a:r>
            <a:r>
              <a:rPr sz="2700" spc="-25" dirty="0">
                <a:latin typeface="Carlito"/>
                <a:cs typeface="Carlito"/>
              </a:rPr>
              <a:t>like </a:t>
            </a:r>
            <a:r>
              <a:rPr sz="2700" spc="-5" dirty="0">
                <a:latin typeface="Carlito"/>
                <a:cs typeface="Carlito"/>
              </a:rPr>
              <a:t>cabbage. The  fruit </a:t>
            </a:r>
            <a:r>
              <a:rPr sz="2700" spc="-15" dirty="0">
                <a:latin typeface="Carlito"/>
                <a:cs typeface="Carlito"/>
              </a:rPr>
              <a:t>was</a:t>
            </a:r>
            <a:r>
              <a:rPr sz="2700" spc="-30" dirty="0">
                <a:latin typeface="Carlito"/>
                <a:cs typeface="Carlito"/>
              </a:rPr>
              <a:t> </a:t>
            </a:r>
            <a:r>
              <a:rPr sz="2700" spc="-35" dirty="0">
                <a:latin typeface="Carlito"/>
                <a:cs typeface="Carlito"/>
              </a:rPr>
              <a:t>peculier.</a:t>
            </a:r>
            <a:endParaRPr sz="2700">
              <a:latin typeface="Carlito"/>
              <a:cs typeface="Carlito"/>
            </a:endParaRPr>
          </a:p>
          <a:p>
            <a:pPr marL="393700" marR="55880" indent="-342900">
              <a:lnSpc>
                <a:spcPct val="90000"/>
              </a:lnSpc>
              <a:spcBef>
                <a:spcPts val="650"/>
              </a:spcBef>
              <a:buFont typeface="Arial"/>
              <a:buChar char="•"/>
              <a:tabLst>
                <a:tab pos="393065" algn="l"/>
                <a:tab pos="393700" algn="l"/>
              </a:tabLst>
            </a:pPr>
            <a:r>
              <a:rPr sz="2700" dirty="0">
                <a:latin typeface="Carlito"/>
                <a:cs typeface="Carlito"/>
              </a:rPr>
              <a:t>It </a:t>
            </a:r>
            <a:r>
              <a:rPr sz="2700" spc="-10" dirty="0">
                <a:latin typeface="Carlito"/>
                <a:cs typeface="Carlito"/>
              </a:rPr>
              <a:t>resembled </a:t>
            </a:r>
            <a:r>
              <a:rPr sz="2700" dirty="0">
                <a:latin typeface="Carlito"/>
                <a:cs typeface="Carlito"/>
              </a:rPr>
              <a:t>the </a:t>
            </a:r>
            <a:r>
              <a:rPr sz="2700" spc="-10" dirty="0">
                <a:latin typeface="Carlito"/>
                <a:cs typeface="Carlito"/>
              </a:rPr>
              <a:t>cabbage </a:t>
            </a:r>
            <a:r>
              <a:rPr sz="2700" dirty="0">
                <a:latin typeface="Carlito"/>
                <a:cs typeface="Carlito"/>
              </a:rPr>
              <a:t>in its </a:t>
            </a:r>
            <a:r>
              <a:rPr sz="2700" spc="-5" dirty="0">
                <a:latin typeface="Carlito"/>
                <a:cs typeface="Carlito"/>
              </a:rPr>
              <a:t>lower portion </a:t>
            </a:r>
            <a:r>
              <a:rPr sz="2700" dirty="0">
                <a:latin typeface="Carlito"/>
                <a:cs typeface="Carlito"/>
              </a:rPr>
              <a:t>and the  </a:t>
            </a:r>
            <a:r>
              <a:rPr sz="2700" spc="-15" dirty="0">
                <a:latin typeface="Carlito"/>
                <a:cs typeface="Carlito"/>
              </a:rPr>
              <a:t>radish </a:t>
            </a:r>
            <a:r>
              <a:rPr sz="2700" dirty="0">
                <a:latin typeface="Carlito"/>
                <a:cs typeface="Carlito"/>
              </a:rPr>
              <a:t>in its </a:t>
            </a:r>
            <a:r>
              <a:rPr sz="2700" spc="-5" dirty="0">
                <a:latin typeface="Carlito"/>
                <a:cs typeface="Carlito"/>
              </a:rPr>
              <a:t>apical portion. The </a:t>
            </a:r>
            <a:r>
              <a:rPr sz="2700" spc="-10" dirty="0">
                <a:latin typeface="Carlito"/>
                <a:cs typeface="Carlito"/>
              </a:rPr>
              <a:t>allotetraploid </a:t>
            </a:r>
            <a:r>
              <a:rPr sz="2700" spc="-15" dirty="0">
                <a:latin typeface="Carlito"/>
                <a:cs typeface="Carlito"/>
              </a:rPr>
              <a:t>bred </a:t>
            </a:r>
            <a:r>
              <a:rPr sz="2700" spc="-10" dirty="0">
                <a:latin typeface="Carlito"/>
                <a:cs typeface="Carlito"/>
              </a:rPr>
              <a:t>true,  </a:t>
            </a:r>
            <a:r>
              <a:rPr sz="2700" spc="-5" dirty="0">
                <a:latin typeface="Carlito"/>
                <a:cs typeface="Carlito"/>
              </a:rPr>
              <a:t>hence of no </a:t>
            </a:r>
            <a:r>
              <a:rPr sz="2700" spc="-15" dirty="0">
                <a:latin typeface="Carlito"/>
                <a:cs typeface="Carlito"/>
              </a:rPr>
              <a:t>practical </a:t>
            </a:r>
            <a:r>
              <a:rPr sz="2700" spc="-10" dirty="0">
                <a:latin typeface="Carlito"/>
                <a:cs typeface="Carlito"/>
              </a:rPr>
              <a:t>value. </a:t>
            </a:r>
            <a:r>
              <a:rPr sz="2700" dirty="0">
                <a:latin typeface="Carlito"/>
                <a:cs typeface="Carlito"/>
              </a:rPr>
              <a:t>As it </a:t>
            </a:r>
            <a:r>
              <a:rPr sz="2700" spc="-10" dirty="0">
                <a:latin typeface="Carlito"/>
                <a:cs typeface="Carlito"/>
              </a:rPr>
              <a:t>combines </a:t>
            </a:r>
            <a:r>
              <a:rPr sz="2700" spc="-15" dirty="0">
                <a:latin typeface="Carlito"/>
                <a:cs typeface="Carlito"/>
              </a:rPr>
              <a:t>characters  </a:t>
            </a:r>
            <a:r>
              <a:rPr sz="2700" spc="-5" dirty="0">
                <a:latin typeface="Carlito"/>
                <a:cs typeface="Carlito"/>
              </a:rPr>
              <a:t>of both </a:t>
            </a:r>
            <a:r>
              <a:rPr sz="2700" spc="-15" dirty="0">
                <a:latin typeface="Carlito"/>
                <a:cs typeface="Carlito"/>
              </a:rPr>
              <a:t>radish </a:t>
            </a:r>
            <a:r>
              <a:rPr sz="2700" dirty="0">
                <a:latin typeface="Carlito"/>
                <a:cs typeface="Carlito"/>
              </a:rPr>
              <a:t>and </a:t>
            </a:r>
            <a:r>
              <a:rPr sz="2700" spc="-5" dirty="0">
                <a:latin typeface="Carlito"/>
                <a:cs typeface="Carlito"/>
              </a:rPr>
              <a:t>cabbage, </a:t>
            </a:r>
            <a:r>
              <a:rPr sz="2700" spc="-20" dirty="0">
                <a:latin typeface="Carlito"/>
                <a:cs typeface="Carlito"/>
              </a:rPr>
              <a:t>therefore, </a:t>
            </a:r>
            <a:r>
              <a:rPr sz="2700" spc="-5" dirty="0">
                <a:latin typeface="Carlito"/>
                <a:cs typeface="Carlito"/>
              </a:rPr>
              <a:t>has been  named</a:t>
            </a:r>
            <a:r>
              <a:rPr sz="2700" spc="-35" dirty="0">
                <a:latin typeface="Carlito"/>
                <a:cs typeface="Carlito"/>
              </a:rPr>
              <a:t> </a:t>
            </a:r>
            <a:r>
              <a:rPr sz="2700" i="1" spc="-5" dirty="0">
                <a:latin typeface="Carlito"/>
                <a:cs typeface="Carlito"/>
              </a:rPr>
              <a:t>Raphanobrassica</a:t>
            </a:r>
            <a:r>
              <a:rPr sz="2700" spc="-5" dirty="0">
                <a:latin typeface="Carlito"/>
                <a:cs typeface="Carlito"/>
              </a:rPr>
              <a:t>.</a:t>
            </a:r>
            <a:endParaRPr sz="2700">
              <a:latin typeface="Carlito"/>
              <a:cs typeface="Carlito"/>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58493"/>
            <a:ext cx="8067040" cy="4124325"/>
          </a:xfrm>
          <a:prstGeom prst="rect">
            <a:avLst/>
          </a:prstGeom>
        </p:spPr>
        <p:txBody>
          <a:bodyPr vert="horz" wrap="square" lIns="0" tIns="62230" rIns="0" bIns="0" rtlCol="0">
            <a:spAutoFit/>
          </a:bodyPr>
          <a:lstStyle/>
          <a:p>
            <a:pPr marL="355600" marR="5080" indent="-342900">
              <a:lnSpc>
                <a:spcPct val="90000"/>
              </a:lnSpc>
              <a:spcBef>
                <a:spcPts val="490"/>
              </a:spcBef>
              <a:buFont typeface="Arial"/>
              <a:buChar char="•"/>
              <a:tabLst>
                <a:tab pos="354965" algn="l"/>
                <a:tab pos="355600" algn="l"/>
              </a:tabLst>
            </a:pPr>
            <a:r>
              <a:rPr sz="3200" dirty="0">
                <a:latin typeface="Carlito"/>
                <a:cs typeface="Carlito"/>
              </a:rPr>
              <a:t>Some of the </a:t>
            </a:r>
            <a:r>
              <a:rPr sz="3200" spc="-10" dirty="0">
                <a:latin typeface="Carlito"/>
                <a:cs typeface="Carlito"/>
              </a:rPr>
              <a:t>synthetic allotetraploids </a:t>
            </a:r>
            <a:r>
              <a:rPr sz="3200" spc="-5" dirty="0">
                <a:latin typeface="Carlito"/>
                <a:cs typeface="Carlito"/>
              </a:rPr>
              <a:t>resemble  </a:t>
            </a:r>
            <a:r>
              <a:rPr sz="3200" dirty="0">
                <a:latin typeface="Carlito"/>
                <a:cs typeface="Carlito"/>
              </a:rPr>
              <a:t>closely with the </a:t>
            </a:r>
            <a:r>
              <a:rPr sz="3200" spc="-15" dirty="0">
                <a:latin typeface="Carlito"/>
                <a:cs typeface="Carlito"/>
              </a:rPr>
              <a:t>existing </a:t>
            </a:r>
            <a:r>
              <a:rPr sz="3200" spc="-5" dirty="0">
                <a:latin typeface="Carlito"/>
                <a:cs typeface="Carlito"/>
              </a:rPr>
              <a:t>species. </a:t>
            </a:r>
            <a:r>
              <a:rPr sz="3200" spc="-25" dirty="0">
                <a:latin typeface="Carlito"/>
                <a:cs typeface="Carlito"/>
              </a:rPr>
              <a:t>Various  </a:t>
            </a:r>
            <a:r>
              <a:rPr sz="3200" spc="-5" dirty="0">
                <a:latin typeface="Carlito"/>
                <a:cs typeface="Carlito"/>
              </a:rPr>
              <a:t>species </a:t>
            </a:r>
            <a:r>
              <a:rPr sz="3200" spc="-30" dirty="0">
                <a:latin typeface="Carlito"/>
                <a:cs typeface="Carlito"/>
              </a:rPr>
              <a:t>like </a:t>
            </a:r>
            <a:r>
              <a:rPr sz="3200" spc="-5" dirty="0">
                <a:latin typeface="Carlito"/>
                <a:cs typeface="Carlito"/>
              </a:rPr>
              <a:t>wheat, </a:t>
            </a:r>
            <a:r>
              <a:rPr sz="3200" spc="-20" dirty="0">
                <a:latin typeface="Carlito"/>
                <a:cs typeface="Carlito"/>
              </a:rPr>
              <a:t>cotton, </a:t>
            </a:r>
            <a:r>
              <a:rPr sz="3200" spc="-10" dirty="0">
                <a:latin typeface="Carlito"/>
                <a:cs typeface="Carlito"/>
              </a:rPr>
              <a:t>tobacco etc. </a:t>
            </a:r>
            <a:r>
              <a:rPr sz="3200" spc="-5" dirty="0">
                <a:latin typeface="Carlito"/>
                <a:cs typeface="Carlito"/>
              </a:rPr>
              <a:t>might  </a:t>
            </a:r>
            <a:r>
              <a:rPr sz="3200" spc="-20" dirty="0">
                <a:latin typeface="Carlito"/>
                <a:cs typeface="Carlito"/>
              </a:rPr>
              <a:t>have </a:t>
            </a:r>
            <a:r>
              <a:rPr sz="3200" spc="-5" dirty="0">
                <a:latin typeface="Carlito"/>
                <a:cs typeface="Carlito"/>
              </a:rPr>
              <a:t>developed by </a:t>
            </a:r>
            <a:r>
              <a:rPr sz="3200" dirty="0">
                <a:latin typeface="Carlito"/>
                <a:cs typeface="Carlito"/>
              </a:rPr>
              <a:t>this</a:t>
            </a:r>
            <a:r>
              <a:rPr sz="3200" spc="25" dirty="0">
                <a:latin typeface="Carlito"/>
                <a:cs typeface="Carlito"/>
              </a:rPr>
              <a:t> </a:t>
            </a:r>
            <a:r>
              <a:rPr sz="3200" dirty="0">
                <a:latin typeface="Carlito"/>
                <a:cs typeface="Carlito"/>
              </a:rPr>
              <a:t>method.</a:t>
            </a:r>
            <a:endParaRPr sz="3200">
              <a:latin typeface="Carlito"/>
              <a:cs typeface="Carlito"/>
            </a:endParaRPr>
          </a:p>
          <a:p>
            <a:pPr marL="355600" marR="97790" indent="-342900">
              <a:lnSpc>
                <a:spcPct val="90000"/>
              </a:lnSpc>
              <a:spcBef>
                <a:spcPts val="765"/>
              </a:spcBef>
              <a:buFont typeface="Arial"/>
              <a:buChar char="•"/>
              <a:tabLst>
                <a:tab pos="354965" algn="l"/>
                <a:tab pos="355600" algn="l"/>
              </a:tabLst>
            </a:pPr>
            <a:r>
              <a:rPr sz="3200" spc="-5" dirty="0">
                <a:latin typeface="Carlito"/>
                <a:cs typeface="Carlito"/>
              </a:rPr>
              <a:t>During </a:t>
            </a:r>
            <a:r>
              <a:rPr sz="3200" dirty="0">
                <a:latin typeface="Carlito"/>
                <a:cs typeface="Carlito"/>
              </a:rPr>
              <a:t>the </a:t>
            </a:r>
            <a:r>
              <a:rPr sz="3200" spc="-10" dirty="0">
                <a:latin typeface="Carlito"/>
                <a:cs typeface="Carlito"/>
              </a:rPr>
              <a:t>recent </a:t>
            </a:r>
            <a:r>
              <a:rPr sz="3200" spc="-20" dirty="0">
                <a:latin typeface="Carlito"/>
                <a:cs typeface="Carlito"/>
              </a:rPr>
              <a:t>years </a:t>
            </a:r>
            <a:r>
              <a:rPr sz="3200" dirty="0">
                <a:latin typeface="Carlito"/>
                <a:cs typeface="Carlito"/>
              </a:rPr>
              <a:t>a </a:t>
            </a:r>
            <a:r>
              <a:rPr sz="3200" spc="-5" dirty="0">
                <a:latin typeface="Carlito"/>
                <a:cs typeface="Carlito"/>
              </a:rPr>
              <a:t>new genus </a:t>
            </a:r>
            <a:r>
              <a:rPr sz="3200" spc="-25" dirty="0">
                <a:latin typeface="Carlito"/>
                <a:cs typeface="Carlito"/>
              </a:rPr>
              <a:t>Triticale  </a:t>
            </a:r>
            <a:r>
              <a:rPr sz="3200" spc="-5" dirty="0">
                <a:latin typeface="Carlito"/>
                <a:cs typeface="Carlito"/>
              </a:rPr>
              <a:t>has </a:t>
            </a:r>
            <a:r>
              <a:rPr sz="3200" dirty="0">
                <a:latin typeface="Carlito"/>
                <a:cs typeface="Carlito"/>
              </a:rPr>
              <a:t>been </a:t>
            </a:r>
            <a:r>
              <a:rPr sz="3200" spc="-10" dirty="0">
                <a:latin typeface="Carlito"/>
                <a:cs typeface="Carlito"/>
              </a:rPr>
              <a:t>synthesised by combining </a:t>
            </a:r>
            <a:r>
              <a:rPr sz="3200" dirty="0">
                <a:latin typeface="Carlito"/>
                <a:cs typeface="Carlito"/>
              </a:rPr>
              <a:t>the  </a:t>
            </a:r>
            <a:r>
              <a:rPr sz="3200" spc="-5" dirty="0">
                <a:latin typeface="Carlito"/>
                <a:cs typeface="Carlito"/>
              </a:rPr>
              <a:t>chromosome of </a:t>
            </a:r>
            <a:r>
              <a:rPr sz="3200" i="1" spc="-25" dirty="0">
                <a:latin typeface="Carlito"/>
                <a:cs typeface="Carlito"/>
              </a:rPr>
              <a:t>Triticum </a:t>
            </a:r>
            <a:r>
              <a:rPr sz="3200" i="1" spc="-5" dirty="0">
                <a:latin typeface="Carlito"/>
                <a:cs typeface="Carlito"/>
              </a:rPr>
              <a:t>duram </a:t>
            </a:r>
            <a:r>
              <a:rPr sz="3200" dirty="0">
                <a:latin typeface="Carlito"/>
                <a:cs typeface="Carlito"/>
              </a:rPr>
              <a:t>and </a:t>
            </a:r>
            <a:r>
              <a:rPr sz="3200" i="1" spc="-10" dirty="0">
                <a:latin typeface="Carlito"/>
                <a:cs typeface="Carlito"/>
              </a:rPr>
              <a:t>Secale  </a:t>
            </a:r>
            <a:r>
              <a:rPr sz="3200" i="1" dirty="0">
                <a:latin typeface="Carlito"/>
                <a:cs typeface="Carlito"/>
              </a:rPr>
              <a:t>cereale </a:t>
            </a:r>
            <a:r>
              <a:rPr sz="3200" spc="-5" dirty="0">
                <a:latin typeface="Carlito"/>
                <a:cs typeface="Carlito"/>
              </a:rPr>
              <a:t>(rye). This </a:t>
            </a:r>
            <a:r>
              <a:rPr sz="3200" dirty="0">
                <a:latin typeface="Carlito"/>
                <a:cs typeface="Carlito"/>
              </a:rPr>
              <a:t>new </a:t>
            </a:r>
            <a:r>
              <a:rPr sz="3200" spc="-5" dirty="0">
                <a:latin typeface="Carlito"/>
                <a:cs typeface="Carlito"/>
              </a:rPr>
              <a:t>genus </a:t>
            </a:r>
            <a:r>
              <a:rPr sz="3200" spc="-25" dirty="0">
                <a:latin typeface="Carlito"/>
                <a:cs typeface="Carlito"/>
              </a:rPr>
              <a:t>Triticale </a:t>
            </a:r>
            <a:r>
              <a:rPr sz="3200" dirty="0">
                <a:latin typeface="Carlito"/>
                <a:cs typeface="Carlito"/>
              </a:rPr>
              <a:t>is a </a:t>
            </a:r>
            <a:r>
              <a:rPr sz="3200" spc="-5" dirty="0">
                <a:latin typeface="Carlito"/>
                <a:cs typeface="Carlito"/>
              </a:rPr>
              <a:t>very  </a:t>
            </a:r>
            <a:r>
              <a:rPr sz="3200" spc="-10" dirty="0">
                <a:latin typeface="Carlito"/>
                <a:cs typeface="Carlito"/>
              </a:rPr>
              <a:t>useful </a:t>
            </a:r>
            <a:r>
              <a:rPr sz="3200" dirty="0">
                <a:latin typeface="Carlito"/>
                <a:cs typeface="Carlito"/>
              </a:rPr>
              <a:t>allopolyploid </a:t>
            </a:r>
            <a:r>
              <a:rPr sz="3200" spc="-5" dirty="0">
                <a:latin typeface="Carlito"/>
                <a:cs typeface="Carlito"/>
              </a:rPr>
              <a:t>(2n </a:t>
            </a:r>
            <a:r>
              <a:rPr sz="3200" dirty="0">
                <a:latin typeface="Carlito"/>
                <a:cs typeface="Carlito"/>
              </a:rPr>
              <a:t>=</a:t>
            </a:r>
            <a:r>
              <a:rPr sz="3200" spc="45" dirty="0">
                <a:latin typeface="Carlito"/>
                <a:cs typeface="Carlito"/>
              </a:rPr>
              <a:t> </a:t>
            </a:r>
            <a:r>
              <a:rPr sz="3200" dirty="0">
                <a:latin typeface="Carlito"/>
                <a:cs typeface="Carlito"/>
              </a:rPr>
              <a:t>56).</a:t>
            </a:r>
            <a:endParaRPr sz="3200">
              <a:latin typeface="Carlito"/>
              <a:cs typeface="Carlito"/>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330" y="192150"/>
            <a:ext cx="7308215" cy="635000"/>
          </a:xfrm>
          <a:prstGeom prst="rect">
            <a:avLst/>
          </a:prstGeom>
        </p:spPr>
        <p:txBody>
          <a:bodyPr vert="horz" wrap="square" lIns="0" tIns="12065" rIns="0" bIns="0" rtlCol="0">
            <a:spAutoFit/>
          </a:bodyPr>
          <a:lstStyle/>
          <a:p>
            <a:pPr marL="12700">
              <a:lnSpc>
                <a:spcPct val="100000"/>
              </a:lnSpc>
              <a:spcBef>
                <a:spcPts val="95"/>
              </a:spcBef>
            </a:pPr>
            <a:r>
              <a:rPr sz="4000" b="1" spc="-40" dirty="0">
                <a:latin typeface="Carlito"/>
                <a:cs typeface="Carlito"/>
              </a:rPr>
              <a:t>Techniques </a:t>
            </a:r>
            <a:r>
              <a:rPr sz="4000" b="1" spc="-5" dirty="0">
                <a:latin typeface="Carlito"/>
                <a:cs typeface="Carlito"/>
              </a:rPr>
              <a:t>of Inducing</a:t>
            </a:r>
            <a:r>
              <a:rPr sz="4000" b="1" spc="30" dirty="0">
                <a:latin typeface="Carlito"/>
                <a:cs typeface="Carlito"/>
              </a:rPr>
              <a:t> </a:t>
            </a:r>
            <a:r>
              <a:rPr sz="4000" b="1" spc="-10" dirty="0">
                <a:latin typeface="Carlito"/>
                <a:cs typeface="Carlito"/>
              </a:rPr>
              <a:t>Polyploidy:</a:t>
            </a:r>
            <a:endParaRPr sz="4000">
              <a:latin typeface="Carlito"/>
              <a:cs typeface="Carlito"/>
            </a:endParaRPr>
          </a:p>
        </p:txBody>
      </p:sp>
      <p:sp>
        <p:nvSpPr>
          <p:cNvPr id="3" name="object 3"/>
          <p:cNvSpPr txBox="1"/>
          <p:nvPr/>
        </p:nvSpPr>
        <p:spPr>
          <a:xfrm>
            <a:off x="535940" y="1545081"/>
            <a:ext cx="8046084" cy="4140835"/>
          </a:xfrm>
          <a:prstGeom prst="rect">
            <a:avLst/>
          </a:prstGeom>
        </p:spPr>
        <p:txBody>
          <a:bodyPr vert="horz" wrap="square" lIns="0" tIns="12065" rIns="0" bIns="0" rtlCol="0">
            <a:spAutoFit/>
          </a:bodyPr>
          <a:lstStyle/>
          <a:p>
            <a:pPr marL="355600" indent="-342900">
              <a:lnSpc>
                <a:spcPct val="100000"/>
              </a:lnSpc>
              <a:spcBef>
                <a:spcPts val="95"/>
              </a:spcBef>
              <a:buFont typeface="Arial"/>
              <a:buChar char="•"/>
              <a:tabLst>
                <a:tab pos="354965" algn="l"/>
                <a:tab pos="355600" algn="l"/>
              </a:tabLst>
            </a:pPr>
            <a:r>
              <a:rPr sz="2500" b="1" spc="-5" dirty="0">
                <a:latin typeface="Carlito"/>
                <a:cs typeface="Carlito"/>
              </a:rPr>
              <a:t>1.</a:t>
            </a:r>
            <a:r>
              <a:rPr sz="2500" b="1" spc="-15" dirty="0">
                <a:latin typeface="Carlito"/>
                <a:cs typeface="Carlito"/>
              </a:rPr>
              <a:t> </a:t>
            </a:r>
            <a:r>
              <a:rPr sz="2500" b="1" spc="-10" dirty="0">
                <a:latin typeface="Carlito"/>
                <a:cs typeface="Carlito"/>
              </a:rPr>
              <a:t>Decapitation:</a:t>
            </a:r>
            <a:endParaRPr sz="2500">
              <a:latin typeface="Carlito"/>
              <a:cs typeface="Carlito"/>
            </a:endParaRPr>
          </a:p>
          <a:p>
            <a:pPr marL="355600" marR="300990" indent="-342900">
              <a:lnSpc>
                <a:spcPct val="80000"/>
              </a:lnSpc>
              <a:spcBef>
                <a:spcPts val="600"/>
              </a:spcBef>
              <a:buFont typeface="Arial"/>
              <a:buChar char="•"/>
              <a:tabLst>
                <a:tab pos="354965" algn="l"/>
                <a:tab pos="355600" algn="l"/>
              </a:tabLst>
            </a:pPr>
            <a:r>
              <a:rPr sz="2500" spc="-5" dirty="0">
                <a:latin typeface="Carlito"/>
                <a:cs typeface="Carlito"/>
              </a:rPr>
              <a:t>It has been </a:t>
            </a:r>
            <a:r>
              <a:rPr sz="2500" spc="-20" dirty="0">
                <a:latin typeface="Carlito"/>
                <a:cs typeface="Carlito"/>
              </a:rPr>
              <a:t>found </a:t>
            </a:r>
            <a:r>
              <a:rPr sz="2500" spc="-5" dirty="0">
                <a:latin typeface="Carlito"/>
                <a:cs typeface="Carlito"/>
              </a:rPr>
              <a:t>in various seedlings </a:t>
            </a:r>
            <a:r>
              <a:rPr sz="2500" spc="-10" dirty="0">
                <a:latin typeface="Carlito"/>
                <a:cs typeface="Carlito"/>
              </a:rPr>
              <a:t>that </a:t>
            </a:r>
            <a:r>
              <a:rPr sz="2500" spc="-5" dirty="0">
                <a:latin typeface="Carlito"/>
                <a:cs typeface="Carlito"/>
              </a:rPr>
              <a:t>if their tip is  </a:t>
            </a:r>
            <a:r>
              <a:rPr sz="2500" spc="-15" dirty="0">
                <a:latin typeface="Carlito"/>
                <a:cs typeface="Carlito"/>
              </a:rPr>
              <a:t>removed </a:t>
            </a:r>
            <a:r>
              <a:rPr sz="2500" spc="-5" dirty="0">
                <a:latin typeface="Carlito"/>
                <a:cs typeface="Carlito"/>
              </a:rPr>
              <a:t>or cut </a:t>
            </a:r>
            <a:r>
              <a:rPr sz="2500" spc="-15" dirty="0">
                <a:latin typeface="Carlito"/>
                <a:cs typeface="Carlito"/>
              </a:rPr>
              <a:t>off </a:t>
            </a:r>
            <a:r>
              <a:rPr sz="2500" spc="-5" dirty="0">
                <a:latin typeface="Carlito"/>
                <a:cs typeface="Carlito"/>
              </a:rPr>
              <a:t>by a sharp </a:t>
            </a:r>
            <a:r>
              <a:rPr sz="2500" spc="-15" dirty="0">
                <a:latin typeface="Carlito"/>
                <a:cs typeface="Carlito"/>
              </a:rPr>
              <a:t>knife </a:t>
            </a:r>
            <a:r>
              <a:rPr sz="2500" spc="-5" dirty="0">
                <a:latin typeface="Carlito"/>
                <a:cs typeface="Carlito"/>
              </a:rPr>
              <a:t>the callus is </a:t>
            </a:r>
            <a:r>
              <a:rPr sz="2500" spc="-10" dirty="0">
                <a:latin typeface="Carlito"/>
                <a:cs typeface="Carlito"/>
              </a:rPr>
              <a:t>produced  </a:t>
            </a:r>
            <a:r>
              <a:rPr sz="2500" spc="-5" dirty="0">
                <a:latin typeface="Carlito"/>
                <a:cs typeface="Carlito"/>
              </a:rPr>
              <a:t>which </a:t>
            </a:r>
            <a:r>
              <a:rPr sz="2500" spc="-10" dirty="0">
                <a:latin typeface="Carlito"/>
                <a:cs typeface="Carlito"/>
              </a:rPr>
              <a:t>give </a:t>
            </a:r>
            <a:r>
              <a:rPr sz="2500" dirty="0">
                <a:latin typeface="Carlito"/>
                <a:cs typeface="Carlito"/>
              </a:rPr>
              <a:t>rise </a:t>
            </a:r>
            <a:r>
              <a:rPr sz="2500" spc="-10" dirty="0">
                <a:latin typeface="Carlito"/>
                <a:cs typeface="Carlito"/>
              </a:rPr>
              <a:t>to some</a:t>
            </a:r>
            <a:r>
              <a:rPr sz="2500" spc="10" dirty="0">
                <a:latin typeface="Carlito"/>
                <a:cs typeface="Carlito"/>
              </a:rPr>
              <a:t> </a:t>
            </a:r>
            <a:r>
              <a:rPr sz="2500" spc="-5" dirty="0">
                <a:latin typeface="Carlito"/>
                <a:cs typeface="Carlito"/>
              </a:rPr>
              <a:t>polyploids.</a:t>
            </a:r>
            <a:endParaRPr sz="2500">
              <a:latin typeface="Carlito"/>
              <a:cs typeface="Carlito"/>
            </a:endParaRPr>
          </a:p>
          <a:p>
            <a:pPr marL="355600" indent="-342900">
              <a:lnSpc>
                <a:spcPct val="100000"/>
              </a:lnSpc>
              <a:buFont typeface="Arial"/>
              <a:buChar char="•"/>
              <a:tabLst>
                <a:tab pos="354965" algn="l"/>
                <a:tab pos="355600" algn="l"/>
              </a:tabLst>
            </a:pPr>
            <a:r>
              <a:rPr sz="2500" b="1" spc="-5" dirty="0">
                <a:latin typeface="Carlito"/>
                <a:cs typeface="Carlito"/>
              </a:rPr>
              <a:t>2. </a:t>
            </a:r>
            <a:r>
              <a:rPr sz="2500" b="1" spc="-20" dirty="0">
                <a:latin typeface="Carlito"/>
                <a:cs typeface="Carlito"/>
              </a:rPr>
              <a:t>Graft</a:t>
            </a:r>
            <a:r>
              <a:rPr sz="2500" b="1" spc="-25" dirty="0">
                <a:latin typeface="Carlito"/>
                <a:cs typeface="Carlito"/>
              </a:rPr>
              <a:t> </a:t>
            </a:r>
            <a:r>
              <a:rPr sz="2500" b="1" spc="-5" dirty="0">
                <a:latin typeface="Carlito"/>
                <a:cs typeface="Carlito"/>
              </a:rPr>
              <a:t>combinations:</a:t>
            </a:r>
            <a:endParaRPr sz="2500">
              <a:latin typeface="Carlito"/>
              <a:cs typeface="Carlito"/>
            </a:endParaRPr>
          </a:p>
          <a:p>
            <a:pPr marL="355600" marR="94615" indent="-342900">
              <a:lnSpc>
                <a:spcPct val="80000"/>
              </a:lnSpc>
              <a:spcBef>
                <a:spcPts val="600"/>
              </a:spcBef>
              <a:buFont typeface="Arial"/>
              <a:buChar char="•"/>
              <a:tabLst>
                <a:tab pos="354965" algn="l"/>
                <a:tab pos="355600" algn="l"/>
              </a:tabLst>
            </a:pPr>
            <a:r>
              <a:rPr sz="2500" spc="-5" dirty="0">
                <a:latin typeface="Carlito"/>
                <a:cs typeface="Carlito"/>
              </a:rPr>
              <a:t>It has been observed that callus </a:t>
            </a:r>
            <a:r>
              <a:rPr sz="2500" spc="-10" dirty="0">
                <a:latin typeface="Carlito"/>
                <a:cs typeface="Carlito"/>
              </a:rPr>
              <a:t>formation </a:t>
            </a:r>
            <a:r>
              <a:rPr sz="2500" spc="-15" dirty="0">
                <a:latin typeface="Carlito"/>
                <a:cs typeface="Carlito"/>
              </a:rPr>
              <a:t>occurs </a:t>
            </a:r>
            <a:r>
              <a:rPr sz="2500" spc="-5" dirty="0">
                <a:latin typeface="Carlito"/>
                <a:cs typeface="Carlito"/>
              </a:rPr>
              <a:t>during  the </a:t>
            </a:r>
            <a:r>
              <a:rPr sz="2500" spc="-15" dirty="0">
                <a:latin typeface="Carlito"/>
                <a:cs typeface="Carlito"/>
              </a:rPr>
              <a:t>graft </a:t>
            </a:r>
            <a:r>
              <a:rPr sz="2500" spc="-10" dirty="0">
                <a:latin typeface="Carlito"/>
                <a:cs typeface="Carlito"/>
              </a:rPr>
              <a:t>combinations </a:t>
            </a:r>
            <a:r>
              <a:rPr sz="2500" dirty="0">
                <a:latin typeface="Carlito"/>
                <a:cs typeface="Carlito"/>
              </a:rPr>
              <a:t>i.e., </a:t>
            </a:r>
            <a:r>
              <a:rPr sz="2500" spc="-5" dirty="0">
                <a:latin typeface="Carlito"/>
                <a:cs typeface="Carlito"/>
              </a:rPr>
              <a:t>7% </a:t>
            </a:r>
            <a:r>
              <a:rPr sz="2500" spc="-10" dirty="0">
                <a:latin typeface="Carlito"/>
                <a:cs typeface="Carlito"/>
              </a:rPr>
              <a:t>(fusion </a:t>
            </a:r>
            <a:r>
              <a:rPr sz="2500" spc="-5" dirty="0">
                <a:latin typeface="Carlito"/>
                <a:cs typeface="Carlito"/>
              </a:rPr>
              <a:t>of </a:t>
            </a:r>
            <a:r>
              <a:rPr sz="2500" spc="-15" dirty="0">
                <a:latin typeface="Carlito"/>
                <a:cs typeface="Carlito"/>
              </a:rPr>
              <a:t>stock </a:t>
            </a:r>
            <a:r>
              <a:rPr sz="2500" spc="-5" dirty="0">
                <a:latin typeface="Carlito"/>
                <a:cs typeface="Carlito"/>
              </a:rPr>
              <a:t>and </a:t>
            </a:r>
            <a:r>
              <a:rPr sz="2500" spc="-10" dirty="0">
                <a:latin typeface="Carlito"/>
                <a:cs typeface="Carlito"/>
              </a:rPr>
              <a:t>scion)  </a:t>
            </a:r>
            <a:r>
              <a:rPr sz="2500" spc="-5" dirty="0">
                <a:latin typeface="Carlito"/>
                <a:cs typeface="Carlito"/>
              </a:rPr>
              <a:t>which </a:t>
            </a:r>
            <a:r>
              <a:rPr sz="2500" spc="-20" dirty="0">
                <a:latin typeface="Carlito"/>
                <a:cs typeface="Carlito"/>
              </a:rPr>
              <a:t>may </a:t>
            </a:r>
            <a:r>
              <a:rPr sz="2500" spc="-5" dirty="0">
                <a:latin typeface="Carlito"/>
                <a:cs typeface="Carlito"/>
              </a:rPr>
              <a:t>lead </a:t>
            </a:r>
            <a:r>
              <a:rPr sz="2500" spc="-15" dirty="0">
                <a:latin typeface="Carlito"/>
                <a:cs typeface="Carlito"/>
              </a:rPr>
              <a:t>to </a:t>
            </a:r>
            <a:r>
              <a:rPr sz="2500" spc="-10" dirty="0">
                <a:latin typeface="Carlito"/>
                <a:cs typeface="Carlito"/>
              </a:rPr>
              <a:t>some </a:t>
            </a:r>
            <a:r>
              <a:rPr sz="2500" spc="-15" dirty="0">
                <a:latin typeface="Carlito"/>
                <a:cs typeface="Carlito"/>
              </a:rPr>
              <a:t>extent </a:t>
            </a:r>
            <a:r>
              <a:rPr sz="2500" spc="-5" dirty="0">
                <a:latin typeface="Carlito"/>
                <a:cs typeface="Carlito"/>
              </a:rPr>
              <a:t>polyploidy – </a:t>
            </a:r>
            <a:r>
              <a:rPr sz="2500" spc="-30" dirty="0">
                <a:latin typeface="Carlito"/>
                <a:cs typeface="Carlito"/>
              </a:rPr>
              <a:t>Winkler,</a:t>
            </a:r>
            <a:r>
              <a:rPr sz="2500" spc="150" dirty="0">
                <a:latin typeface="Carlito"/>
                <a:cs typeface="Carlito"/>
              </a:rPr>
              <a:t> </a:t>
            </a:r>
            <a:r>
              <a:rPr sz="2500" spc="-10" dirty="0">
                <a:latin typeface="Carlito"/>
                <a:cs typeface="Carlito"/>
              </a:rPr>
              <a:t>1916.</a:t>
            </a:r>
            <a:endParaRPr sz="2500">
              <a:latin typeface="Carlito"/>
              <a:cs typeface="Carlito"/>
            </a:endParaRPr>
          </a:p>
          <a:p>
            <a:pPr marL="355600" indent="-342900" algn="just">
              <a:lnSpc>
                <a:spcPct val="100000"/>
              </a:lnSpc>
              <a:buFont typeface="Arial"/>
              <a:buChar char="•"/>
              <a:tabLst>
                <a:tab pos="355600" algn="l"/>
              </a:tabLst>
            </a:pPr>
            <a:r>
              <a:rPr sz="2500" b="1" spc="-5" dirty="0">
                <a:latin typeface="Carlito"/>
                <a:cs typeface="Carlito"/>
              </a:rPr>
              <a:t>3.</a:t>
            </a:r>
            <a:r>
              <a:rPr sz="2500" b="1" spc="-15" dirty="0">
                <a:latin typeface="Carlito"/>
                <a:cs typeface="Carlito"/>
              </a:rPr>
              <a:t> </a:t>
            </a:r>
            <a:r>
              <a:rPr sz="2500" b="1" spc="-5" dirty="0">
                <a:latin typeface="Carlito"/>
                <a:cs typeface="Carlito"/>
              </a:rPr>
              <a:t>Radiations:</a:t>
            </a:r>
            <a:endParaRPr sz="2500">
              <a:latin typeface="Carlito"/>
              <a:cs typeface="Carlito"/>
            </a:endParaRPr>
          </a:p>
          <a:p>
            <a:pPr marL="355600" marR="5080" indent="-342900" algn="just">
              <a:lnSpc>
                <a:spcPct val="80000"/>
              </a:lnSpc>
              <a:spcBef>
                <a:spcPts val="600"/>
              </a:spcBef>
              <a:buFont typeface="Arial"/>
              <a:buChar char="•"/>
              <a:tabLst>
                <a:tab pos="355600" algn="l"/>
              </a:tabLst>
            </a:pPr>
            <a:r>
              <a:rPr sz="2500" spc="-10" dirty="0">
                <a:latin typeface="Carlito"/>
                <a:cs typeface="Carlito"/>
              </a:rPr>
              <a:t>Irradiation </a:t>
            </a:r>
            <a:r>
              <a:rPr sz="2500" spc="-5" dirty="0">
                <a:latin typeface="Carlito"/>
                <a:cs typeface="Carlito"/>
              </a:rPr>
              <a:t>of </a:t>
            </a:r>
            <a:r>
              <a:rPr sz="2500" spc="-15" dirty="0">
                <a:latin typeface="Carlito"/>
                <a:cs typeface="Carlito"/>
              </a:rPr>
              <a:t>vegetative </a:t>
            </a:r>
            <a:r>
              <a:rPr sz="2500" spc="-5" dirty="0">
                <a:latin typeface="Carlito"/>
                <a:cs typeface="Carlito"/>
              </a:rPr>
              <a:t>and </a:t>
            </a:r>
            <a:r>
              <a:rPr sz="2500" spc="-15" dirty="0">
                <a:latin typeface="Carlito"/>
                <a:cs typeface="Carlito"/>
              </a:rPr>
              <a:t>floral </a:t>
            </a:r>
            <a:r>
              <a:rPr sz="2500" spc="-10" dirty="0">
                <a:latin typeface="Carlito"/>
                <a:cs typeface="Carlito"/>
              </a:rPr>
              <a:t>buds </a:t>
            </a:r>
            <a:r>
              <a:rPr sz="2500" spc="-5" dirty="0">
                <a:latin typeface="Carlito"/>
                <a:cs typeface="Carlito"/>
              </a:rPr>
              <a:t>with </a:t>
            </a:r>
            <a:r>
              <a:rPr sz="2500" spc="-25" dirty="0">
                <a:latin typeface="Carlito"/>
                <a:cs typeface="Carlito"/>
              </a:rPr>
              <a:t>X-rays, </a:t>
            </a:r>
            <a:r>
              <a:rPr sz="2500" spc="-15" dirty="0">
                <a:latin typeface="Carlito"/>
                <a:cs typeface="Carlito"/>
              </a:rPr>
              <a:t>gamma  </a:t>
            </a:r>
            <a:r>
              <a:rPr sz="2500" spc="-30" dirty="0">
                <a:latin typeface="Carlito"/>
                <a:cs typeface="Carlito"/>
              </a:rPr>
              <a:t>rays </a:t>
            </a:r>
            <a:r>
              <a:rPr sz="2500" dirty="0">
                <a:latin typeface="Carlito"/>
                <a:cs typeface="Carlito"/>
              </a:rPr>
              <a:t>or </a:t>
            </a:r>
            <a:r>
              <a:rPr sz="2500" spc="-10" dirty="0">
                <a:latin typeface="Carlito"/>
                <a:cs typeface="Carlito"/>
              </a:rPr>
              <a:t>ultra-violet </a:t>
            </a:r>
            <a:r>
              <a:rPr sz="2500" spc="-30" dirty="0">
                <a:latin typeface="Carlito"/>
                <a:cs typeface="Carlito"/>
              </a:rPr>
              <a:t>rays, </a:t>
            </a:r>
            <a:r>
              <a:rPr sz="2500" spc="-10" dirty="0">
                <a:latin typeface="Carlito"/>
                <a:cs typeface="Carlito"/>
              </a:rPr>
              <a:t>polyploidy </a:t>
            </a:r>
            <a:r>
              <a:rPr sz="2500" spc="-20" dirty="0">
                <a:latin typeface="Carlito"/>
                <a:cs typeface="Carlito"/>
              </a:rPr>
              <a:t>may </a:t>
            </a:r>
            <a:r>
              <a:rPr sz="2500" spc="-5" dirty="0">
                <a:latin typeface="Carlito"/>
                <a:cs typeface="Carlito"/>
              </a:rPr>
              <a:t>be </a:t>
            </a:r>
            <a:r>
              <a:rPr sz="2500" spc="-15" dirty="0">
                <a:latin typeface="Carlito"/>
                <a:cs typeface="Carlito"/>
              </a:rPr>
              <a:t>brought </a:t>
            </a:r>
            <a:r>
              <a:rPr sz="2500" spc="-5" dirty="0">
                <a:latin typeface="Carlito"/>
                <a:cs typeface="Carlito"/>
              </a:rPr>
              <a:t>in </a:t>
            </a:r>
            <a:r>
              <a:rPr sz="2500" spc="-10" dirty="0">
                <a:latin typeface="Carlito"/>
                <a:cs typeface="Carlito"/>
              </a:rPr>
              <a:t>some  frequencies.</a:t>
            </a:r>
            <a:endParaRPr sz="2500">
              <a:latin typeface="Carlito"/>
              <a:cs typeface="Carli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607261"/>
            <a:ext cx="8032115" cy="3441065"/>
          </a:xfrm>
          <a:prstGeom prst="rect">
            <a:avLst/>
          </a:prstGeom>
        </p:spPr>
        <p:txBody>
          <a:bodyPr vert="horz" wrap="square" lIns="0" tIns="13335" rIns="0" bIns="0" rtlCol="0">
            <a:spAutoFit/>
          </a:bodyPr>
          <a:lstStyle/>
          <a:p>
            <a:pPr marL="355600" marR="5080" indent="-342900">
              <a:lnSpc>
                <a:spcPct val="100000"/>
              </a:lnSpc>
              <a:spcBef>
                <a:spcPts val="105"/>
              </a:spcBef>
              <a:buFont typeface="Arial"/>
              <a:buChar char="•"/>
              <a:tabLst>
                <a:tab pos="354965" algn="l"/>
                <a:tab pos="355600" algn="l"/>
              </a:tabLst>
            </a:pPr>
            <a:r>
              <a:rPr sz="3200" spc="-10" dirty="0">
                <a:latin typeface="Carlito"/>
                <a:cs typeface="Carlito"/>
              </a:rPr>
              <a:t>After discovery </a:t>
            </a:r>
            <a:r>
              <a:rPr sz="3200" dirty="0">
                <a:latin typeface="Carlito"/>
                <a:cs typeface="Carlito"/>
              </a:rPr>
              <a:t>of </a:t>
            </a:r>
            <a:r>
              <a:rPr sz="3200" spc="-10" dirty="0">
                <a:latin typeface="Carlito"/>
                <a:cs typeface="Carlito"/>
              </a:rPr>
              <a:t>white eyed mutant, </a:t>
            </a:r>
            <a:r>
              <a:rPr sz="3200" spc="-15" dirty="0">
                <a:latin typeface="Carlito"/>
                <a:cs typeface="Carlito"/>
              </a:rPr>
              <a:t>Morgan  </a:t>
            </a:r>
            <a:r>
              <a:rPr sz="3200" dirty="0">
                <a:latin typeface="Carlito"/>
                <a:cs typeface="Carlito"/>
              </a:rPr>
              <a:t>and </a:t>
            </a:r>
            <a:r>
              <a:rPr sz="3200" spc="-5" dirty="0">
                <a:latin typeface="Carlito"/>
                <a:cs typeface="Carlito"/>
              </a:rPr>
              <a:t>his </a:t>
            </a:r>
            <a:r>
              <a:rPr sz="3200" spc="-25" dirty="0">
                <a:latin typeface="Carlito"/>
                <a:cs typeface="Carlito"/>
              </a:rPr>
              <a:t>co-workers </a:t>
            </a:r>
            <a:r>
              <a:rPr sz="3200" dirty="0">
                <a:latin typeface="Carlito"/>
                <a:cs typeface="Carlito"/>
              </a:rPr>
              <a:t>and </a:t>
            </a:r>
            <a:r>
              <a:rPr sz="3200" spc="-5" dirty="0">
                <a:latin typeface="Carlito"/>
                <a:cs typeface="Carlito"/>
              </a:rPr>
              <a:t>other </a:t>
            </a:r>
            <a:r>
              <a:rPr sz="3200" spc="-10" dirty="0">
                <a:latin typeface="Carlito"/>
                <a:cs typeface="Carlito"/>
              </a:rPr>
              <a:t>scientists </a:t>
            </a:r>
            <a:r>
              <a:rPr sz="3200" spc="-25" dirty="0">
                <a:latin typeface="Carlito"/>
                <a:cs typeface="Carlito"/>
              </a:rPr>
              <a:t>have  </a:t>
            </a:r>
            <a:r>
              <a:rPr sz="3200" spc="-10" dirty="0">
                <a:latin typeface="Carlito"/>
                <a:cs typeface="Carlito"/>
              </a:rPr>
              <a:t>reported </a:t>
            </a:r>
            <a:r>
              <a:rPr sz="3200" dirty="0">
                <a:latin typeface="Carlito"/>
                <a:cs typeface="Carlito"/>
              </a:rPr>
              <a:t>500 </a:t>
            </a:r>
            <a:r>
              <a:rPr sz="3200" spc="-10" dirty="0">
                <a:latin typeface="Carlito"/>
                <a:cs typeface="Carlito"/>
              </a:rPr>
              <a:t>mutants </a:t>
            </a:r>
            <a:r>
              <a:rPr sz="3200" spc="-5" dirty="0">
                <a:latin typeface="Carlito"/>
                <a:cs typeface="Carlito"/>
              </a:rPr>
              <a:t>of </a:t>
            </a:r>
            <a:r>
              <a:rPr sz="3200" spc="-10" dirty="0">
                <a:latin typeface="Carlito"/>
                <a:cs typeface="Carlito"/>
              </a:rPr>
              <a:t>Drosophila. </a:t>
            </a:r>
            <a:r>
              <a:rPr sz="3200" spc="-15" dirty="0">
                <a:latin typeface="Carlito"/>
                <a:cs typeface="Carlito"/>
              </a:rPr>
              <a:t>Several  </a:t>
            </a:r>
            <a:r>
              <a:rPr sz="3200" spc="-5" dirty="0">
                <a:latin typeface="Carlito"/>
                <a:cs typeface="Carlito"/>
              </a:rPr>
              <a:t>cases </a:t>
            </a:r>
            <a:r>
              <a:rPr sz="3200" dirty="0">
                <a:latin typeface="Carlito"/>
                <a:cs typeface="Carlito"/>
              </a:rPr>
              <a:t>of </a:t>
            </a:r>
            <a:r>
              <a:rPr sz="3200" spc="-10" dirty="0">
                <a:latin typeface="Carlito"/>
                <a:cs typeface="Carlito"/>
              </a:rPr>
              <a:t>mutation </a:t>
            </a:r>
            <a:r>
              <a:rPr sz="3200" spc="-20" dirty="0">
                <a:latin typeface="Carlito"/>
                <a:cs typeface="Carlito"/>
              </a:rPr>
              <a:t>have </a:t>
            </a:r>
            <a:r>
              <a:rPr sz="3200" spc="-5" dirty="0">
                <a:latin typeface="Carlito"/>
                <a:cs typeface="Carlito"/>
              </a:rPr>
              <a:t>been observed </a:t>
            </a:r>
            <a:r>
              <a:rPr sz="3200" dirty="0">
                <a:latin typeface="Carlito"/>
                <a:cs typeface="Carlito"/>
              </a:rPr>
              <a:t>in  </a:t>
            </a:r>
            <a:r>
              <a:rPr sz="3200" spc="-15" dirty="0">
                <a:latin typeface="Carlito"/>
                <a:cs typeface="Carlito"/>
              </a:rPr>
              <a:t>Neurospora, </a:t>
            </a:r>
            <a:r>
              <a:rPr sz="3200" spc="-5" dirty="0">
                <a:latin typeface="Carlito"/>
                <a:cs typeface="Carlito"/>
              </a:rPr>
              <a:t>bacteria(E. </a:t>
            </a:r>
            <a:r>
              <a:rPr sz="3200" spc="-10" dirty="0">
                <a:latin typeface="Carlito"/>
                <a:cs typeface="Carlito"/>
              </a:rPr>
              <a:t>coli) </a:t>
            </a:r>
            <a:r>
              <a:rPr sz="3200" spc="-5" dirty="0">
                <a:latin typeface="Carlito"/>
                <a:cs typeface="Carlito"/>
              </a:rPr>
              <a:t>and  bacteriophages, </a:t>
            </a:r>
            <a:r>
              <a:rPr sz="3200" spc="-10" dirty="0">
                <a:latin typeface="Carlito"/>
                <a:cs typeface="Carlito"/>
              </a:rPr>
              <a:t>plants(pea, snapdragon,  </a:t>
            </a:r>
            <a:r>
              <a:rPr sz="3200" spc="-15" dirty="0">
                <a:latin typeface="Carlito"/>
                <a:cs typeface="Carlito"/>
              </a:rPr>
              <a:t>maize )etc </a:t>
            </a:r>
            <a:r>
              <a:rPr sz="3200" dirty="0">
                <a:latin typeface="Carlito"/>
                <a:cs typeface="Carlito"/>
              </a:rPr>
              <a:t>and animal </a:t>
            </a:r>
            <a:r>
              <a:rPr sz="3200" spc="-10" dirty="0">
                <a:latin typeface="Carlito"/>
                <a:cs typeface="Carlito"/>
              </a:rPr>
              <a:t>(rodents, </a:t>
            </a:r>
            <a:r>
              <a:rPr sz="3200" spc="-20" dirty="0">
                <a:latin typeface="Carlito"/>
                <a:cs typeface="Carlito"/>
              </a:rPr>
              <a:t>fowl, </a:t>
            </a:r>
            <a:r>
              <a:rPr sz="3200" dirty="0">
                <a:latin typeface="Carlito"/>
                <a:cs typeface="Carlito"/>
              </a:rPr>
              <a:t>men</a:t>
            </a:r>
            <a:r>
              <a:rPr sz="3200" spc="60" dirty="0">
                <a:latin typeface="Carlito"/>
                <a:cs typeface="Carlito"/>
              </a:rPr>
              <a:t> </a:t>
            </a:r>
            <a:r>
              <a:rPr sz="3200" spc="-15" dirty="0">
                <a:latin typeface="Carlito"/>
                <a:cs typeface="Carlito"/>
              </a:rPr>
              <a:t>etc)</a:t>
            </a:r>
            <a:endParaRPr sz="3200">
              <a:latin typeface="Carlito"/>
              <a:cs typeface="Carlito"/>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1545081"/>
            <a:ext cx="7988934" cy="4140835"/>
          </a:xfrm>
          <a:prstGeom prst="rect">
            <a:avLst/>
          </a:prstGeom>
        </p:spPr>
        <p:txBody>
          <a:bodyPr vert="horz" wrap="square" lIns="0" tIns="12065" rIns="0" bIns="0" rtlCol="0">
            <a:spAutoFit/>
          </a:bodyPr>
          <a:lstStyle/>
          <a:p>
            <a:pPr marL="355600" indent="-342900">
              <a:lnSpc>
                <a:spcPct val="100000"/>
              </a:lnSpc>
              <a:spcBef>
                <a:spcPts val="95"/>
              </a:spcBef>
              <a:buFont typeface="Arial"/>
              <a:buChar char="•"/>
              <a:tabLst>
                <a:tab pos="354965" algn="l"/>
                <a:tab pos="355600" algn="l"/>
              </a:tabLst>
            </a:pPr>
            <a:r>
              <a:rPr sz="2500" b="1" spc="-5" dirty="0">
                <a:latin typeface="Carlito"/>
                <a:cs typeface="Carlito"/>
              </a:rPr>
              <a:t>4.</a:t>
            </a:r>
            <a:r>
              <a:rPr sz="2500" b="1" spc="-15" dirty="0">
                <a:latin typeface="Carlito"/>
                <a:cs typeface="Carlito"/>
              </a:rPr>
              <a:t> </a:t>
            </a:r>
            <a:r>
              <a:rPr sz="2500" b="1" spc="-30" dirty="0">
                <a:latin typeface="Carlito"/>
                <a:cs typeface="Carlito"/>
              </a:rPr>
              <a:t>Temperature:</a:t>
            </a:r>
            <a:endParaRPr sz="2500">
              <a:latin typeface="Carlito"/>
              <a:cs typeface="Carlito"/>
            </a:endParaRPr>
          </a:p>
          <a:p>
            <a:pPr marL="355600" marR="153035" indent="-342900">
              <a:lnSpc>
                <a:spcPts val="2400"/>
              </a:lnSpc>
              <a:spcBef>
                <a:spcPts val="580"/>
              </a:spcBef>
              <a:buFont typeface="Arial"/>
              <a:buChar char="•"/>
              <a:tabLst>
                <a:tab pos="354965" algn="l"/>
                <a:tab pos="355600" algn="l"/>
              </a:tabLst>
            </a:pPr>
            <a:r>
              <a:rPr sz="2500" spc="-5" dirty="0">
                <a:latin typeface="Carlito"/>
                <a:cs typeface="Carlito"/>
              </a:rPr>
              <a:t>Application of </a:t>
            </a:r>
            <a:r>
              <a:rPr sz="2500" spc="-10" dirty="0">
                <a:latin typeface="Carlito"/>
                <a:cs typeface="Carlito"/>
              </a:rPr>
              <a:t>heat </a:t>
            </a:r>
            <a:r>
              <a:rPr sz="2500" spc="-5" dirty="0">
                <a:latin typeface="Carlito"/>
                <a:cs typeface="Carlito"/>
              </a:rPr>
              <a:t>and </a:t>
            </a:r>
            <a:r>
              <a:rPr sz="2500" spc="-10" dirty="0">
                <a:latin typeface="Carlito"/>
                <a:cs typeface="Carlito"/>
              </a:rPr>
              <a:t>cold shocks </a:t>
            </a:r>
            <a:r>
              <a:rPr sz="2500" spc="-20" dirty="0">
                <a:latin typeface="Carlito"/>
                <a:cs typeface="Carlito"/>
              </a:rPr>
              <a:t>to </a:t>
            </a:r>
            <a:r>
              <a:rPr sz="2500" spc="-15" dirty="0">
                <a:latin typeface="Carlito"/>
                <a:cs typeface="Carlito"/>
              </a:rPr>
              <a:t>flowers </a:t>
            </a:r>
            <a:r>
              <a:rPr sz="2500" spc="-10" dirty="0">
                <a:latin typeface="Carlito"/>
                <a:cs typeface="Carlito"/>
              </a:rPr>
              <a:t>at </a:t>
            </a:r>
            <a:r>
              <a:rPr sz="2500" spc="-5" dirty="0">
                <a:latin typeface="Carlito"/>
                <a:cs typeface="Carlito"/>
              </a:rPr>
              <a:t>or near  the time of </a:t>
            </a:r>
            <a:r>
              <a:rPr sz="2500" spc="-20" dirty="0">
                <a:latin typeface="Carlito"/>
                <a:cs typeface="Carlito"/>
              </a:rPr>
              <a:t>first </a:t>
            </a:r>
            <a:r>
              <a:rPr sz="2500" spc="-5" dirty="0">
                <a:latin typeface="Carlito"/>
                <a:cs typeface="Carlito"/>
              </a:rPr>
              <a:t>division of </a:t>
            </a:r>
            <a:r>
              <a:rPr sz="2500" spc="-20" dirty="0">
                <a:latin typeface="Carlito"/>
                <a:cs typeface="Carlito"/>
              </a:rPr>
              <a:t>zygote </a:t>
            </a:r>
            <a:r>
              <a:rPr sz="2500" spc="-5" dirty="0">
                <a:latin typeface="Carlito"/>
                <a:cs typeface="Carlito"/>
              </a:rPr>
              <a:t>brings about</a:t>
            </a:r>
            <a:r>
              <a:rPr sz="2500" spc="90" dirty="0">
                <a:latin typeface="Carlito"/>
                <a:cs typeface="Carlito"/>
              </a:rPr>
              <a:t> </a:t>
            </a:r>
            <a:r>
              <a:rPr sz="2500" spc="-20" dirty="0">
                <a:latin typeface="Carlito"/>
                <a:cs typeface="Carlito"/>
              </a:rPr>
              <a:t>polyploidy.</a:t>
            </a:r>
            <a:endParaRPr sz="2500">
              <a:latin typeface="Carlito"/>
              <a:cs typeface="Carlito"/>
            </a:endParaRPr>
          </a:p>
          <a:p>
            <a:pPr marL="355600" indent="-342900">
              <a:lnSpc>
                <a:spcPct val="100000"/>
              </a:lnSpc>
              <a:spcBef>
                <a:spcPts val="20"/>
              </a:spcBef>
              <a:buFont typeface="Arial"/>
              <a:buChar char="•"/>
              <a:tabLst>
                <a:tab pos="354965" algn="l"/>
                <a:tab pos="355600" algn="l"/>
              </a:tabLst>
            </a:pPr>
            <a:r>
              <a:rPr sz="2500" b="1" spc="-5" dirty="0">
                <a:latin typeface="Carlito"/>
                <a:cs typeface="Carlito"/>
              </a:rPr>
              <a:t>5.</a:t>
            </a:r>
            <a:r>
              <a:rPr sz="2500" b="1" spc="-20" dirty="0">
                <a:latin typeface="Carlito"/>
                <a:cs typeface="Carlito"/>
              </a:rPr>
              <a:t> </a:t>
            </a:r>
            <a:r>
              <a:rPr sz="2500" b="1" spc="-10" dirty="0">
                <a:latin typeface="Carlito"/>
                <a:cs typeface="Carlito"/>
              </a:rPr>
              <a:t>Hybridization:</a:t>
            </a:r>
            <a:endParaRPr sz="2500">
              <a:latin typeface="Carlito"/>
              <a:cs typeface="Carlito"/>
            </a:endParaRPr>
          </a:p>
          <a:p>
            <a:pPr marL="355600" indent="-342900">
              <a:lnSpc>
                <a:spcPct val="100000"/>
              </a:lnSpc>
              <a:buFont typeface="Arial"/>
              <a:buChar char="•"/>
              <a:tabLst>
                <a:tab pos="354965" algn="l"/>
                <a:tab pos="355600" algn="l"/>
              </a:tabLst>
            </a:pPr>
            <a:r>
              <a:rPr sz="2500" spc="-5" dirty="0">
                <a:latin typeface="Carlito"/>
                <a:cs typeface="Carlito"/>
              </a:rPr>
              <a:t>It also </a:t>
            </a:r>
            <a:r>
              <a:rPr sz="2500" spc="-15" dirty="0">
                <a:latin typeface="Carlito"/>
                <a:cs typeface="Carlito"/>
              </a:rPr>
              <a:t>to </a:t>
            </a:r>
            <a:r>
              <a:rPr sz="2500" spc="-10" dirty="0">
                <a:latin typeface="Carlito"/>
                <a:cs typeface="Carlito"/>
              </a:rPr>
              <a:t>some </a:t>
            </a:r>
            <a:r>
              <a:rPr sz="2500" spc="-15" dirty="0">
                <a:latin typeface="Carlito"/>
                <a:cs typeface="Carlito"/>
              </a:rPr>
              <a:t>extent </a:t>
            </a:r>
            <a:r>
              <a:rPr sz="2500" spc="-5" dirty="0">
                <a:latin typeface="Carlito"/>
                <a:cs typeface="Carlito"/>
              </a:rPr>
              <a:t>brings about</a:t>
            </a:r>
            <a:r>
              <a:rPr sz="2500" spc="50" dirty="0">
                <a:latin typeface="Carlito"/>
                <a:cs typeface="Carlito"/>
              </a:rPr>
              <a:t> </a:t>
            </a:r>
            <a:r>
              <a:rPr sz="2500" spc="-20" dirty="0">
                <a:latin typeface="Carlito"/>
                <a:cs typeface="Carlito"/>
              </a:rPr>
              <a:t>polyploidy.</a:t>
            </a:r>
            <a:endParaRPr sz="2500">
              <a:latin typeface="Carlito"/>
              <a:cs typeface="Carlito"/>
            </a:endParaRPr>
          </a:p>
          <a:p>
            <a:pPr marL="355600" indent="-342900">
              <a:lnSpc>
                <a:spcPct val="100000"/>
              </a:lnSpc>
              <a:buFont typeface="Arial"/>
              <a:buChar char="•"/>
              <a:tabLst>
                <a:tab pos="354965" algn="l"/>
                <a:tab pos="355600" algn="l"/>
              </a:tabLst>
            </a:pPr>
            <a:r>
              <a:rPr sz="2500" b="1" spc="-5" dirty="0">
                <a:latin typeface="Carlito"/>
                <a:cs typeface="Carlito"/>
              </a:rPr>
              <a:t>6.</a:t>
            </a:r>
            <a:r>
              <a:rPr sz="2500" b="1" spc="-20" dirty="0">
                <a:latin typeface="Carlito"/>
                <a:cs typeface="Carlito"/>
              </a:rPr>
              <a:t> </a:t>
            </a:r>
            <a:r>
              <a:rPr sz="2500" b="1" spc="-5" dirty="0">
                <a:latin typeface="Carlito"/>
                <a:cs typeface="Carlito"/>
              </a:rPr>
              <a:t>Chemicals:</a:t>
            </a:r>
            <a:endParaRPr sz="2500">
              <a:latin typeface="Carlito"/>
              <a:cs typeface="Carlito"/>
            </a:endParaRPr>
          </a:p>
          <a:p>
            <a:pPr marL="355600" marR="5080" indent="-342900">
              <a:lnSpc>
                <a:spcPct val="80000"/>
              </a:lnSpc>
              <a:spcBef>
                <a:spcPts val="605"/>
              </a:spcBef>
              <a:buFont typeface="Arial"/>
              <a:buChar char="•"/>
              <a:tabLst>
                <a:tab pos="354965" algn="l"/>
                <a:tab pos="355600" algn="l"/>
              </a:tabLst>
            </a:pPr>
            <a:r>
              <a:rPr sz="2500" spc="-5" dirty="0">
                <a:latin typeface="Carlito"/>
                <a:cs typeface="Carlito"/>
              </a:rPr>
              <a:t>the </a:t>
            </a:r>
            <a:r>
              <a:rPr sz="2500" spc="-10" dirty="0">
                <a:latin typeface="Carlito"/>
                <a:cs typeface="Carlito"/>
              </a:rPr>
              <a:t>most </a:t>
            </a:r>
            <a:r>
              <a:rPr sz="2500" spc="-20" dirty="0">
                <a:latin typeface="Carlito"/>
                <a:cs typeface="Carlito"/>
              </a:rPr>
              <a:t>effective </a:t>
            </a:r>
            <a:r>
              <a:rPr sz="2500" spc="-10" dirty="0">
                <a:latin typeface="Carlito"/>
                <a:cs typeface="Carlito"/>
              </a:rPr>
              <a:t>results </a:t>
            </a:r>
            <a:r>
              <a:rPr sz="2500" spc="-20" dirty="0">
                <a:latin typeface="Carlito"/>
                <a:cs typeface="Carlito"/>
              </a:rPr>
              <a:t>have </a:t>
            </a:r>
            <a:r>
              <a:rPr sz="2500" spc="-5" dirty="0">
                <a:latin typeface="Carlito"/>
                <a:cs typeface="Carlito"/>
              </a:rPr>
              <a:t>been </a:t>
            </a:r>
            <a:r>
              <a:rPr sz="2500" spc="-10" dirty="0">
                <a:latin typeface="Carlito"/>
                <a:cs typeface="Carlito"/>
              </a:rPr>
              <a:t>obtained </a:t>
            </a:r>
            <a:r>
              <a:rPr sz="2500" spc="-5" dirty="0">
                <a:latin typeface="Carlito"/>
                <a:cs typeface="Carlito"/>
              </a:rPr>
              <a:t>by </a:t>
            </a:r>
            <a:r>
              <a:rPr sz="2500" spc="-10" dirty="0">
                <a:latin typeface="Carlito"/>
                <a:cs typeface="Carlito"/>
              </a:rPr>
              <a:t>colchicine  </a:t>
            </a:r>
            <a:r>
              <a:rPr sz="2500" spc="-5" dirty="0">
                <a:latin typeface="Carlito"/>
                <a:cs typeface="Carlito"/>
              </a:rPr>
              <a:t>and this is </a:t>
            </a:r>
            <a:r>
              <a:rPr sz="2500" spc="-10" dirty="0">
                <a:latin typeface="Carlito"/>
                <a:cs typeface="Carlito"/>
              </a:rPr>
              <a:t>now </a:t>
            </a:r>
            <a:r>
              <a:rPr sz="2500" spc="-5" dirty="0">
                <a:latin typeface="Carlito"/>
                <a:cs typeface="Carlito"/>
              </a:rPr>
              <a:t>being widely </a:t>
            </a:r>
            <a:r>
              <a:rPr sz="2500" spc="-10" dirty="0">
                <a:latin typeface="Carlito"/>
                <a:cs typeface="Carlito"/>
              </a:rPr>
              <a:t>used </a:t>
            </a:r>
            <a:r>
              <a:rPr sz="2500" spc="-5" dirty="0">
                <a:latin typeface="Carlito"/>
                <a:cs typeface="Carlito"/>
              </a:rPr>
              <a:t>on </a:t>
            </a:r>
            <a:r>
              <a:rPr sz="2500" dirty="0">
                <a:latin typeface="Carlito"/>
                <a:cs typeface="Carlito"/>
              </a:rPr>
              <a:t>all </a:t>
            </a:r>
            <a:r>
              <a:rPr sz="2500" spc="-10" dirty="0">
                <a:latin typeface="Carlito"/>
                <a:cs typeface="Carlito"/>
              </a:rPr>
              <a:t>plant </a:t>
            </a:r>
            <a:r>
              <a:rPr sz="2500" spc="-5" dirty="0">
                <a:latin typeface="Carlito"/>
                <a:cs typeface="Carlito"/>
              </a:rPr>
              <a:t>species.  </a:t>
            </a:r>
            <a:r>
              <a:rPr sz="2500" spc="-15" dirty="0">
                <a:latin typeface="Carlito"/>
                <a:cs typeface="Carlito"/>
              </a:rPr>
              <a:t>There are </a:t>
            </a:r>
            <a:r>
              <a:rPr sz="2500" spc="-5" dirty="0">
                <a:latin typeface="Carlito"/>
                <a:cs typeface="Carlito"/>
              </a:rPr>
              <a:t>various chemicals </a:t>
            </a:r>
            <a:r>
              <a:rPr sz="2500" spc="-25" dirty="0">
                <a:latin typeface="Carlito"/>
                <a:cs typeface="Carlito"/>
              </a:rPr>
              <a:t>like </a:t>
            </a:r>
            <a:r>
              <a:rPr sz="2500" spc="-10" dirty="0">
                <a:latin typeface="Carlito"/>
                <a:cs typeface="Carlito"/>
              </a:rPr>
              <a:t>chloral </a:t>
            </a:r>
            <a:r>
              <a:rPr sz="2500" spc="-25" dirty="0">
                <a:latin typeface="Carlito"/>
                <a:cs typeface="Carlito"/>
              </a:rPr>
              <a:t>hydrate,  </a:t>
            </a:r>
            <a:r>
              <a:rPr sz="2500" spc="-5" dirty="0">
                <a:latin typeface="Carlito"/>
                <a:cs typeface="Carlito"/>
              </a:rPr>
              <a:t>acenaphthelene, coumarine, </a:t>
            </a:r>
            <a:r>
              <a:rPr sz="2500" spc="-10" dirty="0">
                <a:latin typeface="Carlito"/>
                <a:cs typeface="Carlito"/>
              </a:rPr>
              <a:t>vertanine </a:t>
            </a:r>
            <a:r>
              <a:rPr sz="2500" spc="-15" dirty="0">
                <a:latin typeface="Carlito"/>
                <a:cs typeface="Carlito"/>
              </a:rPr>
              <a:t>sulphate cavadin,  </a:t>
            </a:r>
            <a:r>
              <a:rPr sz="2500" spc="-10" dirty="0">
                <a:latin typeface="Carlito"/>
                <a:cs typeface="Carlito"/>
              </a:rPr>
              <a:t>vernatrine, </a:t>
            </a:r>
            <a:r>
              <a:rPr sz="2500" spc="-15" dirty="0">
                <a:latin typeface="Carlito"/>
                <a:cs typeface="Carlito"/>
              </a:rPr>
              <a:t>ethyl </a:t>
            </a:r>
            <a:r>
              <a:rPr sz="2500" spc="-5" dirty="0">
                <a:latin typeface="Carlito"/>
                <a:cs typeface="Carlito"/>
              </a:rPr>
              <a:t>mercury chloride, vitamin </a:t>
            </a:r>
            <a:r>
              <a:rPr sz="2500" spc="-10" dirty="0">
                <a:latin typeface="Carlito"/>
                <a:cs typeface="Carlito"/>
              </a:rPr>
              <a:t>sulphate,  granosan, </a:t>
            </a:r>
            <a:r>
              <a:rPr sz="2500" spc="-20" dirty="0">
                <a:latin typeface="Carlito"/>
                <a:cs typeface="Carlito"/>
              </a:rPr>
              <a:t>hydroxyquinoline </a:t>
            </a:r>
            <a:r>
              <a:rPr sz="2500" spc="-5" dirty="0">
                <a:latin typeface="Carlito"/>
                <a:cs typeface="Carlito"/>
              </a:rPr>
              <a:t>and </a:t>
            </a:r>
            <a:r>
              <a:rPr sz="2500" spc="-10" dirty="0">
                <a:latin typeface="Carlito"/>
                <a:cs typeface="Carlito"/>
              </a:rPr>
              <a:t>nitrous</a:t>
            </a:r>
            <a:r>
              <a:rPr sz="2500" spc="65" dirty="0">
                <a:latin typeface="Carlito"/>
                <a:cs typeface="Carlito"/>
              </a:rPr>
              <a:t> </a:t>
            </a:r>
            <a:r>
              <a:rPr sz="2500" spc="-15" dirty="0">
                <a:latin typeface="Carlito"/>
                <a:cs typeface="Carlito"/>
              </a:rPr>
              <a:t>oxideetc.</a:t>
            </a:r>
            <a:endParaRPr sz="2500">
              <a:latin typeface="Carlito"/>
              <a:cs typeface="Carli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43000" y="461899"/>
            <a:ext cx="5493385" cy="721351"/>
          </a:xfrm>
          <a:prstGeom prst="rect">
            <a:avLst/>
          </a:prstGeom>
        </p:spPr>
        <p:txBody>
          <a:bodyPr vert="horz" wrap="square" lIns="0" tIns="13335" rIns="0" bIns="0" rtlCol="0">
            <a:spAutoFit/>
          </a:bodyPr>
          <a:lstStyle/>
          <a:p>
            <a:pPr marL="12700">
              <a:lnSpc>
                <a:spcPct val="100000"/>
              </a:lnSpc>
              <a:spcBef>
                <a:spcPts val="105"/>
              </a:spcBef>
            </a:pPr>
            <a:r>
              <a:rPr spc="-40" dirty="0"/>
              <a:t>Types </a:t>
            </a:r>
            <a:r>
              <a:rPr spc="-5" dirty="0"/>
              <a:t>of</a:t>
            </a:r>
            <a:r>
              <a:rPr spc="-30" dirty="0"/>
              <a:t> </a:t>
            </a:r>
            <a:r>
              <a:rPr spc="-10" dirty="0"/>
              <a:t>mutation</a:t>
            </a:r>
          </a:p>
        </p:txBody>
      </p:sp>
      <p:sp>
        <p:nvSpPr>
          <p:cNvPr id="3" name="object 3"/>
          <p:cNvSpPr txBox="1"/>
          <p:nvPr/>
        </p:nvSpPr>
        <p:spPr>
          <a:xfrm>
            <a:off x="535940" y="1506226"/>
            <a:ext cx="6675120" cy="1129665"/>
          </a:xfrm>
          <a:prstGeom prst="rect">
            <a:avLst/>
          </a:prstGeom>
        </p:spPr>
        <p:txBody>
          <a:bodyPr vert="horz" wrap="square" lIns="0" tIns="114300" rIns="0" bIns="0" rtlCol="0">
            <a:spAutoFit/>
          </a:bodyPr>
          <a:lstStyle/>
          <a:p>
            <a:pPr marL="355600" indent="-342900">
              <a:lnSpc>
                <a:spcPct val="100000"/>
              </a:lnSpc>
              <a:spcBef>
                <a:spcPts val="900"/>
              </a:spcBef>
              <a:buFont typeface="Arial"/>
              <a:buChar char="•"/>
              <a:tabLst>
                <a:tab pos="354965" algn="l"/>
                <a:tab pos="355600" algn="l"/>
              </a:tabLst>
            </a:pPr>
            <a:r>
              <a:rPr sz="3200" dirty="0">
                <a:latin typeface="Carlito"/>
                <a:cs typeface="Carlito"/>
              </a:rPr>
              <a:t>On the </a:t>
            </a:r>
            <a:r>
              <a:rPr sz="3200" spc="-5" dirty="0">
                <a:latin typeface="Carlito"/>
                <a:cs typeface="Carlito"/>
              </a:rPr>
              <a:t>basis </a:t>
            </a:r>
            <a:r>
              <a:rPr sz="3200" dirty="0">
                <a:latin typeface="Carlito"/>
                <a:cs typeface="Carlito"/>
              </a:rPr>
              <a:t>of </a:t>
            </a:r>
            <a:r>
              <a:rPr sz="3200" spc="-5" dirty="0">
                <a:latin typeface="Carlito"/>
                <a:cs typeface="Carlito"/>
              </a:rPr>
              <a:t>origin( causing</a:t>
            </a:r>
            <a:r>
              <a:rPr sz="3200" spc="45" dirty="0">
                <a:latin typeface="Carlito"/>
                <a:cs typeface="Carlito"/>
              </a:rPr>
              <a:t> </a:t>
            </a:r>
            <a:r>
              <a:rPr sz="3200" spc="-25" dirty="0">
                <a:latin typeface="Carlito"/>
                <a:cs typeface="Carlito"/>
              </a:rPr>
              <a:t>factors)</a:t>
            </a:r>
            <a:endParaRPr sz="3200">
              <a:latin typeface="Carlito"/>
              <a:cs typeface="Carlito"/>
            </a:endParaRPr>
          </a:p>
          <a:p>
            <a:pPr marL="469900">
              <a:lnSpc>
                <a:spcPct val="100000"/>
              </a:lnSpc>
              <a:spcBef>
                <a:spcPts val="690"/>
              </a:spcBef>
            </a:pPr>
            <a:r>
              <a:rPr sz="2800" spc="-5" dirty="0">
                <a:latin typeface="Arial"/>
                <a:cs typeface="Arial"/>
              </a:rPr>
              <a:t>– </a:t>
            </a:r>
            <a:r>
              <a:rPr sz="2800" spc="-10" dirty="0">
                <a:latin typeface="Carlito"/>
                <a:cs typeface="Carlito"/>
              </a:rPr>
              <a:t>Spontaneous </a:t>
            </a:r>
            <a:r>
              <a:rPr sz="2800" spc="-5" dirty="0">
                <a:latin typeface="Carlito"/>
                <a:cs typeface="Carlito"/>
              </a:rPr>
              <a:t>and </a:t>
            </a:r>
            <a:r>
              <a:rPr sz="2800" spc="-10" dirty="0">
                <a:latin typeface="Carlito"/>
                <a:cs typeface="Carlito"/>
              </a:rPr>
              <a:t>induced</a:t>
            </a:r>
            <a:r>
              <a:rPr sz="2800" spc="10" dirty="0">
                <a:latin typeface="Carlito"/>
                <a:cs typeface="Carlito"/>
              </a:rPr>
              <a:t> </a:t>
            </a:r>
            <a:r>
              <a:rPr sz="2800" spc="-10" dirty="0">
                <a:latin typeface="Carlito"/>
                <a:cs typeface="Carlito"/>
              </a:rPr>
              <a:t>mutation</a:t>
            </a:r>
            <a:endParaRPr sz="2800">
              <a:latin typeface="Carlito"/>
              <a:cs typeface="Carlito"/>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1999" y="461899"/>
            <a:ext cx="7790815" cy="721351"/>
          </a:xfrm>
          <a:prstGeom prst="rect">
            <a:avLst/>
          </a:prstGeom>
        </p:spPr>
        <p:txBody>
          <a:bodyPr vert="horz" wrap="square" lIns="0" tIns="13335" rIns="0" bIns="0" rtlCol="0">
            <a:spAutoFit/>
          </a:bodyPr>
          <a:lstStyle/>
          <a:p>
            <a:pPr marL="12700">
              <a:lnSpc>
                <a:spcPct val="100000"/>
              </a:lnSpc>
              <a:spcBef>
                <a:spcPts val="105"/>
              </a:spcBef>
            </a:pPr>
            <a:r>
              <a:rPr spc="-10" dirty="0"/>
              <a:t>Spontaneous</a:t>
            </a:r>
            <a:r>
              <a:rPr spc="-65" dirty="0"/>
              <a:t> </a:t>
            </a:r>
            <a:r>
              <a:rPr spc="-10" dirty="0"/>
              <a:t>mutation</a:t>
            </a:r>
          </a:p>
        </p:txBody>
      </p:sp>
      <p:sp>
        <p:nvSpPr>
          <p:cNvPr id="3" name="object 3"/>
          <p:cNvSpPr txBox="1"/>
          <p:nvPr/>
        </p:nvSpPr>
        <p:spPr>
          <a:xfrm>
            <a:off x="535940" y="1607261"/>
            <a:ext cx="8016875" cy="3538854"/>
          </a:xfrm>
          <a:prstGeom prst="rect">
            <a:avLst/>
          </a:prstGeom>
        </p:spPr>
        <p:txBody>
          <a:bodyPr vert="horz" wrap="square" lIns="0" tIns="13335" rIns="0" bIns="0" rtlCol="0">
            <a:spAutoFit/>
          </a:bodyPr>
          <a:lstStyle/>
          <a:p>
            <a:pPr marL="355600" marR="98425" indent="-342900">
              <a:lnSpc>
                <a:spcPct val="100000"/>
              </a:lnSpc>
              <a:spcBef>
                <a:spcPts val="105"/>
              </a:spcBef>
              <a:buFont typeface="Arial"/>
              <a:buChar char="•"/>
              <a:tabLst>
                <a:tab pos="354965" algn="l"/>
                <a:tab pos="355600" algn="l"/>
              </a:tabLst>
            </a:pPr>
            <a:r>
              <a:rPr sz="3200" spc="-5" dirty="0">
                <a:latin typeface="Carlito"/>
                <a:cs typeface="Carlito"/>
              </a:rPr>
              <a:t>Spontaneous mutations </a:t>
            </a:r>
            <a:r>
              <a:rPr sz="3200" spc="-15" dirty="0">
                <a:latin typeface="Carlito"/>
                <a:cs typeface="Carlito"/>
              </a:rPr>
              <a:t>are </a:t>
            </a:r>
            <a:r>
              <a:rPr sz="3200" dirty="0">
                <a:latin typeface="Carlito"/>
                <a:cs typeface="Carlito"/>
              </a:rPr>
              <a:t>those </a:t>
            </a:r>
            <a:r>
              <a:rPr sz="3200" spc="-10" dirty="0">
                <a:latin typeface="Carlito"/>
                <a:cs typeface="Carlito"/>
              </a:rPr>
              <a:t>that </a:t>
            </a:r>
            <a:r>
              <a:rPr sz="3200" dirty="0">
                <a:latin typeface="Carlito"/>
                <a:cs typeface="Carlito"/>
              </a:rPr>
              <a:t>arise  </a:t>
            </a:r>
            <a:r>
              <a:rPr sz="3200" spc="-5" dirty="0">
                <a:latin typeface="Carlito"/>
                <a:cs typeface="Carlito"/>
              </a:rPr>
              <a:t>occasionally </a:t>
            </a:r>
            <a:r>
              <a:rPr sz="3200" dirty="0">
                <a:latin typeface="Carlito"/>
                <a:cs typeface="Carlito"/>
              </a:rPr>
              <a:t>in the </a:t>
            </a:r>
            <a:r>
              <a:rPr sz="3200" spc="-5" dirty="0">
                <a:latin typeface="Carlito"/>
                <a:cs typeface="Carlito"/>
              </a:rPr>
              <a:t>absence of </a:t>
            </a:r>
            <a:r>
              <a:rPr sz="3200" dirty="0">
                <a:latin typeface="Carlito"/>
                <a:cs typeface="Carlito"/>
              </a:rPr>
              <a:t>a known </a:t>
            </a:r>
            <a:r>
              <a:rPr sz="3200" spc="-5" dirty="0">
                <a:latin typeface="Carlito"/>
                <a:cs typeface="Carlito"/>
              </a:rPr>
              <a:t>cause,  </a:t>
            </a:r>
            <a:r>
              <a:rPr sz="3200" dirty="0">
                <a:latin typeface="Carlito"/>
                <a:cs typeface="Carlito"/>
              </a:rPr>
              <a:t>i.e., without </a:t>
            </a:r>
            <a:r>
              <a:rPr sz="3200" spc="-15" dirty="0">
                <a:latin typeface="Carlito"/>
                <a:cs typeface="Carlito"/>
              </a:rPr>
              <a:t>exposure </a:t>
            </a:r>
            <a:r>
              <a:rPr sz="3200" spc="-20" dirty="0">
                <a:latin typeface="Carlito"/>
                <a:cs typeface="Carlito"/>
              </a:rPr>
              <a:t>to </a:t>
            </a:r>
            <a:r>
              <a:rPr sz="3200" spc="-10" dirty="0">
                <a:latin typeface="Carlito"/>
                <a:cs typeface="Carlito"/>
              </a:rPr>
              <a:t>external</a:t>
            </a:r>
            <a:r>
              <a:rPr sz="3200" spc="55" dirty="0">
                <a:latin typeface="Carlito"/>
                <a:cs typeface="Carlito"/>
              </a:rPr>
              <a:t> </a:t>
            </a:r>
            <a:r>
              <a:rPr sz="3200" spc="-20" dirty="0">
                <a:latin typeface="Carlito"/>
                <a:cs typeface="Carlito"/>
              </a:rPr>
              <a:t>agents.</a:t>
            </a:r>
            <a:endParaRPr sz="3200">
              <a:latin typeface="Carlito"/>
              <a:cs typeface="Carlito"/>
            </a:endParaRPr>
          </a:p>
          <a:p>
            <a:pPr marL="355600" marR="5080" indent="-342900">
              <a:lnSpc>
                <a:spcPct val="100000"/>
              </a:lnSpc>
              <a:spcBef>
                <a:spcPts val="770"/>
              </a:spcBef>
              <a:buFont typeface="Arial"/>
              <a:buChar char="•"/>
              <a:tabLst>
                <a:tab pos="447040" algn="l"/>
                <a:tab pos="447675" algn="l"/>
              </a:tabLst>
            </a:pPr>
            <a:r>
              <a:rPr dirty="0"/>
              <a:t>	</a:t>
            </a:r>
            <a:r>
              <a:rPr sz="3200" spc="-5" dirty="0">
                <a:latin typeface="Carlito"/>
                <a:cs typeface="Carlito"/>
              </a:rPr>
              <a:t>These </a:t>
            </a:r>
            <a:r>
              <a:rPr sz="3200" spc="-15" dirty="0">
                <a:latin typeface="Carlito"/>
                <a:cs typeface="Carlito"/>
              </a:rPr>
              <a:t>mutations </a:t>
            </a:r>
            <a:r>
              <a:rPr sz="3200" spc="-20" dirty="0">
                <a:latin typeface="Carlito"/>
                <a:cs typeface="Carlito"/>
              </a:rPr>
              <a:t>may </a:t>
            </a:r>
            <a:r>
              <a:rPr sz="3200" spc="-5" dirty="0">
                <a:latin typeface="Carlito"/>
                <a:cs typeface="Carlito"/>
              </a:rPr>
              <a:t>result </a:t>
            </a:r>
            <a:r>
              <a:rPr sz="3200" spc="-15" dirty="0">
                <a:latin typeface="Carlito"/>
                <a:cs typeface="Carlito"/>
              </a:rPr>
              <a:t>from </a:t>
            </a:r>
            <a:r>
              <a:rPr sz="3200" spc="-25" dirty="0">
                <a:latin typeface="Carlito"/>
                <a:cs typeface="Carlito"/>
              </a:rPr>
              <a:t>errors </a:t>
            </a:r>
            <a:r>
              <a:rPr sz="3200" dirty="0">
                <a:latin typeface="Carlito"/>
                <a:cs typeface="Carlito"/>
              </a:rPr>
              <a:t>in  </a:t>
            </a:r>
            <a:r>
              <a:rPr sz="3200" spc="-5" dirty="0">
                <a:latin typeface="Carlito"/>
                <a:cs typeface="Carlito"/>
              </a:rPr>
              <a:t>DNA </a:t>
            </a:r>
            <a:r>
              <a:rPr sz="3200" spc="-10" dirty="0">
                <a:latin typeface="Carlito"/>
                <a:cs typeface="Carlito"/>
              </a:rPr>
              <a:t>replication, </a:t>
            </a:r>
            <a:r>
              <a:rPr sz="3200" spc="-5" dirty="0">
                <a:latin typeface="Carlito"/>
                <a:cs typeface="Carlito"/>
              </a:rPr>
              <a:t>or </a:t>
            </a:r>
            <a:r>
              <a:rPr sz="3200" spc="-15" dirty="0">
                <a:latin typeface="Carlito"/>
                <a:cs typeface="Carlito"/>
              </a:rPr>
              <a:t>from </a:t>
            </a:r>
            <a:r>
              <a:rPr sz="3200" dirty="0">
                <a:latin typeface="Carlito"/>
                <a:cs typeface="Carlito"/>
              </a:rPr>
              <a:t>the action </a:t>
            </a:r>
            <a:r>
              <a:rPr sz="3200" spc="-5" dirty="0">
                <a:latin typeface="Carlito"/>
                <a:cs typeface="Carlito"/>
              </a:rPr>
              <a:t>of  </a:t>
            </a:r>
            <a:r>
              <a:rPr sz="3200" spc="-10" dirty="0">
                <a:latin typeface="Carlito"/>
                <a:cs typeface="Carlito"/>
              </a:rPr>
              <a:t>transposons, </a:t>
            </a:r>
            <a:r>
              <a:rPr sz="3200" spc="-5" dirty="0">
                <a:latin typeface="Carlito"/>
                <a:cs typeface="Carlito"/>
              </a:rPr>
              <a:t>or </a:t>
            </a:r>
            <a:r>
              <a:rPr sz="3200" spc="-10" dirty="0">
                <a:latin typeface="Carlito"/>
                <a:cs typeface="Carlito"/>
              </a:rPr>
              <a:t>even </a:t>
            </a:r>
            <a:r>
              <a:rPr sz="3200" spc="-15" dirty="0">
                <a:latin typeface="Carlito"/>
                <a:cs typeface="Carlito"/>
              </a:rPr>
              <a:t>from </a:t>
            </a:r>
            <a:r>
              <a:rPr sz="3200" dirty="0">
                <a:latin typeface="Carlito"/>
                <a:cs typeface="Carlito"/>
              </a:rPr>
              <a:t>the </a:t>
            </a:r>
            <a:r>
              <a:rPr sz="3200" spc="-25" dirty="0">
                <a:latin typeface="Carlito"/>
                <a:cs typeface="Carlito"/>
              </a:rPr>
              <a:t>effect </a:t>
            </a:r>
            <a:r>
              <a:rPr sz="3200" spc="-5" dirty="0">
                <a:latin typeface="Carlito"/>
                <a:cs typeface="Carlito"/>
              </a:rPr>
              <a:t>of some  mutagenic agents </a:t>
            </a:r>
            <a:r>
              <a:rPr sz="3200" spc="-10" dirty="0">
                <a:latin typeface="Carlito"/>
                <a:cs typeface="Carlito"/>
              </a:rPr>
              <a:t>present in </a:t>
            </a:r>
            <a:r>
              <a:rPr sz="3200" dirty="0">
                <a:latin typeface="Carlito"/>
                <a:cs typeface="Carlito"/>
              </a:rPr>
              <a:t>the </a:t>
            </a:r>
            <a:r>
              <a:rPr sz="3200" spc="-10" dirty="0">
                <a:latin typeface="Carlito"/>
                <a:cs typeface="Carlito"/>
              </a:rPr>
              <a:t>environment.</a:t>
            </a:r>
            <a:endParaRPr sz="3200">
              <a:latin typeface="Carlito"/>
              <a:cs typeface="Carlito"/>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4800" y="564007"/>
            <a:ext cx="6324600" cy="505908"/>
          </a:xfrm>
          <a:prstGeom prst="rect">
            <a:avLst/>
          </a:prstGeom>
        </p:spPr>
        <p:txBody>
          <a:bodyPr vert="horz" wrap="square" lIns="0" tIns="13335" rIns="0" bIns="0" rtlCol="0">
            <a:spAutoFit/>
          </a:bodyPr>
          <a:lstStyle/>
          <a:p>
            <a:pPr marL="12700">
              <a:lnSpc>
                <a:spcPct val="100000"/>
              </a:lnSpc>
              <a:spcBef>
                <a:spcPts val="105"/>
              </a:spcBef>
            </a:pPr>
            <a:r>
              <a:rPr sz="3200" u="heavy" spc="-10" dirty="0">
                <a:uFill>
                  <a:solidFill>
                    <a:srgbClr val="000000"/>
                  </a:solidFill>
                </a:uFill>
              </a:rPr>
              <a:t>Spontaneous</a:t>
            </a:r>
            <a:r>
              <a:rPr sz="3200" u="heavy" spc="-30" dirty="0">
                <a:uFill>
                  <a:solidFill>
                    <a:srgbClr val="000000"/>
                  </a:solidFill>
                </a:uFill>
              </a:rPr>
              <a:t> </a:t>
            </a:r>
            <a:r>
              <a:rPr sz="3200" u="heavy" spc="-10" dirty="0">
                <a:uFill>
                  <a:solidFill>
                    <a:srgbClr val="000000"/>
                  </a:solidFill>
                </a:uFill>
              </a:rPr>
              <a:t>mutations</a:t>
            </a:r>
            <a:endParaRPr sz="3200" dirty="0"/>
          </a:p>
        </p:txBody>
      </p:sp>
      <p:sp>
        <p:nvSpPr>
          <p:cNvPr id="3" name="object 3"/>
          <p:cNvSpPr txBox="1"/>
          <p:nvPr/>
        </p:nvSpPr>
        <p:spPr>
          <a:xfrm>
            <a:off x="535940" y="1540129"/>
            <a:ext cx="6513830" cy="3025775"/>
          </a:xfrm>
          <a:prstGeom prst="rect">
            <a:avLst/>
          </a:prstGeom>
        </p:spPr>
        <p:txBody>
          <a:bodyPr vert="horz" wrap="square" lIns="0" tIns="85725" rIns="0" bIns="0" rtlCol="0">
            <a:spAutoFit/>
          </a:bodyPr>
          <a:lstStyle/>
          <a:p>
            <a:pPr marL="355600" indent="-342900">
              <a:lnSpc>
                <a:spcPct val="100000"/>
              </a:lnSpc>
              <a:spcBef>
                <a:spcPts val="675"/>
              </a:spcBef>
              <a:buFont typeface="Arial"/>
              <a:buChar char="•"/>
              <a:tabLst>
                <a:tab pos="354965" algn="l"/>
                <a:tab pos="355600" algn="l"/>
              </a:tabLst>
            </a:pPr>
            <a:r>
              <a:rPr sz="2400" spc="-5" dirty="0">
                <a:latin typeface="Carlito"/>
                <a:cs typeface="Carlito"/>
              </a:rPr>
              <a:t>Caused </a:t>
            </a:r>
            <a:r>
              <a:rPr sz="2400" dirty="0">
                <a:latin typeface="Carlito"/>
                <a:cs typeface="Carlito"/>
              </a:rPr>
              <a:t>mainly </a:t>
            </a:r>
            <a:r>
              <a:rPr sz="2400" spc="-5" dirty="0">
                <a:latin typeface="Carlito"/>
                <a:cs typeface="Carlito"/>
              </a:rPr>
              <a:t>by: </a:t>
            </a:r>
            <a:r>
              <a:rPr sz="2400" spc="-10" dirty="0">
                <a:latin typeface="Carlito"/>
                <a:cs typeface="Carlito"/>
              </a:rPr>
              <a:t>Spntaneous replication</a:t>
            </a:r>
            <a:r>
              <a:rPr sz="2400" spc="-35" dirty="0">
                <a:latin typeface="Carlito"/>
                <a:cs typeface="Carlito"/>
              </a:rPr>
              <a:t> </a:t>
            </a:r>
            <a:r>
              <a:rPr sz="2400" spc="-15" dirty="0">
                <a:latin typeface="Carlito"/>
                <a:cs typeface="Carlito"/>
              </a:rPr>
              <a:t>errors..</a:t>
            </a:r>
            <a:endParaRPr sz="2400">
              <a:latin typeface="Carlito"/>
              <a:cs typeface="Carlito"/>
            </a:endParaRPr>
          </a:p>
          <a:p>
            <a:pPr marL="355600" indent="-342900">
              <a:lnSpc>
                <a:spcPct val="100000"/>
              </a:lnSpc>
              <a:spcBef>
                <a:spcPts val="580"/>
              </a:spcBef>
              <a:buFont typeface="Arial"/>
              <a:buChar char="•"/>
              <a:tabLst>
                <a:tab pos="354965" algn="l"/>
                <a:tab pos="355600" algn="l"/>
              </a:tabLst>
            </a:pPr>
            <a:r>
              <a:rPr sz="2400" spc="-35" dirty="0">
                <a:solidFill>
                  <a:srgbClr val="FF0000"/>
                </a:solidFill>
                <a:latin typeface="Carlito"/>
                <a:cs typeface="Carlito"/>
              </a:rPr>
              <a:t>1.Tautomeric</a:t>
            </a:r>
            <a:r>
              <a:rPr sz="2400" dirty="0">
                <a:solidFill>
                  <a:srgbClr val="FF0000"/>
                </a:solidFill>
                <a:latin typeface="Carlito"/>
                <a:cs typeface="Carlito"/>
              </a:rPr>
              <a:t> </a:t>
            </a:r>
            <a:r>
              <a:rPr sz="2400" spc="-5" dirty="0">
                <a:solidFill>
                  <a:srgbClr val="FF0000"/>
                </a:solidFill>
                <a:latin typeface="Carlito"/>
                <a:cs typeface="Carlito"/>
              </a:rPr>
              <a:t>shifts</a:t>
            </a:r>
            <a:endParaRPr sz="2400">
              <a:latin typeface="Carlito"/>
              <a:cs typeface="Carlito"/>
            </a:endParaRPr>
          </a:p>
          <a:p>
            <a:pPr marL="355600" indent="-342900">
              <a:lnSpc>
                <a:spcPct val="100000"/>
              </a:lnSpc>
              <a:spcBef>
                <a:spcPts val="575"/>
              </a:spcBef>
              <a:buFont typeface="Arial"/>
              <a:buChar char="•"/>
              <a:tabLst>
                <a:tab pos="354965" algn="l"/>
                <a:tab pos="355600" algn="l"/>
              </a:tabLst>
            </a:pPr>
            <a:r>
              <a:rPr sz="2400" dirty="0">
                <a:solidFill>
                  <a:srgbClr val="FF0000"/>
                </a:solidFill>
                <a:latin typeface="Carlito"/>
                <a:cs typeface="Carlito"/>
              </a:rPr>
              <a:t>2. </a:t>
            </a:r>
            <a:r>
              <a:rPr sz="2400" spc="-20" dirty="0">
                <a:solidFill>
                  <a:srgbClr val="FF0000"/>
                </a:solidFill>
                <a:latin typeface="Carlito"/>
                <a:cs typeface="Carlito"/>
              </a:rPr>
              <a:t>Wobble </a:t>
            </a:r>
            <a:r>
              <a:rPr sz="2400" spc="-5" dirty="0">
                <a:solidFill>
                  <a:srgbClr val="FF0000"/>
                </a:solidFill>
                <a:latin typeface="Carlito"/>
                <a:cs typeface="Carlito"/>
              </a:rPr>
              <a:t>base</a:t>
            </a:r>
            <a:r>
              <a:rPr sz="2400" spc="15" dirty="0">
                <a:solidFill>
                  <a:srgbClr val="FF0000"/>
                </a:solidFill>
                <a:latin typeface="Carlito"/>
                <a:cs typeface="Carlito"/>
              </a:rPr>
              <a:t> </a:t>
            </a:r>
            <a:r>
              <a:rPr sz="2400" spc="-5" dirty="0">
                <a:solidFill>
                  <a:srgbClr val="FF0000"/>
                </a:solidFill>
                <a:latin typeface="Carlito"/>
                <a:cs typeface="Carlito"/>
              </a:rPr>
              <a:t>pairing</a:t>
            </a:r>
            <a:endParaRPr sz="2400">
              <a:latin typeface="Carlito"/>
              <a:cs typeface="Carlito"/>
            </a:endParaRPr>
          </a:p>
          <a:p>
            <a:pPr marL="355600" indent="-342900">
              <a:lnSpc>
                <a:spcPct val="100000"/>
              </a:lnSpc>
              <a:spcBef>
                <a:spcPts val="580"/>
              </a:spcBef>
              <a:buFont typeface="Arial"/>
              <a:buChar char="•"/>
              <a:tabLst>
                <a:tab pos="354965" algn="l"/>
                <a:tab pos="355600" algn="l"/>
              </a:tabLst>
            </a:pPr>
            <a:r>
              <a:rPr sz="2400" dirty="0">
                <a:solidFill>
                  <a:srgbClr val="FF0000"/>
                </a:solidFill>
                <a:latin typeface="Carlito"/>
                <a:cs typeface="Carlito"/>
              </a:rPr>
              <a:t>3. </a:t>
            </a:r>
            <a:r>
              <a:rPr sz="2400" spc="-10" dirty="0">
                <a:solidFill>
                  <a:srgbClr val="FF0000"/>
                </a:solidFill>
                <a:latin typeface="Carlito"/>
                <a:cs typeface="Carlito"/>
              </a:rPr>
              <a:t>Strand</a:t>
            </a:r>
            <a:r>
              <a:rPr sz="2400" spc="-30" dirty="0">
                <a:solidFill>
                  <a:srgbClr val="FF0000"/>
                </a:solidFill>
                <a:latin typeface="Carlito"/>
                <a:cs typeface="Carlito"/>
              </a:rPr>
              <a:t> </a:t>
            </a:r>
            <a:r>
              <a:rPr sz="2400" spc="-10" dirty="0">
                <a:solidFill>
                  <a:srgbClr val="FF0000"/>
                </a:solidFill>
                <a:latin typeface="Carlito"/>
                <a:cs typeface="Carlito"/>
              </a:rPr>
              <a:t>slippage</a:t>
            </a:r>
            <a:endParaRPr sz="2400">
              <a:latin typeface="Carlito"/>
              <a:cs typeface="Carlito"/>
            </a:endParaRPr>
          </a:p>
          <a:p>
            <a:pPr marL="355600" indent="-342900">
              <a:lnSpc>
                <a:spcPct val="100000"/>
              </a:lnSpc>
              <a:spcBef>
                <a:spcPts val="575"/>
              </a:spcBef>
              <a:buFont typeface="Arial"/>
              <a:buChar char="•"/>
              <a:tabLst>
                <a:tab pos="354965" algn="l"/>
                <a:tab pos="355600" algn="l"/>
              </a:tabLst>
            </a:pPr>
            <a:r>
              <a:rPr sz="2400" dirty="0">
                <a:solidFill>
                  <a:srgbClr val="FF0000"/>
                </a:solidFill>
                <a:latin typeface="Carlito"/>
                <a:cs typeface="Carlito"/>
              </a:rPr>
              <a:t>4. </a:t>
            </a:r>
            <a:r>
              <a:rPr sz="2400" spc="-5" dirty="0">
                <a:solidFill>
                  <a:srgbClr val="FF0000"/>
                </a:solidFill>
                <a:latin typeface="Carlito"/>
                <a:cs typeface="Carlito"/>
              </a:rPr>
              <a:t>unequal </a:t>
            </a:r>
            <a:r>
              <a:rPr sz="2400" spc="-10" dirty="0">
                <a:solidFill>
                  <a:srgbClr val="FF0000"/>
                </a:solidFill>
                <a:latin typeface="Carlito"/>
                <a:cs typeface="Carlito"/>
              </a:rPr>
              <a:t>crossing</a:t>
            </a:r>
            <a:r>
              <a:rPr sz="2400" spc="-50" dirty="0">
                <a:solidFill>
                  <a:srgbClr val="FF0000"/>
                </a:solidFill>
                <a:latin typeface="Carlito"/>
                <a:cs typeface="Carlito"/>
              </a:rPr>
              <a:t> </a:t>
            </a:r>
            <a:r>
              <a:rPr sz="2400" spc="-15" dirty="0">
                <a:solidFill>
                  <a:srgbClr val="FF0000"/>
                </a:solidFill>
                <a:latin typeface="Carlito"/>
                <a:cs typeface="Carlito"/>
              </a:rPr>
              <a:t>over</a:t>
            </a:r>
            <a:endParaRPr sz="2400">
              <a:latin typeface="Carlito"/>
              <a:cs typeface="Carlito"/>
            </a:endParaRPr>
          </a:p>
          <a:p>
            <a:pPr marL="355600" marR="5080" indent="-342900">
              <a:lnSpc>
                <a:spcPct val="100000"/>
              </a:lnSpc>
              <a:spcBef>
                <a:spcPts val="580"/>
              </a:spcBef>
              <a:buFont typeface="Arial"/>
              <a:buChar char="•"/>
              <a:tabLst>
                <a:tab pos="354965" algn="l"/>
                <a:tab pos="355600" algn="l"/>
              </a:tabLst>
            </a:pPr>
            <a:r>
              <a:rPr sz="2400" dirty="0">
                <a:solidFill>
                  <a:srgbClr val="FF0000"/>
                </a:solidFill>
                <a:latin typeface="Carlito"/>
                <a:cs typeface="Carlito"/>
              </a:rPr>
              <a:t>5. </a:t>
            </a:r>
            <a:r>
              <a:rPr sz="2400" spc="-10" dirty="0">
                <a:solidFill>
                  <a:srgbClr val="FF0000"/>
                </a:solidFill>
                <a:latin typeface="Carlito"/>
                <a:cs typeface="Carlito"/>
              </a:rPr>
              <a:t>Spontaneous </a:t>
            </a:r>
            <a:r>
              <a:rPr sz="2400" spc="-5" dirty="0">
                <a:solidFill>
                  <a:srgbClr val="FF0000"/>
                </a:solidFill>
                <a:latin typeface="Carlito"/>
                <a:cs typeface="Carlito"/>
              </a:rPr>
              <a:t>Chemical Changes </a:t>
            </a:r>
            <a:r>
              <a:rPr sz="2400" dirty="0">
                <a:solidFill>
                  <a:srgbClr val="FF0000"/>
                </a:solidFill>
                <a:latin typeface="Carlito"/>
                <a:cs typeface="Carlito"/>
              </a:rPr>
              <a:t>: </a:t>
            </a:r>
            <a:r>
              <a:rPr sz="2400" spc="-5" dirty="0">
                <a:latin typeface="Carlito"/>
                <a:cs typeface="Carlito"/>
              </a:rPr>
              <a:t>Depurination,  Deamination</a:t>
            </a:r>
            <a:endParaRPr sz="2400">
              <a:latin typeface="Carlito"/>
              <a:cs typeface="Carlito"/>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65278"/>
            <a:ext cx="6307709" cy="848360"/>
          </a:xfrm>
          <a:prstGeom prst="rect">
            <a:avLst/>
          </a:prstGeom>
        </p:spPr>
        <p:txBody>
          <a:bodyPr vert="horz" wrap="square" lIns="0" tIns="12700" rIns="0" bIns="0" rtlCol="0">
            <a:spAutoFit/>
          </a:bodyPr>
          <a:lstStyle/>
          <a:p>
            <a:pPr marL="12700">
              <a:lnSpc>
                <a:spcPct val="100000"/>
              </a:lnSpc>
              <a:spcBef>
                <a:spcPts val="100"/>
              </a:spcBef>
            </a:pPr>
            <a:r>
              <a:rPr sz="5400" spc="-5" dirty="0"/>
              <a:t>Induced</a:t>
            </a:r>
            <a:r>
              <a:rPr sz="5400" spc="-20" dirty="0"/>
              <a:t> </a:t>
            </a:r>
            <a:r>
              <a:rPr sz="5400" spc="-15" dirty="0"/>
              <a:t>Mutations</a:t>
            </a:r>
            <a:endParaRPr sz="5400" dirty="0"/>
          </a:p>
        </p:txBody>
      </p:sp>
      <p:sp>
        <p:nvSpPr>
          <p:cNvPr id="3" name="object 3"/>
          <p:cNvSpPr txBox="1"/>
          <p:nvPr/>
        </p:nvSpPr>
        <p:spPr>
          <a:xfrm>
            <a:off x="535940" y="901416"/>
            <a:ext cx="5954395" cy="4270375"/>
          </a:xfrm>
          <a:prstGeom prst="rect">
            <a:avLst/>
          </a:prstGeom>
        </p:spPr>
        <p:txBody>
          <a:bodyPr vert="horz" wrap="square" lIns="0" tIns="109855" rIns="0" bIns="0" rtlCol="0">
            <a:spAutoFit/>
          </a:bodyPr>
          <a:lstStyle/>
          <a:p>
            <a:pPr marL="355600" indent="-342900">
              <a:lnSpc>
                <a:spcPct val="100000"/>
              </a:lnSpc>
              <a:spcBef>
                <a:spcPts val="865"/>
              </a:spcBef>
              <a:buFont typeface="Arial"/>
              <a:buChar char="•"/>
              <a:tabLst>
                <a:tab pos="354965" algn="l"/>
                <a:tab pos="355600" algn="l"/>
              </a:tabLst>
            </a:pPr>
            <a:r>
              <a:rPr sz="3200" spc="-5" dirty="0">
                <a:latin typeface="Carlito"/>
                <a:cs typeface="Carlito"/>
              </a:rPr>
              <a:t>Caused </a:t>
            </a:r>
            <a:r>
              <a:rPr sz="3200" spc="-10" dirty="0">
                <a:latin typeface="Carlito"/>
                <a:cs typeface="Carlito"/>
              </a:rPr>
              <a:t>by </a:t>
            </a:r>
            <a:r>
              <a:rPr sz="3200" spc="-15" dirty="0">
                <a:latin typeface="Carlito"/>
                <a:cs typeface="Carlito"/>
              </a:rPr>
              <a:t>exposure </a:t>
            </a:r>
            <a:r>
              <a:rPr sz="3200" spc="-20" dirty="0">
                <a:latin typeface="Carlito"/>
                <a:cs typeface="Carlito"/>
              </a:rPr>
              <a:t>to </a:t>
            </a:r>
            <a:r>
              <a:rPr sz="3200" dirty="0">
                <a:latin typeface="Carlito"/>
                <a:cs typeface="Carlito"/>
              </a:rPr>
              <a:t>a</a:t>
            </a:r>
            <a:r>
              <a:rPr sz="3200" spc="45" dirty="0">
                <a:latin typeface="Carlito"/>
                <a:cs typeface="Carlito"/>
              </a:rPr>
              <a:t> </a:t>
            </a:r>
            <a:r>
              <a:rPr sz="3200" spc="-10" dirty="0">
                <a:latin typeface="Carlito"/>
                <a:cs typeface="Carlito"/>
              </a:rPr>
              <a:t>mutagen</a:t>
            </a:r>
            <a:endParaRPr sz="3200">
              <a:latin typeface="Carlito"/>
              <a:cs typeface="Carlito"/>
            </a:endParaRPr>
          </a:p>
          <a:p>
            <a:pPr marL="355600" indent="-342900">
              <a:lnSpc>
                <a:spcPct val="100000"/>
              </a:lnSpc>
              <a:spcBef>
                <a:spcPts val="765"/>
              </a:spcBef>
              <a:buFont typeface="Arial"/>
              <a:buChar char="•"/>
              <a:tabLst>
                <a:tab pos="354965" algn="l"/>
                <a:tab pos="355600" algn="l"/>
              </a:tabLst>
            </a:pPr>
            <a:r>
              <a:rPr sz="3200" spc="-5" dirty="0">
                <a:latin typeface="Carlito"/>
                <a:cs typeface="Carlito"/>
              </a:rPr>
              <a:t>Causes</a:t>
            </a:r>
            <a:endParaRPr sz="3200">
              <a:latin typeface="Carlito"/>
              <a:cs typeface="Carlito"/>
            </a:endParaRPr>
          </a:p>
          <a:p>
            <a:pPr marL="756285" lvl="1" indent="-287020">
              <a:lnSpc>
                <a:spcPct val="100000"/>
              </a:lnSpc>
              <a:spcBef>
                <a:spcPts val="690"/>
              </a:spcBef>
              <a:buFont typeface="Arial"/>
              <a:buChar char="–"/>
              <a:tabLst>
                <a:tab pos="756920" algn="l"/>
              </a:tabLst>
            </a:pPr>
            <a:r>
              <a:rPr sz="2800" spc="-15" dirty="0">
                <a:latin typeface="Carlito"/>
                <a:cs typeface="Carlito"/>
              </a:rPr>
              <a:t>Exposure </a:t>
            </a:r>
            <a:r>
              <a:rPr sz="2800" spc="-20" dirty="0">
                <a:latin typeface="Carlito"/>
                <a:cs typeface="Carlito"/>
              </a:rPr>
              <a:t>to </a:t>
            </a:r>
            <a:r>
              <a:rPr sz="2800" spc="-10" dirty="0">
                <a:latin typeface="Carlito"/>
                <a:cs typeface="Carlito"/>
              </a:rPr>
              <a:t>base</a:t>
            </a:r>
            <a:r>
              <a:rPr sz="2800" spc="65" dirty="0">
                <a:latin typeface="Carlito"/>
                <a:cs typeface="Carlito"/>
              </a:rPr>
              <a:t> </a:t>
            </a:r>
            <a:r>
              <a:rPr sz="2800" spc="-5" dirty="0">
                <a:latin typeface="Carlito"/>
                <a:cs typeface="Carlito"/>
              </a:rPr>
              <a:t>analogs</a:t>
            </a:r>
            <a:endParaRPr sz="2800">
              <a:latin typeface="Carlito"/>
              <a:cs typeface="Carlito"/>
            </a:endParaRPr>
          </a:p>
          <a:p>
            <a:pPr marL="756285" lvl="1" indent="-287020">
              <a:lnSpc>
                <a:spcPct val="100000"/>
              </a:lnSpc>
              <a:spcBef>
                <a:spcPts val="675"/>
              </a:spcBef>
              <a:buFont typeface="Arial"/>
              <a:buChar char="–"/>
              <a:tabLst>
                <a:tab pos="756920" algn="l"/>
              </a:tabLst>
            </a:pPr>
            <a:r>
              <a:rPr sz="2800" spc="-10" dirty="0">
                <a:latin typeface="Carlito"/>
                <a:cs typeface="Carlito"/>
              </a:rPr>
              <a:t>Chemical</a:t>
            </a:r>
            <a:r>
              <a:rPr sz="2800" spc="-40" dirty="0">
                <a:latin typeface="Carlito"/>
                <a:cs typeface="Carlito"/>
              </a:rPr>
              <a:t> </a:t>
            </a:r>
            <a:r>
              <a:rPr sz="2800" spc="-15" dirty="0">
                <a:latin typeface="Carlito"/>
                <a:cs typeface="Carlito"/>
              </a:rPr>
              <a:t>mutagens</a:t>
            </a:r>
            <a:endParaRPr sz="2800">
              <a:latin typeface="Carlito"/>
              <a:cs typeface="Carlito"/>
            </a:endParaRPr>
          </a:p>
          <a:p>
            <a:pPr marL="756285" lvl="1" indent="-287020">
              <a:lnSpc>
                <a:spcPct val="100000"/>
              </a:lnSpc>
              <a:spcBef>
                <a:spcPts val="670"/>
              </a:spcBef>
              <a:buFont typeface="Arial"/>
              <a:buChar char="–"/>
              <a:tabLst>
                <a:tab pos="756920" algn="l"/>
              </a:tabLst>
            </a:pPr>
            <a:r>
              <a:rPr sz="2800" spc="-15" dirty="0">
                <a:latin typeface="Carlito"/>
                <a:cs typeface="Carlito"/>
              </a:rPr>
              <a:t>Intercalating</a:t>
            </a:r>
            <a:r>
              <a:rPr sz="2800" spc="-95" dirty="0">
                <a:latin typeface="Carlito"/>
                <a:cs typeface="Carlito"/>
              </a:rPr>
              <a:t> </a:t>
            </a:r>
            <a:r>
              <a:rPr sz="2800" spc="-10" dirty="0">
                <a:latin typeface="Carlito"/>
                <a:cs typeface="Carlito"/>
              </a:rPr>
              <a:t>agents</a:t>
            </a:r>
            <a:endParaRPr sz="2800">
              <a:latin typeface="Carlito"/>
              <a:cs typeface="Carlito"/>
            </a:endParaRPr>
          </a:p>
          <a:p>
            <a:pPr marL="756285" lvl="1" indent="-287020">
              <a:lnSpc>
                <a:spcPct val="100000"/>
              </a:lnSpc>
              <a:spcBef>
                <a:spcPts val="675"/>
              </a:spcBef>
              <a:buFont typeface="Arial"/>
              <a:buChar char="–"/>
              <a:tabLst>
                <a:tab pos="756920" algn="l"/>
              </a:tabLst>
            </a:pPr>
            <a:r>
              <a:rPr sz="2800" spc="-5" dirty="0">
                <a:latin typeface="Carlito"/>
                <a:cs typeface="Carlito"/>
              </a:rPr>
              <a:t>Uv-</a:t>
            </a:r>
            <a:r>
              <a:rPr sz="2800" spc="5" dirty="0">
                <a:latin typeface="Carlito"/>
                <a:cs typeface="Carlito"/>
              </a:rPr>
              <a:t> </a:t>
            </a:r>
            <a:r>
              <a:rPr sz="2800" spc="-15" dirty="0">
                <a:latin typeface="Carlito"/>
                <a:cs typeface="Carlito"/>
              </a:rPr>
              <a:t>radiation</a:t>
            </a:r>
            <a:endParaRPr sz="2800">
              <a:latin typeface="Carlito"/>
              <a:cs typeface="Carlito"/>
            </a:endParaRPr>
          </a:p>
          <a:p>
            <a:pPr marL="756285" lvl="1" indent="-287020">
              <a:lnSpc>
                <a:spcPct val="100000"/>
              </a:lnSpc>
              <a:spcBef>
                <a:spcPts val="670"/>
              </a:spcBef>
              <a:buFont typeface="Arial"/>
              <a:buChar char="–"/>
              <a:tabLst>
                <a:tab pos="756920" algn="l"/>
              </a:tabLst>
            </a:pPr>
            <a:r>
              <a:rPr sz="2800" spc="-25" dirty="0">
                <a:latin typeface="Carlito"/>
                <a:cs typeface="Carlito"/>
              </a:rPr>
              <a:t>Transposable</a:t>
            </a:r>
            <a:r>
              <a:rPr sz="2800" spc="20" dirty="0">
                <a:latin typeface="Carlito"/>
                <a:cs typeface="Carlito"/>
              </a:rPr>
              <a:t> </a:t>
            </a:r>
            <a:r>
              <a:rPr sz="2800" spc="-10" dirty="0">
                <a:latin typeface="Carlito"/>
                <a:cs typeface="Carlito"/>
              </a:rPr>
              <a:t>elements</a:t>
            </a:r>
            <a:endParaRPr sz="2800">
              <a:latin typeface="Carlito"/>
              <a:cs typeface="Carlito"/>
            </a:endParaRPr>
          </a:p>
          <a:p>
            <a:pPr marL="756285" lvl="1" indent="-287020">
              <a:lnSpc>
                <a:spcPct val="100000"/>
              </a:lnSpc>
              <a:spcBef>
                <a:spcPts val="675"/>
              </a:spcBef>
              <a:buFont typeface="Arial"/>
              <a:buChar char="–"/>
              <a:tabLst>
                <a:tab pos="756920" algn="l"/>
              </a:tabLst>
            </a:pPr>
            <a:r>
              <a:rPr sz="2800" spc="-20" dirty="0">
                <a:latin typeface="Carlito"/>
                <a:cs typeface="Carlito"/>
              </a:rPr>
              <a:t>Mutator</a:t>
            </a:r>
            <a:r>
              <a:rPr sz="2800" spc="20" dirty="0">
                <a:latin typeface="Carlito"/>
                <a:cs typeface="Carlito"/>
              </a:rPr>
              <a:t> </a:t>
            </a:r>
            <a:r>
              <a:rPr sz="2800" spc="-10" dirty="0">
                <a:latin typeface="Carlito"/>
                <a:cs typeface="Carlito"/>
              </a:rPr>
              <a:t>genes</a:t>
            </a:r>
            <a:endParaRPr sz="2800">
              <a:latin typeface="Carlito"/>
              <a:cs typeface="Carlito"/>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TotalTime>
  <Words>2307</Words>
  <Application>Microsoft Office PowerPoint</Application>
  <PresentationFormat>On-screen Show (4:3)</PresentationFormat>
  <Paragraphs>188</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Slipstream</vt:lpstr>
      <vt:lpstr>PowerPoint Presentation</vt:lpstr>
      <vt:lpstr>Mutation- Introduction</vt:lpstr>
      <vt:lpstr>History of mutation</vt:lpstr>
      <vt:lpstr>PowerPoint Presentation</vt:lpstr>
      <vt:lpstr>PowerPoint Presentation</vt:lpstr>
      <vt:lpstr>Types of mutation</vt:lpstr>
      <vt:lpstr>Spontaneous mutation</vt:lpstr>
      <vt:lpstr>Spontaneous mutations</vt:lpstr>
      <vt:lpstr>Induced Mutations</vt:lpstr>
      <vt:lpstr>Induced mutations</vt:lpstr>
      <vt:lpstr>Types of mutation   (on the basis of  origin)</vt:lpstr>
      <vt:lpstr>i) Gene mutation or Micromutation It is caused due to change in the structure of the  individual gene of DNA molecule. It results due  to change in nucleotide sequence of DNA  molecule at particular region of chromosome.It  involves just one or two bases in DNA molecule.  Hence it is also called point mutation.</vt:lpstr>
      <vt:lpstr>PowerPoint Presentation</vt:lpstr>
      <vt:lpstr>Types of gene mutation</vt:lpstr>
      <vt:lpstr>Substitution mutation</vt:lpstr>
      <vt:lpstr>PowerPoint Presentation</vt:lpstr>
      <vt:lpstr>Types of Frameshift mutatiom</vt:lpstr>
      <vt:lpstr>Amino Acid Sequence  Changed</vt:lpstr>
      <vt:lpstr>Chromosomal Aberrations</vt:lpstr>
      <vt:lpstr>PowerPoint Presentation</vt:lpstr>
      <vt:lpstr>PowerPoint Presentation</vt:lpstr>
      <vt:lpstr>PowerPoint Presentation</vt:lpstr>
      <vt:lpstr>PowerPoint Presentation</vt:lpstr>
      <vt:lpstr>PowerPoint Presentation</vt:lpstr>
      <vt:lpstr>Gene Mutation Animation</vt:lpstr>
      <vt:lpstr>Chromosomal mutation or  macromutation</vt:lpstr>
      <vt:lpstr>Chromosomal  Mutations(chromosomal aberration)</vt:lpstr>
      <vt:lpstr>Deficiency</vt:lpstr>
      <vt:lpstr>Duplication</vt:lpstr>
      <vt:lpstr>Inversion</vt:lpstr>
      <vt:lpstr>Translocation</vt:lpstr>
      <vt:lpstr>Translocation</vt:lpstr>
      <vt:lpstr>PowerPoint Presentation</vt:lpstr>
      <vt:lpstr>Genomatic mutation or ploidy</vt:lpstr>
      <vt:lpstr>Aneuploidy</vt:lpstr>
      <vt:lpstr>PowerPoint Presentation</vt:lpstr>
      <vt:lpstr>PowerPoint Presentation</vt:lpstr>
      <vt:lpstr>Euploidy</vt:lpstr>
      <vt:lpstr>PowerPoint Presentation</vt:lpstr>
      <vt:lpstr>Polyploidy</vt:lpstr>
      <vt:lpstr>Types of polyploidy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Techniques of Inducing Polyploidy: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Ladi Alik Kumar</dc:creator>
  <cp:lastModifiedBy>alikkumar.ladi@cutm.ac.in</cp:lastModifiedBy>
  <cp:revision>1</cp:revision>
  <dcterms:created xsi:type="dcterms:W3CDTF">2021-03-03T10:26:23Z</dcterms:created>
  <dcterms:modified xsi:type="dcterms:W3CDTF">2021-03-03T10:32:46Z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2019-12-08T00:00:00Z</vt:filetime>
  </property>
  <property fmtid="{D5CDD505-2E9C-101B-9397-08002B2CF9AE}" pid="3" name="Creator">
    <vt:lpwstr>Microsoft® PowerPoint® 2013</vt:lpwstr>
  </property>
  <property fmtid="{D5CDD505-2E9C-101B-9397-08002B2CF9AE}" pid="4" name="LastSaved">
    <vt:filetime>2021-03-03T00:00:00Z</vt:filetime>
  </property>
</Properties>
</file>