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67734" y="631063"/>
            <a:ext cx="1208531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3855" y="1389634"/>
            <a:ext cx="8616289" cy="3043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3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jpg"/><Relationship Id="rId4" Type="http://schemas.openxmlformats.org/officeDocument/2006/relationships/image" Target="../media/image42.png"/><Relationship Id="rId5" Type="http://schemas.openxmlformats.org/officeDocument/2006/relationships/image" Target="../media/image43.jpg"/><Relationship Id="rId6" Type="http://schemas.openxmlformats.org/officeDocument/2006/relationships/image" Target="../media/image44.jpg"/><Relationship Id="rId7" Type="http://schemas.openxmlformats.org/officeDocument/2006/relationships/image" Target="../media/image4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jpg"/><Relationship Id="rId4" Type="http://schemas.openxmlformats.org/officeDocument/2006/relationships/image" Target="../media/image48.jpg"/><Relationship Id="rId5" Type="http://schemas.openxmlformats.org/officeDocument/2006/relationships/image" Target="../media/image49.png"/><Relationship Id="rId6" Type="http://schemas.openxmlformats.org/officeDocument/2006/relationships/image" Target="../media/image50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jpg"/><Relationship Id="rId4" Type="http://schemas.openxmlformats.org/officeDocument/2006/relationships/image" Target="../media/image57.jpg"/><Relationship Id="rId5" Type="http://schemas.openxmlformats.org/officeDocument/2006/relationships/image" Target="../media/image5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9.png"/><Relationship Id="rId4" Type="http://schemas.openxmlformats.org/officeDocument/2006/relationships/image" Target="../media/image60.jpg"/><Relationship Id="rId5" Type="http://schemas.openxmlformats.org/officeDocument/2006/relationships/image" Target="../media/image61.png"/><Relationship Id="rId6" Type="http://schemas.openxmlformats.org/officeDocument/2006/relationships/image" Target="../media/image62.jpg"/><Relationship Id="rId7" Type="http://schemas.openxmlformats.org/officeDocument/2006/relationships/image" Target="../media/image63.png"/><Relationship Id="rId8" Type="http://schemas.openxmlformats.org/officeDocument/2006/relationships/image" Target="../media/image64.jpg"/><Relationship Id="rId9" Type="http://schemas.openxmlformats.org/officeDocument/2006/relationships/image" Target="../media/image6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g"/><Relationship Id="rId8" Type="http://schemas.openxmlformats.org/officeDocument/2006/relationships/image" Target="../media/image15.png"/><Relationship Id="rId9" Type="http://schemas.openxmlformats.org/officeDocument/2006/relationships/image" Target="../media/image16.jpg"/><Relationship Id="rId10" Type="http://schemas.openxmlformats.org/officeDocument/2006/relationships/image" Target="../media/image1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854" y="1910613"/>
            <a:ext cx="6467475" cy="1948814"/>
          </a:xfrm>
          <a:prstGeom prst="rect"/>
        </p:spPr>
        <p:txBody>
          <a:bodyPr wrap="square" lIns="0" tIns="36195" rIns="0" bIns="0" rtlCol="0" vert="horz">
            <a:spAutoFit/>
          </a:bodyPr>
          <a:lstStyle/>
          <a:p>
            <a:pPr algn="ctr" marL="12700" marR="5080" indent="153670">
              <a:lnSpc>
                <a:spcPct val="103899"/>
              </a:lnSpc>
              <a:spcBef>
                <a:spcPts val="285"/>
              </a:spcBef>
            </a:pPr>
            <a:r>
              <a:rPr dirty="0" u="heavy" sz="4000" spc="-10" b="1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rlito"/>
                <a:cs typeface="Carlito"/>
              </a:rPr>
              <a:t>TISSUE </a:t>
            </a:r>
            <a:r>
              <a:rPr dirty="0" u="heavy" sz="4000" spc="-50" b="1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rlito"/>
                <a:cs typeface="Carlito"/>
              </a:rPr>
              <a:t>CULTURE </a:t>
            </a:r>
            <a:r>
              <a:rPr dirty="0" u="heavy" sz="4000" spc="-5" b="1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rlito"/>
                <a:cs typeface="Carlito"/>
              </a:rPr>
              <a:t>AS A </a:t>
            </a:r>
            <a:r>
              <a:rPr dirty="0" u="heavy" sz="4000" spc="-10" b="1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rlito"/>
                <a:cs typeface="Carlito"/>
              </a:rPr>
              <a:t>PLANT </a:t>
            </a:r>
            <a:r>
              <a:rPr dirty="0" sz="4000" spc="-10" b="1">
                <a:solidFill>
                  <a:srgbClr val="0F243E"/>
                </a:solidFill>
                <a:latin typeface="Carlito"/>
                <a:cs typeface="Carlito"/>
              </a:rPr>
              <a:t> </a:t>
            </a:r>
            <a:r>
              <a:rPr dirty="0" u="heavy" sz="4000" spc="-10" b="1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rlito"/>
                <a:cs typeface="Carlito"/>
              </a:rPr>
              <a:t>PRODUCTION </a:t>
            </a:r>
            <a:r>
              <a:rPr dirty="0" u="heavy" sz="4000" spc="-15" b="1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rlito"/>
                <a:cs typeface="Carlito"/>
              </a:rPr>
              <a:t>TECHNIQUE</a:t>
            </a:r>
            <a:r>
              <a:rPr dirty="0" u="heavy" sz="4000" spc="-60" b="1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rlito"/>
                <a:cs typeface="Carlito"/>
              </a:rPr>
              <a:t> </a:t>
            </a:r>
            <a:r>
              <a:rPr dirty="0" u="heavy" sz="4000" spc="-15" b="1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rlito"/>
                <a:cs typeface="Carlito"/>
              </a:rPr>
              <a:t>FOR </a:t>
            </a:r>
            <a:r>
              <a:rPr dirty="0" sz="4000" spc="-15" b="1">
                <a:solidFill>
                  <a:srgbClr val="0F243E"/>
                </a:solidFill>
                <a:latin typeface="Carlito"/>
                <a:cs typeface="Carlito"/>
              </a:rPr>
              <a:t> </a:t>
            </a:r>
            <a:r>
              <a:rPr dirty="0" u="heavy" sz="4000" spc="-35" b="1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rlito"/>
                <a:cs typeface="Carlito"/>
              </a:rPr>
              <a:t>HORTICULTURE</a:t>
            </a:r>
            <a:r>
              <a:rPr dirty="0" u="heavy" sz="4000" spc="-10" b="1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rlito"/>
                <a:cs typeface="Carlito"/>
              </a:rPr>
              <a:t> </a:t>
            </a:r>
            <a:r>
              <a:rPr dirty="0" u="heavy" sz="4000" spc="-15" b="1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Carlito"/>
                <a:cs typeface="Carlito"/>
              </a:rPr>
              <a:t>CROPS</a:t>
            </a:r>
            <a:endParaRPr sz="4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33625" y="631063"/>
            <a:ext cx="44767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HAPLOID&amp;DIHAPLOID</a:t>
            </a:r>
            <a:r>
              <a:rPr dirty="0" spc="-10"/>
              <a:t> PRODUCTION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2109952"/>
            <a:ext cx="7970520" cy="177546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5">
                <a:latin typeface="Carlito"/>
                <a:cs typeface="Carlito"/>
              </a:rPr>
              <a:t>Anther or Ovary/ovule</a:t>
            </a:r>
            <a:r>
              <a:rPr dirty="0" sz="1400" spc="-10">
                <a:latin typeface="Carlito"/>
                <a:cs typeface="Carlito"/>
              </a:rPr>
              <a:t> culture</a:t>
            </a:r>
            <a:endParaRPr sz="1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5">
                <a:latin typeface="Carlito"/>
                <a:cs typeface="Carlito"/>
              </a:rPr>
              <a:t>Production of </a:t>
            </a:r>
            <a:r>
              <a:rPr dirty="0" sz="1400" spc="-10">
                <a:latin typeface="Carlito"/>
                <a:cs typeface="Carlito"/>
              </a:rPr>
              <a:t>pure homozygous </a:t>
            </a:r>
            <a:r>
              <a:rPr dirty="0" sz="1400">
                <a:latin typeface="Carlito"/>
                <a:cs typeface="Carlito"/>
              </a:rPr>
              <a:t>line in leser </a:t>
            </a:r>
            <a:r>
              <a:rPr dirty="0" sz="1400" spc="-5">
                <a:latin typeface="Carlito"/>
                <a:cs typeface="Carlito"/>
              </a:rPr>
              <a:t>time</a:t>
            </a:r>
            <a:r>
              <a:rPr dirty="0" sz="140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period.</a:t>
            </a:r>
            <a:endParaRPr sz="14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5">
                <a:latin typeface="Carlito"/>
                <a:cs typeface="Carlito"/>
              </a:rPr>
              <a:t>Androgenic haploids </a:t>
            </a:r>
            <a:r>
              <a:rPr dirty="0" sz="1400" spc="-10">
                <a:latin typeface="Carlito"/>
                <a:cs typeface="Carlito"/>
              </a:rPr>
              <a:t>are </a:t>
            </a:r>
            <a:r>
              <a:rPr dirty="0" sz="1400" spc="-5">
                <a:latin typeface="Carlito"/>
                <a:cs typeface="Carlito"/>
              </a:rPr>
              <a:t>used </a:t>
            </a:r>
            <a:r>
              <a:rPr dirty="0" sz="1400" spc="-10">
                <a:latin typeface="Carlito"/>
                <a:cs typeface="Carlito"/>
              </a:rPr>
              <a:t>to produce different </a:t>
            </a:r>
            <a:r>
              <a:rPr dirty="0" sz="1400">
                <a:latin typeface="Carlito"/>
                <a:cs typeface="Carlito"/>
              </a:rPr>
              <a:t>lines </a:t>
            </a:r>
            <a:r>
              <a:rPr dirty="0" sz="1400" spc="-5">
                <a:latin typeface="Carlito"/>
                <a:cs typeface="Carlito"/>
              </a:rPr>
              <a:t>of aneuploids </a:t>
            </a:r>
            <a:r>
              <a:rPr dirty="0" sz="1400" spc="-15">
                <a:latin typeface="Carlito"/>
                <a:cs typeface="Carlito"/>
              </a:rPr>
              <a:t>like </a:t>
            </a:r>
            <a:r>
              <a:rPr dirty="0" sz="1400" spc="-5">
                <a:latin typeface="Carlito"/>
                <a:cs typeface="Carlito"/>
              </a:rPr>
              <a:t>monosomic,nullisomic,trisomic  </a:t>
            </a:r>
            <a:r>
              <a:rPr dirty="0" sz="1400" spc="-10">
                <a:latin typeface="Carlito"/>
                <a:cs typeface="Carlito"/>
              </a:rPr>
              <a:t>etc.</a:t>
            </a:r>
            <a:endParaRPr sz="1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5">
                <a:latin typeface="Carlito"/>
                <a:cs typeface="Carlito"/>
              </a:rPr>
              <a:t>Induction of</a:t>
            </a:r>
            <a:r>
              <a:rPr dirty="0" sz="1400" spc="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mutagenesis</a:t>
            </a:r>
            <a:endParaRPr sz="1400">
              <a:latin typeface="Carlito"/>
              <a:cs typeface="Carlito"/>
            </a:endParaRPr>
          </a:p>
          <a:p>
            <a:pPr marL="394970" indent="-38290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94970" algn="l"/>
                <a:tab pos="395605" algn="l"/>
              </a:tabLst>
            </a:pPr>
            <a:r>
              <a:rPr dirty="0" sz="1400" spc="-5">
                <a:latin typeface="Carlito"/>
                <a:cs typeface="Carlito"/>
              </a:rPr>
              <a:t>Recessive traits(e.g </a:t>
            </a:r>
            <a:r>
              <a:rPr dirty="0" sz="1400">
                <a:latin typeface="Carlito"/>
                <a:cs typeface="Carlito"/>
              </a:rPr>
              <a:t>low </a:t>
            </a:r>
            <a:r>
              <a:rPr dirty="0" sz="1400" spc="-5">
                <a:latin typeface="Carlito"/>
                <a:cs typeface="Carlito"/>
              </a:rPr>
              <a:t>glucosinolate </a:t>
            </a:r>
            <a:r>
              <a:rPr dirty="0" sz="1400">
                <a:latin typeface="Carlito"/>
                <a:cs typeface="Carlito"/>
              </a:rPr>
              <a:t>in </a:t>
            </a:r>
            <a:r>
              <a:rPr dirty="0" sz="1400" spc="-5">
                <a:latin typeface="Carlito"/>
                <a:cs typeface="Carlito"/>
              </a:rPr>
              <a:t>Brassica </a:t>
            </a:r>
            <a:r>
              <a:rPr dirty="0" sz="1400">
                <a:latin typeface="Carlito"/>
                <a:cs typeface="Carlito"/>
              </a:rPr>
              <a:t>) </a:t>
            </a:r>
            <a:r>
              <a:rPr dirty="0" sz="1400" spc="-5">
                <a:latin typeface="Carlito"/>
                <a:cs typeface="Carlito"/>
              </a:rPr>
              <a:t>can be made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expressed.</a:t>
            </a:r>
            <a:endParaRPr sz="1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>
                <a:latin typeface="Carlito"/>
                <a:cs typeface="Carlito"/>
              </a:rPr>
              <a:t>Use in </a:t>
            </a:r>
            <a:r>
              <a:rPr dirty="0" sz="1400" spc="-5">
                <a:latin typeface="Carlito"/>
                <a:cs typeface="Carlito"/>
              </a:rPr>
              <a:t>hybrid development and </a:t>
            </a:r>
            <a:r>
              <a:rPr dirty="0" sz="1400">
                <a:latin typeface="Carlito"/>
                <a:cs typeface="Carlito"/>
              </a:rPr>
              <a:t>early </a:t>
            </a:r>
            <a:r>
              <a:rPr dirty="0" sz="1400" spc="-5">
                <a:latin typeface="Carlito"/>
                <a:cs typeface="Carlito"/>
              </a:rPr>
              <a:t>release </a:t>
            </a:r>
            <a:r>
              <a:rPr dirty="0" sz="1400" spc="5">
                <a:latin typeface="Carlito"/>
                <a:cs typeface="Carlito"/>
              </a:rPr>
              <a:t>of</a:t>
            </a:r>
            <a:r>
              <a:rPr dirty="0" sz="1400" spc="-5">
                <a:latin typeface="Carlito"/>
                <a:cs typeface="Carlito"/>
              </a:rPr>
              <a:t> varieties.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57800" y="3809998"/>
            <a:ext cx="3886199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4891" y="17780"/>
            <a:ext cx="292100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0000"/>
                </a:solidFill>
                <a:latin typeface="Carlito"/>
                <a:cs typeface="Carlito"/>
              </a:rPr>
              <a:t>ARTIFICIAL </a:t>
            </a:r>
            <a:r>
              <a:rPr dirty="0" sz="1800" b="1">
                <a:solidFill>
                  <a:srgbClr val="FF0000"/>
                </a:solidFill>
                <a:latin typeface="Carlito"/>
                <a:cs typeface="Carlito"/>
              </a:rPr>
              <a:t>SEED</a:t>
            </a:r>
            <a:r>
              <a:rPr dirty="0" sz="1800" spc="-95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Carlito"/>
                <a:cs typeface="Carlito"/>
              </a:rPr>
              <a:t>PRODUCTION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566673"/>
            <a:ext cx="869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00"/>
                </a:solidFill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255" y="521144"/>
            <a:ext cx="9170035" cy="6341745"/>
            <a:chOff x="-12255" y="521144"/>
            <a:chExt cx="9170035" cy="6341745"/>
          </a:xfrm>
        </p:grpSpPr>
        <p:sp>
          <p:nvSpPr>
            <p:cNvPr id="6" name="object 6"/>
            <p:cNvSpPr/>
            <p:nvPr/>
          </p:nvSpPr>
          <p:spPr>
            <a:xfrm>
              <a:off x="5105399" y="4495799"/>
              <a:ext cx="4038600" cy="2362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4495799"/>
              <a:ext cx="5058156" cy="23621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4491226"/>
              <a:ext cx="5062855" cy="2367280"/>
            </a:xfrm>
            <a:custGeom>
              <a:avLst/>
              <a:gdLst/>
              <a:ahLst/>
              <a:cxnLst/>
              <a:rect l="l" t="t" r="r" b="b"/>
              <a:pathLst>
                <a:path w="5062855" h="2367279">
                  <a:moveTo>
                    <a:pt x="5062728" y="2366769"/>
                  </a:moveTo>
                  <a:lnTo>
                    <a:pt x="5062728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62" y="534161"/>
              <a:ext cx="9144000" cy="1600200"/>
            </a:xfrm>
            <a:custGeom>
              <a:avLst/>
              <a:gdLst/>
              <a:ahLst/>
              <a:cxnLst/>
              <a:rect l="l" t="t" r="r" b="b"/>
              <a:pathLst>
                <a:path w="9144000" h="1600200">
                  <a:moveTo>
                    <a:pt x="9144000" y="0"/>
                  </a:moveTo>
                  <a:lnTo>
                    <a:pt x="266712" y="0"/>
                  </a:lnTo>
                  <a:lnTo>
                    <a:pt x="218770" y="4296"/>
                  </a:lnTo>
                  <a:lnTo>
                    <a:pt x="173647" y="16682"/>
                  </a:lnTo>
                  <a:lnTo>
                    <a:pt x="132097" y="36406"/>
                  </a:lnTo>
                  <a:lnTo>
                    <a:pt x="94872" y="62716"/>
                  </a:lnTo>
                  <a:lnTo>
                    <a:pt x="62727" y="94858"/>
                  </a:lnTo>
                  <a:lnTo>
                    <a:pt x="36413" y="132080"/>
                  </a:lnTo>
                  <a:lnTo>
                    <a:pt x="16686" y="173629"/>
                  </a:lnTo>
                  <a:lnTo>
                    <a:pt x="4297" y="218753"/>
                  </a:lnTo>
                  <a:lnTo>
                    <a:pt x="0" y="266700"/>
                  </a:lnTo>
                  <a:lnTo>
                    <a:pt x="0" y="1600200"/>
                  </a:lnTo>
                  <a:lnTo>
                    <a:pt x="8877300" y="1600200"/>
                  </a:lnTo>
                  <a:lnTo>
                    <a:pt x="8925246" y="1595903"/>
                  </a:lnTo>
                  <a:lnTo>
                    <a:pt x="8970370" y="1583517"/>
                  </a:lnTo>
                  <a:lnTo>
                    <a:pt x="9011920" y="1563793"/>
                  </a:lnTo>
                  <a:lnTo>
                    <a:pt x="9049141" y="1537483"/>
                  </a:lnTo>
                  <a:lnTo>
                    <a:pt x="9081283" y="1505341"/>
                  </a:lnTo>
                  <a:lnTo>
                    <a:pt x="9107593" y="1468119"/>
                  </a:lnTo>
                  <a:lnTo>
                    <a:pt x="9127317" y="1426570"/>
                  </a:lnTo>
                  <a:lnTo>
                    <a:pt x="9139703" y="1381446"/>
                  </a:lnTo>
                  <a:lnTo>
                    <a:pt x="9144000" y="13335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62" y="534161"/>
              <a:ext cx="9144000" cy="1600200"/>
            </a:xfrm>
            <a:custGeom>
              <a:avLst/>
              <a:gdLst/>
              <a:ahLst/>
              <a:cxnLst/>
              <a:rect l="l" t="t" r="r" b="b"/>
              <a:pathLst>
                <a:path w="9144000" h="1600200">
                  <a:moveTo>
                    <a:pt x="266712" y="0"/>
                  </a:moveTo>
                  <a:lnTo>
                    <a:pt x="9144000" y="0"/>
                  </a:lnTo>
                  <a:lnTo>
                    <a:pt x="9144000" y="1333500"/>
                  </a:lnTo>
                  <a:lnTo>
                    <a:pt x="9139703" y="1381446"/>
                  </a:lnTo>
                  <a:lnTo>
                    <a:pt x="9127317" y="1426570"/>
                  </a:lnTo>
                  <a:lnTo>
                    <a:pt x="9107593" y="1468119"/>
                  </a:lnTo>
                  <a:lnTo>
                    <a:pt x="9081283" y="1505341"/>
                  </a:lnTo>
                  <a:lnTo>
                    <a:pt x="9049141" y="1537483"/>
                  </a:lnTo>
                  <a:lnTo>
                    <a:pt x="9011920" y="1563793"/>
                  </a:lnTo>
                  <a:lnTo>
                    <a:pt x="8970370" y="1583517"/>
                  </a:lnTo>
                  <a:lnTo>
                    <a:pt x="8925246" y="1595903"/>
                  </a:lnTo>
                  <a:lnTo>
                    <a:pt x="8877300" y="1600200"/>
                  </a:lnTo>
                  <a:lnTo>
                    <a:pt x="0" y="1600200"/>
                  </a:lnTo>
                  <a:lnTo>
                    <a:pt x="0" y="266700"/>
                  </a:lnTo>
                  <a:lnTo>
                    <a:pt x="4297" y="218753"/>
                  </a:lnTo>
                  <a:lnTo>
                    <a:pt x="16686" y="173629"/>
                  </a:lnTo>
                  <a:lnTo>
                    <a:pt x="36413" y="132080"/>
                  </a:lnTo>
                  <a:lnTo>
                    <a:pt x="62727" y="94858"/>
                  </a:lnTo>
                  <a:lnTo>
                    <a:pt x="94872" y="62716"/>
                  </a:lnTo>
                  <a:lnTo>
                    <a:pt x="132097" y="36406"/>
                  </a:lnTo>
                  <a:lnTo>
                    <a:pt x="173647" y="16682"/>
                  </a:lnTo>
                  <a:lnTo>
                    <a:pt x="218770" y="4296"/>
                  </a:lnTo>
                  <a:lnTo>
                    <a:pt x="266712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66522" y="620014"/>
            <a:ext cx="880808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AF50"/>
                </a:solidFill>
                <a:latin typeface="Carlito"/>
                <a:cs typeface="Carlito"/>
              </a:rPr>
              <a:t>Synthetic </a:t>
            </a:r>
            <a:r>
              <a:rPr dirty="0" sz="1800" b="1">
                <a:solidFill>
                  <a:srgbClr val="00AF50"/>
                </a:solidFill>
                <a:latin typeface="Carlito"/>
                <a:cs typeface="Carlito"/>
              </a:rPr>
              <a:t>or Artificial Seeds (living </a:t>
            </a:r>
            <a:r>
              <a:rPr dirty="0" sz="1800" spc="-10" b="1">
                <a:solidFill>
                  <a:srgbClr val="00AF50"/>
                </a:solidFill>
                <a:latin typeface="Carlito"/>
                <a:cs typeface="Carlito"/>
              </a:rPr>
              <a:t>seed-like </a:t>
            </a:r>
            <a:r>
              <a:rPr dirty="0" sz="1800" spc="-5" b="1">
                <a:solidFill>
                  <a:srgbClr val="00AF50"/>
                </a:solidFill>
                <a:latin typeface="Carlito"/>
                <a:cs typeface="Carlito"/>
              </a:rPr>
              <a:t>structure) </a:t>
            </a:r>
            <a:r>
              <a:rPr dirty="0" sz="1800" spc="-10" b="1">
                <a:solidFill>
                  <a:srgbClr val="00AF50"/>
                </a:solidFill>
                <a:latin typeface="Carlito"/>
                <a:cs typeface="Carlito"/>
              </a:rPr>
              <a:t>are </a:t>
            </a:r>
            <a:r>
              <a:rPr dirty="0" sz="1800" spc="-15" b="1">
                <a:solidFill>
                  <a:srgbClr val="00AF50"/>
                </a:solidFill>
                <a:latin typeface="Carlito"/>
                <a:cs typeface="Carlito"/>
              </a:rPr>
              <a:t>any </a:t>
            </a:r>
            <a:r>
              <a:rPr dirty="0" sz="1800" spc="-10" b="1">
                <a:solidFill>
                  <a:srgbClr val="00AF50"/>
                </a:solidFill>
                <a:latin typeface="Carlito"/>
                <a:cs typeface="Carlito"/>
              </a:rPr>
              <a:t>totipotent </a:t>
            </a:r>
            <a:r>
              <a:rPr dirty="0" sz="1800" spc="-5" b="1">
                <a:solidFill>
                  <a:srgbClr val="00AF50"/>
                </a:solidFill>
                <a:latin typeface="Carlito"/>
                <a:cs typeface="Carlito"/>
              </a:rPr>
              <a:t>cells(somatic  embryos </a:t>
            </a:r>
            <a:r>
              <a:rPr dirty="0" sz="1800" b="1">
                <a:solidFill>
                  <a:srgbClr val="00AF50"/>
                </a:solidFill>
                <a:latin typeface="Carlito"/>
                <a:cs typeface="Carlito"/>
              </a:rPr>
              <a:t>or </a:t>
            </a:r>
            <a:r>
              <a:rPr dirty="0" sz="1800" spc="-10" b="1">
                <a:solidFill>
                  <a:srgbClr val="00AF50"/>
                </a:solidFill>
                <a:latin typeface="Carlito"/>
                <a:cs typeface="Carlito"/>
              </a:rPr>
              <a:t>meristem </a:t>
            </a:r>
            <a:r>
              <a:rPr dirty="0" sz="1800" spc="-5" b="1">
                <a:solidFill>
                  <a:srgbClr val="00AF50"/>
                </a:solidFill>
                <a:latin typeface="Carlito"/>
                <a:cs typeface="Carlito"/>
              </a:rPr>
              <a:t>tips </a:t>
            </a:r>
            <a:r>
              <a:rPr dirty="0" sz="1800" spc="-15" b="1">
                <a:solidFill>
                  <a:srgbClr val="00AF50"/>
                </a:solidFill>
                <a:latin typeface="Carlito"/>
                <a:cs typeface="Carlito"/>
              </a:rPr>
              <a:t>etc </a:t>
            </a:r>
            <a:r>
              <a:rPr dirty="0" sz="1800" b="1">
                <a:solidFill>
                  <a:srgbClr val="00AF50"/>
                </a:solidFill>
                <a:latin typeface="Carlito"/>
                <a:cs typeface="Carlito"/>
              </a:rPr>
              <a:t>)which is </a:t>
            </a:r>
            <a:r>
              <a:rPr dirty="0" sz="1800" spc="-5" b="1">
                <a:solidFill>
                  <a:srgbClr val="00AF50"/>
                </a:solidFill>
                <a:latin typeface="Carlito"/>
                <a:cs typeface="Carlito"/>
              </a:rPr>
              <a:t>artificially </a:t>
            </a:r>
            <a:r>
              <a:rPr dirty="0" sz="1800" spc="-10" b="1">
                <a:solidFill>
                  <a:srgbClr val="00AF50"/>
                </a:solidFill>
                <a:latin typeface="Carlito"/>
                <a:cs typeface="Carlito"/>
              </a:rPr>
              <a:t>encapsulated </a:t>
            </a:r>
            <a:r>
              <a:rPr dirty="0" sz="1800" spc="-5" b="1">
                <a:solidFill>
                  <a:srgbClr val="00AF50"/>
                </a:solidFill>
                <a:latin typeface="Carlito"/>
                <a:cs typeface="Carlito"/>
              </a:rPr>
              <a:t>by chemicals </a:t>
            </a:r>
            <a:r>
              <a:rPr dirty="0" sz="1800" spc="-10" b="1">
                <a:solidFill>
                  <a:srgbClr val="00AF50"/>
                </a:solidFill>
                <a:latin typeface="Carlito"/>
                <a:cs typeface="Carlito"/>
              </a:rPr>
              <a:t>(Hydrogels)  </a:t>
            </a:r>
            <a:r>
              <a:rPr dirty="0" sz="1800" b="1">
                <a:solidFill>
                  <a:srgbClr val="00AF50"/>
                </a:solidFill>
                <a:latin typeface="Carlito"/>
                <a:cs typeface="Carlito"/>
              </a:rPr>
              <a:t>which </a:t>
            </a:r>
            <a:r>
              <a:rPr dirty="0" sz="1800" spc="-10" b="1">
                <a:solidFill>
                  <a:srgbClr val="00AF50"/>
                </a:solidFill>
                <a:latin typeface="Carlito"/>
                <a:cs typeface="Carlito"/>
              </a:rPr>
              <a:t>behave </a:t>
            </a:r>
            <a:r>
              <a:rPr dirty="0" sz="1800" spc="-15" b="1">
                <a:solidFill>
                  <a:srgbClr val="00AF50"/>
                </a:solidFill>
                <a:latin typeface="Carlito"/>
                <a:cs typeface="Carlito"/>
              </a:rPr>
              <a:t>like </a:t>
            </a:r>
            <a:r>
              <a:rPr dirty="0" sz="1800" b="1">
                <a:solidFill>
                  <a:srgbClr val="00AF50"/>
                </a:solidFill>
                <a:latin typeface="Carlito"/>
                <a:cs typeface="Carlito"/>
              </a:rPr>
              <a:t>true seeds if </a:t>
            </a:r>
            <a:r>
              <a:rPr dirty="0" sz="1800" spc="-10" b="1">
                <a:solidFill>
                  <a:srgbClr val="00AF50"/>
                </a:solidFill>
                <a:latin typeface="Carlito"/>
                <a:cs typeface="Carlito"/>
              </a:rPr>
              <a:t>grown </a:t>
            </a:r>
            <a:r>
              <a:rPr dirty="0" sz="1800" b="1">
                <a:solidFill>
                  <a:srgbClr val="00AF50"/>
                </a:solidFill>
                <a:latin typeface="Carlito"/>
                <a:cs typeface="Carlito"/>
              </a:rPr>
              <a:t>in soil and </a:t>
            </a:r>
            <a:r>
              <a:rPr dirty="0" sz="1800" spc="-5" b="1">
                <a:solidFill>
                  <a:srgbClr val="00AF50"/>
                </a:solidFill>
                <a:latin typeface="Carlito"/>
                <a:cs typeface="Carlito"/>
              </a:rPr>
              <a:t>can </a:t>
            </a:r>
            <a:r>
              <a:rPr dirty="0" sz="1800" b="1">
                <a:solidFill>
                  <a:srgbClr val="00AF50"/>
                </a:solidFill>
                <a:latin typeface="Carlito"/>
                <a:cs typeface="Carlito"/>
              </a:rPr>
              <a:t>be used as </a:t>
            </a:r>
            <a:r>
              <a:rPr dirty="0" sz="1800" spc="-10" b="1">
                <a:solidFill>
                  <a:srgbClr val="00AF50"/>
                </a:solidFill>
                <a:latin typeface="Carlito"/>
                <a:cs typeface="Carlito"/>
              </a:rPr>
              <a:t>substitutes </a:t>
            </a:r>
            <a:r>
              <a:rPr dirty="0" sz="1800" b="1">
                <a:solidFill>
                  <a:srgbClr val="00AF50"/>
                </a:solidFill>
                <a:latin typeface="Carlito"/>
                <a:cs typeface="Carlito"/>
              </a:rPr>
              <a:t>of true </a:t>
            </a:r>
            <a:r>
              <a:rPr dirty="0" sz="1800" spc="-5" b="1">
                <a:solidFill>
                  <a:srgbClr val="00AF50"/>
                </a:solidFill>
                <a:latin typeface="Carlito"/>
                <a:cs typeface="Carlito"/>
              </a:rPr>
              <a:t>seeds</a:t>
            </a:r>
            <a:r>
              <a:rPr dirty="0" sz="1800" spc="-215" b="1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dirty="0" sz="1800" b="1">
                <a:solidFill>
                  <a:srgbClr val="00AF50"/>
                </a:solidFill>
                <a:latin typeface="Carlito"/>
                <a:cs typeface="Carlito"/>
              </a:rPr>
              <a:t>and  possess the ability </a:t>
            </a:r>
            <a:r>
              <a:rPr dirty="0" sz="1800" spc="-10" b="1">
                <a:solidFill>
                  <a:srgbClr val="00AF50"/>
                </a:solidFill>
                <a:latin typeface="Carlito"/>
                <a:cs typeface="Carlito"/>
              </a:rPr>
              <a:t>to convert </a:t>
            </a:r>
            <a:r>
              <a:rPr dirty="0" sz="1800" spc="-5" b="1">
                <a:solidFill>
                  <a:srgbClr val="00AF50"/>
                </a:solidFill>
                <a:latin typeface="Carlito"/>
                <a:cs typeface="Carlito"/>
              </a:rPr>
              <a:t>into </a:t>
            </a:r>
            <a:r>
              <a:rPr dirty="0" sz="1800" b="1">
                <a:solidFill>
                  <a:srgbClr val="00AF50"/>
                </a:solidFill>
                <a:latin typeface="Carlito"/>
                <a:cs typeface="Carlito"/>
              </a:rPr>
              <a:t>a </a:t>
            </a:r>
            <a:r>
              <a:rPr dirty="0" sz="1800" spc="-5" b="1">
                <a:solidFill>
                  <a:srgbClr val="00AF50"/>
                </a:solidFill>
                <a:latin typeface="Carlito"/>
                <a:cs typeface="Carlito"/>
              </a:rPr>
              <a:t>plant </a:t>
            </a:r>
            <a:r>
              <a:rPr dirty="0" sz="1800" spc="-10" b="1">
                <a:solidFill>
                  <a:srgbClr val="00AF50"/>
                </a:solidFill>
                <a:latin typeface="Carlito"/>
                <a:cs typeface="Carlito"/>
              </a:rPr>
              <a:t>ex vitro </a:t>
            </a:r>
            <a:r>
              <a:rPr dirty="0" sz="1800" b="1">
                <a:solidFill>
                  <a:srgbClr val="00AF50"/>
                </a:solidFill>
                <a:latin typeface="Carlito"/>
                <a:cs typeface="Carlito"/>
              </a:rPr>
              <a:t>or</a:t>
            </a:r>
            <a:r>
              <a:rPr dirty="0" sz="1800" spc="-150" b="1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dirty="0" sz="1800" spc="-10" b="1">
                <a:solidFill>
                  <a:srgbClr val="00AF50"/>
                </a:solidFill>
                <a:latin typeface="Carlito"/>
                <a:cs typeface="Carlito"/>
              </a:rPr>
              <a:t>invitro.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7593" y="5177154"/>
            <a:ext cx="3738245" cy="1162685"/>
          </a:xfrm>
          <a:custGeom>
            <a:avLst/>
            <a:gdLst/>
            <a:ahLst/>
            <a:cxnLst/>
            <a:rect l="l" t="t" r="r" b="b"/>
            <a:pathLst>
              <a:path w="3738245" h="1162685">
                <a:moveTo>
                  <a:pt x="459232" y="918832"/>
                </a:moveTo>
                <a:lnTo>
                  <a:pt x="449516" y="916800"/>
                </a:lnTo>
                <a:lnTo>
                  <a:pt x="358800" y="897813"/>
                </a:lnTo>
                <a:lnTo>
                  <a:pt x="355434" y="900010"/>
                </a:lnTo>
                <a:lnTo>
                  <a:pt x="353999" y="906881"/>
                </a:lnTo>
                <a:lnTo>
                  <a:pt x="356196" y="910247"/>
                </a:lnTo>
                <a:lnTo>
                  <a:pt x="422998" y="924229"/>
                </a:lnTo>
                <a:lnTo>
                  <a:pt x="0" y="1065225"/>
                </a:lnTo>
                <a:lnTo>
                  <a:pt x="4013" y="1077264"/>
                </a:lnTo>
                <a:lnTo>
                  <a:pt x="426999" y="936269"/>
                </a:lnTo>
                <a:lnTo>
                  <a:pt x="448703" y="929030"/>
                </a:lnTo>
                <a:lnTo>
                  <a:pt x="449287" y="928839"/>
                </a:lnTo>
                <a:lnTo>
                  <a:pt x="426999" y="936269"/>
                </a:lnTo>
                <a:lnTo>
                  <a:pt x="381965" y="987526"/>
                </a:lnTo>
                <a:lnTo>
                  <a:pt x="382219" y="991539"/>
                </a:lnTo>
                <a:lnTo>
                  <a:pt x="387489" y="996175"/>
                </a:lnTo>
                <a:lnTo>
                  <a:pt x="391502" y="995908"/>
                </a:lnTo>
                <a:lnTo>
                  <a:pt x="459232" y="918832"/>
                </a:lnTo>
                <a:close/>
              </a:path>
              <a:path w="3738245" h="1162685">
                <a:moveTo>
                  <a:pt x="2597251" y="8890"/>
                </a:moveTo>
                <a:lnTo>
                  <a:pt x="2588361" y="0"/>
                </a:lnTo>
                <a:lnTo>
                  <a:pt x="2308936" y="279425"/>
                </a:lnTo>
                <a:lnTo>
                  <a:pt x="2325471" y="216662"/>
                </a:lnTo>
                <a:lnTo>
                  <a:pt x="2326360" y="213233"/>
                </a:lnTo>
                <a:lnTo>
                  <a:pt x="2324328" y="209804"/>
                </a:lnTo>
                <a:lnTo>
                  <a:pt x="2317597" y="208026"/>
                </a:lnTo>
                <a:lnTo>
                  <a:pt x="2314041" y="210058"/>
                </a:lnTo>
                <a:lnTo>
                  <a:pt x="2288006" y="309245"/>
                </a:lnTo>
                <a:lnTo>
                  <a:pt x="2304923" y="304800"/>
                </a:lnTo>
                <a:lnTo>
                  <a:pt x="2387193" y="283210"/>
                </a:lnTo>
                <a:lnTo>
                  <a:pt x="2389225" y="279654"/>
                </a:lnTo>
                <a:lnTo>
                  <a:pt x="2388336" y="276225"/>
                </a:lnTo>
                <a:lnTo>
                  <a:pt x="2387447" y="272923"/>
                </a:lnTo>
                <a:lnTo>
                  <a:pt x="2384018" y="270891"/>
                </a:lnTo>
                <a:lnTo>
                  <a:pt x="2317826" y="288315"/>
                </a:lnTo>
                <a:lnTo>
                  <a:pt x="2597251" y="8890"/>
                </a:lnTo>
                <a:close/>
              </a:path>
              <a:path w="3738245" h="1162685">
                <a:moveTo>
                  <a:pt x="3738219" y="1000937"/>
                </a:moveTo>
                <a:lnTo>
                  <a:pt x="3733393" y="989152"/>
                </a:lnTo>
                <a:lnTo>
                  <a:pt x="3385883" y="1128166"/>
                </a:lnTo>
                <a:lnTo>
                  <a:pt x="3427831" y="1074343"/>
                </a:lnTo>
                <a:lnTo>
                  <a:pt x="3427450" y="1070356"/>
                </a:lnTo>
                <a:lnTo>
                  <a:pt x="3421862" y="1066038"/>
                </a:lnTo>
                <a:lnTo>
                  <a:pt x="3417925" y="1066533"/>
                </a:lnTo>
                <a:lnTo>
                  <a:pt x="3354806" y="1147457"/>
                </a:lnTo>
                <a:lnTo>
                  <a:pt x="3456279" y="1162545"/>
                </a:lnTo>
                <a:lnTo>
                  <a:pt x="3459454" y="1160145"/>
                </a:lnTo>
                <a:lnTo>
                  <a:pt x="3459962" y="1156677"/>
                </a:lnTo>
                <a:lnTo>
                  <a:pt x="3460597" y="1153210"/>
                </a:lnTo>
                <a:lnTo>
                  <a:pt x="3458184" y="1149985"/>
                </a:lnTo>
                <a:lnTo>
                  <a:pt x="3449282" y="1148664"/>
                </a:lnTo>
                <a:lnTo>
                  <a:pt x="3390582" y="1139952"/>
                </a:lnTo>
                <a:lnTo>
                  <a:pt x="3738219" y="10009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355975" y="5050916"/>
            <a:ext cx="13627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FF0000"/>
                </a:solidFill>
                <a:latin typeface="Carlito"/>
                <a:cs typeface="Carlito"/>
              </a:rPr>
              <a:t>SOMATIC</a:t>
            </a:r>
            <a:r>
              <a:rPr dirty="0" sz="1400" spc="-55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400" spc="-15">
                <a:solidFill>
                  <a:srgbClr val="FF0000"/>
                </a:solidFill>
                <a:latin typeface="Carlito"/>
                <a:cs typeface="Carlito"/>
              </a:rPr>
              <a:t>EMBRYO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9" y="5432247"/>
            <a:ext cx="96520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0000"/>
                </a:solidFill>
                <a:latin typeface="Carlito"/>
                <a:cs typeface="Carlito"/>
              </a:rPr>
              <a:t>ARTIFICIAL  </a:t>
            </a:r>
            <a:r>
              <a:rPr dirty="0" sz="1400" spc="-5">
                <a:solidFill>
                  <a:srgbClr val="FF0000"/>
                </a:solidFill>
                <a:latin typeface="Carlito"/>
                <a:cs typeface="Carlito"/>
              </a:rPr>
              <a:t>EN</a:t>
            </a:r>
            <a:r>
              <a:rPr dirty="0" sz="1400">
                <a:solidFill>
                  <a:srgbClr val="FF0000"/>
                </a:solidFill>
                <a:latin typeface="Carlito"/>
                <a:cs typeface="Carlito"/>
              </a:rPr>
              <a:t>D</a:t>
            </a:r>
            <a:r>
              <a:rPr dirty="0" sz="1400" spc="-10">
                <a:solidFill>
                  <a:srgbClr val="FF0000"/>
                </a:solidFill>
                <a:latin typeface="Carlito"/>
                <a:cs typeface="Carlito"/>
              </a:rPr>
              <a:t>O</a:t>
            </a:r>
            <a:r>
              <a:rPr dirty="0" sz="1400" spc="-5">
                <a:solidFill>
                  <a:srgbClr val="FF0000"/>
                </a:solidFill>
                <a:latin typeface="Carlito"/>
                <a:cs typeface="Carlito"/>
              </a:rPr>
              <a:t>SPERM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13175" y="5813247"/>
            <a:ext cx="4537075" cy="998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338195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0000"/>
                </a:solidFill>
                <a:latin typeface="Carlito"/>
                <a:cs typeface="Carlito"/>
              </a:rPr>
              <a:t>ARTIFICIAL</a:t>
            </a:r>
            <a:r>
              <a:rPr dirty="0" sz="1400" spc="-7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Carlito"/>
                <a:cs typeface="Carlito"/>
              </a:rPr>
              <a:t>SEED  </a:t>
            </a:r>
            <a:r>
              <a:rPr dirty="0" sz="1400" spc="-35">
                <a:solidFill>
                  <a:srgbClr val="FF0000"/>
                </a:solidFill>
                <a:latin typeface="Carlito"/>
                <a:cs typeface="Carlito"/>
              </a:rPr>
              <a:t>COAT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400">
              <a:latin typeface="Carlito"/>
              <a:cs typeface="Carlito"/>
            </a:endParaRPr>
          </a:p>
          <a:p>
            <a:pPr marL="2222500">
              <a:lnSpc>
                <a:spcPct val="100000"/>
              </a:lnSpc>
              <a:spcBef>
                <a:spcPts val="910"/>
              </a:spcBef>
            </a:pPr>
            <a:r>
              <a:rPr dirty="0" sz="1400" spc="-10">
                <a:solidFill>
                  <a:srgbClr val="FF0000"/>
                </a:solidFill>
                <a:latin typeface="Carlito"/>
                <a:cs typeface="Carlito"/>
              </a:rPr>
              <a:t>GERMINATED </a:t>
            </a:r>
            <a:r>
              <a:rPr dirty="0" sz="1400" spc="-5">
                <a:solidFill>
                  <a:srgbClr val="FF0000"/>
                </a:solidFill>
                <a:latin typeface="Carlito"/>
                <a:cs typeface="Carlito"/>
              </a:rPr>
              <a:t>SYNTHETIC</a:t>
            </a:r>
            <a:r>
              <a:rPr dirty="0" sz="1400" spc="-75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Carlito"/>
                <a:cs typeface="Carlito"/>
              </a:rPr>
              <a:t>SEEDS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2133600"/>
            <a:ext cx="9144000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1722" y="291795"/>
            <a:ext cx="2039620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C00000"/>
                </a:solidFill>
                <a:latin typeface="Carlito"/>
                <a:cs typeface="Carlito"/>
              </a:rPr>
              <a:t>PROTOPLAST</a:t>
            </a:r>
            <a:r>
              <a:rPr dirty="0" sz="1800" spc="-30" b="1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dirty="0" sz="1800" spc="-5" b="1">
                <a:solidFill>
                  <a:srgbClr val="C00000"/>
                </a:solidFill>
                <a:latin typeface="Carlito"/>
                <a:cs typeface="Carlito"/>
              </a:rPr>
              <a:t>FUSION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840994"/>
            <a:ext cx="467741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7034" indent="-39497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07034" algn="l"/>
                <a:tab pos="407670" algn="l"/>
              </a:tabLst>
            </a:pPr>
            <a:r>
              <a:rPr dirty="0" sz="1800" spc="-10">
                <a:latin typeface="Carlito"/>
                <a:cs typeface="Carlito"/>
              </a:rPr>
              <a:t>Production </a:t>
            </a:r>
            <a:r>
              <a:rPr dirty="0" sz="1800" spc="-5">
                <a:latin typeface="Carlito"/>
                <a:cs typeface="Carlito"/>
              </a:rPr>
              <a:t>of somatic</a:t>
            </a:r>
            <a:r>
              <a:rPr dirty="0" sz="1800" spc="3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hybrids.</a:t>
            </a:r>
            <a:endParaRPr sz="1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10">
                <a:latin typeface="Carlito"/>
                <a:cs typeface="Carlito"/>
              </a:rPr>
              <a:t>Production </a:t>
            </a:r>
            <a:r>
              <a:rPr dirty="0" sz="1800" spc="-5">
                <a:latin typeface="Carlito"/>
                <a:cs typeface="Carlito"/>
              </a:rPr>
              <a:t>of CMS</a:t>
            </a:r>
            <a:r>
              <a:rPr dirty="0" sz="1800" spc="35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line.</a:t>
            </a:r>
            <a:endParaRPr sz="1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5">
                <a:latin typeface="Carlito"/>
                <a:cs typeface="Carlito"/>
              </a:rPr>
              <a:t>Somatic </a:t>
            </a:r>
            <a:r>
              <a:rPr dirty="0" sz="1800" spc="-10">
                <a:latin typeface="Carlito"/>
                <a:cs typeface="Carlito"/>
              </a:rPr>
              <a:t>Hybrids </a:t>
            </a:r>
            <a:r>
              <a:rPr dirty="0" sz="1800" spc="-5">
                <a:latin typeface="Carlito"/>
                <a:cs typeface="Carlito"/>
              </a:rPr>
              <a:t>with specific alien</a:t>
            </a:r>
            <a:r>
              <a:rPr dirty="0" sz="1800" spc="60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gene.</a:t>
            </a:r>
            <a:endParaRPr sz="1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10">
                <a:latin typeface="Carlito"/>
                <a:cs typeface="Carlito"/>
              </a:rPr>
              <a:t>Production </a:t>
            </a:r>
            <a:r>
              <a:rPr dirty="0" sz="1800" spc="-5">
                <a:latin typeface="Carlito"/>
                <a:cs typeface="Carlito"/>
              </a:rPr>
              <a:t>of </a:t>
            </a:r>
            <a:r>
              <a:rPr dirty="0" sz="1800">
                <a:latin typeface="Carlito"/>
                <a:cs typeface="Carlito"/>
              </a:rPr>
              <a:t>Unique </a:t>
            </a:r>
            <a:r>
              <a:rPr dirty="0" sz="1800" spc="-5">
                <a:latin typeface="Carlito"/>
                <a:cs typeface="Carlito"/>
              </a:rPr>
              <a:t>Nuclear</a:t>
            </a:r>
            <a:r>
              <a:rPr dirty="0" sz="1800" spc="60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Cytoplasmic</a:t>
            </a:r>
            <a:endParaRPr sz="18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dirty="0" sz="1800" spc="-10">
                <a:latin typeface="Carlito"/>
                <a:cs typeface="Carlito"/>
              </a:rPr>
              <a:t>Combination.</a:t>
            </a:r>
            <a:endParaRPr sz="1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10">
                <a:latin typeface="Carlito"/>
                <a:cs typeface="Carlito"/>
              </a:rPr>
              <a:t>Production </a:t>
            </a:r>
            <a:r>
              <a:rPr dirty="0" sz="1800" spc="-5">
                <a:latin typeface="Carlito"/>
                <a:cs typeface="Carlito"/>
              </a:rPr>
              <a:t>of </a:t>
            </a:r>
            <a:r>
              <a:rPr dirty="0" sz="1800" spc="-10">
                <a:latin typeface="Carlito"/>
                <a:cs typeface="Carlito"/>
              </a:rPr>
              <a:t>Autotetraploid </a:t>
            </a:r>
            <a:r>
              <a:rPr dirty="0" sz="1800" spc="-5">
                <a:latin typeface="Carlito"/>
                <a:cs typeface="Carlito"/>
              </a:rPr>
              <a:t>or</a:t>
            </a:r>
            <a:r>
              <a:rPr dirty="0" sz="1800" spc="7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Allotetraploid.</a:t>
            </a:r>
            <a:endParaRPr sz="1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10">
                <a:latin typeface="Carlito"/>
                <a:cs typeface="Carlito"/>
              </a:rPr>
              <a:t>Production </a:t>
            </a:r>
            <a:r>
              <a:rPr dirty="0" sz="1800" spc="-5">
                <a:latin typeface="Carlito"/>
                <a:cs typeface="Carlito"/>
              </a:rPr>
              <a:t>of </a:t>
            </a:r>
            <a:r>
              <a:rPr dirty="0" sz="1800" spc="-15">
                <a:latin typeface="Carlito"/>
                <a:cs typeface="Carlito"/>
              </a:rPr>
              <a:t>Heterozygous</a:t>
            </a:r>
            <a:r>
              <a:rPr dirty="0" sz="1800" spc="35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line.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3523310"/>
            <a:ext cx="3870960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2969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C00000"/>
                </a:solidFill>
                <a:latin typeface="Carlito"/>
                <a:cs typeface="Carlito"/>
              </a:rPr>
              <a:t>SOMACLONAL</a:t>
            </a:r>
            <a:r>
              <a:rPr dirty="0" sz="1800" spc="5" b="1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dirty="0" sz="1800" spc="-30" b="1">
                <a:solidFill>
                  <a:srgbClr val="C00000"/>
                </a:solidFill>
                <a:latin typeface="Carlito"/>
                <a:cs typeface="Carlito"/>
              </a:rPr>
              <a:t>VARIATION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rlito"/>
              <a:cs typeface="Carlito"/>
            </a:endParaRPr>
          </a:p>
          <a:p>
            <a:pPr algn="just" marL="12700" marR="1275080">
              <a:lnSpc>
                <a:spcPct val="100000"/>
              </a:lnSpc>
              <a:buFont typeface="Arial"/>
              <a:buChar char="•"/>
              <a:tabLst>
                <a:tab pos="300990" algn="l"/>
              </a:tabLst>
            </a:pPr>
            <a:r>
              <a:rPr dirty="0" sz="1800" spc="-15">
                <a:latin typeface="Carlito"/>
                <a:cs typeface="Carlito"/>
              </a:rPr>
              <a:t>Play </a:t>
            </a:r>
            <a:r>
              <a:rPr dirty="0" sz="1800">
                <a:latin typeface="Carlito"/>
                <a:cs typeface="Carlito"/>
              </a:rPr>
              <a:t>an </a:t>
            </a:r>
            <a:r>
              <a:rPr dirty="0" sz="1800" spc="-5">
                <a:latin typeface="Carlito"/>
                <a:cs typeface="Carlito"/>
              </a:rPr>
              <a:t>important </a:t>
            </a:r>
            <a:r>
              <a:rPr dirty="0" sz="1800" spc="-15">
                <a:latin typeface="Carlito"/>
                <a:cs typeface="Carlito"/>
              </a:rPr>
              <a:t>role </a:t>
            </a:r>
            <a:r>
              <a:rPr dirty="0" sz="1800" spc="-5">
                <a:latin typeface="Carlito"/>
                <a:cs typeface="Carlito"/>
              </a:rPr>
              <a:t>in  polyploidisation.</a:t>
            </a:r>
            <a:endParaRPr sz="1800">
              <a:latin typeface="Carlito"/>
              <a:cs typeface="Carlito"/>
            </a:endParaRPr>
          </a:p>
          <a:p>
            <a:pPr algn="just" marL="12700" marR="5080">
              <a:lnSpc>
                <a:spcPct val="100000"/>
              </a:lnSpc>
              <a:buFont typeface="Arial"/>
              <a:buChar char="•"/>
              <a:tabLst>
                <a:tab pos="300990" algn="l"/>
              </a:tabLst>
            </a:pPr>
            <a:r>
              <a:rPr dirty="0" sz="1800" spc="-5">
                <a:latin typeface="Carlito"/>
                <a:cs typeface="Carlito"/>
              </a:rPr>
              <a:t>Genetic variability </a:t>
            </a:r>
            <a:r>
              <a:rPr dirty="0" sz="1800" spc="-10">
                <a:latin typeface="Carlito"/>
                <a:cs typeface="Carlito"/>
              </a:rPr>
              <a:t>can </a:t>
            </a:r>
            <a:r>
              <a:rPr dirty="0" sz="1800" spc="-5">
                <a:latin typeface="Carlito"/>
                <a:cs typeface="Carlito"/>
              </a:rPr>
              <a:t>be </a:t>
            </a:r>
            <a:r>
              <a:rPr dirty="0" sz="1800" spc="-10">
                <a:latin typeface="Carlito"/>
                <a:cs typeface="Carlito"/>
              </a:rPr>
              <a:t>raised </a:t>
            </a:r>
            <a:r>
              <a:rPr dirty="0" sz="1800" spc="-5">
                <a:latin typeface="Carlito"/>
                <a:cs typeface="Carlito"/>
              </a:rPr>
              <a:t>which  include </a:t>
            </a:r>
            <a:r>
              <a:rPr dirty="0" sz="1800" spc="-10">
                <a:latin typeface="Carlito"/>
                <a:cs typeface="Carlito"/>
              </a:rPr>
              <a:t>resistance to </a:t>
            </a:r>
            <a:r>
              <a:rPr dirty="0" sz="1800">
                <a:latin typeface="Carlito"/>
                <a:cs typeface="Carlito"/>
              </a:rPr>
              <a:t>a </a:t>
            </a:r>
            <a:r>
              <a:rPr dirty="0" sz="1800" spc="-5">
                <a:latin typeface="Carlito"/>
                <a:cs typeface="Carlito"/>
              </a:rPr>
              <a:t>particular disease,  herbicide </a:t>
            </a:r>
            <a:r>
              <a:rPr dirty="0" sz="1800" spc="-10">
                <a:latin typeface="Carlito"/>
                <a:cs typeface="Carlito"/>
              </a:rPr>
              <a:t>resistance,stress tolerance</a:t>
            </a:r>
            <a:r>
              <a:rPr dirty="0" sz="1800" spc="45">
                <a:latin typeface="Carlito"/>
                <a:cs typeface="Carlito"/>
              </a:rPr>
              <a:t> </a:t>
            </a:r>
            <a:r>
              <a:rPr dirty="0" sz="1800" spc="-15">
                <a:latin typeface="Carlito"/>
                <a:cs typeface="Carlito"/>
              </a:rPr>
              <a:t>etc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3162" y="3429761"/>
            <a:ext cx="4648200" cy="3200400"/>
          </a:xfrm>
          <a:custGeom>
            <a:avLst/>
            <a:gdLst/>
            <a:ahLst/>
            <a:cxnLst/>
            <a:rect l="l" t="t" r="r" b="b"/>
            <a:pathLst>
              <a:path w="4648200" h="3200400">
                <a:moveTo>
                  <a:pt x="0" y="533400"/>
                </a:moveTo>
                <a:lnTo>
                  <a:pt x="2179" y="484842"/>
                </a:lnTo>
                <a:lnTo>
                  <a:pt x="8593" y="437507"/>
                </a:lnTo>
                <a:lnTo>
                  <a:pt x="19053" y="391583"/>
                </a:lnTo>
                <a:lnTo>
                  <a:pt x="33370" y="347258"/>
                </a:lnTo>
                <a:lnTo>
                  <a:pt x="51357" y="304721"/>
                </a:lnTo>
                <a:lnTo>
                  <a:pt x="72825" y="264159"/>
                </a:lnTo>
                <a:lnTo>
                  <a:pt x="97585" y="225762"/>
                </a:lnTo>
                <a:lnTo>
                  <a:pt x="125449" y="189716"/>
                </a:lnTo>
                <a:lnTo>
                  <a:pt x="156230" y="156210"/>
                </a:lnTo>
                <a:lnTo>
                  <a:pt x="189739" y="125432"/>
                </a:lnTo>
                <a:lnTo>
                  <a:pt x="225787" y="97570"/>
                </a:lnTo>
                <a:lnTo>
                  <a:pt x="264186" y="72813"/>
                </a:lnTo>
                <a:lnTo>
                  <a:pt x="304748" y="51348"/>
                </a:lnTo>
                <a:lnTo>
                  <a:pt x="347285" y="33364"/>
                </a:lnTo>
                <a:lnTo>
                  <a:pt x="391608" y="19050"/>
                </a:lnTo>
                <a:lnTo>
                  <a:pt x="437529" y="8592"/>
                </a:lnTo>
                <a:lnTo>
                  <a:pt x="484860" y="2179"/>
                </a:lnTo>
                <a:lnTo>
                  <a:pt x="533412" y="0"/>
                </a:lnTo>
                <a:lnTo>
                  <a:pt x="4114800" y="0"/>
                </a:lnTo>
                <a:lnTo>
                  <a:pt x="4163357" y="2179"/>
                </a:lnTo>
                <a:lnTo>
                  <a:pt x="4210692" y="8592"/>
                </a:lnTo>
                <a:lnTo>
                  <a:pt x="4256616" y="19050"/>
                </a:lnTo>
                <a:lnTo>
                  <a:pt x="4300941" y="33364"/>
                </a:lnTo>
                <a:lnTo>
                  <a:pt x="4343478" y="51348"/>
                </a:lnTo>
                <a:lnTo>
                  <a:pt x="4384039" y="72813"/>
                </a:lnTo>
                <a:lnTo>
                  <a:pt x="4422437" y="97570"/>
                </a:lnTo>
                <a:lnTo>
                  <a:pt x="4458483" y="125432"/>
                </a:lnTo>
                <a:lnTo>
                  <a:pt x="4491989" y="156209"/>
                </a:lnTo>
                <a:lnTo>
                  <a:pt x="4522767" y="189716"/>
                </a:lnTo>
                <a:lnTo>
                  <a:pt x="4550629" y="225762"/>
                </a:lnTo>
                <a:lnTo>
                  <a:pt x="4575386" y="264159"/>
                </a:lnTo>
                <a:lnTo>
                  <a:pt x="4596851" y="304721"/>
                </a:lnTo>
                <a:lnTo>
                  <a:pt x="4614835" y="347258"/>
                </a:lnTo>
                <a:lnTo>
                  <a:pt x="4629149" y="391583"/>
                </a:lnTo>
                <a:lnTo>
                  <a:pt x="4639607" y="437507"/>
                </a:lnTo>
                <a:lnTo>
                  <a:pt x="4646020" y="484842"/>
                </a:lnTo>
                <a:lnTo>
                  <a:pt x="4648200" y="533400"/>
                </a:lnTo>
                <a:lnTo>
                  <a:pt x="4648200" y="2666987"/>
                </a:lnTo>
                <a:lnTo>
                  <a:pt x="4646020" y="2715539"/>
                </a:lnTo>
                <a:lnTo>
                  <a:pt x="4639607" y="2762870"/>
                </a:lnTo>
                <a:lnTo>
                  <a:pt x="4629150" y="2808791"/>
                </a:lnTo>
                <a:lnTo>
                  <a:pt x="4614835" y="2853114"/>
                </a:lnTo>
                <a:lnTo>
                  <a:pt x="4596851" y="2895651"/>
                </a:lnTo>
                <a:lnTo>
                  <a:pt x="4575386" y="2936213"/>
                </a:lnTo>
                <a:lnTo>
                  <a:pt x="4550629" y="2974612"/>
                </a:lnTo>
                <a:lnTo>
                  <a:pt x="4522767" y="3010660"/>
                </a:lnTo>
                <a:lnTo>
                  <a:pt x="4491990" y="3044169"/>
                </a:lnTo>
                <a:lnTo>
                  <a:pt x="4458483" y="3074950"/>
                </a:lnTo>
                <a:lnTo>
                  <a:pt x="4422437" y="3102814"/>
                </a:lnTo>
                <a:lnTo>
                  <a:pt x="4384040" y="3127574"/>
                </a:lnTo>
                <a:lnTo>
                  <a:pt x="4343478" y="3149042"/>
                </a:lnTo>
                <a:lnTo>
                  <a:pt x="4300941" y="3167029"/>
                </a:lnTo>
                <a:lnTo>
                  <a:pt x="4256616" y="3181346"/>
                </a:lnTo>
                <a:lnTo>
                  <a:pt x="4210692" y="3191806"/>
                </a:lnTo>
                <a:lnTo>
                  <a:pt x="4163357" y="3198220"/>
                </a:lnTo>
                <a:lnTo>
                  <a:pt x="4114800" y="3200400"/>
                </a:lnTo>
                <a:lnTo>
                  <a:pt x="533412" y="3200400"/>
                </a:lnTo>
                <a:lnTo>
                  <a:pt x="484860" y="3198220"/>
                </a:lnTo>
                <a:lnTo>
                  <a:pt x="437529" y="3191806"/>
                </a:lnTo>
                <a:lnTo>
                  <a:pt x="391608" y="3181346"/>
                </a:lnTo>
                <a:lnTo>
                  <a:pt x="347285" y="3167029"/>
                </a:lnTo>
                <a:lnTo>
                  <a:pt x="304748" y="3149042"/>
                </a:lnTo>
                <a:lnTo>
                  <a:pt x="264186" y="3127574"/>
                </a:lnTo>
                <a:lnTo>
                  <a:pt x="225787" y="3102814"/>
                </a:lnTo>
                <a:lnTo>
                  <a:pt x="189739" y="3074950"/>
                </a:lnTo>
                <a:lnTo>
                  <a:pt x="156230" y="3044169"/>
                </a:lnTo>
                <a:lnTo>
                  <a:pt x="125449" y="3010660"/>
                </a:lnTo>
                <a:lnTo>
                  <a:pt x="97585" y="2974612"/>
                </a:lnTo>
                <a:lnTo>
                  <a:pt x="72825" y="2936213"/>
                </a:lnTo>
                <a:lnTo>
                  <a:pt x="51357" y="2895651"/>
                </a:lnTo>
                <a:lnTo>
                  <a:pt x="33370" y="2853114"/>
                </a:lnTo>
                <a:lnTo>
                  <a:pt x="19053" y="2808791"/>
                </a:lnTo>
                <a:lnTo>
                  <a:pt x="8593" y="2762870"/>
                </a:lnTo>
                <a:lnTo>
                  <a:pt x="2179" y="2715539"/>
                </a:lnTo>
                <a:lnTo>
                  <a:pt x="0" y="2666987"/>
                </a:lnTo>
                <a:lnTo>
                  <a:pt x="0" y="5334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5093208" y="0"/>
            <a:ext cx="4064635" cy="5360035"/>
            <a:chOff x="5093208" y="0"/>
            <a:chExt cx="4064635" cy="5360035"/>
          </a:xfrm>
        </p:grpSpPr>
        <p:sp>
          <p:nvSpPr>
            <p:cNvPr id="8" name="object 8"/>
            <p:cNvSpPr/>
            <p:nvPr/>
          </p:nvSpPr>
          <p:spPr>
            <a:xfrm>
              <a:off x="5106162" y="762"/>
              <a:ext cx="4038599" cy="2743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106162" y="762"/>
              <a:ext cx="4038600" cy="2743200"/>
            </a:xfrm>
            <a:custGeom>
              <a:avLst/>
              <a:gdLst/>
              <a:ahLst/>
              <a:cxnLst/>
              <a:rect l="l" t="t" r="r" b="b"/>
              <a:pathLst>
                <a:path w="4038600" h="2743200">
                  <a:moveTo>
                    <a:pt x="0" y="457200"/>
                  </a:moveTo>
                  <a:lnTo>
                    <a:pt x="2360" y="410458"/>
                  </a:lnTo>
                  <a:lnTo>
                    <a:pt x="9289" y="365066"/>
                  </a:lnTo>
                  <a:lnTo>
                    <a:pt x="20557" y="321253"/>
                  </a:lnTo>
                  <a:lnTo>
                    <a:pt x="35933" y="279249"/>
                  </a:lnTo>
                  <a:lnTo>
                    <a:pt x="55187" y="239283"/>
                  </a:lnTo>
                  <a:lnTo>
                    <a:pt x="78090" y="201587"/>
                  </a:lnTo>
                  <a:lnTo>
                    <a:pt x="104411" y="166390"/>
                  </a:lnTo>
                  <a:lnTo>
                    <a:pt x="133921" y="133921"/>
                  </a:lnTo>
                  <a:lnTo>
                    <a:pt x="166390" y="104411"/>
                  </a:lnTo>
                  <a:lnTo>
                    <a:pt x="201587" y="78090"/>
                  </a:lnTo>
                  <a:lnTo>
                    <a:pt x="239283" y="55187"/>
                  </a:lnTo>
                  <a:lnTo>
                    <a:pt x="279249" y="35933"/>
                  </a:lnTo>
                  <a:lnTo>
                    <a:pt x="321253" y="20557"/>
                  </a:lnTo>
                  <a:lnTo>
                    <a:pt x="365066" y="9289"/>
                  </a:lnTo>
                  <a:lnTo>
                    <a:pt x="410458" y="2360"/>
                  </a:lnTo>
                  <a:lnTo>
                    <a:pt x="457200" y="0"/>
                  </a:lnTo>
                  <a:lnTo>
                    <a:pt x="3581399" y="0"/>
                  </a:lnTo>
                  <a:lnTo>
                    <a:pt x="3628141" y="2360"/>
                  </a:lnTo>
                  <a:lnTo>
                    <a:pt x="3673533" y="9289"/>
                  </a:lnTo>
                  <a:lnTo>
                    <a:pt x="3717346" y="20557"/>
                  </a:lnTo>
                  <a:lnTo>
                    <a:pt x="3759350" y="35933"/>
                  </a:lnTo>
                  <a:lnTo>
                    <a:pt x="3799316" y="55187"/>
                  </a:lnTo>
                  <a:lnTo>
                    <a:pt x="3837012" y="78090"/>
                  </a:lnTo>
                  <a:lnTo>
                    <a:pt x="3872209" y="104411"/>
                  </a:lnTo>
                  <a:lnTo>
                    <a:pt x="3904678" y="133921"/>
                  </a:lnTo>
                  <a:lnTo>
                    <a:pt x="3934188" y="166390"/>
                  </a:lnTo>
                  <a:lnTo>
                    <a:pt x="3960509" y="201587"/>
                  </a:lnTo>
                  <a:lnTo>
                    <a:pt x="3983412" y="239283"/>
                  </a:lnTo>
                  <a:lnTo>
                    <a:pt x="4002666" y="279249"/>
                  </a:lnTo>
                  <a:lnTo>
                    <a:pt x="4018042" y="321253"/>
                  </a:lnTo>
                  <a:lnTo>
                    <a:pt x="4029310" y="365066"/>
                  </a:lnTo>
                  <a:lnTo>
                    <a:pt x="4036239" y="410458"/>
                  </a:lnTo>
                  <a:lnTo>
                    <a:pt x="4038599" y="457200"/>
                  </a:lnTo>
                  <a:lnTo>
                    <a:pt x="4038599" y="2286000"/>
                  </a:lnTo>
                  <a:lnTo>
                    <a:pt x="4036239" y="2332741"/>
                  </a:lnTo>
                  <a:lnTo>
                    <a:pt x="4029310" y="2378133"/>
                  </a:lnTo>
                  <a:lnTo>
                    <a:pt x="4018042" y="2421946"/>
                  </a:lnTo>
                  <a:lnTo>
                    <a:pt x="4002666" y="2463950"/>
                  </a:lnTo>
                  <a:lnTo>
                    <a:pt x="3983412" y="2503916"/>
                  </a:lnTo>
                  <a:lnTo>
                    <a:pt x="3960509" y="2541612"/>
                  </a:lnTo>
                  <a:lnTo>
                    <a:pt x="3934188" y="2576809"/>
                  </a:lnTo>
                  <a:lnTo>
                    <a:pt x="3904678" y="2609278"/>
                  </a:lnTo>
                  <a:lnTo>
                    <a:pt x="3872209" y="2638788"/>
                  </a:lnTo>
                  <a:lnTo>
                    <a:pt x="3837012" y="2665109"/>
                  </a:lnTo>
                  <a:lnTo>
                    <a:pt x="3799316" y="2688012"/>
                  </a:lnTo>
                  <a:lnTo>
                    <a:pt x="3759350" y="2707266"/>
                  </a:lnTo>
                  <a:lnTo>
                    <a:pt x="3717346" y="2722642"/>
                  </a:lnTo>
                  <a:lnTo>
                    <a:pt x="3673533" y="2733910"/>
                  </a:lnTo>
                  <a:lnTo>
                    <a:pt x="3628141" y="2740839"/>
                  </a:lnTo>
                  <a:lnTo>
                    <a:pt x="3581399" y="2743200"/>
                  </a:lnTo>
                  <a:lnTo>
                    <a:pt x="457200" y="2743200"/>
                  </a:lnTo>
                  <a:lnTo>
                    <a:pt x="410458" y="2740839"/>
                  </a:lnTo>
                  <a:lnTo>
                    <a:pt x="365066" y="2733910"/>
                  </a:lnTo>
                  <a:lnTo>
                    <a:pt x="321253" y="2722642"/>
                  </a:lnTo>
                  <a:lnTo>
                    <a:pt x="279249" y="2707266"/>
                  </a:lnTo>
                  <a:lnTo>
                    <a:pt x="239283" y="2688012"/>
                  </a:lnTo>
                  <a:lnTo>
                    <a:pt x="201587" y="2665109"/>
                  </a:lnTo>
                  <a:lnTo>
                    <a:pt x="166390" y="2638788"/>
                  </a:lnTo>
                  <a:lnTo>
                    <a:pt x="133921" y="2609278"/>
                  </a:lnTo>
                  <a:lnTo>
                    <a:pt x="104411" y="2576809"/>
                  </a:lnTo>
                  <a:lnTo>
                    <a:pt x="78090" y="2541612"/>
                  </a:lnTo>
                  <a:lnTo>
                    <a:pt x="55187" y="2503916"/>
                  </a:lnTo>
                  <a:lnTo>
                    <a:pt x="35933" y="2463950"/>
                  </a:lnTo>
                  <a:lnTo>
                    <a:pt x="20557" y="2421946"/>
                  </a:lnTo>
                  <a:lnTo>
                    <a:pt x="9289" y="2378133"/>
                  </a:lnTo>
                  <a:lnTo>
                    <a:pt x="2360" y="2332741"/>
                  </a:lnTo>
                  <a:lnTo>
                    <a:pt x="0" y="2286000"/>
                  </a:lnTo>
                  <a:lnTo>
                    <a:pt x="0" y="45720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639562" y="2743962"/>
              <a:ext cx="3276599" cy="2590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639562" y="2743962"/>
              <a:ext cx="3276600" cy="2590800"/>
            </a:xfrm>
            <a:custGeom>
              <a:avLst/>
              <a:gdLst/>
              <a:ahLst/>
              <a:cxnLst/>
              <a:rect l="l" t="t" r="r" b="b"/>
              <a:pathLst>
                <a:path w="3276600" h="2590800">
                  <a:moveTo>
                    <a:pt x="431800" y="0"/>
                  </a:moveTo>
                  <a:lnTo>
                    <a:pt x="3276599" y="0"/>
                  </a:lnTo>
                  <a:lnTo>
                    <a:pt x="3276599" y="2159000"/>
                  </a:lnTo>
                  <a:lnTo>
                    <a:pt x="3274066" y="2206054"/>
                  </a:lnTo>
                  <a:lnTo>
                    <a:pt x="3266641" y="2251640"/>
                  </a:lnTo>
                  <a:lnTo>
                    <a:pt x="3254589" y="2295493"/>
                  </a:lnTo>
                  <a:lnTo>
                    <a:pt x="3238172" y="2337351"/>
                  </a:lnTo>
                  <a:lnTo>
                    <a:pt x="3217653" y="2376950"/>
                  </a:lnTo>
                  <a:lnTo>
                    <a:pt x="3193296" y="2414028"/>
                  </a:lnTo>
                  <a:lnTo>
                    <a:pt x="3165364" y="2448320"/>
                  </a:lnTo>
                  <a:lnTo>
                    <a:pt x="3134120" y="2479564"/>
                  </a:lnTo>
                  <a:lnTo>
                    <a:pt x="3099828" y="2507496"/>
                  </a:lnTo>
                  <a:lnTo>
                    <a:pt x="3062750" y="2531853"/>
                  </a:lnTo>
                  <a:lnTo>
                    <a:pt x="3023151" y="2552372"/>
                  </a:lnTo>
                  <a:lnTo>
                    <a:pt x="2981293" y="2568789"/>
                  </a:lnTo>
                  <a:lnTo>
                    <a:pt x="2937440" y="2580841"/>
                  </a:lnTo>
                  <a:lnTo>
                    <a:pt x="2891854" y="2588266"/>
                  </a:lnTo>
                  <a:lnTo>
                    <a:pt x="2844799" y="2590800"/>
                  </a:lnTo>
                  <a:lnTo>
                    <a:pt x="0" y="2590800"/>
                  </a:lnTo>
                  <a:lnTo>
                    <a:pt x="0" y="431800"/>
                  </a:lnTo>
                  <a:lnTo>
                    <a:pt x="2533" y="384745"/>
                  </a:lnTo>
                  <a:lnTo>
                    <a:pt x="9958" y="339159"/>
                  </a:lnTo>
                  <a:lnTo>
                    <a:pt x="22010" y="295306"/>
                  </a:lnTo>
                  <a:lnTo>
                    <a:pt x="38427" y="253448"/>
                  </a:lnTo>
                  <a:lnTo>
                    <a:pt x="58946" y="213849"/>
                  </a:lnTo>
                  <a:lnTo>
                    <a:pt x="83303" y="176771"/>
                  </a:lnTo>
                  <a:lnTo>
                    <a:pt x="111235" y="142479"/>
                  </a:lnTo>
                  <a:lnTo>
                    <a:pt x="142479" y="111235"/>
                  </a:lnTo>
                  <a:lnTo>
                    <a:pt x="176771" y="83303"/>
                  </a:lnTo>
                  <a:lnTo>
                    <a:pt x="213849" y="58946"/>
                  </a:lnTo>
                  <a:lnTo>
                    <a:pt x="253448" y="38427"/>
                  </a:lnTo>
                  <a:lnTo>
                    <a:pt x="295306" y="22010"/>
                  </a:lnTo>
                  <a:lnTo>
                    <a:pt x="339159" y="9958"/>
                  </a:lnTo>
                  <a:lnTo>
                    <a:pt x="384745" y="2533"/>
                  </a:lnTo>
                  <a:lnTo>
                    <a:pt x="43180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4876800" y="5638798"/>
            <a:ext cx="4267199" cy="12191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3025" y="520953"/>
            <a:ext cx="630682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">
                <a:latin typeface="Arial"/>
                <a:cs typeface="Arial"/>
              </a:rPr>
              <a:t>ADVANTAGES </a:t>
            </a:r>
            <a:r>
              <a:rPr dirty="0">
                <a:latin typeface="Arial"/>
                <a:cs typeface="Arial"/>
              </a:rPr>
              <a:t>OF </a:t>
            </a:r>
            <a:r>
              <a:rPr dirty="0" spc="-5">
                <a:latin typeface="Arial"/>
                <a:cs typeface="Arial"/>
              </a:rPr>
              <a:t>PLANT TISSUE</a:t>
            </a:r>
            <a:r>
              <a:rPr dirty="0" spc="-95">
                <a:latin typeface="Arial"/>
                <a:cs typeface="Arial"/>
              </a:rPr>
              <a:t> </a:t>
            </a:r>
            <a:r>
              <a:rPr dirty="0" spc="-30">
                <a:latin typeface="Arial"/>
                <a:cs typeface="Arial"/>
              </a:rPr>
              <a:t>CULTURE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304290"/>
            <a:ext cx="7531100" cy="489966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355600" marR="5080" indent="-343535">
              <a:lnSpc>
                <a:spcPct val="89000"/>
              </a:lnSpc>
              <a:spcBef>
                <a:spcPts val="26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300" spc="-5">
                <a:latin typeface="Arial"/>
                <a:cs typeface="Arial"/>
              </a:rPr>
              <a:t>A single explant can be multiplied into several thousand plants in less than a </a:t>
            </a:r>
            <a:r>
              <a:rPr dirty="0" sz="1300" spc="-10">
                <a:latin typeface="Arial"/>
                <a:cs typeface="Arial"/>
              </a:rPr>
              <a:t>year </a:t>
            </a:r>
            <a:r>
              <a:rPr dirty="0" sz="1300" spc="-5">
                <a:latin typeface="Arial"/>
                <a:cs typeface="Arial"/>
              </a:rPr>
              <a:t>- this allows </a:t>
            </a:r>
            <a:r>
              <a:rPr dirty="0" sz="1300" spc="-10">
                <a:solidFill>
                  <a:srgbClr val="00AFEF"/>
                </a:solidFill>
                <a:latin typeface="Arial"/>
                <a:cs typeface="Arial"/>
              </a:rPr>
              <a:t>fast  </a:t>
            </a:r>
            <a:r>
              <a:rPr dirty="0" sz="1300" spc="-5">
                <a:solidFill>
                  <a:srgbClr val="00AFEF"/>
                </a:solidFill>
                <a:latin typeface="Arial"/>
                <a:cs typeface="Arial"/>
              </a:rPr>
              <a:t>commercial propagation of new cultivars</a:t>
            </a:r>
            <a:r>
              <a:rPr dirty="0" sz="1300" spc="-5">
                <a:latin typeface="Arial"/>
                <a:cs typeface="Arial"/>
              </a:rPr>
              <a:t>. </a:t>
            </a:r>
            <a:r>
              <a:rPr dirty="0" sz="1300" spc="-15">
                <a:latin typeface="Carlito"/>
                <a:cs typeface="Carlito"/>
              </a:rPr>
              <a:t>Very </a:t>
            </a:r>
            <a:r>
              <a:rPr dirty="0" sz="1300" spc="-10">
                <a:latin typeface="Carlito"/>
                <a:cs typeface="Carlito"/>
              </a:rPr>
              <a:t>useful solution </a:t>
            </a:r>
            <a:r>
              <a:rPr dirty="0" sz="1300" spc="-15">
                <a:latin typeface="Carlito"/>
                <a:cs typeface="Carlito"/>
              </a:rPr>
              <a:t>for </a:t>
            </a:r>
            <a:r>
              <a:rPr dirty="0" sz="1300" spc="-5">
                <a:latin typeface="Carlito"/>
                <a:cs typeface="Carlito"/>
              </a:rPr>
              <a:t>the </a:t>
            </a:r>
            <a:r>
              <a:rPr dirty="0" sz="1300" spc="-10">
                <a:latin typeface="Carlito"/>
                <a:cs typeface="Carlito"/>
              </a:rPr>
              <a:t>prevention </a:t>
            </a:r>
            <a:r>
              <a:rPr dirty="0" sz="1300" spc="-5">
                <a:latin typeface="Carlito"/>
                <a:cs typeface="Carlito"/>
              </a:rPr>
              <a:t>of </a:t>
            </a:r>
            <a:r>
              <a:rPr dirty="0" sz="1300" spc="-10">
                <a:latin typeface="Carlito"/>
                <a:cs typeface="Carlito"/>
              </a:rPr>
              <a:t>starvation </a:t>
            </a:r>
            <a:r>
              <a:rPr dirty="0" sz="1300" spc="-5">
                <a:latin typeface="Carlito"/>
                <a:cs typeface="Carlito"/>
              </a:rPr>
              <a:t>in third  </a:t>
            </a:r>
            <a:r>
              <a:rPr dirty="0" sz="1300" spc="-10">
                <a:latin typeface="Carlito"/>
                <a:cs typeface="Carlito"/>
              </a:rPr>
              <a:t>world </a:t>
            </a:r>
            <a:r>
              <a:rPr dirty="0" sz="1300" spc="-5">
                <a:latin typeface="Carlito"/>
                <a:cs typeface="Carlito"/>
              </a:rPr>
              <a:t>countries since the </a:t>
            </a:r>
            <a:r>
              <a:rPr dirty="0" sz="1300" spc="-10">
                <a:latin typeface="Carlito"/>
                <a:cs typeface="Carlito"/>
              </a:rPr>
              <a:t>process </a:t>
            </a:r>
            <a:r>
              <a:rPr dirty="0" sz="1300" spc="-5">
                <a:latin typeface="Carlito"/>
                <a:cs typeface="Carlito"/>
              </a:rPr>
              <a:t>is highly </a:t>
            </a:r>
            <a:r>
              <a:rPr dirty="0" sz="1300" spc="-10">
                <a:latin typeface="Carlito"/>
                <a:cs typeface="Carlito"/>
              </a:rPr>
              <a:t>efficient </a:t>
            </a:r>
            <a:r>
              <a:rPr dirty="0" sz="1300" spc="-5">
                <a:latin typeface="Carlito"/>
                <a:cs typeface="Carlito"/>
              </a:rPr>
              <a:t>i.e. </a:t>
            </a:r>
            <a:r>
              <a:rPr dirty="0" sz="1300" spc="-10">
                <a:latin typeface="Carlito"/>
                <a:cs typeface="Carlito"/>
              </a:rPr>
              <a:t>by </a:t>
            </a:r>
            <a:r>
              <a:rPr dirty="0" sz="1300" spc="-5">
                <a:latin typeface="Carlito"/>
                <a:cs typeface="Carlito"/>
              </a:rPr>
              <a:t>using only one plant it is possible </a:t>
            </a:r>
            <a:r>
              <a:rPr dirty="0" sz="1300" spc="-10">
                <a:latin typeface="Carlito"/>
                <a:cs typeface="Carlito"/>
              </a:rPr>
              <a:t>to produce  more</a:t>
            </a:r>
            <a:r>
              <a:rPr dirty="0" sz="1300" spc="5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than</a:t>
            </a:r>
            <a:r>
              <a:rPr dirty="0" sz="1300" spc="25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one</a:t>
            </a:r>
            <a:r>
              <a:rPr dirty="0" sz="1300" spc="20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thousand</a:t>
            </a:r>
            <a:r>
              <a:rPr dirty="0" sz="1300" spc="45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copies</a:t>
            </a:r>
            <a:r>
              <a:rPr dirty="0" sz="1300" spc="25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of</a:t>
            </a:r>
            <a:r>
              <a:rPr dirty="0" sz="1300" spc="20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the</a:t>
            </a:r>
            <a:r>
              <a:rPr dirty="0" sz="1300" spc="20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same</a:t>
            </a:r>
            <a:r>
              <a:rPr dirty="0" sz="1300" spc="15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plant</a:t>
            </a:r>
            <a:r>
              <a:rPr dirty="0" sz="1300" spc="15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with</a:t>
            </a:r>
            <a:r>
              <a:rPr dirty="0" sz="1300" spc="15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higher</a:t>
            </a:r>
            <a:r>
              <a:rPr dirty="0" sz="1300" spc="10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productivity</a:t>
            </a:r>
            <a:r>
              <a:rPr dirty="0" sz="1300" spc="35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if</a:t>
            </a:r>
            <a:r>
              <a:rPr dirty="0" sz="1300" spc="5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its</a:t>
            </a:r>
            <a:r>
              <a:rPr dirty="0" sz="1300" spc="15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genome</a:t>
            </a:r>
            <a:r>
              <a:rPr dirty="0" sz="1300" spc="25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is</a:t>
            </a:r>
            <a:r>
              <a:rPr dirty="0" sz="1300" spc="10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changed.</a:t>
            </a:r>
            <a:endParaRPr sz="13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700">
              <a:latin typeface="Carlito"/>
              <a:cs typeface="Carlito"/>
            </a:endParaRPr>
          </a:p>
          <a:p>
            <a:pPr marL="355600" marR="146050" indent="-343535">
              <a:lnSpc>
                <a:spcPts val="14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1300" spc="-25">
                <a:latin typeface="Arial"/>
                <a:cs typeface="Arial"/>
              </a:rPr>
              <a:t>Taking </a:t>
            </a:r>
            <a:r>
              <a:rPr dirty="0" sz="1300" spc="-5">
                <a:latin typeface="Arial"/>
                <a:cs typeface="Arial"/>
              </a:rPr>
              <a:t>an explant does not usually destroy the mother plant, so </a:t>
            </a:r>
            <a:r>
              <a:rPr dirty="0" sz="1300" spc="-5">
                <a:solidFill>
                  <a:srgbClr val="00AFEF"/>
                </a:solidFill>
                <a:latin typeface="Arial"/>
                <a:cs typeface="Arial"/>
              </a:rPr>
              <a:t>rare and endangered plants can  be cloned</a:t>
            </a:r>
            <a:r>
              <a:rPr dirty="0" sz="1300" spc="25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00AFEF"/>
                </a:solidFill>
                <a:latin typeface="Arial"/>
                <a:cs typeface="Arial"/>
              </a:rPr>
              <a:t>safely.</a:t>
            </a:r>
            <a:endParaRPr sz="1300">
              <a:latin typeface="Arial"/>
              <a:cs typeface="Arial"/>
            </a:endParaRPr>
          </a:p>
          <a:p>
            <a:pPr marL="355600" marR="639445" indent="-343535">
              <a:lnSpc>
                <a:spcPts val="1400"/>
              </a:lnSpc>
              <a:spcBef>
                <a:spcPts val="32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300" spc="-5">
                <a:latin typeface="Arial"/>
                <a:cs typeface="Arial"/>
              </a:rPr>
              <a:t>Once established, a plant tissue culture line can </a:t>
            </a:r>
            <a:r>
              <a:rPr dirty="0" sz="1300" spc="-10">
                <a:latin typeface="Arial"/>
                <a:cs typeface="Arial"/>
              </a:rPr>
              <a:t>give </a:t>
            </a:r>
            <a:r>
              <a:rPr dirty="0" sz="1300" spc="-5">
                <a:solidFill>
                  <a:srgbClr val="00AFEF"/>
                </a:solidFill>
                <a:latin typeface="Arial"/>
                <a:cs typeface="Arial"/>
              </a:rPr>
              <a:t>a continuous supply of </a:t>
            </a:r>
            <a:r>
              <a:rPr dirty="0" sz="1300" spc="-10">
                <a:solidFill>
                  <a:srgbClr val="00AFEF"/>
                </a:solidFill>
                <a:latin typeface="Arial"/>
                <a:cs typeface="Arial"/>
              </a:rPr>
              <a:t>young </a:t>
            </a:r>
            <a:r>
              <a:rPr dirty="0" sz="1300" spc="-5">
                <a:solidFill>
                  <a:srgbClr val="00AFEF"/>
                </a:solidFill>
                <a:latin typeface="Arial"/>
                <a:cs typeface="Arial"/>
              </a:rPr>
              <a:t>plants  </a:t>
            </a:r>
            <a:r>
              <a:rPr dirty="0" sz="1300" spc="-10">
                <a:solidFill>
                  <a:srgbClr val="00AFEF"/>
                </a:solidFill>
                <a:latin typeface="Arial"/>
                <a:cs typeface="Arial"/>
              </a:rPr>
              <a:t>throughout the</a:t>
            </a:r>
            <a:r>
              <a:rPr dirty="0" sz="1300" spc="55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00AFEF"/>
                </a:solidFill>
                <a:latin typeface="Arial"/>
                <a:cs typeface="Arial"/>
              </a:rPr>
              <a:t>year.</a:t>
            </a:r>
            <a:endParaRPr sz="1300">
              <a:latin typeface="Arial"/>
              <a:cs typeface="Arial"/>
            </a:endParaRPr>
          </a:p>
          <a:p>
            <a:pPr marL="355600" marR="182245" indent="-3435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300" spc="-5">
                <a:latin typeface="Carlito"/>
                <a:cs typeface="Carlito"/>
              </a:rPr>
              <a:t>The production of clones of plants that </a:t>
            </a:r>
            <a:r>
              <a:rPr dirty="0" sz="1300" spc="-10">
                <a:latin typeface="Carlito"/>
                <a:cs typeface="Carlito"/>
              </a:rPr>
              <a:t>produce </a:t>
            </a:r>
            <a:r>
              <a:rPr dirty="0" sz="1300" spc="-5">
                <a:latin typeface="Carlito"/>
                <a:cs typeface="Carlito"/>
              </a:rPr>
              <a:t>particularly </a:t>
            </a:r>
            <a:r>
              <a:rPr dirty="0" sz="1300" spc="-10">
                <a:latin typeface="Carlito"/>
                <a:cs typeface="Carlito"/>
              </a:rPr>
              <a:t>good flowers, </a:t>
            </a:r>
            <a:r>
              <a:rPr dirty="0" sz="1300" spc="-5">
                <a:latin typeface="Carlito"/>
                <a:cs typeface="Carlito"/>
              </a:rPr>
              <a:t>fruits, or </a:t>
            </a:r>
            <a:r>
              <a:rPr dirty="0" sz="1300" spc="-15">
                <a:latin typeface="Carlito"/>
                <a:cs typeface="Carlito"/>
              </a:rPr>
              <a:t>have </a:t>
            </a:r>
            <a:r>
              <a:rPr dirty="0" sz="1300" spc="-5">
                <a:latin typeface="Carlito"/>
                <a:cs typeface="Carlito"/>
              </a:rPr>
              <a:t>other </a:t>
            </a:r>
            <a:r>
              <a:rPr dirty="0" sz="1300" spc="-10">
                <a:latin typeface="Carlito"/>
                <a:cs typeface="Carlito"/>
              </a:rPr>
              <a:t>desirable  traits.</a:t>
            </a:r>
            <a:endParaRPr sz="13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300" spc="-5">
                <a:latin typeface="Carlito"/>
                <a:cs typeface="Carlito"/>
              </a:rPr>
              <a:t>The</a:t>
            </a:r>
            <a:r>
              <a:rPr dirty="0" sz="1300" spc="25">
                <a:latin typeface="Carlito"/>
                <a:cs typeface="Carlito"/>
              </a:rPr>
              <a:t> </a:t>
            </a:r>
            <a:r>
              <a:rPr dirty="0" sz="1300" spc="-5">
                <a:solidFill>
                  <a:srgbClr val="00AFEF"/>
                </a:solidFill>
                <a:latin typeface="Carlito"/>
                <a:cs typeface="Carlito"/>
              </a:rPr>
              <a:t>production</a:t>
            </a:r>
            <a:r>
              <a:rPr dirty="0" sz="1300" spc="2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dirty="0" sz="1300" spc="-5">
                <a:solidFill>
                  <a:srgbClr val="00AFEF"/>
                </a:solidFill>
                <a:latin typeface="Carlito"/>
                <a:cs typeface="Carlito"/>
              </a:rPr>
              <a:t>of</a:t>
            </a:r>
            <a:r>
              <a:rPr dirty="0" sz="1300" spc="15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dirty="0" sz="1300" spc="-5">
                <a:solidFill>
                  <a:srgbClr val="00AFEF"/>
                </a:solidFill>
                <a:latin typeface="Carlito"/>
                <a:cs typeface="Carlito"/>
              </a:rPr>
              <a:t>multiples</a:t>
            </a:r>
            <a:r>
              <a:rPr dirty="0" sz="1300" spc="3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dirty="0" sz="1300" spc="-5">
                <a:solidFill>
                  <a:srgbClr val="00AFEF"/>
                </a:solidFill>
                <a:latin typeface="Carlito"/>
                <a:cs typeface="Carlito"/>
              </a:rPr>
              <a:t>of</a:t>
            </a:r>
            <a:r>
              <a:rPr dirty="0" sz="1300" spc="15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dirty="0" sz="1300" spc="-5">
                <a:solidFill>
                  <a:srgbClr val="00AFEF"/>
                </a:solidFill>
                <a:latin typeface="Carlito"/>
                <a:cs typeface="Carlito"/>
              </a:rPr>
              <a:t>plants</a:t>
            </a:r>
            <a:r>
              <a:rPr dirty="0" sz="1300" spc="25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dirty="0" sz="1300" spc="-5">
                <a:solidFill>
                  <a:srgbClr val="00AFEF"/>
                </a:solidFill>
                <a:latin typeface="Carlito"/>
                <a:cs typeface="Carlito"/>
              </a:rPr>
              <a:t>in</a:t>
            </a:r>
            <a:r>
              <a:rPr dirty="0" sz="1300" spc="5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dirty="0" sz="1300" spc="-5">
                <a:solidFill>
                  <a:srgbClr val="00AFEF"/>
                </a:solidFill>
                <a:latin typeface="Carlito"/>
                <a:cs typeface="Carlito"/>
              </a:rPr>
              <a:t>the</a:t>
            </a:r>
            <a:r>
              <a:rPr dirty="0" sz="1300" spc="2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dirty="0" sz="1300" spc="-5">
                <a:solidFill>
                  <a:srgbClr val="00AFEF"/>
                </a:solidFill>
                <a:latin typeface="Carlito"/>
                <a:cs typeface="Carlito"/>
              </a:rPr>
              <a:t>absence</a:t>
            </a:r>
            <a:r>
              <a:rPr dirty="0" sz="1300" spc="35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dirty="0" sz="1300" spc="-5">
                <a:solidFill>
                  <a:srgbClr val="00AFEF"/>
                </a:solidFill>
                <a:latin typeface="Carlito"/>
                <a:cs typeface="Carlito"/>
              </a:rPr>
              <a:t>of</a:t>
            </a:r>
            <a:r>
              <a:rPr dirty="0" sz="1300" spc="45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dirty="0" sz="1300" spc="-5">
                <a:solidFill>
                  <a:srgbClr val="00AFEF"/>
                </a:solidFill>
                <a:latin typeface="Carlito"/>
                <a:cs typeface="Carlito"/>
              </a:rPr>
              <a:t>seeds</a:t>
            </a:r>
            <a:r>
              <a:rPr dirty="0" sz="1300" spc="35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or</a:t>
            </a:r>
            <a:r>
              <a:rPr dirty="0" sz="1300" spc="5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necessary</a:t>
            </a:r>
            <a:r>
              <a:rPr dirty="0" sz="1300" spc="20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pollinators</a:t>
            </a:r>
            <a:r>
              <a:rPr dirty="0" sz="1300" spc="40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to</a:t>
            </a:r>
            <a:r>
              <a:rPr dirty="0" sz="1300" spc="5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produce</a:t>
            </a:r>
            <a:r>
              <a:rPr dirty="0" sz="1300" spc="25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seeds.</a:t>
            </a:r>
            <a:endParaRPr sz="1300">
              <a:latin typeface="Carlito"/>
              <a:cs typeface="Carlito"/>
            </a:endParaRPr>
          </a:p>
          <a:p>
            <a:pPr marL="355600" marR="31750" indent="-34353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300" spc="-10">
                <a:latin typeface="Carlito"/>
                <a:cs typeface="Carlito"/>
              </a:rPr>
              <a:t>Allows </a:t>
            </a:r>
            <a:r>
              <a:rPr dirty="0" sz="1300" spc="-5">
                <a:solidFill>
                  <a:srgbClr val="00AFEF"/>
                </a:solidFill>
                <a:latin typeface="Carlito"/>
                <a:cs typeface="Carlito"/>
              </a:rPr>
              <a:t>production of plants </a:t>
            </a:r>
            <a:r>
              <a:rPr dirty="0" sz="1300" spc="-10">
                <a:solidFill>
                  <a:srgbClr val="00AFEF"/>
                </a:solidFill>
                <a:latin typeface="Carlito"/>
                <a:cs typeface="Carlito"/>
              </a:rPr>
              <a:t>from </a:t>
            </a:r>
            <a:r>
              <a:rPr dirty="0" sz="1300" spc="-5">
                <a:solidFill>
                  <a:srgbClr val="00AFEF"/>
                </a:solidFill>
                <a:latin typeface="Carlito"/>
                <a:cs typeface="Carlito"/>
              </a:rPr>
              <a:t>seeds that otherwise </a:t>
            </a:r>
            <a:r>
              <a:rPr dirty="0" sz="1300" spc="-15">
                <a:solidFill>
                  <a:srgbClr val="00AFEF"/>
                </a:solidFill>
                <a:latin typeface="Carlito"/>
                <a:cs typeface="Carlito"/>
              </a:rPr>
              <a:t>have </a:t>
            </a:r>
            <a:r>
              <a:rPr dirty="0" sz="1300" spc="-5">
                <a:solidFill>
                  <a:srgbClr val="00AFEF"/>
                </a:solidFill>
                <a:latin typeface="Carlito"/>
                <a:cs typeface="Carlito"/>
              </a:rPr>
              <a:t>very low </a:t>
            </a:r>
            <a:r>
              <a:rPr dirty="0" sz="1300">
                <a:solidFill>
                  <a:srgbClr val="00AFEF"/>
                </a:solidFill>
                <a:latin typeface="Carlito"/>
                <a:cs typeface="Carlito"/>
              </a:rPr>
              <a:t>chances </a:t>
            </a:r>
            <a:r>
              <a:rPr dirty="0" sz="1300" spc="-5">
                <a:solidFill>
                  <a:srgbClr val="00AFEF"/>
                </a:solidFill>
                <a:latin typeface="Carlito"/>
                <a:cs typeface="Carlito"/>
              </a:rPr>
              <a:t>of germinating </a:t>
            </a:r>
            <a:r>
              <a:rPr dirty="0" sz="1300" spc="-5">
                <a:latin typeface="Carlito"/>
                <a:cs typeface="Carlito"/>
              </a:rPr>
              <a:t>and growing,  i.e.: </a:t>
            </a:r>
            <a:r>
              <a:rPr dirty="0" sz="1300" spc="-5">
                <a:solidFill>
                  <a:srgbClr val="001F5F"/>
                </a:solidFill>
                <a:latin typeface="Carlito"/>
                <a:cs typeface="Carlito"/>
              </a:rPr>
              <a:t>orchids and</a:t>
            </a:r>
            <a:r>
              <a:rPr dirty="0" sz="1300" spc="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300" spc="-5" i="1">
                <a:solidFill>
                  <a:srgbClr val="001F5F"/>
                </a:solidFill>
                <a:latin typeface="Carlito"/>
                <a:cs typeface="Carlito"/>
              </a:rPr>
              <a:t>Nepenthes.</a:t>
            </a:r>
            <a:endParaRPr sz="13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75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300" spc="-5">
                <a:latin typeface="Carlito"/>
                <a:cs typeface="Carlito"/>
              </a:rPr>
              <a:t>The </a:t>
            </a:r>
            <a:r>
              <a:rPr dirty="0" sz="1300" spc="-10">
                <a:latin typeface="Carlito"/>
                <a:cs typeface="Carlito"/>
              </a:rPr>
              <a:t>regeneration </a:t>
            </a:r>
            <a:r>
              <a:rPr dirty="0" sz="1300" spc="-5">
                <a:latin typeface="Carlito"/>
                <a:cs typeface="Carlito"/>
              </a:rPr>
              <a:t>of whole plants </a:t>
            </a:r>
            <a:r>
              <a:rPr dirty="0" sz="1300" spc="-10">
                <a:latin typeface="Carlito"/>
                <a:cs typeface="Carlito"/>
              </a:rPr>
              <a:t>from </a:t>
            </a:r>
            <a:r>
              <a:rPr dirty="0" sz="1300" spc="-5">
                <a:latin typeface="Carlito"/>
                <a:cs typeface="Carlito"/>
              </a:rPr>
              <a:t>plant cells that </a:t>
            </a:r>
            <a:r>
              <a:rPr dirty="0" sz="1300" spc="-15">
                <a:latin typeface="Carlito"/>
                <a:cs typeface="Carlito"/>
              </a:rPr>
              <a:t>have </a:t>
            </a:r>
            <a:r>
              <a:rPr dirty="0" sz="1300" spc="-5">
                <a:latin typeface="Carlito"/>
                <a:cs typeface="Carlito"/>
              </a:rPr>
              <a:t>been genetically</a:t>
            </a:r>
            <a:r>
              <a:rPr dirty="0" sz="1300" spc="10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modified.</a:t>
            </a:r>
            <a:endParaRPr sz="13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36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300" spc="-10">
                <a:latin typeface="Arial"/>
                <a:cs typeface="Arial"/>
              </a:rPr>
              <a:t>Tissue </a:t>
            </a:r>
            <a:r>
              <a:rPr dirty="0" sz="1300" spc="-5">
                <a:latin typeface="Arial"/>
                <a:cs typeface="Arial"/>
              </a:rPr>
              <a:t>culture clones are </a:t>
            </a:r>
            <a:r>
              <a:rPr dirty="0" sz="1300" spc="-10">
                <a:solidFill>
                  <a:srgbClr val="00AFEF"/>
                </a:solidFill>
                <a:latin typeface="Arial"/>
                <a:cs typeface="Arial"/>
              </a:rPr>
              <a:t>‘true </a:t>
            </a:r>
            <a:r>
              <a:rPr dirty="0" sz="1300" spc="-5">
                <a:solidFill>
                  <a:srgbClr val="00AFEF"/>
                </a:solidFill>
                <a:latin typeface="Arial"/>
                <a:cs typeface="Arial"/>
              </a:rPr>
              <a:t>to </a:t>
            </a:r>
            <a:r>
              <a:rPr dirty="0" sz="1300" spc="-10">
                <a:solidFill>
                  <a:srgbClr val="00AFEF"/>
                </a:solidFill>
                <a:latin typeface="Arial"/>
                <a:cs typeface="Arial"/>
              </a:rPr>
              <a:t>type’ </a:t>
            </a:r>
            <a:r>
              <a:rPr dirty="0" sz="1300" spc="-5">
                <a:solidFill>
                  <a:srgbClr val="00AFEF"/>
                </a:solidFill>
                <a:latin typeface="Arial"/>
                <a:cs typeface="Arial"/>
              </a:rPr>
              <a:t>as compared </a:t>
            </a:r>
            <a:r>
              <a:rPr dirty="0" sz="1300" spc="-10">
                <a:solidFill>
                  <a:srgbClr val="00AFEF"/>
                </a:solidFill>
                <a:latin typeface="Arial"/>
                <a:cs typeface="Arial"/>
              </a:rPr>
              <a:t>with </a:t>
            </a:r>
            <a:r>
              <a:rPr dirty="0" sz="1300" spc="-5">
                <a:solidFill>
                  <a:srgbClr val="00AFEF"/>
                </a:solidFill>
                <a:latin typeface="Arial"/>
                <a:cs typeface="Arial"/>
              </a:rPr>
              <a:t>seedlings, </a:t>
            </a:r>
            <a:r>
              <a:rPr dirty="0" sz="1300" spc="-10">
                <a:solidFill>
                  <a:srgbClr val="00AFEF"/>
                </a:solidFill>
                <a:latin typeface="Arial"/>
                <a:cs typeface="Arial"/>
              </a:rPr>
              <a:t>which </a:t>
            </a:r>
            <a:r>
              <a:rPr dirty="0" sz="1300" spc="-5">
                <a:solidFill>
                  <a:srgbClr val="00AFEF"/>
                </a:solidFill>
                <a:latin typeface="Arial"/>
                <a:cs typeface="Arial"/>
              </a:rPr>
              <a:t>show </a:t>
            </a:r>
            <a:r>
              <a:rPr dirty="0" sz="1300" spc="-10">
                <a:solidFill>
                  <a:srgbClr val="00AFEF"/>
                </a:solidFill>
                <a:latin typeface="Arial"/>
                <a:cs typeface="Arial"/>
              </a:rPr>
              <a:t>greater</a:t>
            </a:r>
            <a:r>
              <a:rPr dirty="0" sz="1300" spc="8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00AFEF"/>
                </a:solidFill>
                <a:latin typeface="Arial"/>
                <a:cs typeface="Arial"/>
              </a:rPr>
              <a:t>variability.</a:t>
            </a:r>
            <a:endParaRPr sz="1300">
              <a:latin typeface="Arial"/>
              <a:cs typeface="Arial"/>
            </a:endParaRPr>
          </a:p>
          <a:p>
            <a:pPr marL="355600" marR="180340" indent="-3435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dirty="0"/>
              <a:t>	</a:t>
            </a:r>
            <a:r>
              <a:rPr dirty="0" sz="1300" spc="-5">
                <a:latin typeface="Carlito"/>
                <a:cs typeface="Carlito"/>
              </a:rPr>
              <a:t>The production of plants in sterile </a:t>
            </a:r>
            <a:r>
              <a:rPr dirty="0" sz="1300" spc="-10">
                <a:latin typeface="Carlito"/>
                <a:cs typeface="Carlito"/>
              </a:rPr>
              <a:t>containers </a:t>
            </a:r>
            <a:r>
              <a:rPr dirty="0" sz="1300" spc="-5">
                <a:solidFill>
                  <a:srgbClr val="00AFEF"/>
                </a:solidFill>
                <a:latin typeface="Carlito"/>
                <a:cs typeface="Carlito"/>
              </a:rPr>
              <a:t>reduces </a:t>
            </a:r>
            <a:r>
              <a:rPr dirty="0" sz="1300" spc="-10">
                <a:solidFill>
                  <a:srgbClr val="00AFEF"/>
                </a:solidFill>
                <a:latin typeface="Carlito"/>
                <a:cs typeface="Carlito"/>
              </a:rPr>
              <a:t>disease </a:t>
            </a:r>
            <a:r>
              <a:rPr dirty="0" sz="1300" spc="-5">
                <a:solidFill>
                  <a:srgbClr val="00AFEF"/>
                </a:solidFill>
                <a:latin typeface="Carlito"/>
                <a:cs typeface="Carlito"/>
              </a:rPr>
              <a:t>transmission. </a:t>
            </a:r>
            <a:r>
              <a:rPr dirty="0" sz="1300" spc="-65">
                <a:latin typeface="Carlito"/>
                <a:cs typeface="Carlito"/>
              </a:rPr>
              <a:t>To </a:t>
            </a:r>
            <a:r>
              <a:rPr dirty="0" sz="1300" spc="-5">
                <a:latin typeface="Carlito"/>
                <a:cs typeface="Carlito"/>
              </a:rPr>
              <a:t>clean particular plants </a:t>
            </a:r>
            <a:r>
              <a:rPr dirty="0" sz="1300" spc="-10">
                <a:latin typeface="Carlito"/>
                <a:cs typeface="Carlito"/>
              </a:rPr>
              <a:t>of  viral </a:t>
            </a:r>
            <a:r>
              <a:rPr dirty="0" sz="1300" spc="-5">
                <a:latin typeface="Carlito"/>
                <a:cs typeface="Carlito"/>
              </a:rPr>
              <a:t>and other </a:t>
            </a:r>
            <a:r>
              <a:rPr dirty="0" sz="1300" spc="-10">
                <a:latin typeface="Carlito"/>
                <a:cs typeface="Carlito"/>
              </a:rPr>
              <a:t>infections </a:t>
            </a:r>
            <a:r>
              <a:rPr dirty="0" sz="1300" spc="-5">
                <a:latin typeface="Carlito"/>
                <a:cs typeface="Carlito"/>
              </a:rPr>
              <a:t>and </a:t>
            </a:r>
            <a:r>
              <a:rPr dirty="0" sz="1300" spc="-10">
                <a:latin typeface="Carlito"/>
                <a:cs typeface="Carlito"/>
              </a:rPr>
              <a:t>to </a:t>
            </a:r>
            <a:r>
              <a:rPr dirty="0" sz="1300" spc="-5">
                <a:latin typeface="Carlito"/>
                <a:cs typeface="Carlito"/>
              </a:rPr>
              <a:t>quickly multiply these plants as 'cleaned </a:t>
            </a:r>
            <a:r>
              <a:rPr dirty="0" sz="1300" spc="-10">
                <a:latin typeface="Carlito"/>
                <a:cs typeface="Carlito"/>
              </a:rPr>
              <a:t>stock' </a:t>
            </a:r>
            <a:r>
              <a:rPr dirty="0" sz="1300" spc="-15">
                <a:latin typeface="Carlito"/>
                <a:cs typeface="Carlito"/>
              </a:rPr>
              <a:t>for </a:t>
            </a:r>
            <a:r>
              <a:rPr dirty="0" sz="1300" spc="-5">
                <a:latin typeface="Carlito"/>
                <a:cs typeface="Carlito"/>
              </a:rPr>
              <a:t>horticulture and  agriculture.</a:t>
            </a:r>
            <a:endParaRPr sz="13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36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300" spc="-5">
                <a:latin typeface="Arial"/>
                <a:cs typeface="Arial"/>
              </a:rPr>
              <a:t>Plant </a:t>
            </a:r>
            <a:r>
              <a:rPr dirty="0" sz="1300" spc="-10">
                <a:latin typeface="Arial"/>
                <a:cs typeface="Arial"/>
              </a:rPr>
              <a:t>‘tissue banks’ </a:t>
            </a:r>
            <a:r>
              <a:rPr dirty="0" sz="1300" spc="-5">
                <a:latin typeface="Arial"/>
                <a:cs typeface="Arial"/>
              </a:rPr>
              <a:t>can be frozen, then regenerated through tissue</a:t>
            </a:r>
            <a:r>
              <a:rPr dirty="0" sz="1300" spc="21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culture.</a:t>
            </a:r>
            <a:endParaRPr sz="1300">
              <a:latin typeface="Arial"/>
              <a:cs typeface="Arial"/>
            </a:endParaRPr>
          </a:p>
          <a:p>
            <a:pPr marL="355600" marR="368300" indent="-343535">
              <a:lnSpc>
                <a:spcPct val="100000"/>
              </a:lnSpc>
              <a:spcBef>
                <a:spcPts val="31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300" spc="-10">
                <a:latin typeface="Arial"/>
                <a:cs typeface="Arial"/>
              </a:rPr>
              <a:t>Tissue </a:t>
            </a:r>
            <a:r>
              <a:rPr dirty="0" sz="1300" spc="-5">
                <a:latin typeface="Arial"/>
                <a:cs typeface="Arial"/>
              </a:rPr>
              <a:t>culture allows fast selection for crop improvement - explants are chosen from superior  </a:t>
            </a:r>
            <a:r>
              <a:rPr dirty="0" sz="1300" spc="-10">
                <a:latin typeface="Arial"/>
                <a:cs typeface="Arial"/>
              </a:rPr>
              <a:t>plants, then</a:t>
            </a:r>
            <a:r>
              <a:rPr dirty="0" sz="1300" spc="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cloned.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8820" y="474675"/>
            <a:ext cx="4125595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/>
              <a:t>DISADVANTAGES </a:t>
            </a:r>
            <a:r>
              <a:rPr dirty="0" sz="1800" spc="-5"/>
              <a:t>OF PLANT TISSUE</a:t>
            </a:r>
            <a:r>
              <a:rPr dirty="0" sz="1800" spc="-30"/>
              <a:t> </a:t>
            </a:r>
            <a:r>
              <a:rPr dirty="0" sz="1800" spc="-25"/>
              <a:t>CULTURE</a:t>
            </a:r>
            <a:endParaRPr sz="18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09065" indent="-5156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09700" algn="l"/>
                <a:tab pos="1410335" algn="l"/>
              </a:tabLst>
            </a:pPr>
            <a:r>
              <a:rPr dirty="0" spc="-10"/>
              <a:t>Chromosomal </a:t>
            </a:r>
            <a:r>
              <a:rPr dirty="0" spc="-5"/>
              <a:t>abnormalities </a:t>
            </a:r>
            <a:r>
              <a:rPr dirty="0"/>
              <a:t>appear as </a:t>
            </a:r>
            <a:r>
              <a:rPr dirty="0" spc="-10"/>
              <a:t>cultures </a:t>
            </a:r>
            <a:r>
              <a:rPr dirty="0" spc="-5"/>
              <a:t>age: </a:t>
            </a:r>
            <a:r>
              <a:rPr dirty="0" spc="-10"/>
              <a:t>undesirable</a:t>
            </a:r>
            <a:r>
              <a:rPr dirty="0" spc="110"/>
              <a:t> </a:t>
            </a:r>
            <a:r>
              <a:rPr dirty="0" spc="-5"/>
              <a:t>changes.</a:t>
            </a:r>
          </a:p>
          <a:p>
            <a:pPr marL="1409065" indent="-515620">
              <a:lnSpc>
                <a:spcPct val="100000"/>
              </a:lnSpc>
              <a:buFont typeface="Arial"/>
              <a:buChar char="•"/>
              <a:tabLst>
                <a:tab pos="1409700" algn="l"/>
                <a:tab pos="1410335" algn="l"/>
              </a:tabLst>
            </a:pPr>
            <a:r>
              <a:rPr dirty="0" spc="-5"/>
              <a:t>Long </a:t>
            </a:r>
            <a:r>
              <a:rPr dirty="0" spc="-10"/>
              <a:t>term culture </a:t>
            </a:r>
            <a:r>
              <a:rPr dirty="0" spc="-5"/>
              <a:t>lose </a:t>
            </a:r>
            <a:r>
              <a:rPr dirty="0" spc="-10"/>
              <a:t>regenerative</a:t>
            </a:r>
            <a:r>
              <a:rPr dirty="0" spc="70"/>
              <a:t> </a:t>
            </a:r>
            <a:r>
              <a:rPr dirty="0" spc="-10"/>
              <a:t>potential.</a:t>
            </a:r>
          </a:p>
          <a:p>
            <a:pPr marL="1409065" indent="-515620">
              <a:lnSpc>
                <a:spcPct val="100000"/>
              </a:lnSpc>
              <a:buFont typeface="Arial"/>
              <a:buChar char="•"/>
              <a:tabLst>
                <a:tab pos="1409700" algn="l"/>
                <a:tab pos="1410335" algn="l"/>
              </a:tabLst>
            </a:pPr>
            <a:r>
              <a:rPr dirty="0" spc="-5"/>
              <a:t>Expensive,labour </a:t>
            </a:r>
            <a:r>
              <a:rPr dirty="0" spc="-10"/>
              <a:t>intensive </a:t>
            </a:r>
            <a:r>
              <a:rPr dirty="0" spc="-5"/>
              <a:t>especially if </a:t>
            </a:r>
            <a:r>
              <a:rPr dirty="0"/>
              <a:t>less than 1000 </a:t>
            </a:r>
            <a:r>
              <a:rPr dirty="0" spc="-5"/>
              <a:t>plants </a:t>
            </a:r>
            <a:r>
              <a:rPr dirty="0" spc="-10"/>
              <a:t>are</a:t>
            </a:r>
            <a:r>
              <a:rPr dirty="0" spc="70"/>
              <a:t> </a:t>
            </a:r>
            <a:r>
              <a:rPr dirty="0" spc="-5"/>
              <a:t>needed.</a:t>
            </a:r>
          </a:p>
          <a:p>
            <a:pPr marL="1409065" marR="5080" indent="-515620">
              <a:lnSpc>
                <a:spcPct val="100000"/>
              </a:lnSpc>
              <a:buFont typeface="Arial"/>
              <a:buChar char="•"/>
              <a:tabLst>
                <a:tab pos="1409700" algn="l"/>
                <a:tab pos="1410335" algn="l"/>
              </a:tabLst>
            </a:pPr>
            <a:r>
              <a:rPr dirty="0" spc="-5"/>
              <a:t>The </a:t>
            </a:r>
            <a:r>
              <a:rPr dirty="0" spc="-10"/>
              <a:t>procedure </a:t>
            </a:r>
            <a:r>
              <a:rPr dirty="0" spc="-5"/>
              <a:t>is </a:t>
            </a:r>
            <a:r>
              <a:rPr dirty="0" spc="-10"/>
              <a:t>quite </a:t>
            </a:r>
            <a:r>
              <a:rPr dirty="0" spc="-5"/>
              <a:t>variable </a:t>
            </a:r>
            <a:r>
              <a:rPr dirty="0"/>
              <a:t>and also </a:t>
            </a:r>
            <a:r>
              <a:rPr dirty="0" spc="-5"/>
              <a:t>it depends on </a:t>
            </a:r>
            <a:r>
              <a:rPr dirty="0"/>
              <a:t>the type </a:t>
            </a:r>
            <a:r>
              <a:rPr dirty="0" spc="-5"/>
              <a:t>of </a:t>
            </a:r>
            <a:r>
              <a:rPr dirty="0"/>
              <a:t>the </a:t>
            </a:r>
            <a:r>
              <a:rPr dirty="0" spc="-5"/>
              <a:t>species  so sometimes it </a:t>
            </a:r>
            <a:r>
              <a:rPr dirty="0"/>
              <a:t>needs </a:t>
            </a:r>
            <a:r>
              <a:rPr dirty="0" spc="-5"/>
              <a:t>trial-and-error </a:t>
            </a:r>
            <a:r>
              <a:rPr dirty="0"/>
              <a:t>type </a:t>
            </a:r>
            <a:r>
              <a:rPr dirty="0" spc="-5"/>
              <a:t>of experiments if there is no  </a:t>
            </a:r>
            <a:r>
              <a:rPr dirty="0" spc="-10"/>
              <a:t>available review </a:t>
            </a:r>
            <a:r>
              <a:rPr dirty="0"/>
              <a:t>about </a:t>
            </a:r>
            <a:r>
              <a:rPr dirty="0" spc="-5"/>
              <a:t>that</a:t>
            </a:r>
            <a:r>
              <a:rPr dirty="0" spc="40"/>
              <a:t> </a:t>
            </a:r>
            <a:r>
              <a:rPr dirty="0" spc="-5"/>
              <a:t>species.</a:t>
            </a:r>
          </a:p>
          <a:p>
            <a:pPr marL="894080" marR="1106805">
              <a:lnSpc>
                <a:spcPct val="100000"/>
              </a:lnSpc>
            </a:pPr>
            <a:r>
              <a:rPr dirty="0" spc="-5"/>
              <a:t>The </a:t>
            </a:r>
            <a:r>
              <a:rPr dirty="0" spc="-10"/>
              <a:t>procedure </a:t>
            </a:r>
            <a:r>
              <a:rPr dirty="0"/>
              <a:t>needs </a:t>
            </a:r>
            <a:r>
              <a:rPr dirty="0" spc="-5"/>
              <a:t>special </a:t>
            </a:r>
            <a:r>
              <a:rPr dirty="0" spc="-15"/>
              <a:t>attention </a:t>
            </a:r>
            <a:r>
              <a:rPr dirty="0"/>
              <a:t>and </a:t>
            </a:r>
            <a:r>
              <a:rPr dirty="0" spc="-5"/>
              <a:t>diligently done </a:t>
            </a:r>
            <a:r>
              <a:rPr dirty="0" spc="-10"/>
              <a:t>observation.  There </a:t>
            </a:r>
            <a:r>
              <a:rPr dirty="0" spc="-15"/>
              <a:t>may </a:t>
            </a:r>
            <a:r>
              <a:rPr dirty="0" spc="-5"/>
              <a:t>be </a:t>
            </a:r>
            <a:r>
              <a:rPr dirty="0" spc="-10"/>
              <a:t>error </a:t>
            </a:r>
            <a:r>
              <a:rPr dirty="0" spc="-5"/>
              <a:t>in </a:t>
            </a:r>
            <a:r>
              <a:rPr dirty="0"/>
              <a:t>the </a:t>
            </a:r>
            <a:r>
              <a:rPr dirty="0" spc="-5"/>
              <a:t>identity of </a:t>
            </a:r>
            <a:r>
              <a:rPr dirty="0"/>
              <a:t>the </a:t>
            </a:r>
            <a:r>
              <a:rPr dirty="0" spc="-10"/>
              <a:t>organisms after</a:t>
            </a:r>
            <a:r>
              <a:rPr dirty="0" spc="114"/>
              <a:t> </a:t>
            </a:r>
            <a:r>
              <a:rPr dirty="0" spc="-10"/>
              <a:t>culture.</a:t>
            </a:r>
          </a:p>
          <a:p>
            <a:pPr marL="894080">
              <a:lnSpc>
                <a:spcPct val="100000"/>
              </a:lnSpc>
            </a:pPr>
            <a:r>
              <a:rPr dirty="0" spc="-10"/>
              <a:t>Infection </a:t>
            </a:r>
            <a:r>
              <a:rPr dirty="0" spc="-15"/>
              <a:t>may </a:t>
            </a:r>
            <a:r>
              <a:rPr dirty="0" spc="-10"/>
              <a:t>continue through generations </a:t>
            </a:r>
            <a:r>
              <a:rPr dirty="0" spc="-5"/>
              <a:t>easily if possible </a:t>
            </a:r>
            <a:r>
              <a:rPr dirty="0" spc="-10"/>
              <a:t>precautions are</a:t>
            </a:r>
            <a:r>
              <a:rPr dirty="0" spc="190"/>
              <a:t> </a:t>
            </a:r>
            <a:r>
              <a:rPr dirty="0" spc="-5"/>
              <a:t>not</a:t>
            </a:r>
          </a:p>
          <a:p>
            <a:pPr marL="894080">
              <a:lnSpc>
                <a:spcPct val="100000"/>
              </a:lnSpc>
              <a:spcBef>
                <a:spcPts val="5"/>
              </a:spcBef>
            </a:pPr>
            <a:r>
              <a:rPr dirty="0" spc="-20"/>
              <a:t>taken</a:t>
            </a:r>
          </a:p>
          <a:p>
            <a:pPr marL="894080">
              <a:lnSpc>
                <a:spcPct val="100000"/>
              </a:lnSpc>
            </a:pPr>
            <a:r>
              <a:rPr dirty="0" spc="-10"/>
              <a:t>Decrease </a:t>
            </a:r>
            <a:r>
              <a:rPr dirty="0" spc="-5"/>
              <a:t>genetic</a:t>
            </a:r>
            <a:r>
              <a:rPr dirty="0" spc="25"/>
              <a:t> </a:t>
            </a:r>
            <a:r>
              <a:rPr dirty="0" spc="-15"/>
              <a:t>variability.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7206" y="192150"/>
            <a:ext cx="7005955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66825" marR="5080" indent="-1254760">
              <a:lnSpc>
                <a:spcPct val="100000"/>
              </a:lnSpc>
              <a:spcBef>
                <a:spcPts val="95"/>
              </a:spcBef>
            </a:pPr>
            <a:r>
              <a:rPr dirty="0" sz="4000" spc="-65"/>
              <a:t>ADVANTAGES </a:t>
            </a:r>
            <a:r>
              <a:rPr dirty="0" sz="4000" spc="-5"/>
              <a:t>OF </a:t>
            </a:r>
            <a:r>
              <a:rPr dirty="0" sz="4000" spc="-10"/>
              <a:t>TISSUE </a:t>
            </a:r>
            <a:r>
              <a:rPr dirty="0" sz="4000" spc="-45"/>
              <a:t>CULTURE  </a:t>
            </a:r>
            <a:r>
              <a:rPr dirty="0" sz="4000" spc="-15"/>
              <a:t>CROP</a:t>
            </a:r>
            <a:r>
              <a:rPr dirty="0" sz="4000" spc="-10"/>
              <a:t> </a:t>
            </a:r>
            <a:r>
              <a:rPr dirty="0" sz="4000" spc="-15"/>
              <a:t>IMPROVEMENT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35940" y="1561845"/>
            <a:ext cx="8056245" cy="380365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355600" marR="157480" indent="-342900">
              <a:lnSpc>
                <a:spcPts val="1920"/>
              </a:lnSpc>
              <a:spcBef>
                <a:spcPts val="5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rlito"/>
                <a:cs typeface="Carlito"/>
              </a:rPr>
              <a:t>Tissue culture </a:t>
            </a:r>
            <a:r>
              <a:rPr dirty="0" sz="2000">
                <a:latin typeface="Carlito"/>
                <a:cs typeface="Carlito"/>
              </a:rPr>
              <a:t>has </a:t>
            </a:r>
            <a:r>
              <a:rPr dirty="0" sz="2000" spc="-5">
                <a:latin typeface="Carlito"/>
                <a:cs typeface="Carlito"/>
              </a:rPr>
              <a:t>been </a:t>
            </a:r>
            <a:r>
              <a:rPr dirty="0" sz="2000" spc="-10">
                <a:latin typeface="Carlito"/>
                <a:cs typeface="Carlito"/>
              </a:rPr>
              <a:t>exploited </a:t>
            </a:r>
            <a:r>
              <a:rPr dirty="0" sz="2000" spc="-15">
                <a:latin typeface="Carlito"/>
                <a:cs typeface="Carlito"/>
              </a:rPr>
              <a:t>to create </a:t>
            </a:r>
            <a:r>
              <a:rPr dirty="0" sz="2000" spc="-5">
                <a:latin typeface="Carlito"/>
                <a:cs typeface="Carlito"/>
              </a:rPr>
              <a:t>genetic variability </a:t>
            </a:r>
            <a:r>
              <a:rPr dirty="0" sz="2000" spc="-15">
                <a:latin typeface="Carlito"/>
                <a:cs typeface="Carlito"/>
              </a:rPr>
              <a:t>from </a:t>
            </a:r>
            <a:r>
              <a:rPr dirty="0" sz="2000">
                <a:latin typeface="Carlito"/>
                <a:cs typeface="Carlito"/>
              </a:rPr>
              <a:t>which  </a:t>
            </a:r>
            <a:r>
              <a:rPr dirty="0" sz="2000" spc="-10">
                <a:latin typeface="Carlito"/>
                <a:cs typeface="Carlito"/>
              </a:rPr>
              <a:t>crop </a:t>
            </a:r>
            <a:r>
              <a:rPr dirty="0" sz="2000" spc="-5">
                <a:latin typeface="Carlito"/>
                <a:cs typeface="Carlito"/>
              </a:rPr>
              <a:t>plants can </a:t>
            </a:r>
            <a:r>
              <a:rPr dirty="0" sz="2000">
                <a:latin typeface="Carlito"/>
                <a:cs typeface="Carlito"/>
              </a:rPr>
              <a:t>be </a:t>
            </a:r>
            <a:r>
              <a:rPr dirty="0" sz="2000" spc="-10">
                <a:latin typeface="Carlito"/>
                <a:cs typeface="Carlito"/>
              </a:rPr>
              <a:t>improved.</a:t>
            </a:r>
            <a:endParaRPr sz="2000">
              <a:latin typeface="Carlito"/>
              <a:cs typeface="Carlito"/>
            </a:endParaRPr>
          </a:p>
          <a:p>
            <a:pPr marL="355600" marR="73025" indent="-342900">
              <a:lnSpc>
                <a:spcPts val="1920"/>
              </a:lnSpc>
              <a:spcBef>
                <a:spcPts val="484"/>
              </a:spcBef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dirty="0"/>
              <a:t>	</a:t>
            </a:r>
            <a:r>
              <a:rPr dirty="0" sz="2000" spc="-15">
                <a:latin typeface="Carlito"/>
                <a:cs typeface="Carlito"/>
              </a:rPr>
              <a:t>to improve </a:t>
            </a:r>
            <a:r>
              <a:rPr dirty="0" sz="2000">
                <a:latin typeface="Carlito"/>
                <a:cs typeface="Carlito"/>
              </a:rPr>
              <a:t>the </a:t>
            </a:r>
            <a:r>
              <a:rPr dirty="0" sz="2000" spc="-20">
                <a:latin typeface="Carlito"/>
                <a:cs typeface="Carlito"/>
              </a:rPr>
              <a:t>state </a:t>
            </a:r>
            <a:r>
              <a:rPr dirty="0" sz="2000" spc="-5">
                <a:latin typeface="Carlito"/>
                <a:cs typeface="Carlito"/>
              </a:rPr>
              <a:t>of health of </a:t>
            </a:r>
            <a:r>
              <a:rPr dirty="0" sz="2000">
                <a:latin typeface="Carlito"/>
                <a:cs typeface="Carlito"/>
              </a:rPr>
              <a:t>the </a:t>
            </a:r>
            <a:r>
              <a:rPr dirty="0" sz="2000" spc="-10">
                <a:latin typeface="Carlito"/>
                <a:cs typeface="Carlito"/>
              </a:rPr>
              <a:t>planted material </a:t>
            </a:r>
            <a:r>
              <a:rPr dirty="0" sz="2000">
                <a:latin typeface="Carlito"/>
                <a:cs typeface="Carlito"/>
              </a:rPr>
              <a:t>and </a:t>
            </a:r>
            <a:r>
              <a:rPr dirty="0" sz="2000" spc="-15">
                <a:latin typeface="Carlito"/>
                <a:cs typeface="Carlito"/>
              </a:rPr>
              <a:t>to </a:t>
            </a:r>
            <a:r>
              <a:rPr dirty="0" sz="2000" spc="-5">
                <a:latin typeface="Carlito"/>
                <a:cs typeface="Carlito"/>
              </a:rPr>
              <a:t>increase </a:t>
            </a:r>
            <a:r>
              <a:rPr dirty="0" sz="2000">
                <a:latin typeface="Carlito"/>
                <a:cs typeface="Carlito"/>
              </a:rPr>
              <a:t>the  number </a:t>
            </a:r>
            <a:r>
              <a:rPr dirty="0" sz="2000" spc="-5">
                <a:latin typeface="Carlito"/>
                <a:cs typeface="Carlito"/>
              </a:rPr>
              <a:t>of </a:t>
            </a:r>
            <a:r>
              <a:rPr dirty="0" sz="2000" spc="-10">
                <a:latin typeface="Carlito"/>
                <a:cs typeface="Carlito"/>
              </a:rPr>
              <a:t>desirable </a:t>
            </a:r>
            <a:r>
              <a:rPr dirty="0" sz="2000" spc="-5">
                <a:latin typeface="Carlito"/>
                <a:cs typeface="Carlito"/>
              </a:rPr>
              <a:t>germplasms </a:t>
            </a:r>
            <a:r>
              <a:rPr dirty="0" sz="2000" spc="-10">
                <a:latin typeface="Carlito"/>
                <a:cs typeface="Carlito"/>
              </a:rPr>
              <a:t>available </a:t>
            </a:r>
            <a:r>
              <a:rPr dirty="0" sz="2000" spc="-15">
                <a:latin typeface="Carlito"/>
                <a:cs typeface="Carlito"/>
              </a:rPr>
              <a:t>to </a:t>
            </a:r>
            <a:r>
              <a:rPr dirty="0" sz="2000">
                <a:latin typeface="Carlito"/>
                <a:cs typeface="Carlito"/>
              </a:rPr>
              <a:t>the </a:t>
            </a:r>
            <a:r>
              <a:rPr dirty="0" sz="2000" spc="-5">
                <a:latin typeface="Carlito"/>
                <a:cs typeface="Carlito"/>
              </a:rPr>
              <a:t>plant</a:t>
            </a:r>
            <a:r>
              <a:rPr dirty="0" sz="2000" spc="70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breeder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350">
              <a:latin typeface="Carlito"/>
              <a:cs typeface="Carlito"/>
            </a:endParaRPr>
          </a:p>
          <a:p>
            <a:pPr marL="355600" marR="584835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rlito"/>
                <a:cs typeface="Carlito"/>
              </a:rPr>
              <a:t>The culture of single </a:t>
            </a:r>
            <a:r>
              <a:rPr dirty="0" sz="2000">
                <a:latin typeface="Carlito"/>
                <a:cs typeface="Carlito"/>
              </a:rPr>
              <a:t>cells and </a:t>
            </a:r>
            <a:r>
              <a:rPr dirty="0" sz="2000" spc="-10">
                <a:latin typeface="Carlito"/>
                <a:cs typeface="Carlito"/>
              </a:rPr>
              <a:t>meristems </a:t>
            </a:r>
            <a:r>
              <a:rPr dirty="0" sz="2000" spc="-5">
                <a:latin typeface="Carlito"/>
                <a:cs typeface="Carlito"/>
              </a:rPr>
              <a:t>can be </a:t>
            </a:r>
            <a:r>
              <a:rPr dirty="0" sz="2000" spc="-15">
                <a:latin typeface="Carlito"/>
                <a:cs typeface="Carlito"/>
              </a:rPr>
              <a:t>effectively </a:t>
            </a:r>
            <a:r>
              <a:rPr dirty="0" sz="2000" spc="-5">
                <a:latin typeface="Carlito"/>
                <a:cs typeface="Carlito"/>
              </a:rPr>
              <a:t>used </a:t>
            </a:r>
            <a:r>
              <a:rPr dirty="0" sz="2000" spc="-15">
                <a:latin typeface="Carlito"/>
                <a:cs typeface="Carlito"/>
              </a:rPr>
              <a:t>to  eradicate </a:t>
            </a:r>
            <a:r>
              <a:rPr dirty="0" sz="2000" spc="-5">
                <a:latin typeface="Carlito"/>
                <a:cs typeface="Carlito"/>
              </a:rPr>
              <a:t>pathogens </a:t>
            </a:r>
            <a:r>
              <a:rPr dirty="0" sz="2000" spc="-15">
                <a:latin typeface="Carlito"/>
                <a:cs typeface="Carlito"/>
              </a:rPr>
              <a:t>from </a:t>
            </a:r>
            <a:r>
              <a:rPr dirty="0" sz="2000" spc="-5">
                <a:latin typeface="Carlito"/>
                <a:cs typeface="Carlito"/>
              </a:rPr>
              <a:t>planting </a:t>
            </a:r>
            <a:r>
              <a:rPr dirty="0" sz="2000" spc="-10">
                <a:latin typeface="Carlito"/>
                <a:cs typeface="Carlito"/>
              </a:rPr>
              <a:t>material </a:t>
            </a:r>
            <a:r>
              <a:rPr dirty="0" sz="2000">
                <a:latin typeface="Carlito"/>
                <a:cs typeface="Carlito"/>
              </a:rPr>
              <a:t>and </a:t>
            </a:r>
            <a:r>
              <a:rPr dirty="0" sz="2000" spc="-5">
                <a:latin typeface="Carlito"/>
                <a:cs typeface="Carlito"/>
              </a:rPr>
              <a:t>thereby </a:t>
            </a:r>
            <a:r>
              <a:rPr dirty="0" sz="2000" spc="-10">
                <a:latin typeface="Carlito"/>
                <a:cs typeface="Carlito"/>
              </a:rPr>
              <a:t>dramatically  </a:t>
            </a:r>
            <a:r>
              <a:rPr dirty="0" sz="2000" spc="-15">
                <a:latin typeface="Carlito"/>
                <a:cs typeface="Carlito"/>
              </a:rPr>
              <a:t>improve </a:t>
            </a:r>
            <a:r>
              <a:rPr dirty="0" sz="2000">
                <a:latin typeface="Carlito"/>
                <a:cs typeface="Carlito"/>
              </a:rPr>
              <a:t>the yield of </a:t>
            </a:r>
            <a:r>
              <a:rPr dirty="0" sz="2000" spc="-5">
                <a:latin typeface="Carlito"/>
                <a:cs typeface="Carlito"/>
              </a:rPr>
              <a:t>established</a:t>
            </a:r>
            <a:r>
              <a:rPr dirty="0" sz="2000" spc="2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cultivars.</a:t>
            </a:r>
            <a:endParaRPr sz="2000">
              <a:latin typeface="Carlito"/>
              <a:cs typeface="Carlito"/>
            </a:endParaRPr>
          </a:p>
          <a:p>
            <a:pPr marL="355600" marR="5080" indent="-342900">
              <a:lnSpc>
                <a:spcPct val="797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Carlito"/>
                <a:cs typeface="Carlito"/>
              </a:rPr>
              <a:t>Large-scale micropropagation laboratories are providing </a:t>
            </a:r>
            <a:r>
              <a:rPr dirty="0" sz="2000" spc="-5">
                <a:latin typeface="Carlito"/>
                <a:cs typeface="Carlito"/>
              </a:rPr>
              <a:t>millions of plants  </a:t>
            </a:r>
            <a:r>
              <a:rPr dirty="0" sz="2000" spc="-15">
                <a:latin typeface="Carlito"/>
                <a:cs typeface="Carlito"/>
              </a:rPr>
              <a:t>for </a:t>
            </a:r>
            <a:r>
              <a:rPr dirty="0" sz="2000">
                <a:latin typeface="Carlito"/>
                <a:cs typeface="Carlito"/>
              </a:rPr>
              <a:t>the </a:t>
            </a:r>
            <a:r>
              <a:rPr dirty="0" sz="2000" spc="-5">
                <a:latin typeface="Carlito"/>
                <a:cs typeface="Carlito"/>
              </a:rPr>
              <a:t>commercial </a:t>
            </a:r>
            <a:r>
              <a:rPr dirty="0" sz="2000" spc="-10">
                <a:latin typeface="Carlito"/>
                <a:cs typeface="Carlito"/>
              </a:rPr>
              <a:t>ornamental </a:t>
            </a:r>
            <a:r>
              <a:rPr dirty="0" sz="2000" spc="-15">
                <a:latin typeface="Carlito"/>
                <a:cs typeface="Carlito"/>
              </a:rPr>
              <a:t>market </a:t>
            </a:r>
            <a:r>
              <a:rPr dirty="0" sz="2000">
                <a:latin typeface="Carlito"/>
                <a:cs typeface="Carlito"/>
              </a:rPr>
              <a:t>and the </a:t>
            </a:r>
            <a:r>
              <a:rPr dirty="0" sz="2000" spc="-5">
                <a:latin typeface="Carlito"/>
                <a:cs typeface="Carlito"/>
              </a:rPr>
              <a:t>agricultural, </a:t>
            </a:r>
            <a:r>
              <a:rPr dirty="0" sz="2000">
                <a:latin typeface="Carlito"/>
                <a:cs typeface="Carlito"/>
              </a:rPr>
              <a:t>clonally-  </a:t>
            </a:r>
            <a:r>
              <a:rPr dirty="0" sz="2000" spc="-15">
                <a:latin typeface="Carlito"/>
                <a:cs typeface="Carlito"/>
              </a:rPr>
              <a:t>propagated </a:t>
            </a:r>
            <a:r>
              <a:rPr dirty="0" sz="2000" spc="-10">
                <a:latin typeface="Carlito"/>
                <a:cs typeface="Carlito"/>
              </a:rPr>
              <a:t>crop </a:t>
            </a:r>
            <a:r>
              <a:rPr dirty="0" sz="2000" spc="-15">
                <a:latin typeface="Carlito"/>
                <a:cs typeface="Carlito"/>
              </a:rPr>
              <a:t>market. </a:t>
            </a:r>
            <a:r>
              <a:rPr dirty="0" sz="2000">
                <a:latin typeface="Carlito"/>
                <a:cs typeface="Carlito"/>
              </a:rPr>
              <a:t>With </a:t>
            </a:r>
            <a:r>
              <a:rPr dirty="0" sz="2000" spc="-5">
                <a:latin typeface="Carlito"/>
                <a:cs typeface="Carlito"/>
              </a:rPr>
              <a:t>selected </a:t>
            </a:r>
            <a:r>
              <a:rPr dirty="0" sz="2000" spc="-10">
                <a:latin typeface="Carlito"/>
                <a:cs typeface="Carlito"/>
              </a:rPr>
              <a:t>laboratory material </a:t>
            </a:r>
            <a:r>
              <a:rPr dirty="0" sz="2000" spc="-5">
                <a:latin typeface="Carlito"/>
                <a:cs typeface="Carlito"/>
              </a:rPr>
              <a:t>typically taking  </a:t>
            </a:r>
            <a:r>
              <a:rPr dirty="0" sz="2000">
                <a:latin typeface="Carlito"/>
                <a:cs typeface="Carlito"/>
              </a:rPr>
              <a:t>one </a:t>
            </a:r>
            <a:r>
              <a:rPr dirty="0" sz="2000" spc="-5">
                <a:latin typeface="Carlito"/>
                <a:cs typeface="Carlito"/>
              </a:rPr>
              <a:t>or </a:t>
            </a:r>
            <a:r>
              <a:rPr dirty="0" sz="2000" spc="-10">
                <a:latin typeface="Carlito"/>
                <a:cs typeface="Carlito"/>
              </a:rPr>
              <a:t>two </a:t>
            </a:r>
            <a:r>
              <a:rPr dirty="0" sz="2000">
                <a:latin typeface="Carlito"/>
                <a:cs typeface="Carlito"/>
              </a:rPr>
              <a:t>decades </a:t>
            </a:r>
            <a:r>
              <a:rPr dirty="0" sz="2000" spc="-15">
                <a:latin typeface="Carlito"/>
                <a:cs typeface="Carlito"/>
              </a:rPr>
              <a:t>to </a:t>
            </a:r>
            <a:r>
              <a:rPr dirty="0" sz="2000" spc="-5">
                <a:latin typeface="Carlito"/>
                <a:cs typeface="Carlito"/>
              </a:rPr>
              <a:t>reach </a:t>
            </a:r>
            <a:r>
              <a:rPr dirty="0" sz="2000">
                <a:latin typeface="Carlito"/>
                <a:cs typeface="Carlito"/>
              </a:rPr>
              <a:t>the </a:t>
            </a:r>
            <a:r>
              <a:rPr dirty="0" sz="2000" spc="-5">
                <a:latin typeface="Carlito"/>
                <a:cs typeface="Carlito"/>
              </a:rPr>
              <a:t>commercial </a:t>
            </a:r>
            <a:r>
              <a:rPr dirty="0" sz="2000" spc="-15">
                <a:latin typeface="Carlito"/>
                <a:cs typeface="Carlito"/>
              </a:rPr>
              <a:t>market </a:t>
            </a:r>
            <a:r>
              <a:rPr dirty="0" sz="2000" spc="-5">
                <a:latin typeface="Carlito"/>
                <a:cs typeface="Carlito"/>
              </a:rPr>
              <a:t>through plant  </a:t>
            </a:r>
            <a:r>
              <a:rPr dirty="0" sz="2000">
                <a:latin typeface="Carlito"/>
                <a:cs typeface="Carlito"/>
              </a:rPr>
              <a:t>breeding, this </a:t>
            </a:r>
            <a:r>
              <a:rPr dirty="0" sz="2000" spc="-5">
                <a:latin typeface="Carlito"/>
                <a:cs typeface="Carlito"/>
              </a:rPr>
              <a:t>technology can </a:t>
            </a:r>
            <a:r>
              <a:rPr dirty="0" sz="2000">
                <a:latin typeface="Carlito"/>
                <a:cs typeface="Carlito"/>
              </a:rPr>
              <a:t>be </a:t>
            </a:r>
            <a:r>
              <a:rPr dirty="0" sz="2000" spc="-10">
                <a:latin typeface="Carlito"/>
                <a:cs typeface="Carlito"/>
              </a:rPr>
              <a:t>expected </a:t>
            </a:r>
            <a:r>
              <a:rPr dirty="0" sz="2000" spc="-15">
                <a:latin typeface="Carlito"/>
                <a:cs typeface="Carlito"/>
              </a:rPr>
              <a:t>to have </a:t>
            </a:r>
            <a:r>
              <a:rPr dirty="0" sz="2000">
                <a:latin typeface="Carlito"/>
                <a:cs typeface="Carlito"/>
              </a:rPr>
              <a:t>an </a:t>
            </a:r>
            <a:r>
              <a:rPr dirty="0" sz="2000" spc="-10">
                <a:latin typeface="Carlito"/>
                <a:cs typeface="Carlito"/>
              </a:rPr>
              <a:t>ever </a:t>
            </a:r>
            <a:r>
              <a:rPr dirty="0" sz="2000" spc="-5">
                <a:latin typeface="Carlito"/>
                <a:cs typeface="Carlito"/>
              </a:rPr>
              <a:t>increasing  </a:t>
            </a:r>
            <a:r>
              <a:rPr dirty="0" sz="2000">
                <a:latin typeface="Carlito"/>
                <a:cs typeface="Carlito"/>
              </a:rPr>
              <a:t>impact on </a:t>
            </a:r>
            <a:r>
              <a:rPr dirty="0" sz="2000" spc="-10">
                <a:latin typeface="Carlito"/>
                <a:cs typeface="Carlito"/>
              </a:rPr>
              <a:t>crop improvement </a:t>
            </a:r>
            <a:r>
              <a:rPr dirty="0" sz="2000">
                <a:latin typeface="Carlito"/>
                <a:cs typeface="Carlito"/>
              </a:rPr>
              <a:t>as </a:t>
            </a:r>
            <a:r>
              <a:rPr dirty="0" sz="2000" spc="-10">
                <a:latin typeface="Carlito"/>
                <a:cs typeface="Carlito"/>
              </a:rPr>
              <a:t>we </a:t>
            </a:r>
            <a:r>
              <a:rPr dirty="0" sz="2000" spc="-5">
                <a:latin typeface="Carlito"/>
                <a:cs typeface="Carlito"/>
              </a:rPr>
              <a:t>approach </a:t>
            </a:r>
            <a:r>
              <a:rPr dirty="0" sz="2000">
                <a:latin typeface="Carlito"/>
                <a:cs typeface="Carlito"/>
              </a:rPr>
              <a:t>the </a:t>
            </a:r>
            <a:r>
              <a:rPr dirty="0" sz="2000" spc="-5">
                <a:latin typeface="Carlito"/>
                <a:cs typeface="Carlito"/>
              </a:rPr>
              <a:t>new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millenium</a:t>
            </a:r>
            <a:r>
              <a:rPr dirty="0" sz="2500" spc="-5">
                <a:latin typeface="Carlito"/>
                <a:cs typeface="Carlito"/>
              </a:rPr>
              <a:t>.</a:t>
            </a:r>
            <a:endParaRPr sz="2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1452" y="191769"/>
            <a:ext cx="4177029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5"/>
              <a:t>Research </a:t>
            </a:r>
            <a:r>
              <a:rPr dirty="0" sz="2200" spc="-5"/>
              <a:t>on some </a:t>
            </a:r>
            <a:r>
              <a:rPr dirty="0" sz="2200" spc="-10"/>
              <a:t>horticulture</a:t>
            </a:r>
            <a:r>
              <a:rPr dirty="0" sz="2200" spc="20"/>
              <a:t> </a:t>
            </a:r>
            <a:r>
              <a:rPr dirty="0" sz="2200" spc="-15"/>
              <a:t>crops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459740" y="920851"/>
            <a:ext cx="3083560" cy="241554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52069">
              <a:lnSpc>
                <a:spcPct val="100000"/>
              </a:lnSpc>
              <a:spcBef>
                <a:spcPts val="434"/>
              </a:spcBef>
            </a:pPr>
            <a:r>
              <a:rPr dirty="0" sz="1400" spc="-40">
                <a:latin typeface="Carlito"/>
                <a:cs typeface="Carlito"/>
              </a:rPr>
              <a:t>1.</a:t>
            </a:r>
            <a:r>
              <a:rPr dirty="0" sz="1400" spc="-40" b="1">
                <a:latin typeface="Carlito"/>
                <a:cs typeface="Carlito"/>
              </a:rPr>
              <a:t>POTATO </a:t>
            </a:r>
            <a:r>
              <a:rPr dirty="0" sz="1400" spc="-5">
                <a:latin typeface="Carlito"/>
                <a:cs typeface="Carlito"/>
              </a:rPr>
              <a:t>(Solanum</a:t>
            </a:r>
            <a:r>
              <a:rPr dirty="0" sz="1400" spc="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tuberosum)</a:t>
            </a:r>
            <a:endParaRPr sz="1400">
              <a:latin typeface="Carlito"/>
              <a:cs typeface="Carlito"/>
            </a:endParaRPr>
          </a:p>
          <a:p>
            <a:pPr marL="355600" marR="45720" indent="-26034">
              <a:lnSpc>
                <a:spcPct val="100000"/>
              </a:lnSpc>
              <a:spcBef>
                <a:spcPts val="335"/>
              </a:spcBef>
            </a:pPr>
            <a:r>
              <a:rPr dirty="0" sz="1400" spc="-5">
                <a:latin typeface="Carlito"/>
                <a:cs typeface="Carlito"/>
              </a:rPr>
              <a:t>Tissue </a:t>
            </a:r>
            <a:r>
              <a:rPr dirty="0" sz="1400" spc="-10">
                <a:latin typeface="Carlito"/>
                <a:cs typeface="Carlito"/>
              </a:rPr>
              <a:t>culture </a:t>
            </a:r>
            <a:r>
              <a:rPr dirty="0" sz="1400" spc="-5">
                <a:latin typeface="Carlito"/>
                <a:cs typeface="Carlito"/>
              </a:rPr>
              <a:t>plants </a:t>
            </a:r>
            <a:r>
              <a:rPr dirty="0" sz="1400" spc="-10">
                <a:latin typeface="Carlito"/>
                <a:cs typeface="Carlito"/>
              </a:rPr>
              <a:t>are </a:t>
            </a:r>
            <a:r>
              <a:rPr dirty="0" sz="1400">
                <a:latin typeface="Carlito"/>
                <a:cs typeface="Carlito"/>
              </a:rPr>
              <a:t>when </a:t>
            </a:r>
            <a:r>
              <a:rPr dirty="0" sz="1400" spc="-5">
                <a:latin typeface="Carlito"/>
                <a:cs typeface="Carlito"/>
              </a:rPr>
              <a:t>grown  In insect </a:t>
            </a:r>
            <a:r>
              <a:rPr dirty="0" sz="1400" spc="-10">
                <a:latin typeface="Carlito"/>
                <a:cs typeface="Carlito"/>
              </a:rPr>
              <a:t>proof net </a:t>
            </a:r>
            <a:r>
              <a:rPr dirty="0" sz="1400" spc="-5">
                <a:latin typeface="Carlito"/>
                <a:cs typeface="Carlito"/>
              </a:rPr>
              <a:t>houses </a:t>
            </a:r>
            <a:r>
              <a:rPr dirty="0" sz="1400" spc="-10">
                <a:latin typeface="Carlito"/>
                <a:cs typeface="Carlito"/>
              </a:rPr>
              <a:t>produces  </a:t>
            </a:r>
            <a:r>
              <a:rPr dirty="0" sz="1400" spc="-5">
                <a:latin typeface="Carlito"/>
                <a:cs typeface="Carlito"/>
              </a:rPr>
              <a:t>mini</a:t>
            </a:r>
            <a:r>
              <a:rPr dirty="0" sz="1400" spc="-1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tubers.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Carlito"/>
              <a:cs typeface="Carlito"/>
            </a:endParaRPr>
          </a:p>
          <a:p>
            <a:pPr marL="355600" marR="60325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1400" spc="-5">
                <a:latin typeface="Carlito"/>
                <a:cs typeface="Carlito"/>
              </a:rPr>
              <a:t>Tissue </a:t>
            </a:r>
            <a:r>
              <a:rPr dirty="0" sz="1400" spc="-10">
                <a:latin typeface="Carlito"/>
                <a:cs typeface="Carlito"/>
              </a:rPr>
              <a:t>culture </a:t>
            </a:r>
            <a:r>
              <a:rPr dirty="0" sz="1400" spc="-5">
                <a:latin typeface="Carlito"/>
                <a:cs typeface="Carlito"/>
              </a:rPr>
              <a:t>of mini </a:t>
            </a:r>
            <a:r>
              <a:rPr dirty="0" sz="1400" spc="-10">
                <a:latin typeface="Carlito"/>
                <a:cs typeface="Carlito"/>
              </a:rPr>
              <a:t>tubers </a:t>
            </a:r>
            <a:r>
              <a:rPr dirty="0" sz="1400" spc="-5">
                <a:latin typeface="Carlito"/>
                <a:cs typeface="Carlito"/>
              </a:rPr>
              <a:t>give </a:t>
            </a:r>
            <a:r>
              <a:rPr dirty="0" sz="1400">
                <a:latin typeface="Carlito"/>
                <a:cs typeface="Carlito"/>
              </a:rPr>
              <a:t>20-  </a:t>
            </a:r>
            <a:r>
              <a:rPr dirty="0" sz="1400" spc="-5">
                <a:latin typeface="Carlito"/>
                <a:cs typeface="Carlito"/>
              </a:rPr>
              <a:t>30% higher</a:t>
            </a:r>
            <a:r>
              <a:rPr dirty="0" sz="1400" spc="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yield.</a:t>
            </a:r>
            <a:endParaRPr sz="14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33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1400" spc="-10">
                <a:latin typeface="Carlito"/>
                <a:cs typeface="Carlito"/>
              </a:rPr>
              <a:t>Protected </a:t>
            </a:r>
            <a:r>
              <a:rPr dirty="0" sz="1400" spc="-5">
                <a:latin typeface="Carlito"/>
                <a:cs typeface="Carlito"/>
              </a:rPr>
              <a:t>against bacterial </a:t>
            </a:r>
            <a:r>
              <a:rPr dirty="0" sz="1400">
                <a:latin typeface="Carlito"/>
                <a:cs typeface="Carlito"/>
              </a:rPr>
              <a:t>disease  </a:t>
            </a:r>
            <a:r>
              <a:rPr dirty="0" sz="1400" spc="-5">
                <a:latin typeface="Carlito"/>
                <a:cs typeface="Carlito"/>
              </a:rPr>
              <a:t>aphids(bacterial disease-crop</a:t>
            </a:r>
            <a:r>
              <a:rPr dirty="0" sz="1400" spc="4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failure).</a:t>
            </a:r>
            <a:endParaRPr sz="1400">
              <a:latin typeface="Carlito"/>
              <a:cs typeface="Carlito"/>
            </a:endParaRPr>
          </a:p>
          <a:p>
            <a:pPr marL="394970" indent="-382905">
              <a:lnSpc>
                <a:spcPct val="100000"/>
              </a:lnSpc>
              <a:spcBef>
                <a:spcPts val="335"/>
              </a:spcBef>
              <a:buFont typeface="Wingdings"/>
              <a:buChar char=""/>
              <a:tabLst>
                <a:tab pos="394970" algn="l"/>
                <a:tab pos="395605" algn="l"/>
              </a:tabLst>
            </a:pPr>
            <a:r>
              <a:rPr dirty="0" sz="1400" spc="-5">
                <a:latin typeface="Carlito"/>
                <a:cs typeface="Carlito"/>
              </a:rPr>
              <a:t>Uniform evenly shaped</a:t>
            </a:r>
            <a:r>
              <a:rPr dirty="0" sz="1400" spc="-1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potatoes.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0207" y="490727"/>
            <a:ext cx="9004300" cy="6152515"/>
            <a:chOff x="140207" y="490727"/>
            <a:chExt cx="9004300" cy="6152515"/>
          </a:xfrm>
        </p:grpSpPr>
        <p:sp>
          <p:nvSpPr>
            <p:cNvPr id="6" name="object 6"/>
            <p:cNvSpPr/>
            <p:nvPr/>
          </p:nvSpPr>
          <p:spPr>
            <a:xfrm>
              <a:off x="4114799" y="685799"/>
              <a:ext cx="2514600" cy="2819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434328" y="490727"/>
              <a:ext cx="2709672" cy="34076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629399" y="685799"/>
              <a:ext cx="2362200" cy="2819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3161" y="686561"/>
              <a:ext cx="8839200" cy="5943600"/>
            </a:xfrm>
            <a:custGeom>
              <a:avLst/>
              <a:gdLst/>
              <a:ahLst/>
              <a:cxnLst/>
              <a:rect l="l" t="t" r="r" b="b"/>
              <a:pathLst>
                <a:path w="8839200" h="5943600">
                  <a:moveTo>
                    <a:pt x="0" y="5943600"/>
                  </a:moveTo>
                  <a:lnTo>
                    <a:pt x="8839200" y="5943600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59436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2399" y="3491483"/>
              <a:ext cx="4038600" cy="31379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190999" y="3505200"/>
              <a:ext cx="4800600" cy="3048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4538" y="241503"/>
            <a:ext cx="114998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 b="1">
                <a:latin typeface="Carlito"/>
                <a:cs typeface="Carlito"/>
              </a:rPr>
              <a:t>B</a:t>
            </a:r>
            <a:r>
              <a:rPr dirty="0" b="1">
                <a:latin typeface="Carlito"/>
                <a:cs typeface="Carlito"/>
              </a:rPr>
              <a:t>ANANA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60775" y="1048258"/>
            <a:ext cx="2515870" cy="348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35877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5">
                <a:latin typeface="Carlito"/>
                <a:cs typeface="Carlito"/>
              </a:rPr>
              <a:t>Disease </a:t>
            </a:r>
            <a:r>
              <a:rPr dirty="0" sz="1800">
                <a:latin typeface="Carlito"/>
                <a:cs typeface="Carlito"/>
              </a:rPr>
              <a:t>&amp; </a:t>
            </a:r>
            <a:r>
              <a:rPr dirty="0" sz="1800" spc="-5">
                <a:latin typeface="Carlito"/>
                <a:cs typeface="Carlito"/>
              </a:rPr>
              <a:t>pest</a:t>
            </a:r>
            <a:r>
              <a:rPr dirty="0" sz="1800" spc="-7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free  planting</a:t>
            </a:r>
            <a:r>
              <a:rPr dirty="0" sz="1800" spc="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material.</a:t>
            </a:r>
            <a:endParaRPr sz="1800">
              <a:latin typeface="Carlito"/>
              <a:cs typeface="Carlito"/>
            </a:endParaRPr>
          </a:p>
          <a:p>
            <a:pPr marL="355600" marR="29845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10">
                <a:latin typeface="Carlito"/>
                <a:cs typeface="Carlito"/>
              </a:rPr>
              <a:t>Little </a:t>
            </a:r>
            <a:r>
              <a:rPr dirty="0" sz="1800">
                <a:latin typeface="Carlito"/>
                <a:cs typeface="Carlito"/>
              </a:rPr>
              <a:t>space needed </a:t>
            </a:r>
            <a:r>
              <a:rPr dirty="0" sz="1800" spc="-15">
                <a:latin typeface="Carlito"/>
                <a:cs typeface="Carlito"/>
              </a:rPr>
              <a:t>for  </a:t>
            </a:r>
            <a:r>
              <a:rPr dirty="0" sz="1800" spc="-5">
                <a:latin typeface="Carlito"/>
                <a:cs typeface="Carlito"/>
              </a:rPr>
              <a:t>multiplying </a:t>
            </a:r>
            <a:r>
              <a:rPr dirty="0" sz="1800" spc="-10">
                <a:latin typeface="Carlito"/>
                <a:cs typeface="Carlito"/>
              </a:rPr>
              <a:t>large  </a:t>
            </a:r>
            <a:r>
              <a:rPr dirty="0" sz="1800">
                <a:latin typeface="Carlito"/>
                <a:cs typeface="Carlito"/>
              </a:rPr>
              <a:t>number </a:t>
            </a:r>
            <a:r>
              <a:rPr dirty="0" sz="1800" spc="-5">
                <a:latin typeface="Carlito"/>
                <a:cs typeface="Carlito"/>
              </a:rPr>
              <a:t>of</a:t>
            </a:r>
            <a:r>
              <a:rPr dirty="0" sz="1800" spc="-15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plants</a:t>
            </a:r>
            <a:endParaRPr sz="1800">
              <a:latin typeface="Carlito"/>
              <a:cs typeface="Carlito"/>
            </a:endParaRPr>
          </a:p>
          <a:p>
            <a:pPr marL="355600" marR="19685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5">
                <a:latin typeface="Carlito"/>
                <a:cs typeface="Carlito"/>
              </a:rPr>
              <a:t>Plantlets </a:t>
            </a:r>
            <a:r>
              <a:rPr dirty="0" sz="1800" spc="-10">
                <a:latin typeface="Carlito"/>
                <a:cs typeface="Carlito"/>
              </a:rPr>
              <a:t>more  vigourous </a:t>
            </a:r>
            <a:r>
              <a:rPr dirty="0" sz="1800">
                <a:latin typeface="Carlito"/>
                <a:cs typeface="Carlito"/>
              </a:rPr>
              <a:t>, </a:t>
            </a:r>
            <a:r>
              <a:rPr dirty="0" sz="1800" spc="-10">
                <a:latin typeface="Carlito"/>
                <a:cs typeface="Carlito"/>
              </a:rPr>
              <a:t>uniform  shorter </a:t>
            </a:r>
            <a:r>
              <a:rPr dirty="0" sz="1800" spc="-5">
                <a:latin typeface="Carlito"/>
                <a:cs typeface="Carlito"/>
              </a:rPr>
              <a:t>harvest period,  higher bunch</a:t>
            </a:r>
            <a:r>
              <a:rPr dirty="0" sz="1800" spc="-10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weights.</a:t>
            </a:r>
            <a:endParaRPr sz="18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10">
                <a:latin typeface="Carlito"/>
                <a:cs typeface="Carlito"/>
              </a:rPr>
              <a:t>Allows </a:t>
            </a:r>
            <a:r>
              <a:rPr dirty="0" sz="1800" spc="-15">
                <a:latin typeface="Carlito"/>
                <a:cs typeface="Carlito"/>
              </a:rPr>
              <a:t>for faster  </a:t>
            </a:r>
            <a:r>
              <a:rPr dirty="0" sz="1800" spc="-10">
                <a:latin typeface="Carlito"/>
                <a:cs typeface="Carlito"/>
              </a:rPr>
              <a:t>distribution </a:t>
            </a:r>
            <a:r>
              <a:rPr dirty="0" sz="1800" spc="-5">
                <a:latin typeface="Carlito"/>
                <a:cs typeface="Carlito"/>
              </a:rPr>
              <a:t>of superior  germplasm.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object 6"/>
            <p:cNvSpPr/>
            <p:nvPr/>
          </p:nvSpPr>
          <p:spPr>
            <a:xfrm>
              <a:off x="6400800" y="0"/>
              <a:ext cx="2743200" cy="1828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3581400" cy="68579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33273" y="290956"/>
              <a:ext cx="2204720" cy="4966970"/>
            </a:xfrm>
            <a:custGeom>
              <a:avLst/>
              <a:gdLst/>
              <a:ahLst/>
              <a:cxnLst/>
              <a:rect l="l" t="t" r="r" b="b"/>
              <a:pathLst>
                <a:path w="2204720" h="4966970">
                  <a:moveTo>
                    <a:pt x="391883" y="116967"/>
                  </a:moveTo>
                  <a:lnTo>
                    <a:pt x="370370" y="63119"/>
                  </a:lnTo>
                  <a:lnTo>
                    <a:pt x="142087" y="154495"/>
                  </a:lnTo>
                  <a:lnTo>
                    <a:pt x="199859" y="80391"/>
                  </a:lnTo>
                  <a:lnTo>
                    <a:pt x="194830" y="39751"/>
                  </a:lnTo>
                  <a:lnTo>
                    <a:pt x="173469" y="33807"/>
                  </a:lnTo>
                  <a:lnTo>
                    <a:pt x="162915" y="37236"/>
                  </a:lnTo>
                  <a:lnTo>
                    <a:pt x="154190" y="44704"/>
                  </a:lnTo>
                  <a:lnTo>
                    <a:pt x="0" y="242443"/>
                  </a:lnTo>
                  <a:lnTo>
                    <a:pt x="248056" y="279400"/>
                  </a:lnTo>
                  <a:lnTo>
                    <a:pt x="259524" y="278777"/>
                  </a:lnTo>
                  <a:lnTo>
                    <a:pt x="269544" y="273977"/>
                  </a:lnTo>
                  <a:lnTo>
                    <a:pt x="277037" y="265798"/>
                  </a:lnTo>
                  <a:lnTo>
                    <a:pt x="280936" y="255016"/>
                  </a:lnTo>
                  <a:lnTo>
                    <a:pt x="280581" y="248031"/>
                  </a:lnTo>
                  <a:lnTo>
                    <a:pt x="280352" y="243509"/>
                  </a:lnTo>
                  <a:lnTo>
                    <a:pt x="275564" y="233476"/>
                  </a:lnTo>
                  <a:lnTo>
                    <a:pt x="267373" y="225996"/>
                  </a:lnTo>
                  <a:lnTo>
                    <a:pt x="256565" y="222123"/>
                  </a:lnTo>
                  <a:lnTo>
                    <a:pt x="163512" y="208292"/>
                  </a:lnTo>
                  <a:lnTo>
                    <a:pt x="64109" y="248031"/>
                  </a:lnTo>
                  <a:lnTo>
                    <a:pt x="86652" y="239014"/>
                  </a:lnTo>
                  <a:lnTo>
                    <a:pt x="163512" y="208292"/>
                  </a:lnTo>
                  <a:lnTo>
                    <a:pt x="391883" y="116967"/>
                  </a:lnTo>
                  <a:close/>
                </a:path>
                <a:path w="2204720" h="4966970">
                  <a:moveTo>
                    <a:pt x="788035" y="2693797"/>
                  </a:moveTo>
                  <a:lnTo>
                    <a:pt x="736231" y="2667889"/>
                  </a:lnTo>
                  <a:lnTo>
                    <a:pt x="581164" y="2978010"/>
                  </a:lnTo>
                  <a:lnTo>
                    <a:pt x="575119" y="2884170"/>
                  </a:lnTo>
                  <a:lnTo>
                    <a:pt x="572109" y="2873057"/>
                  </a:lnTo>
                  <a:lnTo>
                    <a:pt x="565327" y="2864269"/>
                  </a:lnTo>
                  <a:lnTo>
                    <a:pt x="555739" y="2858668"/>
                  </a:lnTo>
                  <a:lnTo>
                    <a:pt x="544347" y="2857119"/>
                  </a:lnTo>
                  <a:lnTo>
                    <a:pt x="533247" y="2860129"/>
                  </a:lnTo>
                  <a:lnTo>
                    <a:pt x="524459" y="2866923"/>
                  </a:lnTo>
                  <a:lnTo>
                    <a:pt x="518858" y="2876499"/>
                  </a:lnTo>
                  <a:lnTo>
                    <a:pt x="517321" y="2887853"/>
                  </a:lnTo>
                  <a:lnTo>
                    <a:pt x="533463" y="3138170"/>
                  </a:lnTo>
                  <a:lnTo>
                    <a:pt x="592277" y="3099689"/>
                  </a:lnTo>
                  <a:lnTo>
                    <a:pt x="743331" y="3000883"/>
                  </a:lnTo>
                  <a:lnTo>
                    <a:pt x="751547" y="2992818"/>
                  </a:lnTo>
                  <a:lnTo>
                    <a:pt x="755853" y="2982595"/>
                  </a:lnTo>
                  <a:lnTo>
                    <a:pt x="755992" y="2971533"/>
                  </a:lnTo>
                  <a:lnTo>
                    <a:pt x="751713" y="2960878"/>
                  </a:lnTo>
                  <a:lnTo>
                    <a:pt x="743635" y="2952661"/>
                  </a:lnTo>
                  <a:lnTo>
                    <a:pt x="733425" y="2948355"/>
                  </a:lnTo>
                  <a:lnTo>
                    <a:pt x="722337" y="2948216"/>
                  </a:lnTo>
                  <a:lnTo>
                    <a:pt x="711669" y="2952496"/>
                  </a:lnTo>
                  <a:lnTo>
                    <a:pt x="632942" y="3003931"/>
                  </a:lnTo>
                  <a:lnTo>
                    <a:pt x="788035" y="2693797"/>
                  </a:lnTo>
                  <a:close/>
                </a:path>
                <a:path w="2204720" h="4966970">
                  <a:moveTo>
                    <a:pt x="1618869" y="4608068"/>
                  </a:moveTo>
                  <a:lnTo>
                    <a:pt x="1581785" y="4563618"/>
                  </a:lnTo>
                  <a:lnTo>
                    <a:pt x="1250873" y="4839398"/>
                  </a:lnTo>
                  <a:lnTo>
                    <a:pt x="1282954" y="4750943"/>
                  </a:lnTo>
                  <a:lnTo>
                    <a:pt x="1265682" y="4713859"/>
                  </a:lnTo>
                  <a:lnTo>
                    <a:pt x="1254252" y="4712157"/>
                  </a:lnTo>
                  <a:lnTo>
                    <a:pt x="1243469" y="4714837"/>
                  </a:lnTo>
                  <a:lnTo>
                    <a:pt x="1234516" y="4721352"/>
                  </a:lnTo>
                  <a:lnTo>
                    <a:pt x="1228598" y="4731131"/>
                  </a:lnTo>
                  <a:lnTo>
                    <a:pt x="1143000" y="4966970"/>
                  </a:lnTo>
                  <a:lnTo>
                    <a:pt x="1229690" y="4952365"/>
                  </a:lnTo>
                  <a:lnTo>
                    <a:pt x="1390269" y="4925314"/>
                  </a:lnTo>
                  <a:lnTo>
                    <a:pt x="1401051" y="4921212"/>
                  </a:lnTo>
                  <a:lnTo>
                    <a:pt x="1409090" y="4913566"/>
                  </a:lnTo>
                  <a:lnTo>
                    <a:pt x="1413662" y="4903457"/>
                  </a:lnTo>
                  <a:lnTo>
                    <a:pt x="1414018" y="4891913"/>
                  </a:lnTo>
                  <a:lnTo>
                    <a:pt x="1409954" y="4881207"/>
                  </a:lnTo>
                  <a:lnTo>
                    <a:pt x="1402334" y="4873180"/>
                  </a:lnTo>
                  <a:lnTo>
                    <a:pt x="1392224" y="4868596"/>
                  </a:lnTo>
                  <a:lnTo>
                    <a:pt x="1380744" y="4868164"/>
                  </a:lnTo>
                  <a:lnTo>
                    <a:pt x="1288034" y="4883772"/>
                  </a:lnTo>
                  <a:lnTo>
                    <a:pt x="1618869" y="4608068"/>
                  </a:lnTo>
                  <a:close/>
                </a:path>
                <a:path w="2204720" h="4966970">
                  <a:moveTo>
                    <a:pt x="1753489" y="624332"/>
                  </a:moveTo>
                  <a:lnTo>
                    <a:pt x="1752485" y="590931"/>
                  </a:lnTo>
                  <a:lnTo>
                    <a:pt x="1745996" y="373634"/>
                  </a:lnTo>
                  <a:lnTo>
                    <a:pt x="1743367" y="362432"/>
                  </a:lnTo>
                  <a:lnTo>
                    <a:pt x="1736877" y="353415"/>
                  </a:lnTo>
                  <a:lnTo>
                    <a:pt x="1727492" y="347497"/>
                  </a:lnTo>
                  <a:lnTo>
                    <a:pt x="1716151" y="345567"/>
                  </a:lnTo>
                  <a:lnTo>
                    <a:pt x="1704936" y="348195"/>
                  </a:lnTo>
                  <a:lnTo>
                    <a:pt x="1695919" y="354685"/>
                  </a:lnTo>
                  <a:lnTo>
                    <a:pt x="1690001" y="364070"/>
                  </a:lnTo>
                  <a:lnTo>
                    <a:pt x="1688084" y="375412"/>
                  </a:lnTo>
                  <a:lnTo>
                    <a:pt x="1690928" y="469404"/>
                  </a:lnTo>
                  <a:lnTo>
                    <a:pt x="1397762" y="0"/>
                  </a:lnTo>
                  <a:lnTo>
                    <a:pt x="1348740" y="30746"/>
                  </a:lnTo>
                  <a:lnTo>
                    <a:pt x="1641690" y="499960"/>
                  </a:lnTo>
                  <a:lnTo>
                    <a:pt x="1558544" y="456184"/>
                  </a:lnTo>
                  <a:lnTo>
                    <a:pt x="1547533" y="453009"/>
                  </a:lnTo>
                  <a:lnTo>
                    <a:pt x="1536509" y="454240"/>
                  </a:lnTo>
                  <a:lnTo>
                    <a:pt x="1526717" y="459498"/>
                  </a:lnTo>
                  <a:lnTo>
                    <a:pt x="1519428" y="468376"/>
                  </a:lnTo>
                  <a:lnTo>
                    <a:pt x="1516240" y="479386"/>
                  </a:lnTo>
                  <a:lnTo>
                    <a:pt x="1517472" y="490410"/>
                  </a:lnTo>
                  <a:lnTo>
                    <a:pt x="1522730" y="500202"/>
                  </a:lnTo>
                  <a:lnTo>
                    <a:pt x="1531620" y="507492"/>
                  </a:lnTo>
                  <a:lnTo>
                    <a:pt x="1753489" y="624332"/>
                  </a:lnTo>
                  <a:close/>
                </a:path>
                <a:path w="2204720" h="4966970">
                  <a:moveTo>
                    <a:pt x="1930273" y="2390394"/>
                  </a:moveTo>
                  <a:lnTo>
                    <a:pt x="1879981" y="2361692"/>
                  </a:lnTo>
                  <a:lnTo>
                    <a:pt x="1656778" y="2752293"/>
                  </a:lnTo>
                  <a:lnTo>
                    <a:pt x="1655953" y="2658237"/>
                  </a:lnTo>
                  <a:lnTo>
                    <a:pt x="1653578" y="2646984"/>
                  </a:lnTo>
                  <a:lnTo>
                    <a:pt x="1647291" y="2637840"/>
                  </a:lnTo>
                  <a:lnTo>
                    <a:pt x="1638033" y="2631719"/>
                  </a:lnTo>
                  <a:lnTo>
                    <a:pt x="1626743" y="2629535"/>
                  </a:lnTo>
                  <a:lnTo>
                    <a:pt x="1615478" y="2631910"/>
                  </a:lnTo>
                  <a:lnTo>
                    <a:pt x="1606334" y="2638196"/>
                  </a:lnTo>
                  <a:lnTo>
                    <a:pt x="1600212" y="2647454"/>
                  </a:lnTo>
                  <a:lnTo>
                    <a:pt x="1598041" y="2658745"/>
                  </a:lnTo>
                  <a:lnTo>
                    <a:pt x="1600200" y="2909570"/>
                  </a:lnTo>
                  <a:lnTo>
                    <a:pt x="1661833" y="2874010"/>
                  </a:lnTo>
                  <a:lnTo>
                    <a:pt x="1817497" y="2784221"/>
                  </a:lnTo>
                  <a:lnTo>
                    <a:pt x="1826107" y="2776601"/>
                  </a:lnTo>
                  <a:lnTo>
                    <a:pt x="1830959" y="2766606"/>
                  </a:lnTo>
                  <a:lnTo>
                    <a:pt x="1831708" y="2755506"/>
                  </a:lnTo>
                  <a:lnTo>
                    <a:pt x="1828038" y="2744597"/>
                  </a:lnTo>
                  <a:lnTo>
                    <a:pt x="1820430" y="2735986"/>
                  </a:lnTo>
                  <a:lnTo>
                    <a:pt x="1810473" y="2731135"/>
                  </a:lnTo>
                  <a:lnTo>
                    <a:pt x="1799424" y="2730385"/>
                  </a:lnTo>
                  <a:lnTo>
                    <a:pt x="1788541" y="2734056"/>
                  </a:lnTo>
                  <a:lnTo>
                    <a:pt x="1706994" y="2781135"/>
                  </a:lnTo>
                  <a:lnTo>
                    <a:pt x="1930273" y="2390394"/>
                  </a:lnTo>
                  <a:close/>
                </a:path>
                <a:path w="2204720" h="4966970">
                  <a:moveTo>
                    <a:pt x="2204351" y="2734411"/>
                  </a:moveTo>
                  <a:lnTo>
                    <a:pt x="2201011" y="2723858"/>
                  </a:lnTo>
                  <a:lnTo>
                    <a:pt x="2193937" y="2715310"/>
                  </a:lnTo>
                  <a:lnTo>
                    <a:pt x="2183765" y="2709926"/>
                  </a:lnTo>
                  <a:lnTo>
                    <a:pt x="2172284" y="2708973"/>
                  </a:lnTo>
                  <a:lnTo>
                    <a:pt x="2161692" y="2712339"/>
                  </a:lnTo>
                  <a:lnTo>
                    <a:pt x="2153145" y="2719438"/>
                  </a:lnTo>
                  <a:lnTo>
                    <a:pt x="2147824" y="2729611"/>
                  </a:lnTo>
                  <a:lnTo>
                    <a:pt x="2121382" y="2819920"/>
                  </a:lnTo>
                  <a:lnTo>
                    <a:pt x="2009394" y="2369058"/>
                  </a:lnTo>
                  <a:lnTo>
                    <a:pt x="1953260" y="2383028"/>
                  </a:lnTo>
                  <a:lnTo>
                    <a:pt x="2065261" y="2833941"/>
                  </a:lnTo>
                  <a:lnTo>
                    <a:pt x="1999615" y="2766441"/>
                  </a:lnTo>
                  <a:lnTo>
                    <a:pt x="1990115" y="2759976"/>
                  </a:lnTo>
                  <a:lnTo>
                    <a:pt x="1979256" y="2757703"/>
                  </a:lnTo>
                  <a:lnTo>
                    <a:pt x="1968360" y="2759646"/>
                  </a:lnTo>
                  <a:lnTo>
                    <a:pt x="1958721" y="2765806"/>
                  </a:lnTo>
                  <a:lnTo>
                    <a:pt x="1952167" y="2775331"/>
                  </a:lnTo>
                  <a:lnTo>
                    <a:pt x="1949869" y="2786227"/>
                  </a:lnTo>
                  <a:lnTo>
                    <a:pt x="1951837" y="2797175"/>
                  </a:lnTo>
                  <a:lnTo>
                    <a:pt x="1958086" y="2806827"/>
                  </a:lnTo>
                  <a:lnTo>
                    <a:pt x="2132965" y="2986532"/>
                  </a:lnTo>
                  <a:lnTo>
                    <a:pt x="2147214" y="2937764"/>
                  </a:lnTo>
                  <a:lnTo>
                    <a:pt x="2203323" y="2745867"/>
                  </a:lnTo>
                  <a:lnTo>
                    <a:pt x="2204351" y="273441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612140" y="20827"/>
            <a:ext cx="7080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FF00"/>
                </a:solidFill>
                <a:latin typeface="Carlito"/>
                <a:cs typeface="Carlito"/>
              </a:rPr>
              <a:t>P</a:t>
            </a:r>
            <a:r>
              <a:rPr dirty="0" sz="1400" spc="-50" b="1">
                <a:solidFill>
                  <a:srgbClr val="FFFF00"/>
                </a:solidFill>
                <a:latin typeface="Carlito"/>
                <a:cs typeface="Carlito"/>
              </a:rPr>
              <a:t>L</a:t>
            </a:r>
            <a:r>
              <a:rPr dirty="0" sz="1400" spc="-5" b="1">
                <a:solidFill>
                  <a:srgbClr val="FFFF00"/>
                </a:solidFill>
                <a:latin typeface="Carlito"/>
                <a:cs typeface="Carlito"/>
              </a:rPr>
              <a:t>U</a:t>
            </a:r>
            <a:r>
              <a:rPr dirty="0" sz="1400" b="1">
                <a:solidFill>
                  <a:srgbClr val="FFFF00"/>
                </a:solidFill>
                <a:latin typeface="Carlito"/>
                <a:cs typeface="Carlito"/>
              </a:rPr>
              <a:t>M</a:t>
            </a:r>
            <a:r>
              <a:rPr dirty="0" sz="1400" spc="-10" b="1">
                <a:solidFill>
                  <a:srgbClr val="FFFF00"/>
                </a:solidFill>
                <a:latin typeface="Carlito"/>
                <a:cs typeface="Carlito"/>
              </a:rPr>
              <a:t>U</a:t>
            </a:r>
            <a:r>
              <a:rPr dirty="0" sz="1400" b="1">
                <a:solidFill>
                  <a:srgbClr val="FFFF00"/>
                </a:solidFill>
                <a:latin typeface="Carlito"/>
                <a:cs typeface="Carlito"/>
              </a:rPr>
              <a:t>lE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2994" y="20827"/>
            <a:ext cx="81724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00"/>
                </a:solidFill>
                <a:latin typeface="Carlito"/>
                <a:cs typeface="Carlito"/>
              </a:rPr>
              <a:t>SHOOT</a:t>
            </a:r>
            <a:r>
              <a:rPr dirty="0" sz="1400" spc="-65" b="1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dirty="0" sz="1400" spc="-5" b="1">
                <a:solidFill>
                  <a:srgbClr val="FFFF00"/>
                </a:solidFill>
                <a:latin typeface="Carlito"/>
                <a:cs typeface="Carlito"/>
              </a:rPr>
              <a:t>TIP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2001977"/>
            <a:ext cx="1115695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2069">
              <a:lnSpc>
                <a:spcPct val="100000"/>
              </a:lnSpc>
              <a:spcBef>
                <a:spcPts val="105"/>
              </a:spcBef>
            </a:pPr>
            <a:r>
              <a:rPr dirty="0" sz="1400" spc="-15" b="1">
                <a:solidFill>
                  <a:srgbClr val="FFFF00"/>
                </a:solidFill>
                <a:latin typeface="Carlito"/>
                <a:cs typeface="Carlito"/>
              </a:rPr>
              <a:t>EMBRYO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15" b="1">
                <a:solidFill>
                  <a:srgbClr val="FFFF00"/>
                </a:solidFill>
                <a:latin typeface="Carlito"/>
                <a:cs typeface="Carlito"/>
              </a:rPr>
              <a:t>GERMINATION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2994" y="2078177"/>
            <a:ext cx="1807210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FFFF00"/>
                </a:solidFill>
                <a:latin typeface="Carlito"/>
                <a:cs typeface="Carlito"/>
              </a:rPr>
              <a:t>WELL DEVELOPED</a:t>
            </a:r>
            <a:r>
              <a:rPr dirty="0" sz="1400" spc="-55" b="1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dirty="0" sz="1400" spc="-15" b="1">
                <a:solidFill>
                  <a:srgbClr val="FFFF00"/>
                </a:solidFill>
                <a:latin typeface="Carlito"/>
                <a:cs typeface="Carlito"/>
              </a:rPr>
              <a:t>ROOT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solidFill>
                  <a:srgbClr val="FFFF00"/>
                </a:solidFill>
                <a:latin typeface="Carlito"/>
                <a:cs typeface="Carlito"/>
              </a:rPr>
              <a:t>&amp;</a:t>
            </a:r>
            <a:r>
              <a:rPr dirty="0" sz="1400" spc="-15" b="1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FFFF00"/>
                </a:solidFill>
                <a:latin typeface="Carlito"/>
                <a:cs typeface="Carlito"/>
              </a:rPr>
              <a:t>SHOOT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572255" y="1828800"/>
            <a:ext cx="5572125" cy="5034280"/>
            <a:chOff x="3572255" y="1828800"/>
            <a:chExt cx="5572125" cy="5034280"/>
          </a:xfrm>
        </p:grpSpPr>
        <p:sp>
          <p:nvSpPr>
            <p:cNvPr id="14" name="object 14"/>
            <p:cNvSpPr/>
            <p:nvPr/>
          </p:nvSpPr>
          <p:spPr>
            <a:xfrm>
              <a:off x="6324600" y="1828800"/>
              <a:ext cx="2819400" cy="50291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581399" y="4648199"/>
              <a:ext cx="2743200" cy="22097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576827" y="4643627"/>
              <a:ext cx="2752725" cy="2214880"/>
            </a:xfrm>
            <a:custGeom>
              <a:avLst/>
              <a:gdLst/>
              <a:ahLst/>
              <a:cxnLst/>
              <a:rect l="l" t="t" r="r" b="b"/>
              <a:pathLst>
                <a:path w="2752725" h="2214879">
                  <a:moveTo>
                    <a:pt x="2752344" y="2214369"/>
                  </a:moveTo>
                  <a:lnTo>
                    <a:pt x="2752344" y="0"/>
                  </a:lnTo>
                  <a:lnTo>
                    <a:pt x="0" y="0"/>
                  </a:lnTo>
                  <a:lnTo>
                    <a:pt x="0" y="2214369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78739" y="4517516"/>
            <a:ext cx="82613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5" b="1">
                <a:solidFill>
                  <a:srgbClr val="FFFF00"/>
                </a:solidFill>
                <a:latin typeface="Carlito"/>
                <a:cs typeface="Carlito"/>
              </a:rPr>
              <a:t>C</a:t>
            </a:r>
            <a:r>
              <a:rPr dirty="0" sz="1400" spc="-5" b="1">
                <a:solidFill>
                  <a:srgbClr val="FFFF00"/>
                </a:solidFill>
                <a:latin typeface="Carlito"/>
                <a:cs typeface="Carlito"/>
              </a:rPr>
              <a:t>OM</a:t>
            </a:r>
            <a:r>
              <a:rPr dirty="0" sz="1400" spc="-10" b="1">
                <a:solidFill>
                  <a:srgbClr val="FFFF00"/>
                </a:solidFill>
                <a:latin typeface="Carlito"/>
                <a:cs typeface="Carlito"/>
              </a:rPr>
              <a:t>PL</a:t>
            </a:r>
            <a:r>
              <a:rPr dirty="0" sz="1400" b="1">
                <a:solidFill>
                  <a:srgbClr val="FFFF00"/>
                </a:solidFill>
                <a:latin typeface="Carlito"/>
                <a:cs typeface="Carlito"/>
              </a:rPr>
              <a:t>ETE  </a:t>
            </a:r>
            <a:r>
              <a:rPr dirty="0" sz="1400" spc="-5" b="1">
                <a:solidFill>
                  <a:srgbClr val="FFFF00"/>
                </a:solidFill>
                <a:latin typeface="Carlito"/>
                <a:cs typeface="Carlito"/>
              </a:rPr>
              <a:t>PLANTLET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22044" y="4365116"/>
            <a:ext cx="97345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 b="1">
                <a:solidFill>
                  <a:srgbClr val="FFFF00"/>
                </a:solidFill>
                <a:latin typeface="Carlito"/>
                <a:cs typeface="Carlito"/>
              </a:rPr>
              <a:t>A</a:t>
            </a:r>
            <a:r>
              <a:rPr dirty="0" sz="1400" spc="-5" b="1">
                <a:solidFill>
                  <a:srgbClr val="FFFF00"/>
                </a:solidFill>
                <a:latin typeface="Carlito"/>
                <a:cs typeface="Carlito"/>
              </a:rPr>
              <a:t>CCL</a:t>
            </a:r>
            <a:r>
              <a:rPr dirty="0" sz="1400" spc="-10" b="1">
                <a:solidFill>
                  <a:srgbClr val="FFFF00"/>
                </a:solidFill>
                <a:latin typeface="Carlito"/>
                <a:cs typeface="Carlito"/>
              </a:rPr>
              <a:t>I</a:t>
            </a:r>
            <a:r>
              <a:rPr dirty="0" sz="1400" b="1">
                <a:solidFill>
                  <a:srgbClr val="FFFF00"/>
                </a:solidFill>
                <a:latin typeface="Carlito"/>
                <a:cs typeface="Carlito"/>
              </a:rPr>
              <a:t>M</a:t>
            </a:r>
            <a:r>
              <a:rPr dirty="0" sz="1400" spc="-10" b="1">
                <a:solidFill>
                  <a:srgbClr val="FFFF00"/>
                </a:solidFill>
                <a:latin typeface="Carlito"/>
                <a:cs typeface="Carlito"/>
              </a:rPr>
              <a:t>I</a:t>
            </a:r>
            <a:r>
              <a:rPr dirty="0" sz="1400" spc="-5" b="1">
                <a:solidFill>
                  <a:srgbClr val="FFFF00"/>
                </a:solidFill>
                <a:latin typeface="Carlito"/>
                <a:cs typeface="Carlito"/>
              </a:rPr>
              <a:t>TI</a:t>
            </a:r>
            <a:r>
              <a:rPr dirty="0" sz="1400" spc="-15" b="1">
                <a:solidFill>
                  <a:srgbClr val="FFFF00"/>
                </a:solidFill>
                <a:latin typeface="Carlito"/>
                <a:cs typeface="Carlito"/>
              </a:rPr>
              <a:t>Z</a:t>
            </a:r>
            <a:r>
              <a:rPr dirty="0" sz="1400" b="1">
                <a:solidFill>
                  <a:srgbClr val="FFFF00"/>
                </a:solidFill>
                <a:latin typeface="Carlito"/>
                <a:cs typeface="Carlito"/>
              </a:rPr>
              <a:t>A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solidFill>
                  <a:srgbClr val="FFFF00"/>
                </a:solidFill>
                <a:latin typeface="Carlito"/>
                <a:cs typeface="Carlito"/>
              </a:rPr>
              <a:t>-TION</a:t>
            </a:r>
            <a:r>
              <a:rPr dirty="0" sz="1400" spc="-50" b="1">
                <a:solidFill>
                  <a:srgbClr val="FFFF00"/>
                </a:solidFill>
                <a:latin typeface="Carlito"/>
                <a:cs typeface="Carlito"/>
              </a:rPr>
              <a:t> STATE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41194" y="4441316"/>
            <a:ext cx="94234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5" b="1">
                <a:solidFill>
                  <a:srgbClr val="FFFF00"/>
                </a:solidFill>
                <a:latin typeface="Carlito"/>
                <a:cs typeface="Carlito"/>
              </a:rPr>
              <a:t>SECONDARY  </a:t>
            </a:r>
            <a:r>
              <a:rPr dirty="0" sz="1400" b="1">
                <a:solidFill>
                  <a:srgbClr val="FFFF00"/>
                </a:solidFill>
                <a:latin typeface="Carlito"/>
                <a:cs typeface="Carlito"/>
              </a:rPr>
              <a:t>HAR</a:t>
            </a:r>
            <a:r>
              <a:rPr dirty="0" sz="1400" spc="-5" b="1">
                <a:solidFill>
                  <a:srgbClr val="FFFF00"/>
                </a:solidFill>
                <a:latin typeface="Carlito"/>
                <a:cs typeface="Carlito"/>
              </a:rPr>
              <a:t>DENING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9740" y="6041847"/>
            <a:ext cx="5460365" cy="772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89935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6F2F9F"/>
                </a:solidFill>
                <a:latin typeface="Carlito"/>
                <a:cs typeface="Carlito"/>
              </a:rPr>
              <a:t>SYNTHETIC SEED OF</a:t>
            </a:r>
            <a:r>
              <a:rPr dirty="0" sz="1400" spc="-60" b="1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6F2F9F"/>
                </a:solidFill>
                <a:latin typeface="Carlito"/>
                <a:cs typeface="Carlito"/>
              </a:rPr>
              <a:t>BANANA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400" spc="-15" b="1">
                <a:solidFill>
                  <a:srgbClr val="FFFF00"/>
                </a:solidFill>
                <a:latin typeface="Carlito"/>
                <a:cs typeface="Carlito"/>
              </a:rPr>
              <a:t>EMBRYO </a:t>
            </a:r>
            <a:r>
              <a:rPr dirty="0" sz="1400" spc="-20" b="1">
                <a:solidFill>
                  <a:srgbClr val="FFFF00"/>
                </a:solidFill>
                <a:latin typeface="Carlito"/>
                <a:cs typeface="Carlito"/>
              </a:rPr>
              <a:t>CULTURE </a:t>
            </a:r>
            <a:r>
              <a:rPr dirty="0" sz="1400" spc="-5" b="1">
                <a:solidFill>
                  <a:srgbClr val="FFFF00"/>
                </a:solidFill>
                <a:latin typeface="Carlito"/>
                <a:cs typeface="Carlito"/>
              </a:rPr>
              <a:t>OF WILD </a:t>
            </a:r>
            <a:r>
              <a:rPr dirty="0" u="sng" sz="140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rlito"/>
                <a:cs typeface="Carlito"/>
              </a:rPr>
              <a:t>Musa</a:t>
            </a:r>
            <a:r>
              <a:rPr dirty="0" u="sng" sz="1400" spc="-2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140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rlito"/>
                <a:cs typeface="Carlito"/>
              </a:rPr>
              <a:t>SP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09029" y="477723"/>
            <a:ext cx="132778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Carlito"/>
                <a:cs typeface="Carlito"/>
              </a:rPr>
              <a:t>EXPLANT-SUCKER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04228" y="2155063"/>
            <a:ext cx="259270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rlito"/>
                <a:cs typeface="Carlito"/>
              </a:rPr>
              <a:t>5CM </a:t>
            </a:r>
            <a:r>
              <a:rPr dirty="0" sz="1400" spc="-15" b="1">
                <a:latin typeface="Carlito"/>
                <a:cs typeface="Carlito"/>
              </a:rPr>
              <a:t>PLUG </a:t>
            </a:r>
            <a:r>
              <a:rPr dirty="0" sz="1400" spc="-5" b="1">
                <a:latin typeface="Carlito"/>
                <a:cs typeface="Carlito"/>
              </a:rPr>
              <a:t>PLANTS </a:t>
            </a:r>
            <a:r>
              <a:rPr dirty="0" sz="1400" b="1">
                <a:latin typeface="Carlito"/>
                <a:cs typeface="Carlito"/>
              </a:rPr>
              <a:t>ARE </a:t>
            </a:r>
            <a:r>
              <a:rPr dirty="0" sz="1400" spc="-5" b="1">
                <a:latin typeface="Carlito"/>
                <a:cs typeface="Carlito"/>
              </a:rPr>
              <a:t>GROWN</a:t>
            </a:r>
            <a:r>
              <a:rPr dirty="0" sz="1400" spc="-100" b="1">
                <a:latin typeface="Carlito"/>
                <a:cs typeface="Carlito"/>
              </a:rPr>
              <a:t> </a:t>
            </a:r>
            <a:r>
              <a:rPr dirty="0" sz="1400" b="1">
                <a:latin typeface="Carlito"/>
                <a:cs typeface="Carlito"/>
              </a:rPr>
              <a:t>IN  GREEN</a:t>
            </a:r>
            <a:r>
              <a:rPr dirty="0" sz="1400" spc="-25" b="1">
                <a:latin typeface="Carlito"/>
                <a:cs typeface="Carlito"/>
              </a:rPr>
              <a:t> </a:t>
            </a:r>
            <a:r>
              <a:rPr dirty="0" sz="1400" b="1">
                <a:latin typeface="Carlito"/>
                <a:cs typeface="Carlito"/>
              </a:rPr>
              <a:t>HOUSE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5561" y="303021"/>
            <a:ext cx="9118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Carlito"/>
                <a:cs typeface="Carlito"/>
              </a:rPr>
              <a:t>FR</a:t>
            </a:r>
            <a:r>
              <a:rPr dirty="0" spc="5" b="1">
                <a:latin typeface="Carlito"/>
                <a:cs typeface="Carlito"/>
              </a:rPr>
              <a:t>U</a:t>
            </a:r>
            <a:r>
              <a:rPr dirty="0" b="1">
                <a:latin typeface="Carlito"/>
                <a:cs typeface="Carlito"/>
              </a:rPr>
              <a:t>I</a:t>
            </a:r>
            <a:r>
              <a:rPr dirty="0" spc="-20" b="1">
                <a:latin typeface="Carlito"/>
                <a:cs typeface="Carlito"/>
              </a:rPr>
              <a:t>T</a:t>
            </a:r>
            <a:r>
              <a:rPr dirty="0" b="1">
                <a:latin typeface="Carlito"/>
                <a:cs typeface="Carlito"/>
              </a:rPr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68675" y="783081"/>
            <a:ext cx="2359025" cy="2647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73709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rlito"/>
                <a:cs typeface="Carlito"/>
              </a:rPr>
              <a:t>PINEAPPLE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Carlito"/>
              <a:cs typeface="Carlito"/>
            </a:endParaRPr>
          </a:p>
          <a:p>
            <a:pPr marL="342265" marR="78740" indent="-342265">
              <a:lnSpc>
                <a:spcPct val="100000"/>
              </a:lnSpc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400" spc="-5">
                <a:latin typeface="Carlito"/>
                <a:cs typeface="Carlito"/>
              </a:rPr>
              <a:t>Resistance </a:t>
            </a:r>
            <a:r>
              <a:rPr dirty="0" sz="1400" spc="-10">
                <a:latin typeface="Carlito"/>
                <a:cs typeface="Carlito"/>
              </a:rPr>
              <a:t>to </a:t>
            </a:r>
            <a:r>
              <a:rPr dirty="0" sz="1400">
                <a:latin typeface="Carlito"/>
                <a:cs typeface="Carlito"/>
              </a:rPr>
              <a:t>mealy  </a:t>
            </a:r>
            <a:r>
              <a:rPr dirty="0" sz="1400" spc="-5">
                <a:latin typeface="Carlito"/>
                <a:cs typeface="Carlito"/>
              </a:rPr>
              <a:t>bugs,nematodes,wilt  </a:t>
            </a:r>
            <a:r>
              <a:rPr dirty="0" sz="1400">
                <a:latin typeface="Carlito"/>
                <a:cs typeface="Carlito"/>
              </a:rPr>
              <a:t>disease,heart </a:t>
            </a:r>
            <a:r>
              <a:rPr dirty="0" sz="1400" spc="-5">
                <a:latin typeface="Carlito"/>
                <a:cs typeface="Carlito"/>
              </a:rPr>
              <a:t>and root</a:t>
            </a:r>
            <a:r>
              <a:rPr dirty="0" sz="1400" spc="-7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rot.</a:t>
            </a:r>
            <a:endParaRPr sz="1400">
              <a:latin typeface="Carlito"/>
              <a:cs typeface="Carlito"/>
            </a:endParaRPr>
          </a:p>
          <a:p>
            <a:pPr marL="342265" marR="55244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400" spc="-5">
                <a:latin typeface="Carlito"/>
                <a:cs typeface="Carlito"/>
              </a:rPr>
              <a:t>Uniform yield,uniform</a:t>
            </a:r>
            <a:r>
              <a:rPr dirty="0" sz="1400" spc="-7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fruit  weighing.</a:t>
            </a:r>
            <a:endParaRPr sz="1400">
              <a:latin typeface="Carlito"/>
              <a:cs typeface="Carlito"/>
            </a:endParaRPr>
          </a:p>
          <a:p>
            <a:pPr marL="342265" marR="5080" indent="-3422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400" spc="-10">
                <a:latin typeface="Carlito"/>
                <a:cs typeface="Carlito"/>
              </a:rPr>
              <a:t>Faster </a:t>
            </a:r>
            <a:r>
              <a:rPr dirty="0" sz="1400" spc="-5">
                <a:latin typeface="Carlito"/>
                <a:cs typeface="Carlito"/>
              </a:rPr>
              <a:t>growth and</a:t>
            </a:r>
            <a:r>
              <a:rPr dirty="0" sz="1400" spc="-6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spineless  </a:t>
            </a:r>
            <a:r>
              <a:rPr dirty="0" sz="1400" spc="-10">
                <a:latin typeface="Carlito"/>
                <a:cs typeface="Carlito"/>
              </a:rPr>
              <a:t>darker</a:t>
            </a:r>
            <a:r>
              <a:rPr dirty="0" sz="140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leaves</a:t>
            </a:r>
            <a:endParaRPr sz="1400">
              <a:latin typeface="Carlito"/>
              <a:cs typeface="Carlito"/>
            </a:endParaRPr>
          </a:p>
          <a:p>
            <a:pPr marL="3422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400" spc="-10">
                <a:latin typeface="Carlito"/>
                <a:cs typeface="Carlito"/>
              </a:rPr>
              <a:t>Sweeter </a:t>
            </a:r>
            <a:r>
              <a:rPr dirty="0" sz="1400" spc="-5">
                <a:latin typeface="Carlito"/>
                <a:cs typeface="Carlito"/>
              </a:rPr>
              <a:t>pulp</a:t>
            </a:r>
            <a:endParaRPr sz="1400">
              <a:latin typeface="Carlito"/>
              <a:cs typeface="Carlito"/>
            </a:endParaRPr>
          </a:p>
          <a:p>
            <a:pPr marL="3422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400" spc="-5">
                <a:latin typeface="Carlito"/>
                <a:cs typeface="Carlito"/>
              </a:rPr>
              <a:t>Ripens evenly and</a:t>
            </a:r>
            <a:r>
              <a:rPr dirty="0" sz="1400" spc="1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naturally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2608" y="749808"/>
            <a:ext cx="8636635" cy="2769235"/>
            <a:chOff x="292608" y="749808"/>
            <a:chExt cx="8636635" cy="2769235"/>
          </a:xfrm>
        </p:grpSpPr>
        <p:sp>
          <p:nvSpPr>
            <p:cNvPr id="6" name="object 6"/>
            <p:cNvSpPr/>
            <p:nvPr/>
          </p:nvSpPr>
          <p:spPr>
            <a:xfrm>
              <a:off x="305562" y="762762"/>
              <a:ext cx="8610600" cy="2743200"/>
            </a:xfrm>
            <a:custGeom>
              <a:avLst/>
              <a:gdLst/>
              <a:ahLst/>
              <a:cxnLst/>
              <a:rect l="l" t="t" r="r" b="b"/>
              <a:pathLst>
                <a:path w="8610600" h="2743200">
                  <a:moveTo>
                    <a:pt x="0" y="2743200"/>
                  </a:moveTo>
                  <a:lnTo>
                    <a:pt x="8610600" y="2743200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27432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24599" y="762000"/>
              <a:ext cx="2599944" cy="2743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04800" y="762000"/>
              <a:ext cx="2895600" cy="2743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81761" y="3886961"/>
            <a:ext cx="8534400" cy="2819400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1010919">
              <a:lnSpc>
                <a:spcPct val="100000"/>
              </a:lnSpc>
              <a:spcBef>
                <a:spcPts val="260"/>
              </a:spcBef>
            </a:pPr>
            <a:r>
              <a:rPr dirty="0" sz="1600" spc="-85" b="1">
                <a:latin typeface="Carlito"/>
                <a:cs typeface="Carlito"/>
              </a:rPr>
              <a:t>PAPAYA</a:t>
            </a:r>
            <a:endParaRPr sz="1600">
              <a:latin typeface="Carlito"/>
              <a:cs typeface="Carlito"/>
            </a:endParaRPr>
          </a:p>
          <a:p>
            <a:pPr marL="90170" marR="5152390">
              <a:lnSpc>
                <a:spcPct val="100000"/>
              </a:lnSpc>
              <a:spcBef>
                <a:spcPts val="5"/>
              </a:spcBef>
              <a:buSzPct val="92857"/>
              <a:buFont typeface="Arial"/>
              <a:buChar char="•"/>
              <a:tabLst>
                <a:tab pos="154305" algn="l"/>
              </a:tabLst>
            </a:pPr>
            <a:r>
              <a:rPr dirty="0" sz="1400" spc="-5">
                <a:latin typeface="Carlito"/>
                <a:cs typeface="Carlito"/>
              </a:rPr>
              <a:t>Rapid </a:t>
            </a:r>
            <a:r>
              <a:rPr dirty="0" sz="1400">
                <a:latin typeface="Carlito"/>
                <a:cs typeface="Carlito"/>
              </a:rPr>
              <a:t>and </a:t>
            </a:r>
            <a:r>
              <a:rPr dirty="0" sz="1400" spc="-5">
                <a:latin typeface="Carlito"/>
                <a:cs typeface="Carlito"/>
              </a:rPr>
              <a:t>mass </a:t>
            </a:r>
            <a:r>
              <a:rPr dirty="0" sz="1400" spc="-10">
                <a:latin typeface="Carlito"/>
                <a:cs typeface="Carlito"/>
              </a:rPr>
              <a:t>propagation </a:t>
            </a:r>
            <a:r>
              <a:rPr dirty="0" sz="1400" spc="-5">
                <a:latin typeface="Carlito"/>
                <a:cs typeface="Carlito"/>
              </a:rPr>
              <a:t>of homogenous  and uniform plants </a:t>
            </a:r>
            <a:r>
              <a:rPr dirty="0" sz="1400" spc="-10">
                <a:latin typeface="Carlito"/>
                <a:cs typeface="Carlito"/>
              </a:rPr>
              <a:t>for </a:t>
            </a:r>
            <a:r>
              <a:rPr dirty="0" sz="1400" spc="-5">
                <a:latin typeface="Carlito"/>
                <a:cs typeface="Carlito"/>
              </a:rPr>
              <a:t>both </a:t>
            </a:r>
            <a:r>
              <a:rPr dirty="0" sz="1400" spc="-10">
                <a:latin typeface="Carlito"/>
                <a:cs typeface="Carlito"/>
              </a:rPr>
              <a:t>commercial </a:t>
            </a:r>
            <a:r>
              <a:rPr dirty="0" sz="1400" spc="-5">
                <a:latin typeface="Carlito"/>
                <a:cs typeface="Carlito"/>
              </a:rPr>
              <a:t>and  </a:t>
            </a:r>
            <a:r>
              <a:rPr dirty="0" sz="1400" spc="-10">
                <a:latin typeface="Carlito"/>
                <a:cs typeface="Carlito"/>
              </a:rPr>
              <a:t>research</a:t>
            </a:r>
            <a:r>
              <a:rPr dirty="0" sz="1400" spc="-5">
                <a:latin typeface="Carlito"/>
                <a:cs typeface="Carlito"/>
              </a:rPr>
              <a:t> purposes.</a:t>
            </a:r>
            <a:endParaRPr sz="1400">
              <a:latin typeface="Carlito"/>
              <a:cs typeface="Carlito"/>
            </a:endParaRPr>
          </a:p>
          <a:p>
            <a:pPr algn="just" marL="90170" marR="5138420">
              <a:lnSpc>
                <a:spcPct val="100000"/>
              </a:lnSpc>
              <a:spcBef>
                <a:spcPts val="5"/>
              </a:spcBef>
              <a:buSzPct val="92857"/>
              <a:buFont typeface="Arial"/>
              <a:buChar char="•"/>
              <a:tabLst>
                <a:tab pos="154305" algn="l"/>
              </a:tabLst>
            </a:pPr>
            <a:r>
              <a:rPr dirty="0" sz="1400">
                <a:latin typeface="Carlito"/>
                <a:cs typeface="Carlito"/>
              </a:rPr>
              <a:t>As </a:t>
            </a:r>
            <a:r>
              <a:rPr dirty="0" sz="1400" spc="-5">
                <a:latin typeface="Carlito"/>
                <a:cs typeface="Carlito"/>
              </a:rPr>
              <a:t>the </a:t>
            </a:r>
            <a:r>
              <a:rPr dirty="0" sz="1400" spc="-10">
                <a:latin typeface="Carlito"/>
                <a:cs typeface="Carlito"/>
              </a:rPr>
              <a:t>sex </a:t>
            </a:r>
            <a:r>
              <a:rPr dirty="0" sz="1400" spc="-5">
                <a:latin typeface="Carlito"/>
                <a:cs typeface="Carlito"/>
              </a:rPr>
              <a:t>of the plant </a:t>
            </a:r>
            <a:r>
              <a:rPr dirty="0" sz="1400">
                <a:latin typeface="Carlito"/>
                <a:cs typeface="Carlito"/>
              </a:rPr>
              <a:t>is </a:t>
            </a:r>
            <a:r>
              <a:rPr dirty="0" sz="1400" spc="-5">
                <a:latin typeface="Carlito"/>
                <a:cs typeface="Carlito"/>
              </a:rPr>
              <a:t>known,the </a:t>
            </a:r>
            <a:r>
              <a:rPr dirty="0" sz="1400" spc="-10">
                <a:latin typeface="Carlito"/>
                <a:cs typeface="Carlito"/>
              </a:rPr>
              <a:t>required  </a:t>
            </a:r>
            <a:r>
              <a:rPr dirty="0" sz="1400" spc="-5">
                <a:latin typeface="Carlito"/>
                <a:cs typeface="Carlito"/>
              </a:rPr>
              <a:t>nummber of male </a:t>
            </a:r>
            <a:r>
              <a:rPr dirty="0" sz="1400" spc="-10">
                <a:latin typeface="Carlito"/>
                <a:cs typeface="Carlito"/>
              </a:rPr>
              <a:t>to female </a:t>
            </a:r>
            <a:r>
              <a:rPr dirty="0" sz="1400" spc="-5">
                <a:latin typeface="Carlito"/>
                <a:cs typeface="Carlito"/>
              </a:rPr>
              <a:t>plant species can  be </a:t>
            </a:r>
            <a:r>
              <a:rPr dirty="0" sz="1400" spc="-10">
                <a:latin typeface="Carlito"/>
                <a:cs typeface="Carlito"/>
              </a:rPr>
              <a:t>produced.</a:t>
            </a:r>
            <a:endParaRPr sz="1400">
              <a:latin typeface="Carlito"/>
              <a:cs typeface="Carlito"/>
            </a:endParaRPr>
          </a:p>
          <a:p>
            <a:pPr marL="90170" marR="5541010">
              <a:lnSpc>
                <a:spcPct val="100000"/>
              </a:lnSpc>
              <a:buSzPct val="92857"/>
              <a:buFont typeface="Arial"/>
              <a:buChar char="•"/>
              <a:tabLst>
                <a:tab pos="154305" algn="l"/>
              </a:tabLst>
            </a:pPr>
            <a:r>
              <a:rPr dirty="0" sz="1400" spc="-60">
                <a:latin typeface="Carlito"/>
                <a:cs typeface="Carlito"/>
              </a:rPr>
              <a:t>To </a:t>
            </a:r>
            <a:r>
              <a:rPr dirty="0" sz="1400" spc="-5">
                <a:latin typeface="Carlito"/>
                <a:cs typeface="Carlito"/>
              </a:rPr>
              <a:t>decrease mortality% and </a:t>
            </a:r>
            <a:r>
              <a:rPr dirty="0" sz="1400" spc="-10">
                <a:latin typeface="Carlito"/>
                <a:cs typeface="Carlito"/>
              </a:rPr>
              <a:t>to </a:t>
            </a:r>
            <a:r>
              <a:rPr dirty="0" sz="1400" spc="-5">
                <a:latin typeface="Carlito"/>
                <a:cs typeface="Carlito"/>
              </a:rPr>
              <a:t>increase  gaermination%.</a:t>
            </a:r>
            <a:endParaRPr sz="1400">
              <a:latin typeface="Carlito"/>
              <a:cs typeface="Carlito"/>
            </a:endParaRPr>
          </a:p>
          <a:p>
            <a:pPr marL="153670" indent="-64135">
              <a:lnSpc>
                <a:spcPct val="100000"/>
              </a:lnSpc>
              <a:buSzPct val="92857"/>
              <a:buFont typeface="Arial"/>
              <a:buChar char="•"/>
              <a:tabLst>
                <a:tab pos="154305" algn="l"/>
              </a:tabLst>
            </a:pPr>
            <a:r>
              <a:rPr dirty="0" sz="1400" spc="-60">
                <a:latin typeface="Carlito"/>
                <a:cs typeface="Carlito"/>
              </a:rPr>
              <a:t>To </a:t>
            </a:r>
            <a:r>
              <a:rPr dirty="0" sz="1400" spc="-5">
                <a:latin typeface="Carlito"/>
                <a:cs typeface="Carlito"/>
              </a:rPr>
              <a:t>increase</a:t>
            </a:r>
            <a:r>
              <a:rPr dirty="0" sz="1400" spc="5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yield.</a:t>
            </a:r>
            <a:endParaRPr sz="1400">
              <a:latin typeface="Carlito"/>
              <a:cs typeface="Carlito"/>
            </a:endParaRPr>
          </a:p>
          <a:p>
            <a:pPr marL="153670" indent="-64135">
              <a:lnSpc>
                <a:spcPct val="100000"/>
              </a:lnSpc>
              <a:buSzPct val="92857"/>
              <a:buFont typeface="Arial"/>
              <a:buChar char="•"/>
              <a:tabLst>
                <a:tab pos="154305" algn="l"/>
              </a:tabLst>
            </a:pPr>
            <a:r>
              <a:rPr dirty="0" sz="1400" spc="-60">
                <a:latin typeface="Carlito"/>
                <a:cs typeface="Carlito"/>
              </a:rPr>
              <a:t>To </a:t>
            </a:r>
            <a:r>
              <a:rPr dirty="0" sz="1400" spc="-10">
                <a:latin typeface="Carlito"/>
                <a:cs typeface="Carlito"/>
              </a:rPr>
              <a:t>avoid papaya </a:t>
            </a:r>
            <a:r>
              <a:rPr dirty="0" sz="1400" spc="-5">
                <a:latin typeface="Carlito"/>
                <a:cs typeface="Carlito"/>
              </a:rPr>
              <a:t>viral</a:t>
            </a:r>
            <a:r>
              <a:rPr dirty="0" sz="1400" spc="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disease.</a:t>
            </a:r>
            <a:endParaRPr sz="1400">
              <a:latin typeface="Carlito"/>
              <a:cs typeface="Carlito"/>
            </a:endParaRPr>
          </a:p>
          <a:p>
            <a:pPr marL="153670" indent="-64135">
              <a:lnSpc>
                <a:spcPct val="100000"/>
              </a:lnSpc>
              <a:buSzPct val="92857"/>
              <a:buFont typeface="Arial"/>
              <a:buChar char="•"/>
              <a:tabLst>
                <a:tab pos="154305" algn="l"/>
              </a:tabLst>
            </a:pPr>
            <a:r>
              <a:rPr dirty="0" sz="1400" spc="-60">
                <a:latin typeface="Carlito"/>
                <a:cs typeface="Carlito"/>
              </a:rPr>
              <a:t>To </a:t>
            </a:r>
            <a:r>
              <a:rPr dirty="0" sz="1400" spc="-5">
                <a:latin typeface="Carlito"/>
                <a:cs typeface="Carlito"/>
              </a:rPr>
              <a:t>obtain </a:t>
            </a:r>
            <a:r>
              <a:rPr dirty="0" sz="1400" spc="-10">
                <a:latin typeface="Carlito"/>
                <a:cs typeface="Carlito"/>
              </a:rPr>
              <a:t>export </a:t>
            </a:r>
            <a:r>
              <a:rPr dirty="0" sz="1400" spc="-5">
                <a:latin typeface="Carlito"/>
                <a:cs typeface="Carlito"/>
              </a:rPr>
              <a:t>quality</a:t>
            </a:r>
            <a:r>
              <a:rPr dirty="0" sz="1400" spc="4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food.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62400" y="3886200"/>
            <a:ext cx="4953000" cy="274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FLOWERS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198220"/>
            <a:ext cx="4436745" cy="215963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34"/>
              </a:spcBef>
            </a:pPr>
            <a:r>
              <a:rPr dirty="0" sz="1400" spc="-10" b="1">
                <a:solidFill>
                  <a:srgbClr val="FFC000"/>
                </a:solidFill>
                <a:latin typeface="Carlito"/>
                <a:cs typeface="Carlito"/>
              </a:rPr>
              <a:t>SUNFLOWER</a:t>
            </a:r>
            <a:endParaRPr sz="1400">
              <a:latin typeface="Carlito"/>
              <a:cs typeface="Carlito"/>
            </a:endParaRPr>
          </a:p>
          <a:p>
            <a:pPr marL="342265" marR="36830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400" spc="-15">
                <a:solidFill>
                  <a:srgbClr val="C00000"/>
                </a:solidFill>
                <a:latin typeface="Carlito"/>
                <a:cs typeface="Carlito"/>
              </a:rPr>
              <a:t>IMMATURE EMBRYO CULTURE</a:t>
            </a:r>
            <a:r>
              <a:rPr dirty="0" sz="1400" spc="-15">
                <a:latin typeface="Carlito"/>
                <a:cs typeface="Carlito"/>
              </a:rPr>
              <a:t>-For </a:t>
            </a:r>
            <a:r>
              <a:rPr dirty="0" sz="1400" spc="-5">
                <a:latin typeface="Carlito"/>
                <a:cs typeface="Carlito"/>
              </a:rPr>
              <a:t>the shortening of the  </a:t>
            </a:r>
            <a:r>
              <a:rPr dirty="0" sz="1400" spc="-10">
                <a:latin typeface="Carlito"/>
                <a:cs typeface="Carlito"/>
              </a:rPr>
              <a:t>entire</a:t>
            </a:r>
            <a:r>
              <a:rPr dirty="0" sz="1400" spc="1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lifecylce</a:t>
            </a:r>
            <a:endParaRPr sz="1400">
              <a:latin typeface="Carlito"/>
              <a:cs typeface="Carlito"/>
            </a:endParaRPr>
          </a:p>
          <a:p>
            <a:pPr marL="3422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400" spc="-60">
                <a:solidFill>
                  <a:srgbClr val="C00000"/>
                </a:solidFill>
                <a:latin typeface="Carlito"/>
                <a:cs typeface="Carlito"/>
              </a:rPr>
              <a:t>To </a:t>
            </a:r>
            <a:r>
              <a:rPr dirty="0" sz="1400" spc="-10">
                <a:solidFill>
                  <a:srgbClr val="C00000"/>
                </a:solidFill>
                <a:latin typeface="Carlito"/>
                <a:cs typeface="Carlito"/>
              </a:rPr>
              <a:t>overcome </a:t>
            </a:r>
            <a:r>
              <a:rPr dirty="0" sz="1400" spc="-5">
                <a:solidFill>
                  <a:srgbClr val="C00000"/>
                </a:solidFill>
                <a:latin typeface="Carlito"/>
                <a:cs typeface="Carlito"/>
              </a:rPr>
              <a:t>seed</a:t>
            </a:r>
            <a:r>
              <a:rPr dirty="0" sz="1400" spc="25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dirty="0" sz="1400" spc="-15">
                <a:solidFill>
                  <a:srgbClr val="C00000"/>
                </a:solidFill>
                <a:latin typeface="Carlito"/>
                <a:cs typeface="Carlito"/>
              </a:rPr>
              <a:t>dormancy</a:t>
            </a:r>
            <a:r>
              <a:rPr dirty="0" sz="1400" spc="-15">
                <a:latin typeface="Carlito"/>
                <a:cs typeface="Carlito"/>
              </a:rPr>
              <a:t>.</a:t>
            </a:r>
            <a:endParaRPr sz="1400">
              <a:latin typeface="Carlito"/>
              <a:cs typeface="Carlito"/>
            </a:endParaRPr>
          </a:p>
          <a:p>
            <a:pPr marL="342265" marR="88900" indent="-3422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400" spc="-5">
                <a:latin typeface="Carlito"/>
                <a:cs typeface="Carlito"/>
              </a:rPr>
              <a:t>In vitro </a:t>
            </a:r>
            <a:r>
              <a:rPr dirty="0" sz="1400">
                <a:latin typeface="Carlito"/>
                <a:cs typeface="Carlito"/>
              </a:rPr>
              <a:t>tissue </a:t>
            </a:r>
            <a:r>
              <a:rPr dirty="0" sz="1400" spc="-10">
                <a:latin typeface="Carlito"/>
                <a:cs typeface="Carlito"/>
              </a:rPr>
              <a:t>culture </a:t>
            </a:r>
            <a:r>
              <a:rPr dirty="0" sz="1400" spc="-5">
                <a:latin typeface="Carlito"/>
                <a:cs typeface="Carlito"/>
              </a:rPr>
              <a:t>methods </a:t>
            </a:r>
            <a:r>
              <a:rPr dirty="0" sz="1400">
                <a:latin typeface="Carlito"/>
                <a:cs typeface="Carlito"/>
              </a:rPr>
              <a:t>in </a:t>
            </a:r>
            <a:r>
              <a:rPr dirty="0" sz="1400" spc="-5">
                <a:latin typeface="Carlito"/>
                <a:cs typeface="Carlito"/>
              </a:rPr>
              <a:t>sunflower </a:t>
            </a:r>
            <a:r>
              <a:rPr dirty="0" sz="1400" spc="-10">
                <a:solidFill>
                  <a:srgbClr val="C00000"/>
                </a:solidFill>
                <a:latin typeface="Carlito"/>
                <a:cs typeface="Carlito"/>
              </a:rPr>
              <a:t>accelerates  </a:t>
            </a:r>
            <a:r>
              <a:rPr dirty="0" sz="1400" spc="-5">
                <a:solidFill>
                  <a:srgbClr val="C00000"/>
                </a:solidFill>
                <a:latin typeface="Carlito"/>
                <a:cs typeface="Carlito"/>
              </a:rPr>
              <a:t>the breeding</a:t>
            </a:r>
            <a:r>
              <a:rPr dirty="0" sz="1400" spc="25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C00000"/>
                </a:solidFill>
                <a:latin typeface="Carlito"/>
                <a:cs typeface="Carlito"/>
              </a:rPr>
              <a:t>process</a:t>
            </a:r>
            <a:r>
              <a:rPr dirty="0" sz="1400" spc="-5">
                <a:latin typeface="Carlito"/>
                <a:cs typeface="Carlito"/>
              </a:rPr>
              <a:t>.</a:t>
            </a:r>
            <a:endParaRPr sz="1400">
              <a:latin typeface="Carlito"/>
              <a:cs typeface="Carlito"/>
            </a:endParaRPr>
          </a:p>
          <a:p>
            <a:pPr marL="342900" marR="508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82270" algn="l"/>
                <a:tab pos="382905" algn="l"/>
              </a:tabLst>
            </a:pPr>
            <a:r>
              <a:rPr dirty="0"/>
              <a:t>	</a:t>
            </a:r>
            <a:r>
              <a:rPr dirty="0" sz="1400" spc="-5">
                <a:latin typeface="Carlito"/>
                <a:cs typeface="Carlito"/>
              </a:rPr>
              <a:t>Gene from sunflower </a:t>
            </a:r>
            <a:r>
              <a:rPr dirty="0" sz="1400">
                <a:latin typeface="Carlito"/>
                <a:cs typeface="Carlito"/>
              </a:rPr>
              <a:t>known as </a:t>
            </a:r>
            <a:r>
              <a:rPr dirty="0" sz="1400" b="1">
                <a:solidFill>
                  <a:srgbClr val="C00000"/>
                </a:solidFill>
                <a:latin typeface="Carlito"/>
                <a:cs typeface="Carlito"/>
              </a:rPr>
              <a:t>HAHB4</a:t>
            </a:r>
            <a:r>
              <a:rPr dirty="0" sz="1400">
                <a:latin typeface="Carlito"/>
                <a:cs typeface="Carlito"/>
              </a:rPr>
              <a:t>, </a:t>
            </a:r>
            <a:r>
              <a:rPr dirty="0" sz="1400" spc="-5">
                <a:latin typeface="Carlito"/>
                <a:cs typeface="Carlito"/>
              </a:rPr>
              <a:t>which helps the  plant </a:t>
            </a:r>
            <a:r>
              <a:rPr dirty="0" sz="1400" spc="-10">
                <a:latin typeface="Carlito"/>
                <a:cs typeface="Carlito"/>
              </a:rPr>
              <a:t>endure water </a:t>
            </a:r>
            <a:r>
              <a:rPr dirty="0" sz="1400" spc="-5">
                <a:latin typeface="Carlito"/>
                <a:cs typeface="Carlito"/>
              </a:rPr>
              <a:t>shortages. That gene </a:t>
            </a:r>
            <a:r>
              <a:rPr dirty="0" sz="1400">
                <a:latin typeface="Carlito"/>
                <a:cs typeface="Carlito"/>
              </a:rPr>
              <a:t>is </a:t>
            </a:r>
            <a:r>
              <a:rPr dirty="0" sz="1400" spc="-10">
                <a:latin typeface="Carlito"/>
                <a:cs typeface="Carlito"/>
              </a:rPr>
              <a:t>introduced  into </a:t>
            </a:r>
            <a:r>
              <a:rPr dirty="0" sz="1400" spc="-5">
                <a:latin typeface="Carlito"/>
                <a:cs typeface="Carlito"/>
              </a:rPr>
              <a:t>wheat, soybean and</a:t>
            </a:r>
            <a:r>
              <a:rPr dirty="0" sz="1400" spc="1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maize.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0" y="3733800"/>
            <a:ext cx="2743200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445008" y="1054608"/>
            <a:ext cx="8331834" cy="2540635"/>
            <a:chOff x="445008" y="1054608"/>
            <a:chExt cx="8331834" cy="2540635"/>
          </a:xfrm>
        </p:grpSpPr>
        <p:sp>
          <p:nvSpPr>
            <p:cNvPr id="7" name="object 7"/>
            <p:cNvSpPr/>
            <p:nvPr/>
          </p:nvSpPr>
          <p:spPr>
            <a:xfrm>
              <a:off x="457962" y="1067562"/>
              <a:ext cx="8305800" cy="2514600"/>
            </a:xfrm>
            <a:custGeom>
              <a:avLst/>
              <a:gdLst/>
              <a:ahLst/>
              <a:cxnLst/>
              <a:rect l="l" t="t" r="r" b="b"/>
              <a:pathLst>
                <a:path w="8305800" h="2514600">
                  <a:moveTo>
                    <a:pt x="0" y="2514600"/>
                  </a:moveTo>
                  <a:lnTo>
                    <a:pt x="8305800" y="2514600"/>
                  </a:lnTo>
                  <a:lnTo>
                    <a:pt x="8305800" y="0"/>
                  </a:lnTo>
                  <a:lnTo>
                    <a:pt x="0" y="0"/>
                  </a:lnTo>
                  <a:lnTo>
                    <a:pt x="0" y="25146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410199" y="1066800"/>
              <a:ext cx="3352800" cy="2514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534162" y="3734561"/>
            <a:ext cx="8305800" cy="2971800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algn="ctr" marL="349250">
              <a:lnSpc>
                <a:spcPct val="100000"/>
              </a:lnSpc>
              <a:spcBef>
                <a:spcPts val="265"/>
              </a:spcBef>
            </a:pPr>
            <a:r>
              <a:rPr dirty="0" sz="1400" b="1">
                <a:solidFill>
                  <a:srgbClr val="FF0000"/>
                </a:solidFill>
                <a:latin typeface="Carlito"/>
                <a:cs typeface="Carlito"/>
              </a:rPr>
              <a:t>GERBERA</a:t>
            </a:r>
            <a:endParaRPr sz="1400">
              <a:latin typeface="Carlito"/>
              <a:cs typeface="Carlito"/>
            </a:endParaRPr>
          </a:p>
          <a:p>
            <a:pPr marL="2986405" marR="2971800" indent="3937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Carlito"/>
                <a:cs typeface="Carlito"/>
              </a:rPr>
              <a:t>Gerbera </a:t>
            </a:r>
            <a:r>
              <a:rPr dirty="0" sz="1400">
                <a:latin typeface="Carlito"/>
                <a:cs typeface="Carlito"/>
              </a:rPr>
              <a:t>– </a:t>
            </a:r>
            <a:r>
              <a:rPr dirty="0" sz="1400" spc="-5">
                <a:latin typeface="Carlito"/>
                <a:cs typeface="Carlito"/>
              </a:rPr>
              <a:t>hybrid seed  germination followed </a:t>
            </a:r>
            <a:r>
              <a:rPr dirty="0" sz="1400" spc="-10">
                <a:latin typeface="Carlito"/>
                <a:cs typeface="Carlito"/>
              </a:rPr>
              <a:t>by </a:t>
            </a:r>
            <a:r>
              <a:rPr dirty="0" sz="1400">
                <a:latin typeface="Carlito"/>
                <a:cs typeface="Carlito"/>
              </a:rPr>
              <a:t>axillary  </a:t>
            </a:r>
            <a:r>
              <a:rPr dirty="0" sz="1400" spc="-5">
                <a:latin typeface="Carlito"/>
                <a:cs typeface="Carlito"/>
              </a:rPr>
              <a:t>bud </a:t>
            </a:r>
            <a:r>
              <a:rPr dirty="0" sz="1400" spc="-10">
                <a:latin typeface="Carlito"/>
                <a:cs typeface="Carlito"/>
              </a:rPr>
              <a:t>proliferation </a:t>
            </a:r>
            <a:r>
              <a:rPr dirty="0" sz="1400" spc="-5">
                <a:latin typeface="Carlito"/>
                <a:cs typeface="Carlito"/>
              </a:rPr>
              <a:t>and</a:t>
            </a:r>
            <a:r>
              <a:rPr dirty="0" sz="1400" spc="-4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separation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3400" y="3733800"/>
            <a:ext cx="2895600" cy="2901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5078" y="483234"/>
            <a:ext cx="753427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80">
                <a:latin typeface="Arial"/>
                <a:cs typeface="Arial"/>
              </a:rPr>
              <a:t>WHAT </a:t>
            </a:r>
            <a:r>
              <a:rPr dirty="0" sz="4400">
                <a:latin typeface="Arial"/>
                <a:cs typeface="Arial"/>
              </a:rPr>
              <a:t>IS TISSUE</a:t>
            </a:r>
            <a:r>
              <a:rPr dirty="0" sz="4400" spc="-170">
                <a:latin typeface="Arial"/>
                <a:cs typeface="Arial"/>
              </a:rPr>
              <a:t> </a:t>
            </a:r>
            <a:r>
              <a:rPr dirty="0" sz="4400" spc="-40">
                <a:latin typeface="Arial"/>
                <a:cs typeface="Arial"/>
              </a:rPr>
              <a:t>CULTURE?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279906"/>
            <a:ext cx="4680585" cy="410209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355600" marR="5080" indent="-342900">
              <a:lnSpc>
                <a:spcPts val="1340"/>
              </a:lnSpc>
              <a:spcBef>
                <a:spcPts val="430"/>
              </a:spcBef>
            </a:pPr>
            <a:r>
              <a:rPr dirty="0" sz="1400" spc="-5" b="1">
                <a:solidFill>
                  <a:srgbClr val="3333FF"/>
                </a:solidFill>
                <a:latin typeface="Arial"/>
                <a:cs typeface="Arial"/>
              </a:rPr>
              <a:t>Tissue culture </a:t>
            </a:r>
            <a:r>
              <a:rPr dirty="0" sz="1400" spc="-5">
                <a:latin typeface="Arial"/>
                <a:cs typeface="Arial"/>
              </a:rPr>
              <a:t>is </a:t>
            </a:r>
            <a:r>
              <a:rPr dirty="0" sz="1400">
                <a:latin typeface="Arial"/>
                <a:cs typeface="Arial"/>
              </a:rPr>
              <a:t>the </a:t>
            </a:r>
            <a:r>
              <a:rPr dirty="0" sz="1400" spc="-5">
                <a:latin typeface="Arial"/>
                <a:cs typeface="Arial"/>
              </a:rPr>
              <a:t>term used for </a:t>
            </a:r>
            <a:r>
              <a:rPr dirty="0" sz="1400">
                <a:latin typeface="Arial"/>
                <a:cs typeface="Arial"/>
              </a:rPr>
              <a:t>“the </a:t>
            </a:r>
            <a:r>
              <a:rPr dirty="0" sz="1400" spc="-5">
                <a:latin typeface="Arial"/>
                <a:cs typeface="Arial"/>
              </a:rPr>
              <a:t>process of growing  </a:t>
            </a:r>
            <a:r>
              <a:rPr dirty="0" sz="1400">
                <a:latin typeface="Arial"/>
                <a:cs typeface="Arial"/>
              </a:rPr>
              <a:t>cells artificially in the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laboratory.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2091055"/>
            <a:ext cx="4817745" cy="58102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355600" marR="5080" indent="-342900">
              <a:lnSpc>
                <a:spcPts val="1340"/>
              </a:lnSpc>
              <a:spcBef>
                <a:spcPts val="430"/>
              </a:spcBef>
            </a:pPr>
            <a:r>
              <a:rPr dirty="0" sz="1400" spc="-15" b="1">
                <a:solidFill>
                  <a:srgbClr val="3333FF"/>
                </a:solidFill>
                <a:latin typeface="Arial"/>
                <a:cs typeface="Arial"/>
              </a:rPr>
              <a:t>PLANT </a:t>
            </a:r>
            <a:r>
              <a:rPr dirty="0" sz="1400" spc="-5" b="1">
                <a:solidFill>
                  <a:srgbClr val="3333FF"/>
                </a:solidFill>
                <a:latin typeface="Arial"/>
                <a:cs typeface="Arial"/>
              </a:rPr>
              <a:t>TISSUE </a:t>
            </a:r>
            <a:r>
              <a:rPr dirty="0" sz="1400" spc="-20" b="1">
                <a:solidFill>
                  <a:srgbClr val="3333FF"/>
                </a:solidFill>
                <a:latin typeface="Arial"/>
                <a:cs typeface="Arial"/>
              </a:rPr>
              <a:t>CULTURE</a:t>
            </a:r>
            <a:r>
              <a:rPr dirty="0" sz="1400" spc="-20">
                <a:latin typeface="Arial"/>
                <a:cs typeface="Arial"/>
              </a:rPr>
              <a:t>-Technique </a:t>
            </a:r>
            <a:r>
              <a:rPr dirty="0" sz="1400">
                <a:latin typeface="Arial"/>
                <a:cs typeface="Arial"/>
              </a:rPr>
              <a:t>of </a:t>
            </a:r>
            <a:r>
              <a:rPr dirty="0" sz="1400" spc="-5">
                <a:latin typeface="Arial"/>
                <a:cs typeface="Arial"/>
              </a:rPr>
              <a:t>growing </a:t>
            </a:r>
            <a:r>
              <a:rPr dirty="0" sz="1400">
                <a:latin typeface="Arial"/>
                <a:cs typeface="Arial"/>
              </a:rPr>
              <a:t>plant cells,  tissues, and organs in an artificially prepared nutrient  medium under aseptic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condition.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3072511"/>
            <a:ext cx="4860290" cy="2419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3333FF"/>
                </a:solidFill>
                <a:latin typeface="Arial"/>
                <a:cs typeface="Arial"/>
              </a:rPr>
              <a:t>REQUIREMENT OF </a:t>
            </a:r>
            <a:r>
              <a:rPr dirty="0" sz="1400" spc="-5" b="1">
                <a:solidFill>
                  <a:srgbClr val="3333FF"/>
                </a:solidFill>
                <a:latin typeface="Arial"/>
                <a:cs typeface="Arial"/>
              </a:rPr>
              <a:t>TISSUE</a:t>
            </a:r>
            <a:r>
              <a:rPr dirty="0" sz="1400" spc="-50" b="1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3333FF"/>
                </a:solidFill>
                <a:latin typeface="Arial"/>
                <a:cs typeface="Arial"/>
              </a:rPr>
              <a:t>CULTURE</a:t>
            </a:r>
            <a:r>
              <a:rPr dirty="0" sz="1400" spc="-2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396240" indent="-384175">
              <a:lnSpc>
                <a:spcPts val="1789"/>
              </a:lnSpc>
              <a:spcBef>
                <a:spcPts val="5"/>
              </a:spcBef>
              <a:buChar char="•"/>
              <a:tabLst>
                <a:tab pos="396240" algn="l"/>
                <a:tab pos="396875" algn="l"/>
              </a:tabLst>
            </a:pPr>
            <a:r>
              <a:rPr dirty="0" sz="1500">
                <a:latin typeface="Arial"/>
                <a:cs typeface="Arial"/>
              </a:rPr>
              <a:t>Appropriate </a:t>
            </a:r>
            <a:r>
              <a:rPr dirty="0" sz="1500" spc="-5">
                <a:latin typeface="Arial"/>
                <a:cs typeface="Arial"/>
              </a:rPr>
              <a:t>tissue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(explant)</a:t>
            </a:r>
            <a:endParaRPr sz="1500">
              <a:latin typeface="Arial"/>
              <a:cs typeface="Arial"/>
            </a:endParaRPr>
          </a:p>
          <a:p>
            <a:pPr marL="355600" marR="5080" indent="-342900">
              <a:lnSpc>
                <a:spcPts val="144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500">
                <a:latin typeface="Arial"/>
                <a:cs typeface="Arial"/>
              </a:rPr>
              <a:t>A suitable </a:t>
            </a:r>
            <a:r>
              <a:rPr dirty="0" sz="1500" spc="-5">
                <a:latin typeface="Arial"/>
                <a:cs typeface="Arial"/>
              </a:rPr>
              <a:t>growth </a:t>
            </a:r>
            <a:r>
              <a:rPr dirty="0" sz="1500">
                <a:latin typeface="Arial"/>
                <a:cs typeface="Arial"/>
              </a:rPr>
              <a:t>medium (</a:t>
            </a:r>
            <a:r>
              <a:rPr dirty="0" sz="1500">
                <a:latin typeface="Carlito"/>
                <a:cs typeface="Carlito"/>
              </a:rPr>
              <a:t>Some </a:t>
            </a:r>
            <a:r>
              <a:rPr dirty="0" sz="1500" spc="-5">
                <a:latin typeface="Carlito"/>
                <a:cs typeface="Carlito"/>
              </a:rPr>
              <a:t>of </a:t>
            </a:r>
            <a:r>
              <a:rPr dirty="0" sz="1500">
                <a:latin typeface="Carlito"/>
                <a:cs typeface="Carlito"/>
              </a:rPr>
              <a:t>the </a:t>
            </a:r>
            <a:r>
              <a:rPr dirty="0" sz="1500" spc="-5">
                <a:latin typeface="Carlito"/>
                <a:cs typeface="Carlito"/>
              </a:rPr>
              <a:t>common</a:t>
            </a:r>
            <a:r>
              <a:rPr dirty="0" sz="1500" spc="-204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media  </a:t>
            </a:r>
            <a:r>
              <a:rPr dirty="0" sz="1500" spc="-10">
                <a:latin typeface="Carlito"/>
                <a:cs typeface="Carlito"/>
              </a:rPr>
              <a:t>are </a:t>
            </a:r>
            <a:r>
              <a:rPr dirty="0" sz="1500">
                <a:latin typeface="Carlito"/>
                <a:cs typeface="Carlito"/>
              </a:rPr>
              <a:t>MS, </a:t>
            </a:r>
            <a:r>
              <a:rPr dirty="0" sz="1500" spc="-5">
                <a:latin typeface="Carlito"/>
                <a:cs typeface="Carlito"/>
              </a:rPr>
              <a:t>LS, Gamborg B5, </a:t>
            </a:r>
            <a:r>
              <a:rPr dirty="0" sz="1500" spc="-15">
                <a:latin typeface="Carlito"/>
                <a:cs typeface="Carlito"/>
              </a:rPr>
              <a:t>White’s, </a:t>
            </a:r>
            <a:r>
              <a:rPr dirty="0" sz="1500" spc="-5">
                <a:latin typeface="Carlito"/>
                <a:cs typeface="Carlito"/>
              </a:rPr>
              <a:t>Hellar </a:t>
            </a:r>
            <a:r>
              <a:rPr dirty="0" sz="1500" spc="-15">
                <a:latin typeface="Carlito"/>
                <a:cs typeface="Carlito"/>
              </a:rPr>
              <a:t>for </a:t>
            </a:r>
            <a:r>
              <a:rPr dirty="0" sz="1500">
                <a:latin typeface="Carlito"/>
                <a:cs typeface="Carlito"/>
              </a:rPr>
              <a:t>haploids</a:t>
            </a:r>
            <a:r>
              <a:rPr dirty="0" sz="1500" spc="-10">
                <a:latin typeface="Carlito"/>
                <a:cs typeface="Carlito"/>
              </a:rPr>
              <a:t> etc)</a:t>
            </a:r>
            <a:endParaRPr sz="15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500" spc="-5">
                <a:latin typeface="Arial"/>
                <a:cs typeface="Arial"/>
              </a:rPr>
              <a:t>Growth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regulators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1500" spc="-5">
                <a:latin typeface="Arial"/>
                <a:cs typeface="Arial"/>
              </a:rPr>
              <a:t>Aseptic </a:t>
            </a:r>
            <a:r>
              <a:rPr dirty="0" sz="1500">
                <a:latin typeface="Arial"/>
                <a:cs typeface="Arial"/>
              </a:rPr>
              <a:t>(sterile)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conditions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1500">
                <a:latin typeface="Arial"/>
                <a:cs typeface="Arial"/>
              </a:rPr>
              <a:t>Frequent subculturing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1400"/>
              </a:spcBef>
            </a:pPr>
            <a:r>
              <a:rPr dirty="0" sz="1400">
                <a:latin typeface="Arial"/>
                <a:cs typeface="Arial"/>
              </a:rPr>
              <a:t>Plant cells are</a:t>
            </a:r>
            <a:r>
              <a:rPr dirty="0" sz="1400" spc="350">
                <a:latin typeface="Arial"/>
                <a:cs typeface="Arial"/>
              </a:rPr>
              <a:t> </a:t>
            </a:r>
            <a:r>
              <a:rPr dirty="0" u="heavy" sz="1400" spc="-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totipotent</a:t>
            </a:r>
            <a:r>
              <a:rPr dirty="0" sz="1400" spc="-5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98008" y="3263900"/>
            <a:ext cx="3606165" cy="3302000"/>
            <a:chOff x="5398008" y="3263900"/>
            <a:chExt cx="3606165" cy="3302000"/>
          </a:xfrm>
        </p:grpSpPr>
        <p:sp>
          <p:nvSpPr>
            <p:cNvPr id="8" name="object 8"/>
            <p:cNvSpPr/>
            <p:nvPr/>
          </p:nvSpPr>
          <p:spPr>
            <a:xfrm>
              <a:off x="5408676" y="3275075"/>
              <a:ext cx="3584448" cy="32796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398008" y="3263899"/>
              <a:ext cx="3606165" cy="3302000"/>
            </a:xfrm>
            <a:custGeom>
              <a:avLst/>
              <a:gdLst/>
              <a:ahLst/>
              <a:cxnLst/>
              <a:rect l="l" t="t" r="r" b="b"/>
              <a:pathLst>
                <a:path w="3606165" h="3302000">
                  <a:moveTo>
                    <a:pt x="3596005" y="10160"/>
                  </a:moveTo>
                  <a:lnTo>
                    <a:pt x="3593592" y="10160"/>
                  </a:lnTo>
                  <a:lnTo>
                    <a:pt x="3593592" y="12700"/>
                  </a:lnTo>
                  <a:lnTo>
                    <a:pt x="3593592" y="3289300"/>
                  </a:lnTo>
                  <a:lnTo>
                    <a:pt x="12192" y="3289300"/>
                  </a:lnTo>
                  <a:lnTo>
                    <a:pt x="12192" y="12700"/>
                  </a:lnTo>
                  <a:lnTo>
                    <a:pt x="3593592" y="12700"/>
                  </a:lnTo>
                  <a:lnTo>
                    <a:pt x="3593592" y="10160"/>
                  </a:lnTo>
                  <a:lnTo>
                    <a:pt x="9779" y="10160"/>
                  </a:lnTo>
                  <a:lnTo>
                    <a:pt x="9779" y="12700"/>
                  </a:lnTo>
                  <a:lnTo>
                    <a:pt x="9779" y="3289300"/>
                  </a:lnTo>
                  <a:lnTo>
                    <a:pt x="9779" y="3291840"/>
                  </a:lnTo>
                  <a:lnTo>
                    <a:pt x="3596005" y="3291840"/>
                  </a:lnTo>
                  <a:lnTo>
                    <a:pt x="3596005" y="3289300"/>
                  </a:lnTo>
                  <a:lnTo>
                    <a:pt x="3596005" y="12700"/>
                  </a:lnTo>
                  <a:lnTo>
                    <a:pt x="3596005" y="10160"/>
                  </a:lnTo>
                  <a:close/>
                </a:path>
                <a:path w="3606165" h="3302000">
                  <a:moveTo>
                    <a:pt x="3605784" y="7874"/>
                  </a:moveTo>
                  <a:lnTo>
                    <a:pt x="3598418" y="7874"/>
                  </a:lnTo>
                  <a:lnTo>
                    <a:pt x="3598418" y="3294176"/>
                  </a:lnTo>
                  <a:lnTo>
                    <a:pt x="3605784" y="3294189"/>
                  </a:lnTo>
                  <a:lnTo>
                    <a:pt x="3605784" y="7874"/>
                  </a:lnTo>
                  <a:close/>
                </a:path>
                <a:path w="3606165" h="3302000">
                  <a:moveTo>
                    <a:pt x="360578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3294380"/>
                  </a:lnTo>
                  <a:lnTo>
                    <a:pt x="0" y="3302000"/>
                  </a:lnTo>
                  <a:lnTo>
                    <a:pt x="3605784" y="3302000"/>
                  </a:lnTo>
                  <a:lnTo>
                    <a:pt x="3605784" y="3294380"/>
                  </a:lnTo>
                  <a:lnTo>
                    <a:pt x="7366" y="3294380"/>
                  </a:lnTo>
                  <a:lnTo>
                    <a:pt x="7366" y="7620"/>
                  </a:lnTo>
                  <a:lnTo>
                    <a:pt x="3605784" y="7620"/>
                  </a:lnTo>
                  <a:lnTo>
                    <a:pt x="36057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5474208" y="1402080"/>
            <a:ext cx="3679825" cy="1594485"/>
            <a:chOff x="5474208" y="1402080"/>
            <a:chExt cx="3679825" cy="1594485"/>
          </a:xfrm>
        </p:grpSpPr>
        <p:sp>
          <p:nvSpPr>
            <p:cNvPr id="11" name="object 11"/>
            <p:cNvSpPr/>
            <p:nvPr/>
          </p:nvSpPr>
          <p:spPr>
            <a:xfrm>
              <a:off x="7040880" y="1402080"/>
              <a:ext cx="2103120" cy="15941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086600" y="1447800"/>
              <a:ext cx="2057400" cy="1447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76694" y="1437894"/>
              <a:ext cx="2067560" cy="1468120"/>
            </a:xfrm>
            <a:custGeom>
              <a:avLst/>
              <a:gdLst/>
              <a:ahLst/>
              <a:cxnLst/>
              <a:rect l="l" t="t" r="r" b="b"/>
              <a:pathLst>
                <a:path w="2067559" h="1468120">
                  <a:moveTo>
                    <a:pt x="0" y="1467612"/>
                  </a:moveTo>
                  <a:lnTo>
                    <a:pt x="2067305" y="1467612"/>
                  </a:lnTo>
                </a:path>
                <a:path w="2067559" h="1468120">
                  <a:moveTo>
                    <a:pt x="2067305" y="0"/>
                  </a:moveTo>
                  <a:lnTo>
                    <a:pt x="0" y="0"/>
                  </a:lnTo>
                  <a:lnTo>
                    <a:pt x="0" y="1467612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487162" y="1448562"/>
              <a:ext cx="1600200" cy="1447800"/>
            </a:xfrm>
            <a:custGeom>
              <a:avLst/>
              <a:gdLst/>
              <a:ahLst/>
              <a:cxnLst/>
              <a:rect l="l" t="t" r="r" b="b"/>
              <a:pathLst>
                <a:path w="1600200" h="1447800">
                  <a:moveTo>
                    <a:pt x="1600199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1600199" y="1447800"/>
                  </a:lnTo>
                  <a:lnTo>
                    <a:pt x="160019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487162" y="1448562"/>
              <a:ext cx="1600200" cy="1447800"/>
            </a:xfrm>
            <a:custGeom>
              <a:avLst/>
              <a:gdLst/>
              <a:ahLst/>
              <a:cxnLst/>
              <a:rect l="l" t="t" r="r" b="b"/>
              <a:pathLst>
                <a:path w="1600200" h="1447800">
                  <a:moveTo>
                    <a:pt x="0" y="1447800"/>
                  </a:moveTo>
                  <a:lnTo>
                    <a:pt x="1600199" y="1447800"/>
                  </a:lnTo>
                  <a:lnTo>
                    <a:pt x="1600199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500115" y="1482597"/>
            <a:ext cx="1567180" cy="1306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8105" marR="141605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3333FF"/>
                </a:solidFill>
                <a:latin typeface="Arial"/>
                <a:cs typeface="Arial"/>
              </a:rPr>
              <a:t>Origin : Early  </a:t>
            </a:r>
            <a:r>
              <a:rPr dirty="0" sz="1400">
                <a:solidFill>
                  <a:srgbClr val="3333FF"/>
                </a:solidFill>
                <a:latin typeface="Arial"/>
                <a:cs typeface="Arial"/>
              </a:rPr>
              <a:t>20th century</a:t>
            </a:r>
            <a:r>
              <a:rPr dirty="0" sz="1400" spc="-14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3333FF"/>
                </a:solidFill>
                <a:latin typeface="Arial"/>
                <a:cs typeface="Arial"/>
              </a:rPr>
              <a:t>with  </a:t>
            </a:r>
            <a:r>
              <a:rPr dirty="0" sz="1400">
                <a:solidFill>
                  <a:srgbClr val="3333FF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3333FF"/>
                </a:solidFill>
                <a:latin typeface="Arial"/>
                <a:cs typeface="Arial"/>
              </a:rPr>
              <a:t>work </a:t>
            </a:r>
            <a:r>
              <a:rPr dirty="0" sz="1400">
                <a:solidFill>
                  <a:srgbClr val="3333FF"/>
                </a:solidFill>
                <a:latin typeface="Arial"/>
                <a:cs typeface="Arial"/>
              </a:rPr>
              <a:t>of  </a:t>
            </a:r>
            <a:r>
              <a:rPr dirty="0" sz="1400" b="1">
                <a:solidFill>
                  <a:srgbClr val="3333FF"/>
                </a:solidFill>
                <a:latin typeface="Arial"/>
                <a:cs typeface="Arial"/>
              </a:rPr>
              <a:t>Gottleib  </a:t>
            </a:r>
            <a:r>
              <a:rPr dirty="0" sz="1400" spc="-5" b="1">
                <a:solidFill>
                  <a:srgbClr val="3333FF"/>
                </a:solidFill>
                <a:latin typeface="Arial"/>
                <a:cs typeface="Arial"/>
              </a:rPr>
              <a:t>Haberlandt  </a:t>
            </a:r>
            <a:r>
              <a:rPr dirty="0" sz="1400" spc="-5">
                <a:solidFill>
                  <a:srgbClr val="3333FF"/>
                </a:solidFill>
                <a:latin typeface="Arial"/>
                <a:cs typeface="Arial"/>
              </a:rPr>
              <a:t>(plants).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85082" y="0"/>
            <a:ext cx="105092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/>
              <a:t>O</a:t>
            </a:r>
            <a:r>
              <a:rPr dirty="0" sz="2200" spc="-40"/>
              <a:t>R</a:t>
            </a:r>
            <a:r>
              <a:rPr dirty="0" sz="2200" spc="-10"/>
              <a:t>CHI</a:t>
            </a:r>
            <a:r>
              <a:rPr dirty="0" sz="2200"/>
              <a:t>D</a:t>
            </a:r>
            <a:r>
              <a:rPr dirty="0" sz="2200" spc="-5"/>
              <a:t>S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78739" y="554482"/>
            <a:ext cx="3638550" cy="2373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5">
                <a:latin typeface="Carlito"/>
                <a:cs typeface="Carlito"/>
              </a:rPr>
              <a:t>Seeds </a:t>
            </a:r>
            <a:r>
              <a:rPr dirty="0" sz="1400" spc="-10">
                <a:latin typeface="Carlito"/>
                <a:cs typeface="Carlito"/>
              </a:rPr>
              <a:t>are exceedingly </a:t>
            </a:r>
            <a:r>
              <a:rPr dirty="0" sz="1400" spc="-5">
                <a:latin typeface="Carlito"/>
                <a:cs typeface="Carlito"/>
              </a:rPr>
              <a:t>small </a:t>
            </a:r>
            <a:r>
              <a:rPr dirty="0" sz="1400">
                <a:latin typeface="Carlito"/>
                <a:cs typeface="Carlito"/>
              </a:rPr>
              <a:t>with </a:t>
            </a:r>
            <a:r>
              <a:rPr dirty="0" sz="1400" spc="-5">
                <a:latin typeface="Carlito"/>
                <a:cs typeface="Carlito"/>
              </a:rPr>
              <a:t>small  reserves,loose their </a:t>
            </a:r>
            <a:r>
              <a:rPr dirty="0" sz="1400">
                <a:latin typeface="Carlito"/>
                <a:cs typeface="Carlito"/>
              </a:rPr>
              <a:t>viability very </a:t>
            </a:r>
            <a:r>
              <a:rPr dirty="0" sz="1400" spc="-10">
                <a:latin typeface="Carlito"/>
                <a:cs typeface="Carlito"/>
              </a:rPr>
              <a:t>fast </a:t>
            </a:r>
            <a:r>
              <a:rPr dirty="0" sz="1400" spc="-5">
                <a:latin typeface="Carlito"/>
                <a:cs typeface="Carlito"/>
              </a:rPr>
              <a:t>so they  need </a:t>
            </a:r>
            <a:r>
              <a:rPr dirty="0" sz="1400" spc="-10">
                <a:latin typeface="Carlito"/>
                <a:cs typeface="Carlito"/>
              </a:rPr>
              <a:t>to </a:t>
            </a:r>
            <a:r>
              <a:rPr dirty="0" sz="1400" spc="-5">
                <a:latin typeface="Carlito"/>
                <a:cs typeface="Carlito"/>
              </a:rPr>
              <a:t>be germinated </a:t>
            </a:r>
            <a:r>
              <a:rPr dirty="0" sz="1400">
                <a:latin typeface="Carlito"/>
                <a:cs typeface="Carlito"/>
              </a:rPr>
              <a:t>in a </a:t>
            </a:r>
            <a:r>
              <a:rPr dirty="0" sz="1400" spc="-5">
                <a:latin typeface="Carlito"/>
                <a:cs typeface="Carlito"/>
              </a:rPr>
              <a:t>nutrient</a:t>
            </a:r>
            <a:r>
              <a:rPr dirty="0" sz="1400" spc="1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medium.</a:t>
            </a:r>
            <a:endParaRPr sz="1400">
              <a:latin typeface="Carlito"/>
              <a:cs typeface="Carlito"/>
            </a:endParaRPr>
          </a:p>
          <a:p>
            <a:pPr marL="355600" marR="236854" indent="-342900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5">
                <a:latin typeface="Carlito"/>
                <a:cs typeface="Carlito"/>
              </a:rPr>
              <a:t>Higher seed germination </a:t>
            </a:r>
            <a:r>
              <a:rPr dirty="0" sz="1400">
                <a:latin typeface="Carlito"/>
                <a:cs typeface="Carlito"/>
              </a:rPr>
              <a:t>% </a:t>
            </a:r>
            <a:r>
              <a:rPr dirty="0" sz="1400" spc="-10">
                <a:latin typeface="Carlito"/>
                <a:cs typeface="Carlito"/>
              </a:rPr>
              <a:t>even </a:t>
            </a:r>
            <a:r>
              <a:rPr dirty="0" sz="1400">
                <a:latin typeface="Carlito"/>
                <a:cs typeface="Carlito"/>
              </a:rPr>
              <a:t>in </a:t>
            </a:r>
            <a:r>
              <a:rPr dirty="0" sz="1400" spc="-15">
                <a:latin typeface="Carlito"/>
                <a:cs typeface="Carlito"/>
              </a:rPr>
              <a:t>rare </a:t>
            </a:r>
            <a:r>
              <a:rPr dirty="0" sz="1400" spc="-10">
                <a:latin typeface="Carlito"/>
                <a:cs typeface="Carlito"/>
              </a:rPr>
              <a:t>to  </a:t>
            </a:r>
            <a:r>
              <a:rPr dirty="0" sz="1400" spc="-5">
                <a:latin typeface="Carlito"/>
                <a:cs typeface="Carlito"/>
              </a:rPr>
              <a:t>germinate species</a:t>
            </a:r>
            <a:endParaRPr sz="1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10">
                <a:latin typeface="Carlito"/>
                <a:cs typeface="Carlito"/>
              </a:rPr>
              <a:t>Exact </a:t>
            </a:r>
            <a:r>
              <a:rPr dirty="0" sz="1400" spc="-5">
                <a:latin typeface="Carlito"/>
                <a:cs typeface="Carlito"/>
              </a:rPr>
              <a:t>clones </a:t>
            </a:r>
            <a:r>
              <a:rPr dirty="0" sz="1400" spc="-10">
                <a:latin typeface="Carlito"/>
                <a:cs typeface="Carlito"/>
              </a:rPr>
              <a:t>are produced</a:t>
            </a:r>
            <a:r>
              <a:rPr dirty="0" sz="1400" spc="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.</a:t>
            </a:r>
            <a:endParaRPr sz="1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>
                <a:latin typeface="Carlito"/>
                <a:cs typeface="Carlito"/>
              </a:rPr>
              <a:t>Mass </a:t>
            </a:r>
            <a:r>
              <a:rPr dirty="0" sz="1400" spc="-5">
                <a:latin typeface="Carlito"/>
                <a:cs typeface="Carlito"/>
              </a:rPr>
              <a:t>and </a:t>
            </a:r>
            <a:r>
              <a:rPr dirty="0" sz="1400" spc="-10">
                <a:latin typeface="Carlito"/>
                <a:cs typeface="Carlito"/>
              </a:rPr>
              <a:t>rapid</a:t>
            </a:r>
            <a:r>
              <a:rPr dirty="0" sz="1400" spc="-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propagation.</a:t>
            </a:r>
            <a:endParaRPr sz="1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>
                <a:latin typeface="Carlito"/>
                <a:cs typeface="Carlito"/>
              </a:rPr>
              <a:t>Diseased </a:t>
            </a:r>
            <a:r>
              <a:rPr dirty="0" sz="1400" spc="-5">
                <a:latin typeface="Carlito"/>
                <a:cs typeface="Carlito"/>
              </a:rPr>
              <a:t>free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plant</a:t>
            </a:r>
            <a:endParaRPr sz="1400">
              <a:latin typeface="Carlito"/>
              <a:cs typeface="Carlito"/>
            </a:endParaRPr>
          </a:p>
          <a:p>
            <a:pPr marL="355600" marR="250825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5">
                <a:latin typeface="Carlito"/>
                <a:cs typeface="Carlito"/>
              </a:rPr>
              <a:t>Embryo rescue </a:t>
            </a:r>
            <a:r>
              <a:rPr dirty="0" sz="1400">
                <a:latin typeface="Carlito"/>
                <a:cs typeface="Carlito"/>
              </a:rPr>
              <a:t>and </a:t>
            </a:r>
            <a:r>
              <a:rPr dirty="0" sz="1400" spc="-10">
                <a:latin typeface="Carlito"/>
                <a:cs typeface="Carlito"/>
              </a:rPr>
              <a:t>culture </a:t>
            </a:r>
            <a:r>
              <a:rPr dirty="0" sz="1400">
                <a:latin typeface="Carlito"/>
                <a:cs typeface="Carlito"/>
              </a:rPr>
              <a:t>in </a:t>
            </a:r>
            <a:r>
              <a:rPr dirty="0" sz="1400" spc="-5">
                <a:latin typeface="Carlito"/>
                <a:cs typeface="Carlito"/>
              </a:rPr>
              <a:t>hybrid plant  production.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06596" y="501395"/>
            <a:ext cx="4921250" cy="1889760"/>
            <a:chOff x="4006596" y="501395"/>
            <a:chExt cx="4921250" cy="1889760"/>
          </a:xfrm>
        </p:grpSpPr>
        <p:sp>
          <p:nvSpPr>
            <p:cNvPr id="6" name="object 6"/>
            <p:cNvSpPr/>
            <p:nvPr/>
          </p:nvSpPr>
          <p:spPr>
            <a:xfrm>
              <a:off x="4006596" y="501395"/>
              <a:ext cx="2270760" cy="18897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038600" y="533399"/>
              <a:ext cx="2133600" cy="1752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034028" y="528827"/>
              <a:ext cx="2143125" cy="1762125"/>
            </a:xfrm>
            <a:custGeom>
              <a:avLst/>
              <a:gdLst/>
              <a:ahLst/>
              <a:cxnLst/>
              <a:rect l="l" t="t" r="r" b="b"/>
              <a:pathLst>
                <a:path w="2143125" h="1762125">
                  <a:moveTo>
                    <a:pt x="0" y="1761744"/>
                  </a:moveTo>
                  <a:lnTo>
                    <a:pt x="2142744" y="1761744"/>
                  </a:lnTo>
                  <a:lnTo>
                    <a:pt x="2142744" y="0"/>
                  </a:lnTo>
                  <a:lnTo>
                    <a:pt x="0" y="0"/>
                  </a:lnTo>
                  <a:lnTo>
                    <a:pt x="0" y="17617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23076" y="531875"/>
              <a:ext cx="2593848" cy="17556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312408" y="520699"/>
              <a:ext cx="2615565" cy="1778000"/>
            </a:xfrm>
            <a:custGeom>
              <a:avLst/>
              <a:gdLst/>
              <a:ahLst/>
              <a:cxnLst/>
              <a:rect l="l" t="t" r="r" b="b"/>
              <a:pathLst>
                <a:path w="2615565" h="1778000">
                  <a:moveTo>
                    <a:pt x="2605405" y="10160"/>
                  </a:moveTo>
                  <a:lnTo>
                    <a:pt x="2602992" y="10160"/>
                  </a:lnTo>
                  <a:lnTo>
                    <a:pt x="2602992" y="12700"/>
                  </a:lnTo>
                  <a:lnTo>
                    <a:pt x="2602992" y="1765300"/>
                  </a:lnTo>
                  <a:lnTo>
                    <a:pt x="12192" y="1765300"/>
                  </a:lnTo>
                  <a:lnTo>
                    <a:pt x="12192" y="12700"/>
                  </a:lnTo>
                  <a:lnTo>
                    <a:pt x="2602992" y="12700"/>
                  </a:lnTo>
                  <a:lnTo>
                    <a:pt x="2602992" y="10160"/>
                  </a:lnTo>
                  <a:lnTo>
                    <a:pt x="9779" y="10160"/>
                  </a:lnTo>
                  <a:lnTo>
                    <a:pt x="9779" y="12700"/>
                  </a:lnTo>
                  <a:lnTo>
                    <a:pt x="9779" y="1765300"/>
                  </a:lnTo>
                  <a:lnTo>
                    <a:pt x="9779" y="1767840"/>
                  </a:lnTo>
                  <a:lnTo>
                    <a:pt x="2605405" y="1767840"/>
                  </a:lnTo>
                  <a:lnTo>
                    <a:pt x="2605405" y="1765300"/>
                  </a:lnTo>
                  <a:lnTo>
                    <a:pt x="2605405" y="12700"/>
                  </a:lnTo>
                  <a:lnTo>
                    <a:pt x="2605405" y="10160"/>
                  </a:lnTo>
                  <a:close/>
                </a:path>
                <a:path w="2615565" h="1778000">
                  <a:moveTo>
                    <a:pt x="2615184" y="7874"/>
                  </a:moveTo>
                  <a:lnTo>
                    <a:pt x="2607818" y="7874"/>
                  </a:lnTo>
                  <a:lnTo>
                    <a:pt x="2607818" y="1770126"/>
                  </a:lnTo>
                  <a:lnTo>
                    <a:pt x="2615184" y="1770126"/>
                  </a:lnTo>
                  <a:lnTo>
                    <a:pt x="2615184" y="7874"/>
                  </a:lnTo>
                  <a:close/>
                </a:path>
                <a:path w="2615565" h="1778000">
                  <a:moveTo>
                    <a:pt x="261518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770380"/>
                  </a:lnTo>
                  <a:lnTo>
                    <a:pt x="0" y="1778000"/>
                  </a:lnTo>
                  <a:lnTo>
                    <a:pt x="2615184" y="1778000"/>
                  </a:lnTo>
                  <a:lnTo>
                    <a:pt x="2615184" y="1770380"/>
                  </a:lnTo>
                  <a:lnTo>
                    <a:pt x="7366" y="1770380"/>
                  </a:lnTo>
                  <a:lnTo>
                    <a:pt x="7366" y="7620"/>
                  </a:lnTo>
                  <a:lnTo>
                    <a:pt x="2615184" y="7620"/>
                  </a:lnTo>
                  <a:lnTo>
                    <a:pt x="26151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4038600" y="2590800"/>
            <a:ext cx="4996180" cy="2329180"/>
            <a:chOff x="4038600" y="2590800"/>
            <a:chExt cx="4996180" cy="2329180"/>
          </a:xfrm>
        </p:grpSpPr>
        <p:sp>
          <p:nvSpPr>
            <p:cNvPr id="12" name="object 12"/>
            <p:cNvSpPr/>
            <p:nvPr/>
          </p:nvSpPr>
          <p:spPr>
            <a:xfrm>
              <a:off x="4038600" y="2590800"/>
              <a:ext cx="2286000" cy="2209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336792" y="2679192"/>
              <a:ext cx="2697480" cy="22402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400800" y="2743200"/>
              <a:ext cx="2514600" cy="20574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381750" y="2724150"/>
              <a:ext cx="2552700" cy="2095500"/>
            </a:xfrm>
            <a:custGeom>
              <a:avLst/>
              <a:gdLst/>
              <a:ahLst/>
              <a:cxnLst/>
              <a:rect l="l" t="t" r="r" b="b"/>
              <a:pathLst>
                <a:path w="2552700" h="2095500">
                  <a:moveTo>
                    <a:pt x="0" y="2095500"/>
                  </a:moveTo>
                  <a:lnTo>
                    <a:pt x="2552700" y="2095500"/>
                  </a:lnTo>
                  <a:lnTo>
                    <a:pt x="2552700" y="0"/>
                  </a:lnTo>
                  <a:lnTo>
                    <a:pt x="0" y="0"/>
                  </a:lnTo>
                  <a:lnTo>
                    <a:pt x="0" y="20955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194175" y="2307463"/>
            <a:ext cx="15246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rlito"/>
                <a:cs typeface="Carlito"/>
              </a:rPr>
              <a:t>CAPSULE </a:t>
            </a:r>
            <a:r>
              <a:rPr dirty="0" sz="1400" spc="-5">
                <a:latin typeface="Carlito"/>
                <a:cs typeface="Carlito"/>
              </a:rPr>
              <a:t>OF</a:t>
            </a:r>
            <a:r>
              <a:rPr dirty="0" sz="1400" spc="-9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ORCHID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20688" y="2307463"/>
            <a:ext cx="25215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0">
                <a:latin typeface="Carlito"/>
                <a:cs typeface="Carlito"/>
              </a:rPr>
              <a:t>MATURE </a:t>
            </a:r>
            <a:r>
              <a:rPr dirty="0" sz="1400">
                <a:latin typeface="Carlito"/>
                <a:cs typeface="Carlito"/>
              </a:rPr>
              <a:t>CAPSULE </a:t>
            </a:r>
            <a:r>
              <a:rPr dirty="0" sz="1400" spc="-5">
                <a:latin typeface="Carlito"/>
                <a:cs typeface="Carlito"/>
              </a:rPr>
              <a:t>BEARING</a:t>
            </a:r>
            <a:r>
              <a:rPr dirty="0" sz="1400" spc="-6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SEEDS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57598" y="4822316"/>
            <a:ext cx="20402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rlito"/>
                <a:cs typeface="Carlito"/>
              </a:rPr>
              <a:t>CALLUS (OR PLB)OF</a:t>
            </a:r>
            <a:r>
              <a:rPr dirty="0" sz="1400" spc="-9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ORCHID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56629" y="4898516"/>
            <a:ext cx="24364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rlito"/>
                <a:cs typeface="Carlito"/>
              </a:rPr>
              <a:t>INVITRO </a:t>
            </a:r>
            <a:r>
              <a:rPr dirty="0" sz="1400" spc="-15">
                <a:latin typeface="Carlito"/>
                <a:cs typeface="Carlito"/>
              </a:rPr>
              <a:t>GERMINATION </a:t>
            </a:r>
            <a:r>
              <a:rPr dirty="0" sz="1400" spc="-20">
                <a:latin typeface="Carlito"/>
                <a:cs typeface="Carlito"/>
              </a:rPr>
              <a:t>BY</a:t>
            </a:r>
            <a:r>
              <a:rPr dirty="0" sz="1400" spc="-5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SEEDS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2971799"/>
            <a:ext cx="3976370" cy="3886200"/>
            <a:chOff x="0" y="2971799"/>
            <a:chExt cx="3976370" cy="3886200"/>
          </a:xfrm>
        </p:grpSpPr>
        <p:sp>
          <p:nvSpPr>
            <p:cNvPr id="21" name="object 21"/>
            <p:cNvSpPr/>
            <p:nvPr/>
          </p:nvSpPr>
          <p:spPr>
            <a:xfrm>
              <a:off x="0" y="2971799"/>
              <a:ext cx="3886199" cy="388619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658361" y="5868161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90500" y="0"/>
                  </a:moveTo>
                  <a:lnTo>
                    <a:pt x="1905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190500" y="171450"/>
                  </a:lnTo>
                  <a:lnTo>
                    <a:pt x="190500" y="228600"/>
                  </a:lnTo>
                  <a:lnTo>
                    <a:pt x="304800" y="1143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658361" y="5868161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0" y="57150"/>
                  </a:moveTo>
                  <a:lnTo>
                    <a:pt x="190500" y="57150"/>
                  </a:lnTo>
                  <a:lnTo>
                    <a:pt x="190500" y="0"/>
                  </a:lnTo>
                  <a:lnTo>
                    <a:pt x="304800" y="114300"/>
                  </a:lnTo>
                  <a:lnTo>
                    <a:pt x="190500" y="228600"/>
                  </a:lnTo>
                  <a:lnTo>
                    <a:pt x="1905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4117975" y="5584647"/>
            <a:ext cx="3790315" cy="1092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rlito"/>
                <a:cs typeface="Carlito"/>
              </a:rPr>
              <a:t>(a) Clump formation </a:t>
            </a:r>
            <a:r>
              <a:rPr dirty="0" sz="1400" spc="-10">
                <a:latin typeface="Carlito"/>
                <a:cs typeface="Carlito"/>
              </a:rPr>
              <a:t>at </a:t>
            </a:r>
            <a:r>
              <a:rPr dirty="0" sz="1400" spc="-5">
                <a:latin typeface="Carlito"/>
                <a:cs typeface="Carlito"/>
              </a:rPr>
              <a:t>the base of leaf segments on  week </a:t>
            </a:r>
            <a:r>
              <a:rPr dirty="0" sz="1400" spc="-10">
                <a:latin typeface="Carlito"/>
                <a:cs typeface="Carlito"/>
              </a:rPr>
              <a:t>three, (b) </a:t>
            </a:r>
            <a:r>
              <a:rPr dirty="0" sz="1400" spc="-5">
                <a:latin typeface="Carlito"/>
                <a:cs typeface="Carlito"/>
              </a:rPr>
              <a:t>PLB initiation, </a:t>
            </a:r>
            <a:r>
              <a:rPr dirty="0" sz="1400" spc="-10">
                <a:latin typeface="Carlito"/>
                <a:cs typeface="Carlito"/>
              </a:rPr>
              <a:t>(c) </a:t>
            </a:r>
            <a:r>
              <a:rPr dirty="0" sz="1400" spc="-5">
                <a:latin typeface="Carlito"/>
                <a:cs typeface="Carlito"/>
              </a:rPr>
              <a:t>PLB development  </a:t>
            </a:r>
            <a:r>
              <a:rPr dirty="0" sz="1400" spc="-10">
                <a:latin typeface="Carlito"/>
                <a:cs typeface="Carlito"/>
              </a:rPr>
              <a:t>into </a:t>
            </a:r>
            <a:r>
              <a:rPr dirty="0" sz="1400" spc="-5">
                <a:latin typeface="Carlito"/>
                <a:cs typeface="Carlito"/>
              </a:rPr>
              <a:t>shoots and roots, </a:t>
            </a:r>
            <a:r>
              <a:rPr dirty="0" sz="1400" spc="-10">
                <a:latin typeface="Carlito"/>
                <a:cs typeface="Carlito"/>
              </a:rPr>
              <a:t>(d) direct </a:t>
            </a:r>
            <a:r>
              <a:rPr dirty="0" sz="1400" spc="-5">
                <a:latin typeface="Carlito"/>
                <a:cs typeface="Carlito"/>
              </a:rPr>
              <a:t>shoot formation (e)  shoot induced roots on week six and </a:t>
            </a:r>
            <a:r>
              <a:rPr dirty="0" sz="1400" spc="5">
                <a:latin typeface="Carlito"/>
                <a:cs typeface="Carlito"/>
              </a:rPr>
              <a:t>(f) </a:t>
            </a:r>
            <a:r>
              <a:rPr dirty="0" sz="1400" spc="-5">
                <a:latin typeface="Carlito"/>
                <a:cs typeface="Carlito"/>
              </a:rPr>
              <a:t>3-month-  </a:t>
            </a:r>
            <a:r>
              <a:rPr dirty="0" sz="1400">
                <a:latin typeface="Carlito"/>
                <a:cs typeface="Carlito"/>
              </a:rPr>
              <a:t>old</a:t>
            </a:r>
            <a:r>
              <a:rPr dirty="0" sz="1400" spc="-2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plantlets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39361" y="5563361"/>
            <a:ext cx="4114800" cy="1143000"/>
          </a:xfrm>
          <a:custGeom>
            <a:avLst/>
            <a:gdLst/>
            <a:ahLst/>
            <a:cxnLst/>
            <a:rect l="l" t="t" r="r" b="b"/>
            <a:pathLst>
              <a:path w="4114800" h="1143000">
                <a:moveTo>
                  <a:pt x="0" y="0"/>
                </a:moveTo>
                <a:lnTo>
                  <a:pt x="3924299" y="0"/>
                </a:lnTo>
                <a:lnTo>
                  <a:pt x="3967962" y="5031"/>
                </a:lnTo>
                <a:lnTo>
                  <a:pt x="4008053" y="19363"/>
                </a:lnTo>
                <a:lnTo>
                  <a:pt x="4043425" y="41851"/>
                </a:lnTo>
                <a:lnTo>
                  <a:pt x="4072932" y="71353"/>
                </a:lnTo>
                <a:lnTo>
                  <a:pt x="4095427" y="106724"/>
                </a:lnTo>
                <a:lnTo>
                  <a:pt x="4109765" y="146821"/>
                </a:lnTo>
                <a:lnTo>
                  <a:pt x="4114799" y="190500"/>
                </a:lnTo>
                <a:lnTo>
                  <a:pt x="4114799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6" name="object 26"/>
          <p:cNvGrpSpPr/>
          <p:nvPr/>
        </p:nvGrpSpPr>
        <p:grpSpPr>
          <a:xfrm>
            <a:off x="-12191" y="445008"/>
            <a:ext cx="9170035" cy="4750435"/>
            <a:chOff x="-12191" y="445008"/>
            <a:chExt cx="9170035" cy="4750435"/>
          </a:xfrm>
        </p:grpSpPr>
        <p:sp>
          <p:nvSpPr>
            <p:cNvPr id="27" name="object 27"/>
            <p:cNvSpPr/>
            <p:nvPr/>
          </p:nvSpPr>
          <p:spPr>
            <a:xfrm>
              <a:off x="3963161" y="457962"/>
              <a:ext cx="5181600" cy="4724400"/>
            </a:xfrm>
            <a:custGeom>
              <a:avLst/>
              <a:gdLst/>
              <a:ahLst/>
              <a:cxnLst/>
              <a:rect l="l" t="t" r="r" b="b"/>
              <a:pathLst>
                <a:path w="5181600" h="4724400">
                  <a:moveTo>
                    <a:pt x="0" y="4724400"/>
                  </a:moveTo>
                  <a:lnTo>
                    <a:pt x="5181599" y="4724400"/>
                  </a:lnTo>
                  <a:lnTo>
                    <a:pt x="5181599" y="0"/>
                  </a:lnTo>
                  <a:lnTo>
                    <a:pt x="0" y="0"/>
                  </a:lnTo>
                  <a:lnTo>
                    <a:pt x="0" y="47244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62" y="457962"/>
              <a:ext cx="3962400" cy="2514600"/>
            </a:xfrm>
            <a:custGeom>
              <a:avLst/>
              <a:gdLst/>
              <a:ahLst/>
              <a:cxnLst/>
              <a:rect l="l" t="t" r="r" b="b"/>
              <a:pathLst>
                <a:path w="3962400" h="2514600">
                  <a:moveTo>
                    <a:pt x="0" y="2514600"/>
                  </a:moveTo>
                  <a:lnTo>
                    <a:pt x="3962400" y="2514600"/>
                  </a:lnTo>
                  <a:lnTo>
                    <a:pt x="3962400" y="0"/>
                  </a:lnTo>
                  <a:lnTo>
                    <a:pt x="0" y="0"/>
                  </a:lnTo>
                  <a:lnTo>
                    <a:pt x="0" y="25146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490339" y="1295399"/>
              <a:ext cx="3136265" cy="3583940"/>
            </a:xfrm>
            <a:custGeom>
              <a:avLst/>
              <a:gdLst/>
              <a:ahLst/>
              <a:cxnLst/>
              <a:rect l="l" t="t" r="r" b="b"/>
              <a:pathLst>
                <a:path w="3136265" h="3583940">
                  <a:moveTo>
                    <a:pt x="538861" y="2590800"/>
                  </a:moveTo>
                  <a:lnTo>
                    <a:pt x="452628" y="2639568"/>
                  </a:lnTo>
                  <a:lnTo>
                    <a:pt x="449580" y="2641219"/>
                  </a:lnTo>
                  <a:lnTo>
                    <a:pt x="448437" y="2645156"/>
                  </a:lnTo>
                  <a:lnTo>
                    <a:pt x="451993" y="2651252"/>
                  </a:lnTo>
                  <a:lnTo>
                    <a:pt x="455803" y="2652395"/>
                  </a:lnTo>
                  <a:lnTo>
                    <a:pt x="458851" y="2650617"/>
                  </a:lnTo>
                  <a:lnTo>
                    <a:pt x="515175" y="2618778"/>
                  </a:lnTo>
                  <a:lnTo>
                    <a:pt x="0" y="3502025"/>
                  </a:lnTo>
                  <a:lnTo>
                    <a:pt x="10922" y="3508375"/>
                  </a:lnTo>
                  <a:lnTo>
                    <a:pt x="526161" y="2625153"/>
                  </a:lnTo>
                  <a:lnTo>
                    <a:pt x="526161" y="2693416"/>
                  </a:lnTo>
                  <a:lnTo>
                    <a:pt x="528955" y="2696210"/>
                  </a:lnTo>
                  <a:lnTo>
                    <a:pt x="536067" y="2696210"/>
                  </a:lnTo>
                  <a:lnTo>
                    <a:pt x="538861" y="2693416"/>
                  </a:lnTo>
                  <a:lnTo>
                    <a:pt x="538861" y="2598420"/>
                  </a:lnTo>
                  <a:lnTo>
                    <a:pt x="538861" y="2590800"/>
                  </a:lnTo>
                  <a:close/>
                </a:path>
                <a:path w="3136265" h="3583940">
                  <a:moveTo>
                    <a:pt x="621030" y="988568"/>
                  </a:moveTo>
                  <a:lnTo>
                    <a:pt x="403923" y="337032"/>
                  </a:lnTo>
                  <a:lnTo>
                    <a:pt x="452501" y="379730"/>
                  </a:lnTo>
                  <a:lnTo>
                    <a:pt x="455168" y="382016"/>
                  </a:lnTo>
                  <a:lnTo>
                    <a:pt x="459105" y="381762"/>
                  </a:lnTo>
                  <a:lnTo>
                    <a:pt x="463804" y="376555"/>
                  </a:lnTo>
                  <a:lnTo>
                    <a:pt x="463550" y="372491"/>
                  </a:lnTo>
                  <a:lnTo>
                    <a:pt x="460883" y="370205"/>
                  </a:lnTo>
                  <a:lnTo>
                    <a:pt x="397725" y="314706"/>
                  </a:lnTo>
                  <a:lnTo>
                    <a:pt x="386461" y="304800"/>
                  </a:lnTo>
                  <a:lnTo>
                    <a:pt x="366141" y="401828"/>
                  </a:lnTo>
                  <a:lnTo>
                    <a:pt x="365379" y="405257"/>
                  </a:lnTo>
                  <a:lnTo>
                    <a:pt x="367665" y="408559"/>
                  </a:lnTo>
                  <a:lnTo>
                    <a:pt x="371094" y="409321"/>
                  </a:lnTo>
                  <a:lnTo>
                    <a:pt x="374523" y="409956"/>
                  </a:lnTo>
                  <a:lnTo>
                    <a:pt x="377825" y="407797"/>
                  </a:lnTo>
                  <a:lnTo>
                    <a:pt x="378587" y="404368"/>
                  </a:lnTo>
                  <a:lnTo>
                    <a:pt x="391820" y="340969"/>
                  </a:lnTo>
                  <a:lnTo>
                    <a:pt x="609092" y="992632"/>
                  </a:lnTo>
                  <a:lnTo>
                    <a:pt x="621030" y="988568"/>
                  </a:lnTo>
                  <a:close/>
                </a:path>
                <a:path w="3136265" h="3583940">
                  <a:moveTo>
                    <a:pt x="2761234" y="2616454"/>
                  </a:moveTo>
                  <a:lnTo>
                    <a:pt x="2760853" y="2612898"/>
                  </a:lnTo>
                  <a:lnTo>
                    <a:pt x="2749778" y="2523617"/>
                  </a:lnTo>
                  <a:lnTo>
                    <a:pt x="2748661" y="2514600"/>
                  </a:lnTo>
                  <a:lnTo>
                    <a:pt x="2669032" y="2573528"/>
                  </a:lnTo>
                  <a:lnTo>
                    <a:pt x="2666238" y="2575687"/>
                  </a:lnTo>
                  <a:lnTo>
                    <a:pt x="2665603" y="2579624"/>
                  </a:lnTo>
                  <a:lnTo>
                    <a:pt x="2667762" y="2582418"/>
                  </a:lnTo>
                  <a:lnTo>
                    <a:pt x="2669794" y="2585339"/>
                  </a:lnTo>
                  <a:lnTo>
                    <a:pt x="2673858" y="2585847"/>
                  </a:lnTo>
                  <a:lnTo>
                    <a:pt x="2676652" y="2583815"/>
                  </a:lnTo>
                  <a:lnTo>
                    <a:pt x="2728569" y="2545296"/>
                  </a:lnTo>
                  <a:lnTo>
                    <a:pt x="2285619" y="3578860"/>
                  </a:lnTo>
                  <a:lnTo>
                    <a:pt x="2297303" y="3583940"/>
                  </a:lnTo>
                  <a:lnTo>
                    <a:pt x="2740279" y="2550337"/>
                  </a:lnTo>
                  <a:lnTo>
                    <a:pt x="2748280" y="2614422"/>
                  </a:lnTo>
                  <a:lnTo>
                    <a:pt x="2748661" y="2617978"/>
                  </a:lnTo>
                  <a:lnTo>
                    <a:pt x="2751836" y="2620391"/>
                  </a:lnTo>
                  <a:lnTo>
                    <a:pt x="2758821" y="2619629"/>
                  </a:lnTo>
                  <a:lnTo>
                    <a:pt x="2761234" y="2616454"/>
                  </a:lnTo>
                  <a:close/>
                </a:path>
                <a:path w="3136265" h="3583940">
                  <a:moveTo>
                    <a:pt x="2907030" y="988314"/>
                  </a:moveTo>
                  <a:lnTo>
                    <a:pt x="2538920" y="31381"/>
                  </a:lnTo>
                  <a:lnTo>
                    <a:pt x="2589403" y="71882"/>
                  </a:lnTo>
                  <a:lnTo>
                    <a:pt x="2592197" y="74041"/>
                  </a:lnTo>
                  <a:lnTo>
                    <a:pt x="2596134" y="73660"/>
                  </a:lnTo>
                  <a:lnTo>
                    <a:pt x="2598420" y="70866"/>
                  </a:lnTo>
                  <a:lnTo>
                    <a:pt x="2600579" y="68072"/>
                  </a:lnTo>
                  <a:lnTo>
                    <a:pt x="2600071" y="64135"/>
                  </a:lnTo>
                  <a:lnTo>
                    <a:pt x="2531783" y="9398"/>
                  </a:lnTo>
                  <a:lnTo>
                    <a:pt x="2520061" y="0"/>
                  </a:lnTo>
                  <a:lnTo>
                    <a:pt x="2504186" y="97790"/>
                  </a:lnTo>
                  <a:lnTo>
                    <a:pt x="2503551" y="101219"/>
                  </a:lnTo>
                  <a:lnTo>
                    <a:pt x="2505964" y="104521"/>
                  </a:lnTo>
                  <a:lnTo>
                    <a:pt x="2509393" y="105029"/>
                  </a:lnTo>
                  <a:lnTo>
                    <a:pt x="2512822" y="105664"/>
                  </a:lnTo>
                  <a:lnTo>
                    <a:pt x="2516124" y="103251"/>
                  </a:lnTo>
                  <a:lnTo>
                    <a:pt x="2516759" y="99822"/>
                  </a:lnTo>
                  <a:lnTo>
                    <a:pt x="2527096" y="35915"/>
                  </a:lnTo>
                  <a:lnTo>
                    <a:pt x="2895092" y="992886"/>
                  </a:lnTo>
                  <a:lnTo>
                    <a:pt x="2907030" y="988314"/>
                  </a:lnTo>
                  <a:close/>
                </a:path>
                <a:path w="3136265" h="3583940">
                  <a:moveTo>
                    <a:pt x="3136265" y="483362"/>
                  </a:moveTo>
                  <a:lnTo>
                    <a:pt x="3136011" y="479933"/>
                  </a:lnTo>
                  <a:lnTo>
                    <a:pt x="3130194" y="389382"/>
                  </a:lnTo>
                  <a:lnTo>
                    <a:pt x="3129661" y="381000"/>
                  </a:lnTo>
                  <a:lnTo>
                    <a:pt x="3043809" y="437134"/>
                  </a:lnTo>
                  <a:lnTo>
                    <a:pt x="3042920" y="441071"/>
                  </a:lnTo>
                  <a:lnTo>
                    <a:pt x="3044825" y="443992"/>
                  </a:lnTo>
                  <a:lnTo>
                    <a:pt x="3046857" y="446913"/>
                  </a:lnTo>
                  <a:lnTo>
                    <a:pt x="3050794" y="447802"/>
                  </a:lnTo>
                  <a:lnTo>
                    <a:pt x="3107842" y="410400"/>
                  </a:lnTo>
                  <a:lnTo>
                    <a:pt x="2895346" y="835406"/>
                  </a:lnTo>
                  <a:lnTo>
                    <a:pt x="2906776" y="840994"/>
                  </a:lnTo>
                  <a:lnTo>
                    <a:pt x="3119221" y="415963"/>
                  </a:lnTo>
                  <a:lnTo>
                    <a:pt x="3123438" y="480695"/>
                  </a:lnTo>
                  <a:lnTo>
                    <a:pt x="3123565" y="484251"/>
                  </a:lnTo>
                  <a:lnTo>
                    <a:pt x="3126613" y="486791"/>
                  </a:lnTo>
                  <a:lnTo>
                    <a:pt x="3130169" y="486664"/>
                  </a:lnTo>
                  <a:lnTo>
                    <a:pt x="3133598" y="486410"/>
                  </a:lnTo>
                  <a:lnTo>
                    <a:pt x="3136265" y="48336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6985" y="461899"/>
            <a:ext cx="250952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Co</a:t>
            </a:r>
            <a:r>
              <a:rPr dirty="0" sz="4400" spc="10"/>
              <a:t>n</a:t>
            </a:r>
            <a:r>
              <a:rPr dirty="0" sz="4400"/>
              <a:t>clusion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35940" y="1537461"/>
            <a:ext cx="8012430" cy="414147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5">
                <a:latin typeface="Carlito"/>
                <a:cs typeface="Carlito"/>
              </a:rPr>
              <a:t>Plant </a:t>
            </a:r>
            <a:r>
              <a:rPr dirty="0" sz="2700">
                <a:latin typeface="Carlito"/>
                <a:cs typeface="Carlito"/>
              </a:rPr>
              <a:t>tissue </a:t>
            </a:r>
            <a:r>
              <a:rPr dirty="0" sz="2700" spc="-10">
                <a:latin typeface="Carlito"/>
                <a:cs typeface="Carlito"/>
              </a:rPr>
              <a:t>culture represents most promising areas </a:t>
            </a:r>
            <a:r>
              <a:rPr dirty="0" sz="2700" spc="-5">
                <a:latin typeface="Carlito"/>
                <a:cs typeface="Carlito"/>
              </a:rPr>
              <a:t>of  application </a:t>
            </a:r>
            <a:r>
              <a:rPr dirty="0" sz="2700">
                <a:latin typeface="Carlito"/>
                <a:cs typeface="Carlito"/>
              </a:rPr>
              <a:t>and giving an </a:t>
            </a:r>
            <a:r>
              <a:rPr dirty="0" sz="2700" spc="-5">
                <a:latin typeface="Carlito"/>
                <a:cs typeface="Carlito"/>
              </a:rPr>
              <a:t>outlook </a:t>
            </a:r>
            <a:r>
              <a:rPr dirty="0" sz="2700" spc="-15">
                <a:latin typeface="Carlito"/>
                <a:cs typeface="Carlito"/>
              </a:rPr>
              <a:t>into </a:t>
            </a:r>
            <a:r>
              <a:rPr dirty="0" sz="2700" spc="-10">
                <a:latin typeface="Carlito"/>
                <a:cs typeface="Carlito"/>
              </a:rPr>
              <a:t>the</a:t>
            </a:r>
            <a:r>
              <a:rPr dirty="0" sz="2700" spc="-30">
                <a:latin typeface="Carlito"/>
                <a:cs typeface="Carlito"/>
              </a:rPr>
              <a:t> </a:t>
            </a:r>
            <a:r>
              <a:rPr dirty="0" sz="2700" spc="-10">
                <a:latin typeface="Carlito"/>
                <a:cs typeface="Carlito"/>
              </a:rPr>
              <a:t>future.</a:t>
            </a:r>
            <a:endParaRPr sz="2700">
              <a:latin typeface="Carlito"/>
              <a:cs typeface="Carlito"/>
            </a:endParaRPr>
          </a:p>
          <a:p>
            <a:pPr marL="355600" marR="5080" indent="-342900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>
                <a:latin typeface="Carlito"/>
                <a:cs typeface="Carlito"/>
              </a:rPr>
              <a:t>While </a:t>
            </a:r>
            <a:r>
              <a:rPr dirty="0" sz="2700" spc="-5">
                <a:latin typeface="Carlito"/>
                <a:cs typeface="Carlito"/>
              </a:rPr>
              <a:t>tissue-culture </a:t>
            </a:r>
            <a:r>
              <a:rPr dirty="0" sz="2700" spc="-25">
                <a:latin typeface="Carlito"/>
                <a:cs typeface="Carlito"/>
              </a:rPr>
              <a:t>offers </a:t>
            </a:r>
            <a:r>
              <a:rPr dirty="0" sz="2700" spc="-5">
                <a:latin typeface="Carlito"/>
                <a:cs typeface="Carlito"/>
              </a:rPr>
              <a:t>tremendous </a:t>
            </a:r>
            <a:r>
              <a:rPr dirty="0" sz="2700" spc="-10">
                <a:latin typeface="Carlito"/>
                <a:cs typeface="Carlito"/>
              </a:rPr>
              <a:t>benefits, </a:t>
            </a:r>
            <a:r>
              <a:rPr dirty="0" sz="2700">
                <a:latin typeface="Carlito"/>
                <a:cs typeface="Carlito"/>
              </a:rPr>
              <a:t>it  </a:t>
            </a:r>
            <a:r>
              <a:rPr dirty="0" sz="2700" spc="-10">
                <a:latin typeface="Carlito"/>
                <a:cs typeface="Carlito"/>
              </a:rPr>
              <a:t>could </a:t>
            </a:r>
            <a:r>
              <a:rPr dirty="0" sz="2700" spc="-5">
                <a:latin typeface="Carlito"/>
                <a:cs typeface="Carlito"/>
              </a:rPr>
              <a:t>be </a:t>
            </a:r>
            <a:r>
              <a:rPr dirty="0" sz="2700">
                <a:latin typeface="Carlito"/>
                <a:cs typeface="Carlito"/>
              </a:rPr>
              <a:t>a </a:t>
            </a:r>
            <a:r>
              <a:rPr dirty="0" sz="2700" spc="-5">
                <a:latin typeface="Carlito"/>
                <a:cs typeface="Carlito"/>
              </a:rPr>
              <a:t>bane </a:t>
            </a:r>
            <a:r>
              <a:rPr dirty="0" sz="2700">
                <a:latin typeface="Carlito"/>
                <a:cs typeface="Carlito"/>
              </a:rPr>
              <a:t>if </a:t>
            </a:r>
            <a:r>
              <a:rPr dirty="0" sz="2700" spc="-20">
                <a:latin typeface="Carlito"/>
                <a:cs typeface="Carlito"/>
              </a:rPr>
              <a:t>undertaken </a:t>
            </a:r>
            <a:r>
              <a:rPr dirty="0" sz="2700" spc="-25">
                <a:latin typeface="Carlito"/>
                <a:cs typeface="Carlito"/>
              </a:rPr>
              <a:t>improperly. </a:t>
            </a:r>
            <a:r>
              <a:rPr dirty="0" sz="2700">
                <a:latin typeface="Carlito"/>
                <a:cs typeface="Carlito"/>
              </a:rPr>
              <a:t>It </a:t>
            </a:r>
            <a:r>
              <a:rPr dirty="0" sz="2700" spc="-10">
                <a:latin typeface="Carlito"/>
                <a:cs typeface="Carlito"/>
              </a:rPr>
              <a:t>could </a:t>
            </a:r>
            <a:r>
              <a:rPr dirty="0" sz="2700" spc="-5">
                <a:latin typeface="Carlito"/>
                <a:cs typeface="Carlito"/>
              </a:rPr>
              <a:t>be  </a:t>
            </a:r>
            <a:r>
              <a:rPr dirty="0" sz="2700">
                <a:latin typeface="Carlito"/>
                <a:cs typeface="Carlito"/>
              </a:rPr>
              <a:t>the </a:t>
            </a:r>
            <a:r>
              <a:rPr dirty="0" sz="2700" spc="-20">
                <a:latin typeface="Carlito"/>
                <a:cs typeface="Carlito"/>
              </a:rPr>
              <a:t>fastest </a:t>
            </a:r>
            <a:r>
              <a:rPr dirty="0" sz="2700">
                <a:latin typeface="Carlito"/>
                <a:cs typeface="Carlito"/>
              </a:rPr>
              <a:t>means </a:t>
            </a:r>
            <a:r>
              <a:rPr dirty="0" sz="2700" spc="-5">
                <a:latin typeface="Carlito"/>
                <a:cs typeface="Carlito"/>
              </a:rPr>
              <a:t>of </a:t>
            </a:r>
            <a:r>
              <a:rPr dirty="0" sz="2700" spc="-10">
                <a:latin typeface="Carlito"/>
                <a:cs typeface="Carlito"/>
              </a:rPr>
              <a:t>spreading </a:t>
            </a:r>
            <a:r>
              <a:rPr dirty="0" sz="2700" spc="-5">
                <a:latin typeface="Carlito"/>
                <a:cs typeface="Carlito"/>
              </a:rPr>
              <a:t>disease </a:t>
            </a:r>
            <a:r>
              <a:rPr dirty="0" sz="2700">
                <a:latin typeface="Carlito"/>
                <a:cs typeface="Carlito"/>
              </a:rPr>
              <a:t>in </a:t>
            </a:r>
            <a:r>
              <a:rPr dirty="0" sz="2700" spc="-20">
                <a:latin typeface="Carlito"/>
                <a:cs typeface="Carlito"/>
              </a:rPr>
              <a:t>any </a:t>
            </a:r>
            <a:r>
              <a:rPr dirty="0" sz="2700" spc="-15">
                <a:latin typeface="Carlito"/>
                <a:cs typeface="Carlito"/>
              </a:rPr>
              <a:t>crop. </a:t>
            </a:r>
            <a:r>
              <a:rPr dirty="0" sz="2700">
                <a:latin typeface="Carlito"/>
                <a:cs typeface="Carlito"/>
              </a:rPr>
              <a:t>If  the </a:t>
            </a:r>
            <a:r>
              <a:rPr dirty="0" sz="2700" spc="-10">
                <a:latin typeface="Carlito"/>
                <a:cs typeface="Carlito"/>
              </a:rPr>
              <a:t>source </a:t>
            </a:r>
            <a:r>
              <a:rPr dirty="0" sz="2700" spc="-5">
                <a:latin typeface="Carlito"/>
                <a:cs typeface="Carlito"/>
              </a:rPr>
              <a:t>of </a:t>
            </a:r>
            <a:r>
              <a:rPr dirty="0" sz="2700">
                <a:latin typeface="Carlito"/>
                <a:cs typeface="Carlito"/>
              </a:rPr>
              <a:t>the </a:t>
            </a:r>
            <a:r>
              <a:rPr dirty="0" sz="2700" spc="-10">
                <a:latin typeface="Carlito"/>
                <a:cs typeface="Carlito"/>
              </a:rPr>
              <a:t>material </a:t>
            </a:r>
            <a:r>
              <a:rPr dirty="0" sz="2700" spc="-15">
                <a:latin typeface="Carlito"/>
                <a:cs typeface="Carlito"/>
              </a:rPr>
              <a:t>to </a:t>
            </a:r>
            <a:r>
              <a:rPr dirty="0" sz="2700" spc="-5">
                <a:latin typeface="Carlito"/>
                <a:cs typeface="Carlito"/>
              </a:rPr>
              <a:t>be </a:t>
            </a:r>
            <a:r>
              <a:rPr dirty="0" sz="2700" spc="-10">
                <a:latin typeface="Carlito"/>
                <a:cs typeface="Carlito"/>
              </a:rPr>
              <a:t>tissue-cultured </a:t>
            </a:r>
            <a:r>
              <a:rPr dirty="0" sz="2700">
                <a:latin typeface="Carlito"/>
                <a:cs typeface="Carlito"/>
              </a:rPr>
              <a:t>is  </a:t>
            </a:r>
            <a:r>
              <a:rPr dirty="0" sz="2700" spc="-10">
                <a:latin typeface="Carlito"/>
                <a:cs typeface="Carlito"/>
              </a:rPr>
              <a:t>disease-infected, </a:t>
            </a:r>
            <a:r>
              <a:rPr dirty="0" sz="2700">
                <a:latin typeface="Carlito"/>
                <a:cs typeface="Carlito"/>
              </a:rPr>
              <a:t>the </a:t>
            </a:r>
            <a:r>
              <a:rPr dirty="0" sz="2700" spc="-5">
                <a:latin typeface="Carlito"/>
                <a:cs typeface="Carlito"/>
              </a:rPr>
              <a:t>resulting </a:t>
            </a:r>
            <a:r>
              <a:rPr dirty="0" sz="2700" spc="-10">
                <a:latin typeface="Carlito"/>
                <a:cs typeface="Carlito"/>
              </a:rPr>
              <a:t>tissue-cultured plantlets  </a:t>
            </a:r>
            <a:r>
              <a:rPr dirty="0" sz="2700">
                <a:latin typeface="Carlito"/>
                <a:cs typeface="Carlito"/>
              </a:rPr>
              <a:t>will </a:t>
            </a:r>
            <a:r>
              <a:rPr dirty="0" sz="2700" spc="-5">
                <a:latin typeface="Carlito"/>
                <a:cs typeface="Carlito"/>
              </a:rPr>
              <a:t>carry </a:t>
            </a:r>
            <a:r>
              <a:rPr dirty="0" sz="2700">
                <a:latin typeface="Carlito"/>
                <a:cs typeface="Carlito"/>
              </a:rPr>
              <a:t>the </a:t>
            </a:r>
            <a:r>
              <a:rPr dirty="0" sz="2700" spc="-5">
                <a:latin typeface="Carlito"/>
                <a:cs typeface="Carlito"/>
              </a:rPr>
              <a:t>disease. Since tissue </a:t>
            </a:r>
            <a:r>
              <a:rPr dirty="0" sz="2700" spc="-10">
                <a:latin typeface="Carlito"/>
                <a:cs typeface="Carlito"/>
              </a:rPr>
              <a:t>culture could  </a:t>
            </a:r>
            <a:r>
              <a:rPr dirty="0" sz="2700" spc="-15">
                <a:latin typeface="Carlito"/>
                <a:cs typeface="Carlito"/>
              </a:rPr>
              <a:t>produce </a:t>
            </a:r>
            <a:r>
              <a:rPr dirty="0" sz="2700" spc="-5">
                <a:latin typeface="Carlito"/>
                <a:cs typeface="Carlito"/>
              </a:rPr>
              <a:t>thousands </a:t>
            </a:r>
            <a:r>
              <a:rPr dirty="0" sz="2700">
                <a:latin typeface="Carlito"/>
                <a:cs typeface="Carlito"/>
              </a:rPr>
              <a:t>if </a:t>
            </a:r>
            <a:r>
              <a:rPr dirty="0" sz="2700" spc="-5">
                <a:latin typeface="Carlito"/>
                <a:cs typeface="Carlito"/>
              </a:rPr>
              <a:t>not </a:t>
            </a:r>
            <a:r>
              <a:rPr dirty="0" sz="2700">
                <a:latin typeface="Carlito"/>
                <a:cs typeface="Carlito"/>
              </a:rPr>
              <a:t>millions of </a:t>
            </a:r>
            <a:r>
              <a:rPr dirty="0" sz="2700" spc="-10">
                <a:latin typeface="Carlito"/>
                <a:cs typeface="Carlito"/>
              </a:rPr>
              <a:t>plantlets  tremendously </a:t>
            </a:r>
            <a:r>
              <a:rPr dirty="0" sz="2700" spc="-15">
                <a:latin typeface="Carlito"/>
                <a:cs typeface="Carlito"/>
              </a:rPr>
              <a:t>fast, </a:t>
            </a:r>
            <a:r>
              <a:rPr dirty="0" sz="2700">
                <a:latin typeface="Carlito"/>
                <a:cs typeface="Carlito"/>
              </a:rPr>
              <a:t>the </a:t>
            </a:r>
            <a:r>
              <a:rPr dirty="0" sz="2700" spc="-5">
                <a:latin typeface="Carlito"/>
                <a:cs typeface="Carlito"/>
              </a:rPr>
              <a:t>disease </a:t>
            </a:r>
            <a:r>
              <a:rPr dirty="0" sz="2700" spc="-10">
                <a:latin typeface="Carlito"/>
                <a:cs typeface="Carlito"/>
              </a:rPr>
              <a:t>could spread </a:t>
            </a:r>
            <a:r>
              <a:rPr dirty="0" sz="2700" spc="-5">
                <a:latin typeface="Carlito"/>
                <a:cs typeface="Carlito"/>
              </a:rPr>
              <a:t>super </a:t>
            </a:r>
            <a:r>
              <a:rPr dirty="0" sz="2700" spc="-15">
                <a:latin typeface="Carlito"/>
                <a:cs typeface="Carlito"/>
              </a:rPr>
              <a:t>fast.  </a:t>
            </a:r>
            <a:r>
              <a:rPr dirty="0" sz="2700" spc="-5">
                <a:latin typeface="Carlito"/>
                <a:cs typeface="Carlito"/>
              </a:rPr>
              <a:t>Thus </a:t>
            </a:r>
            <a:r>
              <a:rPr dirty="0" sz="2700" spc="-10">
                <a:latin typeface="Carlito"/>
                <a:cs typeface="Carlito"/>
              </a:rPr>
              <a:t>conducting </a:t>
            </a:r>
            <a:r>
              <a:rPr dirty="0" sz="2700" spc="-5">
                <a:latin typeface="Carlito"/>
                <a:cs typeface="Carlito"/>
              </a:rPr>
              <a:t>tissue </a:t>
            </a:r>
            <a:r>
              <a:rPr dirty="0" sz="2700" spc="-10">
                <a:latin typeface="Carlito"/>
                <a:cs typeface="Carlito"/>
              </a:rPr>
              <a:t>culture </a:t>
            </a:r>
            <a:r>
              <a:rPr dirty="0" sz="2700" spc="-15">
                <a:latin typeface="Carlito"/>
                <a:cs typeface="Carlito"/>
              </a:rPr>
              <a:t>we </a:t>
            </a:r>
            <a:r>
              <a:rPr dirty="0" sz="2700" spc="-10">
                <a:latin typeface="Carlito"/>
                <a:cs typeface="Carlito"/>
              </a:rPr>
              <a:t>must </a:t>
            </a:r>
            <a:r>
              <a:rPr dirty="0" sz="2700" spc="-5">
                <a:latin typeface="Carlito"/>
                <a:cs typeface="Carlito"/>
              </a:rPr>
              <a:t>be </a:t>
            </a:r>
            <a:r>
              <a:rPr dirty="0" sz="2700" spc="-15">
                <a:latin typeface="Carlito"/>
                <a:cs typeface="Carlito"/>
              </a:rPr>
              <a:t>sure </a:t>
            </a:r>
            <a:r>
              <a:rPr dirty="0" sz="2700" spc="-10">
                <a:latin typeface="Carlito"/>
                <a:cs typeface="Carlito"/>
              </a:rPr>
              <a:t>that  </a:t>
            </a:r>
            <a:r>
              <a:rPr dirty="0" sz="2700">
                <a:latin typeface="Carlito"/>
                <a:cs typeface="Carlito"/>
              </a:rPr>
              <a:t>the </a:t>
            </a:r>
            <a:r>
              <a:rPr dirty="0" sz="2700" spc="-15">
                <a:latin typeface="Carlito"/>
                <a:cs typeface="Carlito"/>
              </a:rPr>
              <a:t>parent </a:t>
            </a:r>
            <a:r>
              <a:rPr dirty="0" sz="2700" spc="-10">
                <a:latin typeface="Carlito"/>
                <a:cs typeface="Carlito"/>
              </a:rPr>
              <a:t>plant </a:t>
            </a:r>
            <a:r>
              <a:rPr dirty="0" sz="2700">
                <a:latin typeface="Carlito"/>
                <a:cs typeface="Carlito"/>
              </a:rPr>
              <a:t>is </a:t>
            </a:r>
            <a:r>
              <a:rPr dirty="0" sz="2700" spc="-10">
                <a:latin typeface="Carlito"/>
                <a:cs typeface="Carlito"/>
              </a:rPr>
              <a:t>free </a:t>
            </a:r>
            <a:r>
              <a:rPr dirty="0" sz="2700" spc="-20">
                <a:latin typeface="Carlito"/>
                <a:cs typeface="Carlito"/>
              </a:rPr>
              <a:t>from </a:t>
            </a:r>
            <a:r>
              <a:rPr dirty="0" sz="2700" spc="-10">
                <a:latin typeface="Carlito"/>
                <a:cs typeface="Carlito"/>
              </a:rPr>
              <a:t>infection </a:t>
            </a:r>
            <a:r>
              <a:rPr dirty="0" sz="2700" spc="-5">
                <a:latin typeface="Carlito"/>
                <a:cs typeface="Carlito"/>
              </a:rPr>
              <a:t>or</a:t>
            </a:r>
            <a:r>
              <a:rPr dirty="0" sz="2700" spc="-40">
                <a:latin typeface="Carlito"/>
                <a:cs typeface="Carlito"/>
              </a:rPr>
              <a:t> </a:t>
            </a:r>
            <a:r>
              <a:rPr dirty="0" sz="2700">
                <a:latin typeface="Carlito"/>
                <a:cs typeface="Carlito"/>
              </a:rPr>
              <a:t>disease.</a:t>
            </a:r>
            <a:endParaRPr sz="2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1185" y="2546426"/>
            <a:ext cx="5921375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600" spc="-10">
                <a:solidFill>
                  <a:srgbClr val="FF0000"/>
                </a:solidFill>
              </a:rPr>
              <a:t>THANK</a:t>
            </a:r>
            <a:r>
              <a:rPr dirty="0" sz="9600" spc="-85">
                <a:solidFill>
                  <a:srgbClr val="FF0000"/>
                </a:solidFill>
              </a:rPr>
              <a:t> </a:t>
            </a:r>
            <a:r>
              <a:rPr dirty="0" sz="9600" spc="-110">
                <a:solidFill>
                  <a:srgbClr val="FF0000"/>
                </a:solidFill>
              </a:rPr>
              <a:t>YOU</a:t>
            </a:r>
            <a:endParaRPr sz="9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406" y="461899"/>
            <a:ext cx="7620634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/>
              <a:t>TYPES </a:t>
            </a:r>
            <a:r>
              <a:rPr dirty="0" sz="4400" spc="-5"/>
              <a:t>OF </a:t>
            </a:r>
            <a:r>
              <a:rPr dirty="0" sz="4400"/>
              <a:t>PLANT TISSUE</a:t>
            </a:r>
            <a:r>
              <a:rPr dirty="0" sz="4400" spc="-55"/>
              <a:t> </a:t>
            </a:r>
            <a:r>
              <a:rPr dirty="0" sz="4400" spc="-50"/>
              <a:t>CULTURE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72440" y="1187551"/>
            <a:ext cx="3453129" cy="230568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700" spc="-5">
                <a:latin typeface="Carlito"/>
                <a:cs typeface="Carlito"/>
              </a:rPr>
              <a:t>SEED</a:t>
            </a:r>
            <a:r>
              <a:rPr dirty="0" sz="1700" spc="-15">
                <a:latin typeface="Carlito"/>
                <a:cs typeface="Carlito"/>
              </a:rPr>
              <a:t> </a:t>
            </a:r>
            <a:r>
              <a:rPr dirty="0" sz="1700" spc="-20">
                <a:latin typeface="Carlito"/>
                <a:cs typeface="Carlito"/>
              </a:rPr>
              <a:t>CULTURE</a:t>
            </a:r>
            <a:endParaRPr sz="1700">
              <a:latin typeface="Carlito"/>
              <a:cs typeface="Carlito"/>
            </a:endParaRPr>
          </a:p>
          <a:p>
            <a:pPr marL="342265" indent="-34226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700" spc="-20">
                <a:latin typeface="Carlito"/>
                <a:cs typeface="Carlito"/>
              </a:rPr>
              <a:t>EMBRYO</a:t>
            </a:r>
            <a:r>
              <a:rPr dirty="0" sz="1700" spc="-5">
                <a:latin typeface="Carlito"/>
                <a:cs typeface="Carlito"/>
              </a:rPr>
              <a:t> </a:t>
            </a:r>
            <a:r>
              <a:rPr dirty="0" sz="1700" spc="-20">
                <a:latin typeface="Carlito"/>
                <a:cs typeface="Carlito"/>
              </a:rPr>
              <a:t>CULTURE</a:t>
            </a:r>
            <a:endParaRPr sz="1700">
              <a:latin typeface="Carlito"/>
              <a:cs typeface="Carlito"/>
            </a:endParaRPr>
          </a:p>
          <a:p>
            <a:pPr marL="342265" indent="-34226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700" spc="-5">
                <a:latin typeface="Carlito"/>
                <a:cs typeface="Carlito"/>
              </a:rPr>
              <a:t>MERISTEM</a:t>
            </a:r>
            <a:r>
              <a:rPr dirty="0" sz="1700" spc="-35">
                <a:latin typeface="Carlito"/>
                <a:cs typeface="Carlito"/>
              </a:rPr>
              <a:t> </a:t>
            </a:r>
            <a:r>
              <a:rPr dirty="0" sz="1700" spc="-20">
                <a:latin typeface="Carlito"/>
                <a:cs typeface="Carlito"/>
              </a:rPr>
              <a:t>CULTURE</a:t>
            </a:r>
            <a:endParaRPr sz="1700">
              <a:latin typeface="Carlito"/>
              <a:cs typeface="Carlito"/>
            </a:endParaRPr>
          </a:p>
          <a:p>
            <a:pPr marL="342265" indent="-34226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700">
                <a:latin typeface="Carlito"/>
                <a:cs typeface="Carlito"/>
              </a:rPr>
              <a:t>BUD</a:t>
            </a:r>
            <a:r>
              <a:rPr dirty="0" sz="1700" spc="-15">
                <a:latin typeface="Carlito"/>
                <a:cs typeface="Carlito"/>
              </a:rPr>
              <a:t> </a:t>
            </a:r>
            <a:r>
              <a:rPr dirty="0" sz="1700" spc="-25">
                <a:latin typeface="Carlito"/>
                <a:cs typeface="Carlito"/>
              </a:rPr>
              <a:t>CULTUR</a:t>
            </a:r>
            <a:endParaRPr sz="1700">
              <a:latin typeface="Carlito"/>
              <a:cs typeface="Carlito"/>
            </a:endParaRPr>
          </a:p>
          <a:p>
            <a:pPr marL="342265" indent="-34226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700" spc="-10">
                <a:latin typeface="Carlito"/>
                <a:cs typeface="Carlito"/>
              </a:rPr>
              <a:t>CALLUS</a:t>
            </a:r>
            <a:r>
              <a:rPr dirty="0" sz="1700" spc="-20">
                <a:latin typeface="Carlito"/>
                <a:cs typeface="Carlito"/>
              </a:rPr>
              <a:t> CULTURE</a:t>
            </a:r>
            <a:endParaRPr sz="1700">
              <a:latin typeface="Carlito"/>
              <a:cs typeface="Carlito"/>
            </a:endParaRPr>
          </a:p>
          <a:p>
            <a:pPr marL="342265" indent="-34226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700" spc="-5">
                <a:latin typeface="Carlito"/>
                <a:cs typeface="Carlito"/>
              </a:rPr>
              <a:t>CELL SUSPENSION</a:t>
            </a:r>
            <a:r>
              <a:rPr dirty="0" sz="1700" spc="-15">
                <a:latin typeface="Carlito"/>
                <a:cs typeface="Carlito"/>
              </a:rPr>
              <a:t> </a:t>
            </a:r>
            <a:r>
              <a:rPr dirty="0" sz="1700" spc="-25">
                <a:latin typeface="Carlito"/>
                <a:cs typeface="Carlito"/>
              </a:rPr>
              <a:t>CULTURE</a:t>
            </a:r>
            <a:endParaRPr sz="1700">
              <a:latin typeface="Carlito"/>
              <a:cs typeface="Carlito"/>
            </a:endParaRPr>
          </a:p>
          <a:p>
            <a:pPr marL="342265" indent="-34226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700" spc="-5">
                <a:latin typeface="Carlito"/>
                <a:cs typeface="Carlito"/>
              </a:rPr>
              <a:t>ANTHER </a:t>
            </a:r>
            <a:r>
              <a:rPr dirty="0" sz="1700" spc="-25">
                <a:latin typeface="Carlito"/>
                <a:cs typeface="Carlito"/>
              </a:rPr>
              <a:t>CULTURE/OVARY</a:t>
            </a:r>
            <a:r>
              <a:rPr dirty="0" sz="1700" spc="-35">
                <a:latin typeface="Carlito"/>
                <a:cs typeface="Carlito"/>
              </a:rPr>
              <a:t> </a:t>
            </a:r>
            <a:r>
              <a:rPr dirty="0" sz="1700" spc="-20">
                <a:latin typeface="Carlito"/>
                <a:cs typeface="Carlito"/>
              </a:rPr>
              <a:t>CULTURE</a:t>
            </a:r>
            <a:endParaRPr sz="1700">
              <a:latin typeface="Carlito"/>
              <a:cs typeface="Carlito"/>
            </a:endParaRPr>
          </a:p>
          <a:p>
            <a:pPr marL="342265" indent="-34226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700" spc="-15">
                <a:latin typeface="Carlito"/>
                <a:cs typeface="Carlito"/>
              </a:rPr>
              <a:t>PROTOPLAST</a:t>
            </a:r>
            <a:r>
              <a:rPr dirty="0" sz="1700" spc="-35">
                <a:latin typeface="Carlito"/>
                <a:cs typeface="Carlito"/>
              </a:rPr>
              <a:t> </a:t>
            </a:r>
            <a:r>
              <a:rPr dirty="0" sz="1700" spc="-20">
                <a:latin typeface="Carlito"/>
                <a:cs typeface="Carlito"/>
              </a:rPr>
              <a:t>CULTURE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6408" y="1207008"/>
            <a:ext cx="8470900" cy="5499100"/>
            <a:chOff x="216408" y="1207008"/>
            <a:chExt cx="8470900" cy="5499100"/>
          </a:xfrm>
        </p:grpSpPr>
        <p:sp>
          <p:nvSpPr>
            <p:cNvPr id="6" name="object 6"/>
            <p:cNvSpPr/>
            <p:nvPr/>
          </p:nvSpPr>
          <p:spPr>
            <a:xfrm>
              <a:off x="6019799" y="1219200"/>
              <a:ext cx="2667000" cy="26182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28600" y="3886200"/>
              <a:ext cx="8458200" cy="2819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29362" y="1219962"/>
              <a:ext cx="5791200" cy="2667000"/>
            </a:xfrm>
            <a:custGeom>
              <a:avLst/>
              <a:gdLst/>
              <a:ahLst/>
              <a:cxnLst/>
              <a:rect l="l" t="t" r="r" b="b"/>
              <a:pathLst>
                <a:path w="5791200" h="2667000">
                  <a:moveTo>
                    <a:pt x="0" y="2667000"/>
                  </a:moveTo>
                  <a:lnTo>
                    <a:pt x="5791200" y="26670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26670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2020" y="215595"/>
            <a:ext cx="576135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latin typeface="Arial"/>
                <a:cs typeface="Arial"/>
              </a:rPr>
              <a:t>PROCESS </a:t>
            </a:r>
            <a:r>
              <a:rPr dirty="0">
                <a:latin typeface="Arial"/>
                <a:cs typeface="Arial"/>
              </a:rPr>
              <a:t>OF </a:t>
            </a:r>
            <a:r>
              <a:rPr dirty="0" spc="-5">
                <a:latin typeface="Arial"/>
                <a:cs typeface="Arial"/>
              </a:rPr>
              <a:t>PLANT TISSUE</a:t>
            </a:r>
            <a:r>
              <a:rPr dirty="0" spc="-130">
                <a:latin typeface="Arial"/>
                <a:cs typeface="Arial"/>
              </a:rPr>
              <a:t> </a:t>
            </a:r>
            <a:r>
              <a:rPr dirty="0" spc="-30">
                <a:latin typeface="Arial"/>
                <a:cs typeface="Arial"/>
              </a:rPr>
              <a:t>CULTURE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885189"/>
            <a:ext cx="2239010" cy="1734820"/>
            <a:chOff x="0" y="885189"/>
            <a:chExt cx="2239010" cy="1734820"/>
          </a:xfrm>
        </p:grpSpPr>
        <p:sp>
          <p:nvSpPr>
            <p:cNvPr id="5" name="object 5"/>
            <p:cNvSpPr/>
            <p:nvPr/>
          </p:nvSpPr>
          <p:spPr>
            <a:xfrm>
              <a:off x="0" y="912875"/>
              <a:ext cx="2211324" cy="1679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885189"/>
              <a:ext cx="2239010" cy="1734820"/>
            </a:xfrm>
            <a:custGeom>
              <a:avLst/>
              <a:gdLst/>
              <a:ahLst/>
              <a:cxnLst/>
              <a:rect l="l" t="t" r="r" b="b"/>
              <a:pathLst>
                <a:path w="2239010" h="1734820">
                  <a:moveTo>
                    <a:pt x="2215642" y="22860"/>
                  </a:moveTo>
                  <a:lnTo>
                    <a:pt x="0" y="22860"/>
                  </a:lnTo>
                  <a:lnTo>
                    <a:pt x="0" y="29210"/>
                  </a:lnTo>
                  <a:lnTo>
                    <a:pt x="2209800" y="29210"/>
                  </a:lnTo>
                  <a:lnTo>
                    <a:pt x="2209800" y="1705610"/>
                  </a:lnTo>
                  <a:lnTo>
                    <a:pt x="0" y="1705610"/>
                  </a:lnTo>
                  <a:lnTo>
                    <a:pt x="0" y="1711960"/>
                  </a:lnTo>
                  <a:lnTo>
                    <a:pt x="2215642" y="1711960"/>
                  </a:lnTo>
                  <a:lnTo>
                    <a:pt x="2215642" y="1705610"/>
                  </a:lnTo>
                  <a:lnTo>
                    <a:pt x="2215642" y="29210"/>
                  </a:lnTo>
                  <a:lnTo>
                    <a:pt x="2215642" y="22860"/>
                  </a:lnTo>
                  <a:close/>
                </a:path>
                <a:path w="2239010" h="1734820">
                  <a:moveTo>
                    <a:pt x="2238756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2221357" y="17780"/>
                  </a:lnTo>
                  <a:lnTo>
                    <a:pt x="2221357" y="1717040"/>
                  </a:lnTo>
                  <a:lnTo>
                    <a:pt x="0" y="1717040"/>
                  </a:lnTo>
                  <a:lnTo>
                    <a:pt x="0" y="1734820"/>
                  </a:lnTo>
                  <a:lnTo>
                    <a:pt x="2238756" y="1734820"/>
                  </a:lnTo>
                  <a:lnTo>
                    <a:pt x="2238756" y="1717040"/>
                  </a:lnTo>
                  <a:lnTo>
                    <a:pt x="2238756" y="17780"/>
                  </a:lnTo>
                  <a:lnTo>
                    <a:pt x="22387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2740151" y="835660"/>
            <a:ext cx="2063750" cy="1757680"/>
            <a:chOff x="2740151" y="835660"/>
            <a:chExt cx="2063750" cy="1757680"/>
          </a:xfrm>
        </p:grpSpPr>
        <p:sp>
          <p:nvSpPr>
            <p:cNvPr id="8" name="object 8"/>
            <p:cNvSpPr/>
            <p:nvPr/>
          </p:nvSpPr>
          <p:spPr>
            <a:xfrm>
              <a:off x="2741675" y="836676"/>
              <a:ext cx="2060448" cy="17556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740152" y="835659"/>
              <a:ext cx="2063750" cy="1757680"/>
            </a:xfrm>
            <a:custGeom>
              <a:avLst/>
              <a:gdLst/>
              <a:ahLst/>
              <a:cxnLst/>
              <a:rect l="l" t="t" r="r" b="b"/>
              <a:pathLst>
                <a:path w="2063750" h="1757680">
                  <a:moveTo>
                    <a:pt x="2063496" y="0"/>
                  </a:moveTo>
                  <a:lnTo>
                    <a:pt x="2061718" y="0"/>
                  </a:lnTo>
                  <a:lnTo>
                    <a:pt x="2061718" y="1270"/>
                  </a:lnTo>
                  <a:lnTo>
                    <a:pt x="2061718" y="1756410"/>
                  </a:lnTo>
                  <a:lnTo>
                    <a:pt x="2061083" y="1756410"/>
                  </a:lnTo>
                  <a:lnTo>
                    <a:pt x="2061083" y="1755140"/>
                  </a:lnTo>
                  <a:lnTo>
                    <a:pt x="2061083" y="2540"/>
                  </a:lnTo>
                  <a:lnTo>
                    <a:pt x="2060448" y="2540"/>
                  </a:lnTo>
                  <a:lnTo>
                    <a:pt x="2060448" y="1755140"/>
                  </a:lnTo>
                  <a:lnTo>
                    <a:pt x="3048" y="1755140"/>
                  </a:lnTo>
                  <a:lnTo>
                    <a:pt x="3048" y="2540"/>
                  </a:lnTo>
                  <a:lnTo>
                    <a:pt x="2413" y="2540"/>
                  </a:lnTo>
                  <a:lnTo>
                    <a:pt x="2413" y="1755140"/>
                  </a:lnTo>
                  <a:lnTo>
                    <a:pt x="2413" y="1756410"/>
                  </a:lnTo>
                  <a:lnTo>
                    <a:pt x="1778" y="1756410"/>
                  </a:lnTo>
                  <a:lnTo>
                    <a:pt x="1778" y="1270"/>
                  </a:lnTo>
                  <a:lnTo>
                    <a:pt x="2061718" y="1270"/>
                  </a:lnTo>
                  <a:lnTo>
                    <a:pt x="2061718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756410"/>
                  </a:lnTo>
                  <a:lnTo>
                    <a:pt x="0" y="1757680"/>
                  </a:lnTo>
                  <a:lnTo>
                    <a:pt x="2063496" y="1757680"/>
                  </a:lnTo>
                  <a:lnTo>
                    <a:pt x="2063496" y="1756410"/>
                  </a:lnTo>
                  <a:lnTo>
                    <a:pt x="2063496" y="1270"/>
                  </a:lnTo>
                  <a:lnTo>
                    <a:pt x="20634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4864608" y="808990"/>
            <a:ext cx="4279900" cy="1811020"/>
            <a:chOff x="4864608" y="808990"/>
            <a:chExt cx="4279900" cy="1811020"/>
          </a:xfrm>
        </p:grpSpPr>
        <p:sp>
          <p:nvSpPr>
            <p:cNvPr id="11" name="object 11"/>
            <p:cNvSpPr/>
            <p:nvPr/>
          </p:nvSpPr>
          <p:spPr>
            <a:xfrm>
              <a:off x="6780276" y="836676"/>
              <a:ext cx="2363724" cy="17556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778752" y="835659"/>
              <a:ext cx="2365375" cy="1757680"/>
            </a:xfrm>
            <a:custGeom>
              <a:avLst/>
              <a:gdLst/>
              <a:ahLst/>
              <a:cxnLst/>
              <a:rect l="l" t="t" r="r" b="b"/>
              <a:pathLst>
                <a:path w="2365375" h="1757680">
                  <a:moveTo>
                    <a:pt x="236523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756410"/>
                  </a:lnTo>
                  <a:lnTo>
                    <a:pt x="0" y="1757680"/>
                  </a:lnTo>
                  <a:lnTo>
                    <a:pt x="2365235" y="1757680"/>
                  </a:lnTo>
                  <a:lnTo>
                    <a:pt x="2365235" y="1756410"/>
                  </a:lnTo>
                  <a:lnTo>
                    <a:pt x="2365235" y="1755140"/>
                  </a:lnTo>
                  <a:lnTo>
                    <a:pt x="2413" y="1755140"/>
                  </a:lnTo>
                  <a:lnTo>
                    <a:pt x="2413" y="1756410"/>
                  </a:lnTo>
                  <a:lnTo>
                    <a:pt x="1778" y="1756410"/>
                  </a:lnTo>
                  <a:lnTo>
                    <a:pt x="1778" y="1270"/>
                  </a:lnTo>
                  <a:lnTo>
                    <a:pt x="2365235" y="1270"/>
                  </a:lnTo>
                  <a:lnTo>
                    <a:pt x="23652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256276" y="836676"/>
              <a:ext cx="1527048" cy="17556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228844" y="808989"/>
              <a:ext cx="1582420" cy="1811020"/>
            </a:xfrm>
            <a:custGeom>
              <a:avLst/>
              <a:gdLst/>
              <a:ahLst/>
              <a:cxnLst/>
              <a:rect l="l" t="t" r="r" b="b"/>
              <a:pathLst>
                <a:path w="1582420" h="1811020">
                  <a:moveTo>
                    <a:pt x="1558798" y="22860"/>
                  </a:moveTo>
                  <a:lnTo>
                    <a:pt x="1552956" y="22860"/>
                  </a:lnTo>
                  <a:lnTo>
                    <a:pt x="1552956" y="29210"/>
                  </a:lnTo>
                  <a:lnTo>
                    <a:pt x="1552956" y="1781810"/>
                  </a:lnTo>
                  <a:lnTo>
                    <a:pt x="28956" y="1781810"/>
                  </a:lnTo>
                  <a:lnTo>
                    <a:pt x="28956" y="29210"/>
                  </a:lnTo>
                  <a:lnTo>
                    <a:pt x="1552956" y="29210"/>
                  </a:lnTo>
                  <a:lnTo>
                    <a:pt x="1552956" y="22860"/>
                  </a:lnTo>
                  <a:lnTo>
                    <a:pt x="23114" y="22860"/>
                  </a:lnTo>
                  <a:lnTo>
                    <a:pt x="23114" y="29210"/>
                  </a:lnTo>
                  <a:lnTo>
                    <a:pt x="23114" y="1781810"/>
                  </a:lnTo>
                  <a:lnTo>
                    <a:pt x="23114" y="1788160"/>
                  </a:lnTo>
                  <a:lnTo>
                    <a:pt x="1558798" y="1788160"/>
                  </a:lnTo>
                  <a:lnTo>
                    <a:pt x="1558798" y="1781810"/>
                  </a:lnTo>
                  <a:lnTo>
                    <a:pt x="1558798" y="29210"/>
                  </a:lnTo>
                  <a:lnTo>
                    <a:pt x="1558798" y="22860"/>
                  </a:lnTo>
                  <a:close/>
                </a:path>
                <a:path w="1582420" h="1811020">
                  <a:moveTo>
                    <a:pt x="1581912" y="0"/>
                  </a:moveTo>
                  <a:lnTo>
                    <a:pt x="1564513" y="0"/>
                  </a:lnTo>
                  <a:lnTo>
                    <a:pt x="1564513" y="17780"/>
                  </a:lnTo>
                  <a:lnTo>
                    <a:pt x="1564513" y="1793240"/>
                  </a:lnTo>
                  <a:lnTo>
                    <a:pt x="17399" y="1793240"/>
                  </a:lnTo>
                  <a:lnTo>
                    <a:pt x="17399" y="17780"/>
                  </a:lnTo>
                  <a:lnTo>
                    <a:pt x="1564513" y="17780"/>
                  </a:lnTo>
                  <a:lnTo>
                    <a:pt x="1564513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1793240"/>
                  </a:lnTo>
                  <a:lnTo>
                    <a:pt x="0" y="1811020"/>
                  </a:lnTo>
                  <a:lnTo>
                    <a:pt x="1581912" y="1811020"/>
                  </a:lnTo>
                  <a:lnTo>
                    <a:pt x="1581912" y="1793379"/>
                  </a:lnTo>
                  <a:lnTo>
                    <a:pt x="1581912" y="1793240"/>
                  </a:lnTo>
                  <a:lnTo>
                    <a:pt x="1581912" y="17780"/>
                  </a:lnTo>
                  <a:lnTo>
                    <a:pt x="1581912" y="17653"/>
                  </a:lnTo>
                  <a:lnTo>
                    <a:pt x="15819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877562" y="1677162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152400" y="0"/>
                  </a:moveTo>
                  <a:lnTo>
                    <a:pt x="152400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152400" y="285750"/>
                  </a:lnTo>
                  <a:lnTo>
                    <a:pt x="152400" y="381000"/>
                  </a:lnTo>
                  <a:lnTo>
                    <a:pt x="304800" y="1905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877562" y="1677162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0" y="95250"/>
                  </a:moveTo>
                  <a:lnTo>
                    <a:pt x="152400" y="95250"/>
                  </a:lnTo>
                  <a:lnTo>
                    <a:pt x="152400" y="0"/>
                  </a:lnTo>
                  <a:lnTo>
                    <a:pt x="304800" y="190500"/>
                  </a:lnTo>
                  <a:lnTo>
                    <a:pt x="152400" y="381000"/>
                  </a:lnTo>
                  <a:lnTo>
                    <a:pt x="152400" y="285750"/>
                  </a:lnTo>
                  <a:lnTo>
                    <a:pt x="0" y="285750"/>
                  </a:lnTo>
                  <a:lnTo>
                    <a:pt x="0" y="9525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2133600" y="3475990"/>
            <a:ext cx="4662170" cy="1858010"/>
            <a:chOff x="2133600" y="3475990"/>
            <a:chExt cx="4662170" cy="1858010"/>
          </a:xfrm>
        </p:grpSpPr>
        <p:sp>
          <p:nvSpPr>
            <p:cNvPr id="18" name="object 18"/>
            <p:cNvSpPr/>
            <p:nvPr/>
          </p:nvSpPr>
          <p:spPr>
            <a:xfrm>
              <a:off x="2133600" y="3505200"/>
              <a:ext cx="2286000" cy="1828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267961" y="4267962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114300" y="0"/>
                  </a:moveTo>
                  <a:lnTo>
                    <a:pt x="0" y="190500"/>
                  </a:lnTo>
                  <a:lnTo>
                    <a:pt x="114300" y="381000"/>
                  </a:lnTo>
                  <a:lnTo>
                    <a:pt x="114300" y="285750"/>
                  </a:lnTo>
                  <a:lnTo>
                    <a:pt x="228600" y="285750"/>
                  </a:lnTo>
                  <a:lnTo>
                    <a:pt x="228600" y="95250"/>
                  </a:lnTo>
                  <a:lnTo>
                    <a:pt x="114300" y="9525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570476" y="3503676"/>
              <a:ext cx="1908048" cy="17556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543044" y="3475989"/>
              <a:ext cx="1963420" cy="1811020"/>
            </a:xfrm>
            <a:custGeom>
              <a:avLst/>
              <a:gdLst/>
              <a:ahLst/>
              <a:cxnLst/>
              <a:rect l="l" t="t" r="r" b="b"/>
              <a:pathLst>
                <a:path w="1963420" h="1811020">
                  <a:moveTo>
                    <a:pt x="1939798" y="22860"/>
                  </a:moveTo>
                  <a:lnTo>
                    <a:pt x="1933956" y="22860"/>
                  </a:lnTo>
                  <a:lnTo>
                    <a:pt x="1933956" y="29210"/>
                  </a:lnTo>
                  <a:lnTo>
                    <a:pt x="1933956" y="1781810"/>
                  </a:lnTo>
                  <a:lnTo>
                    <a:pt x="28956" y="1781810"/>
                  </a:lnTo>
                  <a:lnTo>
                    <a:pt x="28956" y="29210"/>
                  </a:lnTo>
                  <a:lnTo>
                    <a:pt x="1933956" y="29210"/>
                  </a:lnTo>
                  <a:lnTo>
                    <a:pt x="1933956" y="22860"/>
                  </a:lnTo>
                  <a:lnTo>
                    <a:pt x="23114" y="22860"/>
                  </a:lnTo>
                  <a:lnTo>
                    <a:pt x="23114" y="29210"/>
                  </a:lnTo>
                  <a:lnTo>
                    <a:pt x="23114" y="1781810"/>
                  </a:lnTo>
                  <a:lnTo>
                    <a:pt x="23114" y="1788160"/>
                  </a:lnTo>
                  <a:lnTo>
                    <a:pt x="1939798" y="1788160"/>
                  </a:lnTo>
                  <a:lnTo>
                    <a:pt x="1939798" y="1781810"/>
                  </a:lnTo>
                  <a:lnTo>
                    <a:pt x="1939798" y="29210"/>
                  </a:lnTo>
                  <a:lnTo>
                    <a:pt x="1939798" y="22860"/>
                  </a:lnTo>
                  <a:close/>
                </a:path>
                <a:path w="1963420" h="1811020">
                  <a:moveTo>
                    <a:pt x="1962912" y="0"/>
                  </a:moveTo>
                  <a:lnTo>
                    <a:pt x="1945513" y="0"/>
                  </a:lnTo>
                  <a:lnTo>
                    <a:pt x="1945513" y="17780"/>
                  </a:lnTo>
                  <a:lnTo>
                    <a:pt x="1945513" y="1793240"/>
                  </a:lnTo>
                  <a:lnTo>
                    <a:pt x="17399" y="1793240"/>
                  </a:lnTo>
                  <a:lnTo>
                    <a:pt x="17399" y="17780"/>
                  </a:lnTo>
                  <a:lnTo>
                    <a:pt x="1945513" y="17780"/>
                  </a:lnTo>
                  <a:lnTo>
                    <a:pt x="1945513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1793240"/>
                  </a:lnTo>
                  <a:lnTo>
                    <a:pt x="0" y="1811020"/>
                  </a:lnTo>
                  <a:lnTo>
                    <a:pt x="1962912" y="1811020"/>
                  </a:lnTo>
                  <a:lnTo>
                    <a:pt x="1962912" y="1793367"/>
                  </a:lnTo>
                  <a:lnTo>
                    <a:pt x="1962912" y="1793240"/>
                  </a:lnTo>
                  <a:lnTo>
                    <a:pt x="1962912" y="17780"/>
                  </a:lnTo>
                  <a:lnTo>
                    <a:pt x="1962912" y="17653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477761" y="4267962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152399" y="0"/>
                  </a:moveTo>
                  <a:lnTo>
                    <a:pt x="0" y="190500"/>
                  </a:lnTo>
                  <a:lnTo>
                    <a:pt x="152399" y="381000"/>
                  </a:lnTo>
                  <a:lnTo>
                    <a:pt x="152399" y="285750"/>
                  </a:lnTo>
                  <a:lnTo>
                    <a:pt x="304799" y="285750"/>
                  </a:lnTo>
                  <a:lnTo>
                    <a:pt x="304799" y="95250"/>
                  </a:lnTo>
                  <a:lnTo>
                    <a:pt x="152399" y="95250"/>
                  </a:lnTo>
                  <a:lnTo>
                    <a:pt x="15239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477761" y="4267962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0" y="190500"/>
                  </a:moveTo>
                  <a:lnTo>
                    <a:pt x="152399" y="0"/>
                  </a:lnTo>
                  <a:lnTo>
                    <a:pt x="152399" y="95250"/>
                  </a:lnTo>
                  <a:lnTo>
                    <a:pt x="304799" y="95250"/>
                  </a:lnTo>
                  <a:lnTo>
                    <a:pt x="304799" y="285750"/>
                  </a:lnTo>
                  <a:lnTo>
                    <a:pt x="152399" y="285750"/>
                  </a:lnTo>
                  <a:lnTo>
                    <a:pt x="152399" y="3810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267961" y="4267962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0" y="190500"/>
                  </a:moveTo>
                  <a:lnTo>
                    <a:pt x="114300" y="0"/>
                  </a:lnTo>
                  <a:lnTo>
                    <a:pt x="114300" y="95250"/>
                  </a:lnTo>
                  <a:lnTo>
                    <a:pt x="228600" y="95250"/>
                  </a:lnTo>
                  <a:lnTo>
                    <a:pt x="228600" y="285750"/>
                  </a:lnTo>
                  <a:lnTo>
                    <a:pt x="114300" y="285750"/>
                  </a:lnTo>
                  <a:lnTo>
                    <a:pt x="114300" y="3810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2875026" y="2694558"/>
            <a:ext cx="184213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43865" marR="5080" indent="-4318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Selection of explant</a:t>
            </a:r>
            <a:r>
              <a:rPr dirty="0" sz="1400" spc="-8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from  mother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plant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4980" y="2612263"/>
            <a:ext cx="9118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5">
                <a:latin typeface="Carlito"/>
                <a:cs typeface="Carlito"/>
              </a:rPr>
              <a:t>Parent</a:t>
            </a:r>
            <a:r>
              <a:rPr dirty="0" sz="1400" spc="-4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plant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350007" y="1588008"/>
            <a:ext cx="330835" cy="407034"/>
            <a:chOff x="2350007" y="1588008"/>
            <a:chExt cx="330835" cy="407034"/>
          </a:xfrm>
        </p:grpSpPr>
        <p:sp>
          <p:nvSpPr>
            <p:cNvPr id="28" name="object 28"/>
            <p:cNvSpPr/>
            <p:nvPr/>
          </p:nvSpPr>
          <p:spPr>
            <a:xfrm>
              <a:off x="2362961" y="1600962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152400" y="0"/>
                  </a:moveTo>
                  <a:lnTo>
                    <a:pt x="152400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152400" y="285750"/>
                  </a:lnTo>
                  <a:lnTo>
                    <a:pt x="152400" y="381000"/>
                  </a:lnTo>
                  <a:lnTo>
                    <a:pt x="304800" y="1905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362961" y="1600962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0" y="95250"/>
                  </a:moveTo>
                  <a:lnTo>
                    <a:pt x="152400" y="95250"/>
                  </a:lnTo>
                  <a:lnTo>
                    <a:pt x="152400" y="0"/>
                  </a:lnTo>
                  <a:lnTo>
                    <a:pt x="304800" y="190500"/>
                  </a:lnTo>
                  <a:lnTo>
                    <a:pt x="152400" y="381000"/>
                  </a:lnTo>
                  <a:lnTo>
                    <a:pt x="152400" y="285750"/>
                  </a:lnTo>
                  <a:lnTo>
                    <a:pt x="0" y="285750"/>
                  </a:lnTo>
                  <a:lnTo>
                    <a:pt x="0" y="9525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5525515" y="2735707"/>
            <a:ext cx="8382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rlito"/>
                <a:cs typeface="Carlito"/>
              </a:rPr>
              <a:t>Inoculation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61429" y="2688463"/>
            <a:ext cx="180022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arlito"/>
                <a:cs typeface="Carlito"/>
              </a:rPr>
              <a:t>Light </a:t>
            </a:r>
            <a:r>
              <a:rPr dirty="0" sz="1400" spc="-5">
                <a:latin typeface="Carlito"/>
                <a:cs typeface="Carlito"/>
              </a:rPr>
              <a:t>&amp;warmth </a:t>
            </a:r>
            <a:r>
              <a:rPr dirty="0" sz="1400" spc="-10">
                <a:latin typeface="Carlito"/>
                <a:cs typeface="Carlito"/>
              </a:rPr>
              <a:t>for</a:t>
            </a:r>
            <a:r>
              <a:rPr dirty="0" sz="1400" spc="-7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shoot  initiation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858000" y="3429000"/>
            <a:ext cx="2286000" cy="1828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3" name="object 33"/>
          <p:cNvGrpSpPr/>
          <p:nvPr/>
        </p:nvGrpSpPr>
        <p:grpSpPr>
          <a:xfrm>
            <a:off x="7760207" y="3035807"/>
            <a:ext cx="407034" cy="330835"/>
            <a:chOff x="7760207" y="3035807"/>
            <a:chExt cx="407034" cy="330835"/>
          </a:xfrm>
        </p:grpSpPr>
        <p:sp>
          <p:nvSpPr>
            <p:cNvPr id="34" name="object 34"/>
            <p:cNvSpPr/>
            <p:nvPr/>
          </p:nvSpPr>
          <p:spPr>
            <a:xfrm>
              <a:off x="7773161" y="3048761"/>
              <a:ext cx="381000" cy="304800"/>
            </a:xfrm>
            <a:custGeom>
              <a:avLst/>
              <a:gdLst/>
              <a:ahLst/>
              <a:cxnLst/>
              <a:rect l="l" t="t" r="r" b="b"/>
              <a:pathLst>
                <a:path w="381000" h="304800">
                  <a:moveTo>
                    <a:pt x="285750" y="0"/>
                  </a:moveTo>
                  <a:lnTo>
                    <a:pt x="95250" y="0"/>
                  </a:lnTo>
                  <a:lnTo>
                    <a:pt x="95250" y="152400"/>
                  </a:lnTo>
                  <a:lnTo>
                    <a:pt x="0" y="152400"/>
                  </a:lnTo>
                  <a:lnTo>
                    <a:pt x="190500" y="304800"/>
                  </a:lnTo>
                  <a:lnTo>
                    <a:pt x="381000" y="152400"/>
                  </a:lnTo>
                  <a:lnTo>
                    <a:pt x="285750" y="15240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773161" y="3048761"/>
              <a:ext cx="381000" cy="304800"/>
            </a:xfrm>
            <a:custGeom>
              <a:avLst/>
              <a:gdLst/>
              <a:ahLst/>
              <a:cxnLst/>
              <a:rect l="l" t="t" r="r" b="b"/>
              <a:pathLst>
                <a:path w="381000" h="304800">
                  <a:moveTo>
                    <a:pt x="0" y="152400"/>
                  </a:moveTo>
                  <a:lnTo>
                    <a:pt x="95250" y="152400"/>
                  </a:lnTo>
                  <a:lnTo>
                    <a:pt x="95250" y="0"/>
                  </a:lnTo>
                  <a:lnTo>
                    <a:pt x="285750" y="0"/>
                  </a:lnTo>
                  <a:lnTo>
                    <a:pt x="285750" y="152400"/>
                  </a:lnTo>
                  <a:lnTo>
                    <a:pt x="381000" y="152400"/>
                  </a:lnTo>
                  <a:lnTo>
                    <a:pt x="190500" y="304800"/>
                  </a:lnTo>
                  <a:lnTo>
                    <a:pt x="0" y="1524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2060194" y="5356097"/>
            <a:ext cx="1831339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rlito"/>
                <a:cs typeface="Carlito"/>
              </a:rPr>
              <a:t>Shoots </a:t>
            </a:r>
            <a:r>
              <a:rPr dirty="0" sz="1400" spc="-10">
                <a:latin typeface="Carlito"/>
                <a:cs typeface="Carlito"/>
              </a:rPr>
              <a:t>are transferred</a:t>
            </a:r>
            <a:r>
              <a:rPr dirty="0" sz="1400" spc="-8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to  </a:t>
            </a:r>
            <a:r>
              <a:rPr dirty="0" sz="1400" spc="-5">
                <a:latin typeface="Carlito"/>
                <a:cs typeface="Carlito"/>
              </a:rPr>
              <a:t>rooting media(higher  auxin </a:t>
            </a:r>
            <a:r>
              <a:rPr dirty="0" sz="1400" spc="-10">
                <a:latin typeface="Carlito"/>
                <a:cs typeface="Carlito"/>
              </a:rPr>
              <a:t>conc)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64989" y="5432247"/>
            <a:ext cx="12096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rlito"/>
                <a:cs typeface="Carlito"/>
              </a:rPr>
              <a:t>Shoot</a:t>
            </a:r>
            <a:r>
              <a:rPr dirty="0" sz="1400" spc="-6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formation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166609" y="5432247"/>
            <a:ext cx="11753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rlito"/>
                <a:cs typeface="Carlito"/>
              </a:rPr>
              <a:t>Callus</a:t>
            </a:r>
            <a:r>
              <a:rPr dirty="0" sz="1400" spc="-4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induction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739" y="5279897"/>
            <a:ext cx="1387475" cy="1092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rlito"/>
                <a:cs typeface="Carlito"/>
              </a:rPr>
              <a:t>Plants </a:t>
            </a:r>
            <a:r>
              <a:rPr dirty="0" sz="1400" spc="-10">
                <a:latin typeface="Carlito"/>
                <a:cs typeface="Carlito"/>
              </a:rPr>
              <a:t>are </a:t>
            </a:r>
            <a:r>
              <a:rPr dirty="0" sz="1400" spc="-15">
                <a:latin typeface="Carlito"/>
                <a:cs typeface="Carlito"/>
              </a:rPr>
              <a:t>kept </a:t>
            </a:r>
            <a:r>
              <a:rPr dirty="0" sz="1400" spc="-10">
                <a:latin typeface="Carlito"/>
                <a:cs typeface="Carlito"/>
              </a:rPr>
              <a:t>for  </a:t>
            </a:r>
            <a:r>
              <a:rPr dirty="0" sz="1400" spc="-5">
                <a:latin typeface="Carlito"/>
                <a:cs typeface="Carlito"/>
              </a:rPr>
              <a:t>hardening </a:t>
            </a:r>
            <a:r>
              <a:rPr dirty="0" sz="1400">
                <a:latin typeface="Carlito"/>
                <a:cs typeface="Carlito"/>
              </a:rPr>
              <a:t>in</a:t>
            </a:r>
            <a:r>
              <a:rPr dirty="0" sz="1400" spc="-4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green  </a:t>
            </a:r>
            <a:r>
              <a:rPr dirty="0" sz="1400" spc="-5">
                <a:latin typeface="Carlito"/>
                <a:cs typeface="Carlito"/>
              </a:rPr>
              <a:t>house </a:t>
            </a:r>
            <a:r>
              <a:rPr dirty="0" sz="1400">
                <a:latin typeface="Carlito"/>
                <a:cs typeface="Carlito"/>
              </a:rPr>
              <a:t>,sold </a:t>
            </a:r>
            <a:r>
              <a:rPr dirty="0" sz="1400" spc="-10">
                <a:latin typeface="Carlito"/>
                <a:cs typeface="Carlito"/>
              </a:rPr>
              <a:t>to </a:t>
            </a:r>
            <a:r>
              <a:rPr dirty="0" sz="1400">
                <a:latin typeface="Carlito"/>
                <a:cs typeface="Carlito"/>
              </a:rPr>
              <a:t>a  </a:t>
            </a:r>
            <a:r>
              <a:rPr dirty="0" sz="1400" spc="-5">
                <a:latin typeface="Carlito"/>
                <a:cs typeface="Carlito"/>
              </a:rPr>
              <a:t>nursery and then  </a:t>
            </a:r>
            <a:r>
              <a:rPr dirty="0" sz="1400" spc="-10">
                <a:latin typeface="Carlito"/>
                <a:cs typeface="Carlito"/>
              </a:rPr>
              <a:t>potted</a:t>
            </a:r>
            <a:r>
              <a:rPr dirty="0" sz="1400" spc="-5">
                <a:latin typeface="Carlito"/>
                <a:cs typeface="Carlito"/>
              </a:rPr>
              <a:t> up.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0" y="3429000"/>
            <a:ext cx="2057400" cy="1905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91233" y="6125971"/>
            <a:ext cx="26123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6040" marR="5080" indent="-5334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rlito"/>
                <a:cs typeface="Carlito"/>
              </a:rPr>
              <a:t>Tissue </a:t>
            </a:r>
            <a:r>
              <a:rPr dirty="0" sz="1800" spc="-10">
                <a:latin typeface="Carlito"/>
                <a:cs typeface="Carlito"/>
              </a:rPr>
              <a:t>culture </a:t>
            </a:r>
            <a:r>
              <a:rPr dirty="0" sz="1800" spc="-5">
                <a:latin typeface="Carlito"/>
                <a:cs typeface="Carlito"/>
              </a:rPr>
              <a:t>plants sold </a:t>
            </a:r>
            <a:r>
              <a:rPr dirty="0" sz="1800" spc="-10">
                <a:latin typeface="Carlito"/>
                <a:cs typeface="Carlito"/>
              </a:rPr>
              <a:t>to  </a:t>
            </a:r>
            <a:r>
              <a:rPr dirty="0" sz="1800">
                <a:latin typeface="Carlito"/>
                <a:cs typeface="Carlito"/>
              </a:rPr>
              <a:t>a </a:t>
            </a:r>
            <a:r>
              <a:rPr dirty="0" sz="1800" spc="-10">
                <a:latin typeface="Carlito"/>
                <a:cs typeface="Carlito"/>
              </a:rPr>
              <a:t>nursery </a:t>
            </a:r>
            <a:r>
              <a:rPr dirty="0" sz="1800">
                <a:latin typeface="Carlito"/>
                <a:cs typeface="Carlito"/>
              </a:rPr>
              <a:t>&amp; then </a:t>
            </a:r>
            <a:r>
              <a:rPr dirty="0" sz="1800" spc="-15">
                <a:latin typeface="Carlito"/>
                <a:cs typeface="Carlito"/>
              </a:rPr>
              <a:t>potted</a:t>
            </a:r>
            <a:r>
              <a:rPr dirty="0" sz="1800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up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577840" cy="6858000"/>
            <a:chOff x="0" y="0"/>
            <a:chExt cx="557784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3208020"/>
              <a:ext cx="5577840" cy="3249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5562600" cy="3218815"/>
            </a:xfrm>
            <a:custGeom>
              <a:avLst/>
              <a:gdLst/>
              <a:ahLst/>
              <a:cxnLst/>
              <a:rect l="l" t="t" r="r" b="b"/>
              <a:pathLst>
                <a:path w="5562600" h="3218815">
                  <a:moveTo>
                    <a:pt x="5285994" y="0"/>
                  </a:moveTo>
                  <a:lnTo>
                    <a:pt x="276618" y="0"/>
                  </a:lnTo>
                  <a:lnTo>
                    <a:pt x="226895" y="4455"/>
                  </a:lnTo>
                  <a:lnTo>
                    <a:pt x="180097" y="17303"/>
                  </a:lnTo>
                  <a:lnTo>
                    <a:pt x="137003" y="37761"/>
                  </a:lnTo>
                  <a:lnTo>
                    <a:pt x="98396" y="65049"/>
                  </a:lnTo>
                  <a:lnTo>
                    <a:pt x="65056" y="98385"/>
                  </a:lnTo>
                  <a:lnTo>
                    <a:pt x="37766" y="136990"/>
                  </a:lnTo>
                  <a:lnTo>
                    <a:pt x="17305" y="180082"/>
                  </a:lnTo>
                  <a:lnTo>
                    <a:pt x="4456" y="226881"/>
                  </a:lnTo>
                  <a:lnTo>
                    <a:pt x="0" y="276605"/>
                  </a:lnTo>
                  <a:lnTo>
                    <a:pt x="0" y="2942082"/>
                  </a:lnTo>
                  <a:lnTo>
                    <a:pt x="4456" y="2991806"/>
                  </a:lnTo>
                  <a:lnTo>
                    <a:pt x="17305" y="3038605"/>
                  </a:lnTo>
                  <a:lnTo>
                    <a:pt x="37766" y="3081697"/>
                  </a:lnTo>
                  <a:lnTo>
                    <a:pt x="65056" y="3120302"/>
                  </a:lnTo>
                  <a:lnTo>
                    <a:pt x="98396" y="3153638"/>
                  </a:lnTo>
                  <a:lnTo>
                    <a:pt x="137003" y="3180926"/>
                  </a:lnTo>
                  <a:lnTo>
                    <a:pt x="180097" y="3201384"/>
                  </a:lnTo>
                  <a:lnTo>
                    <a:pt x="226895" y="3214232"/>
                  </a:lnTo>
                  <a:lnTo>
                    <a:pt x="276618" y="3218688"/>
                  </a:lnTo>
                  <a:lnTo>
                    <a:pt x="5285994" y="3218688"/>
                  </a:lnTo>
                  <a:lnTo>
                    <a:pt x="5335718" y="3214232"/>
                  </a:lnTo>
                  <a:lnTo>
                    <a:pt x="5382517" y="3201384"/>
                  </a:lnTo>
                  <a:lnTo>
                    <a:pt x="5425609" y="3180926"/>
                  </a:lnTo>
                  <a:lnTo>
                    <a:pt x="5464214" y="3153638"/>
                  </a:lnTo>
                  <a:lnTo>
                    <a:pt x="5497550" y="3120302"/>
                  </a:lnTo>
                  <a:lnTo>
                    <a:pt x="5524838" y="3081697"/>
                  </a:lnTo>
                  <a:lnTo>
                    <a:pt x="5545296" y="3038605"/>
                  </a:lnTo>
                  <a:lnTo>
                    <a:pt x="5558144" y="2991806"/>
                  </a:lnTo>
                  <a:lnTo>
                    <a:pt x="5562600" y="2942082"/>
                  </a:lnTo>
                  <a:lnTo>
                    <a:pt x="5562600" y="276605"/>
                  </a:lnTo>
                  <a:lnTo>
                    <a:pt x="5558144" y="226881"/>
                  </a:lnTo>
                  <a:lnTo>
                    <a:pt x="5545296" y="180082"/>
                  </a:lnTo>
                  <a:lnTo>
                    <a:pt x="5524838" y="136990"/>
                  </a:lnTo>
                  <a:lnTo>
                    <a:pt x="5497550" y="98385"/>
                  </a:lnTo>
                  <a:lnTo>
                    <a:pt x="5464214" y="65049"/>
                  </a:lnTo>
                  <a:lnTo>
                    <a:pt x="5425609" y="37761"/>
                  </a:lnTo>
                  <a:lnTo>
                    <a:pt x="5382517" y="17303"/>
                  </a:lnTo>
                  <a:lnTo>
                    <a:pt x="5335718" y="4455"/>
                  </a:lnTo>
                  <a:lnTo>
                    <a:pt x="5285994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5562600" cy="32186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6161530"/>
              <a:ext cx="5577840" cy="6964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3352800"/>
              <a:ext cx="5562600" cy="2819400"/>
            </a:xfrm>
            <a:custGeom>
              <a:avLst/>
              <a:gdLst/>
              <a:ahLst/>
              <a:cxnLst/>
              <a:rect l="l" t="t" r="r" b="b"/>
              <a:pathLst>
                <a:path w="5562600" h="2819400">
                  <a:moveTo>
                    <a:pt x="5320284" y="0"/>
                  </a:moveTo>
                  <a:lnTo>
                    <a:pt x="242303" y="0"/>
                  </a:lnTo>
                  <a:lnTo>
                    <a:pt x="193470" y="4921"/>
                  </a:lnTo>
                  <a:lnTo>
                    <a:pt x="147987" y="19038"/>
                  </a:lnTo>
                  <a:lnTo>
                    <a:pt x="106828" y="41375"/>
                  </a:lnTo>
                  <a:lnTo>
                    <a:pt x="70968" y="70961"/>
                  </a:lnTo>
                  <a:lnTo>
                    <a:pt x="41381" y="106821"/>
                  </a:lnTo>
                  <a:lnTo>
                    <a:pt x="19041" y="147982"/>
                  </a:lnTo>
                  <a:lnTo>
                    <a:pt x="4922" y="193472"/>
                  </a:lnTo>
                  <a:lnTo>
                    <a:pt x="0" y="242315"/>
                  </a:lnTo>
                  <a:lnTo>
                    <a:pt x="0" y="2577096"/>
                  </a:lnTo>
                  <a:lnTo>
                    <a:pt x="4922" y="2625929"/>
                  </a:lnTo>
                  <a:lnTo>
                    <a:pt x="19041" y="2671411"/>
                  </a:lnTo>
                  <a:lnTo>
                    <a:pt x="41381" y="2712570"/>
                  </a:lnTo>
                  <a:lnTo>
                    <a:pt x="70968" y="2748430"/>
                  </a:lnTo>
                  <a:lnTo>
                    <a:pt x="106828" y="2778018"/>
                  </a:lnTo>
                  <a:lnTo>
                    <a:pt x="147987" y="2800358"/>
                  </a:lnTo>
                  <a:lnTo>
                    <a:pt x="193470" y="2814477"/>
                  </a:lnTo>
                  <a:lnTo>
                    <a:pt x="242303" y="2819400"/>
                  </a:lnTo>
                  <a:lnTo>
                    <a:pt x="5320284" y="2819400"/>
                  </a:lnTo>
                  <a:lnTo>
                    <a:pt x="5369127" y="2814477"/>
                  </a:lnTo>
                  <a:lnTo>
                    <a:pt x="5414617" y="2800358"/>
                  </a:lnTo>
                  <a:lnTo>
                    <a:pt x="5455778" y="2778018"/>
                  </a:lnTo>
                  <a:lnTo>
                    <a:pt x="5491638" y="2748430"/>
                  </a:lnTo>
                  <a:lnTo>
                    <a:pt x="5521224" y="2712570"/>
                  </a:lnTo>
                  <a:lnTo>
                    <a:pt x="5543561" y="2671411"/>
                  </a:lnTo>
                  <a:lnTo>
                    <a:pt x="5557678" y="2625929"/>
                  </a:lnTo>
                  <a:lnTo>
                    <a:pt x="5562600" y="2577096"/>
                  </a:lnTo>
                  <a:lnTo>
                    <a:pt x="5562600" y="242315"/>
                  </a:lnTo>
                  <a:lnTo>
                    <a:pt x="5557678" y="193472"/>
                  </a:lnTo>
                  <a:lnTo>
                    <a:pt x="5543561" y="147982"/>
                  </a:lnTo>
                  <a:lnTo>
                    <a:pt x="5521224" y="106821"/>
                  </a:lnTo>
                  <a:lnTo>
                    <a:pt x="5491638" y="70961"/>
                  </a:lnTo>
                  <a:lnTo>
                    <a:pt x="5455778" y="41375"/>
                  </a:lnTo>
                  <a:lnTo>
                    <a:pt x="5414617" y="19038"/>
                  </a:lnTo>
                  <a:lnTo>
                    <a:pt x="5369127" y="4921"/>
                  </a:lnTo>
                  <a:lnTo>
                    <a:pt x="5320284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3352800"/>
              <a:ext cx="5562600" cy="2819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437757" y="636778"/>
            <a:ext cx="227076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13030" marR="5080" indent="-10096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-5">
                <a:latin typeface="Arial"/>
                <a:cs typeface="Arial"/>
              </a:rPr>
              <a:t>rooted shoots are  potted up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(deflasked)  and </a:t>
            </a:r>
            <a:r>
              <a:rPr dirty="0" sz="1800" spc="-10">
                <a:latin typeface="Arial"/>
                <a:cs typeface="Arial"/>
              </a:rPr>
              <a:t>‘hardened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off’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38341" y="3819525"/>
            <a:ext cx="233553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7305">
              <a:lnSpc>
                <a:spcPct val="100000"/>
              </a:lnSpc>
              <a:spcBef>
                <a:spcPts val="100"/>
              </a:spcBef>
              <a:tabLst>
                <a:tab pos="698500" algn="l"/>
              </a:tabLst>
            </a:pPr>
            <a:r>
              <a:rPr dirty="0" sz="1800" spc="-5">
                <a:latin typeface="Arial"/>
                <a:cs typeface="Arial"/>
              </a:rPr>
              <a:t>This is necessary as  many	</a:t>
            </a:r>
            <a:r>
              <a:rPr dirty="0" sz="1800" spc="-10">
                <a:latin typeface="Arial"/>
                <a:cs typeface="Arial"/>
              </a:rPr>
              <a:t>young </a:t>
            </a:r>
            <a:r>
              <a:rPr dirty="0" sz="1800" spc="-5">
                <a:latin typeface="Arial"/>
                <a:cs typeface="Arial"/>
              </a:rPr>
              <a:t>tissue  culture plants have no  </a:t>
            </a:r>
            <a:r>
              <a:rPr dirty="0" sz="1800" spc="-15">
                <a:latin typeface="Arial"/>
                <a:cs typeface="Arial"/>
              </a:rPr>
              <a:t>waxy </a:t>
            </a:r>
            <a:r>
              <a:rPr dirty="0" sz="1800" spc="-5">
                <a:latin typeface="Arial"/>
                <a:cs typeface="Arial"/>
              </a:rPr>
              <a:t>cuticle </a:t>
            </a:r>
            <a:r>
              <a:rPr dirty="0" sz="1800">
                <a:latin typeface="Arial"/>
                <a:cs typeface="Arial"/>
              </a:rPr>
              <a:t>to </a:t>
            </a:r>
            <a:r>
              <a:rPr dirty="0" sz="1800" spc="-5">
                <a:latin typeface="Arial"/>
                <a:cs typeface="Arial"/>
              </a:rPr>
              <a:t>prevent  </a:t>
            </a:r>
            <a:r>
              <a:rPr dirty="0" sz="1800" spc="-15">
                <a:latin typeface="Arial"/>
                <a:cs typeface="Arial"/>
              </a:rPr>
              <a:t>water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loss.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2185" y="496950"/>
            <a:ext cx="78003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60"/>
              <a:t>FACTORS </a:t>
            </a:r>
            <a:r>
              <a:rPr dirty="0" sz="4000" spc="-5"/>
              <a:t>AFFECTING TISSUE</a:t>
            </a:r>
            <a:r>
              <a:rPr dirty="0" sz="4000" spc="5"/>
              <a:t> </a:t>
            </a:r>
            <a:r>
              <a:rPr dirty="0" sz="4000" spc="-45"/>
              <a:t>CULTURE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35940" y="1544803"/>
            <a:ext cx="7865109" cy="447357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 spc="-5">
                <a:latin typeface="Liberation Sans Narrow"/>
                <a:cs typeface="Liberation Sans Narrow"/>
              </a:rPr>
              <a:t>Growth</a:t>
            </a:r>
            <a:r>
              <a:rPr dirty="0" sz="2600">
                <a:latin typeface="Liberation Sans Narrow"/>
                <a:cs typeface="Liberation Sans Narrow"/>
              </a:rPr>
              <a:t> Media</a:t>
            </a:r>
            <a:endParaRPr sz="2600">
              <a:latin typeface="Liberation Sans Narrow"/>
              <a:cs typeface="Liberation Sans Narrow"/>
            </a:endParaRPr>
          </a:p>
          <a:p>
            <a:pPr lvl="1" marL="756285" indent="-287020">
              <a:lnSpc>
                <a:spcPct val="100000"/>
              </a:lnSpc>
              <a:spcBef>
                <a:spcPts val="5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200" spc="-10">
                <a:latin typeface="Liberation Sans Narrow"/>
                <a:cs typeface="Liberation Sans Narrow"/>
              </a:rPr>
              <a:t>Minerals, Growth </a:t>
            </a:r>
            <a:r>
              <a:rPr dirty="0" sz="2200" spc="-5">
                <a:latin typeface="Liberation Sans Narrow"/>
                <a:cs typeface="Liberation Sans Narrow"/>
              </a:rPr>
              <a:t>factors, </a:t>
            </a:r>
            <a:r>
              <a:rPr dirty="0" sz="2200" spc="-10">
                <a:latin typeface="Liberation Sans Narrow"/>
                <a:cs typeface="Liberation Sans Narrow"/>
              </a:rPr>
              <a:t>Carbon source,</a:t>
            </a:r>
            <a:r>
              <a:rPr dirty="0" sz="2200" spc="30">
                <a:latin typeface="Liberation Sans Narrow"/>
                <a:cs typeface="Liberation Sans Narrow"/>
              </a:rPr>
              <a:t> </a:t>
            </a:r>
            <a:r>
              <a:rPr dirty="0" sz="2200" spc="-10">
                <a:latin typeface="Liberation Sans Narrow"/>
                <a:cs typeface="Liberation Sans Narrow"/>
              </a:rPr>
              <a:t>Hormones</a:t>
            </a:r>
            <a:endParaRPr sz="22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latin typeface="Liberation Sans Narrow"/>
                <a:cs typeface="Liberation Sans Narrow"/>
              </a:rPr>
              <a:t>Environmental</a:t>
            </a:r>
            <a:r>
              <a:rPr dirty="0" sz="2600" spc="-35">
                <a:latin typeface="Liberation Sans Narrow"/>
                <a:cs typeface="Liberation Sans Narrow"/>
              </a:rPr>
              <a:t> </a:t>
            </a:r>
            <a:r>
              <a:rPr dirty="0" sz="2600" spc="-5">
                <a:latin typeface="Liberation Sans Narrow"/>
                <a:cs typeface="Liberation Sans Narrow"/>
              </a:rPr>
              <a:t>Factors</a:t>
            </a:r>
            <a:endParaRPr sz="2600">
              <a:latin typeface="Liberation Sans Narrow"/>
              <a:cs typeface="Liberation Sans Narrow"/>
            </a:endParaRPr>
          </a:p>
          <a:p>
            <a:pPr lvl="1" marL="756285" indent="-287020">
              <a:lnSpc>
                <a:spcPct val="100000"/>
              </a:lnSpc>
              <a:spcBef>
                <a:spcPts val="5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200" spc="-10">
                <a:latin typeface="Liberation Sans Narrow"/>
                <a:cs typeface="Liberation Sans Narrow"/>
              </a:rPr>
              <a:t>Light, </a:t>
            </a:r>
            <a:r>
              <a:rPr dirty="0" sz="2200" spc="-25">
                <a:latin typeface="Liberation Sans Narrow"/>
                <a:cs typeface="Liberation Sans Narrow"/>
              </a:rPr>
              <a:t>Temperature, </a:t>
            </a:r>
            <a:r>
              <a:rPr dirty="0" sz="2200" spc="-10">
                <a:latin typeface="Liberation Sans Narrow"/>
                <a:cs typeface="Liberation Sans Narrow"/>
              </a:rPr>
              <a:t>Photoperiod, </a:t>
            </a:r>
            <a:r>
              <a:rPr dirty="0" sz="2200" spc="-20">
                <a:latin typeface="Liberation Sans Narrow"/>
                <a:cs typeface="Liberation Sans Narrow"/>
              </a:rPr>
              <a:t>Sterility,</a:t>
            </a:r>
            <a:r>
              <a:rPr dirty="0" sz="2200" spc="35">
                <a:latin typeface="Liberation Sans Narrow"/>
                <a:cs typeface="Liberation Sans Narrow"/>
              </a:rPr>
              <a:t> </a:t>
            </a:r>
            <a:r>
              <a:rPr dirty="0" sz="2200" spc="-10">
                <a:latin typeface="Liberation Sans Narrow"/>
                <a:cs typeface="Liberation Sans Narrow"/>
              </a:rPr>
              <a:t>Media</a:t>
            </a:r>
            <a:endParaRPr sz="22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latin typeface="Liberation Sans Narrow"/>
                <a:cs typeface="Liberation Sans Narrow"/>
              </a:rPr>
              <a:t>Explant</a:t>
            </a:r>
            <a:r>
              <a:rPr dirty="0" sz="2600" spc="-35">
                <a:latin typeface="Liberation Sans Narrow"/>
                <a:cs typeface="Liberation Sans Narrow"/>
              </a:rPr>
              <a:t> </a:t>
            </a:r>
            <a:r>
              <a:rPr dirty="0" sz="2600">
                <a:latin typeface="Liberation Sans Narrow"/>
                <a:cs typeface="Liberation Sans Narrow"/>
              </a:rPr>
              <a:t>Source</a:t>
            </a:r>
            <a:endParaRPr sz="2600">
              <a:latin typeface="Liberation Sans Narrow"/>
              <a:cs typeface="Liberation Sans Narrow"/>
            </a:endParaRPr>
          </a:p>
          <a:p>
            <a:pPr lvl="1" marL="756285" marR="186055" indent="-287020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  <a:tab pos="756920" algn="l"/>
                <a:tab pos="4852035" algn="l"/>
              </a:tabLst>
            </a:pPr>
            <a:r>
              <a:rPr dirty="0" sz="2200" spc="-25">
                <a:latin typeface="Liberation Sans Narrow"/>
                <a:cs typeface="Liberation Sans Narrow"/>
              </a:rPr>
              <a:t>Usually, </a:t>
            </a:r>
            <a:r>
              <a:rPr dirty="0" sz="2200" spc="-5">
                <a:latin typeface="Liberation Sans Narrow"/>
                <a:cs typeface="Liberation Sans Narrow"/>
              </a:rPr>
              <a:t>the </a:t>
            </a:r>
            <a:r>
              <a:rPr dirty="0" sz="2200" spc="-25">
                <a:latin typeface="Liberation Sans Narrow"/>
                <a:cs typeface="Liberation Sans Narrow"/>
              </a:rPr>
              <a:t>younger,</a:t>
            </a:r>
            <a:r>
              <a:rPr dirty="0" sz="2200" spc="75">
                <a:latin typeface="Liberation Sans Narrow"/>
                <a:cs typeface="Liberation Sans Narrow"/>
              </a:rPr>
              <a:t> </a:t>
            </a:r>
            <a:r>
              <a:rPr dirty="0" sz="2200" spc="-10">
                <a:latin typeface="Liberation Sans Narrow"/>
                <a:cs typeface="Liberation Sans Narrow"/>
              </a:rPr>
              <a:t>less</a:t>
            </a:r>
            <a:r>
              <a:rPr dirty="0" sz="2200" spc="10">
                <a:latin typeface="Liberation Sans Narrow"/>
                <a:cs typeface="Liberation Sans Narrow"/>
              </a:rPr>
              <a:t> </a:t>
            </a:r>
            <a:r>
              <a:rPr dirty="0" sz="2200" spc="-10">
                <a:latin typeface="Liberation Sans Narrow"/>
                <a:cs typeface="Liberation Sans Narrow"/>
              </a:rPr>
              <a:t>differentiated	explant, </a:t>
            </a:r>
            <a:r>
              <a:rPr dirty="0" sz="2200" spc="-5">
                <a:latin typeface="Liberation Sans Narrow"/>
                <a:cs typeface="Liberation Sans Narrow"/>
              </a:rPr>
              <a:t>the </a:t>
            </a:r>
            <a:r>
              <a:rPr dirty="0" sz="2200" spc="-10">
                <a:latin typeface="Liberation Sans Narrow"/>
                <a:cs typeface="Liberation Sans Narrow"/>
              </a:rPr>
              <a:t>better </a:t>
            </a:r>
            <a:r>
              <a:rPr dirty="0" sz="2200" spc="-5">
                <a:latin typeface="Liberation Sans Narrow"/>
                <a:cs typeface="Liberation Sans Narrow"/>
              </a:rPr>
              <a:t>for </a:t>
            </a:r>
            <a:r>
              <a:rPr dirty="0" sz="2200" spc="-10">
                <a:latin typeface="Liberation Sans Narrow"/>
                <a:cs typeface="Liberation Sans Narrow"/>
              </a:rPr>
              <a:t>tissue  culture</a:t>
            </a:r>
            <a:endParaRPr sz="2200">
              <a:latin typeface="Liberation Sans Narrow"/>
              <a:cs typeface="Liberation Sans Narrow"/>
            </a:endParaRPr>
          </a:p>
          <a:p>
            <a:pPr lvl="1" marL="756285" indent="-287020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200" spc="-10">
                <a:latin typeface="Liberation Sans Narrow"/>
                <a:cs typeface="Liberation Sans Narrow"/>
              </a:rPr>
              <a:t>Different species show </a:t>
            </a:r>
            <a:r>
              <a:rPr dirty="0" sz="2200" spc="-15">
                <a:latin typeface="Liberation Sans Narrow"/>
                <a:cs typeface="Liberation Sans Narrow"/>
              </a:rPr>
              <a:t>differences </a:t>
            </a:r>
            <a:r>
              <a:rPr dirty="0" sz="2200" spc="-5">
                <a:latin typeface="Liberation Sans Narrow"/>
                <a:cs typeface="Liberation Sans Narrow"/>
              </a:rPr>
              <a:t>in </a:t>
            </a:r>
            <a:r>
              <a:rPr dirty="0" sz="2200" spc="-10">
                <a:latin typeface="Liberation Sans Narrow"/>
                <a:cs typeface="Liberation Sans Narrow"/>
              </a:rPr>
              <a:t>amenability </a:t>
            </a:r>
            <a:r>
              <a:rPr dirty="0" sz="2200" spc="-5">
                <a:latin typeface="Liberation Sans Narrow"/>
                <a:cs typeface="Liberation Sans Narrow"/>
              </a:rPr>
              <a:t>to </a:t>
            </a:r>
            <a:r>
              <a:rPr dirty="0" sz="2200" spc="-10">
                <a:latin typeface="Liberation Sans Narrow"/>
                <a:cs typeface="Liberation Sans Narrow"/>
              </a:rPr>
              <a:t>tissue</a:t>
            </a:r>
            <a:r>
              <a:rPr dirty="0" sz="2200" spc="114">
                <a:latin typeface="Liberation Sans Narrow"/>
                <a:cs typeface="Liberation Sans Narrow"/>
              </a:rPr>
              <a:t> </a:t>
            </a:r>
            <a:r>
              <a:rPr dirty="0" sz="2200" spc="-10">
                <a:latin typeface="Liberation Sans Narrow"/>
                <a:cs typeface="Liberation Sans Narrow"/>
              </a:rPr>
              <a:t>culture</a:t>
            </a:r>
            <a:endParaRPr sz="2200">
              <a:latin typeface="Liberation Sans Narrow"/>
              <a:cs typeface="Liberation Sans Narrow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200" spc="-5">
                <a:latin typeface="Liberation Sans Narrow"/>
                <a:cs typeface="Liberation Sans Narrow"/>
              </a:rPr>
              <a:t>In </a:t>
            </a:r>
            <a:r>
              <a:rPr dirty="0" sz="2200" spc="-10">
                <a:latin typeface="Liberation Sans Narrow"/>
                <a:cs typeface="Liberation Sans Narrow"/>
              </a:rPr>
              <a:t>many cases, different genotypes within </a:t>
            </a:r>
            <a:r>
              <a:rPr dirty="0" sz="2200" spc="-5">
                <a:latin typeface="Liberation Sans Narrow"/>
                <a:cs typeface="Liberation Sans Narrow"/>
              </a:rPr>
              <a:t>a </a:t>
            </a:r>
            <a:r>
              <a:rPr dirty="0" sz="2200" spc="-10">
                <a:latin typeface="Liberation Sans Narrow"/>
                <a:cs typeface="Liberation Sans Narrow"/>
              </a:rPr>
              <a:t>species </a:t>
            </a:r>
            <a:r>
              <a:rPr dirty="0" sz="2200" spc="-5">
                <a:latin typeface="Liberation Sans Narrow"/>
                <a:cs typeface="Liberation Sans Narrow"/>
              </a:rPr>
              <a:t>will </a:t>
            </a:r>
            <a:r>
              <a:rPr dirty="0" sz="2200" spc="-10">
                <a:latin typeface="Liberation Sans Narrow"/>
                <a:cs typeface="Liberation Sans Narrow"/>
              </a:rPr>
              <a:t>have variable  responses </a:t>
            </a:r>
            <a:r>
              <a:rPr dirty="0" sz="2200" spc="-5">
                <a:latin typeface="Liberation Sans Narrow"/>
                <a:cs typeface="Liberation Sans Narrow"/>
              </a:rPr>
              <a:t>to </a:t>
            </a:r>
            <a:r>
              <a:rPr dirty="0" sz="2200" spc="-10">
                <a:latin typeface="Liberation Sans Narrow"/>
                <a:cs typeface="Liberation Sans Narrow"/>
              </a:rPr>
              <a:t>tissue culture; response </a:t>
            </a:r>
            <a:r>
              <a:rPr dirty="0" sz="2200" spc="-5">
                <a:latin typeface="Liberation Sans Narrow"/>
                <a:cs typeface="Liberation Sans Narrow"/>
              </a:rPr>
              <a:t>to </a:t>
            </a:r>
            <a:r>
              <a:rPr dirty="0" sz="2200" spc="-10">
                <a:latin typeface="Liberation Sans Narrow"/>
                <a:cs typeface="Liberation Sans Narrow"/>
              </a:rPr>
              <a:t>somatic embryogenesis has  been transferred between melon cultivars through sexual</a:t>
            </a:r>
            <a:r>
              <a:rPr dirty="0" sz="2200" spc="140">
                <a:latin typeface="Liberation Sans Narrow"/>
                <a:cs typeface="Liberation Sans Narrow"/>
              </a:rPr>
              <a:t> </a:t>
            </a:r>
            <a:r>
              <a:rPr dirty="0" sz="2200" spc="-10">
                <a:latin typeface="Liberation Sans Narrow"/>
                <a:cs typeface="Liberation Sans Narrow"/>
              </a:rPr>
              <a:t>hybridization</a:t>
            </a:r>
            <a:endParaRPr sz="22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30679" y="425195"/>
            <a:ext cx="6019800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2332" y="544195"/>
            <a:ext cx="54451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" b="1">
                <a:latin typeface="Times New Roman"/>
                <a:cs typeface="Times New Roman"/>
              </a:rPr>
              <a:t>Tissue </a:t>
            </a:r>
            <a:r>
              <a:rPr dirty="0" sz="3600" spc="-10" b="1">
                <a:latin typeface="Times New Roman"/>
                <a:cs typeface="Times New Roman"/>
              </a:rPr>
              <a:t>Culture</a:t>
            </a:r>
            <a:r>
              <a:rPr dirty="0" sz="3600" spc="-210" b="1">
                <a:latin typeface="Times New Roman"/>
                <a:cs typeface="Times New Roman"/>
              </a:rPr>
              <a:t> </a:t>
            </a:r>
            <a:r>
              <a:rPr dirty="0" sz="3600" spc="-5" b="1">
                <a:latin typeface="Times New Roman"/>
                <a:cs typeface="Times New Roman"/>
              </a:rPr>
              <a:t>Applications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614" y="1502321"/>
            <a:ext cx="7337425" cy="412369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2272665" indent="-343535">
              <a:lnSpc>
                <a:spcPct val="100000"/>
              </a:lnSpc>
              <a:spcBef>
                <a:spcPts val="869"/>
              </a:spcBef>
              <a:buFont typeface="Wingdings"/>
              <a:buChar char=""/>
              <a:tabLst>
                <a:tab pos="2273300" algn="l"/>
              </a:tabLst>
            </a:pPr>
            <a:r>
              <a:rPr dirty="0" sz="3200" spc="-25" b="1">
                <a:latin typeface="Times New Roman"/>
                <a:cs typeface="Times New Roman"/>
              </a:rPr>
              <a:t>Micropropagation</a:t>
            </a:r>
            <a:endParaRPr sz="3200">
              <a:latin typeface="Times New Roman"/>
              <a:cs typeface="Times New Roman"/>
            </a:endParaRPr>
          </a:p>
          <a:p>
            <a:pPr marL="1714500" indent="-343535">
              <a:lnSpc>
                <a:spcPct val="100000"/>
              </a:lnSpc>
              <a:spcBef>
                <a:spcPts val="770"/>
              </a:spcBef>
              <a:buFont typeface="Wingdings"/>
              <a:buChar char=""/>
              <a:tabLst>
                <a:tab pos="1715135" algn="l"/>
              </a:tabLst>
            </a:pPr>
            <a:r>
              <a:rPr dirty="0" sz="3200" spc="-25" b="1">
                <a:latin typeface="Times New Roman"/>
                <a:cs typeface="Times New Roman"/>
              </a:rPr>
              <a:t>Germplasm</a:t>
            </a:r>
            <a:r>
              <a:rPr dirty="0" sz="3200" spc="-20" b="1">
                <a:latin typeface="Times New Roman"/>
                <a:cs typeface="Times New Roman"/>
              </a:rPr>
              <a:t> </a:t>
            </a:r>
            <a:r>
              <a:rPr dirty="0" sz="3200" spc="-45" b="1">
                <a:latin typeface="Times New Roman"/>
                <a:cs typeface="Times New Roman"/>
              </a:rPr>
              <a:t>preservation</a:t>
            </a:r>
            <a:endParaRPr sz="3200">
              <a:latin typeface="Times New Roman"/>
              <a:cs typeface="Times New Roman"/>
            </a:endParaRPr>
          </a:p>
          <a:p>
            <a:pPr lvl="1" marL="2045970" indent="-344170">
              <a:lnSpc>
                <a:spcPct val="100000"/>
              </a:lnSpc>
              <a:spcBef>
                <a:spcPts val="770"/>
              </a:spcBef>
              <a:buFont typeface="Wingdings"/>
              <a:buChar char=""/>
              <a:tabLst>
                <a:tab pos="2046605" algn="l"/>
              </a:tabLst>
            </a:pPr>
            <a:r>
              <a:rPr dirty="0" sz="3200" spc="-20" b="1">
                <a:latin typeface="Times New Roman"/>
                <a:cs typeface="Times New Roman"/>
              </a:rPr>
              <a:t>Somaclonal</a:t>
            </a:r>
            <a:r>
              <a:rPr dirty="0" sz="3200" spc="5" b="1">
                <a:latin typeface="Times New Roman"/>
                <a:cs typeface="Times New Roman"/>
              </a:rPr>
              <a:t> </a:t>
            </a:r>
            <a:r>
              <a:rPr dirty="0" sz="3200" spc="-75" b="1">
                <a:latin typeface="Times New Roman"/>
                <a:cs typeface="Times New Roman"/>
              </a:rPr>
              <a:t>variation</a:t>
            </a:r>
            <a:endParaRPr sz="3200">
              <a:latin typeface="Times New Roman"/>
              <a:cs typeface="Times New Roman"/>
            </a:endParaRPr>
          </a:p>
          <a:p>
            <a:pPr marL="1045844" indent="-343535">
              <a:lnSpc>
                <a:spcPct val="100000"/>
              </a:lnSpc>
              <a:spcBef>
                <a:spcPts val="770"/>
              </a:spcBef>
              <a:buFont typeface="Wingdings"/>
              <a:buChar char=""/>
              <a:tabLst>
                <a:tab pos="1046480" algn="l"/>
              </a:tabLst>
            </a:pPr>
            <a:r>
              <a:rPr dirty="0" sz="3200" spc="30" b="1">
                <a:latin typeface="Times New Roman"/>
                <a:cs typeface="Times New Roman"/>
              </a:rPr>
              <a:t>Haploid </a:t>
            </a:r>
            <a:r>
              <a:rPr dirty="0" sz="3200" spc="-95" b="1">
                <a:latin typeface="Times New Roman"/>
                <a:cs typeface="Times New Roman"/>
              </a:rPr>
              <a:t>&amp; </a:t>
            </a:r>
            <a:r>
              <a:rPr dirty="0" sz="3200" spc="-15" b="1">
                <a:latin typeface="Times New Roman"/>
                <a:cs typeface="Times New Roman"/>
              </a:rPr>
              <a:t>dihaploid</a:t>
            </a:r>
            <a:r>
              <a:rPr dirty="0" sz="3200" spc="15" b="1">
                <a:latin typeface="Times New Roman"/>
                <a:cs typeface="Times New Roman"/>
              </a:rPr>
              <a:t> </a:t>
            </a:r>
            <a:r>
              <a:rPr dirty="0" sz="3200" spc="-25" b="1">
                <a:latin typeface="Times New Roman"/>
                <a:cs typeface="Times New Roman"/>
              </a:rPr>
              <a:t>production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SzPct val="95522"/>
              <a:buFont typeface="Wingdings"/>
              <a:buChar char=""/>
              <a:tabLst>
                <a:tab pos="355600" algn="l"/>
              </a:tabLst>
            </a:pPr>
            <a:r>
              <a:rPr dirty="0" sz="3350" spc="-65" b="1" i="1">
                <a:latin typeface="Times New Roman"/>
                <a:cs typeface="Times New Roman"/>
              </a:rPr>
              <a:t>In </a:t>
            </a:r>
            <a:r>
              <a:rPr dirty="0" sz="3350" spc="-35" b="1" i="1">
                <a:latin typeface="Times New Roman"/>
                <a:cs typeface="Times New Roman"/>
              </a:rPr>
              <a:t>vitro </a:t>
            </a:r>
            <a:r>
              <a:rPr dirty="0" sz="3200" spc="-40" b="1">
                <a:latin typeface="Times New Roman"/>
                <a:cs typeface="Times New Roman"/>
              </a:rPr>
              <a:t>hybridization </a:t>
            </a:r>
            <a:r>
              <a:rPr dirty="0" sz="3200" spc="-180" b="1">
                <a:latin typeface="Arial"/>
                <a:cs typeface="Arial"/>
              </a:rPr>
              <a:t>– </a:t>
            </a:r>
            <a:r>
              <a:rPr dirty="0" sz="3200" spc="-40" b="1">
                <a:latin typeface="Times New Roman"/>
                <a:cs typeface="Times New Roman"/>
              </a:rPr>
              <a:t>protoplast</a:t>
            </a:r>
            <a:r>
              <a:rPr dirty="0" sz="3200" spc="6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fusion</a:t>
            </a:r>
            <a:endParaRPr sz="3200">
              <a:latin typeface="Times New Roman"/>
              <a:cs typeface="Times New Roman"/>
            </a:endParaRPr>
          </a:p>
          <a:p>
            <a:pPr lvl="1" marL="2533650" indent="-343535">
              <a:lnSpc>
                <a:spcPct val="100000"/>
              </a:lnSpc>
              <a:spcBef>
                <a:spcPts val="735"/>
              </a:spcBef>
              <a:buFont typeface="Wingdings"/>
              <a:buChar char=""/>
              <a:tabLst>
                <a:tab pos="2534285" algn="l"/>
              </a:tabLst>
            </a:pPr>
            <a:r>
              <a:rPr dirty="0" sz="3200" spc="-30" b="1">
                <a:latin typeface="Times New Roman"/>
                <a:cs typeface="Times New Roman"/>
              </a:rPr>
              <a:t>Embryo</a:t>
            </a:r>
            <a:r>
              <a:rPr dirty="0" sz="3200" spc="-1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rescue</a:t>
            </a:r>
            <a:endParaRPr sz="3200">
              <a:latin typeface="Times New Roman"/>
              <a:cs typeface="Times New Roman"/>
            </a:endParaRPr>
          </a:p>
          <a:p>
            <a:pPr marL="1604645" indent="-343535">
              <a:lnSpc>
                <a:spcPct val="100000"/>
              </a:lnSpc>
              <a:spcBef>
                <a:spcPts val="770"/>
              </a:spcBef>
              <a:buFont typeface="Wingdings"/>
              <a:buChar char=""/>
              <a:tabLst>
                <a:tab pos="1605280" algn="l"/>
              </a:tabLst>
            </a:pPr>
            <a:r>
              <a:rPr dirty="0" sz="3200" spc="-30" b="1">
                <a:latin typeface="Times New Roman"/>
                <a:cs typeface="Times New Roman"/>
              </a:rPr>
              <a:t>Synthetic </a:t>
            </a:r>
            <a:r>
              <a:rPr dirty="0" sz="3200" spc="60" b="1">
                <a:latin typeface="Times New Roman"/>
                <a:cs typeface="Times New Roman"/>
              </a:rPr>
              <a:t>seed</a:t>
            </a:r>
            <a:r>
              <a:rPr dirty="0" sz="3200" spc="20" b="1">
                <a:latin typeface="Times New Roman"/>
                <a:cs typeface="Times New Roman"/>
              </a:rPr>
              <a:t> </a:t>
            </a:r>
            <a:r>
              <a:rPr dirty="0" sz="3200" spc="-20" b="1">
                <a:latin typeface="Times New Roman"/>
                <a:cs typeface="Times New Roman"/>
              </a:rPr>
              <a:t>production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2873" y="241503"/>
            <a:ext cx="278066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MICRO-PROPAGATION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783082"/>
            <a:ext cx="5029200" cy="51542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622422"/>
                </a:solidFill>
                <a:latin typeface="Carlito"/>
                <a:cs typeface="Carlito"/>
              </a:rPr>
              <a:t>Large </a:t>
            </a:r>
            <a:r>
              <a:rPr dirty="0" sz="1400" spc="-5">
                <a:solidFill>
                  <a:srgbClr val="622422"/>
                </a:solidFill>
                <a:latin typeface="Carlito"/>
                <a:cs typeface="Carlito"/>
              </a:rPr>
              <a:t>scale production of genetically identical clones </a:t>
            </a:r>
            <a:r>
              <a:rPr dirty="0" sz="1400">
                <a:solidFill>
                  <a:srgbClr val="622422"/>
                </a:solidFill>
                <a:latin typeface="Carlito"/>
                <a:cs typeface="Carlito"/>
              </a:rPr>
              <a:t>in </a:t>
            </a:r>
            <a:r>
              <a:rPr dirty="0" sz="1400" spc="-5">
                <a:solidFill>
                  <a:srgbClr val="622422"/>
                </a:solidFill>
                <a:latin typeface="Carlito"/>
                <a:cs typeface="Carlito"/>
              </a:rPr>
              <a:t>vitro </a:t>
            </a:r>
            <a:r>
              <a:rPr dirty="0" sz="1400">
                <a:solidFill>
                  <a:srgbClr val="622422"/>
                </a:solidFill>
                <a:latin typeface="Carlito"/>
                <a:cs typeface="Carlito"/>
              </a:rPr>
              <a:t>is</a:t>
            </a:r>
            <a:r>
              <a:rPr dirty="0" sz="1400" spc="85">
                <a:solidFill>
                  <a:srgbClr val="622422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622422"/>
                </a:solidFill>
                <a:latin typeface="Carlito"/>
                <a:cs typeface="Carlito"/>
              </a:rPr>
              <a:t>called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622422"/>
                </a:solidFill>
                <a:latin typeface="Carlito"/>
                <a:cs typeface="Carlito"/>
              </a:rPr>
              <a:t>Micro-propagation.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400" spc="-20" b="1">
                <a:solidFill>
                  <a:srgbClr val="FF0000"/>
                </a:solidFill>
                <a:latin typeface="Carlito"/>
                <a:cs typeface="Carlito"/>
              </a:rPr>
              <a:t>ADVANTAGES:</a:t>
            </a:r>
            <a:endParaRPr sz="1400">
              <a:latin typeface="Carlito"/>
              <a:cs typeface="Carlito"/>
            </a:endParaRPr>
          </a:p>
          <a:p>
            <a:pPr marL="12700" marR="288925">
              <a:lnSpc>
                <a:spcPct val="100000"/>
              </a:lnSpc>
              <a:buSzPct val="92857"/>
              <a:buFont typeface="Arial"/>
              <a:buChar char="•"/>
              <a:tabLst>
                <a:tab pos="76200" algn="l"/>
              </a:tabLst>
            </a:pPr>
            <a:r>
              <a:rPr dirty="0" sz="1400">
                <a:solidFill>
                  <a:srgbClr val="00AFEF"/>
                </a:solidFill>
                <a:latin typeface="Carlito"/>
                <a:cs typeface="Carlito"/>
              </a:rPr>
              <a:t>Millions </a:t>
            </a:r>
            <a:r>
              <a:rPr dirty="0" sz="1400" spc="-5">
                <a:solidFill>
                  <a:srgbClr val="00AFEF"/>
                </a:solidFill>
                <a:latin typeface="Carlito"/>
                <a:cs typeface="Carlito"/>
              </a:rPr>
              <a:t>of shoot tips </a:t>
            </a:r>
            <a:r>
              <a:rPr dirty="0" sz="1400" spc="-10">
                <a:latin typeface="Carlito"/>
                <a:cs typeface="Carlito"/>
              </a:rPr>
              <a:t>from </a:t>
            </a:r>
            <a:r>
              <a:rPr dirty="0" sz="1400">
                <a:latin typeface="Carlito"/>
                <a:cs typeface="Carlito"/>
              </a:rPr>
              <a:t>a </a:t>
            </a:r>
            <a:r>
              <a:rPr dirty="0" sz="1400" spc="-5">
                <a:latin typeface="Carlito"/>
                <a:cs typeface="Carlito"/>
              </a:rPr>
              <a:t>small piece </a:t>
            </a:r>
            <a:r>
              <a:rPr dirty="0" sz="1400">
                <a:latin typeface="Carlito"/>
                <a:cs typeface="Carlito"/>
              </a:rPr>
              <a:t>of </a:t>
            </a:r>
            <a:r>
              <a:rPr dirty="0" sz="1400" spc="-5">
                <a:latin typeface="Carlito"/>
                <a:cs typeface="Carlito"/>
              </a:rPr>
              <a:t>plant tissue </a:t>
            </a:r>
            <a:r>
              <a:rPr dirty="0" sz="1400">
                <a:latin typeface="Carlito"/>
                <a:cs typeface="Carlito"/>
              </a:rPr>
              <a:t>in a </a:t>
            </a:r>
            <a:r>
              <a:rPr dirty="0" sz="1400" spc="-5">
                <a:latin typeface="Carlito"/>
                <a:cs typeface="Carlito"/>
              </a:rPr>
              <a:t>short  </a:t>
            </a:r>
            <a:r>
              <a:rPr dirty="0" sz="1400">
                <a:latin typeface="Carlito"/>
                <a:cs typeface="Carlito"/>
              </a:rPr>
              <a:t>period </a:t>
            </a:r>
            <a:r>
              <a:rPr dirty="0" sz="1400" spc="-5">
                <a:latin typeface="Carlito"/>
                <a:cs typeface="Carlito"/>
              </a:rPr>
              <a:t>of time </a:t>
            </a:r>
            <a:r>
              <a:rPr dirty="0" sz="1400">
                <a:latin typeface="Carlito"/>
                <a:cs typeface="Carlito"/>
              </a:rPr>
              <a:t>and</a:t>
            </a:r>
            <a:r>
              <a:rPr dirty="0" sz="1400" spc="-1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space.</a:t>
            </a:r>
            <a:endParaRPr sz="1400">
              <a:latin typeface="Carlito"/>
              <a:cs typeface="Carlito"/>
            </a:endParaRPr>
          </a:p>
          <a:p>
            <a:pPr marL="75565" indent="-63500">
              <a:lnSpc>
                <a:spcPct val="100000"/>
              </a:lnSpc>
              <a:buSzPct val="92857"/>
              <a:buFont typeface="Arial"/>
              <a:buChar char="•"/>
              <a:tabLst>
                <a:tab pos="76200" algn="l"/>
              </a:tabLst>
            </a:pPr>
            <a:r>
              <a:rPr dirty="0" sz="1400" spc="-5">
                <a:latin typeface="Carlito"/>
                <a:cs typeface="Carlito"/>
              </a:rPr>
              <a:t>Maintain </a:t>
            </a:r>
            <a:r>
              <a:rPr dirty="0" sz="1400" spc="-5">
                <a:solidFill>
                  <a:srgbClr val="548ED4"/>
                </a:solidFill>
                <a:latin typeface="Carlito"/>
                <a:cs typeface="Carlito"/>
              </a:rPr>
              <a:t>Genetically uniform</a:t>
            </a:r>
            <a:r>
              <a:rPr dirty="0" sz="1400" spc="15">
                <a:solidFill>
                  <a:srgbClr val="548ED4"/>
                </a:solidFill>
                <a:latin typeface="Carlito"/>
                <a:cs typeface="Carlito"/>
              </a:rPr>
              <a:t> </a:t>
            </a:r>
            <a:r>
              <a:rPr dirty="0" sz="1400" spc="-25">
                <a:latin typeface="Carlito"/>
                <a:cs typeface="Carlito"/>
              </a:rPr>
              <a:t>progeny.</a:t>
            </a:r>
            <a:endParaRPr sz="1400">
              <a:latin typeface="Carlito"/>
              <a:cs typeface="Carlito"/>
            </a:endParaRPr>
          </a:p>
          <a:p>
            <a:pPr marL="12700" marR="360680">
              <a:lnSpc>
                <a:spcPct val="100000"/>
              </a:lnSpc>
              <a:spcBef>
                <a:spcPts val="5"/>
              </a:spcBef>
              <a:buSzPct val="92857"/>
              <a:buFont typeface="Arial"/>
              <a:buChar char="•"/>
              <a:tabLst>
                <a:tab pos="76200" algn="l"/>
              </a:tabLst>
            </a:pPr>
            <a:r>
              <a:rPr dirty="0" sz="1400">
                <a:latin typeface="Carlito"/>
                <a:cs typeface="Carlito"/>
              </a:rPr>
              <a:t>Can </a:t>
            </a:r>
            <a:r>
              <a:rPr dirty="0" sz="1400" spc="-10">
                <a:latin typeface="Carlito"/>
                <a:cs typeface="Carlito"/>
              </a:rPr>
              <a:t>produce exact </a:t>
            </a:r>
            <a:r>
              <a:rPr dirty="0" sz="1400" spc="-5">
                <a:latin typeface="Carlito"/>
                <a:cs typeface="Carlito"/>
              </a:rPr>
              <a:t>copies of plants </a:t>
            </a:r>
            <a:r>
              <a:rPr dirty="0" sz="1400" spc="-10">
                <a:latin typeface="Carlito"/>
                <a:cs typeface="Carlito"/>
              </a:rPr>
              <a:t>required </a:t>
            </a:r>
            <a:r>
              <a:rPr dirty="0" sz="1400" spc="-5">
                <a:latin typeface="Carlito"/>
                <a:cs typeface="Carlito"/>
              </a:rPr>
              <a:t>that </a:t>
            </a:r>
            <a:r>
              <a:rPr dirty="0" sz="1400" spc="-15">
                <a:latin typeface="Carlito"/>
                <a:cs typeface="Carlito"/>
              </a:rPr>
              <a:t>have </a:t>
            </a:r>
            <a:r>
              <a:rPr dirty="0" sz="1400" spc="-5">
                <a:solidFill>
                  <a:srgbClr val="8EB4E2"/>
                </a:solidFill>
                <a:latin typeface="Carlito"/>
                <a:cs typeface="Carlito"/>
              </a:rPr>
              <a:t>desirable  traits.</a:t>
            </a:r>
            <a:endParaRPr sz="1400">
              <a:latin typeface="Carlito"/>
              <a:cs typeface="Carlito"/>
            </a:endParaRPr>
          </a:p>
          <a:p>
            <a:pPr marL="75565" indent="-63500">
              <a:lnSpc>
                <a:spcPct val="100000"/>
              </a:lnSpc>
              <a:buSzPct val="92857"/>
              <a:buFont typeface="Arial"/>
              <a:buChar char="•"/>
              <a:tabLst>
                <a:tab pos="76200" algn="l"/>
              </a:tabLst>
            </a:pPr>
            <a:r>
              <a:rPr dirty="0" sz="1400" spc="-5">
                <a:solidFill>
                  <a:srgbClr val="8EB4E2"/>
                </a:solidFill>
                <a:latin typeface="Carlito"/>
                <a:cs typeface="Carlito"/>
              </a:rPr>
              <a:t>Supplies plant </a:t>
            </a:r>
            <a:r>
              <a:rPr dirty="0" sz="1400" spc="-10">
                <a:solidFill>
                  <a:srgbClr val="8EB4E2"/>
                </a:solidFill>
                <a:latin typeface="Carlito"/>
                <a:cs typeface="Carlito"/>
              </a:rPr>
              <a:t>throughout </a:t>
            </a:r>
            <a:r>
              <a:rPr dirty="0" sz="1400" spc="-5">
                <a:solidFill>
                  <a:srgbClr val="8EB4E2"/>
                </a:solidFill>
                <a:latin typeface="Carlito"/>
                <a:cs typeface="Carlito"/>
              </a:rPr>
              <a:t>the year </a:t>
            </a:r>
            <a:r>
              <a:rPr dirty="0" sz="1400" spc="-5">
                <a:latin typeface="Carlito"/>
                <a:cs typeface="Carlito"/>
              </a:rPr>
              <a:t>irrespective of seasonal</a:t>
            </a:r>
            <a:r>
              <a:rPr dirty="0" sz="1400" spc="14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variation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1350">
              <a:latin typeface="Carlito"/>
              <a:cs typeface="Carlito"/>
            </a:endParaRPr>
          </a:p>
          <a:p>
            <a:pPr marL="52069">
              <a:lnSpc>
                <a:spcPct val="100000"/>
              </a:lnSpc>
            </a:pPr>
            <a:r>
              <a:rPr dirty="0" sz="1400" spc="-5" b="1">
                <a:solidFill>
                  <a:srgbClr val="00AF50"/>
                </a:solidFill>
                <a:latin typeface="Carlito"/>
                <a:cs typeface="Carlito"/>
              </a:rPr>
              <a:t>COMMERCIAL</a:t>
            </a:r>
            <a:r>
              <a:rPr dirty="0" sz="1400" spc="-20" b="1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dirty="0" sz="1400" spc="-15" b="1">
                <a:solidFill>
                  <a:srgbClr val="00AF50"/>
                </a:solidFill>
                <a:latin typeface="Carlito"/>
                <a:cs typeface="Carlito"/>
              </a:rPr>
              <a:t>APPLICATION</a:t>
            </a:r>
            <a:r>
              <a:rPr dirty="0" sz="1400" spc="-15" b="1">
                <a:latin typeface="Carlito"/>
                <a:cs typeface="Carlito"/>
              </a:rPr>
              <a:t>: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rlito"/>
              <a:cs typeface="Carlito"/>
            </a:endParaRPr>
          </a:p>
          <a:p>
            <a:pPr marL="75565" indent="-63500">
              <a:lnSpc>
                <a:spcPct val="100000"/>
              </a:lnSpc>
              <a:buSzPct val="92857"/>
              <a:buFont typeface="Arial"/>
              <a:buChar char="•"/>
              <a:tabLst>
                <a:tab pos="76200" algn="l"/>
              </a:tabLst>
            </a:pPr>
            <a:r>
              <a:rPr dirty="0" sz="1400" spc="-5">
                <a:latin typeface="Carlito"/>
                <a:cs typeface="Carlito"/>
              </a:rPr>
              <a:t>Micro </a:t>
            </a:r>
            <a:r>
              <a:rPr dirty="0" sz="1400" spc="-10">
                <a:latin typeface="Carlito"/>
                <a:cs typeface="Carlito"/>
              </a:rPr>
              <a:t>propagation </a:t>
            </a:r>
            <a:r>
              <a:rPr dirty="0" sz="1400">
                <a:latin typeface="Carlito"/>
                <a:cs typeface="Carlito"/>
              </a:rPr>
              <a:t>of </a:t>
            </a:r>
            <a:r>
              <a:rPr dirty="0" sz="1400" spc="-10">
                <a:latin typeface="Carlito"/>
                <a:cs typeface="Carlito"/>
              </a:rPr>
              <a:t>Orchids demonstrated </a:t>
            </a:r>
            <a:r>
              <a:rPr dirty="0" sz="1400" spc="-5">
                <a:latin typeface="Carlito"/>
                <a:cs typeface="Carlito"/>
              </a:rPr>
              <a:t>profit </a:t>
            </a:r>
            <a:r>
              <a:rPr dirty="0" sz="1400">
                <a:latin typeface="Carlito"/>
                <a:cs typeface="Carlito"/>
              </a:rPr>
              <a:t>all </a:t>
            </a:r>
            <a:r>
              <a:rPr dirty="0" sz="1400" spc="-5">
                <a:latin typeface="Carlito"/>
                <a:cs typeface="Carlito"/>
              </a:rPr>
              <a:t>over</a:t>
            </a:r>
            <a:r>
              <a:rPr dirty="0" sz="1400" spc="1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the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Carlito"/>
                <a:cs typeface="Carlito"/>
              </a:rPr>
              <a:t>world.</a:t>
            </a:r>
            <a:endParaRPr sz="1400">
              <a:latin typeface="Carlito"/>
              <a:cs typeface="Carlito"/>
            </a:endParaRPr>
          </a:p>
          <a:p>
            <a:pPr algn="just" marL="12700" marR="179705">
              <a:lnSpc>
                <a:spcPct val="100000"/>
              </a:lnSpc>
              <a:buSzPct val="92857"/>
              <a:buFont typeface="Arial"/>
              <a:buChar char="•"/>
              <a:tabLst>
                <a:tab pos="76200" algn="l"/>
              </a:tabLst>
            </a:pPr>
            <a:r>
              <a:rPr dirty="0" sz="1400" spc="-10">
                <a:latin typeface="Carlito"/>
                <a:cs typeface="Carlito"/>
              </a:rPr>
              <a:t>Many </a:t>
            </a:r>
            <a:r>
              <a:rPr dirty="0" sz="1400" spc="-5">
                <a:latin typeface="Carlito"/>
                <a:cs typeface="Carlito"/>
              </a:rPr>
              <a:t>other </a:t>
            </a:r>
            <a:r>
              <a:rPr dirty="0" sz="1400" spc="-10">
                <a:latin typeface="Carlito"/>
                <a:cs typeface="Carlito"/>
              </a:rPr>
              <a:t>crops </a:t>
            </a:r>
            <a:r>
              <a:rPr dirty="0" sz="1400" spc="-15">
                <a:latin typeface="Carlito"/>
                <a:cs typeface="Carlito"/>
              </a:rPr>
              <a:t>like </a:t>
            </a:r>
            <a:r>
              <a:rPr dirty="0" sz="1400" spc="-5">
                <a:latin typeface="Carlito"/>
                <a:cs typeface="Carlito"/>
              </a:rPr>
              <a:t>banana, </a:t>
            </a:r>
            <a:r>
              <a:rPr dirty="0" sz="1400" spc="-10">
                <a:latin typeface="Carlito"/>
                <a:cs typeface="Carlito"/>
              </a:rPr>
              <a:t>papaya, </a:t>
            </a:r>
            <a:r>
              <a:rPr dirty="0" sz="1400" spc="-15">
                <a:latin typeface="Carlito"/>
                <a:cs typeface="Carlito"/>
              </a:rPr>
              <a:t>potato, </a:t>
            </a:r>
            <a:r>
              <a:rPr dirty="0" sz="1400" spc="-5">
                <a:latin typeface="Carlito"/>
                <a:cs typeface="Carlito"/>
              </a:rPr>
              <a:t>gerbera, carnation,  Anthurium, apple, </a:t>
            </a:r>
            <a:r>
              <a:rPr dirty="0" sz="1400" spc="-15">
                <a:latin typeface="Carlito"/>
                <a:cs typeface="Carlito"/>
              </a:rPr>
              <a:t>pear,cherry </a:t>
            </a:r>
            <a:r>
              <a:rPr dirty="0" sz="1400" spc="-10">
                <a:latin typeface="Carlito"/>
                <a:cs typeface="Carlito"/>
              </a:rPr>
              <a:t>etc </a:t>
            </a:r>
            <a:r>
              <a:rPr dirty="0" sz="1400" spc="-15">
                <a:latin typeface="Carlito"/>
                <a:cs typeface="Carlito"/>
              </a:rPr>
              <a:t>have </a:t>
            </a:r>
            <a:r>
              <a:rPr dirty="0" sz="1400" spc="-5">
                <a:latin typeface="Carlito"/>
                <a:cs typeface="Carlito"/>
              </a:rPr>
              <a:t>been grown </a:t>
            </a:r>
            <a:r>
              <a:rPr dirty="0" sz="1400" spc="-10">
                <a:latin typeface="Carlito"/>
                <a:cs typeface="Carlito"/>
              </a:rPr>
              <a:t>through micro  propagation are </a:t>
            </a:r>
            <a:r>
              <a:rPr dirty="0" sz="1400" spc="-5">
                <a:latin typeface="Carlito"/>
                <a:cs typeface="Carlito"/>
              </a:rPr>
              <a:t>commercially</a:t>
            </a:r>
            <a:r>
              <a:rPr dirty="0" sz="1400" spc="1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exploited.</a:t>
            </a:r>
            <a:endParaRPr sz="1400">
              <a:latin typeface="Carlito"/>
              <a:cs typeface="Carlito"/>
            </a:endParaRPr>
          </a:p>
          <a:p>
            <a:pPr algn="just" marL="12700" marR="470534">
              <a:lnSpc>
                <a:spcPct val="100000"/>
              </a:lnSpc>
              <a:buSzPct val="92857"/>
              <a:buFont typeface="Arial"/>
              <a:buChar char="•"/>
              <a:tabLst>
                <a:tab pos="76200" algn="l"/>
              </a:tabLst>
            </a:pPr>
            <a:r>
              <a:rPr dirty="0" sz="1400" spc="-5">
                <a:latin typeface="Carlito"/>
                <a:cs typeface="Carlito"/>
              </a:rPr>
              <a:t>Development of </a:t>
            </a:r>
            <a:r>
              <a:rPr dirty="0" sz="1400">
                <a:latin typeface="Carlito"/>
                <a:cs typeface="Carlito"/>
              </a:rPr>
              <a:t>disease </a:t>
            </a:r>
            <a:r>
              <a:rPr dirty="0" sz="1400" spc="-10">
                <a:latin typeface="Carlito"/>
                <a:cs typeface="Carlito"/>
              </a:rPr>
              <a:t>resistant crops </a:t>
            </a:r>
            <a:r>
              <a:rPr dirty="0" sz="1400">
                <a:latin typeface="Carlito"/>
                <a:cs typeface="Carlito"/>
              </a:rPr>
              <a:t>.Some </a:t>
            </a:r>
            <a:r>
              <a:rPr dirty="0" sz="1400" spc="-5">
                <a:latin typeface="Carlito"/>
                <a:cs typeface="Carlito"/>
              </a:rPr>
              <a:t>valuable clones  </a:t>
            </a:r>
            <a:r>
              <a:rPr dirty="0" sz="1400" spc="-10">
                <a:latin typeface="Carlito"/>
                <a:cs typeface="Carlito"/>
              </a:rPr>
              <a:t>recovered from </a:t>
            </a:r>
            <a:r>
              <a:rPr dirty="0" sz="1400" spc="-5">
                <a:latin typeface="Carlito"/>
                <a:cs typeface="Carlito"/>
              </a:rPr>
              <a:t>virus</a:t>
            </a:r>
            <a:r>
              <a:rPr dirty="0" sz="1400" spc="-2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are</a:t>
            </a:r>
            <a:endParaRPr sz="1400">
              <a:latin typeface="Carlito"/>
              <a:cs typeface="Carlito"/>
            </a:endParaRPr>
          </a:p>
          <a:p>
            <a:pPr algn="just" marL="91440">
              <a:lnSpc>
                <a:spcPct val="100000"/>
              </a:lnSpc>
            </a:pPr>
            <a:r>
              <a:rPr dirty="0" sz="1400" spc="-20">
                <a:latin typeface="Carlito"/>
                <a:cs typeface="Carlito"/>
              </a:rPr>
              <a:t>Tobacco- </a:t>
            </a:r>
            <a:r>
              <a:rPr dirty="0" sz="1400" spc="-30">
                <a:latin typeface="Carlito"/>
                <a:cs typeface="Carlito"/>
              </a:rPr>
              <a:t>TMV, </a:t>
            </a:r>
            <a:r>
              <a:rPr dirty="0" sz="1400" spc="-5">
                <a:latin typeface="Carlito"/>
                <a:cs typeface="Carlito"/>
              </a:rPr>
              <a:t>Sugarcane-Mosaic virus</a:t>
            </a:r>
            <a:r>
              <a:rPr dirty="0" sz="1400" spc="2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etc.</a:t>
            </a:r>
            <a:endParaRPr sz="1400">
              <a:latin typeface="Carlito"/>
              <a:cs typeface="Carlito"/>
            </a:endParaRPr>
          </a:p>
          <a:p>
            <a:pPr marL="12700" marR="325120">
              <a:lnSpc>
                <a:spcPct val="100000"/>
              </a:lnSpc>
              <a:spcBef>
                <a:spcPts val="50"/>
              </a:spcBef>
              <a:buSzPct val="92857"/>
              <a:buChar char="•"/>
              <a:tabLst>
                <a:tab pos="76200" algn="l"/>
              </a:tabLst>
            </a:pPr>
            <a:r>
              <a:rPr dirty="0" sz="1400">
                <a:latin typeface="Arial"/>
                <a:cs typeface="Arial"/>
              </a:rPr>
              <a:t>Among the </a:t>
            </a:r>
            <a:r>
              <a:rPr dirty="0" sz="1400" spc="-5">
                <a:latin typeface="Arial"/>
                <a:cs typeface="Arial"/>
              </a:rPr>
              <a:t>innovative techniques </a:t>
            </a:r>
            <a:r>
              <a:rPr dirty="0" sz="1400">
                <a:latin typeface="Arial"/>
                <a:cs typeface="Arial"/>
              </a:rPr>
              <a:t>of </a:t>
            </a:r>
            <a:r>
              <a:rPr dirty="0" sz="1400" spc="-5">
                <a:latin typeface="Arial"/>
                <a:cs typeface="Arial"/>
              </a:rPr>
              <a:t>micro propagation,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  concept of somatic </a:t>
            </a:r>
            <a:r>
              <a:rPr dirty="0" sz="1400" spc="-5">
                <a:latin typeface="Arial"/>
                <a:cs typeface="Arial"/>
              </a:rPr>
              <a:t>embryogenesis with synthetic </a:t>
            </a:r>
            <a:r>
              <a:rPr dirty="0" sz="1400">
                <a:latin typeface="Arial"/>
                <a:cs typeface="Arial"/>
              </a:rPr>
              <a:t>seed  production or artificial seed technology is </a:t>
            </a:r>
            <a:r>
              <a:rPr dirty="0" sz="1400" spc="-5">
                <a:latin typeface="Arial"/>
                <a:cs typeface="Arial"/>
              </a:rPr>
              <a:t>very</a:t>
            </a:r>
            <a:r>
              <a:rPr dirty="0" sz="1400" spc="-2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promising,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62600" y="4724399"/>
            <a:ext cx="3581399" cy="2133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215900"/>
            <a:ext cx="281813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rlito"/>
                <a:cs typeface="Carlito"/>
              </a:rPr>
              <a:t>GERMPLASM</a:t>
            </a:r>
            <a:r>
              <a:rPr dirty="0" sz="1800" spc="-40" b="1">
                <a:latin typeface="Carlito"/>
                <a:cs typeface="Carlito"/>
              </a:rPr>
              <a:t> </a:t>
            </a:r>
            <a:r>
              <a:rPr dirty="0" sz="1800" spc="-30" b="1">
                <a:latin typeface="Carlito"/>
                <a:cs typeface="Carlito"/>
              </a:rPr>
              <a:t>CONSERVATION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30682"/>
            <a:ext cx="6939280" cy="3661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13081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5">
                <a:latin typeface="Carlito"/>
                <a:cs typeface="Carlito"/>
              </a:rPr>
              <a:t>Maintenance of germplasm of plants vulnerable </a:t>
            </a:r>
            <a:r>
              <a:rPr dirty="0" sz="1400" spc="-10">
                <a:latin typeface="Carlito"/>
                <a:cs typeface="Carlito"/>
              </a:rPr>
              <a:t>to pathogen, </a:t>
            </a:r>
            <a:r>
              <a:rPr dirty="0" sz="1400">
                <a:latin typeface="Carlito"/>
                <a:cs typeface="Carlito"/>
              </a:rPr>
              <a:t>insects </a:t>
            </a:r>
            <a:r>
              <a:rPr dirty="0" sz="1400" spc="-5">
                <a:latin typeface="Carlito"/>
                <a:cs typeface="Carlito"/>
              </a:rPr>
              <a:t>and various climatic  </a:t>
            </a:r>
            <a:r>
              <a:rPr dirty="0" sz="1400" spc="-10">
                <a:latin typeface="Carlito"/>
                <a:cs typeface="Carlito"/>
              </a:rPr>
              <a:t>hazards </a:t>
            </a:r>
            <a:r>
              <a:rPr dirty="0" sz="1400" spc="-5">
                <a:latin typeface="Carlito"/>
                <a:cs typeface="Carlito"/>
              </a:rPr>
              <a:t>and plants </a:t>
            </a:r>
            <a:r>
              <a:rPr dirty="0" sz="1400">
                <a:latin typeface="Carlito"/>
                <a:cs typeface="Carlito"/>
              </a:rPr>
              <a:t>with early </a:t>
            </a:r>
            <a:r>
              <a:rPr dirty="0" sz="1400" spc="-5">
                <a:latin typeface="Carlito"/>
                <a:cs typeface="Carlito"/>
              </a:rPr>
              <a:t>embryo degeneration, </a:t>
            </a:r>
            <a:r>
              <a:rPr dirty="0" sz="1400" spc="-10">
                <a:latin typeface="Carlito"/>
                <a:cs typeface="Carlito"/>
              </a:rPr>
              <a:t>are </a:t>
            </a:r>
            <a:r>
              <a:rPr dirty="0" sz="1400" spc="-5">
                <a:latin typeface="Carlito"/>
                <a:cs typeface="Carlito"/>
              </a:rPr>
              <a:t>difficult </a:t>
            </a:r>
            <a:r>
              <a:rPr dirty="0" sz="1400" spc="-10">
                <a:latin typeface="Carlito"/>
                <a:cs typeface="Carlito"/>
              </a:rPr>
              <a:t>to</a:t>
            </a:r>
            <a:r>
              <a:rPr dirty="0" sz="1400" spc="5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maintain</a:t>
            </a:r>
            <a:endParaRPr sz="1400">
              <a:latin typeface="Carlito"/>
              <a:cs typeface="Carlito"/>
            </a:endParaRPr>
          </a:p>
          <a:p>
            <a:pPr marL="355600" marR="358140" indent="-342900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354965" algn="l"/>
                <a:tab pos="355600" algn="l"/>
                <a:tab pos="1590040" algn="l"/>
              </a:tabLst>
            </a:pPr>
            <a:r>
              <a:rPr dirty="0" sz="1400" spc="-5">
                <a:latin typeface="Carlito"/>
                <a:cs typeface="Carlito"/>
              </a:rPr>
              <a:t>Plant species which </a:t>
            </a:r>
            <a:r>
              <a:rPr dirty="0" sz="1400" spc="-10">
                <a:latin typeface="Carlito"/>
                <a:cs typeface="Carlito"/>
              </a:rPr>
              <a:t>are </a:t>
            </a:r>
            <a:r>
              <a:rPr dirty="0" sz="1400" spc="-5">
                <a:latin typeface="Carlito"/>
                <a:cs typeface="Carlito"/>
              </a:rPr>
              <a:t>endangered, </a:t>
            </a:r>
            <a:r>
              <a:rPr dirty="0" sz="1400" spc="-15">
                <a:latin typeface="Carlito"/>
                <a:cs typeface="Carlito"/>
              </a:rPr>
              <a:t>rare </a:t>
            </a:r>
            <a:r>
              <a:rPr dirty="0" sz="1400" spc="-10">
                <a:latin typeface="Carlito"/>
                <a:cs typeface="Carlito"/>
              </a:rPr>
              <a:t>threatened </a:t>
            </a:r>
            <a:r>
              <a:rPr dirty="0" sz="1400">
                <a:latin typeface="Carlito"/>
                <a:cs typeface="Carlito"/>
              </a:rPr>
              <a:t>with </a:t>
            </a:r>
            <a:r>
              <a:rPr dirty="0" sz="1400" spc="-5">
                <a:latin typeface="Carlito"/>
                <a:cs typeface="Carlito"/>
              </a:rPr>
              <a:t>extinction </a:t>
            </a:r>
            <a:r>
              <a:rPr dirty="0" sz="1400" spc="-10">
                <a:latin typeface="Carlito"/>
                <a:cs typeface="Carlito"/>
              </a:rPr>
              <a:t>are </a:t>
            </a:r>
            <a:r>
              <a:rPr dirty="0" sz="1400" spc="-5">
                <a:latin typeface="Carlito"/>
                <a:cs typeface="Carlito"/>
              </a:rPr>
              <a:t>needed </a:t>
            </a:r>
            <a:r>
              <a:rPr dirty="0" sz="1400" spc="-10">
                <a:latin typeface="Carlito"/>
                <a:cs typeface="Carlito"/>
              </a:rPr>
              <a:t>to </a:t>
            </a:r>
            <a:r>
              <a:rPr dirty="0" sz="1400" spc="-5">
                <a:latin typeface="Carlito"/>
                <a:cs typeface="Carlito"/>
              </a:rPr>
              <a:t>be  conserved</a:t>
            </a:r>
            <a:r>
              <a:rPr dirty="0" sz="140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by	</a:t>
            </a:r>
            <a:r>
              <a:rPr dirty="0" sz="1400" spc="-5">
                <a:latin typeface="Carlito"/>
                <a:cs typeface="Carlito"/>
              </a:rPr>
              <a:t>ex-citu method of germplasm</a:t>
            </a:r>
            <a:r>
              <a:rPr dirty="0" sz="140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conservation.</a:t>
            </a:r>
            <a:endParaRPr sz="1400">
              <a:latin typeface="Carlito"/>
              <a:cs typeface="Carlito"/>
            </a:endParaRPr>
          </a:p>
          <a:p>
            <a:pPr marL="355600" marR="29972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5">
                <a:latin typeface="Carlito"/>
                <a:cs typeface="Carlito"/>
              </a:rPr>
              <a:t>Provides </a:t>
            </a:r>
            <a:r>
              <a:rPr dirty="0" sz="1400" spc="-10">
                <a:latin typeface="Carlito"/>
                <a:cs typeface="Carlito"/>
              </a:rPr>
              <a:t>cost effective </a:t>
            </a:r>
            <a:r>
              <a:rPr dirty="0" sz="1400" spc="-5">
                <a:latin typeface="Carlito"/>
                <a:cs typeface="Carlito"/>
              </a:rPr>
              <a:t>alternative </a:t>
            </a:r>
            <a:r>
              <a:rPr dirty="0" sz="1400" spc="-10">
                <a:latin typeface="Carlito"/>
                <a:cs typeface="Carlito"/>
              </a:rPr>
              <a:t>to </a:t>
            </a:r>
            <a:r>
              <a:rPr dirty="0" sz="1400" spc="-5">
                <a:latin typeface="Carlito"/>
                <a:cs typeface="Carlito"/>
              </a:rPr>
              <a:t>growing plants under </a:t>
            </a:r>
            <a:r>
              <a:rPr dirty="0" sz="1400">
                <a:latin typeface="Carlito"/>
                <a:cs typeface="Carlito"/>
              </a:rPr>
              <a:t>field </a:t>
            </a:r>
            <a:r>
              <a:rPr dirty="0" sz="1400" spc="-5">
                <a:latin typeface="Carlito"/>
                <a:cs typeface="Carlito"/>
              </a:rPr>
              <a:t>condition </a:t>
            </a:r>
            <a:r>
              <a:rPr dirty="0" sz="1400">
                <a:latin typeface="Carlito"/>
                <a:cs typeface="Carlito"/>
              </a:rPr>
              <a:t>, </a:t>
            </a:r>
            <a:r>
              <a:rPr dirty="0" sz="1400" spc="-10">
                <a:latin typeface="Carlito"/>
                <a:cs typeface="Carlito"/>
              </a:rPr>
              <a:t>nurseries </a:t>
            </a:r>
            <a:r>
              <a:rPr dirty="0" sz="1400" spc="-5">
                <a:latin typeface="Carlito"/>
                <a:cs typeface="Carlito"/>
              </a:rPr>
              <a:t>or  </a:t>
            </a:r>
            <a:r>
              <a:rPr dirty="0" sz="1400" spc="-10">
                <a:latin typeface="Carlito"/>
                <a:cs typeface="Carlito"/>
              </a:rPr>
              <a:t>green</a:t>
            </a:r>
            <a:r>
              <a:rPr dirty="0" sz="1400" spc="-5">
                <a:latin typeface="Carlito"/>
                <a:cs typeface="Carlito"/>
              </a:rPr>
              <a:t> houses.</a:t>
            </a:r>
            <a:endParaRPr sz="1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5">
                <a:latin typeface="Carlito"/>
                <a:cs typeface="Carlito"/>
              </a:rPr>
              <a:t>Cryopreservation </a:t>
            </a:r>
            <a:r>
              <a:rPr dirty="0" sz="1400">
                <a:latin typeface="Carlito"/>
                <a:cs typeface="Carlito"/>
              </a:rPr>
              <a:t>of </a:t>
            </a:r>
            <a:r>
              <a:rPr dirty="0" sz="1400" spc="-5">
                <a:latin typeface="Carlito"/>
                <a:cs typeface="Carlito"/>
              </a:rPr>
              <a:t>germplasm </a:t>
            </a:r>
            <a:r>
              <a:rPr dirty="0" sz="1400">
                <a:latin typeface="Carlito"/>
                <a:cs typeface="Carlito"/>
              </a:rPr>
              <a:t>is </a:t>
            </a:r>
            <a:r>
              <a:rPr dirty="0" sz="1400" spc="-5">
                <a:latin typeface="Carlito"/>
                <a:cs typeface="Carlito"/>
              </a:rPr>
              <a:t>really </a:t>
            </a:r>
            <a:r>
              <a:rPr dirty="0" sz="1400" spc="-10">
                <a:latin typeface="Carlito"/>
                <a:cs typeface="Carlito"/>
              </a:rPr>
              <a:t>effective </a:t>
            </a:r>
            <a:r>
              <a:rPr dirty="0" sz="1400">
                <a:latin typeface="Carlito"/>
                <a:cs typeface="Carlito"/>
              </a:rPr>
              <a:t>in </a:t>
            </a:r>
            <a:r>
              <a:rPr dirty="0" sz="1400" spc="-5">
                <a:latin typeface="Carlito"/>
                <a:cs typeface="Carlito"/>
              </a:rPr>
              <a:t>conservation</a:t>
            </a:r>
            <a:r>
              <a:rPr dirty="0" sz="140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biotechnology.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950">
              <a:latin typeface="Carlito"/>
              <a:cs typeface="Carlito"/>
            </a:endParaRPr>
          </a:p>
          <a:p>
            <a:pPr marL="368935">
              <a:lnSpc>
                <a:spcPct val="100000"/>
              </a:lnSpc>
              <a:spcBef>
                <a:spcPts val="5"/>
              </a:spcBef>
            </a:pPr>
            <a:r>
              <a:rPr dirty="0" sz="1400" spc="-10" b="1">
                <a:latin typeface="Carlito"/>
                <a:cs typeface="Carlito"/>
              </a:rPr>
              <a:t>EMBRYO</a:t>
            </a:r>
            <a:r>
              <a:rPr dirty="0" sz="1400" spc="-25" b="1">
                <a:latin typeface="Carlito"/>
                <a:cs typeface="Carlito"/>
              </a:rPr>
              <a:t> </a:t>
            </a:r>
            <a:r>
              <a:rPr dirty="0" sz="1400" spc="-20" b="1">
                <a:latin typeface="Carlito"/>
                <a:cs typeface="Carlito"/>
              </a:rPr>
              <a:t>CULTURE</a:t>
            </a:r>
            <a:endParaRPr sz="1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>
                <a:latin typeface="Carlito"/>
                <a:cs typeface="Carlito"/>
              </a:rPr>
              <a:t>Using </a:t>
            </a:r>
            <a:r>
              <a:rPr dirty="0" sz="1400" spc="-5">
                <a:latin typeface="Carlito"/>
                <a:cs typeface="Carlito"/>
              </a:rPr>
              <a:t>embryo </a:t>
            </a:r>
            <a:r>
              <a:rPr dirty="0" sz="1400" spc="-10">
                <a:latin typeface="Carlito"/>
                <a:cs typeface="Carlito"/>
              </a:rPr>
              <a:t>culture </a:t>
            </a:r>
            <a:r>
              <a:rPr dirty="0" sz="1400" spc="-5">
                <a:latin typeface="Carlito"/>
                <a:cs typeface="Carlito"/>
              </a:rPr>
              <a:t>seed dormancy can be</a:t>
            </a:r>
            <a:r>
              <a:rPr dirty="0" sz="1400" spc="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overcome.</a:t>
            </a:r>
            <a:endParaRPr sz="1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5">
                <a:latin typeface="Carlito"/>
                <a:cs typeface="Carlito"/>
              </a:rPr>
              <a:t>Embryo rescue which can </a:t>
            </a:r>
            <a:r>
              <a:rPr dirty="0" sz="1400" spc="-15">
                <a:latin typeface="Carlito"/>
                <a:cs typeface="Carlito"/>
              </a:rPr>
              <a:t>circumvent </a:t>
            </a:r>
            <a:r>
              <a:rPr dirty="0" sz="1400" spc="-5">
                <a:latin typeface="Carlito"/>
                <a:cs typeface="Carlito"/>
              </a:rPr>
              <a:t>post </a:t>
            </a:r>
            <a:r>
              <a:rPr dirty="0" sz="1400" spc="-10">
                <a:latin typeface="Carlito"/>
                <a:cs typeface="Carlito"/>
              </a:rPr>
              <a:t>zygotic</a:t>
            </a:r>
            <a:r>
              <a:rPr dirty="0" sz="1400" spc="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barriers.</a:t>
            </a:r>
            <a:endParaRPr sz="1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60">
                <a:latin typeface="Carlito"/>
                <a:cs typeface="Carlito"/>
              </a:rPr>
              <a:t>To </a:t>
            </a:r>
            <a:r>
              <a:rPr dirty="0" sz="1400" spc="-5">
                <a:latin typeface="Carlito"/>
                <a:cs typeface="Carlito"/>
              </a:rPr>
              <a:t>raise the </a:t>
            </a:r>
            <a:r>
              <a:rPr dirty="0" sz="1400" spc="-10">
                <a:latin typeface="Carlito"/>
                <a:cs typeface="Carlito"/>
              </a:rPr>
              <a:t>rare </a:t>
            </a:r>
            <a:r>
              <a:rPr dirty="0" sz="1400" spc="-5">
                <a:latin typeface="Carlito"/>
                <a:cs typeface="Carlito"/>
              </a:rPr>
              <a:t>hybrids </a:t>
            </a:r>
            <a:r>
              <a:rPr dirty="0" sz="1400" spc="-10">
                <a:latin typeface="Carlito"/>
                <a:cs typeface="Carlito"/>
              </a:rPr>
              <a:t>by </a:t>
            </a:r>
            <a:r>
              <a:rPr dirty="0" sz="1400" spc="-5">
                <a:latin typeface="Carlito"/>
                <a:cs typeface="Carlito"/>
              </a:rPr>
              <a:t>rescuing </a:t>
            </a:r>
            <a:r>
              <a:rPr dirty="0" sz="1400">
                <a:latin typeface="Carlito"/>
                <a:cs typeface="Carlito"/>
              </a:rPr>
              <a:t>embryo </a:t>
            </a:r>
            <a:r>
              <a:rPr dirty="0" sz="1400" spc="-5">
                <a:latin typeface="Carlito"/>
                <a:cs typeface="Carlito"/>
              </a:rPr>
              <a:t>from incompatible crosses </a:t>
            </a:r>
            <a:r>
              <a:rPr dirty="0" sz="1400">
                <a:latin typeface="Carlito"/>
                <a:cs typeface="Carlito"/>
              </a:rPr>
              <a:t>is </a:t>
            </a:r>
            <a:r>
              <a:rPr dirty="0" sz="1400" spc="-5">
                <a:latin typeface="Carlito"/>
                <a:cs typeface="Carlito"/>
              </a:rPr>
              <a:t>the most</a:t>
            </a:r>
            <a:r>
              <a:rPr dirty="0" sz="1400" spc="4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popular</a:t>
            </a:r>
            <a:endParaRPr sz="14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15"/>
              </a:spcBef>
            </a:pPr>
            <a:r>
              <a:rPr dirty="0" sz="1400" spc="-5">
                <a:latin typeface="Carlito"/>
                <a:cs typeface="Carlito"/>
              </a:rPr>
              <a:t>application. </a:t>
            </a:r>
            <a:r>
              <a:rPr dirty="0" sz="1400">
                <a:latin typeface="Liberation Sans Narrow"/>
                <a:cs typeface="Liberation Sans Narrow"/>
              </a:rPr>
              <a:t>The </a:t>
            </a:r>
            <a:r>
              <a:rPr dirty="0" sz="1400" spc="-5">
                <a:latin typeface="Liberation Sans Narrow"/>
                <a:cs typeface="Liberation Sans Narrow"/>
              </a:rPr>
              <a:t>production of embryos </a:t>
            </a:r>
            <a:r>
              <a:rPr dirty="0" sz="1400">
                <a:latin typeface="Liberation Sans Narrow"/>
                <a:cs typeface="Liberation Sans Narrow"/>
              </a:rPr>
              <a:t>from </a:t>
            </a:r>
            <a:r>
              <a:rPr dirty="0" sz="1400" spc="-5">
                <a:latin typeface="Liberation Sans Narrow"/>
                <a:cs typeface="Liberation Sans Narrow"/>
              </a:rPr>
              <a:t>somatic or “non-germ”</a:t>
            </a:r>
            <a:r>
              <a:rPr dirty="0" sz="1400" spc="125">
                <a:latin typeface="Liberation Sans Narrow"/>
                <a:cs typeface="Liberation Sans Narrow"/>
              </a:rPr>
              <a:t> </a:t>
            </a:r>
            <a:r>
              <a:rPr dirty="0" sz="1400" spc="-5">
                <a:latin typeface="Liberation Sans Narrow"/>
                <a:cs typeface="Liberation Sans Narrow"/>
              </a:rPr>
              <a:t>cells.</a:t>
            </a:r>
            <a:endParaRPr sz="14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 spc="-5">
                <a:latin typeface="Liberation Sans Narrow"/>
                <a:cs typeface="Liberation Sans Narrow"/>
              </a:rPr>
              <a:t>Usually involves </a:t>
            </a:r>
            <a:r>
              <a:rPr dirty="0" sz="1400">
                <a:latin typeface="Liberation Sans Narrow"/>
                <a:cs typeface="Liberation Sans Narrow"/>
              </a:rPr>
              <a:t>a </a:t>
            </a:r>
            <a:r>
              <a:rPr dirty="0" sz="1400" spc="-5">
                <a:latin typeface="Liberation Sans Narrow"/>
                <a:cs typeface="Liberation Sans Narrow"/>
              </a:rPr>
              <a:t>callus intermediate stage which can result in variation among</a:t>
            </a:r>
            <a:r>
              <a:rPr dirty="0" sz="1400" spc="75">
                <a:latin typeface="Liberation Sans Narrow"/>
                <a:cs typeface="Liberation Sans Narrow"/>
              </a:rPr>
              <a:t> </a:t>
            </a:r>
            <a:r>
              <a:rPr dirty="0" sz="1400" spc="-5">
                <a:latin typeface="Liberation Sans Narrow"/>
                <a:cs typeface="Liberation Sans Narrow"/>
              </a:rPr>
              <a:t>seedlings</a:t>
            </a:r>
            <a:endParaRPr sz="1400">
              <a:latin typeface="Liberation Sans Narrow"/>
              <a:cs typeface="Liberation Sans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43600" y="4419600"/>
            <a:ext cx="32004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2021-03-03T11:06:12Z</dcterms:created>
  <dcterms:modified xsi:type="dcterms:W3CDTF">2021-03-03T11:06:12Z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2021-03-03T00:00:00Z</vt:filetime>
  </property>
</Properties>
</file>