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4669" y="1615440"/>
            <a:ext cx="8074660" cy="150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4554" y="124459"/>
            <a:ext cx="7374890" cy="1377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2119" y="1503680"/>
            <a:ext cx="8239760" cy="4532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academic.brooklyn.cuny.edu/favicon.ico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2484120"/>
            <a:ext cx="50520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latin typeface="Carlito"/>
                <a:cs typeface="Carlito"/>
              </a:rPr>
              <a:t>Chemistry </a:t>
            </a:r>
            <a:r>
              <a:rPr sz="4400" spc="5" dirty="0">
                <a:latin typeface="Carlito"/>
                <a:cs typeface="Carlito"/>
              </a:rPr>
              <a:t>of</a:t>
            </a:r>
            <a:r>
              <a:rPr sz="4400" spc="-95" dirty="0">
                <a:latin typeface="Carlito"/>
                <a:cs typeface="Carlito"/>
              </a:rPr>
              <a:t> </a:t>
            </a:r>
            <a:r>
              <a:rPr sz="4400" spc="-5" dirty="0">
                <a:latin typeface="Carlito"/>
                <a:cs typeface="Carlito"/>
              </a:rPr>
              <a:t>Life</a:t>
            </a:r>
            <a:endParaRPr sz="4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8800" y="3900170"/>
            <a:ext cx="45643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888888"/>
                </a:solidFill>
                <a:latin typeface="Carlito"/>
                <a:cs typeface="Carlito"/>
              </a:rPr>
              <a:t>Proteins and</a:t>
            </a:r>
            <a:r>
              <a:rPr sz="3200" spc="-55" dirty="0">
                <a:solidFill>
                  <a:srgbClr val="888888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888888"/>
                </a:solidFill>
                <a:latin typeface="Carlito"/>
                <a:cs typeface="Carlito"/>
              </a:rPr>
              <a:t>Enzymes</a:t>
            </a:r>
            <a:endParaRPr sz="32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15440"/>
            <a:ext cx="8054975" cy="150622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1665" marR="5080" indent="-609600">
              <a:lnSpc>
                <a:spcPct val="101800"/>
              </a:lnSpc>
              <a:spcBef>
                <a:spcPts val="30"/>
              </a:spcBef>
              <a:tabLst>
                <a:tab pos="621665" algn="l"/>
              </a:tabLst>
            </a:pPr>
            <a:r>
              <a:rPr sz="3200" spc="-5" dirty="0">
                <a:latin typeface="Carlito"/>
                <a:cs typeface="Carlito"/>
              </a:rPr>
              <a:t>1.	Draw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basic structure </a:t>
            </a:r>
            <a:r>
              <a:rPr sz="3200" spc="5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an amino acid  </a:t>
            </a:r>
            <a:r>
              <a:rPr sz="3200" dirty="0">
                <a:latin typeface="Carlito"/>
                <a:cs typeface="Carlito"/>
              </a:rPr>
              <a:t>and label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groups that </a:t>
            </a:r>
            <a:r>
              <a:rPr sz="3200" dirty="0">
                <a:latin typeface="Carlito"/>
                <a:cs typeface="Carlito"/>
              </a:rPr>
              <a:t>are </a:t>
            </a:r>
            <a:r>
              <a:rPr sz="3200" spc="-5" dirty="0">
                <a:latin typeface="Carlito"/>
                <a:cs typeface="Carlito"/>
              </a:rPr>
              <a:t>used in peptide  bond formation.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[4]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3206750"/>
            <a:ext cx="54159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1665" algn="l"/>
              </a:tabLst>
            </a:pPr>
            <a:r>
              <a:rPr sz="3200" spc="-5" dirty="0">
                <a:latin typeface="Carlito"/>
                <a:cs typeface="Carlito"/>
              </a:rPr>
              <a:t>2.	Outline protein structure.</a:t>
            </a:r>
            <a:r>
              <a:rPr sz="3200" spc="-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[4]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7680" y="499109"/>
            <a:ext cx="80981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#2. Protein types </a:t>
            </a:r>
            <a:r>
              <a:rPr sz="4000" spc="-5" dirty="0"/>
              <a:t>(fibrous and</a:t>
            </a:r>
            <a:r>
              <a:rPr sz="4000" spc="-105" dirty="0"/>
              <a:t> </a:t>
            </a:r>
            <a:r>
              <a:rPr sz="4000" spc="-5" dirty="0"/>
              <a:t>globular)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96158"/>
            <a:ext cx="6513830" cy="516064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  <a:tabLst>
                <a:tab pos="526415" algn="l"/>
              </a:tabLst>
            </a:pPr>
            <a:r>
              <a:rPr sz="3200" spc="-5" dirty="0">
                <a:latin typeface="Carlito"/>
                <a:cs typeface="Carlito"/>
              </a:rPr>
              <a:t>A.	Fibrous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proteins</a:t>
            </a:r>
            <a:endParaRPr sz="3200">
              <a:latin typeface="Carlito"/>
              <a:cs typeface="Carlito"/>
            </a:endParaRPr>
          </a:p>
          <a:p>
            <a:pPr marL="412750">
              <a:lnSpc>
                <a:spcPct val="100000"/>
              </a:lnSpc>
              <a:spcBef>
                <a:spcPts val="780"/>
              </a:spcBef>
            </a:pPr>
            <a:r>
              <a:rPr sz="2800" spc="-5" dirty="0">
                <a:latin typeface="Carlito"/>
                <a:cs typeface="Carlito"/>
              </a:rPr>
              <a:t>-have </a:t>
            </a:r>
            <a:r>
              <a:rPr sz="2800" spc="-10" dirty="0">
                <a:latin typeface="Carlito"/>
                <a:cs typeface="Carlito"/>
              </a:rPr>
              <a:t>long </a:t>
            </a:r>
            <a:r>
              <a:rPr sz="2800" spc="-5" dirty="0">
                <a:latin typeface="Carlito"/>
                <a:cs typeface="Carlito"/>
              </a:rPr>
              <a:t>narrow</a:t>
            </a:r>
            <a:r>
              <a:rPr sz="2800" spc="1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shape</a:t>
            </a:r>
            <a:endParaRPr sz="2800">
              <a:latin typeface="Carlito"/>
              <a:cs typeface="Carlito"/>
            </a:endParaRPr>
          </a:p>
          <a:p>
            <a:pPr marL="412750">
              <a:lnSpc>
                <a:spcPct val="100000"/>
              </a:lnSpc>
              <a:spcBef>
                <a:spcPts val="760"/>
              </a:spcBef>
            </a:pPr>
            <a:r>
              <a:rPr sz="2800" spc="-10" dirty="0">
                <a:latin typeface="Carlito"/>
                <a:cs typeface="Carlito"/>
              </a:rPr>
              <a:t>-insoluble in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water</a:t>
            </a:r>
            <a:endParaRPr sz="2800">
              <a:latin typeface="Carlito"/>
              <a:cs typeface="Carlito"/>
            </a:endParaRPr>
          </a:p>
          <a:p>
            <a:pPr marL="412750">
              <a:lnSpc>
                <a:spcPct val="100000"/>
              </a:lnSpc>
              <a:spcBef>
                <a:spcPts val="760"/>
              </a:spcBef>
            </a:pPr>
            <a:r>
              <a:rPr sz="2800" spc="-5" dirty="0">
                <a:latin typeface="Carlito"/>
                <a:cs typeface="Carlito"/>
              </a:rPr>
              <a:t>-Examples</a:t>
            </a:r>
            <a:endParaRPr sz="2800">
              <a:latin typeface="Carlito"/>
              <a:cs typeface="Carlito"/>
            </a:endParaRPr>
          </a:p>
          <a:p>
            <a:pPr marL="1277620" indent="-351155">
              <a:lnSpc>
                <a:spcPct val="100000"/>
              </a:lnSpc>
              <a:spcBef>
                <a:spcPts val="760"/>
              </a:spcBef>
              <a:buAutoNum type="arabicPeriod"/>
              <a:tabLst>
                <a:tab pos="1278255" algn="l"/>
              </a:tabLst>
            </a:pPr>
            <a:r>
              <a:rPr sz="2800" spc="-5" dirty="0">
                <a:latin typeface="Carlito"/>
                <a:cs typeface="Carlito"/>
              </a:rPr>
              <a:t>collagens-found in connective</a:t>
            </a:r>
            <a:r>
              <a:rPr sz="2800" spc="-8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tissue</a:t>
            </a:r>
            <a:endParaRPr sz="2800">
              <a:latin typeface="Carlito"/>
              <a:cs typeface="Carlito"/>
            </a:endParaRPr>
          </a:p>
          <a:p>
            <a:pPr marL="1841500">
              <a:lnSpc>
                <a:spcPct val="100000"/>
              </a:lnSpc>
              <a:spcBef>
                <a:spcPts val="760"/>
              </a:spcBef>
            </a:pPr>
            <a:r>
              <a:rPr sz="2800" spc="-5" dirty="0">
                <a:latin typeface="Carlito"/>
                <a:cs typeface="Carlito"/>
              </a:rPr>
              <a:t>-makes </a:t>
            </a:r>
            <a:r>
              <a:rPr sz="2800" spc="-10" dirty="0">
                <a:latin typeface="Carlito"/>
                <a:cs typeface="Carlito"/>
              </a:rPr>
              <a:t>up </a:t>
            </a:r>
            <a:r>
              <a:rPr sz="2800" spc="-5" dirty="0">
                <a:latin typeface="Carlito"/>
                <a:cs typeface="Carlito"/>
              </a:rPr>
              <a:t>extracellular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matrix</a:t>
            </a:r>
            <a:endParaRPr sz="2800">
              <a:latin typeface="Carlito"/>
              <a:cs typeface="Carlito"/>
            </a:endParaRPr>
          </a:p>
          <a:p>
            <a:pPr marL="927100" marR="371475" indent="914400">
              <a:lnSpc>
                <a:spcPct val="101800"/>
              </a:lnSpc>
              <a:spcBef>
                <a:spcPts val="700"/>
              </a:spcBef>
            </a:pPr>
            <a:r>
              <a:rPr sz="2800" spc="-10" dirty="0">
                <a:latin typeface="Carlito"/>
                <a:cs typeface="Carlito"/>
              </a:rPr>
              <a:t>-found in </a:t>
            </a:r>
            <a:r>
              <a:rPr sz="2800" spc="-5" dirty="0">
                <a:latin typeface="Carlito"/>
                <a:cs typeface="Carlito"/>
              </a:rPr>
              <a:t>cartilage, ligaments,  </a:t>
            </a:r>
            <a:r>
              <a:rPr sz="2800" spc="-10" dirty="0">
                <a:latin typeface="Carlito"/>
                <a:cs typeface="Carlito"/>
              </a:rPr>
              <a:t>tendons, </a:t>
            </a:r>
            <a:r>
              <a:rPr sz="2800" dirty="0">
                <a:latin typeface="Carlito"/>
                <a:cs typeface="Carlito"/>
              </a:rPr>
              <a:t>etc.</a:t>
            </a:r>
            <a:endParaRPr sz="2800">
              <a:latin typeface="Carlito"/>
              <a:cs typeface="Carlito"/>
            </a:endParaRPr>
          </a:p>
          <a:p>
            <a:pPr marL="927100" marR="13335">
              <a:lnSpc>
                <a:spcPct val="101800"/>
              </a:lnSpc>
              <a:spcBef>
                <a:spcPts val="700"/>
              </a:spcBef>
              <a:buAutoNum type="arabicPeriod" startAt="2"/>
              <a:tabLst>
                <a:tab pos="1278255" algn="l"/>
              </a:tabLst>
            </a:pPr>
            <a:r>
              <a:rPr sz="2800" spc="-10" dirty="0">
                <a:latin typeface="Carlito"/>
                <a:cs typeface="Carlito"/>
              </a:rPr>
              <a:t>keratins-found </a:t>
            </a:r>
            <a:r>
              <a:rPr sz="2800" spc="-5" dirty="0">
                <a:latin typeface="Carlito"/>
                <a:cs typeface="Carlito"/>
              </a:rPr>
              <a:t>in hair, </a:t>
            </a:r>
            <a:r>
              <a:rPr sz="2800" spc="-10" dirty="0">
                <a:latin typeface="Carlito"/>
                <a:cs typeface="Carlito"/>
              </a:rPr>
              <a:t>nails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bird  </a:t>
            </a:r>
            <a:r>
              <a:rPr sz="2800" spc="-5" dirty="0">
                <a:latin typeface="Carlito"/>
                <a:cs typeface="Carlito"/>
              </a:rPr>
              <a:t>feathers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1447800"/>
            <a:ext cx="915015" cy="47155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352665" cy="471043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3200" dirty="0">
                <a:latin typeface="Carlito"/>
                <a:cs typeface="Carlito"/>
              </a:rPr>
              <a:t>B. </a:t>
            </a:r>
            <a:r>
              <a:rPr sz="3200" spc="-5" dirty="0">
                <a:latin typeface="Carlito"/>
                <a:cs typeface="Carlito"/>
              </a:rPr>
              <a:t>Globular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proteins</a:t>
            </a:r>
            <a:endParaRPr sz="3200">
              <a:latin typeface="Carlito"/>
              <a:cs typeface="Carlito"/>
            </a:endParaRPr>
          </a:p>
          <a:p>
            <a:pPr marL="355600" marR="5080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-have round shape (complex chains folded  into complex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configurations)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-water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soluble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-Examples:</a:t>
            </a:r>
            <a:endParaRPr sz="3200">
              <a:latin typeface="Carlito"/>
              <a:cs typeface="Carlito"/>
            </a:endParaRPr>
          </a:p>
          <a:p>
            <a:pPr marL="1325245" indent="-398780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1325880" algn="l"/>
              </a:tabLst>
            </a:pPr>
            <a:r>
              <a:rPr sz="3200" spc="-5" dirty="0">
                <a:latin typeface="Carlito"/>
                <a:cs typeface="Carlito"/>
              </a:rPr>
              <a:t>enzymes-catalase</a:t>
            </a:r>
            <a:endParaRPr sz="3200">
              <a:latin typeface="Carlito"/>
              <a:cs typeface="Carlito"/>
            </a:endParaRPr>
          </a:p>
          <a:p>
            <a:pPr marL="1325245" indent="-398780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1325880" algn="l"/>
              </a:tabLst>
            </a:pPr>
            <a:r>
              <a:rPr sz="3200" spc="-5" dirty="0">
                <a:latin typeface="Carlito"/>
                <a:cs typeface="Carlito"/>
              </a:rPr>
              <a:t>hormones-insulin</a:t>
            </a:r>
            <a:endParaRPr sz="3200">
              <a:latin typeface="Carlito"/>
              <a:cs typeface="Carlito"/>
            </a:endParaRPr>
          </a:p>
          <a:p>
            <a:pPr marL="1325245" indent="-398780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1325880" algn="l"/>
              </a:tabLst>
            </a:pPr>
            <a:r>
              <a:rPr sz="3200" spc="-5" dirty="0">
                <a:latin typeface="Carlito"/>
                <a:cs typeface="Carlito"/>
              </a:rPr>
              <a:t>antibodies-immunoglobulins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7680" y="499109"/>
            <a:ext cx="80981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#2. Protein types </a:t>
            </a:r>
            <a:r>
              <a:rPr sz="4000" spc="-5" dirty="0"/>
              <a:t>(fibrous and</a:t>
            </a:r>
            <a:r>
              <a:rPr sz="4000" spc="-105" dirty="0"/>
              <a:t> </a:t>
            </a:r>
            <a:r>
              <a:rPr sz="4000" spc="-5" dirty="0"/>
              <a:t>globular)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5562600" y="2667000"/>
            <a:ext cx="2857500" cy="2857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7880" y="499109"/>
            <a:ext cx="75114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#3. </a:t>
            </a:r>
            <a:r>
              <a:rPr sz="4000" spc="-5" dirty="0"/>
              <a:t>Polar and Non-polar amino</a:t>
            </a:r>
            <a:r>
              <a:rPr sz="4000" spc="-55" dirty="0"/>
              <a:t> </a:t>
            </a:r>
            <a:r>
              <a:rPr sz="4000" spc="-5" dirty="0"/>
              <a:t>acids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03680"/>
            <a:ext cx="7502525" cy="181991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969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Polarity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a.a. depends </a:t>
            </a:r>
            <a:r>
              <a:rPr sz="3200" dirty="0">
                <a:latin typeface="Carlito"/>
                <a:cs typeface="Carlito"/>
              </a:rPr>
              <a:t>on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R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groups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Polar </a:t>
            </a:r>
            <a:r>
              <a:rPr sz="3200" dirty="0">
                <a:latin typeface="Carlito"/>
                <a:cs typeface="Carlito"/>
              </a:rPr>
              <a:t>a.a. have </a:t>
            </a:r>
            <a:r>
              <a:rPr sz="3200" spc="-5" dirty="0">
                <a:latin typeface="Carlito"/>
                <a:cs typeface="Carlito"/>
              </a:rPr>
              <a:t>hydrophilic </a:t>
            </a:r>
            <a:r>
              <a:rPr sz="3200" dirty="0">
                <a:latin typeface="Carlito"/>
                <a:cs typeface="Carlito"/>
              </a:rPr>
              <a:t>R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groups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7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Non-polar </a:t>
            </a:r>
            <a:r>
              <a:rPr sz="3200" dirty="0">
                <a:latin typeface="Carlito"/>
                <a:cs typeface="Carlito"/>
              </a:rPr>
              <a:t>a.a. have </a:t>
            </a:r>
            <a:r>
              <a:rPr sz="3200" spc="-5" dirty="0">
                <a:latin typeface="Carlito"/>
                <a:cs typeface="Carlito"/>
              </a:rPr>
              <a:t>hydrophobic </a:t>
            </a:r>
            <a:r>
              <a:rPr sz="3200" dirty="0">
                <a:latin typeface="Carlito"/>
                <a:cs typeface="Carlito"/>
              </a:rPr>
              <a:t>R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groups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9560"/>
            <a:ext cx="7821930" cy="47777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3000" dirty="0">
                <a:latin typeface="Carlito"/>
                <a:cs typeface="Carlito"/>
              </a:rPr>
              <a:t>D. </a:t>
            </a:r>
            <a:r>
              <a:rPr sz="3000" spc="-5" dirty="0">
                <a:latin typeface="Carlito"/>
                <a:cs typeface="Carlito"/>
              </a:rPr>
              <a:t>Polar Amino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Acids:</a:t>
            </a:r>
            <a:endParaRPr sz="3000">
              <a:latin typeface="Carlito"/>
              <a:cs typeface="Carlito"/>
            </a:endParaRPr>
          </a:p>
          <a:p>
            <a:pPr marL="527050" marR="5080">
              <a:lnSpc>
                <a:spcPts val="3290"/>
              </a:lnSpc>
              <a:spcBef>
                <a:spcPts val="805"/>
              </a:spcBef>
            </a:pPr>
            <a:r>
              <a:rPr sz="3000" dirty="0">
                <a:latin typeface="Carlito"/>
                <a:cs typeface="Carlito"/>
              </a:rPr>
              <a:t>-water </a:t>
            </a:r>
            <a:r>
              <a:rPr sz="3000" spc="-5" dirty="0">
                <a:latin typeface="Carlito"/>
                <a:cs typeface="Carlito"/>
              </a:rPr>
              <a:t>soluble (remember water is polar/when  considering polarity ‘like </a:t>
            </a:r>
            <a:r>
              <a:rPr sz="3000" dirty="0">
                <a:latin typeface="Carlito"/>
                <a:cs typeface="Carlito"/>
              </a:rPr>
              <a:t>attracts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like’)</a:t>
            </a:r>
            <a:endParaRPr sz="30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395"/>
              </a:spcBef>
            </a:pPr>
            <a:r>
              <a:rPr sz="3000" dirty="0">
                <a:latin typeface="Carlito"/>
                <a:cs typeface="Carlito"/>
              </a:rPr>
              <a:t>-In </a:t>
            </a:r>
            <a:r>
              <a:rPr sz="3000" spc="-10" dirty="0">
                <a:latin typeface="Carlito"/>
                <a:cs typeface="Carlito"/>
              </a:rPr>
              <a:t>the </a:t>
            </a:r>
            <a:r>
              <a:rPr sz="3000" spc="-5" dirty="0">
                <a:latin typeface="Carlito"/>
                <a:cs typeface="Carlito"/>
              </a:rPr>
              <a:t>cell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membrane:</a:t>
            </a:r>
            <a:endParaRPr sz="3000">
              <a:latin typeface="Carlito"/>
              <a:cs typeface="Carlito"/>
            </a:endParaRPr>
          </a:p>
          <a:p>
            <a:pPr marL="927100" marR="627380">
              <a:lnSpc>
                <a:spcPts val="3290"/>
              </a:lnSpc>
              <a:spcBef>
                <a:spcPts val="805"/>
              </a:spcBef>
              <a:buAutoNum type="arabicPeriod"/>
              <a:tabLst>
                <a:tab pos="1303655" algn="l"/>
              </a:tabLst>
            </a:pPr>
            <a:r>
              <a:rPr sz="3000" spc="-5" dirty="0">
                <a:latin typeface="Carlito"/>
                <a:cs typeface="Carlito"/>
              </a:rPr>
              <a:t>create channels </a:t>
            </a:r>
            <a:r>
              <a:rPr sz="3000" dirty="0">
                <a:latin typeface="Carlito"/>
                <a:cs typeface="Carlito"/>
              </a:rPr>
              <a:t>in the </a:t>
            </a:r>
            <a:r>
              <a:rPr sz="3000" spc="-5" dirty="0">
                <a:latin typeface="Carlito"/>
                <a:cs typeface="Carlito"/>
              </a:rPr>
              <a:t>proteins for  hydrophobic substances </a:t>
            </a:r>
            <a:r>
              <a:rPr sz="3000" dirty="0">
                <a:latin typeface="Carlito"/>
                <a:cs typeface="Carlito"/>
              </a:rPr>
              <a:t>to </a:t>
            </a:r>
            <a:r>
              <a:rPr sz="3000" spc="-5" dirty="0">
                <a:latin typeface="Carlito"/>
                <a:cs typeface="Carlito"/>
              </a:rPr>
              <a:t>pass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through</a:t>
            </a:r>
            <a:endParaRPr sz="3000">
              <a:latin typeface="Carlito"/>
              <a:cs typeface="Carlito"/>
            </a:endParaRPr>
          </a:p>
          <a:p>
            <a:pPr marL="527050" marR="767080" indent="400050">
              <a:lnSpc>
                <a:spcPts val="3300"/>
              </a:lnSpc>
              <a:spcBef>
                <a:spcPts val="745"/>
              </a:spcBef>
              <a:buAutoNum type="arabicPeriod"/>
              <a:tabLst>
                <a:tab pos="1303655" algn="l"/>
              </a:tabLst>
            </a:pPr>
            <a:r>
              <a:rPr sz="3000" spc="-5" dirty="0">
                <a:latin typeface="Carlito"/>
                <a:cs typeface="Carlito"/>
              </a:rPr>
              <a:t>cause </a:t>
            </a:r>
            <a:r>
              <a:rPr sz="3000" dirty="0">
                <a:latin typeface="Carlito"/>
                <a:cs typeface="Carlito"/>
              </a:rPr>
              <a:t>parts </a:t>
            </a:r>
            <a:r>
              <a:rPr sz="3000" spc="-5" dirty="0">
                <a:latin typeface="Carlito"/>
                <a:cs typeface="Carlito"/>
              </a:rPr>
              <a:t>of membrane proteins to  protrude from the cell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membrane</a:t>
            </a:r>
            <a:endParaRPr sz="3000">
              <a:latin typeface="Carlito"/>
              <a:cs typeface="Carlito"/>
            </a:endParaRPr>
          </a:p>
          <a:p>
            <a:pPr marL="927100" marR="109220">
              <a:lnSpc>
                <a:spcPts val="3290"/>
              </a:lnSpc>
              <a:spcBef>
                <a:spcPts val="745"/>
              </a:spcBef>
              <a:buAutoNum type="arabicPeriod"/>
              <a:tabLst>
                <a:tab pos="1303655" algn="l"/>
              </a:tabLst>
            </a:pPr>
            <a:r>
              <a:rPr sz="3000" spc="-5" dirty="0">
                <a:latin typeface="Carlito"/>
                <a:cs typeface="Carlito"/>
              </a:rPr>
              <a:t>Transmembrane proteins have two polar  regions (one on surface </a:t>
            </a:r>
            <a:r>
              <a:rPr sz="3000" dirty="0">
                <a:latin typeface="Carlito"/>
                <a:cs typeface="Carlito"/>
              </a:rPr>
              <a:t>and one </a:t>
            </a:r>
            <a:r>
              <a:rPr sz="3000" spc="-5" dirty="0">
                <a:latin typeface="Carlito"/>
                <a:cs typeface="Carlito"/>
              </a:rPr>
              <a:t>in</a:t>
            </a:r>
            <a:r>
              <a:rPr sz="3000" spc="-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channel)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7880" y="499109"/>
            <a:ext cx="75114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#3. </a:t>
            </a:r>
            <a:r>
              <a:rPr sz="4000" spc="-5" dirty="0"/>
              <a:t>Polar and Non-polar amino</a:t>
            </a:r>
            <a:r>
              <a:rPr sz="4000" spc="-55" dirty="0"/>
              <a:t> </a:t>
            </a:r>
            <a:r>
              <a:rPr sz="4000" spc="-5" dirty="0"/>
              <a:t>acids</a:t>
            </a:r>
            <a:endParaRPr sz="4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987665" cy="341122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3200" spc="-5" dirty="0">
                <a:latin typeface="Carlito"/>
                <a:cs typeface="Carlito"/>
              </a:rPr>
              <a:t>E. Non-polar amino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acids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-water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insoluble</a:t>
            </a:r>
            <a:endParaRPr sz="3200">
              <a:latin typeface="Carlito"/>
              <a:cs typeface="Carlito"/>
            </a:endParaRPr>
          </a:p>
          <a:p>
            <a:pPr marL="355600" marR="5080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-stabilize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entire protein </a:t>
            </a:r>
            <a:r>
              <a:rPr sz="3200" dirty="0">
                <a:latin typeface="Carlito"/>
                <a:cs typeface="Carlito"/>
              </a:rPr>
              <a:t>when </a:t>
            </a:r>
            <a:r>
              <a:rPr sz="3200" spc="-5" dirty="0">
                <a:latin typeface="Carlito"/>
                <a:cs typeface="Carlito"/>
              </a:rPr>
              <a:t>found in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center </a:t>
            </a:r>
            <a:r>
              <a:rPr sz="3200" dirty="0">
                <a:latin typeface="Carlito"/>
                <a:cs typeface="Carlito"/>
              </a:rPr>
              <a:t>of water </a:t>
            </a:r>
            <a:r>
              <a:rPr sz="3200" spc="-5" dirty="0">
                <a:latin typeface="Carlito"/>
                <a:cs typeface="Carlito"/>
              </a:rPr>
              <a:t>soluble amino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acids</a:t>
            </a:r>
            <a:endParaRPr sz="3200">
              <a:latin typeface="Carlito"/>
              <a:cs typeface="Carlito"/>
            </a:endParaRPr>
          </a:p>
          <a:p>
            <a:pPr marL="355600" marR="472440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-cause proteins to remain embedded in the  cell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membrane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7880" y="499109"/>
            <a:ext cx="75114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#3. </a:t>
            </a:r>
            <a:r>
              <a:rPr sz="4000" spc="-5" dirty="0"/>
              <a:t>Polar and Non-polar amino</a:t>
            </a:r>
            <a:r>
              <a:rPr sz="4000" spc="-55" dirty="0"/>
              <a:t> </a:t>
            </a:r>
            <a:r>
              <a:rPr sz="4000" spc="-5" dirty="0"/>
              <a:t>acids</a:t>
            </a:r>
            <a:endParaRPr sz="4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3330" y="464820"/>
            <a:ext cx="66592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#5. Specific Protein</a:t>
            </a:r>
            <a:r>
              <a:rPr spc="-70" dirty="0"/>
              <a:t> </a:t>
            </a:r>
            <a:r>
              <a:rPr dirty="0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5359"/>
            <a:ext cx="7844790" cy="484949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57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000" spc="-5" dirty="0">
                <a:latin typeface="Carlito"/>
                <a:cs typeface="Carlito"/>
              </a:rPr>
              <a:t>Enzymes</a:t>
            </a:r>
            <a:r>
              <a:rPr sz="300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(globular)</a:t>
            </a:r>
            <a:endParaRPr sz="3000">
              <a:latin typeface="Carlito"/>
              <a:cs typeface="Carlito"/>
            </a:endParaRPr>
          </a:p>
          <a:p>
            <a:pPr marL="927100" marR="5080" indent="-514350">
              <a:lnSpc>
                <a:spcPts val="2860"/>
              </a:lnSpc>
              <a:spcBef>
                <a:spcPts val="725"/>
              </a:spcBef>
              <a:tabLst>
                <a:tab pos="1884680" algn="l"/>
              </a:tabLst>
            </a:pPr>
            <a:r>
              <a:rPr sz="2600" spc="-5" dirty="0">
                <a:latin typeface="Carlito"/>
                <a:cs typeface="Carlito"/>
              </a:rPr>
              <a:t>-Amylase:	</a:t>
            </a:r>
            <a:r>
              <a:rPr sz="2600" dirty="0">
                <a:latin typeface="Carlito"/>
                <a:cs typeface="Carlito"/>
              </a:rPr>
              <a:t>catalyzes </a:t>
            </a:r>
            <a:r>
              <a:rPr sz="2600" spc="-5" dirty="0">
                <a:latin typeface="Carlito"/>
                <a:cs typeface="Carlito"/>
              </a:rPr>
              <a:t>the </a:t>
            </a:r>
            <a:r>
              <a:rPr sz="2600" dirty="0">
                <a:latin typeface="Carlito"/>
                <a:cs typeface="Carlito"/>
              </a:rPr>
              <a:t>reaction </a:t>
            </a:r>
            <a:r>
              <a:rPr sz="2600" spc="-10" dirty="0">
                <a:latin typeface="Carlito"/>
                <a:cs typeface="Carlito"/>
              </a:rPr>
              <a:t>of </a:t>
            </a:r>
            <a:r>
              <a:rPr sz="2600" dirty="0">
                <a:latin typeface="Carlito"/>
                <a:cs typeface="Carlito"/>
              </a:rPr>
              <a:t>starch into </a:t>
            </a:r>
            <a:r>
              <a:rPr sz="2600" spc="-5" dirty="0">
                <a:latin typeface="Carlito"/>
                <a:cs typeface="Carlito"/>
              </a:rPr>
              <a:t>maltose  </a:t>
            </a:r>
            <a:r>
              <a:rPr sz="2600" dirty="0">
                <a:latin typeface="Carlito"/>
                <a:cs typeface="Carlito"/>
              </a:rPr>
              <a:t>(first step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dirty="0">
                <a:latin typeface="Carlito"/>
                <a:cs typeface="Carlito"/>
              </a:rPr>
              <a:t>chemical</a:t>
            </a:r>
            <a:r>
              <a:rPr sz="2600" spc="5" dirty="0">
                <a:latin typeface="Carlito"/>
                <a:cs typeface="Carlito"/>
              </a:rPr>
              <a:t> </a:t>
            </a:r>
            <a:r>
              <a:rPr sz="2600" spc="-5" dirty="0">
                <a:latin typeface="Carlito"/>
                <a:cs typeface="Carlito"/>
              </a:rPr>
              <a:t>digestion)</a:t>
            </a:r>
            <a:endParaRPr sz="2600">
              <a:latin typeface="Carlito"/>
              <a:cs typeface="Carlito"/>
            </a:endParaRPr>
          </a:p>
          <a:p>
            <a:pPr marL="401955" indent="-389890">
              <a:lnSpc>
                <a:spcPct val="100000"/>
              </a:lnSpc>
              <a:spcBef>
                <a:spcPts val="365"/>
              </a:spcBef>
              <a:buAutoNum type="alphaUcPeriod" startAt="2"/>
              <a:tabLst>
                <a:tab pos="402590" algn="l"/>
              </a:tabLst>
            </a:pPr>
            <a:r>
              <a:rPr sz="3000" spc="-5" dirty="0">
                <a:latin typeface="Carlito"/>
                <a:cs typeface="Carlito"/>
              </a:rPr>
              <a:t>Hormones</a:t>
            </a:r>
            <a:r>
              <a:rPr sz="3000" spc="-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(globular)</a:t>
            </a:r>
            <a:endParaRPr sz="30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440"/>
              </a:spcBef>
              <a:tabLst>
                <a:tab pos="1937385" algn="l"/>
              </a:tabLst>
            </a:pPr>
            <a:r>
              <a:rPr sz="3000" spc="-5" dirty="0">
                <a:latin typeface="Carlito"/>
                <a:cs typeface="Carlito"/>
              </a:rPr>
              <a:t>-Insulin:	hormone that reduces blood</a:t>
            </a:r>
            <a:r>
              <a:rPr sz="3000" spc="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sugar</a:t>
            </a:r>
            <a:endParaRPr sz="3000">
              <a:latin typeface="Carlito"/>
              <a:cs typeface="Carlito"/>
            </a:endParaRPr>
          </a:p>
          <a:p>
            <a:pPr marL="398145" indent="-386080">
              <a:lnSpc>
                <a:spcPct val="100000"/>
              </a:lnSpc>
              <a:spcBef>
                <a:spcPts val="440"/>
              </a:spcBef>
              <a:buAutoNum type="alphaUcPeriod" startAt="3"/>
              <a:tabLst>
                <a:tab pos="398780" algn="l"/>
              </a:tabLst>
            </a:pPr>
            <a:r>
              <a:rPr sz="3000" spc="-5" dirty="0">
                <a:latin typeface="Carlito"/>
                <a:cs typeface="Carlito"/>
              </a:rPr>
              <a:t>Antibodies</a:t>
            </a:r>
            <a:r>
              <a:rPr sz="300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(globular)</a:t>
            </a:r>
            <a:endParaRPr sz="3000">
              <a:latin typeface="Carlito"/>
              <a:cs typeface="Carlito"/>
            </a:endParaRPr>
          </a:p>
          <a:p>
            <a:pPr marL="527050" marR="863600">
              <a:lnSpc>
                <a:spcPts val="3290"/>
              </a:lnSpc>
              <a:spcBef>
                <a:spcPts val="819"/>
              </a:spcBef>
              <a:tabLst>
                <a:tab pos="3615054" algn="l"/>
              </a:tabLst>
            </a:pPr>
            <a:r>
              <a:rPr sz="3000" spc="-5" dirty="0">
                <a:latin typeface="Carlito"/>
                <a:cs typeface="Carlito"/>
              </a:rPr>
              <a:t>-Immunoglobulins:	</a:t>
            </a:r>
            <a:r>
              <a:rPr sz="3000" dirty="0">
                <a:latin typeface="Carlito"/>
                <a:cs typeface="Carlito"/>
              </a:rPr>
              <a:t>aid </a:t>
            </a:r>
            <a:r>
              <a:rPr sz="3000" spc="-5" dirty="0">
                <a:latin typeface="Carlito"/>
                <a:cs typeface="Carlito"/>
              </a:rPr>
              <a:t>in defense</a:t>
            </a:r>
            <a:r>
              <a:rPr sz="3000" spc="-7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against  anitgens</a:t>
            </a:r>
            <a:endParaRPr sz="3000">
              <a:latin typeface="Carlito"/>
              <a:cs typeface="Carlito"/>
            </a:endParaRPr>
          </a:p>
          <a:p>
            <a:pPr marL="430530" indent="-418465">
              <a:lnSpc>
                <a:spcPct val="100000"/>
              </a:lnSpc>
              <a:spcBef>
                <a:spcPts val="380"/>
              </a:spcBef>
              <a:buAutoNum type="alphaUcPeriod" startAt="4"/>
              <a:tabLst>
                <a:tab pos="431165" algn="l"/>
              </a:tabLst>
            </a:pPr>
            <a:r>
              <a:rPr sz="3000" spc="-5" dirty="0">
                <a:latin typeface="Carlito"/>
                <a:cs typeface="Carlito"/>
              </a:rPr>
              <a:t>Hemoglobin (globular)</a:t>
            </a:r>
            <a:endParaRPr sz="30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440"/>
              </a:spcBef>
            </a:pPr>
            <a:r>
              <a:rPr sz="3000" spc="-5" dirty="0">
                <a:latin typeface="Carlito"/>
                <a:cs typeface="Carlito"/>
              </a:rPr>
              <a:t>-aids in </a:t>
            </a:r>
            <a:r>
              <a:rPr sz="3000" spc="-10" dirty="0">
                <a:latin typeface="Carlito"/>
                <a:cs typeface="Carlito"/>
              </a:rPr>
              <a:t>binding </a:t>
            </a:r>
            <a:r>
              <a:rPr sz="3000" spc="-5" dirty="0">
                <a:latin typeface="Carlito"/>
                <a:cs typeface="Carlito"/>
              </a:rPr>
              <a:t>oxygen </a:t>
            </a:r>
            <a:r>
              <a:rPr sz="3000" dirty="0">
                <a:latin typeface="Carlito"/>
                <a:cs typeface="Carlito"/>
              </a:rPr>
              <a:t>to </a:t>
            </a:r>
            <a:r>
              <a:rPr sz="3000" spc="-5" dirty="0">
                <a:latin typeface="Carlito"/>
                <a:cs typeface="Carlito"/>
              </a:rPr>
              <a:t>red blood</a:t>
            </a:r>
            <a:r>
              <a:rPr sz="3000" spc="3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cells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895590" cy="411099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403860" indent="-391795">
              <a:lnSpc>
                <a:spcPct val="100000"/>
              </a:lnSpc>
              <a:spcBef>
                <a:spcPts val="969"/>
              </a:spcBef>
              <a:buFont typeface="Carlito"/>
              <a:buAutoNum type="alphaUcPeriod" startAt="5"/>
              <a:tabLst>
                <a:tab pos="404495" algn="l"/>
              </a:tabLst>
            </a:pPr>
            <a:r>
              <a:rPr sz="3200" dirty="0">
                <a:latin typeface="Carlito"/>
                <a:cs typeface="Carlito"/>
              </a:rPr>
              <a:t>Collagen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(fibrous)</a:t>
            </a:r>
            <a:endParaRPr sz="3200">
              <a:latin typeface="Carlito"/>
              <a:cs typeface="Carlito"/>
            </a:endParaRPr>
          </a:p>
          <a:p>
            <a:pPr marL="355600" marR="5080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-provides structure for skin (without is </a:t>
            </a:r>
            <a:r>
              <a:rPr sz="3200" dirty="0">
                <a:latin typeface="Carlito"/>
                <a:cs typeface="Carlito"/>
              </a:rPr>
              <a:t>we get  </a:t>
            </a:r>
            <a:r>
              <a:rPr sz="3200" spc="-5" dirty="0">
                <a:latin typeface="Carlito"/>
                <a:cs typeface="Carlito"/>
              </a:rPr>
              <a:t>wrinkled)</a:t>
            </a:r>
            <a:endParaRPr sz="3200">
              <a:latin typeface="Carlito"/>
              <a:cs typeface="Carlito"/>
            </a:endParaRPr>
          </a:p>
          <a:p>
            <a:pPr marL="393700" indent="-381635">
              <a:lnSpc>
                <a:spcPct val="100000"/>
              </a:lnSpc>
              <a:spcBef>
                <a:spcPts val="869"/>
              </a:spcBef>
              <a:buAutoNum type="alphaUcPeriod" startAt="6"/>
              <a:tabLst>
                <a:tab pos="394335" algn="l"/>
              </a:tabLst>
            </a:pPr>
            <a:r>
              <a:rPr sz="3200" spc="-5" dirty="0">
                <a:latin typeface="Carlito"/>
                <a:cs typeface="Carlito"/>
              </a:rPr>
              <a:t>Actin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myosin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(fibrous)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-aids in muscle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contractions</a:t>
            </a:r>
            <a:endParaRPr sz="3200">
              <a:latin typeface="Carlito"/>
              <a:cs typeface="Carlito"/>
            </a:endParaRPr>
          </a:p>
          <a:p>
            <a:pPr marL="461645" indent="-449580">
              <a:lnSpc>
                <a:spcPct val="100000"/>
              </a:lnSpc>
              <a:spcBef>
                <a:spcPts val="869"/>
              </a:spcBef>
              <a:buAutoNum type="alphaUcPeriod" startAt="7"/>
              <a:tabLst>
                <a:tab pos="462280" algn="l"/>
              </a:tabLst>
            </a:pPr>
            <a:r>
              <a:rPr sz="3200" spc="-5" dirty="0">
                <a:latin typeface="Carlito"/>
                <a:cs typeface="Carlito"/>
              </a:rPr>
              <a:t>Fibrin (fibrous)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-aids in clotting </a:t>
            </a:r>
            <a:r>
              <a:rPr sz="3200" dirty="0">
                <a:latin typeface="Carlito"/>
                <a:cs typeface="Carlito"/>
              </a:rPr>
              <a:t>of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blood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3330" y="464820"/>
            <a:ext cx="66592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#5. Specific Protein</a:t>
            </a:r>
            <a:r>
              <a:rPr spc="-70" dirty="0"/>
              <a:t> </a:t>
            </a:r>
            <a:r>
              <a:rPr dirty="0"/>
              <a:t>Examples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464820"/>
            <a:ext cx="41643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#6.</a:t>
            </a:r>
            <a:r>
              <a:rPr spc="-80" dirty="0"/>
              <a:t> </a:t>
            </a:r>
            <a:r>
              <a:rPr dirty="0"/>
              <a:t>Enzymes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704455" cy="43967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231775" indent="-609600">
              <a:lnSpc>
                <a:spcPct val="101800"/>
              </a:lnSpc>
              <a:spcBef>
                <a:spcPts val="30"/>
              </a:spcBef>
              <a:tabLst>
                <a:tab pos="621665" algn="l"/>
              </a:tabLst>
            </a:pPr>
            <a:r>
              <a:rPr sz="3200" spc="-5" dirty="0">
                <a:latin typeface="Carlito"/>
                <a:cs typeface="Carlito"/>
              </a:rPr>
              <a:t>A.	Enzymes=globular protein molecules that  accelerate specific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reactions</a:t>
            </a:r>
            <a:endParaRPr sz="3200">
              <a:latin typeface="Carlito"/>
              <a:cs typeface="Carlito"/>
            </a:endParaRPr>
          </a:p>
          <a:p>
            <a:pPr marL="6223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-enzymes are </a:t>
            </a:r>
            <a:r>
              <a:rPr sz="3200" dirty="0">
                <a:latin typeface="Carlito"/>
                <a:cs typeface="Carlito"/>
              </a:rPr>
              <a:t>a type of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catalyst</a:t>
            </a:r>
            <a:endParaRPr sz="3200">
              <a:latin typeface="Carlito"/>
              <a:cs typeface="Carlito"/>
            </a:endParaRPr>
          </a:p>
          <a:p>
            <a:pPr marL="622300" marR="5080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-they speed up reactions without changing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products </a:t>
            </a:r>
            <a:r>
              <a:rPr sz="3200" dirty="0">
                <a:latin typeface="Carlito"/>
                <a:cs typeface="Carlito"/>
              </a:rPr>
              <a:t>or </a:t>
            </a:r>
            <a:r>
              <a:rPr sz="3200" spc="-5" dirty="0">
                <a:latin typeface="Carlito"/>
                <a:cs typeface="Carlito"/>
              </a:rPr>
              <a:t>equilibrium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reaction</a:t>
            </a:r>
            <a:endParaRPr sz="3200">
              <a:latin typeface="Carlito"/>
              <a:cs typeface="Carlito"/>
            </a:endParaRPr>
          </a:p>
          <a:p>
            <a:pPr marL="6223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-assist in reaching equilibrium faster</a:t>
            </a:r>
            <a:endParaRPr sz="3200">
              <a:latin typeface="Carlito"/>
              <a:cs typeface="Carlito"/>
            </a:endParaRPr>
          </a:p>
          <a:p>
            <a:pPr marL="622300" marR="835660">
              <a:lnSpc>
                <a:spcPct val="101800"/>
              </a:lnSpc>
              <a:spcBef>
                <a:spcPts val="810"/>
              </a:spcBef>
            </a:pPr>
            <a:r>
              <a:rPr sz="3200" dirty="0">
                <a:latin typeface="Carlito"/>
                <a:cs typeface="Carlito"/>
              </a:rPr>
              <a:t>-</a:t>
            </a:r>
            <a:r>
              <a:rPr sz="3200" b="1" dirty="0">
                <a:latin typeface="Carlito"/>
                <a:cs typeface="Carlito"/>
              </a:rPr>
              <a:t>catalytic action of </a:t>
            </a:r>
            <a:r>
              <a:rPr sz="3200" b="1" spc="-5" dirty="0">
                <a:latin typeface="Carlito"/>
                <a:cs typeface="Carlito"/>
              </a:rPr>
              <a:t>enzymes </a:t>
            </a:r>
            <a:r>
              <a:rPr sz="3200" b="1" dirty="0">
                <a:latin typeface="Carlito"/>
                <a:cs typeface="Carlito"/>
              </a:rPr>
              <a:t>converts  substrate </a:t>
            </a:r>
            <a:r>
              <a:rPr sz="3200" b="1" spc="5" dirty="0">
                <a:latin typeface="Carlito"/>
                <a:cs typeface="Carlito"/>
              </a:rPr>
              <a:t>to </a:t>
            </a:r>
            <a:r>
              <a:rPr sz="3200" b="1" dirty="0">
                <a:latin typeface="Carlito"/>
                <a:cs typeface="Carlito"/>
              </a:rPr>
              <a:t>product</a:t>
            </a:r>
            <a:r>
              <a:rPr sz="3200" b="1" spc="-25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faster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578725" cy="181991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969"/>
              </a:spcBef>
              <a:buFont typeface="Carlito"/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Enzymes are specific to certain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reactants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Reactants=substrate </a:t>
            </a:r>
            <a:r>
              <a:rPr sz="3200" dirty="0">
                <a:latin typeface="Carlito"/>
                <a:cs typeface="Carlito"/>
              </a:rPr>
              <a:t>(what you </a:t>
            </a:r>
            <a:r>
              <a:rPr sz="3200" spc="-5" dirty="0">
                <a:latin typeface="Carlito"/>
                <a:cs typeface="Carlito"/>
              </a:rPr>
              <a:t>start</a:t>
            </a:r>
            <a:r>
              <a:rPr sz="3200" spc="-9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with)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87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Enzymes </a:t>
            </a:r>
            <a:r>
              <a:rPr sz="3200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an active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site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0589" y="464820"/>
            <a:ext cx="73240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#6. </a:t>
            </a:r>
            <a:r>
              <a:rPr spc="-5" dirty="0"/>
              <a:t>Enzyme-substrate</a:t>
            </a:r>
            <a:r>
              <a:rPr spc="30" dirty="0"/>
              <a:t> </a:t>
            </a:r>
            <a:r>
              <a:rPr spc="-5" dirty="0"/>
              <a:t>specificity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464820"/>
            <a:ext cx="39306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</a:t>
            </a:r>
            <a:r>
              <a:rPr spc="5" dirty="0"/>
              <a:t>ss</a:t>
            </a:r>
            <a:r>
              <a:rPr dirty="0"/>
              <a:t>i</a:t>
            </a:r>
            <a:r>
              <a:rPr spc="-5" dirty="0"/>
              <a:t>g</a:t>
            </a:r>
            <a:r>
              <a:rPr spc="5" dirty="0"/>
              <a:t>n</a:t>
            </a:r>
            <a:r>
              <a:rPr spc="-5" dirty="0"/>
              <a:t>m</a:t>
            </a:r>
            <a:r>
              <a:rPr spc="5" dirty="0"/>
              <a:t>en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617979"/>
            <a:ext cx="8017509" cy="4970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indent="-609600">
              <a:lnSpc>
                <a:spcPts val="3670"/>
              </a:lnSpc>
              <a:spcBef>
                <a:spcPts val="100"/>
              </a:spcBef>
              <a:buFont typeface="Arial"/>
              <a:buChar char="•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In the red/black book </a:t>
            </a:r>
            <a:r>
              <a:rPr sz="3200" dirty="0">
                <a:latin typeface="Carlito"/>
                <a:cs typeface="Carlito"/>
              </a:rPr>
              <a:t>read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section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titled:</a:t>
            </a:r>
            <a:endParaRPr sz="3200">
              <a:latin typeface="Carlito"/>
              <a:cs typeface="Carlito"/>
            </a:endParaRPr>
          </a:p>
          <a:p>
            <a:pPr marL="621665">
              <a:lnSpc>
                <a:spcPts val="3670"/>
              </a:lnSpc>
            </a:pPr>
            <a:r>
              <a:rPr sz="3200" i="1" spc="-5" dirty="0">
                <a:latin typeface="Carlito"/>
                <a:cs typeface="Carlito"/>
              </a:rPr>
              <a:t>Four </a:t>
            </a:r>
            <a:r>
              <a:rPr sz="3200" i="1" dirty="0">
                <a:latin typeface="Carlito"/>
                <a:cs typeface="Carlito"/>
              </a:rPr>
              <a:t>levels </a:t>
            </a:r>
            <a:r>
              <a:rPr sz="3200" i="1" spc="-5" dirty="0">
                <a:latin typeface="Carlito"/>
                <a:cs typeface="Carlito"/>
              </a:rPr>
              <a:t>of </a:t>
            </a:r>
            <a:r>
              <a:rPr sz="3200" i="1" dirty="0">
                <a:latin typeface="Carlito"/>
                <a:cs typeface="Carlito"/>
              </a:rPr>
              <a:t>protein</a:t>
            </a:r>
            <a:r>
              <a:rPr sz="3200" i="1" spc="-20" dirty="0">
                <a:latin typeface="Carlito"/>
                <a:cs typeface="Carlito"/>
              </a:rPr>
              <a:t> </a:t>
            </a:r>
            <a:r>
              <a:rPr sz="3200" i="1" dirty="0">
                <a:latin typeface="Carlito"/>
                <a:cs typeface="Carlito"/>
              </a:rPr>
              <a:t>structure</a:t>
            </a:r>
            <a:endParaRPr sz="3200">
              <a:latin typeface="Carlito"/>
              <a:cs typeface="Carlito"/>
            </a:endParaRPr>
          </a:p>
          <a:p>
            <a:pPr marL="1003300">
              <a:lnSpc>
                <a:spcPct val="100000"/>
              </a:lnSpc>
              <a:spcBef>
                <a:spcPts val="440"/>
              </a:spcBef>
            </a:pPr>
            <a:r>
              <a:rPr sz="2800" spc="-10" dirty="0">
                <a:latin typeface="Carlito"/>
                <a:cs typeface="Carlito"/>
              </a:rPr>
              <a:t>-primary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structure</a:t>
            </a:r>
            <a:endParaRPr sz="2800">
              <a:latin typeface="Carlito"/>
              <a:cs typeface="Carlito"/>
            </a:endParaRPr>
          </a:p>
          <a:p>
            <a:pPr marL="1003300">
              <a:lnSpc>
                <a:spcPct val="100000"/>
              </a:lnSpc>
              <a:spcBef>
                <a:spcPts val="420"/>
              </a:spcBef>
            </a:pPr>
            <a:r>
              <a:rPr sz="2800" spc="-10" dirty="0">
                <a:latin typeface="Carlito"/>
                <a:cs typeface="Carlito"/>
              </a:rPr>
              <a:t>-secondary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structure</a:t>
            </a:r>
            <a:endParaRPr sz="2800">
              <a:latin typeface="Carlito"/>
              <a:cs typeface="Carlito"/>
            </a:endParaRPr>
          </a:p>
          <a:p>
            <a:pPr marL="1003300">
              <a:lnSpc>
                <a:spcPct val="100000"/>
              </a:lnSpc>
              <a:spcBef>
                <a:spcPts val="409"/>
              </a:spcBef>
            </a:pPr>
            <a:r>
              <a:rPr sz="2800" spc="-5" dirty="0">
                <a:latin typeface="Carlito"/>
                <a:cs typeface="Carlito"/>
              </a:rPr>
              <a:t>-tertiary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structure</a:t>
            </a:r>
            <a:endParaRPr sz="2800">
              <a:latin typeface="Carlito"/>
              <a:cs typeface="Carlito"/>
            </a:endParaRPr>
          </a:p>
          <a:p>
            <a:pPr marL="1003300">
              <a:lnSpc>
                <a:spcPct val="100000"/>
              </a:lnSpc>
              <a:spcBef>
                <a:spcPts val="420"/>
              </a:spcBef>
            </a:pPr>
            <a:r>
              <a:rPr sz="2800" spc="-10" dirty="0">
                <a:latin typeface="Carlito"/>
                <a:cs typeface="Carlito"/>
              </a:rPr>
              <a:t>-quaternary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structure</a:t>
            </a:r>
            <a:endParaRPr sz="28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Summarize each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subtopic</a:t>
            </a:r>
            <a:endParaRPr sz="3200">
              <a:latin typeface="Carlito"/>
              <a:cs typeface="Carlito"/>
            </a:endParaRPr>
          </a:p>
          <a:p>
            <a:pPr marL="621665" marR="737870" indent="-609600">
              <a:lnSpc>
                <a:spcPts val="3500"/>
              </a:lnSpc>
              <a:spcBef>
                <a:spcPts val="880"/>
              </a:spcBef>
              <a:buFont typeface="Arial"/>
              <a:buChar char="•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Tomorrow </a:t>
            </a:r>
            <a:r>
              <a:rPr sz="3200" dirty="0">
                <a:latin typeface="Carlito"/>
                <a:cs typeface="Carlito"/>
              </a:rPr>
              <a:t>you </a:t>
            </a:r>
            <a:r>
              <a:rPr sz="3200" spc="-5" dirty="0">
                <a:latin typeface="Carlito"/>
                <a:cs typeface="Carlito"/>
              </a:rPr>
              <a:t>should be able to discuss  protein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structure.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Maybe there </a:t>
            </a:r>
            <a:r>
              <a:rPr sz="3200" dirty="0">
                <a:latin typeface="Carlito"/>
                <a:cs typeface="Carlito"/>
              </a:rPr>
              <a:t>will </a:t>
            </a:r>
            <a:r>
              <a:rPr sz="3200" spc="-5" dirty="0">
                <a:latin typeface="Carlito"/>
                <a:cs typeface="Carlito"/>
              </a:rPr>
              <a:t>be </a:t>
            </a:r>
            <a:r>
              <a:rPr sz="3200" dirty="0">
                <a:latin typeface="Carlito"/>
                <a:cs typeface="Carlito"/>
              </a:rPr>
              <a:t>a pop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quiz!!!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385570"/>
            <a:ext cx="7876540" cy="479171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5080" indent="-609600">
              <a:lnSpc>
                <a:spcPct val="101800"/>
              </a:lnSpc>
              <a:spcBef>
                <a:spcPts val="30"/>
              </a:spcBef>
            </a:pPr>
            <a:r>
              <a:rPr sz="3200" dirty="0">
                <a:latin typeface="Carlito"/>
                <a:cs typeface="Carlito"/>
              </a:rPr>
              <a:t>D. </a:t>
            </a:r>
            <a:r>
              <a:rPr sz="3200" spc="-5" dirty="0">
                <a:latin typeface="Carlito"/>
                <a:cs typeface="Carlito"/>
              </a:rPr>
              <a:t>Active site=where the substrate binds to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enzyme (the pocket/groove </a:t>
            </a:r>
            <a:r>
              <a:rPr sz="3200" dirty="0">
                <a:latin typeface="Carlito"/>
                <a:cs typeface="Carlito"/>
              </a:rPr>
              <a:t>on </a:t>
            </a:r>
            <a:r>
              <a:rPr sz="3200" spc="-5" dirty="0">
                <a:latin typeface="Carlito"/>
                <a:cs typeface="Carlito"/>
              </a:rPr>
              <a:t>the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enzyme)</a:t>
            </a:r>
            <a:endParaRPr sz="3200">
              <a:latin typeface="Carlito"/>
              <a:cs typeface="Carlito"/>
            </a:endParaRPr>
          </a:p>
          <a:p>
            <a:pPr marL="622300" marR="1212850">
              <a:lnSpc>
                <a:spcPct val="101800"/>
              </a:lnSpc>
              <a:spcBef>
                <a:spcPts val="800"/>
              </a:spcBef>
            </a:pPr>
            <a:r>
              <a:rPr sz="3200" dirty="0">
                <a:latin typeface="Carlito"/>
                <a:cs typeface="Carlito"/>
              </a:rPr>
              <a:t>-not </a:t>
            </a:r>
            <a:r>
              <a:rPr sz="3200" spc="-5" dirty="0">
                <a:latin typeface="Carlito"/>
                <a:cs typeface="Carlito"/>
              </a:rPr>
              <a:t>rigid, but it is specific </a:t>
            </a:r>
            <a:r>
              <a:rPr sz="3200" dirty="0">
                <a:latin typeface="Carlito"/>
                <a:cs typeface="Carlito"/>
              </a:rPr>
              <a:t>enough </a:t>
            </a:r>
            <a:r>
              <a:rPr sz="3200" spc="-5" dirty="0">
                <a:latin typeface="Carlito"/>
                <a:cs typeface="Carlito"/>
              </a:rPr>
              <a:t>to  recognize only one substrate</a:t>
            </a:r>
            <a:endParaRPr sz="3200">
              <a:latin typeface="Carlito"/>
              <a:cs typeface="Carlito"/>
            </a:endParaRPr>
          </a:p>
          <a:p>
            <a:pPr marL="622300" marR="767715">
              <a:lnSpc>
                <a:spcPct val="102099"/>
              </a:lnSpc>
              <a:spcBef>
                <a:spcPts val="790"/>
              </a:spcBef>
            </a:pPr>
            <a:r>
              <a:rPr sz="3200" spc="-5" dirty="0">
                <a:latin typeface="Carlito"/>
                <a:cs typeface="Carlito"/>
              </a:rPr>
              <a:t>-created by the tertiary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quaternary  </a:t>
            </a:r>
            <a:r>
              <a:rPr sz="3200" dirty="0">
                <a:latin typeface="Carlito"/>
                <a:cs typeface="Carlito"/>
              </a:rPr>
              <a:t>levels </a:t>
            </a:r>
            <a:r>
              <a:rPr sz="3200" spc="5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protein</a:t>
            </a:r>
            <a:r>
              <a:rPr sz="3200" spc="-5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organization</a:t>
            </a:r>
            <a:endParaRPr sz="3200">
              <a:latin typeface="Carlito"/>
              <a:cs typeface="Carlito"/>
            </a:endParaRPr>
          </a:p>
          <a:p>
            <a:pPr marL="622300" marR="505459" algn="just">
              <a:lnSpc>
                <a:spcPct val="101800"/>
              </a:lnSpc>
              <a:spcBef>
                <a:spcPts val="800"/>
              </a:spcBef>
            </a:pPr>
            <a:r>
              <a:rPr sz="3200" dirty="0">
                <a:latin typeface="Carlito"/>
                <a:cs typeface="Carlito"/>
              </a:rPr>
              <a:t>-when </a:t>
            </a:r>
            <a:r>
              <a:rPr sz="3200" spc="-5" dirty="0">
                <a:latin typeface="Carlito"/>
                <a:cs typeface="Carlito"/>
              </a:rPr>
              <a:t>substrate enters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 site, it  induces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enzyme </a:t>
            </a:r>
            <a:r>
              <a:rPr sz="3200" spc="-1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slightly change </a:t>
            </a:r>
            <a:r>
              <a:rPr sz="3200" spc="-10" dirty="0">
                <a:latin typeface="Carlito"/>
                <a:cs typeface="Carlito"/>
              </a:rPr>
              <a:t>its  </a:t>
            </a:r>
            <a:r>
              <a:rPr sz="3200" spc="-5" dirty="0">
                <a:latin typeface="Carlito"/>
                <a:cs typeface="Carlito"/>
              </a:rPr>
              <a:t>shape to fit more snugly </a:t>
            </a:r>
            <a:r>
              <a:rPr sz="3200" dirty="0">
                <a:latin typeface="Carlito"/>
                <a:cs typeface="Carlito"/>
              </a:rPr>
              <a:t>= </a:t>
            </a:r>
            <a:r>
              <a:rPr sz="3200" spc="-5" dirty="0">
                <a:latin typeface="Carlito"/>
                <a:cs typeface="Carlito"/>
              </a:rPr>
              <a:t>induced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fit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464820"/>
            <a:ext cx="46977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#6.</a:t>
            </a:r>
            <a:r>
              <a:rPr spc="-80" dirty="0"/>
              <a:t> </a:t>
            </a:r>
            <a:r>
              <a:rPr dirty="0"/>
              <a:t>Enzymes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1189" y="464820"/>
            <a:ext cx="53435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#7. Lock </a:t>
            </a:r>
            <a:r>
              <a:rPr dirty="0"/>
              <a:t>and key</a:t>
            </a:r>
            <a:r>
              <a:rPr spc="-20" dirty="0"/>
              <a:t> </a:t>
            </a:r>
            <a:r>
              <a:rPr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3632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Carlito"/>
                <a:cs typeface="Carlito"/>
              </a:rPr>
              <a:t>A.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296410"/>
            <a:ext cx="8032115" cy="15697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3200" dirty="0">
                <a:latin typeface="Carlito"/>
                <a:cs typeface="Carlito"/>
              </a:rPr>
              <a:t>B. </a:t>
            </a:r>
            <a:r>
              <a:rPr sz="3200" spc="-5" dirty="0">
                <a:latin typeface="Carlito"/>
                <a:cs typeface="Carlito"/>
              </a:rPr>
              <a:t>Enzymes are substrate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specific</a:t>
            </a:r>
            <a:endParaRPr sz="3200">
              <a:latin typeface="Carlito"/>
              <a:cs typeface="Carlito"/>
            </a:endParaRPr>
          </a:p>
          <a:p>
            <a:pPr marL="355600" marR="5080" indent="-342900">
              <a:lnSpc>
                <a:spcPts val="3520"/>
              </a:lnSpc>
              <a:spcBef>
                <a:spcPts val="860"/>
              </a:spcBef>
            </a:pPr>
            <a:r>
              <a:rPr sz="3200" spc="-5" dirty="0">
                <a:latin typeface="Carlito"/>
                <a:cs typeface="Carlito"/>
              </a:rPr>
              <a:t>C. Enzyme specificity is determined by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  </a:t>
            </a:r>
            <a:r>
              <a:rPr sz="3200" spc="-10" dirty="0">
                <a:latin typeface="Carlito"/>
                <a:cs typeface="Carlito"/>
              </a:rPr>
              <a:t>site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32180" y="1524000"/>
            <a:ext cx="2539999" cy="266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3524886" y="1543686"/>
            <a:ext cx="5294630" cy="2627630"/>
            <a:chOff x="3524886" y="1543686"/>
            <a:chExt cx="5294630" cy="2627630"/>
          </a:xfrm>
        </p:grpSpPr>
        <p:sp>
          <p:nvSpPr>
            <p:cNvPr id="7" name="object 7"/>
            <p:cNvSpPr/>
            <p:nvPr/>
          </p:nvSpPr>
          <p:spPr>
            <a:xfrm>
              <a:off x="3553459" y="1572260"/>
              <a:ext cx="5237480" cy="2570480"/>
            </a:xfrm>
            <a:custGeom>
              <a:avLst/>
              <a:gdLst/>
              <a:ahLst/>
              <a:cxnLst/>
              <a:rect l="l" t="t" r="r" b="b"/>
              <a:pathLst>
                <a:path w="5237480" h="2570479">
                  <a:moveTo>
                    <a:pt x="2618740" y="2570479"/>
                  </a:moveTo>
                  <a:lnTo>
                    <a:pt x="0" y="2570479"/>
                  </a:lnTo>
                  <a:lnTo>
                    <a:pt x="0" y="0"/>
                  </a:lnTo>
                  <a:lnTo>
                    <a:pt x="5237480" y="0"/>
                  </a:lnTo>
                  <a:lnTo>
                    <a:pt x="5237480" y="2570479"/>
                  </a:lnTo>
                  <a:lnTo>
                    <a:pt x="2618740" y="2570479"/>
                  </a:lnTo>
                  <a:close/>
                </a:path>
              </a:pathLst>
            </a:custGeom>
            <a:ln w="5714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15943" y="1676916"/>
              <a:ext cx="5103876" cy="237821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9089" y="464820"/>
            <a:ext cx="33870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#8. </a:t>
            </a:r>
            <a:r>
              <a:rPr dirty="0"/>
              <a:t>Induced</a:t>
            </a:r>
            <a:r>
              <a:rPr spc="-55" dirty="0"/>
              <a:t> </a:t>
            </a:r>
            <a:r>
              <a:rPr spc="-5" dirty="0"/>
              <a:t>Fit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868284" cy="210439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64769" indent="-60960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The enzyme </a:t>
            </a:r>
            <a:r>
              <a:rPr sz="3200" dirty="0">
                <a:latin typeface="Carlito"/>
                <a:cs typeface="Carlito"/>
              </a:rPr>
              <a:t>has an </a:t>
            </a:r>
            <a:r>
              <a:rPr sz="3200" spc="-5" dirty="0">
                <a:latin typeface="Carlito"/>
                <a:cs typeface="Carlito"/>
              </a:rPr>
              <a:t>almost perfect fit to the  substrate</a:t>
            </a:r>
            <a:endParaRPr sz="3200">
              <a:latin typeface="Carlito"/>
              <a:cs typeface="Carlito"/>
            </a:endParaRPr>
          </a:p>
          <a:p>
            <a:pPr marL="622300" marR="5080" indent="-60960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dirty="0">
                <a:latin typeface="Carlito"/>
                <a:cs typeface="Carlito"/>
              </a:rPr>
              <a:t>Once </a:t>
            </a:r>
            <a:r>
              <a:rPr sz="3200" spc="-5" dirty="0">
                <a:latin typeface="Carlito"/>
                <a:cs typeface="Carlito"/>
              </a:rPr>
              <a:t>the substrate binds to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enzyme the  fit </a:t>
            </a:r>
            <a:r>
              <a:rPr sz="3200" dirty="0">
                <a:latin typeface="Carlito"/>
                <a:cs typeface="Carlito"/>
              </a:rPr>
              <a:t>becomes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‘tighter’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7800" y="3733800"/>
            <a:ext cx="6172200" cy="2410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4519" y="464820"/>
            <a:ext cx="79375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#9. Enzymes </a:t>
            </a:r>
            <a:r>
              <a:rPr dirty="0"/>
              <a:t>and </a:t>
            </a:r>
            <a:r>
              <a:rPr spc="-5" dirty="0"/>
              <a:t>Activation</a:t>
            </a:r>
            <a:r>
              <a:rPr spc="30" dirty="0"/>
              <a:t> </a:t>
            </a:r>
            <a:r>
              <a:rPr dirty="0"/>
              <a:t>Energy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8064500" cy="39471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622300" marR="5080" indent="-609600">
              <a:lnSpc>
                <a:spcPts val="3520"/>
              </a:lnSpc>
              <a:spcBef>
                <a:spcPts val="48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If two molecules </a:t>
            </a:r>
            <a:r>
              <a:rPr sz="3200" dirty="0">
                <a:latin typeface="Carlito"/>
                <a:cs typeface="Carlito"/>
              </a:rPr>
              <a:t>are going </a:t>
            </a:r>
            <a:r>
              <a:rPr sz="3200" spc="-5" dirty="0">
                <a:latin typeface="Carlito"/>
                <a:cs typeface="Carlito"/>
              </a:rPr>
              <a:t>to react with each  other they must collide </a:t>
            </a:r>
            <a:r>
              <a:rPr sz="3200" dirty="0">
                <a:latin typeface="Carlito"/>
                <a:cs typeface="Carlito"/>
              </a:rPr>
              <a:t>at a </a:t>
            </a:r>
            <a:r>
              <a:rPr sz="3200" spc="-5" dirty="0">
                <a:latin typeface="Carlito"/>
                <a:cs typeface="Carlito"/>
              </a:rPr>
              <a:t>certain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rate</a:t>
            </a:r>
            <a:endParaRPr sz="3200">
              <a:latin typeface="Carlito"/>
              <a:cs typeface="Carlito"/>
            </a:endParaRPr>
          </a:p>
          <a:p>
            <a:pPr marL="622300" marR="187325" indent="-609600">
              <a:lnSpc>
                <a:spcPts val="352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The higher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activation energy, the higher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required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speed</a:t>
            </a:r>
            <a:endParaRPr sz="3200">
              <a:latin typeface="Carlito"/>
              <a:cs typeface="Carlito"/>
            </a:endParaRPr>
          </a:p>
          <a:p>
            <a:pPr marL="622300" marR="875665" indent="-609600">
              <a:lnSpc>
                <a:spcPts val="352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Enzymes reduce the required activation  energy</a:t>
            </a:r>
            <a:endParaRPr sz="3200">
              <a:latin typeface="Carlito"/>
              <a:cs typeface="Carlito"/>
            </a:endParaRPr>
          </a:p>
          <a:p>
            <a:pPr marL="622300" marR="1177925" indent="-609600">
              <a:lnSpc>
                <a:spcPts val="352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The active site facilitates the chemical  change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0419" y="347979"/>
            <a:ext cx="7654290" cy="100965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35890" marR="5080" indent="-123189">
              <a:lnSpc>
                <a:spcPct val="101800"/>
              </a:lnSpc>
              <a:spcBef>
                <a:spcPts val="30"/>
              </a:spcBef>
            </a:pPr>
            <a:r>
              <a:rPr sz="3200" spc="-5" dirty="0"/>
              <a:t>Graph </a:t>
            </a:r>
            <a:r>
              <a:rPr sz="3200" dirty="0"/>
              <a:t>of </a:t>
            </a:r>
            <a:r>
              <a:rPr sz="3200" spc="-5" dirty="0"/>
              <a:t>activation energy and </a:t>
            </a:r>
            <a:r>
              <a:rPr sz="3200" dirty="0"/>
              <a:t>energy </a:t>
            </a:r>
            <a:r>
              <a:rPr sz="3200" spc="-5" dirty="0"/>
              <a:t>release  with and without </a:t>
            </a:r>
            <a:r>
              <a:rPr sz="3200" spc="-10" dirty="0"/>
              <a:t>the </a:t>
            </a:r>
            <a:r>
              <a:rPr sz="3200" spc="-5" dirty="0"/>
              <a:t>presence </a:t>
            </a:r>
            <a:r>
              <a:rPr sz="3200" dirty="0"/>
              <a:t>of an</a:t>
            </a:r>
            <a:r>
              <a:rPr sz="3200" spc="-35" dirty="0"/>
              <a:t> </a:t>
            </a:r>
            <a:r>
              <a:rPr sz="3200" spc="-5" dirty="0"/>
              <a:t>enzyme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543352" y="1658266"/>
            <a:ext cx="5637590" cy="4108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0750" y="6206490"/>
            <a:ext cx="7089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**This is an exothermic reaction (energy is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released)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5150" y="499109"/>
            <a:ext cx="801750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#10. </a:t>
            </a:r>
            <a:r>
              <a:rPr sz="4000" spc="-5" dirty="0"/>
              <a:t>Temperature and Enzyme</a:t>
            </a:r>
            <a:r>
              <a:rPr sz="4000" spc="-20" dirty="0"/>
              <a:t> </a:t>
            </a:r>
            <a:r>
              <a:rPr sz="4000" spc="-5" dirty="0"/>
              <a:t>Activity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8203565" cy="48768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622300" marR="275590" indent="-609600">
              <a:lnSpc>
                <a:spcPts val="3520"/>
              </a:lnSpc>
              <a:spcBef>
                <a:spcPts val="48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Increase in temp. can increase activity </a:t>
            </a:r>
            <a:r>
              <a:rPr sz="3200" dirty="0">
                <a:latin typeface="Carlito"/>
                <a:cs typeface="Carlito"/>
              </a:rPr>
              <a:t>by  </a:t>
            </a:r>
            <a:r>
              <a:rPr sz="3200" spc="-5" dirty="0">
                <a:latin typeface="Carlito"/>
                <a:cs typeface="Carlito"/>
              </a:rPr>
              <a:t>increasing the number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collisions </a:t>
            </a:r>
            <a:r>
              <a:rPr sz="3200" dirty="0">
                <a:latin typeface="Carlito"/>
                <a:cs typeface="Carlito"/>
              </a:rPr>
              <a:t>between  </a:t>
            </a:r>
            <a:r>
              <a:rPr sz="3200" spc="-5" dirty="0">
                <a:latin typeface="Carlito"/>
                <a:cs typeface="Carlito"/>
              </a:rPr>
              <a:t>active </a:t>
            </a:r>
            <a:r>
              <a:rPr sz="3200" spc="-10" dirty="0">
                <a:latin typeface="Carlito"/>
                <a:cs typeface="Carlito"/>
              </a:rPr>
              <a:t>sites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substrates</a:t>
            </a:r>
            <a:endParaRPr sz="3200">
              <a:latin typeface="Carlito"/>
              <a:cs typeface="Carlito"/>
            </a:endParaRPr>
          </a:p>
          <a:p>
            <a:pPr marL="622300" marR="192405" indent="-609600">
              <a:lnSpc>
                <a:spcPts val="3520"/>
              </a:lnSpc>
              <a:spcBef>
                <a:spcPts val="805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If temp. increases too much, the enzyme will  denature</a:t>
            </a:r>
            <a:endParaRPr sz="3200">
              <a:latin typeface="Carlito"/>
              <a:cs typeface="Carlito"/>
            </a:endParaRPr>
          </a:p>
          <a:p>
            <a:pPr marL="622300" marR="680085" indent="-609600">
              <a:lnSpc>
                <a:spcPts val="3520"/>
              </a:lnSpc>
              <a:spcBef>
                <a:spcPts val="795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Most enzyme/substrate interactions </a:t>
            </a:r>
            <a:r>
              <a:rPr sz="3200" dirty="0">
                <a:latin typeface="Carlito"/>
                <a:cs typeface="Carlito"/>
              </a:rPr>
              <a:t>have  </a:t>
            </a:r>
            <a:r>
              <a:rPr sz="3200" spc="-5" dirty="0">
                <a:latin typeface="Carlito"/>
                <a:cs typeface="Carlito"/>
              </a:rPr>
              <a:t>temperature thresholds</a:t>
            </a:r>
            <a:endParaRPr sz="3200">
              <a:latin typeface="Carlito"/>
              <a:cs typeface="Carlito"/>
            </a:endParaRPr>
          </a:p>
          <a:p>
            <a:pPr marL="622300" marR="5080" indent="-609600">
              <a:lnSpc>
                <a:spcPts val="352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  <a:tab pos="2316480" algn="l"/>
              </a:tabLst>
            </a:pPr>
            <a:r>
              <a:rPr sz="3200" spc="-5" dirty="0">
                <a:latin typeface="Carlito"/>
                <a:cs typeface="Carlito"/>
              </a:rPr>
              <a:t>Example:	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typical human enzyme has </a:t>
            </a:r>
            <a:r>
              <a:rPr sz="3200" dirty="0">
                <a:latin typeface="Carlito"/>
                <a:cs typeface="Carlito"/>
              </a:rPr>
              <a:t>an  </a:t>
            </a:r>
            <a:r>
              <a:rPr sz="3200" spc="-5" dirty="0">
                <a:latin typeface="Carlito"/>
                <a:cs typeface="Carlito"/>
              </a:rPr>
              <a:t>optimal temperature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35-40 </a:t>
            </a:r>
            <a:r>
              <a:rPr sz="3200" dirty="0">
                <a:latin typeface="Carlito"/>
                <a:cs typeface="Carlito"/>
              </a:rPr>
              <a:t>degrees</a:t>
            </a:r>
            <a:r>
              <a:rPr sz="3200" spc="-5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Celsius</a:t>
            </a:r>
            <a:endParaRPr sz="320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380"/>
              </a:spcBef>
            </a:pPr>
            <a:r>
              <a:rPr sz="2800" spc="-5" dirty="0">
                <a:latin typeface="Carlito"/>
                <a:cs typeface="Carlito"/>
              </a:rPr>
              <a:t>-After that the reaction rate </a:t>
            </a:r>
            <a:r>
              <a:rPr sz="2800" spc="-10" dirty="0">
                <a:latin typeface="Carlito"/>
                <a:cs typeface="Carlito"/>
              </a:rPr>
              <a:t>sharply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decreases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0960" y="464820"/>
            <a:ext cx="64814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#11. </a:t>
            </a:r>
            <a:r>
              <a:rPr spc="-5" dirty="0"/>
              <a:t>pH </a:t>
            </a:r>
            <a:r>
              <a:rPr dirty="0"/>
              <a:t>and </a:t>
            </a:r>
            <a:r>
              <a:rPr spc="-5" dirty="0"/>
              <a:t>Enzyme</a:t>
            </a:r>
            <a:r>
              <a:rPr spc="-10" dirty="0"/>
              <a:t> </a:t>
            </a:r>
            <a:r>
              <a:rPr spc="-5" dirty="0"/>
              <a:t>Activity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3680"/>
            <a:ext cx="7541259" cy="383667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622300" indent="-609600" algn="just">
              <a:lnSpc>
                <a:spcPct val="100000"/>
              </a:lnSpc>
              <a:spcBef>
                <a:spcPts val="969"/>
              </a:spcBef>
              <a:buAutoNum type="alphaUcPeriod"/>
              <a:tabLst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Very similar </a:t>
            </a:r>
            <a:r>
              <a:rPr sz="3200" spc="-1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temp. info</a:t>
            </a:r>
            <a:endParaRPr sz="3200">
              <a:latin typeface="Carlito"/>
              <a:cs typeface="Carlito"/>
            </a:endParaRPr>
          </a:p>
          <a:p>
            <a:pPr marL="622300" marR="5080" indent="-609600" algn="just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Most enzymes </a:t>
            </a:r>
            <a:r>
              <a:rPr sz="3200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optimal pH </a:t>
            </a:r>
            <a:r>
              <a:rPr sz="3200" dirty="0">
                <a:latin typeface="Carlito"/>
                <a:cs typeface="Carlito"/>
              </a:rPr>
              <a:t>(if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pH  deviates to far from optimum the enzyme  will denature)</a:t>
            </a:r>
            <a:endParaRPr sz="3200">
              <a:latin typeface="Carlito"/>
              <a:cs typeface="Carlito"/>
            </a:endParaRPr>
          </a:p>
          <a:p>
            <a:pPr marL="622300" marR="735965" indent="-609600" algn="just">
              <a:lnSpc>
                <a:spcPct val="102099"/>
              </a:lnSpc>
              <a:spcBef>
                <a:spcPts val="790"/>
              </a:spcBef>
              <a:buAutoNum type="alphaUcPeriod"/>
              <a:tabLst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Example: Pepsin in the stomach is an  enzyme that aids in protein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digestion</a:t>
            </a:r>
            <a:endParaRPr sz="3200">
              <a:latin typeface="Carlito"/>
              <a:cs typeface="Carlito"/>
            </a:endParaRPr>
          </a:p>
          <a:p>
            <a:pPr marL="469900" algn="just">
              <a:lnSpc>
                <a:spcPct val="100000"/>
              </a:lnSpc>
              <a:spcBef>
                <a:spcPts val="780"/>
              </a:spcBef>
            </a:pPr>
            <a:r>
              <a:rPr sz="2800" spc="-10" dirty="0">
                <a:latin typeface="Carlito"/>
                <a:cs typeface="Carlito"/>
              </a:rPr>
              <a:t>-Pepsin </a:t>
            </a:r>
            <a:r>
              <a:rPr sz="2800" spc="-5" dirty="0">
                <a:latin typeface="Carlito"/>
                <a:cs typeface="Carlito"/>
              </a:rPr>
              <a:t>works best </a:t>
            </a:r>
            <a:r>
              <a:rPr sz="2800" dirty="0">
                <a:latin typeface="Carlito"/>
                <a:cs typeface="Carlito"/>
              </a:rPr>
              <a:t>at </a:t>
            </a:r>
            <a:r>
              <a:rPr sz="2800" spc="-5" dirty="0">
                <a:latin typeface="Carlito"/>
                <a:cs typeface="Carlito"/>
              </a:rPr>
              <a:t>pH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2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969" y="464820"/>
            <a:ext cx="60699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#12. </a:t>
            </a:r>
            <a:r>
              <a:rPr spc="-5" dirty="0"/>
              <a:t>Enzyme</a:t>
            </a:r>
            <a:r>
              <a:rPr spc="-40" dirty="0"/>
              <a:t> </a:t>
            </a:r>
            <a:r>
              <a:rPr dirty="0"/>
              <a:t>Denaturation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8013065" cy="379857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1240155" indent="-60960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dirty="0">
                <a:latin typeface="Carlito"/>
                <a:cs typeface="Carlito"/>
              </a:rPr>
              <a:t>When </a:t>
            </a:r>
            <a:r>
              <a:rPr sz="3200" spc="-5" dirty="0">
                <a:latin typeface="Carlito"/>
                <a:cs typeface="Carlito"/>
              </a:rPr>
              <a:t>proteins unravel and lose their  original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conformation</a:t>
            </a:r>
            <a:endParaRPr sz="3200">
              <a:latin typeface="Carlito"/>
              <a:cs typeface="Carlito"/>
            </a:endParaRPr>
          </a:p>
          <a:p>
            <a:pPr marL="622300" marR="231140" indent="-60960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Can be caused by extreme temperatures </a:t>
            </a:r>
            <a:r>
              <a:rPr sz="3200" dirty="0">
                <a:latin typeface="Carlito"/>
                <a:cs typeface="Carlito"/>
              </a:rPr>
              <a:t>or  </a:t>
            </a:r>
            <a:r>
              <a:rPr sz="3200" spc="-5" dirty="0">
                <a:latin typeface="Carlito"/>
                <a:cs typeface="Carlito"/>
              </a:rPr>
              <a:t>pH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levels</a:t>
            </a:r>
            <a:endParaRPr sz="3200">
              <a:latin typeface="Carlito"/>
              <a:cs typeface="Carlito"/>
            </a:endParaRPr>
          </a:p>
          <a:p>
            <a:pPr marL="622300" marR="5080" indent="-609600">
              <a:lnSpc>
                <a:spcPct val="102099"/>
              </a:lnSpc>
              <a:spcBef>
                <a:spcPts val="79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Prevents substrate from binding by changing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site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The proteins become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inactive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783840" marR="5080" indent="-2543810">
              <a:lnSpc>
                <a:spcPct val="101699"/>
              </a:lnSpc>
              <a:spcBef>
                <a:spcPts val="15"/>
              </a:spcBef>
            </a:pPr>
            <a:r>
              <a:rPr sz="4000" spc="-5" dirty="0"/>
              <a:t>#13. Substrate concentration and  enzymes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795259" cy="45948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622300" marR="376555" indent="-609600">
              <a:lnSpc>
                <a:spcPts val="3520"/>
              </a:lnSpc>
              <a:spcBef>
                <a:spcPts val="48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Increase in substrate concentration (with  fixed enzyme concentration) increases  reaction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rate</a:t>
            </a:r>
            <a:endParaRPr sz="3200">
              <a:latin typeface="Carlito"/>
              <a:cs typeface="Carlito"/>
            </a:endParaRPr>
          </a:p>
          <a:p>
            <a:pPr marL="622300" marR="425450" indent="-609600">
              <a:lnSpc>
                <a:spcPts val="3520"/>
              </a:lnSpc>
              <a:spcBef>
                <a:spcPts val="805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However, if the substrate concentration  increases too much the reaction rate will  plateau much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quicker</a:t>
            </a:r>
            <a:endParaRPr sz="3200">
              <a:latin typeface="Carlito"/>
              <a:cs typeface="Carlito"/>
            </a:endParaRPr>
          </a:p>
          <a:p>
            <a:pPr marL="1003300" marR="5080" indent="-533400">
              <a:lnSpc>
                <a:spcPts val="3080"/>
              </a:lnSpc>
              <a:spcBef>
                <a:spcPts val="710"/>
              </a:spcBef>
            </a:pPr>
            <a:r>
              <a:rPr sz="2800" spc="-10" dirty="0">
                <a:latin typeface="Carlito"/>
                <a:cs typeface="Carlito"/>
              </a:rPr>
              <a:t>-the </a:t>
            </a:r>
            <a:r>
              <a:rPr sz="2800" spc="-5" dirty="0">
                <a:latin typeface="Carlito"/>
                <a:cs typeface="Carlito"/>
              </a:rPr>
              <a:t>active sites </a:t>
            </a:r>
            <a:r>
              <a:rPr sz="2800" spc="-10" dirty="0">
                <a:latin typeface="Carlito"/>
                <a:cs typeface="Carlito"/>
              </a:rPr>
              <a:t>will </a:t>
            </a:r>
            <a:r>
              <a:rPr sz="2800" spc="-5" dirty="0">
                <a:latin typeface="Carlito"/>
                <a:cs typeface="Carlito"/>
              </a:rPr>
              <a:t>be occupied </a:t>
            </a:r>
            <a:r>
              <a:rPr sz="2800" spc="-10" dirty="0">
                <a:latin typeface="Carlito"/>
                <a:cs typeface="Carlito"/>
              </a:rPr>
              <a:t>until products </a:t>
            </a:r>
            <a:r>
              <a:rPr sz="2800" spc="-5" dirty="0">
                <a:latin typeface="Carlito"/>
                <a:cs typeface="Carlito"/>
              </a:rPr>
              <a:t>are  formed</a:t>
            </a:r>
            <a:endParaRPr sz="2800">
              <a:latin typeface="Carlito"/>
              <a:cs typeface="Carlito"/>
            </a:endParaRPr>
          </a:p>
          <a:p>
            <a:pPr marL="1003300" marR="699770" indent="-533400">
              <a:lnSpc>
                <a:spcPts val="3080"/>
              </a:lnSpc>
              <a:spcBef>
                <a:spcPts val="700"/>
              </a:spcBef>
            </a:pPr>
            <a:r>
              <a:rPr sz="2800" spc="-10" dirty="0">
                <a:latin typeface="Carlito"/>
                <a:cs typeface="Carlito"/>
              </a:rPr>
              <a:t>-this prevents </a:t>
            </a:r>
            <a:r>
              <a:rPr sz="2800" spc="-5" dirty="0">
                <a:latin typeface="Carlito"/>
                <a:cs typeface="Carlito"/>
              </a:rPr>
              <a:t>other substrate </a:t>
            </a:r>
            <a:r>
              <a:rPr sz="2800" spc="-10" dirty="0">
                <a:latin typeface="Carlito"/>
                <a:cs typeface="Carlito"/>
              </a:rPr>
              <a:t>molecules </a:t>
            </a:r>
            <a:r>
              <a:rPr sz="2800" spc="-5" dirty="0">
                <a:latin typeface="Carlito"/>
                <a:cs typeface="Carlito"/>
              </a:rPr>
              <a:t>from  </a:t>
            </a:r>
            <a:r>
              <a:rPr sz="2800" spc="-10" dirty="0">
                <a:latin typeface="Carlito"/>
                <a:cs typeface="Carlito"/>
              </a:rPr>
              <a:t>binding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9230" y="464820"/>
            <a:ext cx="62255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#14. Competitive</a:t>
            </a:r>
            <a:r>
              <a:rPr spc="-40" dirty="0"/>
              <a:t> </a:t>
            </a:r>
            <a:r>
              <a:rPr spc="-5" dirty="0"/>
              <a:t>Inhibition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858759" cy="42951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530225" indent="-60960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Inhibitors-molecules that </a:t>
            </a:r>
            <a:r>
              <a:rPr sz="3200" dirty="0">
                <a:latin typeface="Carlito"/>
                <a:cs typeface="Carlito"/>
              </a:rPr>
              <a:t>can </a:t>
            </a:r>
            <a:r>
              <a:rPr sz="3200" spc="-5" dirty="0">
                <a:latin typeface="Carlito"/>
                <a:cs typeface="Carlito"/>
              </a:rPr>
              <a:t>reduce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effectiveness </a:t>
            </a:r>
            <a:r>
              <a:rPr sz="3200" dirty="0">
                <a:latin typeface="Carlito"/>
                <a:cs typeface="Carlito"/>
              </a:rPr>
              <a:t>of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enzymes</a:t>
            </a:r>
            <a:endParaRPr sz="3200">
              <a:latin typeface="Carlito"/>
              <a:cs typeface="Carlito"/>
            </a:endParaRPr>
          </a:p>
          <a:p>
            <a:pPr marL="622300" marR="436245" indent="-60960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Competitive inhibitors-resemble normal  substrate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compete for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site</a:t>
            </a:r>
            <a:endParaRPr sz="3200">
              <a:latin typeface="Carlito"/>
              <a:cs typeface="Carlito"/>
            </a:endParaRPr>
          </a:p>
          <a:p>
            <a:pPr marL="622300" marR="5080">
              <a:lnSpc>
                <a:spcPct val="102099"/>
              </a:lnSpc>
              <a:spcBef>
                <a:spcPts val="790"/>
              </a:spcBef>
            </a:pPr>
            <a:r>
              <a:rPr sz="3200" spc="-5" dirty="0">
                <a:latin typeface="Carlito"/>
                <a:cs typeface="Carlito"/>
              </a:rPr>
              <a:t>-prevents ‘intended’ substrate from </a:t>
            </a:r>
            <a:r>
              <a:rPr sz="3200" spc="-10" dirty="0">
                <a:latin typeface="Carlito"/>
                <a:cs typeface="Carlito"/>
              </a:rPr>
              <a:t>binding  </a:t>
            </a:r>
            <a:r>
              <a:rPr sz="3200" spc="-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site</a:t>
            </a:r>
            <a:endParaRPr sz="3200">
              <a:latin typeface="Carlito"/>
              <a:cs typeface="Carlito"/>
            </a:endParaRPr>
          </a:p>
          <a:p>
            <a:pPr marL="622300" marR="257175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-adding </a:t>
            </a:r>
            <a:r>
              <a:rPr sz="3200" dirty="0">
                <a:latin typeface="Carlito"/>
                <a:cs typeface="Carlito"/>
              </a:rPr>
              <a:t>more </a:t>
            </a:r>
            <a:r>
              <a:rPr sz="3200" spc="5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substrate may reduce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effects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inhibitor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9429" y="464820"/>
            <a:ext cx="613537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#1. Protein</a:t>
            </a:r>
            <a:r>
              <a:rPr spc="-30" dirty="0"/>
              <a:t> </a:t>
            </a:r>
            <a:r>
              <a:rPr spc="-5" dirty="0"/>
              <a:t>Organization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83970"/>
            <a:ext cx="8107680" cy="431673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91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000" spc="-5" dirty="0">
                <a:latin typeface="Carlito"/>
                <a:cs typeface="Carlito"/>
              </a:rPr>
              <a:t>Proteins have </a:t>
            </a:r>
            <a:r>
              <a:rPr sz="3000" spc="-10" dirty="0">
                <a:latin typeface="Carlito"/>
                <a:cs typeface="Carlito"/>
              </a:rPr>
              <a:t>four </a:t>
            </a:r>
            <a:r>
              <a:rPr sz="3000" spc="-5" dirty="0">
                <a:latin typeface="Carlito"/>
                <a:cs typeface="Carlito"/>
              </a:rPr>
              <a:t>levels of</a:t>
            </a:r>
            <a:r>
              <a:rPr sz="3000" spc="4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organization</a:t>
            </a:r>
            <a:endParaRPr sz="3000">
              <a:latin typeface="Carlito"/>
              <a:cs typeface="Carlito"/>
            </a:endParaRPr>
          </a:p>
          <a:p>
            <a:pPr marL="902969" lvl="1" indent="-376555">
              <a:lnSpc>
                <a:spcPct val="100000"/>
              </a:lnSpc>
              <a:spcBef>
                <a:spcPts val="810"/>
              </a:spcBef>
              <a:buAutoNum type="arabicPeriod"/>
              <a:tabLst>
                <a:tab pos="903605" algn="l"/>
              </a:tabLst>
            </a:pPr>
            <a:r>
              <a:rPr sz="3000" spc="-5" dirty="0">
                <a:latin typeface="Carlito"/>
                <a:cs typeface="Carlito"/>
              </a:rPr>
              <a:t>Primary structure </a:t>
            </a:r>
            <a:r>
              <a:rPr sz="3000" dirty="0">
                <a:latin typeface="Carlito"/>
                <a:cs typeface="Carlito"/>
              </a:rPr>
              <a:t>= </a:t>
            </a:r>
            <a:r>
              <a:rPr sz="3000" spc="-5" dirty="0">
                <a:latin typeface="Carlito"/>
                <a:cs typeface="Carlito"/>
              </a:rPr>
              <a:t>amino acid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sequences</a:t>
            </a:r>
            <a:endParaRPr sz="3000">
              <a:latin typeface="Carlito"/>
              <a:cs typeface="Carlito"/>
            </a:endParaRPr>
          </a:p>
          <a:p>
            <a:pPr marL="527050" marR="560705" indent="400050">
              <a:lnSpc>
                <a:spcPct val="101699"/>
              </a:lnSpc>
              <a:spcBef>
                <a:spcPts val="745"/>
              </a:spcBef>
            </a:pPr>
            <a:r>
              <a:rPr sz="3000" spc="-5" dirty="0">
                <a:latin typeface="Carlito"/>
                <a:cs typeface="Carlito"/>
              </a:rPr>
              <a:t>-these are polypeptide chains (between </a:t>
            </a:r>
            <a:r>
              <a:rPr sz="3000" dirty="0">
                <a:latin typeface="Carlito"/>
                <a:cs typeface="Carlito"/>
              </a:rPr>
              <a:t>50  </a:t>
            </a:r>
            <a:r>
              <a:rPr sz="3000" spc="-5" dirty="0">
                <a:latin typeface="Carlito"/>
                <a:cs typeface="Carlito"/>
              </a:rPr>
              <a:t>and </a:t>
            </a:r>
            <a:r>
              <a:rPr sz="3000" dirty="0">
                <a:latin typeface="Carlito"/>
                <a:cs typeface="Carlito"/>
              </a:rPr>
              <a:t>1000 a.a. </a:t>
            </a:r>
            <a:r>
              <a:rPr sz="3000" spc="-5" dirty="0">
                <a:latin typeface="Carlito"/>
                <a:cs typeface="Carlito"/>
              </a:rPr>
              <a:t>in length)</a:t>
            </a:r>
            <a:endParaRPr sz="30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810"/>
              </a:spcBef>
            </a:pPr>
            <a:r>
              <a:rPr sz="3000" dirty="0">
                <a:latin typeface="Carlito"/>
                <a:cs typeface="Carlito"/>
              </a:rPr>
              <a:t>-20 </a:t>
            </a:r>
            <a:r>
              <a:rPr sz="3000" spc="-5" dirty="0">
                <a:latin typeface="Carlito"/>
                <a:cs typeface="Carlito"/>
              </a:rPr>
              <a:t>amino acid names are </a:t>
            </a:r>
            <a:r>
              <a:rPr sz="3000" dirty="0">
                <a:latin typeface="Carlito"/>
                <a:cs typeface="Carlito"/>
              </a:rPr>
              <a:t>on </a:t>
            </a:r>
            <a:r>
              <a:rPr sz="3000" spc="-5" dirty="0">
                <a:latin typeface="Carlito"/>
                <a:cs typeface="Carlito"/>
              </a:rPr>
              <a:t>p.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69</a:t>
            </a:r>
            <a:endParaRPr sz="3000">
              <a:latin typeface="Carlito"/>
              <a:cs typeface="Carlito"/>
            </a:endParaRPr>
          </a:p>
          <a:p>
            <a:pPr marL="527050" marR="1410335" indent="400050">
              <a:lnSpc>
                <a:spcPct val="101699"/>
              </a:lnSpc>
              <a:spcBef>
                <a:spcPts val="750"/>
              </a:spcBef>
            </a:pPr>
            <a:r>
              <a:rPr sz="3000" spc="-5" dirty="0">
                <a:latin typeface="Carlito"/>
                <a:cs typeface="Carlito"/>
              </a:rPr>
              <a:t>-changing one of the amino acids </a:t>
            </a:r>
            <a:r>
              <a:rPr sz="3000" dirty="0">
                <a:latin typeface="Carlito"/>
                <a:cs typeface="Carlito"/>
              </a:rPr>
              <a:t>in a  </a:t>
            </a:r>
            <a:r>
              <a:rPr sz="3000" spc="-5" dirty="0">
                <a:latin typeface="Carlito"/>
                <a:cs typeface="Carlito"/>
              </a:rPr>
              <a:t>sequence </a:t>
            </a:r>
            <a:r>
              <a:rPr sz="3000" dirty="0">
                <a:latin typeface="Carlito"/>
                <a:cs typeface="Carlito"/>
              </a:rPr>
              <a:t>can </a:t>
            </a:r>
            <a:r>
              <a:rPr sz="3000" spc="-5" dirty="0">
                <a:latin typeface="Carlito"/>
                <a:cs typeface="Carlito"/>
              </a:rPr>
              <a:t>change the entire</a:t>
            </a:r>
            <a:r>
              <a:rPr sz="3000" spc="-55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protein</a:t>
            </a:r>
            <a:endParaRPr sz="30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819"/>
              </a:spcBef>
            </a:pPr>
            <a:r>
              <a:rPr sz="3000" spc="-5" dirty="0">
                <a:latin typeface="Carlito"/>
                <a:cs typeface="Carlito"/>
              </a:rPr>
              <a:t>-the </a:t>
            </a:r>
            <a:r>
              <a:rPr sz="3000" dirty="0">
                <a:latin typeface="Carlito"/>
                <a:cs typeface="Carlito"/>
              </a:rPr>
              <a:t>R </a:t>
            </a:r>
            <a:r>
              <a:rPr sz="3000" spc="-5" dirty="0">
                <a:latin typeface="Carlito"/>
                <a:cs typeface="Carlito"/>
              </a:rPr>
              <a:t>groups of a.a. </a:t>
            </a:r>
            <a:r>
              <a:rPr sz="3000" dirty="0">
                <a:latin typeface="Carlito"/>
                <a:cs typeface="Carlito"/>
              </a:rPr>
              <a:t>aid in </a:t>
            </a:r>
            <a:r>
              <a:rPr sz="3000" spc="-5" dirty="0">
                <a:latin typeface="Carlito"/>
                <a:cs typeface="Carlito"/>
              </a:rPr>
              <a:t>shaping the</a:t>
            </a:r>
            <a:r>
              <a:rPr sz="300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protein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839" y="464820"/>
            <a:ext cx="51009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Competitive</a:t>
            </a:r>
            <a:r>
              <a:rPr spc="-80" dirty="0"/>
              <a:t> </a:t>
            </a:r>
            <a:r>
              <a:rPr dirty="0"/>
              <a:t>inhibition</a:t>
            </a:r>
          </a:p>
        </p:txBody>
      </p:sp>
      <p:sp>
        <p:nvSpPr>
          <p:cNvPr id="3" name="object 3"/>
          <p:cNvSpPr/>
          <p:nvPr/>
        </p:nvSpPr>
        <p:spPr>
          <a:xfrm>
            <a:off x="215960" y="1587560"/>
            <a:ext cx="2280799" cy="4444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78160" y="1587560"/>
            <a:ext cx="6349879" cy="4452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9639" y="464820"/>
            <a:ext cx="72853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#15. Non-competitive</a:t>
            </a:r>
            <a:r>
              <a:rPr spc="-85" dirty="0"/>
              <a:t> </a:t>
            </a:r>
            <a:r>
              <a:rPr dirty="0"/>
              <a:t>Inhibition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8041005" cy="43967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22300" marR="1202690" indent="-60960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Occurs </a:t>
            </a:r>
            <a:r>
              <a:rPr sz="3200" dirty="0">
                <a:latin typeface="Carlito"/>
                <a:cs typeface="Carlito"/>
              </a:rPr>
              <a:t>when </a:t>
            </a:r>
            <a:r>
              <a:rPr sz="3200" spc="-5" dirty="0">
                <a:latin typeface="Carlito"/>
                <a:cs typeface="Carlito"/>
              </a:rPr>
              <a:t>an inhibitor binds </a:t>
            </a:r>
            <a:r>
              <a:rPr sz="3200" spc="-1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the  enzyme (but not at the active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site)</a:t>
            </a:r>
            <a:endParaRPr sz="3200">
              <a:latin typeface="Carlito"/>
              <a:cs typeface="Carlito"/>
            </a:endParaRPr>
          </a:p>
          <a:p>
            <a:pPr marL="622300" marR="221615" indent="-60960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binding </a:t>
            </a:r>
            <a:r>
              <a:rPr sz="3200" spc="-1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another place </a:t>
            </a:r>
            <a:r>
              <a:rPr sz="3200" spc="5" dirty="0">
                <a:latin typeface="Carlito"/>
                <a:cs typeface="Carlito"/>
              </a:rPr>
              <a:t>on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enzyme,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 site is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changed</a:t>
            </a:r>
            <a:endParaRPr sz="3200">
              <a:latin typeface="Carlito"/>
              <a:cs typeface="Carlito"/>
            </a:endParaRPr>
          </a:p>
          <a:p>
            <a:pPr marL="622300" marR="5080" indent="-609600">
              <a:lnSpc>
                <a:spcPct val="102099"/>
              </a:lnSpc>
              <a:spcBef>
                <a:spcPts val="79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Prevents substrate from binding because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shape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the active site </a:t>
            </a:r>
            <a:r>
              <a:rPr sz="3200" dirty="0">
                <a:latin typeface="Carlito"/>
                <a:cs typeface="Carlito"/>
              </a:rPr>
              <a:t>has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changed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latin typeface="Carlito"/>
                <a:cs typeface="Carlito"/>
              </a:rPr>
              <a:t>Adding </a:t>
            </a:r>
            <a:r>
              <a:rPr sz="3200" dirty="0">
                <a:latin typeface="Carlito"/>
                <a:cs typeface="Carlito"/>
              </a:rPr>
              <a:t>more </a:t>
            </a:r>
            <a:r>
              <a:rPr sz="3200" spc="-5" dirty="0">
                <a:latin typeface="Carlito"/>
                <a:cs typeface="Carlito"/>
              </a:rPr>
              <a:t>substrate will </a:t>
            </a:r>
            <a:r>
              <a:rPr sz="3200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no</a:t>
            </a:r>
            <a:r>
              <a:rPr sz="3200" spc="-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effect</a:t>
            </a:r>
            <a:endParaRPr sz="3200">
              <a:latin typeface="Carlito"/>
              <a:cs typeface="Carlito"/>
            </a:endParaRPr>
          </a:p>
          <a:p>
            <a:pPr marL="622300" indent="-60960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3200" spc="-5" dirty="0">
                <a:solidFill>
                  <a:srgbClr val="0000FF"/>
                </a:solidFill>
                <a:latin typeface="Carlito"/>
                <a:cs typeface="Carlito"/>
                <a:hlinkClick r:id="rId2"/>
              </a:rPr>
              <a:t>Link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550" y="464820"/>
            <a:ext cx="61868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#16. Examples </a:t>
            </a:r>
            <a:r>
              <a:rPr spc="5" dirty="0"/>
              <a:t>of</a:t>
            </a:r>
            <a:r>
              <a:rPr spc="-80" dirty="0"/>
              <a:t> </a:t>
            </a:r>
            <a:r>
              <a:rPr dirty="0"/>
              <a:t>Inhibitors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18920"/>
            <a:ext cx="8162925" cy="464566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  <a:tabLst>
                <a:tab pos="526415" algn="l"/>
              </a:tabLst>
            </a:pPr>
            <a:r>
              <a:rPr sz="2800" dirty="0">
                <a:latin typeface="Carlito"/>
                <a:cs typeface="Carlito"/>
              </a:rPr>
              <a:t>A.	</a:t>
            </a:r>
            <a:r>
              <a:rPr sz="2800" spc="-10" dirty="0">
                <a:latin typeface="Carlito"/>
                <a:cs typeface="Carlito"/>
              </a:rPr>
              <a:t>Competitive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Inhibition-</a:t>
            </a:r>
            <a:endParaRPr sz="28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760"/>
              </a:spcBef>
              <a:tabLst>
                <a:tab pos="2007870" algn="l"/>
              </a:tabLst>
            </a:pPr>
            <a:r>
              <a:rPr sz="2800" spc="-5" dirty="0">
                <a:latin typeface="Carlito"/>
                <a:cs typeface="Carlito"/>
              </a:rPr>
              <a:t>Example:	</a:t>
            </a:r>
            <a:r>
              <a:rPr sz="2800" spc="-10" dirty="0">
                <a:latin typeface="Carlito"/>
                <a:cs typeface="Carlito"/>
              </a:rPr>
              <a:t>Prontosil </a:t>
            </a:r>
            <a:r>
              <a:rPr sz="2800" dirty="0">
                <a:latin typeface="Carlito"/>
                <a:cs typeface="Carlito"/>
              </a:rPr>
              <a:t>(an</a:t>
            </a:r>
            <a:r>
              <a:rPr sz="2800" spc="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antibiotic)</a:t>
            </a:r>
            <a:endParaRPr sz="28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760"/>
              </a:spcBef>
            </a:pPr>
            <a:r>
              <a:rPr sz="2800" spc="-5" dirty="0">
                <a:latin typeface="Carlito"/>
                <a:cs typeface="Carlito"/>
              </a:rPr>
              <a:t>-works by </a:t>
            </a:r>
            <a:r>
              <a:rPr sz="2800" spc="-10" dirty="0">
                <a:latin typeface="Carlito"/>
                <a:cs typeface="Carlito"/>
              </a:rPr>
              <a:t>inhibiting synthesis </a:t>
            </a:r>
            <a:r>
              <a:rPr sz="2800" spc="-5" dirty="0">
                <a:latin typeface="Carlito"/>
                <a:cs typeface="Carlito"/>
              </a:rPr>
              <a:t>of folic acid in</a:t>
            </a:r>
            <a:r>
              <a:rPr sz="2800" spc="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bacteria</a:t>
            </a:r>
            <a:endParaRPr sz="2800">
              <a:latin typeface="Carlito"/>
              <a:cs typeface="Carlito"/>
            </a:endParaRPr>
          </a:p>
          <a:p>
            <a:pPr marL="527050" marR="5080">
              <a:lnSpc>
                <a:spcPct val="101800"/>
              </a:lnSpc>
              <a:spcBef>
                <a:spcPts val="700"/>
              </a:spcBef>
            </a:pPr>
            <a:r>
              <a:rPr sz="2800" spc="-10" dirty="0">
                <a:latin typeface="Carlito"/>
                <a:cs typeface="Carlito"/>
              </a:rPr>
              <a:t>-prontosil binds </a:t>
            </a:r>
            <a:r>
              <a:rPr sz="2800" dirty="0">
                <a:latin typeface="Carlito"/>
                <a:cs typeface="Carlito"/>
              </a:rPr>
              <a:t>to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enzyme </a:t>
            </a:r>
            <a:r>
              <a:rPr sz="2800" spc="-5" dirty="0">
                <a:latin typeface="Carlito"/>
                <a:cs typeface="Carlito"/>
              </a:rPr>
              <a:t>that aids </a:t>
            </a:r>
            <a:r>
              <a:rPr sz="2800" spc="-10" dirty="0">
                <a:latin typeface="Carlito"/>
                <a:cs typeface="Carlito"/>
              </a:rPr>
              <a:t>in producing  </a:t>
            </a:r>
            <a:r>
              <a:rPr sz="2800" spc="-5" dirty="0">
                <a:latin typeface="Carlito"/>
                <a:cs typeface="Carlito"/>
              </a:rPr>
              <a:t>folic acid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5" dirty="0">
                <a:latin typeface="Carlito"/>
                <a:cs typeface="Carlito"/>
              </a:rPr>
              <a:t>the bacteria</a:t>
            </a:r>
            <a:r>
              <a:rPr sz="2800" spc="-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dies</a:t>
            </a:r>
            <a:endParaRPr sz="2800">
              <a:latin typeface="Carlito"/>
              <a:cs typeface="Carlito"/>
            </a:endParaRPr>
          </a:p>
          <a:p>
            <a:pPr marL="527050">
              <a:lnSpc>
                <a:spcPct val="100000"/>
              </a:lnSpc>
              <a:spcBef>
                <a:spcPts val="760"/>
              </a:spcBef>
            </a:pPr>
            <a:r>
              <a:rPr sz="2800" spc="-5" dirty="0">
                <a:latin typeface="Carlito"/>
                <a:cs typeface="Carlito"/>
              </a:rPr>
              <a:t>** </a:t>
            </a:r>
            <a:r>
              <a:rPr sz="2800" spc="-10" dirty="0">
                <a:latin typeface="Carlito"/>
                <a:cs typeface="Carlito"/>
              </a:rPr>
              <a:t>Our </a:t>
            </a:r>
            <a:r>
              <a:rPr sz="2800" spc="-5" dirty="0">
                <a:latin typeface="Carlito"/>
                <a:cs typeface="Carlito"/>
              </a:rPr>
              <a:t>cells (animal cells) are not damaged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because:</a:t>
            </a:r>
            <a:endParaRPr sz="28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760"/>
              </a:spcBef>
            </a:pPr>
            <a:r>
              <a:rPr sz="2800" spc="-10" dirty="0">
                <a:latin typeface="Carlito"/>
                <a:cs typeface="Carlito"/>
              </a:rPr>
              <a:t>-they </a:t>
            </a:r>
            <a:r>
              <a:rPr sz="2800" spc="-5" dirty="0">
                <a:latin typeface="Carlito"/>
                <a:cs typeface="Carlito"/>
              </a:rPr>
              <a:t>absorb folic </a:t>
            </a:r>
            <a:r>
              <a:rPr sz="2800" dirty="0">
                <a:latin typeface="Carlito"/>
                <a:cs typeface="Carlito"/>
              </a:rPr>
              <a:t>acid </a:t>
            </a:r>
            <a:r>
              <a:rPr sz="2800" spc="-5" dirty="0">
                <a:latin typeface="Carlito"/>
                <a:cs typeface="Carlito"/>
              </a:rPr>
              <a:t>from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food</a:t>
            </a:r>
            <a:endParaRPr sz="28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760"/>
              </a:spcBef>
            </a:pPr>
            <a:r>
              <a:rPr sz="2800" spc="-10" dirty="0">
                <a:latin typeface="Carlito"/>
                <a:cs typeface="Carlito"/>
              </a:rPr>
              <a:t>-they </a:t>
            </a:r>
            <a:r>
              <a:rPr sz="2800" spc="-5" dirty="0">
                <a:latin typeface="Carlito"/>
                <a:cs typeface="Carlito"/>
              </a:rPr>
              <a:t>lack the </a:t>
            </a:r>
            <a:r>
              <a:rPr sz="2800" spc="-10" dirty="0">
                <a:latin typeface="Carlito"/>
                <a:cs typeface="Carlito"/>
              </a:rPr>
              <a:t>enzyme </a:t>
            </a:r>
            <a:r>
              <a:rPr sz="2800" dirty="0">
                <a:latin typeface="Carlito"/>
                <a:cs typeface="Carlito"/>
              </a:rPr>
              <a:t>to </a:t>
            </a:r>
            <a:r>
              <a:rPr sz="2800" spc="-10" dirty="0">
                <a:latin typeface="Carlito"/>
                <a:cs typeface="Carlito"/>
              </a:rPr>
              <a:t>produce </a:t>
            </a:r>
            <a:r>
              <a:rPr sz="2800" spc="-5" dirty="0">
                <a:latin typeface="Carlito"/>
                <a:cs typeface="Carlito"/>
              </a:rPr>
              <a:t>folic</a:t>
            </a:r>
            <a:r>
              <a:rPr sz="2800" spc="3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acid</a:t>
            </a:r>
            <a:endParaRPr sz="28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760"/>
              </a:spcBef>
            </a:pPr>
            <a:r>
              <a:rPr sz="2800" spc="-10" dirty="0">
                <a:latin typeface="Carlito"/>
                <a:cs typeface="Carlito"/>
              </a:rPr>
              <a:t>-the drug </a:t>
            </a:r>
            <a:r>
              <a:rPr sz="2800" spc="-5" dirty="0">
                <a:latin typeface="Carlito"/>
                <a:cs typeface="Carlito"/>
              </a:rPr>
              <a:t>has </a:t>
            </a:r>
            <a:r>
              <a:rPr sz="2800" spc="-10" dirty="0">
                <a:latin typeface="Carlito"/>
                <a:cs typeface="Carlito"/>
              </a:rPr>
              <a:t>no </a:t>
            </a:r>
            <a:r>
              <a:rPr sz="2800" spc="-5" dirty="0">
                <a:latin typeface="Carlito"/>
                <a:cs typeface="Carlito"/>
              </a:rPr>
              <a:t>effect </a:t>
            </a:r>
            <a:r>
              <a:rPr sz="2800" dirty="0">
                <a:latin typeface="Carlito"/>
                <a:cs typeface="Carlito"/>
              </a:rPr>
              <a:t>on </a:t>
            </a:r>
            <a:r>
              <a:rPr sz="2800" spc="-5" dirty="0">
                <a:latin typeface="Carlito"/>
                <a:cs typeface="Carlito"/>
              </a:rPr>
              <a:t>animal</a:t>
            </a:r>
            <a:r>
              <a:rPr sz="2800" spc="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cells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240" y="665480"/>
            <a:ext cx="8044180" cy="5703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300" marR="3141980" indent="-342900">
              <a:lnSpc>
                <a:spcPct val="122700"/>
              </a:lnSpc>
              <a:spcBef>
                <a:spcPts val="95"/>
              </a:spcBef>
            </a:pPr>
            <a:r>
              <a:rPr sz="3200" dirty="0">
                <a:latin typeface="Carlito"/>
                <a:cs typeface="Carlito"/>
              </a:rPr>
              <a:t>B. </a:t>
            </a:r>
            <a:r>
              <a:rPr sz="3200" spc="-5" dirty="0">
                <a:latin typeface="Carlito"/>
                <a:cs typeface="Carlito"/>
              </a:rPr>
              <a:t>Non-competitive inhibition  Example: Cyanide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(CN</a:t>
            </a:r>
            <a:r>
              <a:rPr sz="2775" spc="-7" baseline="28528" dirty="0">
                <a:latin typeface="Carlito"/>
                <a:cs typeface="Carlito"/>
              </a:rPr>
              <a:t>-</a:t>
            </a:r>
            <a:r>
              <a:rPr sz="3200" spc="-5" dirty="0">
                <a:latin typeface="Carlito"/>
                <a:cs typeface="Carlito"/>
              </a:rPr>
              <a:t>)</a:t>
            </a:r>
            <a:endParaRPr sz="3200">
              <a:latin typeface="Carlito"/>
              <a:cs typeface="Carlito"/>
            </a:endParaRPr>
          </a:p>
          <a:p>
            <a:pPr marL="368300" marR="1311910">
              <a:lnSpc>
                <a:spcPct val="101800"/>
              </a:lnSpc>
              <a:spcBef>
                <a:spcPts val="805"/>
              </a:spcBef>
            </a:pPr>
            <a:r>
              <a:rPr sz="3200" spc="-5" dirty="0">
                <a:latin typeface="Carlito"/>
                <a:cs typeface="Carlito"/>
              </a:rPr>
              <a:t>-Cyanide attaches to sulfur groups and  destroys disulfide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bridges</a:t>
            </a:r>
            <a:endParaRPr sz="3200">
              <a:latin typeface="Carlito"/>
              <a:cs typeface="Carlito"/>
            </a:endParaRPr>
          </a:p>
          <a:p>
            <a:pPr marL="368300">
              <a:lnSpc>
                <a:spcPct val="100000"/>
              </a:lnSpc>
              <a:spcBef>
                <a:spcPts val="870"/>
              </a:spcBef>
            </a:pPr>
            <a:r>
              <a:rPr sz="3200" spc="-5" dirty="0">
                <a:latin typeface="Carlito"/>
                <a:cs typeface="Carlito"/>
              </a:rPr>
              <a:t>-changes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tertiary structure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enzymes</a:t>
            </a:r>
            <a:endParaRPr sz="3200">
              <a:latin typeface="Carlito"/>
              <a:cs typeface="Carlito"/>
            </a:endParaRPr>
          </a:p>
          <a:p>
            <a:pPr marL="368300" marR="154305">
              <a:lnSpc>
                <a:spcPct val="102099"/>
              </a:lnSpc>
              <a:spcBef>
                <a:spcPts val="785"/>
              </a:spcBef>
            </a:pPr>
            <a:r>
              <a:rPr sz="3200" spc="-5" dirty="0">
                <a:latin typeface="Carlito"/>
                <a:cs typeface="Carlito"/>
              </a:rPr>
              <a:t>-the active </a:t>
            </a:r>
            <a:r>
              <a:rPr sz="3200" spc="-10" dirty="0">
                <a:latin typeface="Carlito"/>
                <a:cs typeface="Carlito"/>
              </a:rPr>
              <a:t>site </a:t>
            </a:r>
            <a:r>
              <a:rPr sz="3200" dirty="0">
                <a:latin typeface="Carlito"/>
                <a:cs typeface="Carlito"/>
              </a:rPr>
              <a:t>becomes changed and </a:t>
            </a:r>
            <a:r>
              <a:rPr sz="3200" spc="-5" dirty="0">
                <a:latin typeface="Carlito"/>
                <a:cs typeface="Carlito"/>
              </a:rPr>
              <a:t>cellular  respiration </a:t>
            </a:r>
            <a:r>
              <a:rPr sz="3200" dirty="0">
                <a:latin typeface="Carlito"/>
                <a:cs typeface="Carlito"/>
              </a:rPr>
              <a:t>is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disturbed</a:t>
            </a:r>
            <a:endParaRPr sz="3200">
              <a:latin typeface="Carlito"/>
              <a:cs typeface="Carlito"/>
            </a:endParaRPr>
          </a:p>
          <a:p>
            <a:pPr marL="3683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-energy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not released </a:t>
            </a:r>
            <a:r>
              <a:rPr sz="3200" dirty="0">
                <a:latin typeface="Carlito"/>
                <a:cs typeface="Carlito"/>
              </a:rPr>
              <a:t>(no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ATP)</a:t>
            </a:r>
            <a:endParaRPr sz="3200">
              <a:latin typeface="Carlito"/>
              <a:cs typeface="Carlito"/>
            </a:endParaRPr>
          </a:p>
          <a:p>
            <a:pPr marL="368300" marR="1532890">
              <a:lnSpc>
                <a:spcPct val="101800"/>
              </a:lnSpc>
              <a:spcBef>
                <a:spcPts val="805"/>
              </a:spcBef>
            </a:pPr>
            <a:r>
              <a:rPr sz="3200" spc="-5" dirty="0">
                <a:latin typeface="Carlito"/>
                <a:cs typeface="Carlito"/>
              </a:rPr>
              <a:t>-if cyanide effects too many cells,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organism dies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79550" y="190500"/>
            <a:ext cx="61868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#16. Examples </a:t>
            </a:r>
            <a:r>
              <a:rPr spc="5" dirty="0"/>
              <a:t>of</a:t>
            </a:r>
            <a:r>
              <a:rPr spc="-80" dirty="0"/>
              <a:t> </a:t>
            </a:r>
            <a:r>
              <a:rPr dirty="0"/>
              <a:t>Inhibitors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4820"/>
            <a:ext cx="8094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FF"/>
                </a:solidFill>
              </a:rPr>
              <a:t>#17. Enzymes and Metabolic</a:t>
            </a:r>
            <a:r>
              <a:rPr spc="-6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Pathw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3680"/>
            <a:ext cx="7741920" cy="341122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969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Reactions occur in specific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sequences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Enzymes catalyze each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reaction</a:t>
            </a:r>
            <a:endParaRPr sz="3200">
              <a:latin typeface="Carlito"/>
              <a:cs typeface="Carlito"/>
            </a:endParaRPr>
          </a:p>
          <a:p>
            <a:pPr marL="527050" marR="5080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Some build organic compounds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require  energy (anabolic pathways)</a:t>
            </a:r>
            <a:endParaRPr sz="3200">
              <a:latin typeface="Carlito"/>
              <a:cs typeface="Carlito"/>
            </a:endParaRPr>
          </a:p>
          <a:p>
            <a:pPr marL="527050" marR="168275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Some </a:t>
            </a:r>
            <a:r>
              <a:rPr sz="3200" dirty="0">
                <a:latin typeface="Carlito"/>
                <a:cs typeface="Carlito"/>
              </a:rPr>
              <a:t>break </a:t>
            </a:r>
            <a:r>
              <a:rPr sz="3200" spc="-5" dirty="0">
                <a:latin typeface="Carlito"/>
                <a:cs typeface="Carlito"/>
              </a:rPr>
              <a:t>down organic compounds </a:t>
            </a:r>
            <a:r>
              <a:rPr sz="3200" dirty="0">
                <a:latin typeface="Carlito"/>
                <a:cs typeface="Carlito"/>
              </a:rPr>
              <a:t>and  </a:t>
            </a:r>
            <a:r>
              <a:rPr sz="3200" spc="-5" dirty="0">
                <a:latin typeface="Carlito"/>
                <a:cs typeface="Carlito"/>
              </a:rPr>
              <a:t>release energy (catabolic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pathways)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7320"/>
            <a:ext cx="7970520" cy="255270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2800" dirty="0">
                <a:latin typeface="Carlito"/>
                <a:cs typeface="Carlito"/>
              </a:rPr>
              <a:t>E. </a:t>
            </a:r>
            <a:r>
              <a:rPr sz="2800" spc="-5" dirty="0">
                <a:latin typeface="Carlito"/>
                <a:cs typeface="Carlito"/>
              </a:rPr>
              <a:t>Some metabolic pathways are chain </a:t>
            </a:r>
            <a:r>
              <a:rPr sz="2800" spc="-10" dirty="0">
                <a:latin typeface="Carlito"/>
                <a:cs typeface="Carlito"/>
              </a:rPr>
              <a:t>rxns.</a:t>
            </a:r>
            <a:endParaRPr sz="2800">
              <a:latin typeface="Carlito"/>
              <a:cs typeface="Carlito"/>
            </a:endParaRPr>
          </a:p>
          <a:p>
            <a:pPr marL="355600" marR="5080">
              <a:lnSpc>
                <a:spcPct val="101800"/>
              </a:lnSpc>
              <a:spcBef>
                <a:spcPts val="700"/>
              </a:spcBef>
              <a:tabLst>
                <a:tab pos="1944370" algn="l"/>
              </a:tabLst>
            </a:pPr>
            <a:r>
              <a:rPr sz="2800" spc="-5" dirty="0">
                <a:latin typeface="Carlito"/>
                <a:cs typeface="Carlito"/>
              </a:rPr>
              <a:t>-Example:	glycolysis (chain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ten </a:t>
            </a:r>
            <a:r>
              <a:rPr sz="2800" spc="-10" dirty="0">
                <a:latin typeface="Carlito"/>
                <a:cs typeface="Carlito"/>
              </a:rPr>
              <a:t>enzyme </a:t>
            </a:r>
            <a:r>
              <a:rPr sz="2800" spc="-5" dirty="0">
                <a:latin typeface="Carlito"/>
                <a:cs typeface="Carlito"/>
              </a:rPr>
              <a:t>controlled  reactions that convert glucose </a:t>
            </a:r>
            <a:r>
              <a:rPr sz="2800" spc="-10" dirty="0">
                <a:latin typeface="Carlito"/>
                <a:cs typeface="Carlito"/>
              </a:rPr>
              <a:t>into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pyruvate)</a:t>
            </a:r>
            <a:endParaRPr sz="28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760"/>
              </a:spcBef>
            </a:pPr>
            <a:r>
              <a:rPr sz="2800" spc="-5" dirty="0">
                <a:latin typeface="Carlito"/>
                <a:cs typeface="Carlito"/>
              </a:rPr>
              <a:t>-General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reaction:</a:t>
            </a:r>
            <a:endParaRPr sz="28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760"/>
              </a:spcBef>
            </a:pPr>
            <a:r>
              <a:rPr sz="2800" spc="-10" dirty="0">
                <a:latin typeface="Carlito"/>
                <a:cs typeface="Carlito"/>
              </a:rPr>
              <a:t>initial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substrate→intermediate(s)→product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1200" y="3181796"/>
            <a:ext cx="4012800" cy="31998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2743200" y="2914650"/>
            <a:ext cx="6223635" cy="3643629"/>
            <a:chOff x="2743200" y="2914650"/>
            <a:chExt cx="6223635" cy="3643629"/>
          </a:xfrm>
        </p:grpSpPr>
        <p:sp>
          <p:nvSpPr>
            <p:cNvPr id="5" name="object 5"/>
            <p:cNvSpPr/>
            <p:nvPr/>
          </p:nvSpPr>
          <p:spPr>
            <a:xfrm>
              <a:off x="6196986" y="2938973"/>
              <a:ext cx="2769828" cy="310430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363970" y="2914650"/>
              <a:ext cx="113029" cy="1143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43200" y="2966719"/>
              <a:ext cx="3643629" cy="3591560"/>
            </a:xfrm>
            <a:custGeom>
              <a:avLst/>
              <a:gdLst/>
              <a:ahLst/>
              <a:cxnLst/>
              <a:rect l="l" t="t" r="r" b="b"/>
              <a:pathLst>
                <a:path w="3643629" h="3591559">
                  <a:moveTo>
                    <a:pt x="3643630" y="0"/>
                  </a:moveTo>
                  <a:lnTo>
                    <a:pt x="1866900" y="0"/>
                  </a:lnTo>
                  <a:lnTo>
                    <a:pt x="1861820" y="0"/>
                  </a:lnTo>
                  <a:lnTo>
                    <a:pt x="1861820" y="5080"/>
                  </a:lnTo>
                  <a:lnTo>
                    <a:pt x="1861820" y="3581400"/>
                  </a:lnTo>
                  <a:lnTo>
                    <a:pt x="0" y="3581400"/>
                  </a:lnTo>
                  <a:lnTo>
                    <a:pt x="0" y="3591560"/>
                  </a:lnTo>
                  <a:lnTo>
                    <a:pt x="1866900" y="3591560"/>
                  </a:lnTo>
                  <a:lnTo>
                    <a:pt x="1871980" y="3591560"/>
                  </a:lnTo>
                  <a:lnTo>
                    <a:pt x="1871980" y="3586480"/>
                  </a:lnTo>
                  <a:lnTo>
                    <a:pt x="1871980" y="10160"/>
                  </a:lnTo>
                  <a:lnTo>
                    <a:pt x="3643630" y="10160"/>
                  </a:lnTo>
                  <a:lnTo>
                    <a:pt x="36436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208279"/>
            <a:ext cx="6434455" cy="181991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3200" spc="5" dirty="0">
                <a:latin typeface="Carlito"/>
                <a:cs typeface="Carlito"/>
              </a:rPr>
              <a:t>F. </a:t>
            </a:r>
            <a:r>
              <a:rPr sz="3200" dirty="0">
                <a:latin typeface="Carlito"/>
                <a:cs typeface="Carlito"/>
              </a:rPr>
              <a:t>Some </a:t>
            </a:r>
            <a:r>
              <a:rPr sz="3200" spc="-5" dirty="0">
                <a:latin typeface="Carlito"/>
                <a:cs typeface="Carlito"/>
              </a:rPr>
              <a:t>pathways </a:t>
            </a:r>
            <a:r>
              <a:rPr sz="3200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reaction</a:t>
            </a:r>
            <a:r>
              <a:rPr sz="3200" spc="-6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cycles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-substrate is continuously</a:t>
            </a:r>
            <a:r>
              <a:rPr sz="3200" spc="-6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generated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70"/>
              </a:spcBef>
              <a:tabLst>
                <a:tab pos="2175510" algn="l"/>
              </a:tabLst>
            </a:pPr>
            <a:r>
              <a:rPr sz="3200" spc="-5" dirty="0">
                <a:latin typeface="Carlito"/>
                <a:cs typeface="Carlito"/>
              </a:rPr>
              <a:t>-Example:	Kreb’s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cycle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95600" y="2133600"/>
            <a:ext cx="3810000" cy="3553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6419" y="464820"/>
            <a:ext cx="80137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#18. Enzymes and Allostery</a:t>
            </a:r>
            <a:r>
              <a:rPr spc="-65" dirty="0"/>
              <a:t> </a:t>
            </a:r>
            <a:r>
              <a:rPr spc="-5" dirty="0"/>
              <a:t>(96-97)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727950" cy="479171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527050" marR="1329055" indent="-51435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Allostery-a type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non-competitive  inhibition</a:t>
            </a:r>
            <a:endParaRPr sz="3200">
              <a:latin typeface="Carlito"/>
              <a:cs typeface="Carlito"/>
            </a:endParaRPr>
          </a:p>
          <a:p>
            <a:pPr marL="527050" marR="5080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In some metabolic pathways the product </a:t>
            </a:r>
            <a:r>
              <a:rPr sz="3200" dirty="0">
                <a:latin typeface="Carlito"/>
                <a:cs typeface="Carlito"/>
              </a:rPr>
              <a:t>of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last reaction inhibits the enzyme that  catalyzed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first reaction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8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This is end-product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inhibition</a:t>
            </a:r>
            <a:endParaRPr sz="3200">
              <a:latin typeface="Carlito"/>
              <a:cs typeface="Carlito"/>
            </a:endParaRPr>
          </a:p>
          <a:p>
            <a:pPr marL="527050" marR="40640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Allosteric enzymes=enzymes that are made 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two </a:t>
            </a:r>
            <a:r>
              <a:rPr sz="3200" spc="5" dirty="0">
                <a:latin typeface="Carlito"/>
                <a:cs typeface="Carlito"/>
              </a:rPr>
              <a:t>or </a:t>
            </a:r>
            <a:r>
              <a:rPr sz="3200" dirty="0">
                <a:latin typeface="Carlito"/>
                <a:cs typeface="Carlito"/>
              </a:rPr>
              <a:t>more </a:t>
            </a:r>
            <a:r>
              <a:rPr sz="3200" spc="-5" dirty="0">
                <a:latin typeface="Carlito"/>
                <a:cs typeface="Carlito"/>
              </a:rPr>
              <a:t>polypeptides and can </a:t>
            </a:r>
            <a:r>
              <a:rPr sz="3200" dirty="0">
                <a:latin typeface="Carlito"/>
                <a:cs typeface="Carlito"/>
              </a:rPr>
              <a:t>be  </a:t>
            </a:r>
            <a:r>
              <a:rPr sz="3200" spc="-5" dirty="0">
                <a:latin typeface="Carlito"/>
                <a:cs typeface="Carlito"/>
              </a:rPr>
              <a:t>inhibited by the end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product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22680"/>
            <a:ext cx="8080375" cy="510540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3200" spc="-5" dirty="0">
                <a:latin typeface="Carlito"/>
                <a:cs typeface="Carlito"/>
              </a:rPr>
              <a:t>E. Allosteric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enzymes</a:t>
            </a:r>
            <a:endParaRPr sz="3200">
              <a:latin typeface="Carlito"/>
              <a:cs typeface="Carlito"/>
            </a:endParaRPr>
          </a:p>
          <a:p>
            <a:pPr marL="927100" marR="923290" indent="-571500">
              <a:lnSpc>
                <a:spcPts val="4710"/>
              </a:lnSpc>
              <a:spcBef>
                <a:spcPts val="300"/>
              </a:spcBef>
            </a:pPr>
            <a:r>
              <a:rPr sz="3200" spc="-5" dirty="0">
                <a:latin typeface="Carlito"/>
                <a:cs typeface="Carlito"/>
              </a:rPr>
              <a:t>-have two non-overlapping binding sites  (one is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active site,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other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the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ts val="3610"/>
              </a:lnSpc>
            </a:pPr>
            <a:r>
              <a:rPr sz="3200" spc="-5" dirty="0">
                <a:latin typeface="Carlito"/>
                <a:cs typeface="Carlito"/>
              </a:rPr>
              <a:t>allosteric site)</a:t>
            </a:r>
            <a:endParaRPr sz="3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spc="5" dirty="0">
                <a:latin typeface="Carlito"/>
                <a:cs typeface="Carlito"/>
              </a:rPr>
              <a:t>F. </a:t>
            </a:r>
            <a:r>
              <a:rPr sz="3200" spc="-5" dirty="0">
                <a:latin typeface="Carlito"/>
                <a:cs typeface="Carlito"/>
              </a:rPr>
              <a:t>Allosteric site=binding site for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end</a:t>
            </a:r>
            <a:r>
              <a:rPr sz="3200" spc="-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product</a:t>
            </a:r>
            <a:endParaRPr sz="3200">
              <a:latin typeface="Carlito"/>
              <a:cs typeface="Carlito"/>
            </a:endParaRPr>
          </a:p>
          <a:p>
            <a:pPr marL="355600" marR="5080">
              <a:lnSpc>
                <a:spcPct val="102000"/>
              </a:lnSpc>
              <a:spcBef>
                <a:spcPts val="795"/>
              </a:spcBef>
            </a:pPr>
            <a:r>
              <a:rPr sz="3200" dirty="0">
                <a:latin typeface="Carlito"/>
                <a:cs typeface="Carlito"/>
              </a:rPr>
              <a:t>-when </a:t>
            </a:r>
            <a:r>
              <a:rPr sz="3200" spc="-5" dirty="0">
                <a:latin typeface="Carlito"/>
                <a:cs typeface="Carlito"/>
              </a:rPr>
              <a:t>the end product binds it changes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shape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the active site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prevents substrate  binding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-the process </a:t>
            </a:r>
            <a:r>
              <a:rPr sz="3200" dirty="0">
                <a:latin typeface="Carlito"/>
                <a:cs typeface="Carlito"/>
              </a:rPr>
              <a:t>can </a:t>
            </a:r>
            <a:r>
              <a:rPr sz="3200" spc="-10" dirty="0">
                <a:latin typeface="Carlito"/>
                <a:cs typeface="Carlito"/>
              </a:rPr>
              <a:t>be</a:t>
            </a:r>
            <a:r>
              <a:rPr sz="3200" spc="-5" dirty="0">
                <a:latin typeface="Carlito"/>
                <a:cs typeface="Carlito"/>
              </a:rPr>
              <a:t> reversed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0339" y="464820"/>
            <a:ext cx="62445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#18. Enzymes and</a:t>
            </a:r>
            <a:r>
              <a:rPr spc="-70" dirty="0"/>
              <a:t> </a:t>
            </a:r>
            <a:r>
              <a:rPr dirty="0"/>
              <a:t>Allostery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14170"/>
            <a:ext cx="8058784" cy="41935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527050" marR="5080" indent="-514350">
              <a:lnSpc>
                <a:spcPct val="101800"/>
              </a:lnSpc>
              <a:spcBef>
                <a:spcPts val="30"/>
              </a:spcBef>
              <a:buFont typeface="Carlito"/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If there is </a:t>
            </a:r>
            <a:r>
              <a:rPr sz="3200" dirty="0">
                <a:latin typeface="Carlito"/>
                <a:cs typeface="Carlito"/>
              </a:rPr>
              <a:t>an excess of </a:t>
            </a:r>
            <a:r>
              <a:rPr sz="3200" spc="-5" dirty="0">
                <a:latin typeface="Carlito"/>
                <a:cs typeface="Carlito"/>
              </a:rPr>
              <a:t>end-product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entire  pathway is “switched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off”</a:t>
            </a:r>
            <a:endParaRPr sz="3200">
              <a:latin typeface="Carlito"/>
              <a:cs typeface="Carlito"/>
            </a:endParaRPr>
          </a:p>
          <a:p>
            <a:pPr marL="527050" marR="99060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If there is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decrease in end-product the  inhibitor will be </a:t>
            </a:r>
            <a:r>
              <a:rPr sz="3200" dirty="0">
                <a:latin typeface="Carlito"/>
                <a:cs typeface="Carlito"/>
              </a:rPr>
              <a:t>removed and </a:t>
            </a:r>
            <a:r>
              <a:rPr sz="3200" spc="-5" dirty="0">
                <a:latin typeface="Carlito"/>
                <a:cs typeface="Carlito"/>
              </a:rPr>
              <a:t>normal activity  resumes</a:t>
            </a:r>
            <a:endParaRPr sz="3200">
              <a:latin typeface="Carlito"/>
              <a:cs typeface="Carlito"/>
            </a:endParaRPr>
          </a:p>
          <a:p>
            <a:pPr marL="527050" marR="581660" indent="-514350">
              <a:lnSpc>
                <a:spcPct val="101800"/>
              </a:lnSpc>
              <a:spcBef>
                <a:spcPts val="81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Allostery </a:t>
            </a:r>
            <a:r>
              <a:rPr sz="3200" dirty="0">
                <a:latin typeface="Carlito"/>
                <a:cs typeface="Carlito"/>
              </a:rPr>
              <a:t>is a </a:t>
            </a:r>
            <a:r>
              <a:rPr sz="3200" spc="-5" dirty="0">
                <a:latin typeface="Carlito"/>
                <a:cs typeface="Carlito"/>
              </a:rPr>
              <a:t>type </a:t>
            </a:r>
            <a:r>
              <a:rPr sz="3200" spc="5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negative feedback by  preventing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over </a:t>
            </a:r>
            <a:r>
              <a:rPr sz="3200" spc="-5" dirty="0">
                <a:latin typeface="Carlito"/>
                <a:cs typeface="Carlito"/>
              </a:rPr>
              <a:t>production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end  product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3180" y="464820"/>
            <a:ext cx="65195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#19. Advantages </a:t>
            </a:r>
            <a:r>
              <a:rPr spc="-5" dirty="0"/>
              <a:t>of</a:t>
            </a:r>
            <a:r>
              <a:rPr spc="-45" dirty="0"/>
              <a:t> </a:t>
            </a:r>
            <a:r>
              <a:rPr dirty="0"/>
              <a:t>Allostery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" y="138429"/>
            <a:ext cx="8874125" cy="12547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235960" marR="5080" indent="-3223260">
              <a:lnSpc>
                <a:spcPct val="101699"/>
              </a:lnSpc>
              <a:spcBef>
                <a:spcPts val="15"/>
              </a:spcBef>
            </a:pPr>
            <a:r>
              <a:rPr sz="4000" dirty="0"/>
              <a:t>A. </a:t>
            </a:r>
            <a:r>
              <a:rPr sz="4000" spc="-5" dirty="0"/>
              <a:t>Proteins have </a:t>
            </a:r>
            <a:r>
              <a:rPr sz="4000" dirty="0"/>
              <a:t>four </a:t>
            </a:r>
            <a:r>
              <a:rPr sz="4000" spc="-5" dirty="0"/>
              <a:t>levels </a:t>
            </a:r>
            <a:r>
              <a:rPr sz="4000" dirty="0"/>
              <a:t>of </a:t>
            </a:r>
            <a:r>
              <a:rPr sz="4000" spc="-5" dirty="0"/>
              <a:t>organization  (continued)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461770"/>
            <a:ext cx="7710170" cy="336296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527050" marR="14604" indent="-514350">
              <a:lnSpc>
                <a:spcPct val="101800"/>
              </a:lnSpc>
              <a:spcBef>
                <a:spcPts val="30"/>
              </a:spcBef>
              <a:tabLst>
                <a:tab pos="526415" algn="l"/>
              </a:tabLst>
            </a:pPr>
            <a:r>
              <a:rPr sz="3200" spc="-5" dirty="0">
                <a:latin typeface="Carlito"/>
                <a:cs typeface="Carlito"/>
              </a:rPr>
              <a:t>1.	Secondary structure-describes the shape </a:t>
            </a:r>
            <a:r>
              <a:rPr sz="3200" dirty="0">
                <a:latin typeface="Carlito"/>
                <a:cs typeface="Carlito"/>
              </a:rPr>
              <a:t>of  </a:t>
            </a:r>
            <a:r>
              <a:rPr sz="3200" spc="-10" dirty="0">
                <a:latin typeface="Carlito"/>
                <a:cs typeface="Carlito"/>
              </a:rPr>
              <a:t>the</a:t>
            </a:r>
            <a:r>
              <a:rPr sz="3200" spc="-5" dirty="0">
                <a:latin typeface="Carlito"/>
                <a:cs typeface="Carlito"/>
              </a:rPr>
              <a:t> protein</a:t>
            </a:r>
            <a:endParaRPr sz="3200">
              <a:latin typeface="Carlito"/>
              <a:cs typeface="Carlito"/>
            </a:endParaRPr>
          </a:p>
          <a:p>
            <a:pPr marL="927100" marR="791845" indent="-514350">
              <a:lnSpc>
                <a:spcPct val="101800"/>
              </a:lnSpc>
              <a:spcBef>
                <a:spcPts val="730"/>
              </a:spcBef>
            </a:pPr>
            <a:r>
              <a:rPr sz="2800" spc="-5" dirty="0">
                <a:latin typeface="Carlito"/>
                <a:cs typeface="Carlito"/>
              </a:rPr>
              <a:t>-</a:t>
            </a:r>
            <a:r>
              <a:rPr sz="2800" b="1" spc="-5" dirty="0">
                <a:latin typeface="Carlito"/>
                <a:cs typeface="Carlito"/>
              </a:rPr>
              <a:t>there are two </a:t>
            </a:r>
            <a:r>
              <a:rPr sz="2800" b="1" spc="-10" dirty="0">
                <a:latin typeface="Carlito"/>
                <a:cs typeface="Carlito"/>
              </a:rPr>
              <a:t>types </a:t>
            </a:r>
            <a:r>
              <a:rPr sz="2800" b="1" spc="-5" dirty="0">
                <a:latin typeface="Carlito"/>
                <a:cs typeface="Carlito"/>
              </a:rPr>
              <a:t>(alpha helices and beta  </a:t>
            </a:r>
            <a:r>
              <a:rPr sz="2800" b="1" spc="-10" dirty="0">
                <a:latin typeface="Carlito"/>
                <a:cs typeface="Carlito"/>
              </a:rPr>
              <a:t>pleated</a:t>
            </a:r>
            <a:r>
              <a:rPr sz="2800" b="1" spc="-5" dirty="0">
                <a:latin typeface="Carlito"/>
                <a:cs typeface="Carlito"/>
              </a:rPr>
              <a:t> sheets)</a:t>
            </a:r>
            <a:endParaRPr sz="2800">
              <a:latin typeface="Carlito"/>
              <a:cs typeface="Carlito"/>
            </a:endParaRPr>
          </a:p>
          <a:p>
            <a:pPr marL="927100" marR="5080" indent="-514350">
              <a:lnSpc>
                <a:spcPct val="101800"/>
              </a:lnSpc>
              <a:spcBef>
                <a:spcPts val="700"/>
              </a:spcBef>
            </a:pPr>
            <a:r>
              <a:rPr sz="2800" spc="-5" dirty="0">
                <a:latin typeface="Carlito"/>
                <a:cs typeface="Carlito"/>
              </a:rPr>
              <a:t>-Beta sheets and </a:t>
            </a:r>
            <a:r>
              <a:rPr sz="2800" spc="-10" dirty="0">
                <a:latin typeface="Carlito"/>
                <a:cs typeface="Carlito"/>
              </a:rPr>
              <a:t>alpha </a:t>
            </a:r>
            <a:r>
              <a:rPr sz="2800" spc="-5" dirty="0">
                <a:latin typeface="Carlito"/>
                <a:cs typeface="Carlito"/>
              </a:rPr>
              <a:t>helices </a:t>
            </a:r>
            <a:r>
              <a:rPr sz="2800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stabilized </a:t>
            </a:r>
            <a:r>
              <a:rPr sz="2800" spc="-5" dirty="0">
                <a:latin typeface="Carlito"/>
                <a:cs typeface="Carlito"/>
              </a:rPr>
              <a:t>by  </a:t>
            </a:r>
            <a:r>
              <a:rPr sz="2800" spc="-10" dirty="0">
                <a:latin typeface="Carlito"/>
                <a:cs typeface="Carlito"/>
              </a:rPr>
              <a:t>hydrogen bonding </a:t>
            </a:r>
            <a:r>
              <a:rPr sz="2800" spc="-5" dirty="0">
                <a:latin typeface="Carlito"/>
                <a:cs typeface="Carlito"/>
              </a:rPr>
              <a:t>between groups </a:t>
            </a:r>
            <a:r>
              <a:rPr sz="2800" spc="-10" dirty="0">
                <a:latin typeface="Carlito"/>
                <a:cs typeface="Carlito"/>
              </a:rPr>
              <a:t>in </a:t>
            </a:r>
            <a:r>
              <a:rPr sz="2800" spc="-5" dirty="0">
                <a:latin typeface="Carlito"/>
                <a:cs typeface="Carlito"/>
              </a:rPr>
              <a:t>the main  chains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9200" y="4800600"/>
            <a:ext cx="3048000" cy="190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41254" y="4929187"/>
            <a:ext cx="3176197" cy="1600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2300" y="464820"/>
            <a:ext cx="53594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#20. Negative</a:t>
            </a:r>
            <a:r>
              <a:rPr spc="-70" dirty="0"/>
              <a:t> </a:t>
            </a:r>
            <a:r>
              <a:rPr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14170"/>
            <a:ext cx="8286115" cy="42951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527050" marR="5080" indent="-514350">
              <a:lnSpc>
                <a:spcPct val="101800"/>
              </a:lnSpc>
              <a:spcBef>
                <a:spcPts val="30"/>
              </a:spcBef>
              <a:tabLst>
                <a:tab pos="526415" algn="l"/>
              </a:tabLst>
            </a:pPr>
            <a:r>
              <a:rPr sz="3200" spc="-5" dirty="0">
                <a:latin typeface="Carlito"/>
                <a:cs typeface="Carlito"/>
              </a:rPr>
              <a:t>A.	Negative feedback acts to establish continuous  equilibrium</a:t>
            </a:r>
            <a:endParaRPr sz="3200">
              <a:latin typeface="Carlito"/>
              <a:cs typeface="Carlito"/>
            </a:endParaRPr>
          </a:p>
          <a:p>
            <a:pPr marL="527050" marR="205104">
              <a:lnSpc>
                <a:spcPct val="101800"/>
              </a:lnSpc>
              <a:spcBef>
                <a:spcPts val="800"/>
              </a:spcBef>
              <a:tabLst>
                <a:tab pos="2346960" algn="l"/>
              </a:tabLst>
            </a:pPr>
            <a:r>
              <a:rPr sz="3200" spc="-5" dirty="0">
                <a:latin typeface="Carlito"/>
                <a:cs typeface="Carlito"/>
              </a:rPr>
              <a:t>-Example:	The AC unit </a:t>
            </a:r>
            <a:r>
              <a:rPr sz="3200" dirty="0">
                <a:latin typeface="Carlito"/>
                <a:cs typeface="Carlito"/>
              </a:rPr>
              <a:t>in </a:t>
            </a:r>
            <a:r>
              <a:rPr sz="3200" spc="-5" dirty="0">
                <a:latin typeface="Carlito"/>
                <a:cs typeface="Carlito"/>
              </a:rPr>
              <a:t>your home </a:t>
            </a:r>
            <a:r>
              <a:rPr sz="3200" dirty="0">
                <a:latin typeface="Carlito"/>
                <a:cs typeface="Carlito"/>
              </a:rPr>
              <a:t>has a</a:t>
            </a:r>
            <a:r>
              <a:rPr sz="3200" spc="-9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set  temperature</a:t>
            </a:r>
            <a:endParaRPr sz="3200">
              <a:latin typeface="Carlito"/>
              <a:cs typeface="Carlito"/>
            </a:endParaRPr>
          </a:p>
          <a:p>
            <a:pPr marL="527050" marR="375920" indent="400050">
              <a:lnSpc>
                <a:spcPct val="102099"/>
              </a:lnSpc>
              <a:spcBef>
                <a:spcPts val="790"/>
              </a:spcBef>
            </a:pPr>
            <a:r>
              <a:rPr sz="3200" dirty="0">
                <a:latin typeface="Carlito"/>
                <a:cs typeface="Carlito"/>
              </a:rPr>
              <a:t>-when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temperature gets too far </a:t>
            </a:r>
            <a:r>
              <a:rPr sz="3200" dirty="0">
                <a:latin typeface="Carlito"/>
                <a:cs typeface="Carlito"/>
              </a:rPr>
              <a:t>above  or </a:t>
            </a:r>
            <a:r>
              <a:rPr sz="3200" spc="-5" dirty="0">
                <a:latin typeface="Carlito"/>
                <a:cs typeface="Carlito"/>
              </a:rPr>
              <a:t>below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set </a:t>
            </a:r>
            <a:r>
              <a:rPr sz="3200" spc="-5" dirty="0">
                <a:latin typeface="Carlito"/>
                <a:cs typeface="Carlito"/>
              </a:rPr>
              <a:t>temp.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 unit turns</a:t>
            </a:r>
            <a:r>
              <a:rPr sz="3200" spc="-5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on</a:t>
            </a:r>
            <a:endParaRPr sz="3200">
              <a:latin typeface="Carlito"/>
              <a:cs typeface="Carlito"/>
            </a:endParaRPr>
          </a:p>
          <a:p>
            <a:pPr marL="527050" marR="219075" indent="400050">
              <a:lnSpc>
                <a:spcPct val="101800"/>
              </a:lnSpc>
              <a:spcBef>
                <a:spcPts val="800"/>
              </a:spcBef>
            </a:pPr>
            <a:r>
              <a:rPr sz="3200" dirty="0">
                <a:latin typeface="Carlito"/>
                <a:cs typeface="Carlito"/>
              </a:rPr>
              <a:t>-when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set </a:t>
            </a:r>
            <a:r>
              <a:rPr sz="3200" spc="-5" dirty="0">
                <a:latin typeface="Carlito"/>
                <a:cs typeface="Carlito"/>
              </a:rPr>
              <a:t>temperature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reestablished 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AC unit turns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off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3089" y="464820"/>
            <a:ext cx="54197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#21. Allosteric</a:t>
            </a:r>
            <a:r>
              <a:rPr spc="-80" dirty="0"/>
              <a:t> </a:t>
            </a:r>
            <a:r>
              <a:rPr dirty="0"/>
              <a:t>effectors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70280"/>
            <a:ext cx="8266430" cy="560197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969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dirty="0">
                <a:latin typeface="Carlito"/>
                <a:cs typeface="Carlito"/>
              </a:rPr>
              <a:t>Two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types</a:t>
            </a:r>
            <a:endParaRPr sz="3200">
              <a:latin typeface="Carlito"/>
              <a:cs typeface="Carlito"/>
            </a:endParaRPr>
          </a:p>
          <a:p>
            <a:pPr marL="925194" lvl="1" indent="-398780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925830" algn="l"/>
              </a:tabLst>
            </a:pPr>
            <a:r>
              <a:rPr sz="3200" spc="-5" dirty="0">
                <a:latin typeface="Carlito"/>
                <a:cs typeface="Carlito"/>
              </a:rPr>
              <a:t>allosteric activators-speed reactions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up</a:t>
            </a:r>
            <a:endParaRPr sz="3200">
              <a:latin typeface="Carlito"/>
              <a:cs typeface="Carlito"/>
            </a:endParaRPr>
          </a:p>
          <a:p>
            <a:pPr marL="925194" lvl="1" indent="-398780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925830" algn="l"/>
              </a:tabLst>
            </a:pPr>
            <a:r>
              <a:rPr sz="3200" spc="-5" dirty="0">
                <a:latin typeface="Carlito"/>
                <a:cs typeface="Carlito"/>
              </a:rPr>
              <a:t>allosteric inhibitors-slow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reactions</a:t>
            </a:r>
            <a:r>
              <a:rPr sz="3200" spc="-1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down</a:t>
            </a:r>
            <a:endParaRPr sz="3200">
              <a:latin typeface="Carlito"/>
              <a:cs typeface="Carlito"/>
            </a:endParaRPr>
          </a:p>
          <a:p>
            <a:pPr marL="427355" marR="99060" indent="-427355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427355" algn="l"/>
              </a:tabLst>
            </a:pPr>
            <a:r>
              <a:rPr sz="3200" spc="-5" dirty="0">
                <a:latin typeface="Carlito"/>
                <a:cs typeface="Carlito"/>
              </a:rPr>
              <a:t>End products </a:t>
            </a:r>
            <a:r>
              <a:rPr sz="3200" spc="5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metabolic pathways can </a:t>
            </a:r>
            <a:r>
              <a:rPr sz="3200" dirty="0">
                <a:latin typeface="Carlito"/>
                <a:cs typeface="Carlito"/>
              </a:rPr>
              <a:t>act </a:t>
            </a:r>
            <a:r>
              <a:rPr sz="3200" spc="-5" dirty="0">
                <a:latin typeface="Carlito"/>
                <a:cs typeface="Carlito"/>
              </a:rPr>
              <a:t>as  allosteric inhibitors</a:t>
            </a:r>
            <a:endParaRPr sz="3200">
              <a:latin typeface="Carlito"/>
              <a:cs typeface="Carlito"/>
            </a:endParaRPr>
          </a:p>
          <a:p>
            <a:pPr marL="422909" marR="483870" indent="-422909">
              <a:lnSpc>
                <a:spcPct val="102000"/>
              </a:lnSpc>
              <a:spcBef>
                <a:spcPts val="795"/>
              </a:spcBef>
              <a:buAutoNum type="alphaUcPeriod"/>
              <a:tabLst>
                <a:tab pos="422909" algn="l"/>
                <a:tab pos="2116455" algn="l"/>
              </a:tabLst>
            </a:pPr>
            <a:r>
              <a:rPr sz="3200" spc="-5" dirty="0">
                <a:latin typeface="Carlito"/>
                <a:cs typeface="Carlito"/>
              </a:rPr>
              <a:t>Example:	Phosphofructokinase catalyzes </a:t>
            </a:r>
            <a:r>
              <a:rPr sz="3200" dirty="0">
                <a:latin typeface="Carlito"/>
                <a:cs typeface="Carlito"/>
              </a:rPr>
              <a:t>a  </a:t>
            </a:r>
            <a:r>
              <a:rPr sz="3200" spc="-5" dirty="0">
                <a:latin typeface="Carlito"/>
                <a:cs typeface="Carlito"/>
              </a:rPr>
              <a:t>reaction in </a:t>
            </a:r>
            <a:r>
              <a:rPr sz="3200" dirty="0">
                <a:latin typeface="Carlito"/>
                <a:cs typeface="Carlito"/>
              </a:rPr>
              <a:t>glycolysis </a:t>
            </a:r>
            <a:r>
              <a:rPr sz="3200" spc="-5" dirty="0">
                <a:latin typeface="Carlito"/>
                <a:cs typeface="Carlito"/>
              </a:rPr>
              <a:t>(end products ATP and  pyruvate)</a:t>
            </a:r>
            <a:endParaRPr sz="3200">
              <a:latin typeface="Carlito"/>
              <a:cs typeface="Carlito"/>
            </a:endParaRPr>
          </a:p>
          <a:p>
            <a:pPr marL="527050" marR="702945">
              <a:lnSpc>
                <a:spcPct val="101800"/>
              </a:lnSpc>
              <a:spcBef>
                <a:spcPts val="800"/>
              </a:spcBef>
            </a:pPr>
            <a:r>
              <a:rPr sz="3200" dirty="0">
                <a:latin typeface="Carlito"/>
                <a:cs typeface="Carlito"/>
              </a:rPr>
              <a:t>-If </a:t>
            </a:r>
            <a:r>
              <a:rPr sz="3200" spc="-5" dirty="0">
                <a:latin typeface="Carlito"/>
                <a:cs typeface="Carlito"/>
              </a:rPr>
              <a:t>ATP is already present </a:t>
            </a:r>
            <a:r>
              <a:rPr sz="3200" dirty="0">
                <a:latin typeface="Carlito"/>
                <a:cs typeface="Carlito"/>
              </a:rPr>
              <a:t>it will </a:t>
            </a:r>
            <a:r>
              <a:rPr sz="3200" spc="-5" dirty="0">
                <a:latin typeface="Carlito"/>
                <a:cs typeface="Carlito"/>
              </a:rPr>
              <a:t>bind to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enzyme to prevent further ATP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production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6889" y="464820"/>
            <a:ext cx="55708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#22. Lactose</a:t>
            </a:r>
            <a:r>
              <a:rPr spc="-70" dirty="0"/>
              <a:t> </a:t>
            </a:r>
            <a:r>
              <a:rPr dirty="0"/>
              <a:t>intolerance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4170"/>
            <a:ext cx="7884795" cy="479171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527050" marR="652145" indent="-514350">
              <a:lnSpc>
                <a:spcPct val="101800"/>
              </a:lnSpc>
              <a:spcBef>
                <a:spcPts val="3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Lactose intolerance describes the bodies  inability to break down lactose in dairy  products</a:t>
            </a:r>
            <a:endParaRPr sz="3200">
              <a:latin typeface="Carlito"/>
              <a:cs typeface="Carlito"/>
            </a:endParaRPr>
          </a:p>
          <a:p>
            <a:pPr marL="527050" marR="129539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Dairy alternative usually contain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lactose  digesting enzyme</a:t>
            </a:r>
            <a:r>
              <a:rPr sz="320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lactase</a:t>
            </a:r>
            <a:endParaRPr sz="3200">
              <a:latin typeface="Carlito"/>
              <a:cs typeface="Carlito"/>
            </a:endParaRPr>
          </a:p>
          <a:p>
            <a:pPr marL="527050" marR="38735" indent="-514350">
              <a:lnSpc>
                <a:spcPct val="101800"/>
              </a:lnSpc>
              <a:spcBef>
                <a:spcPts val="81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Lactase breaks down 70-100%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the lactose  into glucose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galactose</a:t>
            </a:r>
            <a:endParaRPr sz="3200">
              <a:latin typeface="Carlito"/>
              <a:cs typeface="Carlito"/>
            </a:endParaRPr>
          </a:p>
          <a:p>
            <a:pPr marL="527050" marR="5080" indent="-514350">
              <a:lnSpc>
                <a:spcPct val="101800"/>
              </a:lnSpc>
              <a:spcBef>
                <a:spcPts val="800"/>
              </a:spcBef>
              <a:buAutoNum type="alphaU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The nutritional value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spc="-5" dirty="0">
                <a:latin typeface="Carlito"/>
                <a:cs typeface="Carlito"/>
              </a:rPr>
              <a:t>milk remains </a:t>
            </a:r>
            <a:r>
              <a:rPr sz="3200" spc="-10" dirty="0">
                <a:latin typeface="Carlito"/>
                <a:cs typeface="Carlito"/>
              </a:rPr>
              <a:t>the  </a:t>
            </a:r>
            <a:r>
              <a:rPr sz="3200" spc="-5" dirty="0">
                <a:latin typeface="Carlito"/>
                <a:cs typeface="Carlito"/>
              </a:rPr>
              <a:t>same </a:t>
            </a:r>
            <a:r>
              <a:rPr sz="3200" dirty="0">
                <a:latin typeface="Carlito"/>
                <a:cs typeface="Carlito"/>
              </a:rPr>
              <a:t>(as </a:t>
            </a:r>
            <a:r>
              <a:rPr sz="3200" spc="-5" dirty="0">
                <a:latin typeface="Carlito"/>
                <a:cs typeface="Carlito"/>
              </a:rPr>
              <a:t>if lactase </a:t>
            </a:r>
            <a:r>
              <a:rPr sz="3200" dirty="0">
                <a:latin typeface="Carlito"/>
                <a:cs typeface="Carlito"/>
              </a:rPr>
              <a:t>was </a:t>
            </a:r>
            <a:r>
              <a:rPr sz="3200" spc="-5" dirty="0">
                <a:latin typeface="Carlito"/>
                <a:cs typeface="Carlito"/>
              </a:rPr>
              <a:t>not</a:t>
            </a:r>
            <a:r>
              <a:rPr sz="3200" spc="-4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present)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843405" marR="5080" indent="-1828800">
              <a:lnSpc>
                <a:spcPct val="101699"/>
              </a:lnSpc>
              <a:spcBef>
                <a:spcPts val="10"/>
              </a:spcBef>
              <a:tabLst>
                <a:tab pos="4915535" algn="l"/>
              </a:tabLst>
            </a:pPr>
            <a:r>
              <a:rPr spc="-5" dirty="0"/>
              <a:t>#</a:t>
            </a:r>
            <a:r>
              <a:rPr dirty="0"/>
              <a:t>2</a:t>
            </a:r>
            <a:r>
              <a:rPr spc="5" dirty="0"/>
              <a:t>2</a:t>
            </a:r>
            <a:r>
              <a:rPr dirty="0"/>
              <a:t>. </a:t>
            </a:r>
            <a:r>
              <a:rPr spc="-10" dirty="0"/>
              <a:t>T</a:t>
            </a:r>
            <a:r>
              <a:rPr spc="5" dirty="0"/>
              <a:t>h</a:t>
            </a:r>
            <a:r>
              <a:rPr dirty="0"/>
              <a:t>e</a:t>
            </a:r>
            <a:r>
              <a:rPr spc="5" dirty="0"/>
              <a:t> </a:t>
            </a:r>
            <a:r>
              <a:rPr dirty="0"/>
              <a:t>lac </a:t>
            </a:r>
            <a:r>
              <a:rPr spc="10" dirty="0"/>
              <a:t>o</a:t>
            </a:r>
            <a:r>
              <a:rPr spc="-5" dirty="0"/>
              <a:t>p</a:t>
            </a:r>
            <a:r>
              <a:rPr spc="10" dirty="0"/>
              <a:t>e</a:t>
            </a:r>
            <a:r>
              <a:rPr spc="5" dirty="0"/>
              <a:t>r</a:t>
            </a:r>
            <a:r>
              <a:rPr spc="-5" dirty="0"/>
              <a:t>o</a:t>
            </a:r>
            <a:r>
              <a:rPr spc="5" dirty="0"/>
              <a:t>n</a:t>
            </a:r>
            <a:r>
              <a:rPr dirty="0"/>
              <a:t>:	c</a:t>
            </a:r>
            <a:r>
              <a:rPr spc="10" dirty="0"/>
              <a:t>o</a:t>
            </a:r>
            <a:r>
              <a:rPr spc="-5" dirty="0"/>
              <a:t>n</a:t>
            </a:r>
            <a:r>
              <a:rPr spc="5" dirty="0"/>
              <a:t>t</a:t>
            </a:r>
            <a:r>
              <a:rPr spc="-5" dirty="0"/>
              <a:t>r</a:t>
            </a:r>
            <a:r>
              <a:rPr spc="10" dirty="0"/>
              <a:t>o</a:t>
            </a:r>
            <a:r>
              <a:rPr dirty="0"/>
              <a:t>lli</a:t>
            </a:r>
            <a:r>
              <a:rPr spc="-5" dirty="0"/>
              <a:t>ng  </a:t>
            </a:r>
            <a:r>
              <a:rPr dirty="0"/>
              <a:t>gene expression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610870" indent="-514350">
              <a:lnSpc>
                <a:spcPct val="100000"/>
              </a:lnSpc>
              <a:spcBef>
                <a:spcPts val="969"/>
              </a:spcBef>
              <a:buAutoNum type="alphaUcPeriod"/>
              <a:tabLst>
                <a:tab pos="610235" algn="l"/>
                <a:tab pos="610870" algn="l"/>
              </a:tabLst>
            </a:pPr>
            <a:r>
              <a:rPr spc="-5" dirty="0"/>
              <a:t>Studied in</a:t>
            </a:r>
            <a:r>
              <a:rPr spc="-20" dirty="0"/>
              <a:t> </a:t>
            </a:r>
            <a:r>
              <a:rPr spc="-5" dirty="0"/>
              <a:t>prokaryotes</a:t>
            </a:r>
          </a:p>
          <a:p>
            <a:pPr marL="610870" indent="-514350">
              <a:lnSpc>
                <a:spcPct val="100000"/>
              </a:lnSpc>
              <a:spcBef>
                <a:spcPts val="869"/>
              </a:spcBef>
              <a:buAutoNum type="alphaUcPeriod"/>
              <a:tabLst>
                <a:tab pos="610235" algn="l"/>
                <a:tab pos="610870" algn="l"/>
              </a:tabLst>
            </a:pPr>
            <a:r>
              <a:rPr dirty="0"/>
              <a:t>Jacob and </a:t>
            </a:r>
            <a:r>
              <a:rPr spc="-5" dirty="0"/>
              <a:t>Monad</a:t>
            </a:r>
            <a:r>
              <a:rPr spc="-40" dirty="0"/>
              <a:t> </a:t>
            </a:r>
            <a:r>
              <a:rPr spc="-5" dirty="0"/>
              <a:t>(1961)</a:t>
            </a:r>
          </a:p>
          <a:p>
            <a:pPr marL="1010919" marR="248920" indent="-514350">
              <a:lnSpc>
                <a:spcPct val="102099"/>
              </a:lnSpc>
              <a:spcBef>
                <a:spcPts val="710"/>
              </a:spcBef>
            </a:pPr>
            <a:r>
              <a:rPr sz="2800" spc="-10" dirty="0"/>
              <a:t>-studied synthesis </a:t>
            </a:r>
            <a:r>
              <a:rPr sz="2800" dirty="0"/>
              <a:t>of </a:t>
            </a:r>
            <a:r>
              <a:rPr sz="2800" spc="-5" dirty="0"/>
              <a:t>lactose </a:t>
            </a:r>
            <a:r>
              <a:rPr sz="2800" spc="-10" dirty="0"/>
              <a:t>digesting enzymes </a:t>
            </a:r>
            <a:r>
              <a:rPr sz="2800" spc="-5" dirty="0"/>
              <a:t>in </a:t>
            </a:r>
            <a:r>
              <a:rPr sz="2800" i="1" dirty="0">
                <a:latin typeface="Carlito"/>
                <a:cs typeface="Carlito"/>
              </a:rPr>
              <a:t>E.  </a:t>
            </a:r>
            <a:r>
              <a:rPr sz="2800" i="1" spc="-5" dirty="0">
                <a:latin typeface="Carlito"/>
                <a:cs typeface="Carlito"/>
              </a:rPr>
              <a:t>coli</a:t>
            </a:r>
            <a:endParaRPr sz="2800">
              <a:latin typeface="Carlito"/>
              <a:cs typeface="Carlito"/>
            </a:endParaRPr>
          </a:p>
          <a:p>
            <a:pPr marL="1010919" marR="388620" indent="-514350">
              <a:lnSpc>
                <a:spcPct val="101800"/>
              </a:lnSpc>
              <a:spcBef>
                <a:spcPts val="695"/>
              </a:spcBef>
            </a:pPr>
            <a:r>
              <a:rPr sz="2800" spc="-10" dirty="0"/>
              <a:t>-found </a:t>
            </a:r>
            <a:r>
              <a:rPr sz="2800" spc="-5" dirty="0"/>
              <a:t>that </a:t>
            </a:r>
            <a:r>
              <a:rPr sz="2800" i="1" dirty="0">
                <a:latin typeface="Carlito"/>
                <a:cs typeface="Carlito"/>
              </a:rPr>
              <a:t>E. </a:t>
            </a:r>
            <a:r>
              <a:rPr sz="2800" i="1" spc="-5" dirty="0">
                <a:latin typeface="Carlito"/>
                <a:cs typeface="Carlito"/>
              </a:rPr>
              <a:t>coli </a:t>
            </a:r>
            <a:r>
              <a:rPr sz="2800" spc="-10" dirty="0"/>
              <a:t>do </a:t>
            </a:r>
            <a:r>
              <a:rPr sz="2800" spc="-5" dirty="0"/>
              <a:t>not </a:t>
            </a:r>
            <a:r>
              <a:rPr sz="2800" spc="-10" dirty="0"/>
              <a:t>produce </a:t>
            </a:r>
            <a:r>
              <a:rPr sz="2800" spc="-5" dirty="0"/>
              <a:t>lactose </a:t>
            </a:r>
            <a:r>
              <a:rPr sz="2800" spc="-10" dirty="0"/>
              <a:t>digesting  enzymes </a:t>
            </a:r>
            <a:r>
              <a:rPr sz="2800" spc="-5" dirty="0"/>
              <a:t>when grown in </a:t>
            </a:r>
            <a:r>
              <a:rPr sz="2800" dirty="0"/>
              <a:t>a </a:t>
            </a:r>
            <a:r>
              <a:rPr sz="2800" spc="-10" dirty="0"/>
              <a:t>medium without  </a:t>
            </a:r>
            <a:r>
              <a:rPr sz="2800" spc="-5" dirty="0"/>
              <a:t>lactose</a:t>
            </a:r>
            <a:endParaRPr sz="2800">
              <a:latin typeface="Carlito"/>
              <a:cs typeface="Carlito"/>
            </a:endParaRPr>
          </a:p>
          <a:p>
            <a:pPr marL="1010919" marR="5080" indent="-514350">
              <a:lnSpc>
                <a:spcPct val="101800"/>
              </a:lnSpc>
              <a:spcBef>
                <a:spcPts val="700"/>
              </a:spcBef>
            </a:pPr>
            <a:r>
              <a:rPr sz="2800" spc="-5" dirty="0"/>
              <a:t>-when </a:t>
            </a:r>
            <a:r>
              <a:rPr sz="2800" i="1" dirty="0">
                <a:latin typeface="Carlito"/>
                <a:cs typeface="Carlito"/>
              </a:rPr>
              <a:t>E. </a:t>
            </a:r>
            <a:r>
              <a:rPr sz="2800" i="1" spc="-5" dirty="0">
                <a:latin typeface="Carlito"/>
                <a:cs typeface="Carlito"/>
              </a:rPr>
              <a:t>coli </a:t>
            </a:r>
            <a:r>
              <a:rPr sz="2800" spc="-5" dirty="0"/>
              <a:t>were placed in </a:t>
            </a:r>
            <a:r>
              <a:rPr sz="2800" dirty="0"/>
              <a:t>a </a:t>
            </a:r>
            <a:r>
              <a:rPr sz="2800" spc="-5" dirty="0"/>
              <a:t>lactose rich  </a:t>
            </a:r>
            <a:r>
              <a:rPr sz="2800" spc="-10" dirty="0"/>
              <a:t>environment, </a:t>
            </a:r>
            <a:r>
              <a:rPr sz="2800" spc="-5" dirty="0"/>
              <a:t>they </a:t>
            </a:r>
            <a:r>
              <a:rPr sz="2800" spc="-10" dirty="0"/>
              <a:t>produced </a:t>
            </a:r>
            <a:r>
              <a:rPr sz="2800" spc="-5" dirty="0"/>
              <a:t>lactase w/in</a:t>
            </a:r>
            <a:r>
              <a:rPr sz="2800" spc="25" dirty="0"/>
              <a:t> </a:t>
            </a:r>
            <a:r>
              <a:rPr sz="2800" spc="-10" dirty="0"/>
              <a:t>minutes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827645" cy="171831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3200" spc="-5" dirty="0">
                <a:latin typeface="Carlito"/>
                <a:cs typeface="Carlito"/>
              </a:rPr>
              <a:t>C. If lactase is produced,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gene </a:t>
            </a:r>
            <a:r>
              <a:rPr sz="3200" spc="-5" dirty="0">
                <a:latin typeface="Carlito"/>
                <a:cs typeface="Carlito"/>
              </a:rPr>
              <a:t>is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‘on’</a:t>
            </a:r>
            <a:endParaRPr sz="3200">
              <a:latin typeface="Carlito"/>
              <a:cs typeface="Carlito"/>
            </a:endParaRPr>
          </a:p>
          <a:p>
            <a:pPr marL="355600" marR="5080" indent="-342900">
              <a:lnSpc>
                <a:spcPct val="101800"/>
              </a:lnSpc>
              <a:spcBef>
                <a:spcPts val="800"/>
              </a:spcBef>
            </a:pPr>
            <a:r>
              <a:rPr sz="3200" dirty="0">
                <a:latin typeface="Carlito"/>
                <a:cs typeface="Carlito"/>
              </a:rPr>
              <a:t>D. If </a:t>
            </a:r>
            <a:r>
              <a:rPr sz="3200" spc="-5" dirty="0">
                <a:latin typeface="Carlito"/>
                <a:cs typeface="Carlito"/>
              </a:rPr>
              <a:t>there is no lactose, lactase is not produced 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gene </a:t>
            </a:r>
            <a:r>
              <a:rPr sz="3200" spc="-5" dirty="0">
                <a:latin typeface="Carlito"/>
                <a:cs typeface="Carlito"/>
              </a:rPr>
              <a:t>is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‘off’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843405" marR="5080" indent="-1828800">
              <a:lnSpc>
                <a:spcPct val="101699"/>
              </a:lnSpc>
              <a:spcBef>
                <a:spcPts val="10"/>
              </a:spcBef>
              <a:tabLst>
                <a:tab pos="4915535" algn="l"/>
              </a:tabLst>
            </a:pPr>
            <a:r>
              <a:rPr spc="-5" dirty="0"/>
              <a:t>#</a:t>
            </a:r>
            <a:r>
              <a:rPr dirty="0"/>
              <a:t>2</a:t>
            </a:r>
            <a:r>
              <a:rPr spc="5" dirty="0"/>
              <a:t>2</a:t>
            </a:r>
            <a:r>
              <a:rPr dirty="0"/>
              <a:t>. </a:t>
            </a:r>
            <a:r>
              <a:rPr spc="-10" dirty="0"/>
              <a:t>T</a:t>
            </a:r>
            <a:r>
              <a:rPr spc="5" dirty="0"/>
              <a:t>h</a:t>
            </a:r>
            <a:r>
              <a:rPr dirty="0"/>
              <a:t>e</a:t>
            </a:r>
            <a:r>
              <a:rPr spc="5" dirty="0"/>
              <a:t> </a:t>
            </a:r>
            <a:r>
              <a:rPr dirty="0"/>
              <a:t>lac </a:t>
            </a:r>
            <a:r>
              <a:rPr spc="10" dirty="0"/>
              <a:t>o</a:t>
            </a:r>
            <a:r>
              <a:rPr spc="-5" dirty="0"/>
              <a:t>p</a:t>
            </a:r>
            <a:r>
              <a:rPr spc="10" dirty="0"/>
              <a:t>e</a:t>
            </a:r>
            <a:r>
              <a:rPr spc="5" dirty="0"/>
              <a:t>r</a:t>
            </a:r>
            <a:r>
              <a:rPr spc="-5" dirty="0"/>
              <a:t>o</a:t>
            </a:r>
            <a:r>
              <a:rPr spc="5" dirty="0"/>
              <a:t>n</a:t>
            </a:r>
            <a:r>
              <a:rPr dirty="0"/>
              <a:t>:	c</a:t>
            </a:r>
            <a:r>
              <a:rPr spc="10" dirty="0"/>
              <a:t>o</a:t>
            </a:r>
            <a:r>
              <a:rPr spc="-5" dirty="0"/>
              <a:t>n</a:t>
            </a:r>
            <a:r>
              <a:rPr spc="5" dirty="0"/>
              <a:t>t</a:t>
            </a:r>
            <a:r>
              <a:rPr spc="-5" dirty="0"/>
              <a:t>r</a:t>
            </a:r>
            <a:r>
              <a:rPr spc="10" dirty="0"/>
              <a:t>o</a:t>
            </a:r>
            <a:r>
              <a:rPr dirty="0"/>
              <a:t>lli</a:t>
            </a:r>
            <a:r>
              <a:rPr spc="-5" dirty="0"/>
              <a:t>ng  </a:t>
            </a:r>
            <a:r>
              <a:rPr dirty="0"/>
              <a:t>gene expression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1660" y="464820"/>
            <a:ext cx="54432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#23. The Operon</a:t>
            </a:r>
            <a:r>
              <a:rPr spc="-45" dirty="0"/>
              <a:t> </a:t>
            </a:r>
            <a:r>
              <a:rPr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06219"/>
            <a:ext cx="7645400" cy="291465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969"/>
              </a:spcBef>
              <a:buFont typeface="Arial"/>
              <a:buChar char="•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Proposed by </a:t>
            </a:r>
            <a:r>
              <a:rPr sz="3200" dirty="0">
                <a:latin typeface="Carlito"/>
                <a:cs typeface="Carlito"/>
              </a:rPr>
              <a:t>Jacob and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Monad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Explains switching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the genes </a:t>
            </a:r>
            <a:r>
              <a:rPr sz="3200" dirty="0">
                <a:latin typeface="Carlito"/>
                <a:cs typeface="Carlito"/>
              </a:rPr>
              <a:t>on and</a:t>
            </a:r>
            <a:r>
              <a:rPr sz="3200" spc="-5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off</a:t>
            </a:r>
            <a:endParaRPr sz="3200">
              <a:latin typeface="Carlito"/>
              <a:cs typeface="Carlito"/>
            </a:endParaRPr>
          </a:p>
          <a:p>
            <a:pPr marL="527050" marR="5080" indent="-514350">
              <a:lnSpc>
                <a:spcPct val="101299"/>
              </a:lnSpc>
              <a:spcBef>
                <a:spcPts val="819"/>
              </a:spcBef>
              <a:buFont typeface="Arial"/>
              <a:buChar char="•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Operon=promoter, operator and structural  genes</a:t>
            </a:r>
            <a:endParaRPr sz="3200">
              <a:latin typeface="Carlito"/>
              <a:cs typeface="Carlito"/>
            </a:endParaRPr>
          </a:p>
          <a:p>
            <a:pPr marL="527050" indent="-51435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526415" algn="l"/>
                <a:tab pos="527050" algn="l"/>
              </a:tabLst>
            </a:pPr>
            <a:r>
              <a:rPr sz="3200" spc="-5" dirty="0">
                <a:latin typeface="Carlito"/>
                <a:cs typeface="Carlito"/>
              </a:rPr>
              <a:t>The lac operon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found in </a:t>
            </a:r>
            <a:r>
              <a:rPr sz="3200" i="1" spc="-5" dirty="0">
                <a:latin typeface="Carlito"/>
                <a:cs typeface="Carlito"/>
              </a:rPr>
              <a:t>E.</a:t>
            </a:r>
            <a:r>
              <a:rPr sz="3200" i="1" spc="-35" dirty="0">
                <a:latin typeface="Carlito"/>
                <a:cs typeface="Carlito"/>
              </a:rPr>
              <a:t> </a:t>
            </a:r>
            <a:r>
              <a:rPr sz="3200" i="1" spc="-5" dirty="0">
                <a:latin typeface="Carlito"/>
                <a:cs typeface="Carlito"/>
              </a:rPr>
              <a:t>coli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228600"/>
            <a:ext cx="7956550" cy="624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951980" y="1099820"/>
            <a:ext cx="964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(l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spc="-15" dirty="0">
                <a:latin typeface="Arial"/>
                <a:cs typeface="Arial"/>
              </a:rPr>
              <a:t>c</a:t>
            </a:r>
            <a:r>
              <a:rPr sz="1800" b="1" spc="1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o</a:t>
            </a:r>
            <a:r>
              <a:rPr sz="1800" b="1" spc="-5" dirty="0">
                <a:latin typeface="Arial"/>
                <a:cs typeface="Arial"/>
              </a:rPr>
              <a:t>s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1980" y="4225290"/>
            <a:ext cx="964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(l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spc="-15" dirty="0">
                <a:latin typeface="Arial"/>
                <a:cs typeface="Arial"/>
              </a:rPr>
              <a:t>c</a:t>
            </a:r>
            <a:r>
              <a:rPr sz="1800" b="1" spc="1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o</a:t>
            </a:r>
            <a:r>
              <a:rPr sz="1800" b="1" spc="-5" dirty="0">
                <a:latin typeface="Arial"/>
                <a:cs typeface="Arial"/>
              </a:rPr>
              <a:t>s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233170"/>
            <a:ext cx="8048625" cy="509651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55600" marR="5080" indent="-342900">
              <a:lnSpc>
                <a:spcPct val="101800"/>
              </a:lnSpc>
              <a:spcBef>
                <a:spcPts val="30"/>
              </a:spcBef>
            </a:pPr>
            <a:r>
              <a:rPr sz="3200" spc="-5" dirty="0">
                <a:latin typeface="Carlito"/>
                <a:cs typeface="Carlito"/>
              </a:rPr>
              <a:t>3. Tertiary Structure </a:t>
            </a:r>
            <a:r>
              <a:rPr sz="3200" dirty="0">
                <a:latin typeface="Carlito"/>
                <a:cs typeface="Carlito"/>
              </a:rPr>
              <a:t>– </a:t>
            </a:r>
            <a:r>
              <a:rPr sz="3200" spc="-5" dirty="0">
                <a:latin typeface="Carlito"/>
                <a:cs typeface="Carlito"/>
              </a:rPr>
              <a:t>the overall shape </a:t>
            </a:r>
            <a:r>
              <a:rPr sz="3200" dirty="0">
                <a:latin typeface="Carlito"/>
                <a:cs typeface="Carlito"/>
              </a:rPr>
              <a:t>of  </a:t>
            </a:r>
            <a:r>
              <a:rPr sz="3200" spc="-5" dirty="0">
                <a:latin typeface="Carlito"/>
                <a:cs typeface="Carlito"/>
              </a:rPr>
              <a:t>conformation </a:t>
            </a:r>
            <a:r>
              <a:rPr sz="3200" dirty="0">
                <a:latin typeface="Carlito"/>
                <a:cs typeface="Carlito"/>
              </a:rPr>
              <a:t>of a </a:t>
            </a:r>
            <a:r>
              <a:rPr sz="3200" spc="-5" dirty="0">
                <a:latin typeface="Carlito"/>
                <a:cs typeface="Carlito"/>
              </a:rPr>
              <a:t>polypeptide (the 3-D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shape)</a:t>
            </a:r>
            <a:endParaRPr sz="3200">
              <a:latin typeface="Carlito"/>
              <a:cs typeface="Carlito"/>
            </a:endParaRPr>
          </a:p>
          <a:p>
            <a:pPr marL="355600" marR="545465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-caused by bonding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10" dirty="0">
                <a:latin typeface="Carlito"/>
                <a:cs typeface="Carlito"/>
              </a:rPr>
              <a:t>the </a:t>
            </a:r>
            <a:r>
              <a:rPr sz="3200" dirty="0">
                <a:latin typeface="Carlito"/>
                <a:cs typeface="Carlito"/>
              </a:rPr>
              <a:t>R groups </a:t>
            </a:r>
            <a:r>
              <a:rPr sz="3200" spc="-5" dirty="0">
                <a:latin typeface="Carlito"/>
                <a:cs typeface="Carlito"/>
              </a:rPr>
              <a:t>to </a:t>
            </a:r>
            <a:r>
              <a:rPr sz="3200" dirty="0">
                <a:latin typeface="Carlito"/>
                <a:cs typeface="Carlito"/>
              </a:rPr>
              <a:t>each  </a:t>
            </a:r>
            <a:r>
              <a:rPr sz="3200" spc="-5" dirty="0">
                <a:latin typeface="Carlito"/>
                <a:cs typeface="Carlito"/>
              </a:rPr>
              <a:t>other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-hydrophilic </a:t>
            </a:r>
            <a:r>
              <a:rPr sz="3200" dirty="0">
                <a:latin typeface="Carlito"/>
                <a:cs typeface="Carlito"/>
              </a:rPr>
              <a:t>R </a:t>
            </a:r>
            <a:r>
              <a:rPr sz="3200" spc="-5" dirty="0">
                <a:latin typeface="Carlito"/>
                <a:cs typeface="Carlito"/>
              </a:rPr>
              <a:t>groups bond </a:t>
            </a:r>
            <a:r>
              <a:rPr sz="3200" spc="-1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each other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80"/>
              </a:spcBef>
            </a:pPr>
            <a:r>
              <a:rPr sz="3200" spc="-5" dirty="0">
                <a:latin typeface="Carlito"/>
                <a:cs typeface="Carlito"/>
              </a:rPr>
              <a:t>-hydrophobic </a:t>
            </a:r>
            <a:r>
              <a:rPr sz="3200" dirty="0">
                <a:latin typeface="Carlito"/>
                <a:cs typeface="Carlito"/>
              </a:rPr>
              <a:t>R </a:t>
            </a:r>
            <a:r>
              <a:rPr sz="3200" spc="-5" dirty="0">
                <a:latin typeface="Carlito"/>
                <a:cs typeface="Carlito"/>
              </a:rPr>
              <a:t>groups bond to </a:t>
            </a:r>
            <a:r>
              <a:rPr sz="3200" dirty="0">
                <a:latin typeface="Carlito"/>
                <a:cs typeface="Carlito"/>
              </a:rPr>
              <a:t>each</a:t>
            </a:r>
            <a:r>
              <a:rPr sz="3200" spc="-3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other</a:t>
            </a:r>
            <a:endParaRPr sz="32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-types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bonds may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include:</a:t>
            </a:r>
            <a:endParaRPr sz="32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869"/>
              </a:spcBef>
              <a:tabLst>
                <a:tab pos="3669665" algn="l"/>
                <a:tab pos="5498465" algn="l"/>
              </a:tabLst>
            </a:pPr>
            <a:r>
              <a:rPr sz="3200" spc="-5" dirty="0">
                <a:latin typeface="Carlito"/>
                <a:cs typeface="Carlito"/>
              </a:rPr>
              <a:t>-covalent	-ionic	-hydrogen</a:t>
            </a:r>
            <a:endParaRPr sz="3200">
              <a:latin typeface="Carlito"/>
              <a:cs typeface="Carlito"/>
            </a:endParaRPr>
          </a:p>
          <a:p>
            <a:pPr marL="9271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-hydrophobic interactions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3360" y="0"/>
            <a:ext cx="6180455" cy="12547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544195" marR="5080" indent="-532130">
              <a:lnSpc>
                <a:spcPct val="101699"/>
              </a:lnSpc>
              <a:spcBef>
                <a:spcPts val="15"/>
              </a:spcBef>
            </a:pPr>
            <a:r>
              <a:rPr sz="4000" spc="-5" dirty="0"/>
              <a:t>A. Proteins have </a:t>
            </a:r>
            <a:r>
              <a:rPr sz="4000" dirty="0"/>
              <a:t>four </a:t>
            </a:r>
            <a:r>
              <a:rPr sz="4000" spc="-5" dirty="0"/>
              <a:t>levels </a:t>
            </a:r>
            <a:r>
              <a:rPr sz="4000" dirty="0"/>
              <a:t>of  </a:t>
            </a:r>
            <a:r>
              <a:rPr sz="4000" spc="-5" dirty="0"/>
              <a:t>organization</a:t>
            </a:r>
            <a:r>
              <a:rPr sz="4000" spc="-20" dirty="0"/>
              <a:t> </a:t>
            </a:r>
            <a:r>
              <a:rPr sz="4000" spc="-5" dirty="0"/>
              <a:t>(continued)</a:t>
            </a:r>
            <a:endParaRPr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03680"/>
            <a:ext cx="7729855" cy="221488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69"/>
              </a:spcBef>
            </a:pPr>
            <a:r>
              <a:rPr sz="3200" spc="-5" dirty="0">
                <a:latin typeface="Carlito"/>
                <a:cs typeface="Carlito"/>
              </a:rPr>
              <a:t>3. Tertiary structure</a:t>
            </a:r>
            <a:r>
              <a:rPr sz="3200" spc="-1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continued:</a:t>
            </a:r>
            <a:endParaRPr sz="3200">
              <a:latin typeface="Carlito"/>
              <a:cs typeface="Carlito"/>
            </a:endParaRPr>
          </a:p>
          <a:p>
            <a:pPr marL="355600" marR="5080" algn="just">
              <a:lnSpc>
                <a:spcPct val="101800"/>
              </a:lnSpc>
              <a:spcBef>
                <a:spcPts val="800"/>
              </a:spcBef>
            </a:pPr>
            <a:r>
              <a:rPr sz="3200" spc="-5" dirty="0">
                <a:latin typeface="Carlito"/>
                <a:cs typeface="Carlito"/>
              </a:rPr>
              <a:t>-R groups that </a:t>
            </a:r>
            <a:r>
              <a:rPr sz="3200" dirty="0">
                <a:latin typeface="Carlito"/>
                <a:cs typeface="Carlito"/>
              </a:rPr>
              <a:t>have </a:t>
            </a:r>
            <a:r>
              <a:rPr sz="3200" spc="-5" dirty="0">
                <a:latin typeface="Carlito"/>
                <a:cs typeface="Carlito"/>
              </a:rPr>
              <a:t>sulfur </a:t>
            </a:r>
            <a:r>
              <a:rPr sz="3200" dirty="0">
                <a:latin typeface="Carlito"/>
                <a:cs typeface="Carlito"/>
              </a:rPr>
              <a:t>will </a:t>
            </a:r>
            <a:r>
              <a:rPr sz="3200" spc="-5" dirty="0">
                <a:latin typeface="Carlito"/>
                <a:cs typeface="Carlito"/>
              </a:rPr>
              <a:t>form covalent  bonds with </a:t>
            </a:r>
            <a:r>
              <a:rPr sz="3200" dirty="0">
                <a:latin typeface="Carlito"/>
                <a:cs typeface="Carlito"/>
              </a:rPr>
              <a:t>each </a:t>
            </a:r>
            <a:r>
              <a:rPr sz="3200" spc="-5" dirty="0">
                <a:latin typeface="Carlito"/>
                <a:cs typeface="Carlito"/>
              </a:rPr>
              <a:t>other (this forms </a:t>
            </a:r>
            <a:r>
              <a:rPr sz="3200" dirty="0">
                <a:latin typeface="Carlito"/>
                <a:cs typeface="Carlito"/>
              </a:rPr>
              <a:t>a </a:t>
            </a:r>
            <a:r>
              <a:rPr sz="3200" spc="-5" dirty="0">
                <a:latin typeface="Carlito"/>
                <a:cs typeface="Carlito"/>
              </a:rPr>
              <a:t>disulfide  bridge)</a:t>
            </a:r>
            <a:endParaRPr sz="320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200400" y="3505200"/>
            <a:ext cx="2419350" cy="3081020"/>
            <a:chOff x="3200400" y="3505200"/>
            <a:chExt cx="2419350" cy="3081020"/>
          </a:xfrm>
        </p:grpSpPr>
        <p:sp>
          <p:nvSpPr>
            <p:cNvPr id="4" name="object 4"/>
            <p:cNvSpPr/>
            <p:nvPr/>
          </p:nvSpPr>
          <p:spPr>
            <a:xfrm>
              <a:off x="3200400" y="3505200"/>
              <a:ext cx="2419350" cy="30810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38600" y="4495800"/>
              <a:ext cx="762000" cy="1066800"/>
            </a:xfrm>
            <a:custGeom>
              <a:avLst/>
              <a:gdLst/>
              <a:ahLst/>
              <a:cxnLst/>
              <a:rect l="l" t="t" r="r" b="b"/>
              <a:pathLst>
                <a:path w="762000" h="1066800">
                  <a:moveTo>
                    <a:pt x="381000" y="1066800"/>
                  </a:moveTo>
                  <a:lnTo>
                    <a:pt x="0" y="1066800"/>
                  </a:lnTo>
                  <a:lnTo>
                    <a:pt x="0" y="0"/>
                  </a:lnTo>
                  <a:lnTo>
                    <a:pt x="762000" y="0"/>
                  </a:lnTo>
                  <a:lnTo>
                    <a:pt x="762000" y="1066800"/>
                  </a:lnTo>
                  <a:lnTo>
                    <a:pt x="381000" y="1066800"/>
                  </a:lnTo>
                  <a:close/>
                </a:path>
              </a:pathLst>
            </a:custGeom>
            <a:ln w="38097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143000" marR="5080" indent="-532130">
              <a:lnSpc>
                <a:spcPct val="101699"/>
              </a:lnSpc>
              <a:spcBef>
                <a:spcPts val="15"/>
              </a:spcBef>
            </a:pPr>
            <a:r>
              <a:rPr sz="4000" spc="-5" dirty="0"/>
              <a:t>A. Proteins have </a:t>
            </a:r>
            <a:r>
              <a:rPr sz="4000" dirty="0"/>
              <a:t>four </a:t>
            </a:r>
            <a:r>
              <a:rPr sz="4000" spc="-5" dirty="0"/>
              <a:t>levels </a:t>
            </a:r>
            <a:r>
              <a:rPr sz="4000" dirty="0"/>
              <a:t>of  </a:t>
            </a:r>
            <a:r>
              <a:rPr sz="4000" spc="-5" dirty="0"/>
              <a:t>organization</a:t>
            </a:r>
            <a:r>
              <a:rPr sz="4000" spc="-20" dirty="0"/>
              <a:t> </a:t>
            </a:r>
            <a:r>
              <a:rPr sz="4000" spc="-5" dirty="0"/>
              <a:t>(continued)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464820"/>
            <a:ext cx="55994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 Generic</a:t>
            </a:r>
            <a:r>
              <a:rPr spc="-65" dirty="0"/>
              <a:t> </a:t>
            </a:r>
            <a:r>
              <a:rPr dirty="0"/>
              <a:t>Protein</a:t>
            </a:r>
          </a:p>
        </p:txBody>
      </p:sp>
      <p:sp>
        <p:nvSpPr>
          <p:cNvPr id="3" name="object 3"/>
          <p:cNvSpPr/>
          <p:nvPr/>
        </p:nvSpPr>
        <p:spPr>
          <a:xfrm>
            <a:off x="1549400" y="1676400"/>
            <a:ext cx="6299200" cy="472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62229"/>
            <a:ext cx="7206615" cy="12547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544195" marR="5080" indent="-532130">
              <a:lnSpc>
                <a:spcPct val="101699"/>
              </a:lnSpc>
              <a:spcBef>
                <a:spcPts val="15"/>
              </a:spcBef>
            </a:pPr>
            <a:r>
              <a:rPr sz="4000" spc="-5" dirty="0"/>
              <a:t>A. Proteins have </a:t>
            </a:r>
            <a:r>
              <a:rPr sz="4000" dirty="0"/>
              <a:t>four </a:t>
            </a:r>
            <a:r>
              <a:rPr sz="4000" spc="-5" dirty="0"/>
              <a:t>levels </a:t>
            </a:r>
            <a:r>
              <a:rPr sz="4000" dirty="0"/>
              <a:t>of  </a:t>
            </a:r>
            <a:r>
              <a:rPr sz="4000" spc="-5" dirty="0"/>
              <a:t>organization</a:t>
            </a:r>
            <a:r>
              <a:rPr sz="4000" spc="-20" dirty="0"/>
              <a:t> </a:t>
            </a:r>
            <a:r>
              <a:rPr sz="4000" spc="-5" dirty="0"/>
              <a:t>(continued)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2209800" y="4138167"/>
            <a:ext cx="5990335" cy="20970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0029" y="1614170"/>
            <a:ext cx="7893050" cy="42087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51510" marR="5080" indent="-342900">
              <a:lnSpc>
                <a:spcPct val="101800"/>
              </a:lnSpc>
              <a:spcBef>
                <a:spcPts val="30"/>
              </a:spcBef>
            </a:pPr>
            <a:r>
              <a:rPr sz="3200" spc="-5" dirty="0">
                <a:latin typeface="Carlito"/>
                <a:cs typeface="Carlito"/>
              </a:rPr>
              <a:t>4. Quaternary structure- association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spc="-5" dirty="0">
                <a:latin typeface="Carlito"/>
                <a:cs typeface="Carlito"/>
              </a:rPr>
              <a:t>two </a:t>
            </a:r>
            <a:r>
              <a:rPr sz="3200" dirty="0">
                <a:latin typeface="Carlito"/>
                <a:cs typeface="Carlito"/>
              </a:rPr>
              <a:t>or  </a:t>
            </a:r>
            <a:r>
              <a:rPr sz="3200" spc="-5" dirty="0">
                <a:latin typeface="Carlito"/>
                <a:cs typeface="Carlito"/>
              </a:rPr>
              <a:t>more polypeptide chains to form </a:t>
            </a:r>
            <a:r>
              <a:rPr sz="3200" dirty="0">
                <a:latin typeface="Carlito"/>
                <a:cs typeface="Carlito"/>
              </a:rPr>
              <a:t>an </a:t>
            </a:r>
            <a:r>
              <a:rPr sz="3200" spc="-5" dirty="0">
                <a:latin typeface="Carlito"/>
                <a:cs typeface="Carlito"/>
              </a:rPr>
              <a:t>entire  protein</a:t>
            </a:r>
            <a:endParaRPr sz="3200">
              <a:latin typeface="Carlito"/>
              <a:cs typeface="Carlito"/>
            </a:endParaRPr>
          </a:p>
          <a:p>
            <a:pPr marL="65151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Carlito"/>
                <a:cs typeface="Carlito"/>
              </a:rPr>
              <a:t>-see p. 75 for </a:t>
            </a:r>
            <a:r>
              <a:rPr sz="3200" dirty="0">
                <a:latin typeface="Carlito"/>
                <a:cs typeface="Carlito"/>
              </a:rPr>
              <a:t>a good</a:t>
            </a:r>
            <a:r>
              <a:rPr sz="3200" spc="-4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illustration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3200">
              <a:latin typeface="Carlito"/>
              <a:cs typeface="Carlito"/>
            </a:endParaRPr>
          </a:p>
          <a:p>
            <a:pPr marL="12700" marR="6057900" algn="just">
              <a:lnSpc>
                <a:spcPct val="100000"/>
              </a:lnSpc>
              <a:spcBef>
                <a:spcPts val="2585"/>
              </a:spcBef>
            </a:pPr>
            <a:r>
              <a:rPr sz="2800" spc="-10" dirty="0">
                <a:latin typeface="Carlito"/>
                <a:cs typeface="Carlito"/>
              </a:rPr>
              <a:t>One protein  shown</a:t>
            </a:r>
            <a:r>
              <a:rPr sz="2800" spc="-6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three  </a:t>
            </a:r>
            <a:r>
              <a:rPr sz="2800" spc="-5" dirty="0">
                <a:latin typeface="Carlito"/>
                <a:cs typeface="Carlito"/>
              </a:rPr>
              <a:t>ways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47900" y="0"/>
            <a:ext cx="48387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1595</Words>
  <Application>Microsoft Office PowerPoint</Application>
  <PresentationFormat>On-screen Show (4:3)</PresentationFormat>
  <Paragraphs>230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PowerPoint Presentation</vt:lpstr>
      <vt:lpstr>Assignment</vt:lpstr>
      <vt:lpstr>#1. Protein Organization</vt:lpstr>
      <vt:lpstr>A. Proteins have four levels of organization  (continued)</vt:lpstr>
      <vt:lpstr>A. Proteins have four levels of  organization (continued)</vt:lpstr>
      <vt:lpstr>A. Proteins have four levels of  organization (continued)</vt:lpstr>
      <vt:lpstr>A Generic Protein</vt:lpstr>
      <vt:lpstr>A. Proteins have four levels of  organization (continued)</vt:lpstr>
      <vt:lpstr>PowerPoint Presentation</vt:lpstr>
      <vt:lpstr>PowerPoint Presentation</vt:lpstr>
      <vt:lpstr>#2. Protein types (fibrous and globular)</vt:lpstr>
      <vt:lpstr>#2. Protein types (fibrous and globular)</vt:lpstr>
      <vt:lpstr>#3. Polar and Non-polar amino acids</vt:lpstr>
      <vt:lpstr>#3. Polar and Non-polar amino acids</vt:lpstr>
      <vt:lpstr>#3. Polar and Non-polar amino acids</vt:lpstr>
      <vt:lpstr>#5. Specific Protein Examples</vt:lpstr>
      <vt:lpstr>#5. Specific Protein Examples</vt:lpstr>
      <vt:lpstr>#6. Enzymes</vt:lpstr>
      <vt:lpstr>#6. Enzyme-substrate specificity</vt:lpstr>
      <vt:lpstr>#6. Enzymes</vt:lpstr>
      <vt:lpstr>#7. Lock and key model</vt:lpstr>
      <vt:lpstr>#8. Induced Fit</vt:lpstr>
      <vt:lpstr>#9. Enzymes and Activation Energy</vt:lpstr>
      <vt:lpstr>Graph of activation energy and energy release  with and without the presence of an enzyme</vt:lpstr>
      <vt:lpstr>#10. Temperature and Enzyme Activity</vt:lpstr>
      <vt:lpstr>#11. pH and Enzyme Activity</vt:lpstr>
      <vt:lpstr>#12. Enzyme Denaturation</vt:lpstr>
      <vt:lpstr>#13. Substrate concentration and  enzymes</vt:lpstr>
      <vt:lpstr>#14. Competitive Inhibition</vt:lpstr>
      <vt:lpstr>Competitive inhibition</vt:lpstr>
      <vt:lpstr>#15. Non-competitive Inhibition</vt:lpstr>
      <vt:lpstr>#16. Examples of Inhibitors</vt:lpstr>
      <vt:lpstr>#16. Examples of Inhibitors</vt:lpstr>
      <vt:lpstr>#17. Enzymes and Metabolic Pathw</vt:lpstr>
      <vt:lpstr>PowerPoint Presentation</vt:lpstr>
      <vt:lpstr>PowerPoint Presentation</vt:lpstr>
      <vt:lpstr>#18. Enzymes and Allostery (96-97)</vt:lpstr>
      <vt:lpstr>#18. Enzymes and Allostery</vt:lpstr>
      <vt:lpstr>#19. Advantages of Allostery</vt:lpstr>
      <vt:lpstr>#20. Negative feedback</vt:lpstr>
      <vt:lpstr>#21. Allosteric effectors</vt:lpstr>
      <vt:lpstr>#22. Lactose intolerance</vt:lpstr>
      <vt:lpstr>#22. The lac operon: controlling  gene expression</vt:lpstr>
      <vt:lpstr>#22. The lac operon: controlling  gene expression</vt:lpstr>
      <vt:lpstr>#23. The Operon Model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of Life</dc:title>
  <dc:creator>Felix</dc:creator>
  <cp:lastModifiedBy>alikkumar.ladi@cutm.ac.in</cp:lastModifiedBy>
  <cp:revision>2</cp:revision>
  <dcterms:created xsi:type="dcterms:W3CDTF">2021-03-04T07:18:33Z</dcterms:created>
  <dcterms:modified xsi:type="dcterms:W3CDTF">2021-03-04T08:28:36Z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2010-05-05T00:00:00Z</vt:filetime>
  </property>
  <property fmtid="{D5CDD505-2E9C-101B-9397-08002B2CF9AE}" pid="3" name="Creator">
    <vt:lpwstr>Impress</vt:lpwstr>
  </property>
  <property fmtid="{D5CDD505-2E9C-101B-9397-08002B2CF9AE}" pid="4" name="LastSaved">
    <vt:filetime>2021-03-04T00:00:00Z</vt:filetime>
  </property>
</Properties>
</file>