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121663"/>
            <a:ext cx="7772400" cy="2388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3000" y="3602735"/>
            <a:ext cx="6858000" cy="1655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62299" y="2268473"/>
            <a:ext cx="2819400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14450" y="3169399"/>
            <a:ext cx="7321550" cy="276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technology/retting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g"/><Relationship Id="rId5" Type="http://schemas.openxmlformats.org/officeDocument/2006/relationships/image" Target="../media/image29.jpg"/><Relationship Id="rId4" Type="http://schemas.openxmlformats.org/officeDocument/2006/relationships/image" Target="../media/image28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121663"/>
            <a:ext cx="7772400" cy="2388235"/>
          </a:xfrm>
          <a:prstGeom prst="rect">
            <a:avLst/>
          </a:prstGeom>
          <a:ln w="12192">
            <a:solidFill>
              <a:srgbClr val="5B9BD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7390"/>
              </a:lnSpc>
            </a:pPr>
            <a:r>
              <a:rPr sz="16600" b="1" spc="-35" dirty="0">
                <a:latin typeface="Carlito"/>
                <a:cs typeface="Carlito"/>
              </a:rPr>
              <a:t>Fibres</a:t>
            </a:r>
            <a:endParaRPr sz="16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058113"/>
            <a:ext cx="8301355" cy="544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5270" indent="-243204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"/>
              <a:tabLst>
                <a:tab pos="255904" algn="l"/>
              </a:tabLst>
            </a:pPr>
            <a:r>
              <a:rPr sz="2400" spc="-5" dirty="0">
                <a:latin typeface="Carlito"/>
                <a:cs typeface="Carlito"/>
              </a:rPr>
              <a:t>It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10" dirty="0">
                <a:latin typeface="Carlito"/>
                <a:cs typeface="Carlito"/>
              </a:rPr>
              <a:t>processed </a:t>
            </a:r>
            <a:r>
              <a:rPr sz="2400" spc="-15" dirty="0">
                <a:latin typeface="Carlito"/>
                <a:cs typeface="Carlito"/>
              </a:rPr>
              <a:t>to get </a:t>
            </a:r>
            <a:r>
              <a:rPr sz="2400" dirty="0">
                <a:latin typeface="Carlito"/>
                <a:cs typeface="Carlito"/>
              </a:rPr>
              <a:t>rid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10" dirty="0">
                <a:latin typeface="Carlito"/>
                <a:cs typeface="Carlito"/>
              </a:rPr>
              <a:t>most </a:t>
            </a:r>
            <a:r>
              <a:rPr sz="2400" spc="-5" dirty="0">
                <a:latin typeface="Carlito"/>
                <a:cs typeface="Carlito"/>
              </a:rPr>
              <a:t>of the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impurities.</a:t>
            </a:r>
            <a:endParaRPr sz="2400">
              <a:latin typeface="Carlito"/>
              <a:cs typeface="Carlito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2210"/>
              </a:spcBef>
              <a:buSzPct val="95833"/>
              <a:buFont typeface="Wingdings"/>
              <a:buChar char=""/>
              <a:tabLst>
                <a:tab pos="255904" algn="l"/>
              </a:tabLst>
            </a:pPr>
            <a:r>
              <a:rPr sz="2400" spc="-5" dirty="0">
                <a:latin typeface="Carlito"/>
                <a:cs typeface="Carlito"/>
              </a:rPr>
              <a:t>It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25" dirty="0">
                <a:latin typeface="Carlito"/>
                <a:cs typeface="Carlito"/>
              </a:rPr>
              <a:t>taken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machine known </a:t>
            </a:r>
            <a:r>
              <a:rPr sz="2400" dirty="0">
                <a:latin typeface="Carlito"/>
                <a:cs typeface="Carlito"/>
              </a:rPr>
              <a:t>as </a:t>
            </a:r>
            <a:r>
              <a:rPr sz="2400" spc="-20" dirty="0">
                <a:latin typeface="Carlito"/>
                <a:cs typeface="Carlito"/>
              </a:rPr>
              <a:t>cotton </a:t>
            </a:r>
            <a:r>
              <a:rPr sz="2400" spc="-5" dirty="0">
                <a:latin typeface="Carlito"/>
                <a:cs typeface="Carlito"/>
              </a:rPr>
              <a:t>opener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5" dirty="0">
                <a:latin typeface="Carlito"/>
                <a:cs typeface="Carlito"/>
              </a:rPr>
              <a:t>followed 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spc="-15" dirty="0">
                <a:latin typeface="Carlito"/>
                <a:cs typeface="Carlito"/>
              </a:rPr>
              <a:t>treatment </a:t>
            </a:r>
            <a:r>
              <a:rPr sz="2400" dirty="0">
                <a:latin typeface="Carlito"/>
                <a:cs typeface="Carlito"/>
              </a:rPr>
              <a:t>with </a:t>
            </a:r>
            <a:r>
              <a:rPr sz="2400" spc="-10" dirty="0">
                <a:latin typeface="Carlito"/>
                <a:cs typeface="Carlito"/>
              </a:rPr>
              <a:t>dilute </a:t>
            </a:r>
            <a:r>
              <a:rPr sz="2400" spc="-5" dirty="0">
                <a:latin typeface="Carlito"/>
                <a:cs typeface="Carlito"/>
              </a:rPr>
              <a:t>soda </a:t>
            </a:r>
            <a:r>
              <a:rPr sz="2400" spc="-10" dirty="0">
                <a:latin typeface="Carlito"/>
                <a:cs typeface="Carlito"/>
              </a:rPr>
              <a:t>solution </a:t>
            </a:r>
            <a:r>
              <a:rPr sz="2400" spc="-5" dirty="0">
                <a:latin typeface="Carlito"/>
                <a:cs typeface="Carlito"/>
              </a:rPr>
              <a:t>or soda </a:t>
            </a:r>
            <a:r>
              <a:rPr sz="2400" dirty="0">
                <a:latin typeface="Carlito"/>
                <a:cs typeface="Carlito"/>
              </a:rPr>
              <a:t>ash </a:t>
            </a:r>
            <a:r>
              <a:rPr sz="2400" spc="-5" dirty="0">
                <a:latin typeface="Carlito"/>
                <a:cs typeface="Carlito"/>
              </a:rPr>
              <a:t>solution  under </a:t>
            </a:r>
            <a:r>
              <a:rPr sz="2400" spc="-10" dirty="0">
                <a:latin typeface="Carlito"/>
                <a:cs typeface="Carlito"/>
              </a:rPr>
              <a:t>pressure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about </a:t>
            </a:r>
            <a:r>
              <a:rPr sz="2400" spc="-10" dirty="0">
                <a:latin typeface="Carlito"/>
                <a:cs typeface="Carlito"/>
              </a:rPr>
              <a:t>10-15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hours.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Wingdings"/>
              <a:buChar char=""/>
            </a:pPr>
            <a:endParaRPr sz="1800">
              <a:latin typeface="Carlito"/>
              <a:cs typeface="Carlito"/>
            </a:endParaRPr>
          </a:p>
          <a:p>
            <a:pPr marL="241300" marR="5080" indent="-228600" algn="just">
              <a:lnSpc>
                <a:spcPct val="100000"/>
              </a:lnSpc>
              <a:buSzPct val="95833"/>
              <a:buFont typeface="Wingdings"/>
              <a:buChar char=""/>
              <a:tabLst>
                <a:tab pos="255904" algn="l"/>
              </a:tabLst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wax, </a:t>
            </a:r>
            <a:r>
              <a:rPr sz="2400" spc="-25" dirty="0">
                <a:latin typeface="Carlito"/>
                <a:cs typeface="Carlito"/>
              </a:rPr>
              <a:t>fatty </a:t>
            </a:r>
            <a:r>
              <a:rPr sz="2400" spc="-10" dirty="0">
                <a:latin typeface="Carlito"/>
                <a:cs typeface="Carlito"/>
              </a:rPr>
              <a:t>material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coloring </a:t>
            </a:r>
            <a:r>
              <a:rPr sz="2400" spc="-20" dirty="0">
                <a:latin typeface="Carlito"/>
                <a:cs typeface="Carlito"/>
              </a:rPr>
              <a:t>matter </a:t>
            </a:r>
            <a:r>
              <a:rPr sz="2400" spc="-15" dirty="0">
                <a:latin typeface="Carlito"/>
                <a:cs typeface="Carlito"/>
              </a:rPr>
              <a:t>are removed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this  </a:t>
            </a:r>
            <a:r>
              <a:rPr sz="2400" spc="-10" dirty="0">
                <a:latin typeface="Carlito"/>
                <a:cs typeface="Carlito"/>
              </a:rPr>
              <a:t>treatment.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Wingdings"/>
              <a:buChar char=""/>
            </a:pPr>
            <a:endParaRPr sz="1800">
              <a:latin typeface="Carlito"/>
              <a:cs typeface="Carlito"/>
            </a:endParaRPr>
          </a:p>
          <a:p>
            <a:pPr marL="255270" indent="-243204">
              <a:lnSpc>
                <a:spcPct val="100000"/>
              </a:lnSpc>
              <a:buSzPct val="95833"/>
              <a:buFont typeface="Wingdings"/>
              <a:buChar char=""/>
              <a:tabLst>
                <a:tab pos="255904" algn="l"/>
              </a:tabLst>
            </a:pPr>
            <a:r>
              <a:rPr sz="2400" spc="-5" dirty="0">
                <a:latin typeface="Carlito"/>
                <a:cs typeface="Carlito"/>
              </a:rPr>
              <a:t>It</a:t>
            </a:r>
            <a:r>
              <a:rPr sz="2400" spc="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6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then</a:t>
            </a:r>
            <a:r>
              <a:rPr sz="2400" spc="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washed</a:t>
            </a:r>
            <a:r>
              <a:rPr sz="2400" spc="6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with</a:t>
            </a:r>
            <a:r>
              <a:rPr sz="2400" spc="6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water</a:t>
            </a:r>
            <a:r>
              <a:rPr sz="2400" spc="7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6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treated</a:t>
            </a:r>
            <a:r>
              <a:rPr sz="2400" spc="7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with</a:t>
            </a:r>
            <a:r>
              <a:rPr sz="2400" spc="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suitable</a:t>
            </a:r>
            <a:r>
              <a:rPr sz="2400" spc="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bleaching</a:t>
            </a:r>
            <a:endParaRPr sz="2400">
              <a:latin typeface="Carlito"/>
              <a:cs typeface="Carlito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Carlito"/>
                <a:cs typeface="Carlito"/>
              </a:rPr>
              <a:t>agent.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Carlito"/>
              <a:cs typeface="Carlito"/>
            </a:endParaRPr>
          </a:p>
          <a:p>
            <a:pPr marL="255270" indent="-243204">
              <a:lnSpc>
                <a:spcPct val="100000"/>
              </a:lnSpc>
              <a:buSzPct val="95833"/>
              <a:buFont typeface="Wingdings"/>
              <a:buChar char=""/>
              <a:tabLst>
                <a:tab pos="255904" algn="l"/>
              </a:tabLst>
            </a:pPr>
            <a:r>
              <a:rPr sz="2400" spc="-5" dirty="0">
                <a:latin typeface="Carlito"/>
                <a:cs typeface="Carlito"/>
              </a:rPr>
              <a:t>It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10" dirty="0">
                <a:latin typeface="Carlito"/>
                <a:cs typeface="Carlito"/>
              </a:rPr>
              <a:t>again </a:t>
            </a:r>
            <a:r>
              <a:rPr sz="2400" spc="-5" dirty="0">
                <a:latin typeface="Carlito"/>
                <a:cs typeface="Carlito"/>
              </a:rPr>
              <a:t>washed </a:t>
            </a:r>
            <a:r>
              <a:rPr sz="2400" dirty="0">
                <a:latin typeface="Carlito"/>
                <a:cs typeface="Carlito"/>
              </a:rPr>
              <a:t>with </a:t>
            </a:r>
            <a:r>
              <a:rPr sz="2400" spc="-50" dirty="0">
                <a:latin typeface="Carlito"/>
                <a:cs typeface="Carlito"/>
              </a:rPr>
              <a:t>water, </a:t>
            </a:r>
            <a:r>
              <a:rPr sz="2400" spc="-5" dirty="0">
                <a:latin typeface="Carlito"/>
                <a:cs typeface="Carlito"/>
              </a:rPr>
              <a:t>dried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5" dirty="0">
                <a:latin typeface="Carlito"/>
                <a:cs typeface="Carlito"/>
              </a:rPr>
              <a:t>carded into </a:t>
            </a:r>
            <a:r>
              <a:rPr sz="2400" spc="-10" dirty="0">
                <a:latin typeface="Carlito"/>
                <a:cs typeface="Carlito"/>
              </a:rPr>
              <a:t>flat</a:t>
            </a:r>
            <a:r>
              <a:rPr sz="2400" spc="-5" dirty="0">
                <a:latin typeface="Carlito"/>
                <a:cs typeface="Carlito"/>
              </a:rPr>
              <a:t> sheets.</a:t>
            </a:r>
            <a:endParaRPr sz="2400">
              <a:latin typeface="Carlito"/>
              <a:cs typeface="Carlito"/>
            </a:endParaRPr>
          </a:p>
          <a:p>
            <a:pPr marL="255270" indent="-243204">
              <a:lnSpc>
                <a:spcPct val="100000"/>
              </a:lnSpc>
              <a:spcBef>
                <a:spcPts val="2195"/>
              </a:spcBef>
              <a:buSzPct val="95833"/>
              <a:buFont typeface="Wingdings"/>
              <a:buChar char=""/>
              <a:tabLst>
                <a:tab pos="255904" algn="l"/>
                <a:tab pos="588645" algn="l"/>
                <a:tab pos="932815" algn="l"/>
                <a:tab pos="1833880" algn="l"/>
                <a:tab pos="3020060" algn="l"/>
                <a:tab pos="3403600" algn="l"/>
                <a:tab pos="4716145" algn="l"/>
                <a:tab pos="5337810" algn="l"/>
                <a:tab pos="6605905" algn="l"/>
                <a:tab pos="7057390" algn="l"/>
                <a:tab pos="8032750" algn="l"/>
              </a:tabLst>
            </a:pPr>
            <a:r>
              <a:rPr sz="2400" spc="-10" dirty="0">
                <a:latin typeface="Carlito"/>
                <a:cs typeface="Carlito"/>
              </a:rPr>
              <a:t>I</a:t>
            </a:r>
            <a:r>
              <a:rPr sz="2400" dirty="0">
                <a:latin typeface="Carlito"/>
                <a:cs typeface="Carlito"/>
              </a:rPr>
              <a:t>t	is	</a:t>
            </a:r>
            <a:r>
              <a:rPr sz="2400" spc="-5" dirty="0">
                <a:latin typeface="Carlito"/>
                <a:cs typeface="Carlito"/>
              </a:rPr>
              <a:t>final</a:t>
            </a:r>
            <a:r>
              <a:rPr sz="2400" spc="-15" dirty="0">
                <a:latin typeface="Carlito"/>
                <a:cs typeface="Carlito"/>
              </a:rPr>
              <a:t>l</a:t>
            </a:r>
            <a:r>
              <a:rPr sz="2400" dirty="0">
                <a:latin typeface="Carlito"/>
                <a:cs typeface="Carlito"/>
              </a:rPr>
              <a:t>y	</a:t>
            </a:r>
            <a:r>
              <a:rPr sz="2400" spc="-5" dirty="0">
                <a:latin typeface="Carlito"/>
                <a:cs typeface="Carlito"/>
              </a:rPr>
              <a:t>pa</a:t>
            </a:r>
            <a:r>
              <a:rPr sz="2400" spc="-10" dirty="0">
                <a:latin typeface="Carlito"/>
                <a:cs typeface="Carlito"/>
              </a:rPr>
              <a:t>c</a:t>
            </a:r>
            <a:r>
              <a:rPr sz="2400" spc="-75" dirty="0">
                <a:latin typeface="Carlito"/>
                <a:cs typeface="Carlito"/>
              </a:rPr>
              <a:t>k</a:t>
            </a:r>
            <a:r>
              <a:rPr sz="2400" dirty="0">
                <a:latin typeface="Carlito"/>
                <a:cs typeface="Carlito"/>
              </a:rPr>
              <a:t>ed	</a:t>
            </a:r>
            <a:r>
              <a:rPr sz="2400" spc="-15" dirty="0">
                <a:latin typeface="Carlito"/>
                <a:cs typeface="Carlito"/>
              </a:rPr>
              <a:t>i</a:t>
            </a:r>
            <a:r>
              <a:rPr sz="2400" dirty="0">
                <a:latin typeface="Carlito"/>
                <a:cs typeface="Carlito"/>
              </a:rPr>
              <a:t>n	w</a:t>
            </a:r>
            <a:r>
              <a:rPr sz="2400" spc="-50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appe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s	and	</a:t>
            </a:r>
            <a:r>
              <a:rPr sz="2400" spc="-30" dirty="0">
                <a:latin typeface="Carlito"/>
                <a:cs typeface="Carlito"/>
              </a:rPr>
              <a:t>s</a:t>
            </a:r>
            <a:r>
              <a:rPr sz="2400" spc="-25" dirty="0">
                <a:latin typeface="Carlito"/>
                <a:cs typeface="Carlito"/>
              </a:rPr>
              <a:t>t</a:t>
            </a:r>
            <a:r>
              <a:rPr sz="2400" spc="-10" dirty="0">
                <a:latin typeface="Carlito"/>
                <a:cs typeface="Carlito"/>
              </a:rPr>
              <a:t>e</a:t>
            </a:r>
            <a:r>
              <a:rPr sz="2400" dirty="0">
                <a:latin typeface="Carlito"/>
                <a:cs typeface="Carlito"/>
              </a:rPr>
              <a:t>ril</a:t>
            </a:r>
            <a:r>
              <a:rPr sz="2400" spc="-15" dirty="0">
                <a:latin typeface="Carlito"/>
                <a:cs typeface="Carlito"/>
              </a:rPr>
              <a:t>i</a:t>
            </a:r>
            <a:r>
              <a:rPr sz="2400" spc="-5" dirty="0">
                <a:latin typeface="Carlito"/>
                <a:cs typeface="Carlito"/>
              </a:rPr>
              <a:t>se</a:t>
            </a:r>
            <a:r>
              <a:rPr sz="2400" dirty="0">
                <a:latin typeface="Carlito"/>
                <a:cs typeface="Carlito"/>
              </a:rPr>
              <a:t>d	</a:t>
            </a:r>
            <a:r>
              <a:rPr sz="2400" spc="-15" dirty="0">
                <a:latin typeface="Carlito"/>
                <a:cs typeface="Carlito"/>
              </a:rPr>
              <a:t>b</a:t>
            </a:r>
            <a:r>
              <a:rPr sz="2400" dirty="0">
                <a:latin typeface="Carlito"/>
                <a:cs typeface="Carlito"/>
              </a:rPr>
              <a:t>y	m</a:t>
            </a:r>
            <a:r>
              <a:rPr sz="2400" spc="-10" dirty="0">
                <a:latin typeface="Carlito"/>
                <a:cs typeface="Carlito"/>
              </a:rPr>
              <a:t>e</a:t>
            </a:r>
            <a:r>
              <a:rPr sz="2400" dirty="0">
                <a:latin typeface="Carlito"/>
                <a:cs typeface="Carlito"/>
              </a:rPr>
              <a:t>ans	</a:t>
            </a:r>
            <a:r>
              <a:rPr sz="2400" spc="-10" dirty="0">
                <a:latin typeface="Carlito"/>
                <a:cs typeface="Carlito"/>
              </a:rPr>
              <a:t>of</a:t>
            </a:r>
            <a:endParaRPr sz="2400">
              <a:latin typeface="Carlito"/>
              <a:cs typeface="Carlito"/>
            </a:endParaRPr>
          </a:p>
          <a:p>
            <a:pPr marL="241300">
              <a:lnSpc>
                <a:spcPct val="100000"/>
              </a:lnSpc>
            </a:pPr>
            <a:r>
              <a:rPr sz="2400" dirty="0">
                <a:latin typeface="Carlito"/>
                <a:cs typeface="Carlito"/>
              </a:rPr>
              <a:t>Gamma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radiations.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365759"/>
            <a:ext cx="8686800" cy="650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600" y="365759"/>
            <a:ext cx="8686800" cy="65087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460"/>
              </a:lnSpc>
            </a:pPr>
            <a:r>
              <a:rPr sz="4000" spc="-25" dirty="0"/>
              <a:t>Cotton</a:t>
            </a:r>
            <a:r>
              <a:rPr sz="4000" spc="15" dirty="0"/>
              <a:t> </a:t>
            </a:r>
            <a:r>
              <a:rPr sz="4000" spc="-25" dirty="0"/>
              <a:t>Preparation</a:t>
            </a:r>
            <a:endParaRPr sz="4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00302"/>
            <a:ext cx="8073390" cy="454152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7620" indent="-228600">
              <a:lnSpc>
                <a:spcPts val="2690"/>
              </a:lnSpc>
              <a:spcBef>
                <a:spcPts val="740"/>
              </a:spcBef>
              <a:buSzPct val="96428"/>
              <a:buFont typeface="Wingdings"/>
              <a:buChar char=""/>
              <a:tabLst>
                <a:tab pos="295910" algn="l"/>
                <a:tab pos="1160145" algn="l"/>
                <a:tab pos="1816735" algn="l"/>
                <a:tab pos="2324735" algn="l"/>
                <a:tab pos="2978785" algn="l"/>
                <a:tab pos="3618865" algn="l"/>
                <a:tab pos="4089400" algn="l"/>
                <a:tab pos="5207000" algn="l"/>
                <a:tab pos="5956935" algn="l"/>
                <a:tab pos="6520815" algn="l"/>
                <a:tab pos="7030084" algn="l"/>
                <a:tab pos="7790815" algn="l"/>
              </a:tabLst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</a:t>
            </a:r>
            <a:r>
              <a:rPr sz="2800" u="heavy" spc="-7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z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-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2</a:t>
            </a:r>
            <a:r>
              <a:rPr sz="2800" spc="5" dirty="0">
                <a:latin typeface="Carlito"/>
                <a:cs typeface="Carlito"/>
              </a:rPr>
              <a:t>.</a:t>
            </a:r>
            <a:r>
              <a:rPr sz="2800" spc="-5" dirty="0">
                <a:latin typeface="Carlito"/>
                <a:cs typeface="Carlito"/>
              </a:rPr>
              <a:t>5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30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o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4.5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10" dirty="0">
                <a:latin typeface="Carlito"/>
                <a:cs typeface="Carlito"/>
              </a:rPr>
              <a:t>c</a:t>
            </a:r>
            <a:r>
              <a:rPr sz="2800" spc="-5" dirty="0">
                <a:latin typeface="Carlito"/>
                <a:cs typeface="Carlito"/>
              </a:rPr>
              <a:t>m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5" dirty="0">
                <a:latin typeface="Carlito"/>
                <a:cs typeface="Carlito"/>
              </a:rPr>
              <a:t>i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le</a:t>
            </a:r>
            <a:r>
              <a:rPr sz="2800" spc="5" dirty="0">
                <a:latin typeface="Carlito"/>
                <a:cs typeface="Carlito"/>
              </a:rPr>
              <a:t>n</a:t>
            </a:r>
            <a:r>
              <a:rPr sz="2800" spc="-50" dirty="0">
                <a:latin typeface="Carlito"/>
                <a:cs typeface="Carlito"/>
              </a:rPr>
              <a:t>g</a:t>
            </a:r>
            <a:r>
              <a:rPr sz="2800" spc="-5" dirty="0">
                <a:latin typeface="Carlito"/>
                <a:cs typeface="Carlito"/>
              </a:rPr>
              <a:t>th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a</a:t>
            </a:r>
            <a:r>
              <a:rPr sz="2800" spc="5" dirty="0">
                <a:latin typeface="Carlito"/>
                <a:cs typeface="Carlito"/>
              </a:rPr>
              <a:t>n</a:t>
            </a:r>
            <a:r>
              <a:rPr sz="2800" spc="-5" dirty="0">
                <a:latin typeface="Carlito"/>
                <a:cs typeface="Carlito"/>
              </a:rPr>
              <a:t>d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2</a:t>
            </a:r>
            <a:r>
              <a:rPr sz="2800" spc="-5" dirty="0">
                <a:latin typeface="Carlito"/>
                <a:cs typeface="Carlito"/>
              </a:rPr>
              <a:t>5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30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o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3</a:t>
            </a:r>
            <a:r>
              <a:rPr sz="2800" spc="5" dirty="0">
                <a:latin typeface="Carlito"/>
                <a:cs typeface="Carlito"/>
              </a:rPr>
              <a:t>5</a:t>
            </a:r>
            <a:r>
              <a:rPr sz="2800" spc="-5" dirty="0">
                <a:latin typeface="Carlito"/>
                <a:cs typeface="Carlito"/>
              </a:rPr>
              <a:t>µ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5" dirty="0">
                <a:latin typeface="Carlito"/>
                <a:cs typeface="Carlito"/>
              </a:rPr>
              <a:t>in  </a:t>
            </a:r>
            <a:r>
              <a:rPr sz="2800" spc="-40" dirty="0">
                <a:latin typeface="Carlito"/>
                <a:cs typeface="Carlito"/>
              </a:rPr>
              <a:t>diameter.</a:t>
            </a:r>
            <a:endParaRPr sz="2800">
              <a:latin typeface="Carlito"/>
              <a:cs typeface="Carlito"/>
            </a:endParaRPr>
          </a:p>
          <a:p>
            <a:pPr marL="241300" marR="8890" indent="-228600">
              <a:lnSpc>
                <a:spcPts val="2690"/>
              </a:lnSpc>
              <a:spcBef>
                <a:spcPts val="1595"/>
              </a:spcBef>
              <a:buSzPct val="96428"/>
              <a:buFont typeface="Wingdings"/>
              <a:buChar char=""/>
              <a:tabLst>
                <a:tab pos="295910" algn="l"/>
                <a:tab pos="1627505" algn="l"/>
                <a:tab pos="3460115" algn="l"/>
                <a:tab pos="4606290" algn="l"/>
                <a:tab pos="5924550" algn="l"/>
                <a:tab pos="6760209" algn="l"/>
              </a:tabLst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Sh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e-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	</a:t>
            </a:r>
            <a:r>
              <a:rPr sz="2800" dirty="0">
                <a:latin typeface="Carlito"/>
                <a:cs typeface="Carlito"/>
              </a:rPr>
              <a:t>C</a:t>
            </a:r>
            <a:r>
              <a:rPr sz="2800" spc="-5" dirty="0">
                <a:latin typeface="Carlito"/>
                <a:cs typeface="Carlito"/>
              </a:rPr>
              <a:t>y</a:t>
            </a:r>
            <a:r>
              <a:rPr sz="2800" spc="-20" dirty="0">
                <a:latin typeface="Carlito"/>
                <a:cs typeface="Carlito"/>
              </a:rPr>
              <a:t>l</a:t>
            </a:r>
            <a:r>
              <a:rPr sz="2800" spc="-5" dirty="0">
                <a:latin typeface="Carlito"/>
                <a:cs typeface="Carlito"/>
              </a:rPr>
              <a:t>in</a:t>
            </a:r>
            <a:r>
              <a:rPr sz="2800" dirty="0">
                <a:latin typeface="Carlito"/>
                <a:cs typeface="Carlito"/>
              </a:rPr>
              <a:t>d</a:t>
            </a:r>
            <a:r>
              <a:rPr sz="2800" spc="-5" dirty="0">
                <a:latin typeface="Carlito"/>
                <a:cs typeface="Carlito"/>
              </a:rPr>
              <a:t>r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25" dirty="0">
                <a:latin typeface="Carlito"/>
                <a:cs typeface="Carlito"/>
              </a:rPr>
              <a:t>c</a:t>
            </a:r>
            <a:r>
              <a:rPr sz="2800" spc="-5" dirty="0">
                <a:latin typeface="Carlito"/>
                <a:cs typeface="Carlito"/>
              </a:rPr>
              <a:t>al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when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0" dirty="0">
                <a:latin typeface="Carlito"/>
                <a:cs typeface="Carlito"/>
              </a:rPr>
              <a:t>y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dirty="0">
                <a:latin typeface="Carlito"/>
                <a:cs typeface="Carlito"/>
              </a:rPr>
              <a:t>u</a:t>
            </a:r>
            <a:r>
              <a:rPr sz="2800" spc="-10" dirty="0">
                <a:latin typeface="Carlito"/>
                <a:cs typeface="Carlito"/>
              </a:rPr>
              <a:t>n</a:t>
            </a:r>
            <a:r>
              <a:rPr sz="2800" spc="25" dirty="0">
                <a:latin typeface="Carlito"/>
                <a:cs typeface="Carlito"/>
              </a:rPr>
              <a:t>g</a:t>
            </a:r>
            <a:r>
              <a:rPr sz="2800" spc="-5" dirty="0">
                <a:latin typeface="Carlito"/>
                <a:cs typeface="Carlito"/>
              </a:rPr>
              <a:t>,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bu</a:t>
            </a:r>
            <a:r>
              <a:rPr sz="2800" spc="-5" dirty="0">
                <a:latin typeface="Carlito"/>
                <a:cs typeface="Carlito"/>
              </a:rPr>
              <a:t>t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be</a:t>
            </a:r>
            <a:r>
              <a:rPr sz="2800" spc="-30" dirty="0">
                <a:latin typeface="Carlito"/>
                <a:cs typeface="Carlito"/>
              </a:rPr>
              <a:t>c</a:t>
            </a:r>
            <a:r>
              <a:rPr sz="2800" spc="-10" dirty="0">
                <a:latin typeface="Carlito"/>
                <a:cs typeface="Carlito"/>
              </a:rPr>
              <a:t>omes  </a:t>
            </a:r>
            <a:r>
              <a:rPr sz="2800" spc="-15" dirty="0">
                <a:latin typeface="Carlito"/>
                <a:cs typeface="Carlito"/>
              </a:rPr>
              <a:t>flattened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twisted </a:t>
            </a:r>
            <a:r>
              <a:rPr sz="2800" spc="-5" dirty="0">
                <a:latin typeface="Carlito"/>
                <a:cs typeface="Carlito"/>
              </a:rPr>
              <a:t>as </a:t>
            </a:r>
            <a:r>
              <a:rPr sz="2800" spc="-10" dirty="0">
                <a:latin typeface="Carlito"/>
                <a:cs typeface="Carlito"/>
              </a:rPr>
              <a:t>it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matures</a:t>
            </a:r>
            <a:endParaRPr sz="2800">
              <a:latin typeface="Carlito"/>
              <a:cs typeface="Carlito"/>
            </a:endParaRPr>
          </a:p>
          <a:p>
            <a:pPr marL="241300" marR="6985" indent="-228600">
              <a:lnSpc>
                <a:spcPts val="2690"/>
              </a:lnSpc>
              <a:spcBef>
                <a:spcPts val="160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Colour-</a:t>
            </a:r>
            <a:r>
              <a:rPr sz="2800" spc="-10" dirty="0">
                <a:latin typeface="Carlito"/>
                <a:cs typeface="Carlito"/>
              </a:rPr>
              <a:t> white </a:t>
            </a:r>
            <a:r>
              <a:rPr sz="2800" spc="-5" dirty="0">
                <a:latin typeface="Carlito"/>
                <a:cs typeface="Carlito"/>
              </a:rPr>
              <a:t>(Due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10" dirty="0">
                <a:latin typeface="Carlito"/>
                <a:cs typeface="Carlito"/>
              </a:rPr>
              <a:t>bleaching), Slightly </a:t>
            </a:r>
            <a:r>
              <a:rPr sz="2800" spc="-15" dirty="0">
                <a:latin typeface="Carlito"/>
                <a:cs typeface="Carlito"/>
              </a:rPr>
              <a:t>off </a:t>
            </a:r>
            <a:r>
              <a:rPr sz="2800" spc="-10" dirty="0">
                <a:latin typeface="Carlito"/>
                <a:cs typeface="Carlito"/>
              </a:rPr>
              <a:t>white </a:t>
            </a:r>
            <a:r>
              <a:rPr sz="2800" spc="-15" dirty="0">
                <a:latin typeface="Carlito"/>
                <a:cs typeface="Carlito"/>
              </a:rPr>
              <a:t>if  </a:t>
            </a:r>
            <a:r>
              <a:rPr sz="2800" spc="-20" dirty="0">
                <a:latin typeface="Carlito"/>
                <a:cs typeface="Carlito"/>
              </a:rPr>
              <a:t>sterilized</a:t>
            </a:r>
            <a:endParaRPr sz="2800">
              <a:latin typeface="Carlito"/>
              <a:cs typeface="Carlito"/>
            </a:endParaRPr>
          </a:p>
          <a:p>
            <a:pPr marL="295275" indent="-283210">
              <a:lnSpc>
                <a:spcPct val="100000"/>
              </a:lnSpc>
              <a:spcBef>
                <a:spcPts val="944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Odour-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Odourless</a:t>
            </a:r>
            <a:endParaRPr sz="2800">
              <a:latin typeface="Carlito"/>
              <a:cs typeface="Carlito"/>
            </a:endParaRPr>
          </a:p>
          <a:p>
            <a:pPr marL="295275" indent="-283210">
              <a:lnSpc>
                <a:spcPct val="100000"/>
              </a:lnSpc>
              <a:spcBef>
                <a:spcPts val="92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u="heavy" spc="-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Taste-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35" dirty="0">
                <a:latin typeface="Carlito"/>
                <a:cs typeface="Carlito"/>
              </a:rPr>
              <a:t>Tasteless</a:t>
            </a:r>
            <a:endParaRPr sz="2800">
              <a:latin typeface="Carlito"/>
              <a:cs typeface="Carlito"/>
            </a:endParaRPr>
          </a:p>
          <a:p>
            <a:pPr marL="241300" marR="5080" indent="-228600">
              <a:lnSpc>
                <a:spcPts val="2690"/>
              </a:lnSpc>
              <a:spcBef>
                <a:spcPts val="158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Extra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features: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Appearance is soft, fine, filament </a:t>
            </a:r>
            <a:r>
              <a:rPr sz="2800" spc="-30" dirty="0">
                <a:latin typeface="Carlito"/>
                <a:cs typeface="Carlito"/>
              </a:rPr>
              <a:t>like  </a:t>
            </a:r>
            <a:r>
              <a:rPr sz="2800" spc="-20" dirty="0">
                <a:latin typeface="Carlito"/>
                <a:cs typeface="Carlito"/>
              </a:rPr>
              <a:t>hairs </a:t>
            </a:r>
            <a:r>
              <a:rPr sz="2800" spc="-5" dirty="0">
                <a:latin typeface="Carlito"/>
                <a:cs typeface="Carlito"/>
              </a:rPr>
              <a:t>which </a:t>
            </a:r>
            <a:r>
              <a:rPr sz="2800" spc="-15" dirty="0">
                <a:latin typeface="Carlito"/>
                <a:cs typeface="Carlito"/>
              </a:rPr>
              <a:t>are</a:t>
            </a:r>
            <a:r>
              <a:rPr sz="2800" spc="6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unicellular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617219"/>
            <a:ext cx="8229600" cy="646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617219"/>
            <a:ext cx="8229600" cy="64643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3600" spc="-10" dirty="0"/>
              <a:t>Morphological</a:t>
            </a:r>
            <a:r>
              <a:rPr sz="3600" spc="30" dirty="0"/>
              <a:t> </a:t>
            </a:r>
            <a:r>
              <a:rPr sz="3600" spc="-5" dirty="0"/>
              <a:t>Description</a:t>
            </a:r>
            <a:endParaRPr sz="3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753" y="1279423"/>
            <a:ext cx="7825105" cy="2072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9235">
              <a:lnSpc>
                <a:spcPct val="150100"/>
              </a:lnSpc>
              <a:spcBef>
                <a:spcPts val="10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The </a:t>
            </a:r>
            <a:r>
              <a:rPr sz="2800" spc="-5" dirty="0">
                <a:latin typeface="Carlito"/>
                <a:cs typeface="Carlito"/>
              </a:rPr>
              <a:t>trichomes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30" dirty="0">
                <a:latin typeface="Carlito"/>
                <a:cs typeface="Carlito"/>
              </a:rPr>
              <a:t>unicellular, </a:t>
            </a:r>
            <a:r>
              <a:rPr sz="2800" spc="-15" dirty="0">
                <a:latin typeface="Carlito"/>
                <a:cs typeface="Carlito"/>
              </a:rPr>
              <a:t>flattened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dirty="0">
                <a:latin typeface="Carlito"/>
                <a:cs typeface="Carlito"/>
              </a:rPr>
              <a:t>ribbon  </a:t>
            </a:r>
            <a:r>
              <a:rPr sz="2800" spc="-30" dirty="0">
                <a:latin typeface="Carlito"/>
                <a:cs typeface="Carlito"/>
              </a:rPr>
              <a:t>like </a:t>
            </a:r>
            <a:r>
              <a:rPr sz="2800" spc="-5" dirty="0">
                <a:latin typeface="Carlito"/>
                <a:cs typeface="Carlito"/>
              </a:rPr>
              <a:t>with </a:t>
            </a:r>
            <a:r>
              <a:rPr sz="2800" spc="-10" dirty="0">
                <a:latin typeface="Carlito"/>
                <a:cs typeface="Carlito"/>
              </a:rPr>
              <a:t>slightly </a:t>
            </a:r>
            <a:r>
              <a:rPr sz="2800" spc="-15" dirty="0">
                <a:latin typeface="Carlito"/>
                <a:cs typeface="Carlito"/>
              </a:rPr>
              <a:t>thickened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rounded</a:t>
            </a:r>
            <a:r>
              <a:rPr sz="2800" spc="15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apex.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"/>
            </a:pPr>
            <a:endParaRPr sz="2150">
              <a:latin typeface="Carlito"/>
              <a:cs typeface="Carlito"/>
            </a:endParaRPr>
          </a:p>
          <a:p>
            <a:pPr marL="295275" indent="-283210">
              <a:lnSpc>
                <a:spcPct val="100000"/>
              </a:lnSpc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They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tubular </a:t>
            </a:r>
            <a:r>
              <a:rPr sz="2800" spc="-5" dirty="0">
                <a:latin typeface="Carlito"/>
                <a:cs typeface="Carlito"/>
              </a:rPr>
              <a:t>and</a:t>
            </a:r>
            <a:r>
              <a:rPr sz="2800" spc="85" dirty="0">
                <a:latin typeface="Carlito"/>
                <a:cs typeface="Carlito"/>
              </a:rPr>
              <a:t> </a:t>
            </a:r>
            <a:r>
              <a:rPr sz="2800" spc="-35" dirty="0">
                <a:latin typeface="Carlito"/>
                <a:cs typeface="Carlito"/>
              </a:rPr>
              <a:t>hollow.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65404" y="530351"/>
            <a:ext cx="7984235" cy="585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65404" y="530351"/>
            <a:ext cx="7984490" cy="58547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sz="3200" spc="-5" dirty="0"/>
              <a:t>Microscopical</a:t>
            </a:r>
            <a:r>
              <a:rPr sz="3200" spc="-60" dirty="0"/>
              <a:t> </a:t>
            </a:r>
            <a:r>
              <a:rPr sz="3200" spc="-15" dirty="0"/>
              <a:t>Characters</a:t>
            </a:r>
            <a:endParaRPr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868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86868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1028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0"/>
              </a:spcBef>
            </a:pPr>
            <a:r>
              <a:rPr sz="3600" spc="-5" dirty="0"/>
              <a:t>Chemical</a:t>
            </a:r>
            <a:r>
              <a:rPr sz="3600" spc="-15" dirty="0"/>
              <a:t> </a:t>
            </a:r>
            <a:r>
              <a:rPr sz="3600" spc="-10" dirty="0"/>
              <a:t>Constituents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707542" y="1468627"/>
            <a:ext cx="6428740" cy="3832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9250" indent="-33718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49885" algn="l"/>
              </a:tabLst>
            </a:pPr>
            <a:r>
              <a:rPr sz="2600" dirty="0">
                <a:latin typeface="Carlito"/>
                <a:cs typeface="Carlito"/>
              </a:rPr>
              <a:t>90% </a:t>
            </a:r>
            <a:r>
              <a:rPr sz="2600" spc="-5" dirty="0">
                <a:latin typeface="Carlito"/>
                <a:cs typeface="Carlito"/>
              </a:rPr>
              <a:t>of</a:t>
            </a:r>
            <a:r>
              <a:rPr sz="2600" spc="-20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cellulose,</a:t>
            </a:r>
            <a:endParaRPr sz="2600">
              <a:latin typeface="Carlito"/>
              <a:cs typeface="Carlito"/>
            </a:endParaRPr>
          </a:p>
          <a:p>
            <a:pPr marL="349250" indent="-337185">
              <a:lnSpc>
                <a:spcPct val="100000"/>
              </a:lnSpc>
              <a:spcBef>
                <a:spcPts val="2240"/>
              </a:spcBef>
              <a:buFont typeface="Wingdings"/>
              <a:buChar char=""/>
              <a:tabLst>
                <a:tab pos="349885" algn="l"/>
              </a:tabLst>
            </a:pPr>
            <a:r>
              <a:rPr sz="2600" spc="-5" dirty="0">
                <a:latin typeface="Carlito"/>
                <a:cs typeface="Carlito"/>
              </a:rPr>
              <a:t>7-8% of moisture,</a:t>
            </a:r>
            <a:endParaRPr sz="2600">
              <a:latin typeface="Carlito"/>
              <a:cs typeface="Carlito"/>
            </a:endParaRPr>
          </a:p>
          <a:p>
            <a:pPr marL="349250" indent="-337185">
              <a:lnSpc>
                <a:spcPct val="100000"/>
              </a:lnSpc>
              <a:spcBef>
                <a:spcPts val="2260"/>
              </a:spcBef>
              <a:buFont typeface="Wingdings"/>
              <a:buChar char=""/>
              <a:tabLst>
                <a:tab pos="349885" algn="l"/>
              </a:tabLst>
            </a:pPr>
            <a:r>
              <a:rPr sz="2600" dirty="0">
                <a:latin typeface="Carlito"/>
                <a:cs typeface="Carlito"/>
              </a:rPr>
              <a:t>0.4% </a:t>
            </a:r>
            <a:r>
              <a:rPr sz="2600" spc="-15" dirty="0">
                <a:latin typeface="Carlito"/>
                <a:cs typeface="Carlito"/>
              </a:rPr>
              <a:t>wax, </a:t>
            </a:r>
            <a:r>
              <a:rPr sz="2600" spc="-20" dirty="0">
                <a:latin typeface="Carlito"/>
                <a:cs typeface="Carlito"/>
              </a:rPr>
              <a:t>fat,</a:t>
            </a:r>
            <a:r>
              <a:rPr sz="2600" spc="-5" dirty="0">
                <a:latin typeface="Carlito"/>
                <a:cs typeface="Carlito"/>
              </a:rPr>
              <a:t> oil,</a:t>
            </a:r>
            <a:endParaRPr sz="2600">
              <a:latin typeface="Carlito"/>
              <a:cs typeface="Carlito"/>
            </a:endParaRPr>
          </a:p>
          <a:p>
            <a:pPr marL="349250" indent="-337185">
              <a:lnSpc>
                <a:spcPct val="100000"/>
              </a:lnSpc>
              <a:spcBef>
                <a:spcPts val="2245"/>
              </a:spcBef>
              <a:buFont typeface="Wingdings"/>
              <a:buChar char=""/>
              <a:tabLst>
                <a:tab pos="349885" algn="l"/>
              </a:tabLst>
            </a:pPr>
            <a:r>
              <a:rPr sz="2600" dirty="0">
                <a:latin typeface="Carlito"/>
                <a:cs typeface="Carlito"/>
              </a:rPr>
              <a:t>0.6% </a:t>
            </a:r>
            <a:r>
              <a:rPr sz="2600" spc="-10" dirty="0">
                <a:latin typeface="Carlito"/>
                <a:cs typeface="Carlito"/>
              </a:rPr>
              <a:t>protoplasm </a:t>
            </a:r>
            <a:r>
              <a:rPr sz="2600" dirty="0">
                <a:latin typeface="Carlito"/>
                <a:cs typeface="Carlito"/>
              </a:rPr>
              <a:t>and </a:t>
            </a:r>
            <a:r>
              <a:rPr sz="2600" spc="-5" dirty="0">
                <a:latin typeface="Carlito"/>
                <a:cs typeface="Carlito"/>
              </a:rPr>
              <a:t>other </a:t>
            </a:r>
            <a:r>
              <a:rPr sz="2600" dirty="0">
                <a:latin typeface="Carlito"/>
                <a:cs typeface="Carlito"/>
              </a:rPr>
              <a:t>cell </a:t>
            </a:r>
            <a:r>
              <a:rPr sz="2600" spc="-15" dirty="0">
                <a:latin typeface="Carlito"/>
                <a:cs typeface="Carlito"/>
              </a:rPr>
              <a:t>content</a:t>
            </a:r>
            <a:r>
              <a:rPr sz="2600" spc="-65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and</a:t>
            </a:r>
            <a:endParaRPr sz="2600">
              <a:latin typeface="Carlito"/>
              <a:cs typeface="Carlito"/>
            </a:endParaRPr>
          </a:p>
          <a:p>
            <a:pPr marL="349250" indent="-337185">
              <a:lnSpc>
                <a:spcPct val="100000"/>
              </a:lnSpc>
              <a:spcBef>
                <a:spcPts val="2245"/>
              </a:spcBef>
              <a:buFont typeface="Wingdings"/>
              <a:buChar char=""/>
              <a:tabLst>
                <a:tab pos="349885" algn="l"/>
              </a:tabLst>
            </a:pPr>
            <a:r>
              <a:rPr sz="2600" dirty="0">
                <a:latin typeface="Carlito"/>
                <a:cs typeface="Carlito"/>
              </a:rPr>
              <a:t>0.2%</a:t>
            </a:r>
            <a:r>
              <a:rPr sz="2600" spc="-20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ash.</a:t>
            </a:r>
            <a:endParaRPr sz="2600">
              <a:latin typeface="Carlito"/>
              <a:cs typeface="Carlito"/>
            </a:endParaRPr>
          </a:p>
          <a:p>
            <a:pPr marL="349250" indent="-337185">
              <a:lnSpc>
                <a:spcPct val="100000"/>
              </a:lnSpc>
              <a:spcBef>
                <a:spcPts val="2255"/>
              </a:spcBef>
              <a:buFont typeface="Wingdings"/>
              <a:buChar char=""/>
              <a:tabLst>
                <a:tab pos="349885" algn="l"/>
                <a:tab pos="1680210" algn="l"/>
                <a:tab pos="2833370" algn="l"/>
                <a:tab pos="3406775" algn="l"/>
                <a:tab pos="5055870" algn="l"/>
                <a:tab pos="6209665" algn="l"/>
              </a:tabLst>
            </a:pPr>
            <a:r>
              <a:rPr sz="2600" dirty="0">
                <a:latin typeface="Carlito"/>
                <a:cs typeface="Carlito"/>
              </a:rPr>
              <a:t>Purif</a:t>
            </a:r>
            <a:r>
              <a:rPr sz="2600" spc="-10" dirty="0">
                <a:latin typeface="Carlito"/>
                <a:cs typeface="Carlito"/>
              </a:rPr>
              <a:t>i</a:t>
            </a:r>
            <a:r>
              <a:rPr sz="2600" spc="-15" dirty="0">
                <a:latin typeface="Carlito"/>
                <a:cs typeface="Carlito"/>
              </a:rPr>
              <a:t>e</a:t>
            </a:r>
            <a:r>
              <a:rPr sz="2600" dirty="0">
                <a:latin typeface="Carlito"/>
                <a:cs typeface="Carlito"/>
              </a:rPr>
              <a:t>d	</a:t>
            </a:r>
            <a:r>
              <a:rPr sz="2600" spc="-35" dirty="0">
                <a:latin typeface="Carlito"/>
                <a:cs typeface="Carlito"/>
              </a:rPr>
              <a:t>c</a:t>
            </a:r>
            <a:r>
              <a:rPr sz="2600" spc="-5" dirty="0">
                <a:latin typeface="Carlito"/>
                <a:cs typeface="Carlito"/>
              </a:rPr>
              <a:t>o</a:t>
            </a:r>
            <a:r>
              <a:rPr sz="2600" spc="-40" dirty="0">
                <a:latin typeface="Carlito"/>
                <a:cs typeface="Carlito"/>
              </a:rPr>
              <a:t>t</a:t>
            </a:r>
            <a:r>
              <a:rPr sz="2600" spc="-25" dirty="0">
                <a:latin typeface="Carlito"/>
                <a:cs typeface="Carlito"/>
              </a:rPr>
              <a:t>t</a:t>
            </a:r>
            <a:r>
              <a:rPr sz="2600" spc="-5" dirty="0">
                <a:latin typeface="Carlito"/>
                <a:cs typeface="Carlito"/>
              </a:rPr>
              <a:t>o</a:t>
            </a:r>
            <a:r>
              <a:rPr sz="2600" dirty="0">
                <a:latin typeface="Carlito"/>
                <a:cs typeface="Carlito"/>
              </a:rPr>
              <a:t>n	</a:t>
            </a:r>
            <a:r>
              <a:rPr sz="2600" spc="-10" dirty="0">
                <a:latin typeface="Carlito"/>
                <a:cs typeface="Carlito"/>
              </a:rPr>
              <a:t>o</a:t>
            </a:r>
            <a:r>
              <a:rPr sz="2600" dirty="0">
                <a:latin typeface="Carlito"/>
                <a:cs typeface="Carlito"/>
              </a:rPr>
              <a:t>r	a</a:t>
            </a:r>
            <a:r>
              <a:rPr sz="2600" spc="-15" dirty="0">
                <a:latin typeface="Carlito"/>
                <a:cs typeface="Carlito"/>
              </a:rPr>
              <a:t>b</a:t>
            </a:r>
            <a:r>
              <a:rPr sz="2600" spc="-5" dirty="0">
                <a:latin typeface="Carlito"/>
                <a:cs typeface="Carlito"/>
              </a:rPr>
              <a:t>sor</a:t>
            </a:r>
            <a:r>
              <a:rPr sz="2600" spc="-15" dirty="0">
                <a:latin typeface="Carlito"/>
                <a:cs typeface="Carlito"/>
              </a:rPr>
              <a:t>b</a:t>
            </a:r>
            <a:r>
              <a:rPr sz="2600" dirty="0">
                <a:latin typeface="Carlito"/>
                <a:cs typeface="Carlito"/>
              </a:rPr>
              <a:t>e</a:t>
            </a:r>
            <a:r>
              <a:rPr sz="2600" spc="-40" dirty="0">
                <a:latin typeface="Carlito"/>
                <a:cs typeface="Carlito"/>
              </a:rPr>
              <a:t>n</a:t>
            </a:r>
            <a:r>
              <a:rPr sz="2600" dirty="0">
                <a:latin typeface="Carlito"/>
                <a:cs typeface="Carlito"/>
              </a:rPr>
              <a:t>t	</a:t>
            </a:r>
            <a:r>
              <a:rPr sz="2600" spc="-25" dirty="0">
                <a:latin typeface="Carlito"/>
                <a:cs typeface="Carlito"/>
              </a:rPr>
              <a:t>c</a:t>
            </a:r>
            <a:r>
              <a:rPr sz="2600" spc="-5" dirty="0">
                <a:latin typeface="Carlito"/>
                <a:cs typeface="Carlito"/>
              </a:rPr>
              <a:t>o</a:t>
            </a:r>
            <a:r>
              <a:rPr sz="2600" spc="-40" dirty="0">
                <a:latin typeface="Carlito"/>
                <a:cs typeface="Carlito"/>
              </a:rPr>
              <a:t>t</a:t>
            </a:r>
            <a:r>
              <a:rPr sz="2600" spc="-25" dirty="0">
                <a:latin typeface="Carlito"/>
                <a:cs typeface="Carlito"/>
              </a:rPr>
              <a:t>t</a:t>
            </a:r>
            <a:r>
              <a:rPr sz="2600" spc="-5" dirty="0">
                <a:latin typeface="Carlito"/>
                <a:cs typeface="Carlito"/>
              </a:rPr>
              <a:t>o</a:t>
            </a:r>
            <a:r>
              <a:rPr sz="2600" dirty="0">
                <a:latin typeface="Carlito"/>
                <a:cs typeface="Carlito"/>
              </a:rPr>
              <a:t>n	is</a:t>
            </a:r>
            <a:endParaRPr sz="26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91145" y="4878451"/>
            <a:ext cx="104775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Carlito"/>
                <a:cs typeface="Carlito"/>
              </a:rPr>
              <a:t>e</a:t>
            </a:r>
            <a:r>
              <a:rPr sz="2600" spc="-25" dirty="0">
                <a:latin typeface="Carlito"/>
                <a:cs typeface="Carlito"/>
              </a:rPr>
              <a:t>n</a:t>
            </a:r>
            <a:r>
              <a:rPr sz="2600" dirty="0">
                <a:latin typeface="Carlito"/>
                <a:cs typeface="Carlito"/>
              </a:rPr>
              <a:t>ti</a:t>
            </a:r>
            <a:r>
              <a:rPr sz="2600" spc="-40" dirty="0">
                <a:latin typeface="Carlito"/>
                <a:cs typeface="Carlito"/>
              </a:rPr>
              <a:t>r</a:t>
            </a:r>
            <a:r>
              <a:rPr sz="2600" dirty="0">
                <a:latin typeface="Carlito"/>
                <a:cs typeface="Carlito"/>
              </a:rPr>
              <a:t>e</a:t>
            </a:r>
            <a:r>
              <a:rPr sz="2600" spc="-10" dirty="0">
                <a:latin typeface="Carlito"/>
                <a:cs typeface="Carlito"/>
              </a:rPr>
              <a:t>l</a:t>
            </a:r>
            <a:r>
              <a:rPr sz="2600" dirty="0">
                <a:latin typeface="Carlito"/>
                <a:cs typeface="Carlito"/>
              </a:rPr>
              <a:t>y</a:t>
            </a:r>
            <a:endParaRPr sz="26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6142" y="5432856"/>
            <a:ext cx="668464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latin typeface="Carlito"/>
                <a:cs typeface="Carlito"/>
              </a:rPr>
              <a:t>cellulose with </a:t>
            </a:r>
            <a:r>
              <a:rPr sz="2600" spc="-5" dirty="0">
                <a:latin typeface="Carlito"/>
                <a:cs typeface="Carlito"/>
              </a:rPr>
              <a:t>6-7% of moisture and 0.2-0.3%</a:t>
            </a:r>
            <a:r>
              <a:rPr sz="2600" spc="-95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ash.</a:t>
            </a:r>
            <a:endParaRPr sz="2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7783" y="1085468"/>
            <a:ext cx="7651750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26415" marR="5080" indent="-514350" algn="just">
              <a:lnSpc>
                <a:spcPts val="3020"/>
              </a:lnSpc>
              <a:spcBef>
                <a:spcPts val="480"/>
              </a:spcBef>
            </a:pPr>
            <a:r>
              <a:rPr sz="2800" spc="-5" dirty="0">
                <a:latin typeface="Carlito"/>
                <a:cs typeface="Carlito"/>
              </a:rPr>
              <a:t>1.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Specific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test </a:t>
            </a:r>
            <a:r>
              <a:rPr sz="2800" u="heavy" spc="-2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cotton</a:t>
            </a:r>
            <a:r>
              <a:rPr sz="2800" spc="-15" dirty="0">
                <a:latin typeface="Carlito"/>
                <a:cs typeface="Carlito"/>
              </a:rPr>
              <a:t>:- Cotton fibres </a:t>
            </a:r>
            <a:r>
              <a:rPr sz="2800" spc="-5" dirty="0">
                <a:latin typeface="Carlito"/>
                <a:cs typeface="Carlito"/>
              </a:rPr>
              <a:t>+ </a:t>
            </a:r>
            <a:r>
              <a:rPr sz="2800" dirty="0">
                <a:latin typeface="Carlito"/>
                <a:cs typeface="Carlito"/>
              </a:rPr>
              <a:t>N/50  </a:t>
            </a:r>
            <a:r>
              <a:rPr sz="2800" spc="-5" dirty="0">
                <a:latin typeface="Carlito"/>
                <a:cs typeface="Carlito"/>
              </a:rPr>
              <a:t>iodine Solution+ </a:t>
            </a:r>
            <a:r>
              <a:rPr sz="2800" dirty="0">
                <a:latin typeface="Carlito"/>
                <a:cs typeface="Carlito"/>
              </a:rPr>
              <a:t>dry </a:t>
            </a:r>
            <a:r>
              <a:rPr sz="2800" spc="-10" dirty="0">
                <a:latin typeface="Carlito"/>
                <a:cs typeface="Carlito"/>
              </a:rPr>
              <a:t>it </a:t>
            </a:r>
            <a:r>
              <a:rPr sz="2800" spc="-5" dirty="0">
                <a:latin typeface="Carlito"/>
                <a:cs typeface="Carlito"/>
              </a:rPr>
              <a:t>+ </a:t>
            </a:r>
            <a:r>
              <a:rPr sz="2800" dirty="0">
                <a:latin typeface="Carlito"/>
                <a:cs typeface="Carlito"/>
              </a:rPr>
              <a:t>add </a:t>
            </a:r>
            <a:r>
              <a:rPr sz="2800" spc="-35" dirty="0">
                <a:latin typeface="Carlito"/>
                <a:cs typeface="Carlito"/>
              </a:rPr>
              <a:t>few </a:t>
            </a:r>
            <a:r>
              <a:rPr sz="2800" spc="-10" dirty="0">
                <a:latin typeface="Carlito"/>
                <a:cs typeface="Carlito"/>
              </a:rPr>
              <a:t>ml.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80%  sulfuric </a:t>
            </a:r>
            <a:r>
              <a:rPr sz="2800" dirty="0">
                <a:latin typeface="Carlito"/>
                <a:cs typeface="Carlito"/>
              </a:rPr>
              <a:t>acid </a:t>
            </a:r>
            <a:r>
              <a:rPr sz="2800" spc="-25" dirty="0">
                <a:latin typeface="Carlito"/>
                <a:cs typeface="Carlito"/>
              </a:rPr>
              <a:t>Trichomes </a:t>
            </a:r>
            <a:r>
              <a:rPr sz="2800" dirty="0">
                <a:latin typeface="Carlito"/>
                <a:cs typeface="Carlito"/>
              </a:rPr>
              <a:t>assume</a:t>
            </a:r>
            <a:r>
              <a:rPr sz="2800" spc="7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purplish-blue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71675" y="2622042"/>
            <a:ext cx="54146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05865" algn="l"/>
                <a:tab pos="2273935" algn="l"/>
                <a:tab pos="3098800" algn="l"/>
                <a:tab pos="4255770" algn="l"/>
              </a:tabLst>
            </a:pP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hemp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,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	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woo</a:t>
            </a:r>
            <a:r>
              <a:rPr sz="2800" spc="-15" dirty="0">
                <a:solidFill>
                  <a:srgbClr val="FF0000"/>
                </a:solidFill>
                <a:latin typeface="Carlito"/>
                <a:cs typeface="Carlito"/>
              </a:rPr>
              <a:t>l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,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	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silk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,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	</a:t>
            </a:r>
            <a:r>
              <a:rPr sz="2800" spc="-60" dirty="0">
                <a:solidFill>
                  <a:srgbClr val="FF0000"/>
                </a:solidFill>
                <a:latin typeface="Carlito"/>
                <a:cs typeface="Carlito"/>
              </a:rPr>
              <a:t>n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y</a:t>
            </a:r>
            <a:r>
              <a:rPr sz="2800" spc="-20" dirty="0">
                <a:solidFill>
                  <a:srgbClr val="FF0000"/>
                </a:solidFill>
                <a:latin typeface="Carlito"/>
                <a:cs typeface="Carlito"/>
              </a:rPr>
              <a:t>l</a:t>
            </a:r>
            <a:r>
              <a:rPr sz="2800" spc="5" dirty="0">
                <a:solidFill>
                  <a:srgbClr val="FF0000"/>
                </a:solidFill>
                <a:latin typeface="Carlito"/>
                <a:cs typeface="Carlito"/>
              </a:rPr>
              <a:t>o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n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,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	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algi</a:t>
            </a:r>
            <a:r>
              <a:rPr sz="2800" spc="-20" dirty="0">
                <a:solidFill>
                  <a:srgbClr val="FF0000"/>
                </a:solidFill>
                <a:latin typeface="Carlito"/>
                <a:cs typeface="Carlito"/>
              </a:rPr>
              <a:t>n</a:t>
            </a:r>
            <a:r>
              <a:rPr sz="2800" spc="-25" dirty="0">
                <a:solidFill>
                  <a:srgbClr val="FF0000"/>
                </a:solidFill>
                <a:latin typeface="Carlito"/>
                <a:cs typeface="Carlito"/>
              </a:rPr>
              <a:t>a</a:t>
            </a:r>
            <a:r>
              <a:rPr sz="2800" spc="-35" dirty="0">
                <a:solidFill>
                  <a:srgbClr val="FF0000"/>
                </a:solidFill>
                <a:latin typeface="Carlito"/>
                <a:cs typeface="Carlito"/>
              </a:rPr>
              <a:t>t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71675" y="2237308"/>
            <a:ext cx="6318885" cy="836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0" algn="r">
              <a:lnSpc>
                <a:spcPts val="3195"/>
              </a:lnSpc>
              <a:spcBef>
                <a:spcPts val="95"/>
              </a:spcBef>
              <a:tabLst>
                <a:tab pos="527050" algn="l"/>
                <a:tab pos="2540635" algn="l"/>
                <a:tab pos="3669665" algn="l"/>
                <a:tab pos="5541645" algn="l"/>
              </a:tabLst>
            </a:pPr>
            <a:r>
              <a:rPr sz="2800" spc="-5" dirty="0">
                <a:latin typeface="Carlito"/>
                <a:cs typeface="Carlito"/>
              </a:rPr>
              <a:t>or	</a:t>
            </a:r>
            <a:r>
              <a:rPr sz="2800" spc="-10" dirty="0">
                <a:latin typeface="Carlito"/>
                <a:cs typeface="Carlito"/>
              </a:rPr>
              <a:t>blu</a:t>
            </a:r>
            <a:r>
              <a:rPr sz="2800" spc="-25" dirty="0">
                <a:latin typeface="Carlito"/>
                <a:cs typeface="Carlito"/>
              </a:rPr>
              <a:t>i</a:t>
            </a:r>
            <a:r>
              <a:rPr sz="2800" dirty="0">
                <a:latin typeface="Carlito"/>
                <a:cs typeface="Carlito"/>
              </a:rPr>
              <a:t>s</a:t>
            </a:r>
            <a:r>
              <a:rPr sz="2800" spc="5" dirty="0">
                <a:latin typeface="Carlito"/>
                <a:cs typeface="Carlito"/>
              </a:rPr>
              <a:t>h</a:t>
            </a:r>
            <a:r>
              <a:rPr sz="2800" dirty="0">
                <a:latin typeface="Carlito"/>
                <a:cs typeface="Carlito"/>
              </a:rPr>
              <a:t>-</a:t>
            </a:r>
            <a:r>
              <a:rPr sz="2800" spc="-5" dirty="0">
                <a:latin typeface="Carlito"/>
                <a:cs typeface="Carlito"/>
              </a:rPr>
              <a:t>g</a:t>
            </a:r>
            <a:r>
              <a:rPr sz="2800" spc="-45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een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25" dirty="0">
                <a:latin typeface="Carlito"/>
                <a:cs typeface="Carlito"/>
              </a:rPr>
              <a:t>c</a:t>
            </a:r>
            <a:r>
              <a:rPr sz="2800" spc="-10" dirty="0">
                <a:latin typeface="Carlito"/>
                <a:cs typeface="Carlito"/>
              </a:rPr>
              <a:t>olo</a:t>
            </a:r>
            <a:r>
              <a:rPr sz="2800" spc="-20" dirty="0">
                <a:latin typeface="Carlito"/>
                <a:cs typeface="Carlito"/>
              </a:rPr>
              <a:t>u</a:t>
            </a:r>
            <a:r>
              <a:rPr sz="2800" spc="-5" dirty="0">
                <a:latin typeface="Carlito"/>
                <a:cs typeface="Carlito"/>
              </a:rPr>
              <a:t>r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(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Di</a:t>
            </a:r>
            <a:r>
              <a:rPr sz="2800" spc="-35" dirty="0">
                <a:solidFill>
                  <a:srgbClr val="FF0000"/>
                </a:solidFill>
                <a:latin typeface="Carlito"/>
                <a:cs typeface="Carlito"/>
              </a:rPr>
              <a:t>s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tinction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	f</a:t>
            </a:r>
            <a:r>
              <a:rPr sz="2800" spc="-60" dirty="0">
                <a:solidFill>
                  <a:srgbClr val="FF0000"/>
                </a:solidFill>
                <a:latin typeface="Carlito"/>
                <a:cs typeface="Carlito"/>
              </a:rPr>
              <a:t>r</a:t>
            </a:r>
            <a:r>
              <a:rPr sz="2800" spc="5" dirty="0">
                <a:solidFill>
                  <a:srgbClr val="FF0000"/>
                </a:solidFill>
                <a:latin typeface="Carlito"/>
                <a:cs typeface="Carlito"/>
              </a:rPr>
              <a:t>o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m</a:t>
            </a:r>
            <a:endParaRPr sz="2800">
              <a:latin typeface="Carlito"/>
              <a:cs typeface="Carlito"/>
            </a:endParaRPr>
          </a:p>
          <a:p>
            <a:pPr marR="5080" algn="r">
              <a:lnSpc>
                <a:spcPts val="3195"/>
              </a:lnSpc>
            </a:pPr>
            <a:r>
              <a:rPr sz="2800" spc="-60" dirty="0">
                <a:solidFill>
                  <a:srgbClr val="FF0000"/>
                </a:solidFill>
                <a:latin typeface="Carlito"/>
                <a:cs typeface="Carlito"/>
              </a:rPr>
              <a:t>y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arn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28229" y="2237308"/>
            <a:ext cx="679450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0650" marR="5080" indent="-108585">
              <a:lnSpc>
                <a:spcPts val="3030"/>
              </a:lnSpc>
              <a:spcBef>
                <a:spcPts val="475"/>
              </a:spcBef>
            </a:pPr>
            <a:r>
              <a:rPr sz="2800" spc="5" dirty="0">
                <a:solidFill>
                  <a:srgbClr val="FF0000"/>
                </a:solidFill>
                <a:latin typeface="Carlito"/>
                <a:cs typeface="Carlito"/>
              </a:rPr>
              <a:t>j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u</a:t>
            </a:r>
            <a:r>
              <a:rPr sz="2800" spc="-40" dirty="0">
                <a:solidFill>
                  <a:srgbClr val="FF0000"/>
                </a:solidFill>
                <a:latin typeface="Carlito"/>
                <a:cs typeface="Carlito"/>
              </a:rPr>
              <a:t>t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e,  </a:t>
            </a:r>
            <a:r>
              <a:rPr sz="2800" spc="5" dirty="0">
                <a:solidFill>
                  <a:srgbClr val="FF0000"/>
                </a:solidFill>
                <a:latin typeface="Carlito"/>
                <a:cs typeface="Carlito"/>
              </a:rPr>
              <a:t>a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nd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8055" y="3006089"/>
            <a:ext cx="7759065" cy="1474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6270">
              <a:lnSpc>
                <a:spcPct val="100000"/>
              </a:lnSpc>
              <a:spcBef>
                <a:spcPts val="95"/>
              </a:spcBef>
            </a:pPr>
            <a:r>
              <a:rPr sz="2800" spc="-20" dirty="0">
                <a:solidFill>
                  <a:srgbClr val="FF0000"/>
                </a:solidFill>
                <a:latin typeface="Carlito"/>
                <a:cs typeface="Carlito"/>
              </a:rPr>
              <a:t>acetate</a:t>
            </a:r>
            <a:r>
              <a:rPr sz="2800" spc="-2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spc="-30" dirty="0">
                <a:solidFill>
                  <a:srgbClr val="FF0000"/>
                </a:solidFill>
                <a:latin typeface="Carlito"/>
                <a:cs typeface="Carlito"/>
              </a:rPr>
              <a:t>rayon</a:t>
            </a:r>
            <a:r>
              <a:rPr sz="2800" spc="-30" dirty="0">
                <a:latin typeface="Carlito"/>
                <a:cs typeface="Carlito"/>
              </a:rPr>
              <a:t>)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527685" algn="l"/>
                <a:tab pos="1873250" algn="l"/>
                <a:tab pos="2815590" algn="l"/>
                <a:tab pos="3620135" algn="l"/>
                <a:tab pos="4748530" algn="l"/>
                <a:tab pos="5749290" algn="l"/>
                <a:tab pos="6116955" algn="l"/>
              </a:tabLst>
            </a:pPr>
            <a:r>
              <a:rPr sz="2800" spc="-10" dirty="0">
                <a:latin typeface="Carlito"/>
                <a:cs typeface="Carlito"/>
              </a:rPr>
              <a:t>2</a:t>
            </a:r>
            <a:r>
              <a:rPr sz="2800" spc="-5" dirty="0">
                <a:latin typeface="Carlito"/>
                <a:cs typeface="Carlito"/>
              </a:rPr>
              <a:t>.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Cu</a:t>
            </a:r>
            <a:r>
              <a:rPr sz="2800" u="heavy" spc="-7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</a:t>
            </a:r>
            <a:r>
              <a:rPr sz="2800" u="heavy" spc="-5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x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am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	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</a:t>
            </a:r>
            <a:r>
              <a:rPr sz="2800" u="heavy" spc="-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</a:t>
            </a:r>
            <a:r>
              <a:rPr sz="2800" dirty="0">
                <a:latin typeface="Carlito"/>
                <a:cs typeface="Carlito"/>
              </a:rPr>
              <a:t>:</a:t>
            </a:r>
            <a:r>
              <a:rPr sz="2800" spc="-5" dirty="0">
                <a:latin typeface="Carlito"/>
                <a:cs typeface="Carlito"/>
              </a:rPr>
              <a:t>-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R</a:t>
            </a:r>
            <a:r>
              <a:rPr sz="2800" spc="-20" dirty="0">
                <a:latin typeface="Carlito"/>
                <a:cs typeface="Carlito"/>
              </a:rPr>
              <a:t>a</a:t>
            </a:r>
            <a:r>
              <a:rPr sz="2800" spc="-5" dirty="0">
                <a:latin typeface="Carlito"/>
                <a:cs typeface="Carlito"/>
              </a:rPr>
              <a:t>w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25" dirty="0">
                <a:latin typeface="Carlito"/>
                <a:cs typeface="Carlito"/>
              </a:rPr>
              <a:t>c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40" dirty="0">
                <a:latin typeface="Carlito"/>
                <a:cs typeface="Carlito"/>
              </a:rPr>
              <a:t>t</a:t>
            </a:r>
            <a:r>
              <a:rPr sz="2800" spc="-35" dirty="0">
                <a:latin typeface="Carlito"/>
                <a:cs typeface="Carlito"/>
              </a:rPr>
              <a:t>t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fib</a:t>
            </a:r>
            <a:r>
              <a:rPr sz="2800" spc="-45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es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+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5" dirty="0">
                <a:latin typeface="Carlito"/>
                <a:cs typeface="Carlito"/>
              </a:rPr>
              <a:t>A</a:t>
            </a:r>
            <a:r>
              <a:rPr sz="2800" spc="-5" dirty="0">
                <a:latin typeface="Carlito"/>
                <a:cs typeface="Carlito"/>
              </a:rPr>
              <a:t>mm</a:t>
            </a:r>
            <a:r>
              <a:rPr sz="2800" dirty="0">
                <a:latin typeface="Carlito"/>
                <a:cs typeface="Carlito"/>
              </a:rPr>
              <a:t>o</a:t>
            </a:r>
            <a:r>
              <a:rPr sz="2800" spc="-10" dirty="0">
                <a:latin typeface="Carlito"/>
                <a:cs typeface="Carlito"/>
              </a:rPr>
              <a:t>n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25" dirty="0">
                <a:latin typeface="Carlito"/>
                <a:cs typeface="Carlito"/>
              </a:rPr>
              <a:t>c</a:t>
            </a:r>
            <a:r>
              <a:rPr sz="2800" spc="-5" dirty="0">
                <a:latin typeface="Carlito"/>
                <a:cs typeface="Carlito"/>
              </a:rPr>
              <a:t>al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42335" y="4412996"/>
            <a:ext cx="56686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61440" algn="l"/>
                <a:tab pos="3098800" algn="l"/>
              </a:tabLst>
            </a:pPr>
            <a:r>
              <a:rPr sz="2800" spc="-20" dirty="0">
                <a:latin typeface="Carlito"/>
                <a:cs typeface="Carlito"/>
              </a:rPr>
              <a:t>oxide	</a:t>
            </a:r>
            <a:r>
              <a:rPr sz="2800" spc="-5" dirty="0">
                <a:latin typeface="Carlito"/>
                <a:cs typeface="Carlito"/>
              </a:rPr>
              <a:t>solution	</a:t>
            </a:r>
            <a:r>
              <a:rPr sz="2800" spc="-15" dirty="0">
                <a:latin typeface="Carlito"/>
                <a:cs typeface="Carlito"/>
              </a:rPr>
              <a:t>(cuoxam-reagent)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63088" y="4797044"/>
            <a:ext cx="57467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62635" algn="l"/>
                <a:tab pos="1911350" algn="l"/>
                <a:tab pos="2936240" algn="l"/>
                <a:tab pos="3787775" algn="l"/>
                <a:tab pos="5436870" algn="l"/>
              </a:tabLst>
            </a:pPr>
            <a:r>
              <a:rPr sz="2800" spc="-70" dirty="0">
                <a:latin typeface="Carlito"/>
                <a:cs typeface="Carlito"/>
              </a:rPr>
              <a:t>r</a:t>
            </a:r>
            <a:r>
              <a:rPr sz="2800" spc="-25" dirty="0">
                <a:latin typeface="Carlito"/>
                <a:cs typeface="Carlito"/>
              </a:rPr>
              <a:t>a</a:t>
            </a:r>
            <a:r>
              <a:rPr sz="2800" spc="-5" dirty="0">
                <a:latin typeface="Carlito"/>
                <a:cs typeface="Carlito"/>
              </a:rPr>
              <a:t>w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25" dirty="0">
                <a:latin typeface="Carlito"/>
                <a:cs typeface="Carlito"/>
              </a:rPr>
              <a:t>c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40" dirty="0">
                <a:latin typeface="Carlito"/>
                <a:cs typeface="Carlito"/>
              </a:rPr>
              <a:t>t</a:t>
            </a:r>
            <a:r>
              <a:rPr sz="2800" spc="-35" dirty="0">
                <a:latin typeface="Carlito"/>
                <a:cs typeface="Carlito"/>
              </a:rPr>
              <a:t>t</a:t>
            </a:r>
            <a:r>
              <a:rPr sz="2800" spc="-15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fib</a:t>
            </a:r>
            <a:r>
              <a:rPr sz="2800" spc="-45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es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with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70" dirty="0">
                <a:latin typeface="Carlito"/>
                <a:cs typeface="Carlito"/>
              </a:rPr>
              <a:t>f</a:t>
            </a:r>
            <a:r>
              <a:rPr sz="2800" spc="-10" dirty="0">
                <a:latin typeface="Carlito"/>
                <a:cs typeface="Carlito"/>
              </a:rPr>
              <a:t>or</a:t>
            </a:r>
            <a:r>
              <a:rPr sz="2800" spc="-5" dirty="0">
                <a:latin typeface="Carlito"/>
                <a:cs typeface="Carlito"/>
              </a:rPr>
              <a:t>m</a:t>
            </a:r>
            <a:r>
              <a:rPr sz="2800" spc="-25" dirty="0">
                <a:latin typeface="Carlito"/>
                <a:cs typeface="Carlito"/>
              </a:rPr>
              <a:t>a</a:t>
            </a:r>
            <a:r>
              <a:rPr sz="2800" spc="-5" dirty="0">
                <a:latin typeface="Carlito"/>
                <a:cs typeface="Carlito"/>
              </a:rPr>
              <a:t>tion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of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63472" y="4412996"/>
            <a:ext cx="1332230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sz="2800" spc="-10" dirty="0">
                <a:latin typeface="Carlito"/>
                <a:cs typeface="Carlito"/>
              </a:rPr>
              <a:t>copper  dissolves  bal</a:t>
            </a:r>
            <a:r>
              <a:rPr sz="2800" spc="-25" dirty="0">
                <a:latin typeface="Carlito"/>
                <a:cs typeface="Carlito"/>
              </a:rPr>
              <a:t>l</a:t>
            </a:r>
            <a:r>
              <a:rPr sz="2800" spc="-10" dirty="0">
                <a:latin typeface="Carlito"/>
                <a:cs typeface="Carlito"/>
              </a:rPr>
              <a:t>oo</a:t>
            </a:r>
            <a:r>
              <a:rPr sz="2800" spc="5" dirty="0">
                <a:latin typeface="Carlito"/>
                <a:cs typeface="Carlito"/>
              </a:rPr>
              <a:t>n</a:t>
            </a:r>
            <a:r>
              <a:rPr sz="2800" spc="-10" dirty="0">
                <a:latin typeface="Carlito"/>
                <a:cs typeface="Carlito"/>
              </a:rPr>
              <a:t>s,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9204" y="5181091"/>
            <a:ext cx="55778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51255" algn="l"/>
                <a:tab pos="2980055" algn="l"/>
                <a:tab pos="4277360" algn="l"/>
              </a:tabLst>
            </a:pPr>
            <a:r>
              <a:rPr sz="2800" spc="-5" dirty="0">
                <a:latin typeface="Carlito"/>
                <a:cs typeface="Carlito"/>
              </a:rPr>
              <a:t>while	</a:t>
            </a:r>
            <a:r>
              <a:rPr sz="2800" spc="-10" dirty="0">
                <a:latin typeface="Carlito"/>
                <a:cs typeface="Carlito"/>
              </a:rPr>
              <a:t>absorbent	</a:t>
            </a:r>
            <a:r>
              <a:rPr sz="2800" spc="-20" dirty="0">
                <a:latin typeface="Carlito"/>
                <a:cs typeface="Carlito"/>
              </a:rPr>
              <a:t>cotton	</a:t>
            </a:r>
            <a:r>
              <a:rPr sz="2800" spc="-10" dirty="0">
                <a:latin typeface="Carlito"/>
                <a:cs typeface="Carlito"/>
              </a:rPr>
              <a:t>dissolves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63472" y="5565444"/>
            <a:ext cx="49072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rlito"/>
                <a:cs typeface="Carlito"/>
              </a:rPr>
              <a:t>completely </a:t>
            </a:r>
            <a:r>
              <a:rPr sz="2800" spc="-5" dirty="0">
                <a:latin typeface="Carlito"/>
                <a:cs typeface="Carlito"/>
              </a:rPr>
              <a:t>with </a:t>
            </a:r>
            <a:r>
              <a:rPr sz="2800" spc="-20" dirty="0">
                <a:latin typeface="Carlito"/>
                <a:cs typeface="Carlito"/>
              </a:rPr>
              <a:t>uniform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swelling.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72000" y="1854707"/>
            <a:ext cx="838200" cy="103505"/>
          </a:xfrm>
          <a:custGeom>
            <a:avLst/>
            <a:gdLst/>
            <a:ahLst/>
            <a:cxnLst/>
            <a:rect l="l" t="t" r="r" b="b"/>
            <a:pathLst>
              <a:path w="838200" h="103505">
                <a:moveTo>
                  <a:pt x="749680" y="0"/>
                </a:moveTo>
                <a:lnTo>
                  <a:pt x="745744" y="1015"/>
                </a:lnTo>
                <a:lnTo>
                  <a:pt x="744092" y="4063"/>
                </a:lnTo>
                <a:lnTo>
                  <a:pt x="742314" y="7112"/>
                </a:lnTo>
                <a:lnTo>
                  <a:pt x="743330" y="10921"/>
                </a:lnTo>
                <a:lnTo>
                  <a:pt x="746251" y="12700"/>
                </a:lnTo>
                <a:lnTo>
                  <a:pt x="802188" y="45422"/>
                </a:lnTo>
                <a:lnTo>
                  <a:pt x="825626" y="45465"/>
                </a:lnTo>
                <a:lnTo>
                  <a:pt x="825626" y="58165"/>
                </a:lnTo>
                <a:lnTo>
                  <a:pt x="802116" y="58165"/>
                </a:lnTo>
                <a:lnTo>
                  <a:pt x="743076" y="92455"/>
                </a:lnTo>
                <a:lnTo>
                  <a:pt x="742061" y="96265"/>
                </a:lnTo>
                <a:lnTo>
                  <a:pt x="745616" y="102362"/>
                </a:lnTo>
                <a:lnTo>
                  <a:pt x="749553" y="103377"/>
                </a:lnTo>
                <a:lnTo>
                  <a:pt x="752475" y="101600"/>
                </a:lnTo>
                <a:lnTo>
                  <a:pt x="827265" y="58165"/>
                </a:lnTo>
                <a:lnTo>
                  <a:pt x="825626" y="58165"/>
                </a:lnTo>
                <a:lnTo>
                  <a:pt x="827340" y="58122"/>
                </a:lnTo>
                <a:lnTo>
                  <a:pt x="838200" y="51815"/>
                </a:lnTo>
                <a:lnTo>
                  <a:pt x="749680" y="0"/>
                </a:lnTo>
                <a:close/>
              </a:path>
              <a:path w="838200" h="103505">
                <a:moveTo>
                  <a:pt x="813083" y="51796"/>
                </a:moveTo>
                <a:lnTo>
                  <a:pt x="802190" y="58122"/>
                </a:lnTo>
                <a:lnTo>
                  <a:pt x="825626" y="58165"/>
                </a:lnTo>
                <a:lnTo>
                  <a:pt x="825626" y="57276"/>
                </a:lnTo>
                <a:lnTo>
                  <a:pt x="822451" y="57276"/>
                </a:lnTo>
                <a:lnTo>
                  <a:pt x="813083" y="51796"/>
                </a:lnTo>
                <a:close/>
              </a:path>
              <a:path w="838200" h="103505">
                <a:moveTo>
                  <a:pt x="0" y="43941"/>
                </a:moveTo>
                <a:lnTo>
                  <a:pt x="0" y="56641"/>
                </a:lnTo>
                <a:lnTo>
                  <a:pt x="802190" y="58122"/>
                </a:lnTo>
                <a:lnTo>
                  <a:pt x="813083" y="51796"/>
                </a:lnTo>
                <a:lnTo>
                  <a:pt x="802188" y="45422"/>
                </a:lnTo>
                <a:lnTo>
                  <a:pt x="0" y="43941"/>
                </a:lnTo>
                <a:close/>
              </a:path>
              <a:path w="838200" h="103505">
                <a:moveTo>
                  <a:pt x="822451" y="46354"/>
                </a:moveTo>
                <a:lnTo>
                  <a:pt x="813083" y="51796"/>
                </a:lnTo>
                <a:lnTo>
                  <a:pt x="822451" y="57276"/>
                </a:lnTo>
                <a:lnTo>
                  <a:pt x="822451" y="46354"/>
                </a:lnTo>
                <a:close/>
              </a:path>
              <a:path w="838200" h="103505">
                <a:moveTo>
                  <a:pt x="825626" y="46354"/>
                </a:moveTo>
                <a:lnTo>
                  <a:pt x="822451" y="46354"/>
                </a:lnTo>
                <a:lnTo>
                  <a:pt x="822451" y="57276"/>
                </a:lnTo>
                <a:lnTo>
                  <a:pt x="825626" y="57276"/>
                </a:lnTo>
                <a:lnTo>
                  <a:pt x="825626" y="46354"/>
                </a:lnTo>
                <a:close/>
              </a:path>
              <a:path w="838200" h="103505">
                <a:moveTo>
                  <a:pt x="802188" y="45422"/>
                </a:moveTo>
                <a:lnTo>
                  <a:pt x="813083" y="51796"/>
                </a:lnTo>
                <a:lnTo>
                  <a:pt x="822451" y="46354"/>
                </a:lnTo>
                <a:lnTo>
                  <a:pt x="825626" y="46354"/>
                </a:lnTo>
                <a:lnTo>
                  <a:pt x="825626" y="45465"/>
                </a:lnTo>
                <a:lnTo>
                  <a:pt x="802188" y="454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86000" y="4826508"/>
            <a:ext cx="838200" cy="103505"/>
          </a:xfrm>
          <a:custGeom>
            <a:avLst/>
            <a:gdLst/>
            <a:ahLst/>
            <a:cxnLst/>
            <a:rect l="l" t="t" r="r" b="b"/>
            <a:pathLst>
              <a:path w="838200" h="103504">
                <a:moveTo>
                  <a:pt x="749681" y="0"/>
                </a:moveTo>
                <a:lnTo>
                  <a:pt x="745744" y="1016"/>
                </a:lnTo>
                <a:lnTo>
                  <a:pt x="744093" y="4064"/>
                </a:lnTo>
                <a:lnTo>
                  <a:pt x="742314" y="7112"/>
                </a:lnTo>
                <a:lnTo>
                  <a:pt x="743331" y="10922"/>
                </a:lnTo>
                <a:lnTo>
                  <a:pt x="746251" y="12700"/>
                </a:lnTo>
                <a:lnTo>
                  <a:pt x="802188" y="45422"/>
                </a:lnTo>
                <a:lnTo>
                  <a:pt x="825626" y="45466"/>
                </a:lnTo>
                <a:lnTo>
                  <a:pt x="825626" y="58166"/>
                </a:lnTo>
                <a:lnTo>
                  <a:pt x="802116" y="58166"/>
                </a:lnTo>
                <a:lnTo>
                  <a:pt x="743076" y="92456"/>
                </a:lnTo>
                <a:lnTo>
                  <a:pt x="742061" y="96266"/>
                </a:lnTo>
                <a:lnTo>
                  <a:pt x="745617" y="102362"/>
                </a:lnTo>
                <a:lnTo>
                  <a:pt x="749554" y="103378"/>
                </a:lnTo>
                <a:lnTo>
                  <a:pt x="752475" y="101600"/>
                </a:lnTo>
                <a:lnTo>
                  <a:pt x="827265" y="58166"/>
                </a:lnTo>
                <a:lnTo>
                  <a:pt x="825626" y="58166"/>
                </a:lnTo>
                <a:lnTo>
                  <a:pt x="827340" y="58122"/>
                </a:lnTo>
                <a:lnTo>
                  <a:pt x="838200" y="51816"/>
                </a:lnTo>
                <a:lnTo>
                  <a:pt x="749681" y="0"/>
                </a:lnTo>
                <a:close/>
              </a:path>
              <a:path w="838200" h="103504">
                <a:moveTo>
                  <a:pt x="813083" y="51796"/>
                </a:moveTo>
                <a:lnTo>
                  <a:pt x="802190" y="58122"/>
                </a:lnTo>
                <a:lnTo>
                  <a:pt x="825626" y="58166"/>
                </a:lnTo>
                <a:lnTo>
                  <a:pt x="825626" y="57277"/>
                </a:lnTo>
                <a:lnTo>
                  <a:pt x="822451" y="57277"/>
                </a:lnTo>
                <a:lnTo>
                  <a:pt x="813083" y="51796"/>
                </a:lnTo>
                <a:close/>
              </a:path>
              <a:path w="838200" h="103504">
                <a:moveTo>
                  <a:pt x="0" y="43942"/>
                </a:moveTo>
                <a:lnTo>
                  <a:pt x="0" y="56642"/>
                </a:lnTo>
                <a:lnTo>
                  <a:pt x="802190" y="58122"/>
                </a:lnTo>
                <a:lnTo>
                  <a:pt x="813083" y="51796"/>
                </a:lnTo>
                <a:lnTo>
                  <a:pt x="802188" y="45422"/>
                </a:lnTo>
                <a:lnTo>
                  <a:pt x="0" y="43942"/>
                </a:lnTo>
                <a:close/>
              </a:path>
              <a:path w="838200" h="103504">
                <a:moveTo>
                  <a:pt x="822451" y="46355"/>
                </a:moveTo>
                <a:lnTo>
                  <a:pt x="813083" y="51796"/>
                </a:lnTo>
                <a:lnTo>
                  <a:pt x="822451" y="57277"/>
                </a:lnTo>
                <a:lnTo>
                  <a:pt x="822451" y="46355"/>
                </a:lnTo>
                <a:close/>
              </a:path>
              <a:path w="838200" h="103504">
                <a:moveTo>
                  <a:pt x="825626" y="46355"/>
                </a:moveTo>
                <a:lnTo>
                  <a:pt x="822451" y="46355"/>
                </a:lnTo>
                <a:lnTo>
                  <a:pt x="822451" y="57277"/>
                </a:lnTo>
                <a:lnTo>
                  <a:pt x="825626" y="57277"/>
                </a:lnTo>
                <a:lnTo>
                  <a:pt x="825626" y="46355"/>
                </a:lnTo>
                <a:close/>
              </a:path>
              <a:path w="838200" h="103504">
                <a:moveTo>
                  <a:pt x="802188" y="45422"/>
                </a:moveTo>
                <a:lnTo>
                  <a:pt x="813083" y="51796"/>
                </a:lnTo>
                <a:lnTo>
                  <a:pt x="822451" y="46355"/>
                </a:lnTo>
                <a:lnTo>
                  <a:pt x="825626" y="46355"/>
                </a:lnTo>
                <a:lnTo>
                  <a:pt x="825626" y="45466"/>
                </a:lnTo>
                <a:lnTo>
                  <a:pt x="802188" y="454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8555" y="428244"/>
            <a:ext cx="8048244" cy="5242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38555" y="428244"/>
            <a:ext cx="8048625" cy="52451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80"/>
              </a:spcBef>
            </a:pPr>
            <a:r>
              <a:rPr sz="2800" b="1" spc="-10" dirty="0">
                <a:latin typeface="Carlito"/>
                <a:cs typeface="Carlito"/>
              </a:rPr>
              <a:t>CHEMICAL</a:t>
            </a:r>
            <a:r>
              <a:rPr sz="2800" b="1" spc="40" dirty="0">
                <a:latin typeface="Carlito"/>
                <a:cs typeface="Carlito"/>
              </a:rPr>
              <a:t> </a:t>
            </a:r>
            <a:r>
              <a:rPr sz="2800" b="1" spc="-20" dirty="0">
                <a:latin typeface="Carlito"/>
                <a:cs typeface="Carlito"/>
              </a:rPr>
              <a:t>TESTS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7600" y="1543663"/>
            <a:ext cx="7891145" cy="4122420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  <a:tabLst>
                <a:tab pos="1388745" algn="l"/>
                <a:tab pos="1697989" algn="l"/>
                <a:tab pos="2656840" algn="l"/>
                <a:tab pos="3854450" algn="l"/>
                <a:tab pos="5407660" algn="l"/>
                <a:tab pos="6708140" algn="l"/>
                <a:tab pos="7386320" algn="l"/>
              </a:tabLst>
            </a:pPr>
            <a:r>
              <a:rPr sz="2800" spc="-10" dirty="0">
                <a:latin typeface="Carlito"/>
                <a:cs typeface="Carlito"/>
              </a:rPr>
              <a:t>3</a:t>
            </a:r>
            <a:r>
              <a:rPr sz="2800" spc="-55" dirty="0">
                <a:latin typeface="Carlito"/>
                <a:cs typeface="Carlito"/>
              </a:rPr>
              <a:t>.</a:t>
            </a:r>
            <a:r>
              <a:rPr sz="2800" spc="-10" dirty="0">
                <a:latin typeface="Carlito"/>
                <a:cs typeface="Carlito"/>
              </a:rPr>
              <a:t>Co</a:t>
            </a:r>
            <a:r>
              <a:rPr sz="2800" spc="-45" dirty="0">
                <a:latin typeface="Carlito"/>
                <a:cs typeface="Carlito"/>
              </a:rPr>
              <a:t>t</a:t>
            </a:r>
            <a:r>
              <a:rPr sz="2800" spc="-35" dirty="0">
                <a:latin typeface="Carlito"/>
                <a:cs typeface="Carlito"/>
              </a:rPr>
              <a:t>t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+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d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5" dirty="0">
                <a:latin typeface="Carlito"/>
                <a:cs typeface="Carlito"/>
              </a:rPr>
              <a:t>lu</a:t>
            </a:r>
            <a:r>
              <a:rPr sz="2800" spc="-30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e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s</a:t>
            </a:r>
            <a:r>
              <a:rPr sz="2800" dirty="0">
                <a:latin typeface="Carlito"/>
                <a:cs typeface="Carlito"/>
              </a:rPr>
              <a:t>o</a:t>
            </a:r>
            <a:r>
              <a:rPr sz="2800" spc="-10" dirty="0">
                <a:latin typeface="Carlito"/>
                <a:cs typeface="Carlito"/>
              </a:rPr>
              <a:t>diu</a:t>
            </a:r>
            <a:r>
              <a:rPr sz="2800" spc="-5" dirty="0">
                <a:latin typeface="Carlito"/>
                <a:cs typeface="Carlito"/>
              </a:rPr>
              <a:t>m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0" dirty="0">
                <a:latin typeface="Carlito"/>
                <a:cs typeface="Carlito"/>
              </a:rPr>
              <a:t>hy</a:t>
            </a:r>
            <a:r>
              <a:rPr sz="2800" spc="-5" dirty="0">
                <a:latin typeface="Carlito"/>
                <a:cs typeface="Carlito"/>
              </a:rPr>
              <a:t>d</a:t>
            </a:r>
            <a:r>
              <a:rPr sz="2800" spc="-50" dirty="0">
                <a:latin typeface="Carlito"/>
                <a:cs typeface="Carlito"/>
              </a:rPr>
              <a:t>r</a:t>
            </a:r>
            <a:r>
              <a:rPr sz="2800" spc="-65" dirty="0">
                <a:latin typeface="Carlito"/>
                <a:cs typeface="Carlito"/>
              </a:rPr>
              <a:t>o</a:t>
            </a:r>
            <a:r>
              <a:rPr sz="2800" spc="-10" dirty="0">
                <a:latin typeface="Carlito"/>
                <a:cs typeface="Carlito"/>
              </a:rPr>
              <a:t>xid</a:t>
            </a:r>
            <a:r>
              <a:rPr sz="2800" spc="-5" dirty="0">
                <a:latin typeface="Carlito"/>
                <a:cs typeface="Carlito"/>
              </a:rPr>
              <a:t>e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sol</a:t>
            </a:r>
            <a:r>
              <a:rPr sz="2800" dirty="0">
                <a:latin typeface="Carlito"/>
                <a:cs typeface="Carlito"/>
              </a:rPr>
              <a:t>u</a:t>
            </a:r>
            <a:r>
              <a:rPr sz="2800" spc="-5" dirty="0">
                <a:latin typeface="Carlito"/>
                <a:cs typeface="Carlito"/>
              </a:rPr>
              <a:t>t</a:t>
            </a:r>
            <a:r>
              <a:rPr sz="2800" spc="-15" dirty="0">
                <a:latin typeface="Carlito"/>
                <a:cs typeface="Carlito"/>
              </a:rPr>
              <a:t>i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5" dirty="0">
                <a:latin typeface="Carlito"/>
                <a:cs typeface="Carlito"/>
              </a:rPr>
              <a:t>a</a:t>
            </a:r>
            <a:r>
              <a:rPr sz="2800" spc="-10" dirty="0">
                <a:latin typeface="Carlito"/>
                <a:cs typeface="Carlito"/>
              </a:rPr>
              <a:t>n</a:t>
            </a:r>
            <a:r>
              <a:rPr sz="2800" spc="-5" dirty="0">
                <a:latin typeface="Carlito"/>
                <a:cs typeface="Carlito"/>
              </a:rPr>
              <a:t>d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HCl</a:t>
            </a:r>
            <a:endParaRPr sz="2800">
              <a:latin typeface="Carlito"/>
              <a:cs typeface="Carlito"/>
            </a:endParaRPr>
          </a:p>
          <a:p>
            <a:pPr marL="241300">
              <a:lnSpc>
                <a:spcPct val="100000"/>
              </a:lnSpc>
              <a:spcBef>
                <a:spcPts val="1685"/>
              </a:spcBef>
            </a:pPr>
            <a:r>
              <a:rPr sz="2800" b="1" spc="-5" dirty="0">
                <a:latin typeface="Carlito"/>
                <a:cs typeface="Carlito"/>
              </a:rPr>
              <a:t>Insoluble </a:t>
            </a:r>
            <a:r>
              <a:rPr sz="2800" spc="-10" dirty="0">
                <a:latin typeface="Carlito"/>
                <a:cs typeface="Carlito"/>
              </a:rPr>
              <a:t>(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Distinction </a:t>
            </a:r>
            <a:r>
              <a:rPr sz="2800" spc="-20" dirty="0">
                <a:solidFill>
                  <a:srgbClr val="FF0000"/>
                </a:solidFill>
                <a:latin typeface="Carlito"/>
                <a:cs typeface="Carlito"/>
              </a:rPr>
              <a:t>from</a:t>
            </a:r>
            <a:r>
              <a:rPr sz="2800" spc="8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silk</a:t>
            </a:r>
            <a:r>
              <a:rPr sz="2800" spc="-10" dirty="0">
                <a:latin typeface="Carlito"/>
                <a:cs typeface="Carlito"/>
              </a:rPr>
              <a:t>).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50">
              <a:latin typeface="Carlito"/>
              <a:cs typeface="Carlito"/>
            </a:endParaRPr>
          </a:p>
          <a:p>
            <a:pPr marL="241300" marR="5080" indent="-228600" algn="just">
              <a:lnSpc>
                <a:spcPct val="150000"/>
              </a:lnSpc>
            </a:pPr>
            <a:r>
              <a:rPr sz="2800" spc="-20" dirty="0">
                <a:latin typeface="Carlito"/>
                <a:cs typeface="Carlito"/>
              </a:rPr>
              <a:t>4.Cotton </a:t>
            </a:r>
            <a:r>
              <a:rPr sz="2800" spc="-5" dirty="0">
                <a:latin typeface="Carlito"/>
                <a:cs typeface="Carlito"/>
              </a:rPr>
              <a:t>+ </a:t>
            </a:r>
            <a:r>
              <a:rPr sz="2800" spc="-10" dirty="0">
                <a:latin typeface="Carlito"/>
                <a:cs typeface="Carlito"/>
              </a:rPr>
              <a:t>Cold </a:t>
            </a:r>
            <a:r>
              <a:rPr sz="2800" spc="-5" dirty="0">
                <a:latin typeface="Carlito"/>
                <a:cs typeface="Carlito"/>
              </a:rPr>
              <a:t>80% of </a:t>
            </a:r>
            <a:r>
              <a:rPr sz="2800" spc="-10" dirty="0">
                <a:latin typeface="Carlito"/>
                <a:cs typeface="Carlito"/>
              </a:rPr>
              <a:t>sulfuric </a:t>
            </a:r>
            <a:r>
              <a:rPr sz="2800" spc="-5" dirty="0">
                <a:latin typeface="Carlito"/>
                <a:cs typeface="Carlito"/>
              </a:rPr>
              <a:t>acid </a:t>
            </a:r>
            <a:r>
              <a:rPr sz="2800" b="1" spc="-5" dirty="0">
                <a:latin typeface="Carlito"/>
                <a:cs typeface="Carlito"/>
              </a:rPr>
              <a:t>Soluble</a:t>
            </a:r>
            <a:r>
              <a:rPr sz="2800" spc="-5" dirty="0">
                <a:latin typeface="Carlito"/>
                <a:cs typeface="Carlito"/>
              </a:rPr>
              <a:t>. And  </a:t>
            </a:r>
            <a:r>
              <a:rPr sz="2800" b="1" spc="-5" dirty="0">
                <a:latin typeface="Carlito"/>
                <a:cs typeface="Carlito"/>
              </a:rPr>
              <a:t>insoluble </a:t>
            </a:r>
            <a:r>
              <a:rPr sz="2800" spc="-10" dirty="0">
                <a:latin typeface="Carlito"/>
                <a:cs typeface="Carlito"/>
              </a:rPr>
              <a:t>in cold </a:t>
            </a:r>
            <a:r>
              <a:rPr sz="2800" dirty="0">
                <a:latin typeface="Carlito"/>
                <a:cs typeface="Carlito"/>
              </a:rPr>
              <a:t>60% </a:t>
            </a:r>
            <a:r>
              <a:rPr sz="2800" spc="-10" dirty="0">
                <a:latin typeface="Carlito"/>
                <a:cs typeface="Carlito"/>
              </a:rPr>
              <a:t>sulfuric </a:t>
            </a:r>
            <a:r>
              <a:rPr sz="2800" spc="-5" dirty="0">
                <a:latin typeface="Carlito"/>
                <a:cs typeface="Carlito"/>
              </a:rPr>
              <a:t>acid, </a:t>
            </a:r>
            <a:r>
              <a:rPr sz="2800" dirty="0">
                <a:latin typeface="Carlito"/>
                <a:cs typeface="Carlito"/>
              </a:rPr>
              <a:t>Conc. </a:t>
            </a:r>
            <a:r>
              <a:rPr sz="2800" spc="-5" dirty="0">
                <a:latin typeface="Carlito"/>
                <a:cs typeface="Carlito"/>
              </a:rPr>
              <a:t>HCl, </a:t>
            </a:r>
            <a:r>
              <a:rPr sz="2800" dirty="0">
                <a:latin typeface="Carlito"/>
                <a:cs typeface="Carlito"/>
              </a:rPr>
              <a:t>5%  </a:t>
            </a:r>
            <a:r>
              <a:rPr sz="2800" spc="-40" dirty="0">
                <a:latin typeface="Carlito"/>
                <a:cs typeface="Carlito"/>
              </a:rPr>
              <a:t>KOH, </a:t>
            </a:r>
            <a:r>
              <a:rPr sz="2800" spc="-10" dirty="0">
                <a:latin typeface="Carlito"/>
                <a:cs typeface="Carlito"/>
              </a:rPr>
              <a:t>90% phenol, cresol,</a:t>
            </a:r>
            <a:r>
              <a:rPr sz="2800" spc="11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acetone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8555" y="428244"/>
            <a:ext cx="8048244" cy="5242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38555" y="428244"/>
            <a:ext cx="8048625" cy="52451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80"/>
              </a:spcBef>
            </a:pPr>
            <a:r>
              <a:rPr sz="2800" spc="-10" dirty="0"/>
              <a:t>CHEMICAL</a:t>
            </a:r>
            <a:r>
              <a:rPr sz="2800" spc="40" dirty="0"/>
              <a:t> </a:t>
            </a:r>
            <a:r>
              <a:rPr sz="2800" spc="-20" dirty="0"/>
              <a:t>TESTS</a:t>
            </a:r>
            <a:endParaRPr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67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68008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80"/>
              </a:lnSpc>
            </a:pPr>
            <a:r>
              <a:rPr sz="4000" spc="-20" dirty="0"/>
              <a:t>USES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707542" y="1983993"/>
            <a:ext cx="7727950" cy="2626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9100" indent="-407034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419734" algn="l"/>
              </a:tabLst>
            </a:pPr>
            <a:r>
              <a:rPr sz="2800" spc="-10" dirty="0">
                <a:latin typeface="Carlito"/>
                <a:cs typeface="Carlito"/>
              </a:rPr>
              <a:t>Filtering medium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surgical</a:t>
            </a:r>
            <a:r>
              <a:rPr sz="2800" spc="8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dressings.</a:t>
            </a:r>
            <a:endParaRPr sz="2800">
              <a:latin typeface="Carlito"/>
              <a:cs typeface="Carlito"/>
            </a:endParaRPr>
          </a:p>
          <a:p>
            <a:pPr marL="419100" indent="-407034">
              <a:lnSpc>
                <a:spcPct val="100000"/>
              </a:lnSpc>
              <a:spcBef>
                <a:spcPts val="2680"/>
              </a:spcBef>
              <a:buFont typeface="Wingdings"/>
              <a:buChar char=""/>
              <a:tabLst>
                <a:tab pos="419734" algn="l"/>
              </a:tabLst>
            </a:pPr>
            <a:r>
              <a:rPr sz="2800" spc="-10" dirty="0">
                <a:latin typeface="Carlito"/>
                <a:cs typeface="Carlito"/>
              </a:rPr>
              <a:t>Insulating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material</a:t>
            </a:r>
            <a:endParaRPr sz="2800">
              <a:latin typeface="Carlito"/>
              <a:cs typeface="Carlito"/>
            </a:endParaRPr>
          </a:p>
          <a:p>
            <a:pPr marL="419100" marR="5080" indent="-407034">
              <a:lnSpc>
                <a:spcPct val="150100"/>
              </a:lnSpc>
              <a:spcBef>
                <a:spcPts val="1005"/>
              </a:spcBef>
              <a:buFont typeface="Wingdings"/>
              <a:buChar char=""/>
              <a:tabLst>
                <a:tab pos="419734" algn="l"/>
              </a:tabLst>
            </a:pPr>
            <a:r>
              <a:rPr sz="2800" spc="-5" dirty="0">
                <a:latin typeface="Carlito"/>
                <a:cs typeface="Carlito"/>
              </a:rPr>
              <a:t>Absorbent </a:t>
            </a:r>
            <a:r>
              <a:rPr sz="2800" spc="-20" dirty="0">
                <a:latin typeface="Carlito"/>
                <a:cs typeface="Carlito"/>
              </a:rPr>
              <a:t>cotton </a:t>
            </a:r>
            <a:r>
              <a:rPr sz="2800" spc="-10" dirty="0">
                <a:latin typeface="Carlito"/>
                <a:cs typeface="Carlito"/>
              </a:rPr>
              <a:t>absorbs blood, </a:t>
            </a:r>
            <a:r>
              <a:rPr sz="2800" dirty="0">
                <a:latin typeface="Carlito"/>
                <a:cs typeface="Carlito"/>
              </a:rPr>
              <a:t>mucus, </a:t>
            </a:r>
            <a:r>
              <a:rPr sz="2800" spc="-10" dirty="0">
                <a:latin typeface="Carlito"/>
                <a:cs typeface="Carlito"/>
              </a:rPr>
              <a:t>pus </a:t>
            </a:r>
            <a:r>
              <a:rPr sz="2800" dirty="0">
                <a:latin typeface="Carlito"/>
                <a:cs typeface="Carlito"/>
              </a:rPr>
              <a:t>and  </a:t>
            </a:r>
            <a:r>
              <a:rPr sz="2800" spc="-20" dirty="0">
                <a:latin typeface="Carlito"/>
                <a:cs typeface="Carlito"/>
              </a:rPr>
              <a:t>prevents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wounds </a:t>
            </a:r>
            <a:r>
              <a:rPr sz="2800" spc="-20" dirty="0">
                <a:latin typeface="Carlito"/>
                <a:cs typeface="Carlito"/>
              </a:rPr>
              <a:t>from</a:t>
            </a:r>
            <a:r>
              <a:rPr sz="2800" spc="10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infections.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0124" y="1725929"/>
            <a:ext cx="7096759" cy="2499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9755" indent="-567690" algn="just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580390" algn="l"/>
              </a:tabLst>
            </a:pPr>
            <a:r>
              <a:rPr sz="2800" spc="-25" dirty="0">
                <a:latin typeface="Carlito"/>
                <a:cs typeface="Carlito"/>
              </a:rPr>
              <a:t>store </a:t>
            </a:r>
            <a:r>
              <a:rPr sz="2800" spc="-10" dirty="0">
                <a:latin typeface="Carlito"/>
                <a:cs typeface="Carlito"/>
              </a:rPr>
              <a:t>in cool</a:t>
            </a:r>
            <a:r>
              <a:rPr sz="2800" spc="6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place.</a:t>
            </a:r>
            <a:endParaRPr sz="2800">
              <a:latin typeface="Carlito"/>
              <a:cs typeface="Carlito"/>
            </a:endParaRPr>
          </a:p>
          <a:p>
            <a:pPr marL="579755" marR="5080" indent="-567690" algn="just">
              <a:lnSpc>
                <a:spcPct val="150000"/>
              </a:lnSpc>
              <a:spcBef>
                <a:spcPts val="1000"/>
              </a:spcBef>
              <a:buFont typeface="Wingdings"/>
              <a:buChar char=""/>
              <a:tabLst>
                <a:tab pos="580390" algn="l"/>
              </a:tabLst>
            </a:pPr>
            <a:r>
              <a:rPr sz="2800" spc="-10" dirty="0">
                <a:latin typeface="Carlito"/>
                <a:cs typeface="Carlito"/>
              </a:rPr>
              <a:t>The absorbent </a:t>
            </a:r>
            <a:r>
              <a:rPr sz="2800" spc="-20" dirty="0">
                <a:latin typeface="Carlito"/>
                <a:cs typeface="Carlito"/>
              </a:rPr>
              <a:t>cotton </a:t>
            </a:r>
            <a:r>
              <a:rPr sz="2800" spc="-5" dirty="0">
                <a:latin typeface="Carlito"/>
                <a:cs typeface="Carlito"/>
              </a:rPr>
              <a:t>should be </a:t>
            </a:r>
            <a:r>
              <a:rPr sz="2800" spc="-15" dirty="0">
                <a:latin typeface="Carlito"/>
                <a:cs typeface="Carlito"/>
              </a:rPr>
              <a:t>wrapped </a:t>
            </a:r>
            <a:r>
              <a:rPr sz="2800" spc="10" dirty="0">
                <a:latin typeface="Carlito"/>
                <a:cs typeface="Carlito"/>
              </a:rPr>
              <a:t>in </a:t>
            </a:r>
            <a:r>
              <a:rPr sz="2800" spc="65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wrappers </a:t>
            </a:r>
            <a:r>
              <a:rPr sz="2800" spc="-5" dirty="0">
                <a:latin typeface="Carlito"/>
                <a:cs typeface="Carlito"/>
              </a:rPr>
              <a:t>so as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20" dirty="0">
                <a:latin typeface="Carlito"/>
                <a:cs typeface="Carlito"/>
              </a:rPr>
              <a:t>prevent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dust</a:t>
            </a:r>
            <a:r>
              <a:rPr sz="2800" spc="60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and  </a:t>
            </a:r>
            <a:r>
              <a:rPr sz="2800" spc="-15" dirty="0">
                <a:latin typeface="Carlito"/>
                <a:cs typeface="Carlito"/>
              </a:rPr>
              <a:t>microbial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contamination.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21080" y="617219"/>
            <a:ext cx="7252716" cy="585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21080" y="617219"/>
            <a:ext cx="7252970" cy="58547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60"/>
              </a:spcBef>
            </a:pPr>
            <a:r>
              <a:rPr sz="3200" spc="-25" dirty="0"/>
              <a:t>STORAGE</a:t>
            </a:r>
            <a:endParaRPr sz="3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708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70866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820"/>
              </a:lnSpc>
            </a:pPr>
            <a:r>
              <a:rPr sz="4400" spc="30" dirty="0">
                <a:latin typeface="Arial"/>
                <a:cs typeface="Arial"/>
              </a:rPr>
              <a:t>Hemp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3366" y="1207647"/>
            <a:ext cx="7614920" cy="4247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 marR="129539" indent="-463550">
              <a:lnSpc>
                <a:spcPct val="150000"/>
              </a:lnSpc>
              <a:spcBef>
                <a:spcPts val="95"/>
              </a:spcBef>
              <a:buFont typeface="Wingdings"/>
              <a:buChar char=""/>
              <a:tabLst>
                <a:tab pos="463550" algn="l"/>
                <a:tab pos="464184" algn="l"/>
              </a:tabLst>
            </a:pPr>
            <a:r>
              <a:rPr sz="2800" b="1" spc="-15" dirty="0">
                <a:latin typeface="Carlito"/>
                <a:cs typeface="Carlito"/>
              </a:rPr>
              <a:t>Synonyms: </a:t>
            </a:r>
            <a:r>
              <a:rPr sz="2800" spc="-10" dirty="0">
                <a:latin typeface="Carlito"/>
                <a:cs typeface="Carlito"/>
              </a:rPr>
              <a:t>Cannabis Indica, </a:t>
            </a:r>
            <a:r>
              <a:rPr sz="2800" spc="-5" dirty="0">
                <a:latin typeface="Carlito"/>
                <a:cs typeface="Carlito"/>
              </a:rPr>
              <a:t>Indian </a:t>
            </a:r>
            <a:r>
              <a:rPr sz="2800" spc="-10" dirty="0">
                <a:latin typeface="Carlito"/>
                <a:cs typeface="Carlito"/>
              </a:rPr>
              <a:t>hemp, </a:t>
            </a:r>
            <a:r>
              <a:rPr sz="2800" spc="-5" dirty="0">
                <a:latin typeface="Carlito"/>
                <a:cs typeface="Carlito"/>
              </a:rPr>
              <a:t>Ganja,  Marihuana,</a:t>
            </a:r>
            <a:r>
              <a:rPr sz="2800" spc="3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Charas.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Wingdings"/>
              <a:buChar char=""/>
            </a:pPr>
            <a:endParaRPr sz="2150">
              <a:latin typeface="Carlito"/>
              <a:cs typeface="Carlito"/>
            </a:endParaRPr>
          </a:p>
          <a:p>
            <a:pPr marL="463550" indent="-451484">
              <a:lnSpc>
                <a:spcPct val="100000"/>
              </a:lnSpc>
              <a:buFont typeface="Wingdings"/>
              <a:buChar char=""/>
              <a:tabLst>
                <a:tab pos="463550" algn="l"/>
                <a:tab pos="464184" algn="l"/>
              </a:tabLst>
            </a:pPr>
            <a:r>
              <a:rPr sz="2800" b="1" spc="-5" dirty="0">
                <a:latin typeface="Carlito"/>
                <a:cs typeface="Carlito"/>
              </a:rPr>
              <a:t>Biological</a:t>
            </a:r>
            <a:r>
              <a:rPr sz="2800" b="1" spc="15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source:</a:t>
            </a:r>
            <a:endParaRPr sz="2800">
              <a:latin typeface="Carlito"/>
              <a:cs typeface="Carlito"/>
            </a:endParaRPr>
          </a:p>
          <a:p>
            <a:pPr marL="521334" marR="5080">
              <a:lnSpc>
                <a:spcPct val="150100"/>
              </a:lnSpc>
              <a:spcBef>
                <a:spcPts val="1005"/>
              </a:spcBef>
              <a:tabLst>
                <a:tab pos="1583690" algn="l"/>
                <a:tab pos="2437130" algn="l"/>
                <a:tab pos="2836545" algn="l"/>
                <a:tab pos="4307840" algn="l"/>
                <a:tab pos="5186680" algn="l"/>
                <a:tab pos="5850255" algn="l"/>
                <a:tab pos="6642734" algn="l"/>
                <a:tab pos="7118350" algn="l"/>
              </a:tabLst>
            </a:pPr>
            <a:r>
              <a:rPr sz="2800" b="1" spc="-5" dirty="0">
                <a:latin typeface="Carlito"/>
                <a:cs typeface="Carlito"/>
              </a:rPr>
              <a:t>Hemp	</a:t>
            </a:r>
            <a:r>
              <a:rPr sz="2800" spc="-10" dirty="0">
                <a:latin typeface="Carlito"/>
                <a:cs typeface="Carlito"/>
              </a:rPr>
              <a:t>f</a:t>
            </a:r>
            <a:r>
              <a:rPr sz="2800" spc="-15" dirty="0">
                <a:latin typeface="Carlito"/>
                <a:cs typeface="Carlito"/>
              </a:rPr>
              <a:t>i</a:t>
            </a:r>
            <a:r>
              <a:rPr sz="2800" spc="-10" dirty="0">
                <a:latin typeface="Carlito"/>
                <a:cs typeface="Carlito"/>
              </a:rPr>
              <a:t>b</a:t>
            </a:r>
            <a:r>
              <a:rPr sz="2800" spc="-30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e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5" dirty="0">
                <a:latin typeface="Carlito"/>
                <a:cs typeface="Carlito"/>
              </a:rPr>
              <a:t>i</a:t>
            </a:r>
            <a:r>
              <a:rPr sz="2800" spc="-5" dirty="0">
                <a:latin typeface="Carlito"/>
                <a:cs typeface="Carlito"/>
              </a:rPr>
              <a:t>s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5" dirty="0">
                <a:latin typeface="Carlito"/>
                <a:cs typeface="Carlito"/>
              </a:rPr>
              <a:t>o</a:t>
            </a:r>
            <a:r>
              <a:rPr sz="2800" spc="-25" dirty="0">
                <a:latin typeface="Carlito"/>
                <a:cs typeface="Carlito"/>
              </a:rPr>
              <a:t>b</a:t>
            </a:r>
            <a:r>
              <a:rPr sz="2800" spc="-45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ained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f</a:t>
            </a:r>
            <a:r>
              <a:rPr sz="2800" spc="-60" dirty="0">
                <a:latin typeface="Carlito"/>
                <a:cs typeface="Carlito"/>
              </a:rPr>
              <a:t>r</a:t>
            </a:r>
            <a:r>
              <a:rPr sz="2800" spc="5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m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b</a:t>
            </a:r>
            <a:r>
              <a:rPr sz="2800" dirty="0">
                <a:latin typeface="Carlito"/>
                <a:cs typeface="Carlito"/>
              </a:rPr>
              <a:t>a</a:t>
            </a:r>
            <a:r>
              <a:rPr sz="2800" spc="-45" dirty="0">
                <a:latin typeface="Carlito"/>
                <a:cs typeface="Carlito"/>
              </a:rPr>
              <a:t>s</a:t>
            </a:r>
            <a:r>
              <a:rPr sz="2800" spc="-5" dirty="0">
                <a:latin typeface="Carlito"/>
                <a:cs typeface="Carlito"/>
              </a:rPr>
              <a:t>t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of</a:t>
            </a:r>
            <a:r>
              <a:rPr sz="2800" dirty="0">
                <a:latin typeface="Carlito"/>
                <a:cs typeface="Carlito"/>
              </a:rPr>
              <a:t>	t</a:t>
            </a:r>
            <a:r>
              <a:rPr sz="2800" spc="-10" dirty="0">
                <a:latin typeface="Carlito"/>
                <a:cs typeface="Carlito"/>
              </a:rPr>
              <a:t>he  </a:t>
            </a:r>
            <a:r>
              <a:rPr sz="2800" spc="-15" dirty="0">
                <a:latin typeface="Carlito"/>
                <a:cs typeface="Carlito"/>
              </a:rPr>
              <a:t>plant </a:t>
            </a:r>
            <a:r>
              <a:rPr sz="2800" i="1" spc="-5" dirty="0">
                <a:latin typeface="Carlito"/>
                <a:cs typeface="Carlito"/>
              </a:rPr>
              <a:t>Cannabis</a:t>
            </a:r>
            <a:r>
              <a:rPr sz="2800" i="1" spc="15" dirty="0">
                <a:latin typeface="Carlito"/>
                <a:cs typeface="Carlito"/>
              </a:rPr>
              <a:t> </a:t>
            </a:r>
            <a:r>
              <a:rPr sz="2800" i="1" spc="-10" dirty="0">
                <a:latin typeface="Carlito"/>
                <a:cs typeface="Carlito"/>
              </a:rPr>
              <a:t>sativa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50">
              <a:latin typeface="Carlito"/>
              <a:cs typeface="Carlito"/>
            </a:endParaRPr>
          </a:p>
          <a:p>
            <a:pPr marL="463550" indent="-451484">
              <a:lnSpc>
                <a:spcPct val="100000"/>
              </a:lnSpc>
              <a:buFont typeface="Wingdings"/>
              <a:buChar char=""/>
              <a:tabLst>
                <a:tab pos="463550" algn="l"/>
                <a:tab pos="464184" algn="l"/>
              </a:tabLst>
            </a:pPr>
            <a:r>
              <a:rPr sz="2800" b="1" spc="-15" dirty="0">
                <a:latin typeface="Carlito"/>
                <a:cs typeface="Carlito"/>
              </a:rPr>
              <a:t>Family:</a:t>
            </a:r>
            <a:r>
              <a:rPr sz="2800" b="1" spc="1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Cannabinaceae.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882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88265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4"/>
              </a:spcBef>
            </a:pPr>
            <a:r>
              <a:rPr sz="4400" spc="-15" dirty="0"/>
              <a:t>Cultivation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461897"/>
            <a:ext cx="77266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9100" indent="-407034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419734" algn="l"/>
                <a:tab pos="1507490" algn="l"/>
                <a:tab pos="2228850" algn="l"/>
                <a:tab pos="3576320" algn="l"/>
                <a:tab pos="4609465" algn="l"/>
                <a:tab pos="5850255" algn="l"/>
                <a:tab pos="6403340" algn="l"/>
              </a:tabLst>
            </a:pPr>
            <a:r>
              <a:rPr sz="2800" spc="-15" dirty="0">
                <a:latin typeface="Carlito"/>
                <a:cs typeface="Carlito"/>
              </a:rPr>
              <a:t>There	</a:t>
            </a:r>
            <a:r>
              <a:rPr sz="2800" spc="-20" dirty="0">
                <a:latin typeface="Carlito"/>
                <a:cs typeface="Carlito"/>
              </a:rPr>
              <a:t>are	</a:t>
            </a:r>
            <a:r>
              <a:rPr sz="2800" spc="-15" dirty="0">
                <a:latin typeface="Carlito"/>
                <a:cs typeface="Carlito"/>
              </a:rPr>
              <a:t>broadly	three	groups	</a:t>
            </a:r>
            <a:r>
              <a:rPr sz="2800" spc="-5" dirty="0">
                <a:latin typeface="Carlito"/>
                <a:cs typeface="Carlito"/>
              </a:rPr>
              <a:t>of	</a:t>
            </a:r>
            <a:r>
              <a:rPr sz="2800" spc="-10" dirty="0">
                <a:latin typeface="Carlito"/>
                <a:cs typeface="Carlito"/>
              </a:rPr>
              <a:t>Cannabis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4450" y="1682990"/>
            <a:ext cx="5438140" cy="1289050"/>
          </a:xfrm>
          <a:prstGeom prst="rect">
            <a:avLst/>
          </a:prstGeom>
        </p:spPr>
        <p:txBody>
          <a:bodyPr vert="horz" wrap="square" lIns="0" tIns="2178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14"/>
              </a:spcBef>
            </a:pPr>
            <a:r>
              <a:rPr sz="2800" spc="-10" dirty="0">
                <a:latin typeface="Carlito"/>
                <a:cs typeface="Carlito"/>
              </a:rPr>
              <a:t>varieties being </a:t>
            </a:r>
            <a:r>
              <a:rPr sz="2800" spc="-15" dirty="0">
                <a:latin typeface="Carlito"/>
                <a:cs typeface="Carlito"/>
              </a:rPr>
              <a:t>cultivated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today:</a:t>
            </a:r>
            <a:endParaRPr sz="2800">
              <a:latin typeface="Carlito"/>
              <a:cs typeface="Carlito"/>
            </a:endParaRPr>
          </a:p>
          <a:p>
            <a:pPr marL="403860" indent="-391795">
              <a:lnSpc>
                <a:spcPct val="100000"/>
              </a:lnSpc>
              <a:spcBef>
                <a:spcPts val="1610"/>
              </a:spcBef>
              <a:buFont typeface="Wingdings"/>
              <a:buChar char=""/>
              <a:tabLst>
                <a:tab pos="404495" algn="l"/>
                <a:tab pos="1868805" algn="l"/>
                <a:tab pos="3378200" algn="l"/>
                <a:tab pos="5013325" algn="l"/>
              </a:tabLst>
            </a:pPr>
            <a:r>
              <a:rPr sz="2800" spc="-165" dirty="0">
                <a:latin typeface="Carlito"/>
                <a:cs typeface="Carlito"/>
              </a:rPr>
              <a:t>V</a:t>
            </a:r>
            <a:r>
              <a:rPr sz="2800" spc="-5" dirty="0">
                <a:latin typeface="Carlito"/>
                <a:cs typeface="Carlito"/>
              </a:rPr>
              <a:t>ari</a:t>
            </a:r>
            <a:r>
              <a:rPr sz="2800" spc="-25" dirty="0">
                <a:latin typeface="Carlito"/>
                <a:cs typeface="Carlito"/>
              </a:rPr>
              <a:t>e</a:t>
            </a:r>
            <a:r>
              <a:rPr sz="2800" spc="-5" dirty="0">
                <a:latin typeface="Carlito"/>
                <a:cs typeface="Carlito"/>
              </a:rPr>
              <a:t>ties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primar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5" dirty="0">
                <a:latin typeface="Carlito"/>
                <a:cs typeface="Carlito"/>
              </a:rPr>
              <a:t>ly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cult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45" dirty="0">
                <a:latin typeface="Carlito"/>
                <a:cs typeface="Carlito"/>
              </a:rPr>
              <a:t>v</a:t>
            </a:r>
            <a:r>
              <a:rPr sz="2800" spc="-25" dirty="0">
                <a:latin typeface="Carlito"/>
                <a:cs typeface="Carlito"/>
              </a:rPr>
              <a:t>a</a:t>
            </a:r>
            <a:r>
              <a:rPr sz="2800" spc="-35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ed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70" dirty="0">
                <a:latin typeface="Carlito"/>
                <a:cs typeface="Carlito"/>
              </a:rPr>
              <a:t>f</a:t>
            </a:r>
            <a:r>
              <a:rPr sz="2800" spc="-10" dirty="0">
                <a:latin typeface="Carlito"/>
                <a:cs typeface="Carlito"/>
              </a:rPr>
              <a:t>or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06092" y="2946654"/>
            <a:ext cx="49523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39975" algn="l"/>
                <a:tab pos="3075940" algn="l"/>
                <a:tab pos="4088129" algn="l"/>
              </a:tabLst>
            </a:pPr>
            <a:r>
              <a:rPr sz="2800" spc="-5" dirty="0">
                <a:latin typeface="Carlito"/>
                <a:cs typeface="Carlito"/>
              </a:rPr>
              <a:t>cha</a:t>
            </a:r>
            <a:r>
              <a:rPr sz="2800" spc="-65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a</a:t>
            </a:r>
            <a:r>
              <a:rPr sz="2800" dirty="0">
                <a:latin typeface="Carlito"/>
                <a:cs typeface="Carlito"/>
              </a:rPr>
              <a:t>c</a:t>
            </a:r>
            <a:r>
              <a:rPr sz="2800" spc="-35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er</a:t>
            </a:r>
            <a:r>
              <a:rPr sz="2800" spc="-15" dirty="0">
                <a:latin typeface="Carlito"/>
                <a:cs typeface="Carlito"/>
              </a:rPr>
              <a:t>i</a:t>
            </a:r>
            <a:r>
              <a:rPr sz="2800" spc="-70" dirty="0">
                <a:latin typeface="Carlito"/>
                <a:cs typeface="Carlito"/>
              </a:rPr>
              <a:t>z</a:t>
            </a:r>
            <a:r>
              <a:rPr sz="2800" spc="-5" dirty="0">
                <a:latin typeface="Carlito"/>
                <a:cs typeface="Carlito"/>
              </a:rPr>
              <a:t>ed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25" dirty="0">
                <a:latin typeface="Carlito"/>
                <a:cs typeface="Carlito"/>
              </a:rPr>
              <a:t>b</a:t>
            </a:r>
            <a:r>
              <a:rPr sz="2800" spc="-5" dirty="0">
                <a:latin typeface="Carlito"/>
                <a:cs typeface="Carlito"/>
              </a:rPr>
              <a:t>y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5" dirty="0">
                <a:latin typeface="Carlito"/>
                <a:cs typeface="Carlito"/>
              </a:rPr>
              <a:t>lo</a:t>
            </a:r>
            <a:r>
              <a:rPr sz="2800" spc="-15" dirty="0">
                <a:latin typeface="Carlito"/>
                <a:cs typeface="Carlito"/>
              </a:rPr>
              <a:t>n</a:t>
            </a:r>
            <a:r>
              <a:rPr sz="2800" spc="-5" dirty="0">
                <a:latin typeface="Carlito"/>
                <a:cs typeface="Carlito"/>
              </a:rPr>
              <a:t>g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spc="-35" dirty="0">
                <a:latin typeface="Carlito"/>
                <a:cs typeface="Carlito"/>
              </a:rPr>
              <a:t>st</a:t>
            </a:r>
            <a:r>
              <a:rPr sz="2800" spc="-5" dirty="0">
                <a:latin typeface="Carlito"/>
                <a:cs typeface="Carlito"/>
              </a:rPr>
              <a:t>ems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43445" y="2519933"/>
            <a:ext cx="7124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1440" marR="5080" indent="-7937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rlito"/>
                <a:cs typeface="Carlito"/>
              </a:rPr>
              <a:t>t</a:t>
            </a:r>
            <a:r>
              <a:rPr sz="2800" spc="-10" dirty="0">
                <a:latin typeface="Carlito"/>
                <a:cs typeface="Carlito"/>
              </a:rPr>
              <a:t>he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5" dirty="0">
                <a:latin typeface="Carlito"/>
                <a:cs typeface="Carlito"/>
              </a:rPr>
              <a:t>r  </a:t>
            </a:r>
            <a:r>
              <a:rPr sz="2800" dirty="0">
                <a:latin typeface="Carlito"/>
                <a:cs typeface="Carlito"/>
              </a:rPr>
              <a:t>and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8702" y="2519933"/>
            <a:ext cx="7867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rlito"/>
                <a:cs typeface="Carlito"/>
              </a:rPr>
              <a:t>fi</a:t>
            </a:r>
            <a:r>
              <a:rPr sz="2800" spc="-20" dirty="0">
                <a:latin typeface="Carlito"/>
                <a:cs typeface="Carlito"/>
              </a:rPr>
              <a:t>b</a:t>
            </a:r>
            <a:r>
              <a:rPr sz="2800" spc="-45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e,  l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45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tle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403860">
              <a:lnSpc>
                <a:spcPct val="100000"/>
              </a:lnSpc>
              <a:spcBef>
                <a:spcPts val="1700"/>
              </a:spcBef>
            </a:pPr>
            <a:r>
              <a:rPr spc="-10" dirty="0"/>
              <a:t>branching, called </a:t>
            </a:r>
            <a:r>
              <a:rPr b="1" spc="-10" dirty="0">
                <a:latin typeface="Carlito"/>
                <a:cs typeface="Carlito"/>
              </a:rPr>
              <a:t>industrial</a:t>
            </a:r>
            <a:r>
              <a:rPr b="1" spc="85" dirty="0">
                <a:latin typeface="Carlito"/>
                <a:cs typeface="Carlito"/>
              </a:rPr>
              <a:t> </a:t>
            </a:r>
            <a:r>
              <a:rPr b="1" spc="-5" dirty="0">
                <a:latin typeface="Carlito"/>
                <a:cs typeface="Carlito"/>
              </a:rPr>
              <a:t>hemp.</a:t>
            </a:r>
          </a:p>
          <a:p>
            <a:pPr marL="403860" marR="5080" indent="-391795">
              <a:lnSpc>
                <a:spcPct val="100000"/>
              </a:lnSpc>
              <a:spcBef>
                <a:spcPts val="1600"/>
              </a:spcBef>
              <a:buFont typeface="Wingdings"/>
              <a:buChar char=""/>
              <a:tabLst>
                <a:tab pos="404495" algn="l"/>
              </a:tabLst>
            </a:pPr>
            <a:r>
              <a:rPr spc="-25" dirty="0"/>
              <a:t>Varieties </a:t>
            </a:r>
            <a:r>
              <a:rPr spc="-20" dirty="0"/>
              <a:t>grown </a:t>
            </a:r>
            <a:r>
              <a:rPr spc="-25" dirty="0"/>
              <a:t>for </a:t>
            </a:r>
            <a:r>
              <a:rPr spc="-5" dirty="0"/>
              <a:t>seed </a:t>
            </a:r>
            <a:r>
              <a:rPr spc="-20" dirty="0"/>
              <a:t>from </a:t>
            </a:r>
            <a:r>
              <a:rPr spc="-5" dirty="0"/>
              <a:t>which </a:t>
            </a:r>
            <a:r>
              <a:rPr spc="-10" dirty="0"/>
              <a:t>hemp </a:t>
            </a:r>
            <a:r>
              <a:rPr spc="-5" dirty="0"/>
              <a:t>oil </a:t>
            </a:r>
            <a:r>
              <a:rPr dirty="0"/>
              <a:t>is  </a:t>
            </a:r>
            <a:r>
              <a:rPr spc="-15" dirty="0"/>
              <a:t>extracted.</a:t>
            </a:r>
          </a:p>
          <a:p>
            <a:pPr marL="403860" marR="5715" indent="-391795">
              <a:lnSpc>
                <a:spcPct val="100000"/>
              </a:lnSpc>
              <a:spcBef>
                <a:spcPts val="1595"/>
              </a:spcBef>
              <a:buFont typeface="Wingdings"/>
              <a:buChar char=""/>
              <a:tabLst>
                <a:tab pos="404495" algn="l"/>
                <a:tab pos="1829435" algn="l"/>
                <a:tab pos="2919095" algn="l"/>
                <a:tab pos="3509010" algn="l"/>
                <a:tab pos="5085080" algn="l"/>
                <a:tab pos="5574030" algn="l"/>
              </a:tabLst>
            </a:pPr>
            <a:r>
              <a:rPr spc="-170" dirty="0"/>
              <a:t>V</a:t>
            </a:r>
            <a:r>
              <a:rPr spc="-5" dirty="0"/>
              <a:t>ar</a:t>
            </a:r>
            <a:r>
              <a:rPr spc="-15" dirty="0"/>
              <a:t>i</a:t>
            </a:r>
            <a:r>
              <a:rPr spc="-20" dirty="0"/>
              <a:t>e</a:t>
            </a:r>
            <a:r>
              <a:rPr spc="-5" dirty="0"/>
              <a:t>t</a:t>
            </a:r>
            <a:r>
              <a:rPr spc="-15" dirty="0"/>
              <a:t>i</a:t>
            </a:r>
            <a:r>
              <a:rPr spc="-5" dirty="0"/>
              <a:t>es</a:t>
            </a:r>
            <a:r>
              <a:rPr dirty="0"/>
              <a:t>	</a:t>
            </a:r>
            <a:r>
              <a:rPr spc="-5" dirty="0"/>
              <a:t>g</a:t>
            </a:r>
            <a:r>
              <a:rPr spc="-55" dirty="0"/>
              <a:t>r</a:t>
            </a:r>
            <a:r>
              <a:rPr spc="-20" dirty="0"/>
              <a:t>o</a:t>
            </a:r>
            <a:r>
              <a:rPr spc="-5" dirty="0"/>
              <a:t>wn</a:t>
            </a:r>
            <a:r>
              <a:rPr dirty="0"/>
              <a:t>	</a:t>
            </a:r>
            <a:r>
              <a:rPr spc="-70" dirty="0"/>
              <a:t>f</a:t>
            </a:r>
            <a:r>
              <a:rPr spc="-10" dirty="0"/>
              <a:t>o</a:t>
            </a:r>
            <a:r>
              <a:rPr spc="-5" dirty="0"/>
              <a:t>r</a:t>
            </a:r>
            <a:r>
              <a:rPr dirty="0"/>
              <a:t>	</a:t>
            </a:r>
            <a:r>
              <a:rPr spc="-5" dirty="0"/>
              <a:t>me</a:t>
            </a:r>
            <a:r>
              <a:rPr spc="-20" dirty="0"/>
              <a:t>d</a:t>
            </a:r>
            <a:r>
              <a:rPr spc="-5" dirty="0"/>
              <a:t>icinal</a:t>
            </a:r>
            <a:r>
              <a:rPr dirty="0"/>
              <a:t>	</a:t>
            </a:r>
            <a:r>
              <a:rPr spc="-5" dirty="0"/>
              <a:t>or</a:t>
            </a:r>
            <a:r>
              <a:rPr dirty="0"/>
              <a:t>	</a:t>
            </a:r>
            <a:r>
              <a:rPr spc="-50" dirty="0"/>
              <a:t>r</a:t>
            </a:r>
            <a:r>
              <a:rPr spc="-5" dirty="0"/>
              <a:t>ec</a:t>
            </a:r>
            <a:r>
              <a:rPr spc="-45" dirty="0"/>
              <a:t>r</a:t>
            </a:r>
            <a:r>
              <a:rPr spc="-20" dirty="0"/>
              <a:t>e</a:t>
            </a:r>
            <a:r>
              <a:rPr spc="-25" dirty="0"/>
              <a:t>a</a:t>
            </a:r>
            <a:r>
              <a:rPr spc="-5" dirty="0"/>
              <a:t>t</a:t>
            </a:r>
            <a:r>
              <a:rPr spc="-15" dirty="0"/>
              <a:t>i</a:t>
            </a:r>
            <a:r>
              <a:rPr spc="-10" dirty="0"/>
              <a:t>onal  purposes.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1324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571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025"/>
              </a:spcBef>
            </a:pPr>
            <a:r>
              <a:rPr sz="4400" b="0" spc="-15" dirty="0">
                <a:latin typeface="Carlito"/>
                <a:cs typeface="Carlito"/>
              </a:rPr>
              <a:t>Content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9412" y="1825751"/>
            <a:ext cx="7886700" cy="4351020"/>
          </a:xfrm>
          <a:prstGeom prst="rect">
            <a:avLst/>
          </a:prstGeom>
          <a:ln w="12192">
            <a:solidFill>
              <a:srgbClr val="6FAC4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19405" indent="-229235">
              <a:lnSpc>
                <a:spcPts val="3200"/>
              </a:lnSpc>
              <a:buFont typeface="Arial"/>
              <a:buChar char="•"/>
              <a:tabLst>
                <a:tab pos="320040" algn="l"/>
              </a:tabLst>
            </a:pPr>
            <a:r>
              <a:rPr sz="2800" spc="-15" dirty="0">
                <a:latin typeface="Carlito"/>
                <a:cs typeface="Carlito"/>
              </a:rPr>
              <a:t>Introduction</a:t>
            </a:r>
            <a:endParaRPr sz="2800">
              <a:latin typeface="Carlito"/>
              <a:cs typeface="Carlito"/>
            </a:endParaRPr>
          </a:p>
          <a:p>
            <a:pPr marL="319405" indent="-22923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20040" algn="l"/>
              </a:tabLst>
            </a:pPr>
            <a:r>
              <a:rPr sz="2800" spc="-10" dirty="0">
                <a:latin typeface="Carlito"/>
                <a:cs typeface="Carlito"/>
              </a:rPr>
              <a:t>Classification</a:t>
            </a:r>
            <a:endParaRPr sz="2800">
              <a:latin typeface="Carlito"/>
              <a:cs typeface="Carlito"/>
            </a:endParaRPr>
          </a:p>
          <a:p>
            <a:pPr marL="319405" indent="-22923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320040" algn="l"/>
              </a:tabLst>
            </a:pPr>
            <a:r>
              <a:rPr sz="2800" spc="-20" dirty="0">
                <a:latin typeface="Carlito"/>
                <a:cs typeface="Carlito"/>
              </a:rPr>
              <a:t>Cotton</a:t>
            </a:r>
            <a:endParaRPr sz="2800">
              <a:latin typeface="Carlito"/>
              <a:cs typeface="Carlito"/>
            </a:endParaRPr>
          </a:p>
          <a:p>
            <a:pPr marL="319405" indent="-22923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20040" algn="l"/>
              </a:tabLst>
            </a:pPr>
            <a:r>
              <a:rPr sz="2800" spc="-10" dirty="0">
                <a:latin typeface="Carlito"/>
                <a:cs typeface="Carlito"/>
              </a:rPr>
              <a:t>Hemp</a:t>
            </a:r>
            <a:endParaRPr sz="2800">
              <a:latin typeface="Carlito"/>
              <a:cs typeface="Carlito"/>
            </a:endParaRPr>
          </a:p>
          <a:p>
            <a:pPr marL="319405" indent="-22923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20040" algn="l"/>
              </a:tabLst>
            </a:pPr>
            <a:r>
              <a:rPr sz="2800" spc="-15" dirty="0">
                <a:latin typeface="Carlito"/>
                <a:cs typeface="Carlito"/>
              </a:rPr>
              <a:t>Jute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9265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92710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5"/>
              </a:spcBef>
            </a:pPr>
            <a:r>
              <a:rPr sz="4400" spc="-20" dirty="0"/>
              <a:t>Preparation </a:t>
            </a:r>
            <a:r>
              <a:rPr sz="4400" dirty="0"/>
              <a:t>&amp;</a:t>
            </a:r>
            <a:r>
              <a:rPr sz="4400" spc="-5" dirty="0"/>
              <a:t> Morphology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766062"/>
            <a:ext cx="7730490" cy="473519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60045" marR="6350" indent="-347980" algn="just">
              <a:lnSpc>
                <a:spcPct val="80000"/>
              </a:lnSpc>
              <a:spcBef>
                <a:spcPts val="725"/>
              </a:spcBef>
              <a:buFont typeface="Wingdings"/>
              <a:buChar char=""/>
              <a:tabLst>
                <a:tab pos="360680" algn="l"/>
              </a:tabLst>
            </a:pPr>
            <a:r>
              <a:rPr sz="2600" spc="-10" dirty="0">
                <a:latin typeface="Carlito"/>
                <a:cs typeface="Carlito"/>
              </a:rPr>
              <a:t>Fibres are obtained </a:t>
            </a:r>
            <a:r>
              <a:rPr sz="2600" spc="-15" dirty="0">
                <a:latin typeface="Carlito"/>
                <a:cs typeface="Carlito"/>
              </a:rPr>
              <a:t>by </a:t>
            </a:r>
            <a:r>
              <a:rPr sz="2600" spc="-5" dirty="0">
                <a:latin typeface="Carlito"/>
                <a:cs typeface="Carlito"/>
              </a:rPr>
              <a:t>subjecting </a:t>
            </a:r>
            <a:r>
              <a:rPr sz="2600" dirty="0">
                <a:latin typeface="Carlito"/>
                <a:cs typeface="Carlito"/>
              </a:rPr>
              <a:t>the </a:t>
            </a:r>
            <a:r>
              <a:rPr sz="2600" spc="-15" dirty="0">
                <a:latin typeface="Carlito"/>
                <a:cs typeface="Carlito"/>
              </a:rPr>
              <a:t>stalks to </a:t>
            </a:r>
            <a:r>
              <a:rPr sz="2600" dirty="0">
                <a:latin typeface="Carlito"/>
                <a:cs typeface="Carlito"/>
              </a:rPr>
              <a:t>a </a:t>
            </a:r>
            <a:r>
              <a:rPr sz="2600" spc="-5" dirty="0">
                <a:latin typeface="Carlito"/>
                <a:cs typeface="Carlito"/>
              </a:rPr>
              <a:t>series  of </a:t>
            </a:r>
            <a:r>
              <a:rPr sz="2600" spc="-10" dirty="0">
                <a:latin typeface="Carlito"/>
                <a:cs typeface="Carlito"/>
              </a:rPr>
              <a:t>operations—including</a:t>
            </a:r>
            <a:r>
              <a:rPr sz="2600" spc="-10" dirty="0">
                <a:solidFill>
                  <a:srgbClr val="0462C1"/>
                </a:solidFill>
                <a:latin typeface="Carlito"/>
                <a:cs typeface="Carlito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3"/>
              </a:rPr>
              <a:t>retting</a:t>
            </a:r>
            <a:r>
              <a:rPr sz="2600" spc="-10" dirty="0">
                <a:latin typeface="Carlito"/>
                <a:cs typeface="Carlito"/>
              </a:rPr>
              <a:t>, </a:t>
            </a:r>
            <a:r>
              <a:rPr sz="2600" dirty="0">
                <a:latin typeface="Carlito"/>
                <a:cs typeface="Carlito"/>
              </a:rPr>
              <a:t>drying, and  crushing—and a </a:t>
            </a:r>
            <a:r>
              <a:rPr sz="2600" spc="-5" dirty="0">
                <a:latin typeface="Carlito"/>
                <a:cs typeface="Carlito"/>
              </a:rPr>
              <a:t>shaking</a:t>
            </a:r>
            <a:r>
              <a:rPr sz="2600" spc="-60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process</a:t>
            </a:r>
            <a:endParaRPr sz="2600">
              <a:latin typeface="Carlito"/>
              <a:cs typeface="Carlito"/>
            </a:endParaRPr>
          </a:p>
          <a:p>
            <a:pPr marL="360045" marR="7620" indent="-347980" algn="just">
              <a:lnSpc>
                <a:spcPct val="80000"/>
              </a:lnSpc>
              <a:spcBef>
                <a:spcPts val="1000"/>
              </a:spcBef>
              <a:buFont typeface="Wingdings"/>
              <a:buChar char=""/>
              <a:tabLst>
                <a:tab pos="360680" algn="l"/>
              </a:tabLst>
            </a:pPr>
            <a:r>
              <a:rPr sz="2600" spc="-5" dirty="0">
                <a:latin typeface="Carlito"/>
                <a:cs typeface="Carlito"/>
              </a:rPr>
              <a:t>that </a:t>
            </a:r>
            <a:r>
              <a:rPr sz="2600" spc="-15" dirty="0">
                <a:latin typeface="Carlito"/>
                <a:cs typeface="Carlito"/>
              </a:rPr>
              <a:t>completes </a:t>
            </a:r>
            <a:r>
              <a:rPr sz="2600" spc="-10" dirty="0">
                <a:latin typeface="Carlito"/>
                <a:cs typeface="Carlito"/>
              </a:rPr>
              <a:t>separation from </a:t>
            </a:r>
            <a:r>
              <a:rPr sz="2600" dirty="0">
                <a:latin typeface="Carlito"/>
                <a:cs typeface="Carlito"/>
              </a:rPr>
              <a:t>the </a:t>
            </a:r>
            <a:r>
              <a:rPr sz="2600" spc="-10" dirty="0">
                <a:latin typeface="Carlito"/>
                <a:cs typeface="Carlito"/>
              </a:rPr>
              <a:t>woody </a:t>
            </a:r>
            <a:r>
              <a:rPr sz="2600" spc="-5" dirty="0">
                <a:latin typeface="Carlito"/>
                <a:cs typeface="Carlito"/>
              </a:rPr>
              <a:t>portion,  releasing </a:t>
            </a:r>
            <a:r>
              <a:rPr sz="2600" dirty="0">
                <a:latin typeface="Carlito"/>
                <a:cs typeface="Carlito"/>
              </a:rPr>
              <a:t>the long, </a:t>
            </a:r>
            <a:r>
              <a:rPr sz="2600" spc="-10" dirty="0">
                <a:latin typeface="Carlito"/>
                <a:cs typeface="Carlito"/>
              </a:rPr>
              <a:t>fairly </a:t>
            </a:r>
            <a:r>
              <a:rPr sz="2600" spc="-15" dirty="0">
                <a:latin typeface="Carlito"/>
                <a:cs typeface="Carlito"/>
              </a:rPr>
              <a:t>straight </a:t>
            </a:r>
            <a:r>
              <a:rPr sz="2600" spc="-10" dirty="0">
                <a:latin typeface="Carlito"/>
                <a:cs typeface="Carlito"/>
              </a:rPr>
              <a:t>fibre, </a:t>
            </a:r>
            <a:r>
              <a:rPr sz="2600" spc="-5" dirty="0">
                <a:latin typeface="Carlito"/>
                <a:cs typeface="Carlito"/>
              </a:rPr>
              <a:t>or</a:t>
            </a:r>
            <a:r>
              <a:rPr sz="2600" spc="-25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line.</a:t>
            </a:r>
            <a:endParaRPr sz="2600">
              <a:latin typeface="Carlito"/>
              <a:cs typeface="Carlito"/>
            </a:endParaRPr>
          </a:p>
          <a:p>
            <a:pPr marL="360045" marR="5715" indent="-347980" algn="just">
              <a:lnSpc>
                <a:spcPct val="80000"/>
              </a:lnSpc>
              <a:spcBef>
                <a:spcPts val="1010"/>
              </a:spcBef>
              <a:buFont typeface="Wingdings"/>
              <a:buChar char=""/>
              <a:tabLst>
                <a:tab pos="360680" algn="l"/>
              </a:tabLst>
            </a:pPr>
            <a:r>
              <a:rPr sz="2600" spc="-5" dirty="0">
                <a:latin typeface="Carlito"/>
                <a:cs typeface="Carlito"/>
              </a:rPr>
              <a:t>The </a:t>
            </a:r>
            <a:r>
              <a:rPr sz="2600" spc="-15" dirty="0">
                <a:latin typeface="Carlito"/>
                <a:cs typeface="Carlito"/>
              </a:rPr>
              <a:t>fibre strands, </a:t>
            </a:r>
            <a:r>
              <a:rPr sz="2600" spc="-5" dirty="0">
                <a:latin typeface="Carlito"/>
                <a:cs typeface="Carlito"/>
              </a:rPr>
              <a:t>usually </a:t>
            </a:r>
            <a:r>
              <a:rPr sz="2600" spc="-15" dirty="0">
                <a:latin typeface="Carlito"/>
                <a:cs typeface="Carlito"/>
              </a:rPr>
              <a:t>over </a:t>
            </a:r>
            <a:r>
              <a:rPr sz="2600" spc="-5" dirty="0">
                <a:latin typeface="Carlito"/>
                <a:cs typeface="Carlito"/>
              </a:rPr>
              <a:t>1.8 </a:t>
            </a:r>
            <a:r>
              <a:rPr sz="2600" spc="-10" dirty="0">
                <a:latin typeface="Carlito"/>
                <a:cs typeface="Carlito"/>
              </a:rPr>
              <a:t>metres </a:t>
            </a:r>
            <a:r>
              <a:rPr sz="2600" dirty="0">
                <a:latin typeface="Carlito"/>
                <a:cs typeface="Carlito"/>
              </a:rPr>
              <a:t>(5.8 </a:t>
            </a:r>
            <a:r>
              <a:rPr sz="2600" spc="-25" dirty="0">
                <a:latin typeface="Carlito"/>
                <a:cs typeface="Carlito"/>
              </a:rPr>
              <a:t>feet)  </a:t>
            </a:r>
            <a:r>
              <a:rPr sz="2600" dirty="0">
                <a:latin typeface="Carlito"/>
                <a:cs typeface="Carlito"/>
              </a:rPr>
              <a:t>long, </a:t>
            </a:r>
            <a:r>
              <a:rPr sz="2600" spc="-10" dirty="0">
                <a:latin typeface="Carlito"/>
                <a:cs typeface="Carlito"/>
              </a:rPr>
              <a:t>are </a:t>
            </a:r>
            <a:r>
              <a:rPr sz="2600" dirty="0">
                <a:latin typeface="Carlito"/>
                <a:cs typeface="Carlito"/>
              </a:rPr>
              <a:t>made </a:t>
            </a:r>
            <a:r>
              <a:rPr sz="2600" spc="-5" dirty="0">
                <a:latin typeface="Carlito"/>
                <a:cs typeface="Carlito"/>
              </a:rPr>
              <a:t>of individual cylindrical cells </a:t>
            </a:r>
            <a:r>
              <a:rPr sz="2600" dirty="0">
                <a:latin typeface="Carlito"/>
                <a:cs typeface="Carlito"/>
              </a:rPr>
              <a:t>with an  </a:t>
            </a:r>
            <a:r>
              <a:rPr sz="2600" spc="-5" dirty="0">
                <a:latin typeface="Carlito"/>
                <a:cs typeface="Carlito"/>
              </a:rPr>
              <a:t>irregular</a:t>
            </a:r>
            <a:r>
              <a:rPr sz="2600" spc="-15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surface.</a:t>
            </a:r>
            <a:endParaRPr sz="2600">
              <a:latin typeface="Carlito"/>
              <a:cs typeface="Carlito"/>
            </a:endParaRPr>
          </a:p>
          <a:p>
            <a:pPr marL="360045" indent="-347980" algn="just">
              <a:lnSpc>
                <a:spcPct val="100000"/>
              </a:lnSpc>
              <a:spcBef>
                <a:spcPts val="370"/>
              </a:spcBef>
              <a:buFont typeface="Wingdings"/>
              <a:buChar char=""/>
              <a:tabLst>
                <a:tab pos="360680" algn="l"/>
              </a:tabLst>
            </a:pPr>
            <a:r>
              <a:rPr sz="2600" spc="-5" dirty="0">
                <a:latin typeface="Carlito"/>
                <a:cs typeface="Carlito"/>
              </a:rPr>
              <a:t>The </a:t>
            </a:r>
            <a:r>
              <a:rPr sz="2600" spc="-10" dirty="0">
                <a:latin typeface="Carlito"/>
                <a:cs typeface="Carlito"/>
              </a:rPr>
              <a:t>fibre diameter </a:t>
            </a:r>
            <a:r>
              <a:rPr sz="2600" spc="-15" dirty="0">
                <a:latin typeface="Carlito"/>
                <a:cs typeface="Carlito"/>
              </a:rPr>
              <a:t>ranges </a:t>
            </a:r>
            <a:r>
              <a:rPr sz="2600" spc="-10" dirty="0">
                <a:latin typeface="Carlito"/>
                <a:cs typeface="Carlito"/>
              </a:rPr>
              <a:t>from </a:t>
            </a:r>
            <a:r>
              <a:rPr sz="2600" dirty="0">
                <a:latin typeface="Carlito"/>
                <a:cs typeface="Carlito"/>
              </a:rPr>
              <a:t>16 </a:t>
            </a:r>
            <a:r>
              <a:rPr sz="2600" spc="-15" dirty="0">
                <a:latin typeface="Carlito"/>
                <a:cs typeface="Carlito"/>
              </a:rPr>
              <a:t>to </a:t>
            </a:r>
            <a:r>
              <a:rPr sz="2600" dirty="0">
                <a:latin typeface="Carlito"/>
                <a:cs typeface="Carlito"/>
              </a:rPr>
              <a:t>50</a:t>
            </a:r>
            <a:r>
              <a:rPr sz="2600" spc="-60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microns.</a:t>
            </a:r>
            <a:endParaRPr sz="2600">
              <a:latin typeface="Carlito"/>
              <a:cs typeface="Carlito"/>
            </a:endParaRPr>
          </a:p>
          <a:p>
            <a:pPr marL="360045" marR="5080" indent="-347980" algn="just">
              <a:lnSpc>
                <a:spcPct val="80000"/>
              </a:lnSpc>
              <a:spcBef>
                <a:spcPts val="994"/>
              </a:spcBef>
              <a:buFont typeface="Wingdings"/>
              <a:buChar char=""/>
              <a:tabLst>
                <a:tab pos="360680" algn="l"/>
              </a:tabLst>
            </a:pPr>
            <a:r>
              <a:rPr sz="2600" spc="-5" dirty="0">
                <a:latin typeface="Carlito"/>
                <a:cs typeface="Carlito"/>
              </a:rPr>
              <a:t>The </a:t>
            </a:r>
            <a:r>
              <a:rPr sz="2600" spc="-10" dirty="0">
                <a:latin typeface="Carlito"/>
                <a:cs typeface="Carlito"/>
              </a:rPr>
              <a:t>fibre, </a:t>
            </a:r>
            <a:r>
              <a:rPr sz="2600" spc="-5" dirty="0">
                <a:latin typeface="Carlito"/>
                <a:cs typeface="Carlito"/>
              </a:rPr>
              <a:t>longer </a:t>
            </a:r>
            <a:r>
              <a:rPr sz="2600" dirty="0">
                <a:latin typeface="Carlito"/>
                <a:cs typeface="Carlito"/>
              </a:rPr>
              <a:t>and less </a:t>
            </a:r>
            <a:r>
              <a:rPr sz="2600" spc="-15" dirty="0">
                <a:latin typeface="Carlito"/>
                <a:cs typeface="Carlito"/>
              </a:rPr>
              <a:t>flexible, </a:t>
            </a:r>
            <a:r>
              <a:rPr sz="2600" dirty="0">
                <a:latin typeface="Carlito"/>
                <a:cs typeface="Carlito"/>
              </a:rPr>
              <a:t>is usually </a:t>
            </a:r>
            <a:r>
              <a:rPr sz="2600" spc="-5" dirty="0">
                <a:latin typeface="Carlito"/>
                <a:cs typeface="Carlito"/>
              </a:rPr>
              <a:t>yellowish,  </a:t>
            </a:r>
            <a:r>
              <a:rPr sz="2600" spc="-10" dirty="0">
                <a:latin typeface="Carlito"/>
                <a:cs typeface="Carlito"/>
              </a:rPr>
              <a:t>greenish, </a:t>
            </a:r>
            <a:r>
              <a:rPr sz="2600" spc="-5" dirty="0">
                <a:latin typeface="Carlito"/>
                <a:cs typeface="Carlito"/>
              </a:rPr>
              <a:t>or </a:t>
            </a:r>
            <a:r>
              <a:rPr sz="2600" dirty="0">
                <a:latin typeface="Carlito"/>
                <a:cs typeface="Carlito"/>
              </a:rPr>
              <a:t>a </a:t>
            </a:r>
            <a:r>
              <a:rPr sz="2600" spc="-5" dirty="0">
                <a:latin typeface="Carlito"/>
                <a:cs typeface="Carlito"/>
              </a:rPr>
              <a:t>dark </a:t>
            </a:r>
            <a:r>
              <a:rPr sz="2600" spc="-15" dirty="0">
                <a:latin typeface="Carlito"/>
                <a:cs typeface="Carlito"/>
              </a:rPr>
              <a:t>brown </a:t>
            </a:r>
            <a:r>
              <a:rPr sz="2600" spc="-5" dirty="0">
                <a:latin typeface="Carlito"/>
                <a:cs typeface="Carlito"/>
              </a:rPr>
              <a:t>or </a:t>
            </a:r>
            <a:r>
              <a:rPr sz="2600" spc="-20" dirty="0">
                <a:latin typeface="Carlito"/>
                <a:cs typeface="Carlito"/>
              </a:rPr>
              <a:t>gray </a:t>
            </a:r>
            <a:r>
              <a:rPr sz="2600" spc="-5" dirty="0">
                <a:latin typeface="Carlito"/>
                <a:cs typeface="Carlito"/>
              </a:rPr>
              <a:t>and, </a:t>
            </a:r>
            <a:r>
              <a:rPr sz="2600" spc="-10" dirty="0">
                <a:latin typeface="Carlito"/>
                <a:cs typeface="Carlito"/>
              </a:rPr>
              <a:t>because </a:t>
            </a:r>
            <a:r>
              <a:rPr sz="2600" dirty="0">
                <a:latin typeface="Carlito"/>
                <a:cs typeface="Carlito"/>
              </a:rPr>
              <a:t>it </a:t>
            </a:r>
            <a:r>
              <a:rPr sz="2600" spc="-15" dirty="0">
                <a:latin typeface="Carlito"/>
                <a:cs typeface="Carlito"/>
              </a:rPr>
              <a:t>is  </a:t>
            </a:r>
            <a:r>
              <a:rPr sz="2600" spc="-5" dirty="0">
                <a:latin typeface="Carlito"/>
                <a:cs typeface="Carlito"/>
              </a:rPr>
              <a:t>not </a:t>
            </a:r>
            <a:r>
              <a:rPr sz="2600" dirty="0">
                <a:latin typeface="Carlito"/>
                <a:cs typeface="Carlito"/>
              </a:rPr>
              <a:t>easily </a:t>
            </a:r>
            <a:r>
              <a:rPr sz="2600" spc="-5" dirty="0">
                <a:latin typeface="Carlito"/>
                <a:cs typeface="Carlito"/>
              </a:rPr>
              <a:t>bleached </a:t>
            </a:r>
            <a:r>
              <a:rPr sz="2600" spc="-15" dirty="0">
                <a:latin typeface="Carlito"/>
                <a:cs typeface="Carlito"/>
              </a:rPr>
              <a:t>to </a:t>
            </a:r>
            <a:r>
              <a:rPr sz="2600" spc="-10" dirty="0">
                <a:latin typeface="Carlito"/>
                <a:cs typeface="Carlito"/>
              </a:rPr>
              <a:t>sufficiently </a:t>
            </a:r>
            <a:r>
              <a:rPr sz="2600" spc="-5" dirty="0">
                <a:latin typeface="Carlito"/>
                <a:cs typeface="Carlito"/>
              </a:rPr>
              <a:t>light </a:t>
            </a:r>
            <a:r>
              <a:rPr sz="2600" spc="-10" dirty="0">
                <a:latin typeface="Carlito"/>
                <a:cs typeface="Carlito"/>
              </a:rPr>
              <a:t>shades, </a:t>
            </a:r>
            <a:r>
              <a:rPr sz="2600" dirty="0">
                <a:latin typeface="Carlito"/>
                <a:cs typeface="Carlito"/>
              </a:rPr>
              <a:t>is </a:t>
            </a:r>
            <a:r>
              <a:rPr sz="2600" spc="-15" dirty="0">
                <a:latin typeface="Carlito"/>
                <a:cs typeface="Carlito"/>
              </a:rPr>
              <a:t>rarely  </a:t>
            </a:r>
            <a:r>
              <a:rPr sz="2600" spc="-10" dirty="0">
                <a:latin typeface="Carlito"/>
                <a:cs typeface="Carlito"/>
              </a:rPr>
              <a:t>dyed.</a:t>
            </a:r>
            <a:endParaRPr sz="2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1324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571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025"/>
              </a:spcBef>
            </a:pPr>
            <a:r>
              <a:rPr sz="4400" b="0" spc="-10" dirty="0">
                <a:latin typeface="Carlito"/>
                <a:cs typeface="Carlito"/>
              </a:rPr>
              <a:t>Chemical</a:t>
            </a:r>
            <a:r>
              <a:rPr sz="4400" b="0" spc="-5" dirty="0">
                <a:latin typeface="Carlito"/>
                <a:cs typeface="Carlito"/>
              </a:rPr>
              <a:t> </a:t>
            </a:r>
            <a:r>
              <a:rPr sz="4400" b="0" spc="-10" dirty="0">
                <a:latin typeface="Carlito"/>
                <a:cs typeface="Carlito"/>
              </a:rPr>
              <a:t>Constituents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1793493"/>
            <a:ext cx="7233284" cy="27533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rlito"/>
                <a:cs typeface="Carlito"/>
              </a:rPr>
              <a:t>Long, </a:t>
            </a:r>
            <a:r>
              <a:rPr sz="2800" spc="-20" dirty="0">
                <a:latin typeface="Carlito"/>
                <a:cs typeface="Carlito"/>
              </a:rPr>
              <a:t>strong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durable, </a:t>
            </a:r>
            <a:r>
              <a:rPr sz="2800" b="1" spc="-5" dirty="0">
                <a:latin typeface="Carlito"/>
                <a:cs typeface="Carlito"/>
              </a:rPr>
              <a:t>hemp </a:t>
            </a:r>
            <a:r>
              <a:rPr sz="2800" spc="-15" dirty="0">
                <a:latin typeface="Carlito"/>
                <a:cs typeface="Carlito"/>
              </a:rPr>
              <a:t>fibres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5" dirty="0">
                <a:latin typeface="Carlito"/>
                <a:cs typeface="Carlito"/>
              </a:rPr>
              <a:t>about  </a:t>
            </a:r>
            <a:r>
              <a:rPr sz="2800" b="1" spc="-5" dirty="0">
                <a:latin typeface="Carlito"/>
                <a:cs typeface="Carlito"/>
              </a:rPr>
              <a:t>70% </a:t>
            </a:r>
            <a:r>
              <a:rPr sz="2800" b="1" spc="-10" dirty="0">
                <a:latin typeface="Carlito"/>
                <a:cs typeface="Carlito"/>
              </a:rPr>
              <a:t>cellulose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20" dirty="0">
                <a:latin typeface="Carlito"/>
                <a:cs typeface="Carlito"/>
              </a:rPr>
              <a:t>contain </a:t>
            </a:r>
            <a:r>
              <a:rPr sz="2800" spc="-10" dirty="0">
                <a:latin typeface="Carlito"/>
                <a:cs typeface="Carlito"/>
              </a:rPr>
              <a:t>low levels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b="1" spc="-5" dirty="0">
                <a:latin typeface="Carlito"/>
                <a:cs typeface="Carlito"/>
              </a:rPr>
              <a:t>lignin  </a:t>
            </a:r>
            <a:r>
              <a:rPr sz="2800" b="1" spc="-10" dirty="0">
                <a:latin typeface="Carlito"/>
                <a:cs typeface="Carlito"/>
              </a:rPr>
              <a:t>(around</a:t>
            </a:r>
            <a:r>
              <a:rPr sz="2800" b="1" spc="5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8-10%).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rlito"/>
                <a:cs typeface="Carlito"/>
              </a:rPr>
              <a:t>Pectin-2.9%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25" dirty="0">
                <a:latin typeface="Carlito"/>
                <a:cs typeface="Carlito"/>
              </a:rPr>
              <a:t>Fat-Wax-0.9%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5" dirty="0">
                <a:latin typeface="Carlito"/>
                <a:cs typeface="Carlito"/>
              </a:rPr>
              <a:t>Mineral-1.8%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1324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2571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25"/>
              </a:spcBef>
            </a:pPr>
            <a:r>
              <a:rPr sz="4400" dirty="0"/>
              <a:t>Uses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793493"/>
            <a:ext cx="7290434" cy="18586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rlito"/>
                <a:cs typeface="Carlito"/>
              </a:rPr>
              <a:t>Hemp </a:t>
            </a:r>
            <a:r>
              <a:rPr sz="2800" spc="-10" dirty="0">
                <a:latin typeface="Carlito"/>
                <a:cs typeface="Carlito"/>
              </a:rPr>
              <a:t>has been used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centuries </a:t>
            </a:r>
            <a:r>
              <a:rPr sz="2800" spc="-20" dirty="0">
                <a:latin typeface="Carlito"/>
                <a:cs typeface="Carlito"/>
              </a:rPr>
              <a:t>to </a:t>
            </a:r>
            <a:r>
              <a:rPr sz="2800" spc="-25" dirty="0">
                <a:latin typeface="Carlito"/>
                <a:cs typeface="Carlito"/>
              </a:rPr>
              <a:t>make </a:t>
            </a:r>
            <a:r>
              <a:rPr sz="2800" spc="-15" dirty="0">
                <a:latin typeface="Carlito"/>
                <a:cs typeface="Carlito"/>
              </a:rPr>
              <a:t>rope,  </a:t>
            </a:r>
            <a:r>
              <a:rPr sz="2800" spc="-25" dirty="0">
                <a:latin typeface="Carlito"/>
                <a:cs typeface="Carlito"/>
              </a:rPr>
              <a:t>canvas </a:t>
            </a:r>
            <a:r>
              <a:rPr sz="2800" spc="-5" dirty="0">
                <a:latin typeface="Carlito"/>
                <a:cs typeface="Carlito"/>
              </a:rPr>
              <a:t>and</a:t>
            </a:r>
            <a:r>
              <a:rPr sz="2800" spc="4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paper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rlito"/>
                <a:cs typeface="Carlito"/>
              </a:rPr>
              <a:t>Cloth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rlito"/>
                <a:cs typeface="Carlito"/>
              </a:rPr>
              <a:t>Filter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9083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90868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90"/>
              </a:spcBef>
            </a:pPr>
            <a:r>
              <a:rPr sz="4400" spc="-15" dirty="0"/>
              <a:t>Jute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707918"/>
            <a:ext cx="4481195" cy="43757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20" dirty="0">
                <a:latin typeface="Carlito"/>
                <a:cs typeface="Carlito"/>
              </a:rPr>
              <a:t>Synonym </a:t>
            </a:r>
            <a:r>
              <a:rPr sz="2800" spc="-5" dirty="0">
                <a:latin typeface="Carlito"/>
                <a:cs typeface="Carlito"/>
              </a:rPr>
              <a:t>:-</a:t>
            </a:r>
            <a:r>
              <a:rPr sz="2800" spc="35" dirty="0">
                <a:latin typeface="Carlito"/>
                <a:cs typeface="Carlito"/>
              </a:rPr>
              <a:t> </a:t>
            </a:r>
            <a:r>
              <a:rPr sz="2800" spc="-45" dirty="0">
                <a:latin typeface="Carlito"/>
                <a:cs typeface="Carlito"/>
              </a:rPr>
              <a:t>Gunny.</a:t>
            </a:r>
            <a:endParaRPr sz="2800">
              <a:latin typeface="Carlito"/>
              <a:cs typeface="Carlito"/>
            </a:endParaRPr>
          </a:p>
          <a:p>
            <a:pPr marL="241300" indent="-228600" algn="just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rlito"/>
                <a:cs typeface="Carlito"/>
              </a:rPr>
              <a:t>BIOLOGICAL</a:t>
            </a:r>
            <a:r>
              <a:rPr sz="2800" b="1" spc="20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SOURCE:</a:t>
            </a:r>
            <a:endParaRPr sz="2800">
              <a:latin typeface="Carlito"/>
              <a:cs typeface="Carlito"/>
            </a:endParaRPr>
          </a:p>
          <a:p>
            <a:pPr marL="241300" marR="5080" indent="-228600" algn="just">
              <a:lnSpc>
                <a:spcPct val="9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rlito"/>
                <a:cs typeface="Carlito"/>
              </a:rPr>
              <a:t>It </a:t>
            </a:r>
            <a:r>
              <a:rPr sz="2800" spc="-15" dirty="0">
                <a:latin typeface="Carlito"/>
                <a:cs typeface="Carlito"/>
              </a:rPr>
              <a:t>consists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phloem </a:t>
            </a:r>
            <a:r>
              <a:rPr sz="2800" spc="-15" dirty="0">
                <a:solidFill>
                  <a:srgbClr val="FF0000"/>
                </a:solidFill>
                <a:latin typeface="Carlito"/>
                <a:cs typeface="Carlito"/>
              </a:rPr>
              <a:t>fibres </a:t>
            </a:r>
            <a:r>
              <a:rPr sz="2800" spc="-1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20" dirty="0">
                <a:solidFill>
                  <a:srgbClr val="6F2F9F"/>
                </a:solidFill>
                <a:latin typeface="Carlito"/>
                <a:cs typeface="Carlito"/>
              </a:rPr>
              <a:t>stem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various  </a:t>
            </a:r>
            <a:r>
              <a:rPr sz="2800" spc="-5" dirty="0">
                <a:latin typeface="Carlito"/>
                <a:cs typeface="Carlito"/>
              </a:rPr>
              <a:t>species of the </a:t>
            </a:r>
            <a:r>
              <a:rPr sz="2800" b="1" spc="-10" dirty="0">
                <a:solidFill>
                  <a:srgbClr val="FF0000"/>
                </a:solidFill>
                <a:latin typeface="Carlito"/>
                <a:cs typeface="Carlito"/>
              </a:rPr>
              <a:t>Corchorus</a:t>
            </a:r>
            <a:r>
              <a:rPr sz="2800" spc="-10" dirty="0">
                <a:latin typeface="Carlito"/>
                <a:cs typeface="Carlito"/>
              </a:rPr>
              <a:t>; </a:t>
            </a:r>
            <a:r>
              <a:rPr sz="2800" spc="-5" dirty="0">
                <a:latin typeface="Carlito"/>
                <a:cs typeface="Carlito"/>
              </a:rPr>
              <a:t>C.  </a:t>
            </a:r>
            <a:r>
              <a:rPr sz="2800" b="1" spc="-10" dirty="0">
                <a:latin typeface="Carlito"/>
                <a:cs typeface="Carlito"/>
              </a:rPr>
              <a:t>capsularis </a:t>
            </a:r>
            <a:r>
              <a:rPr sz="2800" spc="-5" dirty="0">
                <a:latin typeface="Carlito"/>
                <a:cs typeface="Carlito"/>
              </a:rPr>
              <a:t>Linn, C. </a:t>
            </a:r>
            <a:r>
              <a:rPr sz="2800" b="1" spc="-10" dirty="0">
                <a:latin typeface="Carlito"/>
                <a:cs typeface="Carlito"/>
              </a:rPr>
              <a:t>olitorius  </a:t>
            </a:r>
            <a:r>
              <a:rPr sz="2800" spc="-10" dirty="0">
                <a:latin typeface="Carlito"/>
                <a:cs typeface="Carlito"/>
              </a:rPr>
              <a:t>Linn,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other </a:t>
            </a:r>
            <a:r>
              <a:rPr sz="2800" spc="-5" dirty="0">
                <a:latin typeface="Carlito"/>
                <a:cs typeface="Carlito"/>
              </a:rPr>
              <a:t>species</a:t>
            </a:r>
            <a:r>
              <a:rPr sz="2800" spc="140" dirty="0">
                <a:latin typeface="Carlito"/>
                <a:cs typeface="Carlito"/>
              </a:rPr>
              <a:t> </a:t>
            </a:r>
            <a:r>
              <a:rPr sz="2800" spc="-30" dirty="0">
                <a:latin typeface="Carlito"/>
                <a:cs typeface="Carlito"/>
              </a:rPr>
              <a:t>like</a:t>
            </a:r>
            <a:endParaRPr sz="2800">
              <a:latin typeface="Carlito"/>
              <a:cs typeface="Carlito"/>
            </a:endParaRPr>
          </a:p>
          <a:p>
            <a:pPr marL="241300" algn="just">
              <a:lnSpc>
                <a:spcPts val="2855"/>
              </a:lnSpc>
            </a:pPr>
            <a:r>
              <a:rPr sz="2800" spc="-5" dirty="0">
                <a:latin typeface="Carlito"/>
                <a:cs typeface="Carlito"/>
              </a:rPr>
              <a:t>C. </a:t>
            </a:r>
            <a:r>
              <a:rPr sz="2800" b="1" spc="-5" dirty="0">
                <a:latin typeface="Carlito"/>
                <a:cs typeface="Carlito"/>
              </a:rPr>
              <a:t>cunninghamii</a:t>
            </a:r>
            <a:r>
              <a:rPr sz="2800" spc="-5" dirty="0">
                <a:latin typeface="Carlito"/>
                <a:cs typeface="Carlito"/>
              </a:rPr>
              <a:t>, C.</a:t>
            </a:r>
            <a:r>
              <a:rPr sz="2800" spc="580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junodi</a:t>
            </a:r>
            <a:endParaRPr sz="2800">
              <a:latin typeface="Carlito"/>
              <a:cs typeface="Carlito"/>
            </a:endParaRPr>
          </a:p>
          <a:p>
            <a:pPr marL="241300" algn="just">
              <a:lnSpc>
                <a:spcPts val="3190"/>
              </a:lnSpc>
            </a:pPr>
            <a:r>
              <a:rPr sz="2800" spc="-15" dirty="0">
                <a:latin typeface="Carlito"/>
                <a:cs typeface="Carlito"/>
              </a:rPr>
              <a:t>etc., </a:t>
            </a:r>
            <a:r>
              <a:rPr sz="2800" spc="-10" dirty="0">
                <a:latin typeface="Carlito"/>
                <a:cs typeface="Carlito"/>
              </a:rPr>
              <a:t>belonging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30" dirty="0">
                <a:latin typeface="Carlito"/>
                <a:cs typeface="Carlito"/>
              </a:rPr>
              <a:t>to</a:t>
            </a:r>
            <a:endParaRPr sz="2800">
              <a:latin typeface="Carlito"/>
              <a:cs typeface="Carlito"/>
            </a:endParaRPr>
          </a:p>
          <a:p>
            <a:pPr marL="241300" indent="-228600" algn="just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rlito"/>
                <a:cs typeface="Carlito"/>
              </a:rPr>
              <a:t>family </a:t>
            </a:r>
            <a:r>
              <a:rPr sz="2800" spc="-5" dirty="0">
                <a:latin typeface="Carlito"/>
                <a:cs typeface="Carlito"/>
              </a:rPr>
              <a:t>:-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Tiliaceae.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65420" y="1808988"/>
            <a:ext cx="3361944" cy="426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37106"/>
            <a:ext cx="7650480" cy="4085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5590" indent="-263525">
              <a:lnSpc>
                <a:spcPct val="100000"/>
              </a:lnSpc>
              <a:spcBef>
                <a:spcPts val="105"/>
              </a:spcBef>
              <a:buSzPct val="96153"/>
              <a:buFont typeface="Wingdings"/>
              <a:buChar char=""/>
              <a:tabLst>
                <a:tab pos="276225" algn="l"/>
              </a:tabLst>
            </a:pPr>
            <a:r>
              <a:rPr sz="2600" b="1" spc="-10" dirty="0">
                <a:latin typeface="Carlito"/>
                <a:cs typeface="Carlito"/>
              </a:rPr>
              <a:t>Geographical Source</a:t>
            </a:r>
            <a:r>
              <a:rPr sz="2600" b="1" spc="20" dirty="0">
                <a:latin typeface="Carlito"/>
                <a:cs typeface="Carlito"/>
              </a:rPr>
              <a:t> </a:t>
            </a:r>
            <a:r>
              <a:rPr sz="2600" b="1" dirty="0">
                <a:latin typeface="Carlito"/>
                <a:cs typeface="Carlito"/>
              </a:rPr>
              <a:t>:-</a:t>
            </a:r>
            <a:endParaRPr sz="2600">
              <a:latin typeface="Carlito"/>
              <a:cs typeface="Carlito"/>
            </a:endParaRPr>
          </a:p>
          <a:p>
            <a:pPr marL="537845" lvl="1" indent="-260985">
              <a:lnSpc>
                <a:spcPct val="100000"/>
              </a:lnSpc>
              <a:spcBef>
                <a:spcPts val="55"/>
              </a:spcBef>
              <a:buSzPct val="96153"/>
              <a:buFont typeface="Wingdings"/>
              <a:buChar char=""/>
              <a:tabLst>
                <a:tab pos="538480" algn="l"/>
              </a:tabLst>
            </a:pPr>
            <a:r>
              <a:rPr sz="2600" spc="-30" dirty="0">
                <a:latin typeface="Carlito"/>
                <a:cs typeface="Carlito"/>
              </a:rPr>
              <a:t>West </a:t>
            </a:r>
            <a:r>
              <a:rPr sz="2600" spc="-10" dirty="0">
                <a:latin typeface="Carlito"/>
                <a:cs typeface="Carlito"/>
              </a:rPr>
              <a:t>Bengal </a:t>
            </a:r>
            <a:r>
              <a:rPr sz="2600" dirty="0">
                <a:latin typeface="Carlito"/>
                <a:cs typeface="Carlito"/>
              </a:rPr>
              <a:t>and</a:t>
            </a:r>
            <a:r>
              <a:rPr sz="2600" spc="-5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Assam.</a:t>
            </a:r>
            <a:endParaRPr sz="2600">
              <a:latin typeface="Carlito"/>
              <a:cs typeface="Carlito"/>
            </a:endParaRPr>
          </a:p>
          <a:p>
            <a:pPr marL="276225" indent="-264160">
              <a:lnSpc>
                <a:spcPct val="100000"/>
              </a:lnSpc>
              <a:spcBef>
                <a:spcPts val="65"/>
              </a:spcBef>
              <a:buSzPct val="96153"/>
              <a:buFont typeface="Wingdings"/>
              <a:buChar char=""/>
              <a:tabLst>
                <a:tab pos="276860" algn="l"/>
              </a:tabLst>
            </a:pPr>
            <a:r>
              <a:rPr sz="2600" b="1" spc="-5" dirty="0">
                <a:latin typeface="Carlito"/>
                <a:cs typeface="Carlito"/>
              </a:rPr>
              <a:t>Description </a:t>
            </a:r>
            <a:r>
              <a:rPr sz="2600" spc="-5" dirty="0">
                <a:latin typeface="Carlito"/>
                <a:cs typeface="Carlito"/>
              </a:rPr>
              <a:t>:-</a:t>
            </a:r>
            <a:endParaRPr sz="2600">
              <a:latin typeface="Carlito"/>
              <a:cs typeface="Carlito"/>
            </a:endParaRPr>
          </a:p>
          <a:p>
            <a:pPr marL="542925" lvl="1" indent="-356235">
              <a:lnSpc>
                <a:spcPct val="100000"/>
              </a:lnSpc>
              <a:spcBef>
                <a:spcPts val="70"/>
              </a:spcBef>
              <a:buSzPct val="96153"/>
              <a:buFont typeface="Wingdings"/>
              <a:buChar char=""/>
              <a:tabLst>
                <a:tab pos="543560" algn="l"/>
              </a:tabLst>
            </a:pPr>
            <a:r>
              <a:rPr sz="2600" spc="-5" dirty="0">
                <a:latin typeface="Carlito"/>
                <a:cs typeface="Carlito"/>
              </a:rPr>
              <a:t>They </a:t>
            </a:r>
            <a:r>
              <a:rPr sz="2600" spc="-10" dirty="0">
                <a:latin typeface="Carlito"/>
                <a:cs typeface="Carlito"/>
              </a:rPr>
              <a:t>are tall, </a:t>
            </a:r>
            <a:r>
              <a:rPr sz="2600" dirty="0">
                <a:latin typeface="Carlito"/>
                <a:cs typeface="Carlito"/>
              </a:rPr>
              <a:t>usually annual</a:t>
            </a:r>
            <a:r>
              <a:rPr sz="2600" spc="-5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herbs.</a:t>
            </a:r>
            <a:endParaRPr sz="2600">
              <a:latin typeface="Carlito"/>
              <a:cs typeface="Carlito"/>
            </a:endParaRPr>
          </a:p>
          <a:p>
            <a:pPr marL="542925" marR="507365" lvl="1" indent="-355600">
              <a:lnSpc>
                <a:spcPct val="70000"/>
              </a:lnSpc>
              <a:spcBef>
                <a:spcPts val="1000"/>
              </a:spcBef>
              <a:buSzPct val="96153"/>
              <a:buFont typeface="Wingdings"/>
              <a:buChar char=""/>
              <a:tabLst>
                <a:tab pos="543560" algn="l"/>
              </a:tabLst>
            </a:pPr>
            <a:r>
              <a:rPr sz="2600" spc="-5" dirty="0">
                <a:latin typeface="Carlito"/>
                <a:cs typeface="Carlito"/>
              </a:rPr>
              <a:t>Reaching </a:t>
            </a:r>
            <a:r>
              <a:rPr sz="2600" spc="-15" dirty="0">
                <a:latin typeface="Carlito"/>
                <a:cs typeface="Carlito"/>
              </a:rPr>
              <a:t>to </a:t>
            </a:r>
            <a:r>
              <a:rPr sz="2600" dirty="0">
                <a:latin typeface="Carlito"/>
                <a:cs typeface="Carlito"/>
              </a:rPr>
              <a:t>a </a:t>
            </a:r>
            <a:r>
              <a:rPr sz="2600" spc="-10" dirty="0">
                <a:latin typeface="Carlito"/>
                <a:cs typeface="Carlito"/>
              </a:rPr>
              <a:t>height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b="1" dirty="0">
                <a:latin typeface="Carlito"/>
                <a:cs typeface="Carlito"/>
              </a:rPr>
              <a:t>2–4 m</a:t>
            </a:r>
            <a:r>
              <a:rPr sz="2600" dirty="0">
                <a:latin typeface="Carlito"/>
                <a:cs typeface="Carlito"/>
              </a:rPr>
              <a:t>, </a:t>
            </a:r>
            <a:r>
              <a:rPr sz="2600" spc="-5" dirty="0">
                <a:latin typeface="Carlito"/>
                <a:cs typeface="Carlito"/>
              </a:rPr>
              <a:t>unbranched </a:t>
            </a:r>
            <a:r>
              <a:rPr sz="2600" dirty="0">
                <a:latin typeface="Carlito"/>
                <a:cs typeface="Carlito"/>
              </a:rPr>
              <a:t>and</a:t>
            </a:r>
            <a:r>
              <a:rPr sz="2600" spc="-120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if  </a:t>
            </a:r>
            <a:r>
              <a:rPr sz="2600" spc="-5" dirty="0">
                <a:latin typeface="Carlito"/>
                <a:cs typeface="Carlito"/>
              </a:rPr>
              <a:t>branched </a:t>
            </a:r>
            <a:r>
              <a:rPr sz="2600" dirty="0">
                <a:latin typeface="Carlito"/>
                <a:cs typeface="Carlito"/>
              </a:rPr>
              <a:t>it </a:t>
            </a:r>
            <a:r>
              <a:rPr sz="2600" spc="-5" dirty="0">
                <a:latin typeface="Carlito"/>
                <a:cs typeface="Carlito"/>
              </a:rPr>
              <a:t>has only </a:t>
            </a:r>
            <a:r>
              <a:rPr sz="2600" dirty="0">
                <a:latin typeface="Carlito"/>
                <a:cs typeface="Carlito"/>
              </a:rPr>
              <a:t>a </a:t>
            </a:r>
            <a:r>
              <a:rPr sz="2600" spc="-30" dirty="0">
                <a:latin typeface="Carlito"/>
                <a:cs typeface="Carlito"/>
              </a:rPr>
              <a:t>few </a:t>
            </a:r>
            <a:r>
              <a:rPr sz="2600" spc="-5" dirty="0">
                <a:latin typeface="Carlito"/>
                <a:cs typeface="Carlito"/>
              </a:rPr>
              <a:t>side</a:t>
            </a:r>
            <a:r>
              <a:rPr sz="2600" spc="-60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branches.</a:t>
            </a:r>
            <a:endParaRPr sz="2600">
              <a:latin typeface="Carlito"/>
              <a:cs typeface="Carlito"/>
            </a:endParaRPr>
          </a:p>
          <a:p>
            <a:pPr marL="542925" marR="5080" lvl="1" indent="-355600">
              <a:lnSpc>
                <a:spcPct val="70100"/>
              </a:lnSpc>
              <a:spcBef>
                <a:spcPts val="990"/>
              </a:spcBef>
              <a:buSzPct val="96153"/>
              <a:buFont typeface="Wingdings"/>
              <a:buChar char=""/>
              <a:tabLst>
                <a:tab pos="543560" algn="l"/>
              </a:tabLst>
            </a:pPr>
            <a:r>
              <a:rPr sz="2600" spc="-5" dirty="0">
                <a:latin typeface="Carlito"/>
                <a:cs typeface="Carlito"/>
              </a:rPr>
              <a:t>The </a:t>
            </a:r>
            <a:r>
              <a:rPr sz="2600" spc="-15" dirty="0">
                <a:latin typeface="Carlito"/>
                <a:cs typeface="Carlito"/>
              </a:rPr>
              <a:t>leaves </a:t>
            </a:r>
            <a:r>
              <a:rPr sz="2600" spc="-10" dirty="0">
                <a:latin typeface="Carlito"/>
                <a:cs typeface="Carlito"/>
              </a:rPr>
              <a:t>are </a:t>
            </a:r>
            <a:r>
              <a:rPr sz="2600" spc="-5" dirty="0">
                <a:latin typeface="Carlito"/>
                <a:cs typeface="Carlito"/>
              </a:rPr>
              <a:t>alternate, simple, lanceolate, </a:t>
            </a:r>
            <a:r>
              <a:rPr sz="2600" dirty="0">
                <a:latin typeface="Carlito"/>
                <a:cs typeface="Carlito"/>
              </a:rPr>
              <a:t>5–15</a:t>
            </a:r>
            <a:r>
              <a:rPr sz="2600" spc="-114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cm  long and a </a:t>
            </a:r>
            <a:r>
              <a:rPr sz="2600" spc="-5" dirty="0">
                <a:latin typeface="Carlito"/>
                <a:cs typeface="Carlito"/>
              </a:rPr>
              <a:t>finely </a:t>
            </a:r>
            <a:r>
              <a:rPr sz="2600" spc="-15" dirty="0">
                <a:latin typeface="Carlito"/>
                <a:cs typeface="Carlito"/>
              </a:rPr>
              <a:t>serrated </a:t>
            </a:r>
            <a:r>
              <a:rPr sz="2600" spc="-5" dirty="0">
                <a:latin typeface="Carlito"/>
                <a:cs typeface="Carlito"/>
              </a:rPr>
              <a:t>or </a:t>
            </a:r>
            <a:r>
              <a:rPr sz="2600" dirty="0">
                <a:latin typeface="Carlito"/>
                <a:cs typeface="Carlito"/>
              </a:rPr>
              <a:t>lobed</a:t>
            </a:r>
            <a:r>
              <a:rPr sz="2600" spc="-7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margin.</a:t>
            </a:r>
            <a:endParaRPr sz="2600">
              <a:latin typeface="Carlito"/>
              <a:cs typeface="Carlito"/>
            </a:endParaRPr>
          </a:p>
          <a:p>
            <a:pPr marL="542925" marR="554355" lvl="1" indent="-355600">
              <a:lnSpc>
                <a:spcPct val="70000"/>
              </a:lnSpc>
              <a:spcBef>
                <a:spcPts val="1010"/>
              </a:spcBef>
              <a:buSzPct val="96153"/>
              <a:buFont typeface="Wingdings"/>
              <a:buChar char=""/>
              <a:tabLst>
                <a:tab pos="543560" algn="l"/>
              </a:tabLst>
            </a:pPr>
            <a:r>
              <a:rPr sz="2600" spc="-5" dirty="0">
                <a:latin typeface="Carlito"/>
                <a:cs typeface="Carlito"/>
              </a:rPr>
              <a:t>The </a:t>
            </a:r>
            <a:r>
              <a:rPr sz="2600" spc="-15" dirty="0">
                <a:latin typeface="Carlito"/>
                <a:cs typeface="Carlito"/>
              </a:rPr>
              <a:t>flowers </a:t>
            </a:r>
            <a:r>
              <a:rPr sz="2600" spc="-10" dirty="0">
                <a:latin typeface="Carlito"/>
                <a:cs typeface="Carlito"/>
              </a:rPr>
              <a:t>are </a:t>
            </a:r>
            <a:r>
              <a:rPr sz="2600" spc="-5" dirty="0">
                <a:latin typeface="Carlito"/>
                <a:cs typeface="Carlito"/>
              </a:rPr>
              <a:t>small </a:t>
            </a:r>
            <a:r>
              <a:rPr sz="2600" dirty="0">
                <a:latin typeface="Carlito"/>
                <a:cs typeface="Carlito"/>
              </a:rPr>
              <a:t>(1.5–3 cm in </a:t>
            </a:r>
            <a:r>
              <a:rPr sz="2600" spc="-5" dirty="0">
                <a:latin typeface="Carlito"/>
                <a:cs typeface="Carlito"/>
              </a:rPr>
              <a:t>diameter) </a:t>
            </a:r>
            <a:r>
              <a:rPr sz="2600" dirty="0">
                <a:latin typeface="Carlito"/>
                <a:cs typeface="Carlito"/>
              </a:rPr>
              <a:t>and  </a:t>
            </a:r>
            <a:r>
              <a:rPr sz="2600" spc="-40" dirty="0">
                <a:latin typeface="Carlito"/>
                <a:cs typeface="Carlito"/>
              </a:rPr>
              <a:t>yellow, </a:t>
            </a:r>
            <a:r>
              <a:rPr sz="2600" dirty="0">
                <a:latin typeface="Carlito"/>
                <a:cs typeface="Carlito"/>
              </a:rPr>
              <a:t>with </a:t>
            </a:r>
            <a:r>
              <a:rPr sz="2600" spc="-10" dirty="0">
                <a:latin typeface="Carlito"/>
                <a:cs typeface="Carlito"/>
              </a:rPr>
              <a:t>five</a:t>
            </a:r>
            <a:r>
              <a:rPr sz="2600" spc="15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petals;</a:t>
            </a:r>
            <a:endParaRPr sz="2600">
              <a:latin typeface="Carlito"/>
              <a:cs typeface="Carlito"/>
            </a:endParaRPr>
          </a:p>
          <a:p>
            <a:pPr marL="542925" lvl="1" indent="-356235">
              <a:lnSpc>
                <a:spcPct val="100000"/>
              </a:lnSpc>
              <a:spcBef>
                <a:spcPts val="60"/>
              </a:spcBef>
              <a:buSzPct val="96153"/>
              <a:buFont typeface="Wingdings"/>
              <a:buChar char=""/>
              <a:tabLst>
                <a:tab pos="543560" algn="l"/>
              </a:tabLst>
            </a:pPr>
            <a:r>
              <a:rPr sz="2600" spc="-5" dirty="0">
                <a:latin typeface="Carlito"/>
                <a:cs typeface="Carlito"/>
              </a:rPr>
              <a:t>The fruit </a:t>
            </a:r>
            <a:r>
              <a:rPr sz="2600" dirty="0">
                <a:latin typeface="Carlito"/>
                <a:cs typeface="Carlito"/>
              </a:rPr>
              <a:t>encloses </a:t>
            </a:r>
            <a:r>
              <a:rPr sz="2600" spc="-15" dirty="0">
                <a:latin typeface="Carlito"/>
                <a:cs typeface="Carlito"/>
              </a:rPr>
              <a:t>many </a:t>
            </a:r>
            <a:r>
              <a:rPr sz="2600" spc="-5" dirty="0">
                <a:latin typeface="Carlito"/>
                <a:cs typeface="Carlito"/>
              </a:rPr>
              <a:t>seeds </a:t>
            </a:r>
            <a:r>
              <a:rPr sz="2600" dirty="0">
                <a:latin typeface="Carlito"/>
                <a:cs typeface="Carlito"/>
              </a:rPr>
              <a:t>in the</a:t>
            </a:r>
            <a:r>
              <a:rPr sz="2600" spc="-95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capsule</a:t>
            </a:r>
            <a:endParaRPr sz="26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9412" y="365759"/>
            <a:ext cx="7886700" cy="888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88900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4400" spc="-15" dirty="0"/>
              <a:t>Jute</a:t>
            </a:r>
            <a:endParaRPr sz="4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236220"/>
            <a:ext cx="7886700" cy="6629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236220"/>
            <a:ext cx="7886700" cy="66294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515"/>
              </a:lnSpc>
            </a:pPr>
            <a:r>
              <a:rPr sz="4000" spc="-20" dirty="0"/>
              <a:t>Jute:</a:t>
            </a:r>
            <a:r>
              <a:rPr sz="4000" dirty="0"/>
              <a:t> </a:t>
            </a:r>
            <a:r>
              <a:rPr sz="4000" spc="-20" dirty="0"/>
              <a:t>Preparation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707542" y="997077"/>
            <a:ext cx="7730490" cy="5120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5930" indent="-4438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455930" algn="l"/>
                <a:tab pos="456565" algn="l"/>
              </a:tabLst>
            </a:pPr>
            <a:r>
              <a:rPr sz="2400" spc="-15" dirty="0">
                <a:solidFill>
                  <a:srgbClr val="6F2F9F"/>
                </a:solidFill>
                <a:latin typeface="Carlito"/>
                <a:cs typeface="Carlito"/>
              </a:rPr>
              <a:t>Retting </a:t>
            </a:r>
            <a:r>
              <a:rPr sz="2400" dirty="0">
                <a:latin typeface="Carlito"/>
                <a:cs typeface="Carlito"/>
              </a:rPr>
              <a:t>is the </a:t>
            </a:r>
            <a:r>
              <a:rPr sz="2400" spc="-10" dirty="0">
                <a:latin typeface="Carlito"/>
                <a:cs typeface="Carlito"/>
              </a:rPr>
              <a:t>process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preparation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10" dirty="0">
                <a:latin typeface="Carlito"/>
                <a:cs typeface="Carlito"/>
              </a:rPr>
              <a:t>bast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fibres.</a:t>
            </a:r>
            <a:endParaRPr sz="2400">
              <a:latin typeface="Carlito"/>
              <a:cs typeface="Carlito"/>
            </a:endParaRPr>
          </a:p>
          <a:p>
            <a:pPr marL="455930" indent="-443865">
              <a:lnSpc>
                <a:spcPct val="100000"/>
              </a:lnSpc>
              <a:spcBef>
                <a:spcPts val="130"/>
              </a:spcBef>
              <a:buFont typeface="Wingdings"/>
              <a:buChar char=""/>
              <a:tabLst>
                <a:tab pos="455930" algn="l"/>
                <a:tab pos="456565" algn="l"/>
              </a:tabLst>
            </a:pPr>
            <a:r>
              <a:rPr sz="2400" spc="-5" dirty="0">
                <a:latin typeface="Carlito"/>
                <a:cs typeface="Carlito"/>
              </a:rPr>
              <a:t>This </a:t>
            </a:r>
            <a:r>
              <a:rPr sz="2400" spc="-10" dirty="0">
                <a:latin typeface="Carlito"/>
                <a:cs typeface="Carlito"/>
              </a:rPr>
              <a:t>process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done </a:t>
            </a:r>
            <a:r>
              <a:rPr sz="2400" spc="-10" dirty="0">
                <a:latin typeface="Carlito"/>
                <a:cs typeface="Carlito"/>
              </a:rPr>
              <a:t>by three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methods,</a:t>
            </a:r>
            <a:endParaRPr sz="2400">
              <a:latin typeface="Carlito"/>
              <a:cs typeface="Carlito"/>
            </a:endParaRPr>
          </a:p>
          <a:p>
            <a:pPr marL="913130" lvl="1" indent="-452120">
              <a:lnSpc>
                <a:spcPct val="100000"/>
              </a:lnSpc>
              <a:spcBef>
                <a:spcPts val="145"/>
              </a:spcBef>
              <a:buFont typeface="Wingdings"/>
              <a:buChar char=""/>
              <a:tabLst>
                <a:tab pos="913130" algn="l"/>
                <a:tab pos="913765" algn="l"/>
              </a:tabLst>
            </a:pPr>
            <a:r>
              <a:rPr sz="2400" b="1" spc="-5" dirty="0">
                <a:solidFill>
                  <a:srgbClr val="00AF50"/>
                </a:solidFill>
                <a:latin typeface="Carlito"/>
                <a:cs typeface="Carlito"/>
              </a:rPr>
              <a:t>Microbial </a:t>
            </a:r>
            <a:r>
              <a:rPr sz="2400" b="1" dirty="0">
                <a:solidFill>
                  <a:srgbClr val="00AF50"/>
                </a:solidFill>
                <a:latin typeface="Carlito"/>
                <a:cs typeface="Carlito"/>
              </a:rPr>
              <a:t>(or</a:t>
            </a:r>
            <a:r>
              <a:rPr sz="2400" b="1" spc="-5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b="1" spc="-25" dirty="0">
                <a:solidFill>
                  <a:srgbClr val="00AF50"/>
                </a:solidFill>
                <a:latin typeface="Carlito"/>
                <a:cs typeface="Carlito"/>
              </a:rPr>
              <a:t>Water),</a:t>
            </a:r>
            <a:endParaRPr sz="2400">
              <a:latin typeface="Carlito"/>
              <a:cs typeface="Carlito"/>
            </a:endParaRPr>
          </a:p>
          <a:p>
            <a:pPr marL="913130" lvl="1" indent="-452120">
              <a:lnSpc>
                <a:spcPct val="100000"/>
              </a:lnSpc>
              <a:spcBef>
                <a:spcPts val="135"/>
              </a:spcBef>
              <a:buFont typeface="Wingdings"/>
              <a:buChar char=""/>
              <a:tabLst>
                <a:tab pos="913130" algn="l"/>
                <a:tab pos="913765" algn="l"/>
              </a:tabLst>
            </a:pPr>
            <a:r>
              <a:rPr sz="2400" b="1" spc="-10" dirty="0">
                <a:solidFill>
                  <a:srgbClr val="00AF50"/>
                </a:solidFill>
                <a:latin typeface="Carlito"/>
                <a:cs typeface="Carlito"/>
              </a:rPr>
              <a:t>Steam</a:t>
            </a:r>
            <a:endParaRPr sz="2400">
              <a:latin typeface="Carlito"/>
              <a:cs typeface="Carlito"/>
            </a:endParaRPr>
          </a:p>
          <a:p>
            <a:pPr marL="913130" lvl="1" indent="-452120">
              <a:lnSpc>
                <a:spcPct val="100000"/>
              </a:lnSpc>
              <a:spcBef>
                <a:spcPts val="130"/>
              </a:spcBef>
              <a:buFont typeface="Wingdings"/>
              <a:buChar char=""/>
              <a:tabLst>
                <a:tab pos="913130" algn="l"/>
                <a:tab pos="913765" algn="l"/>
              </a:tabLst>
            </a:pPr>
            <a:r>
              <a:rPr sz="2400" b="1" spc="-5" dirty="0">
                <a:solidFill>
                  <a:srgbClr val="00AF50"/>
                </a:solidFill>
                <a:latin typeface="Carlito"/>
                <a:cs typeface="Carlito"/>
              </a:rPr>
              <a:t>Mechanical</a:t>
            </a:r>
            <a:r>
              <a:rPr sz="2400" b="1" spc="-2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b="1" spc="-5" dirty="0">
                <a:solidFill>
                  <a:srgbClr val="00AF50"/>
                </a:solidFill>
                <a:latin typeface="Carlito"/>
                <a:cs typeface="Carlito"/>
              </a:rPr>
              <a:t>Process.</a:t>
            </a:r>
            <a:endParaRPr sz="2400">
              <a:latin typeface="Carlito"/>
              <a:cs typeface="Carlito"/>
            </a:endParaRPr>
          </a:p>
          <a:p>
            <a:pPr marL="455930" marR="5080" indent="-443865" algn="just">
              <a:lnSpc>
                <a:spcPct val="70000"/>
              </a:lnSpc>
              <a:spcBef>
                <a:spcPts val="1010"/>
              </a:spcBef>
              <a:buFont typeface="Wingdings"/>
              <a:buChar char=""/>
              <a:tabLst>
                <a:tab pos="456565" algn="l"/>
              </a:tabLst>
            </a:pPr>
            <a:r>
              <a:rPr sz="2400" spc="-5" dirty="0">
                <a:latin typeface="Carlito"/>
                <a:cs typeface="Carlito"/>
              </a:rPr>
              <a:t>The microbial or </a:t>
            </a:r>
            <a:r>
              <a:rPr sz="2400" spc="-20" dirty="0">
                <a:latin typeface="Carlito"/>
                <a:cs typeface="Carlito"/>
              </a:rPr>
              <a:t>water </a:t>
            </a:r>
            <a:r>
              <a:rPr sz="2400" spc="-15" dirty="0">
                <a:latin typeface="Carlito"/>
                <a:cs typeface="Carlito"/>
              </a:rPr>
              <a:t>retting </a:t>
            </a:r>
            <a:r>
              <a:rPr sz="2400" spc="-10" dirty="0">
                <a:latin typeface="Carlito"/>
                <a:cs typeface="Carlito"/>
              </a:rPr>
              <a:t>process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oldest </a:t>
            </a:r>
            <a:r>
              <a:rPr sz="2400" dirty="0">
                <a:latin typeface="Carlito"/>
                <a:cs typeface="Carlito"/>
              </a:rPr>
              <a:t>and  the </a:t>
            </a:r>
            <a:r>
              <a:rPr sz="2400" spc="-5" dirty="0">
                <a:latin typeface="Carlito"/>
                <a:cs typeface="Carlito"/>
              </a:rPr>
              <a:t>popular method </a:t>
            </a:r>
            <a:r>
              <a:rPr sz="2400" spc="-10" dirty="0">
                <a:latin typeface="Carlito"/>
                <a:cs typeface="Carlito"/>
              </a:rPr>
              <a:t>employed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solidFill>
                  <a:srgbClr val="C00000"/>
                </a:solidFill>
                <a:latin typeface="Carlito"/>
                <a:cs typeface="Carlito"/>
              </a:rPr>
              <a:t>breaking </a:t>
            </a:r>
            <a:r>
              <a:rPr sz="2400" spc="-5" dirty="0">
                <a:solidFill>
                  <a:srgbClr val="C00000"/>
                </a:solidFill>
                <a:latin typeface="Carlito"/>
                <a:cs typeface="Carlito"/>
              </a:rPr>
              <a:t>of </a:t>
            </a:r>
            <a:r>
              <a:rPr sz="2400" dirty="0">
                <a:solidFill>
                  <a:srgbClr val="C00000"/>
                </a:solidFill>
                <a:latin typeface="Carlito"/>
                <a:cs typeface="Carlito"/>
              </a:rPr>
              <a:t>lignin  </a:t>
            </a:r>
            <a:r>
              <a:rPr sz="2400" spc="-5" dirty="0">
                <a:solidFill>
                  <a:srgbClr val="C00000"/>
                </a:solidFill>
                <a:latin typeface="Carlito"/>
                <a:cs typeface="Carlito"/>
              </a:rPr>
              <a:t>bond </a:t>
            </a:r>
            <a:r>
              <a:rPr sz="2400" spc="-10" dirty="0">
                <a:solidFill>
                  <a:srgbClr val="C00000"/>
                </a:solidFill>
                <a:latin typeface="Carlito"/>
                <a:cs typeface="Carlito"/>
              </a:rPr>
              <a:t>present </a:t>
            </a:r>
            <a:r>
              <a:rPr sz="2400" spc="-5" dirty="0">
                <a:solidFill>
                  <a:srgbClr val="C00000"/>
                </a:solidFill>
                <a:latin typeface="Carlito"/>
                <a:cs typeface="Carlito"/>
              </a:rPr>
              <a:t>between </a:t>
            </a:r>
            <a:r>
              <a:rPr sz="2400" spc="-10" dirty="0">
                <a:solidFill>
                  <a:srgbClr val="C00000"/>
                </a:solidFill>
                <a:latin typeface="Carlito"/>
                <a:cs typeface="Carlito"/>
              </a:rPr>
              <a:t>parenchyma </a:t>
            </a:r>
            <a:r>
              <a:rPr sz="2400" dirty="0">
                <a:solidFill>
                  <a:srgbClr val="C00000"/>
                </a:solidFill>
                <a:latin typeface="Carlito"/>
                <a:cs typeface="Carlito"/>
              </a:rPr>
              <a:t>and </a:t>
            </a:r>
            <a:r>
              <a:rPr sz="2400" spc="-10" dirty="0">
                <a:solidFill>
                  <a:srgbClr val="C00000"/>
                </a:solidFill>
                <a:latin typeface="Carlito"/>
                <a:cs typeface="Carlito"/>
              </a:rPr>
              <a:t>sclerenchyma.</a:t>
            </a:r>
            <a:endParaRPr sz="2400">
              <a:latin typeface="Carlito"/>
              <a:cs typeface="Carlito"/>
            </a:endParaRPr>
          </a:p>
          <a:p>
            <a:pPr marL="455930" marR="5715" indent="-443865" algn="just">
              <a:lnSpc>
                <a:spcPct val="70000"/>
              </a:lnSpc>
              <a:spcBef>
                <a:spcPts val="994"/>
              </a:spcBef>
              <a:buFont typeface="Wingdings"/>
              <a:buChar char=""/>
              <a:tabLst>
                <a:tab pos="456565" algn="l"/>
              </a:tabLst>
            </a:pPr>
            <a:r>
              <a:rPr sz="2400" spc="-5" dirty="0">
                <a:latin typeface="Carlito"/>
                <a:cs typeface="Carlito"/>
              </a:rPr>
              <a:t>The breaking of </a:t>
            </a:r>
            <a:r>
              <a:rPr sz="2400" dirty="0">
                <a:latin typeface="Carlito"/>
                <a:cs typeface="Carlito"/>
              </a:rPr>
              <a:t>this </a:t>
            </a:r>
            <a:r>
              <a:rPr sz="2400" spc="-5" dirty="0">
                <a:latin typeface="Carlito"/>
                <a:cs typeface="Carlito"/>
              </a:rPr>
              <a:t>bond </a:t>
            </a:r>
            <a:r>
              <a:rPr sz="2400" spc="-15" dirty="0">
                <a:latin typeface="Carlito"/>
                <a:cs typeface="Carlito"/>
              </a:rPr>
              <a:t>facilitates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easy </a:t>
            </a:r>
            <a:r>
              <a:rPr sz="2400" spc="-10" dirty="0">
                <a:latin typeface="Carlito"/>
                <a:cs typeface="Carlito"/>
              </a:rPr>
              <a:t>procurement  </a:t>
            </a:r>
            <a:r>
              <a:rPr sz="2400" spc="-5" dirty="0">
                <a:latin typeface="Carlito"/>
                <a:cs typeface="Carlito"/>
              </a:rPr>
              <a:t>of skin </a:t>
            </a:r>
            <a:r>
              <a:rPr sz="2400" spc="-15" dirty="0">
                <a:latin typeface="Carlito"/>
                <a:cs typeface="Carlito"/>
              </a:rPr>
              <a:t>from </a:t>
            </a:r>
            <a:r>
              <a:rPr sz="2400" dirty="0">
                <a:latin typeface="Carlito"/>
                <a:cs typeface="Carlito"/>
              </a:rPr>
              <a:t>its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core.</a:t>
            </a:r>
            <a:endParaRPr sz="2400">
              <a:latin typeface="Carlito"/>
              <a:cs typeface="Carlito"/>
            </a:endParaRPr>
          </a:p>
          <a:p>
            <a:pPr marL="455930" indent="-443865" algn="just">
              <a:lnSpc>
                <a:spcPts val="2450"/>
              </a:lnSpc>
              <a:spcBef>
                <a:spcPts val="130"/>
              </a:spcBef>
              <a:buFont typeface="Wingdings"/>
              <a:buChar char=""/>
              <a:tabLst>
                <a:tab pos="456565" algn="l"/>
              </a:tabLst>
            </a:pPr>
            <a:r>
              <a:rPr sz="2400" spc="-5" dirty="0">
                <a:latin typeface="Carlito"/>
                <a:cs typeface="Carlito"/>
              </a:rPr>
              <a:t>Then</a:t>
            </a:r>
            <a:r>
              <a:rPr sz="2400" spc="19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19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material</a:t>
            </a:r>
            <a:r>
              <a:rPr sz="2400" spc="18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185" dirty="0"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rlito"/>
                <a:cs typeface="Carlito"/>
              </a:rPr>
              <a:t>washed</a:t>
            </a:r>
            <a:r>
              <a:rPr sz="2400" spc="18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006FC0"/>
                </a:solidFill>
                <a:latin typeface="Carlito"/>
                <a:cs typeface="Carlito"/>
              </a:rPr>
              <a:t>dried</a:t>
            </a:r>
            <a:r>
              <a:rPr sz="2400" spc="19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2400" spc="-15" dirty="0">
                <a:solidFill>
                  <a:srgbClr val="006FC0"/>
                </a:solidFill>
                <a:latin typeface="Carlito"/>
                <a:cs typeface="Carlito"/>
              </a:rPr>
              <a:t>to</a:t>
            </a:r>
            <a:r>
              <a:rPr sz="2400" spc="180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006FC0"/>
                </a:solidFill>
                <a:latin typeface="Carlito"/>
                <a:cs typeface="Carlito"/>
              </a:rPr>
              <a:t>release</a:t>
            </a:r>
            <a:r>
              <a:rPr sz="2400" spc="190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006FC0"/>
                </a:solidFill>
                <a:latin typeface="Carlito"/>
                <a:cs typeface="Carlito"/>
              </a:rPr>
              <a:t>pectin</a:t>
            </a:r>
            <a:r>
              <a:rPr sz="2400" spc="19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006FC0"/>
                </a:solidFill>
                <a:latin typeface="Carlito"/>
                <a:cs typeface="Carlito"/>
              </a:rPr>
              <a:t>bond</a:t>
            </a:r>
            <a:endParaRPr sz="2400">
              <a:latin typeface="Carlito"/>
              <a:cs typeface="Carlito"/>
            </a:endParaRPr>
          </a:p>
          <a:p>
            <a:pPr marL="455930" algn="just">
              <a:lnSpc>
                <a:spcPts val="2450"/>
              </a:lnSpc>
            </a:pPr>
            <a:r>
              <a:rPr sz="2400" dirty="0">
                <a:latin typeface="Carlito"/>
                <a:cs typeface="Carlito"/>
              </a:rPr>
              <a:t>which </a:t>
            </a:r>
            <a:r>
              <a:rPr sz="2400" spc="-15" dirty="0">
                <a:latin typeface="Carlito"/>
                <a:cs typeface="Carlito"/>
              </a:rPr>
              <a:t>makes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hard </a:t>
            </a:r>
            <a:r>
              <a:rPr sz="2400" spc="-5" dirty="0">
                <a:latin typeface="Carlito"/>
                <a:cs typeface="Carlito"/>
              </a:rPr>
              <a:t>skin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5" dirty="0">
                <a:latin typeface="Carlito"/>
                <a:cs typeface="Carlito"/>
              </a:rPr>
              <a:t>fine thread </a:t>
            </a:r>
            <a:r>
              <a:rPr sz="2400" spc="-20" dirty="0">
                <a:latin typeface="Carlito"/>
                <a:cs typeface="Carlito"/>
              </a:rPr>
              <a:t>like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fibres.</a:t>
            </a:r>
            <a:endParaRPr sz="2400">
              <a:latin typeface="Carlito"/>
              <a:cs typeface="Carlito"/>
            </a:endParaRPr>
          </a:p>
          <a:p>
            <a:pPr marL="455930" marR="6350" indent="-443865" algn="just">
              <a:lnSpc>
                <a:spcPct val="70000"/>
              </a:lnSpc>
              <a:spcBef>
                <a:spcPts val="1010"/>
              </a:spcBef>
              <a:buFont typeface="Wingdings"/>
              <a:buChar char=""/>
              <a:tabLst>
                <a:tab pos="456565" algn="l"/>
              </a:tabLst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jute fibres </a:t>
            </a:r>
            <a:r>
              <a:rPr sz="2400" spc="-15" dirty="0">
                <a:latin typeface="Carlito"/>
                <a:cs typeface="Carlito"/>
              </a:rPr>
              <a:t>are </a:t>
            </a:r>
            <a:r>
              <a:rPr sz="2400" spc="-10" dirty="0">
                <a:latin typeface="Carlito"/>
                <a:cs typeface="Carlito"/>
              </a:rPr>
              <a:t>graded according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dirty="0">
                <a:latin typeface="Carlito"/>
                <a:cs typeface="Carlito"/>
              </a:rPr>
              <a:t>its </a:t>
            </a:r>
            <a:r>
              <a:rPr sz="2400" spc="-40" dirty="0">
                <a:latin typeface="Carlito"/>
                <a:cs typeface="Carlito"/>
              </a:rPr>
              <a:t>colour, </a:t>
            </a:r>
            <a:r>
              <a:rPr sz="2400" spc="-15" dirty="0">
                <a:latin typeface="Carlito"/>
                <a:cs typeface="Carlito"/>
              </a:rPr>
              <a:t>strength 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fibre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length.</a:t>
            </a:r>
            <a:endParaRPr sz="2400">
              <a:latin typeface="Carlito"/>
              <a:cs typeface="Carlito"/>
            </a:endParaRPr>
          </a:p>
          <a:p>
            <a:pPr marL="455930" indent="-443865" algn="just">
              <a:lnSpc>
                <a:spcPct val="100000"/>
              </a:lnSpc>
              <a:spcBef>
                <a:spcPts val="130"/>
              </a:spcBef>
              <a:buFont typeface="Wingdings"/>
              <a:buChar char=""/>
              <a:tabLst>
                <a:tab pos="456565" algn="l"/>
              </a:tabLst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fibres </a:t>
            </a:r>
            <a:r>
              <a:rPr sz="2400" spc="-15" dirty="0">
                <a:latin typeface="Carlito"/>
                <a:cs typeface="Carlito"/>
              </a:rPr>
              <a:t>are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5" dirty="0">
                <a:solidFill>
                  <a:srgbClr val="6F2F9F"/>
                </a:solidFill>
                <a:latin typeface="Carlito"/>
                <a:cs typeface="Carlito"/>
              </a:rPr>
              <a:t>white </a:t>
            </a:r>
            <a:r>
              <a:rPr sz="2400" spc="-15" dirty="0">
                <a:solidFill>
                  <a:srgbClr val="6F2F9F"/>
                </a:solidFill>
                <a:latin typeface="Carlito"/>
                <a:cs typeface="Carlito"/>
              </a:rPr>
              <a:t>to brown </a:t>
            </a:r>
            <a:r>
              <a:rPr sz="2400" dirty="0">
                <a:solidFill>
                  <a:srgbClr val="6F2F9F"/>
                </a:solidFill>
                <a:latin typeface="Carlito"/>
                <a:cs typeface="Carlito"/>
              </a:rPr>
              <a:t>and </a:t>
            </a:r>
            <a:r>
              <a:rPr sz="2400" spc="-5" dirty="0">
                <a:solidFill>
                  <a:srgbClr val="6F2F9F"/>
                </a:solidFill>
                <a:latin typeface="Carlito"/>
                <a:cs typeface="Carlito"/>
              </a:rPr>
              <a:t>1–4 </a:t>
            </a:r>
            <a:r>
              <a:rPr sz="2400" dirty="0">
                <a:solidFill>
                  <a:srgbClr val="6F2F9F"/>
                </a:solidFill>
                <a:latin typeface="Carlito"/>
                <a:cs typeface="Carlito"/>
              </a:rPr>
              <a:t>m.</a:t>
            </a:r>
            <a:r>
              <a:rPr sz="2400" spc="2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6F2F9F"/>
                </a:solidFill>
                <a:latin typeface="Carlito"/>
                <a:cs typeface="Carlito"/>
              </a:rPr>
              <a:t>long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9326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93281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4400" spc="-15" dirty="0"/>
              <a:t>Jute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707918"/>
            <a:ext cx="7727950" cy="181800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rlito"/>
                <a:cs typeface="Carlito"/>
              </a:rPr>
              <a:t>Microscopy</a:t>
            </a:r>
            <a:r>
              <a:rPr sz="2800" b="1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:-</a:t>
            </a:r>
            <a:endParaRPr sz="2800">
              <a:latin typeface="Carlito"/>
              <a:cs typeface="Carlito"/>
            </a:endParaRPr>
          </a:p>
          <a:p>
            <a:pPr marL="241300" marR="5080" indent="-228600" algn="just">
              <a:lnSpc>
                <a:spcPct val="90000"/>
              </a:lnSpc>
              <a:spcBef>
                <a:spcPts val="100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sz="2800" spc="-5" dirty="0">
                <a:latin typeface="Carlito"/>
                <a:cs typeface="Carlito"/>
              </a:rPr>
              <a:t>A thin </a:t>
            </a:r>
            <a:r>
              <a:rPr sz="2800" spc="-20" dirty="0">
                <a:latin typeface="Carlito"/>
                <a:cs typeface="Carlito"/>
              </a:rPr>
              <a:t>transverse </a:t>
            </a:r>
            <a:r>
              <a:rPr sz="2800" spc="-5" dirty="0">
                <a:latin typeface="Carlito"/>
                <a:cs typeface="Carlito"/>
              </a:rPr>
              <a:t>section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20" dirty="0">
                <a:latin typeface="Carlito"/>
                <a:cs typeface="Carlito"/>
              </a:rPr>
              <a:t>strand </a:t>
            </a:r>
            <a:r>
              <a:rPr sz="2800" spc="-5" dirty="0">
                <a:latin typeface="Carlito"/>
                <a:cs typeface="Carlito"/>
              </a:rPr>
              <a:t>when  </a:t>
            </a:r>
            <a:r>
              <a:rPr sz="2800" spc="-20" dirty="0">
                <a:latin typeface="Carlito"/>
                <a:cs typeface="Carlito"/>
              </a:rPr>
              <a:t>treated </a:t>
            </a:r>
            <a:r>
              <a:rPr sz="2800" spc="-5" dirty="0">
                <a:latin typeface="Carlito"/>
                <a:cs typeface="Carlito"/>
              </a:rPr>
              <a:t>with </a:t>
            </a:r>
            <a:r>
              <a:rPr sz="2800" spc="-10" dirty="0">
                <a:latin typeface="Carlito"/>
                <a:cs typeface="Carlito"/>
              </a:rPr>
              <a:t>phuloroglucinol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HCl, </a:t>
            </a:r>
            <a:r>
              <a:rPr sz="2800" spc="-15" dirty="0">
                <a:latin typeface="Carlito"/>
                <a:cs typeface="Carlito"/>
              </a:rPr>
              <a:t>stains </a:t>
            </a:r>
            <a:r>
              <a:rPr sz="2800" spc="-5" dirty="0">
                <a:latin typeface="Carlito"/>
                <a:cs typeface="Carlito"/>
              </a:rPr>
              <a:t>the  </a:t>
            </a:r>
            <a:r>
              <a:rPr sz="2800" spc="-20" dirty="0">
                <a:latin typeface="Carlito"/>
                <a:cs typeface="Carlito"/>
              </a:rPr>
              <a:t>strands </a:t>
            </a:r>
            <a:r>
              <a:rPr sz="2800" spc="-10" dirty="0">
                <a:latin typeface="Carlito"/>
                <a:cs typeface="Carlito"/>
              </a:rPr>
              <a:t>deep </a:t>
            </a:r>
            <a:r>
              <a:rPr sz="2800" spc="-15" dirty="0">
                <a:latin typeface="Carlito"/>
                <a:cs typeface="Carlito"/>
              </a:rPr>
              <a:t>red, indicating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presence </a:t>
            </a:r>
            <a:r>
              <a:rPr sz="2800" spc="-5" dirty="0">
                <a:latin typeface="Carlito"/>
                <a:cs typeface="Carlito"/>
              </a:rPr>
              <a:t>of</a:t>
            </a:r>
            <a:r>
              <a:rPr sz="2800" spc="2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lignin.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1130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13093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1600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60"/>
              </a:spcBef>
            </a:pPr>
            <a:r>
              <a:rPr sz="4400" spc="-5" dirty="0"/>
              <a:t>Chemical</a:t>
            </a:r>
            <a:r>
              <a:rPr sz="4400" spc="-40" dirty="0"/>
              <a:t> </a:t>
            </a:r>
            <a:r>
              <a:rPr sz="4400" spc="-10" dirty="0"/>
              <a:t>Constituents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707918"/>
            <a:ext cx="4753610" cy="258318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2280" indent="-44958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461645" algn="l"/>
                <a:tab pos="462280" algn="l"/>
              </a:tabLst>
            </a:pPr>
            <a:r>
              <a:rPr sz="2800" spc="-5" dirty="0">
                <a:latin typeface="Carlito"/>
                <a:cs typeface="Carlito"/>
              </a:rPr>
              <a:t>Cellulose →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50-53%</a:t>
            </a:r>
            <a:endParaRPr sz="2800">
              <a:latin typeface="Carlito"/>
              <a:cs typeface="Carlito"/>
            </a:endParaRPr>
          </a:p>
          <a:p>
            <a:pPr marL="462280" indent="-449580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461645" algn="l"/>
                <a:tab pos="462280" algn="l"/>
              </a:tabLst>
            </a:pPr>
            <a:r>
              <a:rPr sz="2800" spc="-10" dirty="0">
                <a:latin typeface="Carlito"/>
                <a:cs typeface="Carlito"/>
              </a:rPr>
              <a:t>Hemi-cellulose </a:t>
            </a:r>
            <a:r>
              <a:rPr sz="2800" spc="-5" dirty="0">
                <a:latin typeface="Carlito"/>
                <a:cs typeface="Carlito"/>
              </a:rPr>
              <a:t>→</a:t>
            </a:r>
            <a:r>
              <a:rPr sz="2800" spc="6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20%</a:t>
            </a:r>
            <a:endParaRPr sz="2800">
              <a:latin typeface="Carlito"/>
              <a:cs typeface="Carlito"/>
            </a:endParaRPr>
          </a:p>
          <a:p>
            <a:pPr marL="462280" indent="-449580">
              <a:lnSpc>
                <a:spcPct val="100000"/>
              </a:lnSpc>
              <a:spcBef>
                <a:spcPts val="665"/>
              </a:spcBef>
              <a:buFont typeface="Wingdings"/>
              <a:buChar char=""/>
              <a:tabLst>
                <a:tab pos="461645" algn="l"/>
                <a:tab pos="462280" algn="l"/>
              </a:tabLst>
            </a:pPr>
            <a:r>
              <a:rPr sz="2800" spc="-10" dirty="0">
                <a:latin typeface="Carlito"/>
                <a:cs typeface="Carlito"/>
              </a:rPr>
              <a:t>Lignin </a:t>
            </a:r>
            <a:r>
              <a:rPr sz="2800" spc="-5" dirty="0">
                <a:latin typeface="Carlito"/>
                <a:cs typeface="Carlito"/>
              </a:rPr>
              <a:t>→</a:t>
            </a:r>
            <a:r>
              <a:rPr sz="2800" spc="3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12-13%</a:t>
            </a:r>
            <a:endParaRPr sz="2800">
              <a:latin typeface="Carlito"/>
              <a:cs typeface="Carlito"/>
            </a:endParaRPr>
          </a:p>
          <a:p>
            <a:pPr marL="462280" indent="-449580">
              <a:lnSpc>
                <a:spcPct val="100000"/>
              </a:lnSpc>
              <a:spcBef>
                <a:spcPts val="660"/>
              </a:spcBef>
              <a:buFont typeface="Wingdings"/>
              <a:buChar char=""/>
              <a:tabLst>
                <a:tab pos="461645" algn="l"/>
                <a:tab pos="462280" algn="l"/>
              </a:tabLst>
            </a:pPr>
            <a:r>
              <a:rPr sz="2800" spc="-35" dirty="0">
                <a:latin typeface="Carlito"/>
                <a:cs typeface="Carlito"/>
              </a:rPr>
              <a:t>Water </a:t>
            </a:r>
            <a:r>
              <a:rPr sz="2800" spc="-10" dirty="0">
                <a:latin typeface="Carlito"/>
                <a:cs typeface="Carlito"/>
              </a:rPr>
              <a:t>Soluble </a:t>
            </a:r>
            <a:r>
              <a:rPr sz="2800" spc="-20" dirty="0">
                <a:latin typeface="Carlito"/>
                <a:cs typeface="Carlito"/>
              </a:rPr>
              <a:t>matter </a:t>
            </a:r>
            <a:r>
              <a:rPr sz="2800" spc="-5" dirty="0">
                <a:latin typeface="Carlito"/>
                <a:cs typeface="Carlito"/>
              </a:rPr>
              <a:t>→</a:t>
            </a:r>
            <a:r>
              <a:rPr sz="2800" spc="3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1.5%</a:t>
            </a:r>
            <a:endParaRPr sz="2800">
              <a:latin typeface="Carlito"/>
              <a:cs typeface="Carlito"/>
            </a:endParaRPr>
          </a:p>
          <a:p>
            <a:pPr marL="462280" indent="-449580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461645" algn="l"/>
                <a:tab pos="462280" algn="l"/>
              </a:tabLst>
            </a:pPr>
            <a:r>
              <a:rPr sz="2800" spc="-35" dirty="0">
                <a:latin typeface="Carlito"/>
                <a:cs typeface="Carlito"/>
              </a:rPr>
              <a:t>Fat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45" dirty="0">
                <a:latin typeface="Carlito"/>
                <a:cs typeface="Carlito"/>
              </a:rPr>
              <a:t>Wax </a:t>
            </a:r>
            <a:r>
              <a:rPr sz="2800" spc="-5" dirty="0">
                <a:latin typeface="Carlito"/>
                <a:cs typeface="Carlito"/>
              </a:rPr>
              <a:t>→ 1 %</a:t>
            </a:r>
            <a:r>
              <a:rPr sz="2800" spc="8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each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9022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90233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65"/>
              </a:spcBef>
            </a:pPr>
            <a:r>
              <a:rPr sz="4400" spc="-15" dirty="0"/>
              <a:t>Jute:</a:t>
            </a:r>
            <a:r>
              <a:rPr sz="4400" spc="-10" dirty="0"/>
              <a:t> </a:t>
            </a:r>
            <a:r>
              <a:rPr sz="4400" spc="-5" dirty="0"/>
              <a:t>Uses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07542" y="1385696"/>
            <a:ext cx="7731125" cy="454596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455930" marR="5715" indent="-443865" algn="just">
              <a:lnSpc>
                <a:spcPct val="80000"/>
              </a:lnSpc>
              <a:spcBef>
                <a:spcPts val="725"/>
              </a:spcBef>
              <a:buFont typeface="Wingdings"/>
              <a:buChar char=""/>
              <a:tabLst>
                <a:tab pos="456565" algn="l"/>
              </a:tabLst>
            </a:pPr>
            <a:r>
              <a:rPr sz="2600" dirty="0">
                <a:latin typeface="Carlito"/>
                <a:cs typeface="Carlito"/>
              </a:rPr>
              <a:t>It is </a:t>
            </a:r>
            <a:r>
              <a:rPr sz="2600" spc="-15" dirty="0">
                <a:latin typeface="Carlito"/>
                <a:cs typeface="Carlito"/>
              </a:rPr>
              <a:t>listed </a:t>
            </a:r>
            <a:r>
              <a:rPr sz="2600" dirty="0">
                <a:latin typeface="Carlito"/>
                <a:cs typeface="Carlito"/>
              </a:rPr>
              <a:t>as the </a:t>
            </a:r>
            <a:r>
              <a:rPr sz="2600" spc="-10" dirty="0">
                <a:latin typeface="Carlito"/>
                <a:cs typeface="Carlito"/>
              </a:rPr>
              <a:t>second most important </a:t>
            </a:r>
            <a:r>
              <a:rPr sz="2600" spc="-15" dirty="0">
                <a:latin typeface="Carlito"/>
                <a:cs typeface="Carlito"/>
              </a:rPr>
              <a:t>vegetable  </a:t>
            </a:r>
            <a:r>
              <a:rPr sz="2600" spc="-10" dirty="0">
                <a:latin typeface="Carlito"/>
                <a:cs typeface="Carlito"/>
              </a:rPr>
              <a:t>fibre after</a:t>
            </a:r>
            <a:r>
              <a:rPr sz="2600" spc="-25" dirty="0">
                <a:latin typeface="Carlito"/>
                <a:cs typeface="Carlito"/>
              </a:rPr>
              <a:t> </a:t>
            </a:r>
            <a:r>
              <a:rPr sz="2600" spc="-15" dirty="0">
                <a:latin typeface="Carlito"/>
                <a:cs typeface="Carlito"/>
              </a:rPr>
              <a:t>cotton.</a:t>
            </a:r>
            <a:endParaRPr sz="2600">
              <a:latin typeface="Carlito"/>
              <a:cs typeface="Carlito"/>
            </a:endParaRPr>
          </a:p>
          <a:p>
            <a:pPr marL="455930" marR="5715" indent="-443865" algn="just">
              <a:lnSpc>
                <a:spcPts val="2500"/>
              </a:lnSpc>
              <a:spcBef>
                <a:spcPts val="975"/>
              </a:spcBef>
              <a:buFont typeface="Wingdings"/>
              <a:buChar char=""/>
              <a:tabLst>
                <a:tab pos="456565" algn="l"/>
              </a:tabLst>
            </a:pPr>
            <a:r>
              <a:rPr sz="2600" spc="-10" dirty="0">
                <a:latin typeface="Carlito"/>
                <a:cs typeface="Carlito"/>
              </a:rPr>
              <a:t>Jute </a:t>
            </a:r>
            <a:r>
              <a:rPr sz="2600" spc="-5" dirty="0">
                <a:latin typeface="Carlito"/>
                <a:cs typeface="Carlito"/>
              </a:rPr>
              <a:t>is </a:t>
            </a:r>
            <a:r>
              <a:rPr sz="2600" spc="-10" dirty="0">
                <a:latin typeface="Carlito"/>
                <a:cs typeface="Carlito"/>
              </a:rPr>
              <a:t>used chiefly </a:t>
            </a:r>
            <a:r>
              <a:rPr sz="2600" spc="-15" dirty="0">
                <a:latin typeface="Carlito"/>
                <a:cs typeface="Carlito"/>
              </a:rPr>
              <a:t>to </a:t>
            </a:r>
            <a:r>
              <a:rPr sz="2600" spc="-25" dirty="0">
                <a:latin typeface="Carlito"/>
                <a:cs typeface="Carlito"/>
              </a:rPr>
              <a:t>make </a:t>
            </a:r>
            <a:r>
              <a:rPr sz="2600" dirty="0">
                <a:latin typeface="Carlito"/>
                <a:cs typeface="Carlito"/>
              </a:rPr>
              <a:t>cloth </a:t>
            </a:r>
            <a:r>
              <a:rPr sz="2600" spc="-25" dirty="0">
                <a:latin typeface="Carlito"/>
                <a:cs typeface="Carlito"/>
              </a:rPr>
              <a:t>for </a:t>
            </a:r>
            <a:r>
              <a:rPr sz="2600" spc="-10" dirty="0">
                <a:latin typeface="Carlito"/>
                <a:cs typeface="Carlito"/>
              </a:rPr>
              <a:t>wrapping </a:t>
            </a:r>
            <a:r>
              <a:rPr sz="2600" spc="-5" dirty="0">
                <a:latin typeface="Carlito"/>
                <a:cs typeface="Carlito"/>
              </a:rPr>
              <a:t>bales  of </a:t>
            </a:r>
            <a:r>
              <a:rPr sz="2600" spc="-20" dirty="0">
                <a:latin typeface="Carlito"/>
                <a:cs typeface="Carlito"/>
              </a:rPr>
              <a:t>raw </a:t>
            </a:r>
            <a:r>
              <a:rPr sz="2600" spc="-15" dirty="0">
                <a:latin typeface="Carlito"/>
                <a:cs typeface="Carlito"/>
              </a:rPr>
              <a:t>cotton, </a:t>
            </a:r>
            <a:r>
              <a:rPr sz="2600" dirty="0">
                <a:latin typeface="Carlito"/>
                <a:cs typeface="Carlito"/>
              </a:rPr>
              <a:t>in the </a:t>
            </a:r>
            <a:r>
              <a:rPr sz="2600" spc="-10" dirty="0">
                <a:latin typeface="Carlito"/>
                <a:cs typeface="Carlito"/>
              </a:rPr>
              <a:t>preparation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spc="-10" dirty="0">
                <a:latin typeface="Carlito"/>
                <a:cs typeface="Carlito"/>
              </a:rPr>
              <a:t>sacks </a:t>
            </a:r>
            <a:r>
              <a:rPr sz="2600" dirty="0">
                <a:latin typeface="Carlito"/>
                <a:cs typeface="Carlito"/>
              </a:rPr>
              <a:t>and </a:t>
            </a:r>
            <a:r>
              <a:rPr sz="2600" spc="-15" dirty="0">
                <a:latin typeface="Carlito"/>
                <a:cs typeface="Carlito"/>
              </a:rPr>
              <a:t>coarse </a:t>
            </a:r>
            <a:r>
              <a:rPr sz="2600" spc="555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cloth.</a:t>
            </a:r>
            <a:endParaRPr sz="2600">
              <a:latin typeface="Carlito"/>
              <a:cs typeface="Carlito"/>
            </a:endParaRPr>
          </a:p>
          <a:p>
            <a:pPr marL="455930" marR="5080" indent="-443865" algn="just">
              <a:lnSpc>
                <a:spcPts val="2500"/>
              </a:lnSpc>
              <a:spcBef>
                <a:spcPts val="1000"/>
              </a:spcBef>
              <a:buFont typeface="Wingdings"/>
              <a:buChar char=""/>
              <a:tabLst>
                <a:tab pos="456565" algn="l"/>
              </a:tabLst>
            </a:pPr>
            <a:r>
              <a:rPr sz="2600" spc="-10" dirty="0">
                <a:latin typeface="Carlito"/>
                <a:cs typeface="Carlito"/>
              </a:rPr>
              <a:t>They are </a:t>
            </a:r>
            <a:r>
              <a:rPr sz="2600" spc="-5" dirty="0">
                <a:latin typeface="Carlito"/>
                <a:cs typeface="Carlito"/>
              </a:rPr>
              <a:t>also </a:t>
            </a:r>
            <a:r>
              <a:rPr sz="2600" spc="-15" dirty="0">
                <a:latin typeface="Carlito"/>
                <a:cs typeface="Carlito"/>
              </a:rPr>
              <a:t>woven </a:t>
            </a:r>
            <a:r>
              <a:rPr sz="2600" spc="-10" dirty="0">
                <a:latin typeface="Carlito"/>
                <a:cs typeface="Carlito"/>
              </a:rPr>
              <a:t>into </a:t>
            </a:r>
            <a:r>
              <a:rPr sz="2600" spc="-5" dirty="0">
                <a:latin typeface="Carlito"/>
                <a:cs typeface="Carlito"/>
              </a:rPr>
              <a:t>curtains, chair </a:t>
            </a:r>
            <a:r>
              <a:rPr sz="2600" spc="-10" dirty="0">
                <a:latin typeface="Carlito"/>
                <a:cs typeface="Carlito"/>
              </a:rPr>
              <a:t>coverings,  </a:t>
            </a:r>
            <a:r>
              <a:rPr sz="2600" spc="-5" dirty="0">
                <a:latin typeface="Carlito"/>
                <a:cs typeface="Carlito"/>
              </a:rPr>
              <a:t>carpets,</a:t>
            </a:r>
            <a:endParaRPr sz="2600">
              <a:latin typeface="Carlito"/>
              <a:cs typeface="Carlito"/>
            </a:endParaRPr>
          </a:p>
          <a:p>
            <a:pPr marL="455930" marR="5080" indent="-443865" algn="just">
              <a:lnSpc>
                <a:spcPts val="2500"/>
              </a:lnSpc>
              <a:spcBef>
                <a:spcPts val="990"/>
              </a:spcBef>
              <a:buFont typeface="Wingdings"/>
              <a:buChar char=""/>
              <a:tabLst>
                <a:tab pos="456565" algn="l"/>
              </a:tabLst>
            </a:pPr>
            <a:r>
              <a:rPr sz="2600" spc="-5" dirty="0">
                <a:latin typeface="Carlito"/>
                <a:cs typeface="Carlito"/>
              </a:rPr>
              <a:t>Hessian </a:t>
            </a:r>
            <a:r>
              <a:rPr sz="2600" dirty="0">
                <a:latin typeface="Carlito"/>
                <a:cs typeface="Carlito"/>
              </a:rPr>
              <a:t>cloth </a:t>
            </a:r>
            <a:r>
              <a:rPr sz="2600" spc="-10" dirty="0">
                <a:latin typeface="Carlito"/>
                <a:cs typeface="Carlito"/>
              </a:rPr>
              <a:t>very </a:t>
            </a:r>
            <a:r>
              <a:rPr sz="2600" spc="-5" dirty="0">
                <a:latin typeface="Carlito"/>
                <a:cs typeface="Carlito"/>
              </a:rPr>
              <a:t>fine </a:t>
            </a:r>
            <a:r>
              <a:rPr sz="2600" spc="-10" dirty="0">
                <a:latin typeface="Carlito"/>
                <a:cs typeface="Carlito"/>
              </a:rPr>
              <a:t>threads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spc="-10" dirty="0">
                <a:latin typeface="Carlito"/>
                <a:cs typeface="Carlito"/>
              </a:rPr>
              <a:t>jute can be made  into </a:t>
            </a:r>
            <a:r>
              <a:rPr sz="2600" spc="-5" dirty="0">
                <a:latin typeface="Carlito"/>
                <a:cs typeface="Carlito"/>
              </a:rPr>
              <a:t>imitation </a:t>
            </a:r>
            <a:r>
              <a:rPr sz="2600" dirty="0">
                <a:latin typeface="Carlito"/>
                <a:cs typeface="Carlito"/>
              </a:rPr>
              <a:t>silk and also in the making </a:t>
            </a:r>
            <a:r>
              <a:rPr sz="2600" spc="-5" dirty="0">
                <a:latin typeface="Carlito"/>
                <a:cs typeface="Carlito"/>
              </a:rPr>
              <a:t>of</a:t>
            </a:r>
            <a:r>
              <a:rPr sz="2600" spc="-70" dirty="0">
                <a:latin typeface="Carlito"/>
                <a:cs typeface="Carlito"/>
              </a:rPr>
              <a:t> </a:t>
            </a:r>
            <a:r>
              <a:rPr sz="2600" spc="-45" dirty="0">
                <a:latin typeface="Carlito"/>
                <a:cs typeface="Carlito"/>
              </a:rPr>
              <a:t>paper.</a:t>
            </a:r>
            <a:endParaRPr sz="2600">
              <a:latin typeface="Carlito"/>
              <a:cs typeface="Carlito"/>
            </a:endParaRPr>
          </a:p>
          <a:p>
            <a:pPr marL="455930" marR="5715" indent="-443865" algn="just">
              <a:lnSpc>
                <a:spcPct val="80000"/>
              </a:lnSpc>
              <a:spcBef>
                <a:spcPts val="1010"/>
              </a:spcBef>
              <a:buFont typeface="Wingdings"/>
              <a:buChar char=""/>
              <a:tabLst>
                <a:tab pos="456565" algn="l"/>
              </a:tabLst>
            </a:pPr>
            <a:r>
              <a:rPr sz="2600" dirty="0">
                <a:latin typeface="Carlito"/>
                <a:cs typeface="Carlito"/>
              </a:rPr>
              <a:t>It </a:t>
            </a:r>
            <a:r>
              <a:rPr sz="2600" spc="-5" dirty="0">
                <a:latin typeface="Carlito"/>
                <a:cs typeface="Carlito"/>
              </a:rPr>
              <a:t>is </a:t>
            </a:r>
            <a:r>
              <a:rPr sz="2600" spc="-15" dirty="0">
                <a:latin typeface="Carlito"/>
                <a:cs typeface="Carlito"/>
              </a:rPr>
              <a:t>even </a:t>
            </a:r>
            <a:r>
              <a:rPr sz="2600" spc="-5" dirty="0">
                <a:latin typeface="Carlito"/>
                <a:cs typeface="Carlito"/>
              </a:rPr>
              <a:t>used </a:t>
            </a:r>
            <a:r>
              <a:rPr sz="2600" dirty="0">
                <a:latin typeface="Carlito"/>
                <a:cs typeface="Carlito"/>
              </a:rPr>
              <a:t>in the </a:t>
            </a:r>
            <a:r>
              <a:rPr sz="2600" spc="-10" dirty="0">
                <a:latin typeface="Carlito"/>
                <a:cs typeface="Carlito"/>
              </a:rPr>
              <a:t>manufacture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spc="-15" dirty="0">
                <a:latin typeface="Carlito"/>
                <a:cs typeface="Carlito"/>
              </a:rPr>
              <a:t>tows, </a:t>
            </a:r>
            <a:r>
              <a:rPr sz="2600" spc="-5" dirty="0">
                <a:latin typeface="Carlito"/>
                <a:cs typeface="Carlito"/>
              </a:rPr>
              <a:t>padding  splints, filtering, and </a:t>
            </a:r>
            <a:r>
              <a:rPr sz="2600" spc="-10" dirty="0">
                <a:latin typeface="Carlito"/>
                <a:cs typeface="Carlito"/>
              </a:rPr>
              <a:t>straining</a:t>
            </a:r>
            <a:r>
              <a:rPr sz="2600" spc="-50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medium.</a:t>
            </a:r>
            <a:endParaRPr sz="2600">
              <a:latin typeface="Carlito"/>
              <a:cs typeface="Carlito"/>
            </a:endParaRPr>
          </a:p>
          <a:p>
            <a:pPr marL="455930" indent="-443865" algn="just">
              <a:lnSpc>
                <a:spcPct val="100000"/>
              </a:lnSpc>
              <a:spcBef>
                <a:spcPts val="385"/>
              </a:spcBef>
              <a:buFont typeface="Wingdings"/>
              <a:buChar char=""/>
              <a:tabLst>
                <a:tab pos="456565" algn="l"/>
              </a:tabLst>
            </a:pPr>
            <a:r>
              <a:rPr sz="2600" spc="-5" dirty="0">
                <a:latin typeface="Carlito"/>
                <a:cs typeface="Carlito"/>
              </a:rPr>
              <a:t>Jute </a:t>
            </a:r>
            <a:r>
              <a:rPr sz="2600" dirty="0">
                <a:latin typeface="Carlito"/>
                <a:cs typeface="Carlito"/>
              </a:rPr>
              <a:t>is </a:t>
            </a:r>
            <a:r>
              <a:rPr sz="2600" spc="-5" dirty="0">
                <a:latin typeface="Carlito"/>
                <a:cs typeface="Carlito"/>
              </a:rPr>
              <a:t>used </a:t>
            </a:r>
            <a:r>
              <a:rPr sz="2600" spc="-25" dirty="0">
                <a:latin typeface="Carlito"/>
                <a:cs typeface="Carlito"/>
              </a:rPr>
              <a:t>for </a:t>
            </a:r>
            <a:r>
              <a:rPr sz="2600" dirty="0">
                <a:latin typeface="Carlito"/>
                <a:cs typeface="Carlito"/>
              </a:rPr>
              <a:t>the </a:t>
            </a:r>
            <a:r>
              <a:rPr sz="2600" spc="-10" dirty="0">
                <a:latin typeface="Carlito"/>
                <a:cs typeface="Carlito"/>
              </a:rPr>
              <a:t>preparation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spc="-15" dirty="0">
                <a:latin typeface="Carlito"/>
                <a:cs typeface="Carlito"/>
              </a:rPr>
              <a:t>coarse</a:t>
            </a:r>
            <a:r>
              <a:rPr sz="2600" spc="-4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bags.</a:t>
            </a:r>
            <a:endParaRPr sz="2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7847" y="883486"/>
            <a:ext cx="3374136" cy="16094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83463" y="2535682"/>
            <a:ext cx="24650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Bales of </a:t>
            </a:r>
            <a:r>
              <a:rPr sz="2400" b="1" spc="-25" dirty="0">
                <a:latin typeface="Carlito"/>
                <a:cs typeface="Carlito"/>
              </a:rPr>
              <a:t>raw</a:t>
            </a:r>
            <a:r>
              <a:rPr sz="2400" b="1" spc="-85" dirty="0">
                <a:latin typeface="Carlito"/>
                <a:cs typeface="Carlito"/>
              </a:rPr>
              <a:t> </a:t>
            </a:r>
            <a:r>
              <a:rPr sz="2400" b="1" spc="-15" dirty="0">
                <a:latin typeface="Carlito"/>
                <a:cs typeface="Carlito"/>
              </a:rPr>
              <a:t>cotton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47579" y="453800"/>
            <a:ext cx="2925682" cy="17148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1220">
              <a:lnSpc>
                <a:spcPct val="100000"/>
              </a:lnSpc>
              <a:spcBef>
                <a:spcPts val="100"/>
              </a:spcBef>
            </a:pPr>
            <a:r>
              <a:rPr dirty="0"/>
              <a:t>sa</a:t>
            </a:r>
            <a:r>
              <a:rPr spc="5" dirty="0"/>
              <a:t>c</a:t>
            </a:r>
            <a:r>
              <a:rPr spc="-25" dirty="0"/>
              <a:t>k</a:t>
            </a:r>
            <a:r>
              <a:rPr dirty="0"/>
              <a:t>s</a:t>
            </a:r>
          </a:p>
        </p:txBody>
      </p:sp>
      <p:sp>
        <p:nvSpPr>
          <p:cNvPr id="6" name="object 6"/>
          <p:cNvSpPr/>
          <p:nvPr/>
        </p:nvSpPr>
        <p:spPr>
          <a:xfrm>
            <a:off x="582168" y="3340303"/>
            <a:ext cx="2825496" cy="18488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17264" y="3197351"/>
            <a:ext cx="2142743" cy="214426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443988" y="5485587"/>
            <a:ext cx="17087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Hessian</a:t>
            </a:r>
            <a:r>
              <a:rPr sz="2400" b="1" spc="-80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cloth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658396" y="3463645"/>
            <a:ext cx="2068027" cy="199989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662673" y="5589219"/>
            <a:ext cx="1932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Carlito"/>
                <a:cs typeface="Carlito"/>
              </a:rPr>
              <a:t>Padding</a:t>
            </a:r>
            <a:r>
              <a:rPr sz="2400" b="1" spc="-25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splints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313179"/>
            <a:ext cx="8181975" cy="443928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5715" indent="-228600" algn="just">
              <a:lnSpc>
                <a:spcPts val="2690"/>
              </a:lnSpc>
              <a:spcBef>
                <a:spcPts val="74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5" dirty="0">
                <a:latin typeface="Carlito"/>
                <a:cs typeface="Carlito"/>
              </a:rPr>
              <a:t>Tissue composed of </a:t>
            </a:r>
            <a:r>
              <a:rPr sz="2800" spc="-10" dirty="0">
                <a:latin typeface="Carlito"/>
                <a:cs typeface="Carlito"/>
              </a:rPr>
              <a:t>Spindle </a:t>
            </a:r>
            <a:r>
              <a:rPr sz="2800" spc="-5" dirty="0">
                <a:latin typeface="Carlito"/>
                <a:cs typeface="Carlito"/>
              </a:rPr>
              <a:t>shaped or </a:t>
            </a:r>
            <a:r>
              <a:rPr sz="2800" spc="-15" dirty="0">
                <a:latin typeface="Carlito"/>
                <a:cs typeface="Carlito"/>
              </a:rPr>
              <a:t>elongated </a:t>
            </a:r>
            <a:r>
              <a:rPr sz="2800" spc="-5" dirty="0">
                <a:latin typeface="Carlito"/>
                <a:cs typeface="Carlito"/>
              </a:rPr>
              <a:t>thick  </a:t>
            </a:r>
            <a:r>
              <a:rPr sz="2800" spc="-10" dirty="0">
                <a:latin typeface="Carlito"/>
                <a:cs typeface="Carlito"/>
              </a:rPr>
              <a:t>walled </a:t>
            </a:r>
            <a:r>
              <a:rPr sz="2800" spc="-5" dirty="0">
                <a:latin typeface="Carlito"/>
                <a:cs typeface="Carlito"/>
              </a:rPr>
              <a:t>cells with </a:t>
            </a:r>
            <a:r>
              <a:rPr sz="2800" spc="-15" dirty="0">
                <a:latin typeface="Carlito"/>
                <a:cs typeface="Carlito"/>
              </a:rPr>
              <a:t>pointed </a:t>
            </a:r>
            <a:r>
              <a:rPr sz="2800" dirty="0">
                <a:latin typeface="Carlito"/>
                <a:cs typeface="Carlito"/>
              </a:rPr>
              <a:t>ends, </a:t>
            </a:r>
            <a:r>
              <a:rPr sz="2800" spc="-5" dirty="0">
                <a:latin typeface="Carlito"/>
                <a:cs typeface="Carlito"/>
              </a:rPr>
              <a:t>cell </a:t>
            </a:r>
            <a:r>
              <a:rPr sz="2800" spc="-15" dirty="0">
                <a:latin typeface="Carlito"/>
                <a:cs typeface="Carlito"/>
              </a:rPr>
              <a:t>walls </a:t>
            </a:r>
            <a:r>
              <a:rPr sz="2800" spc="-5" dirty="0">
                <a:latin typeface="Carlito"/>
                <a:cs typeface="Carlito"/>
              </a:rPr>
              <a:t>of which  </a:t>
            </a:r>
            <a:r>
              <a:rPr sz="2800" spc="-15" dirty="0">
                <a:latin typeface="Carlito"/>
                <a:cs typeface="Carlito"/>
              </a:rPr>
              <a:t>consist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cellulose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20" dirty="0">
                <a:latin typeface="Carlito"/>
                <a:cs typeface="Carlito"/>
              </a:rPr>
              <a:t>may </a:t>
            </a:r>
            <a:r>
              <a:rPr sz="2800" spc="-5" dirty="0">
                <a:latin typeface="Carlito"/>
                <a:cs typeface="Carlito"/>
              </a:rPr>
              <a:t>or </a:t>
            </a:r>
            <a:r>
              <a:rPr sz="2800" spc="-20" dirty="0">
                <a:latin typeface="Carlito"/>
                <a:cs typeface="Carlito"/>
              </a:rPr>
              <a:t>may </a:t>
            </a:r>
            <a:r>
              <a:rPr sz="2800" spc="-5" dirty="0">
                <a:latin typeface="Carlito"/>
                <a:cs typeface="Carlito"/>
              </a:rPr>
              <a:t>not </a:t>
            </a:r>
            <a:r>
              <a:rPr sz="2800" spc="-15" dirty="0">
                <a:latin typeface="Carlito"/>
                <a:cs typeface="Carlito"/>
              </a:rPr>
              <a:t>contain</a:t>
            </a:r>
            <a:r>
              <a:rPr sz="2800" spc="17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lignin.</a:t>
            </a:r>
            <a:endParaRPr sz="2800">
              <a:latin typeface="Carlito"/>
              <a:cs typeface="Carlito"/>
            </a:endParaRPr>
          </a:p>
          <a:p>
            <a:pPr marL="241300" marR="5080" indent="-228600" algn="just">
              <a:lnSpc>
                <a:spcPts val="2690"/>
              </a:lnSpc>
              <a:spcBef>
                <a:spcPts val="240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5" dirty="0">
                <a:latin typeface="Carlito"/>
                <a:cs typeface="Carlito"/>
              </a:rPr>
              <a:t>Fibres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developed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spc="-10" dirty="0">
                <a:latin typeface="Carlito"/>
                <a:cs typeface="Carlito"/>
              </a:rPr>
              <a:t>single </a:t>
            </a:r>
            <a:r>
              <a:rPr sz="2800" spc="-5" dirty="0">
                <a:latin typeface="Carlito"/>
                <a:cs typeface="Carlito"/>
              </a:rPr>
              <a:t>cell, the </a:t>
            </a:r>
            <a:r>
              <a:rPr sz="2800" spc="-15" dirty="0">
                <a:latin typeface="Carlito"/>
                <a:cs typeface="Carlito"/>
              </a:rPr>
              <a:t>fibre </a:t>
            </a:r>
            <a:r>
              <a:rPr sz="2800" spc="-5" dirty="0">
                <a:latin typeface="Carlito"/>
                <a:cs typeface="Carlito"/>
              </a:rPr>
              <a:t>initial,  which during its </a:t>
            </a:r>
            <a:r>
              <a:rPr sz="2800" spc="-15" dirty="0">
                <a:latin typeface="Carlito"/>
                <a:cs typeface="Carlito"/>
              </a:rPr>
              <a:t>development</a:t>
            </a:r>
            <a:r>
              <a:rPr sz="2800" spc="60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grows </a:t>
            </a:r>
            <a:r>
              <a:rPr sz="2800" spc="-15" dirty="0">
                <a:latin typeface="Carlito"/>
                <a:cs typeface="Carlito"/>
              </a:rPr>
              <a:t>rapidly  </a:t>
            </a:r>
            <a:r>
              <a:rPr sz="2800" dirty="0">
                <a:latin typeface="Carlito"/>
                <a:cs typeface="Carlito"/>
              </a:rPr>
              <a:t>in </a:t>
            </a:r>
            <a:r>
              <a:rPr sz="2800" spc="-5" dirty="0">
                <a:latin typeface="Carlito"/>
                <a:cs typeface="Carlito"/>
              </a:rPr>
              <a:t>the  </a:t>
            </a:r>
            <a:r>
              <a:rPr sz="2800" spc="-10" dirty="0">
                <a:latin typeface="Carlito"/>
                <a:cs typeface="Carlito"/>
              </a:rPr>
              <a:t>axial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direction.</a:t>
            </a:r>
            <a:endParaRPr sz="2800">
              <a:latin typeface="Carlito"/>
              <a:cs typeface="Carlito"/>
            </a:endParaRPr>
          </a:p>
          <a:p>
            <a:pPr marL="295275" indent="-283210">
              <a:lnSpc>
                <a:spcPct val="100000"/>
              </a:lnSpc>
              <a:spcBef>
                <a:spcPts val="175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They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unicellular in</a:t>
            </a:r>
            <a:r>
              <a:rPr sz="2800" spc="9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structure.</a:t>
            </a:r>
            <a:endParaRPr sz="2800">
              <a:latin typeface="Carlito"/>
              <a:cs typeface="Carlito"/>
            </a:endParaRPr>
          </a:p>
          <a:p>
            <a:pPr marL="241300" marR="5715" indent="-228600" algn="just">
              <a:lnSpc>
                <a:spcPct val="80000"/>
              </a:lnSpc>
              <a:spcBef>
                <a:spcPts val="240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During </a:t>
            </a:r>
            <a:r>
              <a:rPr sz="2800" spc="-5" dirty="0">
                <a:latin typeface="Carlito"/>
                <a:cs typeface="Carlito"/>
              </a:rPr>
              <a:t>its </a:t>
            </a:r>
            <a:r>
              <a:rPr sz="2800" spc="-15" dirty="0">
                <a:latin typeface="Carlito"/>
                <a:cs typeface="Carlito"/>
              </a:rPr>
              <a:t>growth </a:t>
            </a:r>
            <a:r>
              <a:rPr sz="2800" spc="-10" dirty="0">
                <a:latin typeface="Carlito"/>
                <a:cs typeface="Carlito"/>
              </a:rPr>
              <a:t>period,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tips </a:t>
            </a:r>
            <a:r>
              <a:rPr sz="2800" spc="-5" dirty="0">
                <a:latin typeface="Carlito"/>
                <a:cs typeface="Carlito"/>
              </a:rPr>
              <a:t>of the </a:t>
            </a:r>
            <a:r>
              <a:rPr sz="2800" spc="-15" dirty="0">
                <a:latin typeface="Carlito"/>
                <a:cs typeface="Carlito"/>
              </a:rPr>
              <a:t>elongating </a:t>
            </a:r>
            <a:r>
              <a:rPr sz="2800" spc="60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cells </a:t>
            </a:r>
            <a:r>
              <a:rPr sz="2800" spc="-20" dirty="0">
                <a:latin typeface="Carlito"/>
                <a:cs typeface="Carlito"/>
              </a:rPr>
              <a:t>may </a:t>
            </a:r>
            <a:r>
              <a:rPr sz="2800" spc="-5" dirty="0">
                <a:latin typeface="Carlito"/>
                <a:cs typeface="Carlito"/>
              </a:rPr>
              <a:t>push </a:t>
            </a:r>
            <a:r>
              <a:rPr sz="2800" spc="-10" dirty="0">
                <a:latin typeface="Carlito"/>
                <a:cs typeface="Carlito"/>
              </a:rPr>
              <a:t>one </a:t>
            </a:r>
            <a:r>
              <a:rPr sz="2800" spc="-40" dirty="0">
                <a:latin typeface="Carlito"/>
                <a:cs typeface="Carlito"/>
              </a:rPr>
              <a:t>another. </a:t>
            </a:r>
            <a:r>
              <a:rPr sz="2800" spc="-5" dirty="0">
                <a:latin typeface="Carlito"/>
                <a:cs typeface="Carlito"/>
              </a:rPr>
              <a:t>This </a:t>
            </a:r>
            <a:r>
              <a:rPr sz="2800" spc="-15" dirty="0">
                <a:latin typeface="Carlito"/>
                <a:cs typeface="Carlito"/>
              </a:rPr>
              <a:t>process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-5" dirty="0">
                <a:latin typeface="Carlito"/>
                <a:cs typeface="Carlito"/>
              </a:rPr>
              <a:t>known as  </a:t>
            </a:r>
            <a:r>
              <a:rPr sz="2800" spc="-15" dirty="0">
                <a:latin typeface="Carlito"/>
                <a:cs typeface="Carlito"/>
              </a:rPr>
              <a:t>“Gliding</a:t>
            </a:r>
            <a:r>
              <a:rPr sz="2800" spc="10" dirty="0">
                <a:latin typeface="Carlito"/>
                <a:cs typeface="Carlito"/>
              </a:rPr>
              <a:t> </a:t>
            </a:r>
            <a:r>
              <a:rPr sz="2800" spc="-40" dirty="0">
                <a:latin typeface="Carlito"/>
                <a:cs typeface="Carlito"/>
              </a:rPr>
              <a:t>growth.”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762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93980" rIns="0" bIns="0" rtlCol="0">
            <a:spAutoFit/>
          </a:bodyPr>
          <a:lstStyle/>
          <a:p>
            <a:pPr marL="483870" algn="ctr">
              <a:lnSpc>
                <a:spcPct val="100000"/>
              </a:lnSpc>
              <a:spcBef>
                <a:spcPts val="740"/>
              </a:spcBef>
            </a:pPr>
            <a:r>
              <a:rPr sz="5200" spc="-15" dirty="0"/>
              <a:t>FIBRES</a:t>
            </a:r>
            <a:endParaRPr sz="52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9412" y="1252727"/>
            <a:ext cx="7886700" cy="4352925"/>
            <a:chOff x="629412" y="1252727"/>
            <a:chExt cx="7886700" cy="4352925"/>
          </a:xfrm>
        </p:grpSpPr>
        <p:sp>
          <p:nvSpPr>
            <p:cNvPr id="3" name="object 3"/>
            <p:cNvSpPr/>
            <p:nvPr/>
          </p:nvSpPr>
          <p:spPr>
            <a:xfrm>
              <a:off x="629412" y="1252727"/>
              <a:ext cx="7886700" cy="4352925"/>
            </a:xfrm>
            <a:custGeom>
              <a:avLst/>
              <a:gdLst/>
              <a:ahLst/>
              <a:cxnLst/>
              <a:rect l="l" t="t" r="r" b="b"/>
              <a:pathLst>
                <a:path w="7886700" h="4352925">
                  <a:moveTo>
                    <a:pt x="7886700" y="0"/>
                  </a:moveTo>
                  <a:lnTo>
                    <a:pt x="0" y="0"/>
                  </a:lnTo>
                  <a:lnTo>
                    <a:pt x="0" y="4352544"/>
                  </a:lnTo>
                  <a:lnTo>
                    <a:pt x="7886700" y="4352544"/>
                  </a:lnTo>
                  <a:lnTo>
                    <a:pt x="788670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5048" y="2665475"/>
              <a:ext cx="7566659" cy="164287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2652" y="2714752"/>
              <a:ext cx="7438758" cy="151409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19555"/>
            <a:ext cx="8225155" cy="4906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5600" algn="l"/>
              </a:tabLst>
            </a:pPr>
            <a:r>
              <a:rPr sz="2200" spc="-5" dirty="0">
                <a:latin typeface="Carlito"/>
                <a:cs typeface="Carlito"/>
              </a:rPr>
              <a:t>On the basis of tissue in which </a:t>
            </a:r>
            <a:r>
              <a:rPr sz="2200" spc="-10" dirty="0">
                <a:latin typeface="Carlito"/>
                <a:cs typeface="Carlito"/>
              </a:rPr>
              <a:t>they </a:t>
            </a:r>
            <a:r>
              <a:rPr sz="2200" spc="-5" dirty="0">
                <a:latin typeface="Carlito"/>
                <a:cs typeface="Carlito"/>
              </a:rPr>
              <a:t>occur </a:t>
            </a:r>
            <a:r>
              <a:rPr sz="2200" spc="-10" dirty="0">
                <a:latin typeface="Carlito"/>
                <a:cs typeface="Carlito"/>
              </a:rPr>
              <a:t>they are </a:t>
            </a:r>
            <a:r>
              <a:rPr sz="2200" spc="-15" dirty="0">
                <a:latin typeface="Carlito"/>
                <a:cs typeface="Carlito"/>
              </a:rPr>
              <a:t>diffrentiated</a:t>
            </a:r>
            <a:r>
              <a:rPr sz="2200" spc="11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as:</a:t>
            </a:r>
            <a:endParaRPr sz="2200">
              <a:latin typeface="Carlito"/>
              <a:cs typeface="Carlito"/>
            </a:endParaRPr>
          </a:p>
          <a:p>
            <a:pPr marL="698500" lvl="1" indent="-229235">
              <a:lnSpc>
                <a:spcPct val="100000"/>
              </a:lnSpc>
              <a:spcBef>
                <a:spcPts val="2140"/>
              </a:spcBef>
              <a:buSzPct val="95454"/>
              <a:buFont typeface="Wingdings"/>
              <a:buChar char=""/>
              <a:tabLst>
                <a:tab pos="699135" algn="l"/>
              </a:tabLst>
            </a:pPr>
            <a:r>
              <a:rPr sz="2200" spc="-10" dirty="0">
                <a:latin typeface="Carlito"/>
                <a:cs typeface="Carlito"/>
              </a:rPr>
              <a:t>Pericyclic</a:t>
            </a:r>
            <a:r>
              <a:rPr sz="2200" spc="-1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fibres</a:t>
            </a:r>
            <a:endParaRPr sz="2200">
              <a:latin typeface="Carlito"/>
              <a:cs typeface="Carlito"/>
            </a:endParaRPr>
          </a:p>
          <a:p>
            <a:pPr marL="698500" lvl="1" indent="-229235">
              <a:lnSpc>
                <a:spcPct val="100000"/>
              </a:lnSpc>
              <a:spcBef>
                <a:spcPts val="2135"/>
              </a:spcBef>
              <a:buSzPct val="95454"/>
              <a:buFont typeface="Wingdings"/>
              <a:buChar char=""/>
              <a:tabLst>
                <a:tab pos="699135" algn="l"/>
              </a:tabLst>
            </a:pPr>
            <a:r>
              <a:rPr sz="2200" spc="-5" dirty="0">
                <a:latin typeface="Carlito"/>
                <a:cs typeface="Carlito"/>
              </a:rPr>
              <a:t>Phloem </a:t>
            </a:r>
            <a:r>
              <a:rPr sz="2200" spc="-10" dirty="0">
                <a:latin typeface="Carlito"/>
                <a:cs typeface="Carlito"/>
              </a:rPr>
              <a:t>fibres</a:t>
            </a:r>
            <a:endParaRPr sz="2200">
              <a:latin typeface="Carlito"/>
              <a:cs typeface="Carlito"/>
            </a:endParaRPr>
          </a:p>
          <a:p>
            <a:pPr marL="698500" lvl="1" indent="-229235">
              <a:lnSpc>
                <a:spcPct val="100000"/>
              </a:lnSpc>
              <a:spcBef>
                <a:spcPts val="2140"/>
              </a:spcBef>
              <a:buSzPct val="95454"/>
              <a:buFont typeface="Wingdings"/>
              <a:buChar char=""/>
              <a:tabLst>
                <a:tab pos="699135" algn="l"/>
              </a:tabLst>
            </a:pPr>
            <a:r>
              <a:rPr sz="2200" spc="-15" dirty="0">
                <a:latin typeface="Carlito"/>
                <a:cs typeface="Carlito"/>
              </a:rPr>
              <a:t>Xylem</a:t>
            </a:r>
            <a:r>
              <a:rPr sz="2200" spc="1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fibres</a:t>
            </a:r>
            <a:endParaRPr sz="2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50">
              <a:latin typeface="Carlito"/>
              <a:cs typeface="Carlito"/>
            </a:endParaRPr>
          </a:p>
          <a:p>
            <a:pPr marL="355600" marR="5080" indent="-342900">
              <a:lnSpc>
                <a:spcPts val="2380"/>
              </a:lnSpc>
              <a:buFont typeface="Wingdings"/>
              <a:buChar char=""/>
              <a:tabLst>
                <a:tab pos="355600" algn="l"/>
              </a:tabLst>
            </a:pPr>
            <a:r>
              <a:rPr sz="2200" b="1" spc="-10" dirty="0">
                <a:latin typeface="Carlito"/>
                <a:cs typeface="Carlito"/>
              </a:rPr>
              <a:t>Pericyclic fibres</a:t>
            </a:r>
            <a:r>
              <a:rPr sz="2200" spc="-10" dirty="0">
                <a:latin typeface="Carlito"/>
                <a:cs typeface="Carlito"/>
              </a:rPr>
              <a:t>: </a:t>
            </a:r>
            <a:r>
              <a:rPr sz="2200" spc="-5" dirty="0">
                <a:latin typeface="Carlito"/>
                <a:cs typeface="Carlito"/>
              </a:rPr>
              <a:t>They </a:t>
            </a:r>
            <a:r>
              <a:rPr sz="2200" spc="-10" dirty="0">
                <a:latin typeface="Carlito"/>
                <a:cs typeface="Carlito"/>
              </a:rPr>
              <a:t>are </a:t>
            </a:r>
            <a:r>
              <a:rPr sz="2200" spc="-15" dirty="0">
                <a:latin typeface="Carlito"/>
                <a:cs typeface="Carlito"/>
              </a:rPr>
              <a:t>found </a:t>
            </a:r>
            <a:r>
              <a:rPr sz="2200" spc="-5" dirty="0">
                <a:latin typeface="Carlito"/>
                <a:cs typeface="Carlito"/>
              </a:rPr>
              <a:t>in the </a:t>
            </a:r>
            <a:r>
              <a:rPr sz="2200" spc="-10" dirty="0">
                <a:latin typeface="Carlito"/>
                <a:cs typeface="Carlito"/>
              </a:rPr>
              <a:t>pericyclic region </a:t>
            </a:r>
            <a:r>
              <a:rPr sz="2200" spc="-5" dirty="0">
                <a:latin typeface="Carlito"/>
                <a:cs typeface="Carlito"/>
              </a:rPr>
              <a:t>i.e. </a:t>
            </a:r>
            <a:r>
              <a:rPr sz="2200" spc="-10" dirty="0">
                <a:latin typeface="Carlito"/>
                <a:cs typeface="Carlito"/>
              </a:rPr>
              <a:t>near  xylem </a:t>
            </a:r>
            <a:r>
              <a:rPr sz="2200" spc="-5" dirty="0">
                <a:latin typeface="Carlito"/>
                <a:cs typeface="Carlito"/>
              </a:rPr>
              <a:t>and </a:t>
            </a:r>
            <a:r>
              <a:rPr sz="2200" spc="-10" dirty="0">
                <a:latin typeface="Carlito"/>
                <a:cs typeface="Carlito"/>
              </a:rPr>
              <a:t>phloem. </a:t>
            </a:r>
            <a:r>
              <a:rPr sz="2200" spc="-20" dirty="0">
                <a:latin typeface="Carlito"/>
                <a:cs typeface="Carlito"/>
              </a:rPr>
              <a:t>May </a:t>
            </a:r>
            <a:r>
              <a:rPr sz="2200" dirty="0">
                <a:latin typeface="Carlito"/>
                <a:cs typeface="Carlito"/>
              </a:rPr>
              <a:t>or </a:t>
            </a:r>
            <a:r>
              <a:rPr sz="2200" spc="-15" dirty="0">
                <a:latin typeface="Carlito"/>
                <a:cs typeface="Carlito"/>
              </a:rPr>
              <a:t>may </a:t>
            </a:r>
            <a:r>
              <a:rPr sz="2200" spc="-10" dirty="0">
                <a:latin typeface="Carlito"/>
                <a:cs typeface="Carlito"/>
              </a:rPr>
              <a:t>not </a:t>
            </a:r>
            <a:r>
              <a:rPr sz="2200" spc="-5" dirty="0">
                <a:latin typeface="Carlito"/>
                <a:cs typeface="Carlito"/>
              </a:rPr>
              <a:t>be</a:t>
            </a:r>
            <a:r>
              <a:rPr sz="2200" spc="10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lignified.</a:t>
            </a:r>
            <a:endParaRPr sz="2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"/>
            </a:pPr>
            <a:endParaRPr sz="1950">
              <a:latin typeface="Carlito"/>
              <a:cs typeface="Carlito"/>
            </a:endParaRPr>
          </a:p>
          <a:p>
            <a:pPr marL="355600" marR="6985" indent="-342900">
              <a:lnSpc>
                <a:spcPts val="2380"/>
              </a:lnSpc>
              <a:buFont typeface="Wingdings"/>
              <a:buChar char=""/>
              <a:tabLst>
                <a:tab pos="355600" algn="l"/>
              </a:tabLst>
            </a:pPr>
            <a:r>
              <a:rPr sz="2200" b="1" spc="-5" dirty="0">
                <a:latin typeface="Carlito"/>
                <a:cs typeface="Carlito"/>
              </a:rPr>
              <a:t>Pholem </a:t>
            </a:r>
            <a:r>
              <a:rPr sz="2200" b="1" spc="-10" dirty="0">
                <a:latin typeface="Carlito"/>
                <a:cs typeface="Carlito"/>
              </a:rPr>
              <a:t>fibres: </a:t>
            </a:r>
            <a:r>
              <a:rPr sz="2200" spc="-10" dirty="0">
                <a:latin typeface="Carlito"/>
                <a:cs typeface="Carlito"/>
              </a:rPr>
              <a:t>They are </a:t>
            </a:r>
            <a:r>
              <a:rPr sz="2200" spc="-15" dirty="0">
                <a:latin typeface="Carlito"/>
                <a:cs typeface="Carlito"/>
              </a:rPr>
              <a:t>found </a:t>
            </a:r>
            <a:r>
              <a:rPr sz="2200" spc="-5" dirty="0">
                <a:latin typeface="Carlito"/>
                <a:cs typeface="Carlito"/>
              </a:rPr>
              <a:t>in the phloem </a:t>
            </a:r>
            <a:r>
              <a:rPr sz="2200" spc="-10" dirty="0">
                <a:latin typeface="Carlito"/>
                <a:cs typeface="Carlito"/>
              </a:rPr>
              <a:t>region </a:t>
            </a:r>
            <a:r>
              <a:rPr sz="2200" spc="-20" dirty="0">
                <a:latin typeface="Carlito"/>
                <a:cs typeface="Carlito"/>
              </a:rPr>
              <a:t>May </a:t>
            </a:r>
            <a:r>
              <a:rPr sz="2200" dirty="0">
                <a:latin typeface="Carlito"/>
                <a:cs typeface="Carlito"/>
              </a:rPr>
              <a:t>or </a:t>
            </a:r>
            <a:r>
              <a:rPr sz="2200" spc="-15" dirty="0">
                <a:latin typeface="Carlito"/>
                <a:cs typeface="Carlito"/>
              </a:rPr>
              <a:t>may </a:t>
            </a:r>
            <a:r>
              <a:rPr sz="2200" spc="-10" dirty="0">
                <a:latin typeface="Carlito"/>
                <a:cs typeface="Carlito"/>
              </a:rPr>
              <a:t>not  </a:t>
            </a:r>
            <a:r>
              <a:rPr sz="2200" spc="-5" dirty="0">
                <a:latin typeface="Carlito"/>
                <a:cs typeface="Carlito"/>
              </a:rPr>
              <a:t>be</a:t>
            </a:r>
            <a:r>
              <a:rPr sz="220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lignified.</a:t>
            </a:r>
            <a:endParaRPr sz="2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"/>
            </a:pPr>
            <a:endParaRPr sz="1950">
              <a:latin typeface="Carlito"/>
              <a:cs typeface="Carlito"/>
            </a:endParaRPr>
          </a:p>
          <a:p>
            <a:pPr marL="355600" marR="5715" indent="-342900">
              <a:lnSpc>
                <a:spcPts val="2380"/>
              </a:lnSpc>
              <a:buFont typeface="Wingdings"/>
              <a:buChar char=""/>
              <a:tabLst>
                <a:tab pos="355600" algn="l"/>
              </a:tabLst>
            </a:pPr>
            <a:r>
              <a:rPr sz="2200" b="1" spc="-20" dirty="0">
                <a:latin typeface="Carlito"/>
                <a:cs typeface="Carlito"/>
              </a:rPr>
              <a:t>Xylem </a:t>
            </a:r>
            <a:r>
              <a:rPr sz="2200" b="1" spc="-10" dirty="0">
                <a:latin typeface="Carlito"/>
                <a:cs typeface="Carlito"/>
              </a:rPr>
              <a:t>fibres: </a:t>
            </a:r>
            <a:r>
              <a:rPr sz="2200" spc="-10" dirty="0">
                <a:latin typeface="Carlito"/>
                <a:cs typeface="Carlito"/>
              </a:rPr>
              <a:t>They are </a:t>
            </a:r>
            <a:r>
              <a:rPr sz="2200" spc="-15" dirty="0">
                <a:latin typeface="Carlito"/>
                <a:cs typeface="Carlito"/>
              </a:rPr>
              <a:t>found </a:t>
            </a:r>
            <a:r>
              <a:rPr sz="2200" spc="-5" dirty="0">
                <a:latin typeface="Carlito"/>
                <a:cs typeface="Carlito"/>
              </a:rPr>
              <a:t>in the xylem region. </a:t>
            </a:r>
            <a:r>
              <a:rPr sz="2200" spc="-10" dirty="0">
                <a:latin typeface="Carlito"/>
                <a:cs typeface="Carlito"/>
              </a:rPr>
              <a:t>They are </a:t>
            </a:r>
            <a:r>
              <a:rPr sz="2200" spc="-5" dirty="0">
                <a:latin typeface="Carlito"/>
                <a:cs typeface="Carlito"/>
              </a:rPr>
              <a:t>dead and  </a:t>
            </a:r>
            <a:r>
              <a:rPr sz="2200" spc="-15" dirty="0">
                <a:latin typeface="Carlito"/>
                <a:cs typeface="Carlito"/>
              </a:rPr>
              <a:t>always </a:t>
            </a:r>
            <a:r>
              <a:rPr sz="2200" spc="-5" dirty="0">
                <a:latin typeface="Carlito"/>
                <a:cs typeface="Carlito"/>
              </a:rPr>
              <a:t>lignified</a:t>
            </a:r>
            <a:r>
              <a:rPr sz="2200" spc="-10" dirty="0">
                <a:latin typeface="Carlito"/>
                <a:cs typeface="Carlito"/>
              </a:rPr>
              <a:t> elements.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443483"/>
            <a:ext cx="8382000" cy="646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443483"/>
            <a:ext cx="8382000" cy="64643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30"/>
              </a:spcBef>
            </a:pPr>
            <a:r>
              <a:rPr sz="3600" spc="-15" dirty="0"/>
              <a:t>Differentiation </a:t>
            </a:r>
            <a:r>
              <a:rPr sz="3600" spc="-5" dirty="0"/>
              <a:t>of</a:t>
            </a:r>
            <a:r>
              <a:rPr sz="3600" spc="15" dirty="0"/>
              <a:t> </a:t>
            </a:r>
            <a:r>
              <a:rPr sz="3600" spc="-10" dirty="0"/>
              <a:t>fibres: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92061" y="5645658"/>
            <a:ext cx="115570" cy="417830"/>
          </a:xfrm>
          <a:custGeom>
            <a:avLst/>
            <a:gdLst/>
            <a:ahLst/>
            <a:cxnLst/>
            <a:rect l="l" t="t" r="r" b="b"/>
            <a:pathLst>
              <a:path w="115570" h="417829">
                <a:moveTo>
                  <a:pt x="115062" y="417639"/>
                </a:moveTo>
                <a:lnTo>
                  <a:pt x="0" y="417639"/>
                </a:lnTo>
                <a:lnTo>
                  <a:pt x="0" y="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68107" y="3161538"/>
            <a:ext cx="267335" cy="518159"/>
          </a:xfrm>
          <a:custGeom>
            <a:avLst/>
            <a:gdLst/>
            <a:ahLst/>
            <a:cxnLst/>
            <a:rect l="l" t="t" r="r" b="b"/>
            <a:pathLst>
              <a:path w="267334" h="518160">
                <a:moveTo>
                  <a:pt x="228853" y="517906"/>
                </a:moveTo>
                <a:lnTo>
                  <a:pt x="0" y="517906"/>
                </a:lnTo>
                <a:lnTo>
                  <a:pt x="0" y="127635"/>
                </a:lnTo>
                <a:lnTo>
                  <a:pt x="267208" y="127635"/>
                </a:lnTo>
                <a:lnTo>
                  <a:pt x="267208" y="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15861" y="4437126"/>
            <a:ext cx="953135" cy="206375"/>
          </a:xfrm>
          <a:custGeom>
            <a:avLst/>
            <a:gdLst/>
            <a:ahLst/>
            <a:cxnLst/>
            <a:rect l="l" t="t" r="r" b="b"/>
            <a:pathLst>
              <a:path w="953134" h="206375">
                <a:moveTo>
                  <a:pt x="952754" y="206121"/>
                </a:moveTo>
                <a:lnTo>
                  <a:pt x="0" y="206121"/>
                </a:lnTo>
                <a:lnTo>
                  <a:pt x="0" y="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53861" y="3175254"/>
            <a:ext cx="266065" cy="2207260"/>
          </a:xfrm>
          <a:custGeom>
            <a:avLst/>
            <a:gdLst/>
            <a:ahLst/>
            <a:cxnLst/>
            <a:rect l="l" t="t" r="r" b="b"/>
            <a:pathLst>
              <a:path w="266064" h="2207260">
                <a:moveTo>
                  <a:pt x="265938" y="2206752"/>
                </a:moveTo>
                <a:lnTo>
                  <a:pt x="0" y="2206752"/>
                </a:lnTo>
                <a:lnTo>
                  <a:pt x="0" y="0"/>
                </a:lnTo>
              </a:path>
              <a:path w="266064" h="2207260">
                <a:moveTo>
                  <a:pt x="190500" y="999363"/>
                </a:moveTo>
                <a:lnTo>
                  <a:pt x="0" y="999363"/>
                </a:lnTo>
                <a:lnTo>
                  <a:pt x="0" y="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14238" y="2423922"/>
            <a:ext cx="1982470" cy="262890"/>
          </a:xfrm>
          <a:custGeom>
            <a:avLst/>
            <a:gdLst/>
            <a:ahLst/>
            <a:cxnLst/>
            <a:rect l="l" t="t" r="r" b="b"/>
            <a:pathLst>
              <a:path w="1982470" h="262889">
                <a:moveTo>
                  <a:pt x="1982215" y="248030"/>
                </a:moveTo>
                <a:lnTo>
                  <a:pt x="1982215" y="123951"/>
                </a:lnTo>
                <a:lnTo>
                  <a:pt x="763524" y="123951"/>
                </a:lnTo>
                <a:lnTo>
                  <a:pt x="763524" y="0"/>
                </a:lnTo>
              </a:path>
              <a:path w="1982470" h="262889">
                <a:moveTo>
                  <a:pt x="0" y="262636"/>
                </a:moveTo>
                <a:lnTo>
                  <a:pt x="0" y="156337"/>
                </a:lnTo>
                <a:lnTo>
                  <a:pt x="763524" y="156337"/>
                </a:lnTo>
                <a:lnTo>
                  <a:pt x="763524" y="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10761" y="3175254"/>
            <a:ext cx="419734" cy="788035"/>
          </a:xfrm>
          <a:custGeom>
            <a:avLst/>
            <a:gdLst/>
            <a:ahLst/>
            <a:cxnLst/>
            <a:rect l="l" t="t" r="r" b="b"/>
            <a:pathLst>
              <a:path w="419735" h="788035">
                <a:moveTo>
                  <a:pt x="0" y="787908"/>
                </a:moveTo>
                <a:lnTo>
                  <a:pt x="415925" y="787908"/>
                </a:lnTo>
                <a:lnTo>
                  <a:pt x="415925" y="262636"/>
                </a:lnTo>
                <a:lnTo>
                  <a:pt x="419480" y="262636"/>
                </a:lnTo>
                <a:lnTo>
                  <a:pt x="419480" y="0"/>
                </a:lnTo>
              </a:path>
            </a:pathLst>
          </a:custGeom>
          <a:ln w="289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43961" y="3132582"/>
            <a:ext cx="37465" cy="1276985"/>
          </a:xfrm>
          <a:custGeom>
            <a:avLst/>
            <a:gdLst/>
            <a:ahLst/>
            <a:cxnLst/>
            <a:rect l="l" t="t" r="r" b="b"/>
            <a:pathLst>
              <a:path w="37464" h="1276985">
                <a:moveTo>
                  <a:pt x="0" y="1276603"/>
                </a:moveTo>
                <a:lnTo>
                  <a:pt x="0" y="638301"/>
                </a:lnTo>
                <a:lnTo>
                  <a:pt x="37083" y="638301"/>
                </a:lnTo>
                <a:lnTo>
                  <a:pt x="37083" y="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5161" y="3202685"/>
            <a:ext cx="386080" cy="1089025"/>
          </a:xfrm>
          <a:custGeom>
            <a:avLst/>
            <a:gdLst/>
            <a:ahLst/>
            <a:cxnLst/>
            <a:rect l="l" t="t" r="r" b="b"/>
            <a:pathLst>
              <a:path w="386080" h="1089025">
                <a:moveTo>
                  <a:pt x="0" y="1088770"/>
                </a:moveTo>
                <a:lnTo>
                  <a:pt x="386079" y="1088770"/>
                </a:lnTo>
                <a:lnTo>
                  <a:pt x="386079" y="283972"/>
                </a:lnTo>
                <a:lnTo>
                  <a:pt x="381126" y="283972"/>
                </a:lnTo>
                <a:lnTo>
                  <a:pt x="381126" y="0"/>
                </a:lnTo>
              </a:path>
            </a:pathLst>
          </a:custGeom>
          <a:ln w="289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1168908" y="2372867"/>
            <a:ext cx="3074670" cy="292100"/>
            <a:chOff x="1168908" y="2372867"/>
            <a:chExt cx="3074670" cy="292100"/>
          </a:xfrm>
        </p:grpSpPr>
        <p:sp>
          <p:nvSpPr>
            <p:cNvPr id="11" name="object 11"/>
            <p:cNvSpPr/>
            <p:nvPr/>
          </p:nvSpPr>
          <p:spPr>
            <a:xfrm>
              <a:off x="2704338" y="2387345"/>
              <a:ext cx="1524635" cy="262890"/>
            </a:xfrm>
            <a:custGeom>
              <a:avLst/>
              <a:gdLst/>
              <a:ahLst/>
              <a:cxnLst/>
              <a:rect l="l" t="t" r="r" b="b"/>
              <a:pathLst>
                <a:path w="1524635" h="262889">
                  <a:moveTo>
                    <a:pt x="1524381" y="262636"/>
                  </a:moveTo>
                  <a:lnTo>
                    <a:pt x="1524381" y="156337"/>
                  </a:lnTo>
                  <a:lnTo>
                    <a:pt x="0" y="156337"/>
                  </a:lnTo>
                  <a:lnTo>
                    <a:pt x="0" y="0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05861" y="2387345"/>
              <a:ext cx="1270" cy="262890"/>
            </a:xfrm>
            <a:custGeom>
              <a:avLst/>
              <a:gdLst/>
              <a:ahLst/>
              <a:cxnLst/>
              <a:rect l="l" t="t" r="r" b="b"/>
              <a:pathLst>
                <a:path w="1269" h="262889">
                  <a:moveTo>
                    <a:pt x="635" y="-14477"/>
                  </a:moveTo>
                  <a:lnTo>
                    <a:pt x="635" y="277114"/>
                  </a:lnTo>
                </a:path>
              </a:pathLst>
            </a:custGeom>
            <a:ln w="30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83386" y="2387345"/>
              <a:ext cx="1523365" cy="262890"/>
            </a:xfrm>
            <a:custGeom>
              <a:avLst/>
              <a:gdLst/>
              <a:ahLst/>
              <a:cxnLst/>
              <a:rect l="l" t="t" r="r" b="b"/>
              <a:pathLst>
                <a:path w="1523364" h="262889">
                  <a:moveTo>
                    <a:pt x="0" y="262636"/>
                  </a:moveTo>
                  <a:lnTo>
                    <a:pt x="0" y="156337"/>
                  </a:lnTo>
                  <a:lnTo>
                    <a:pt x="1523111" y="156337"/>
                  </a:lnTo>
                  <a:lnTo>
                    <a:pt x="1523111" y="0"/>
                  </a:lnTo>
                </a:path>
              </a:pathLst>
            </a:custGeom>
            <a:ln w="289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689732" y="1069657"/>
            <a:ext cx="3843020" cy="807085"/>
            <a:chOff x="2689732" y="1069657"/>
            <a:chExt cx="3843020" cy="807085"/>
          </a:xfrm>
        </p:grpSpPr>
        <p:sp>
          <p:nvSpPr>
            <p:cNvPr id="15" name="object 15"/>
            <p:cNvSpPr/>
            <p:nvPr/>
          </p:nvSpPr>
          <p:spPr>
            <a:xfrm>
              <a:off x="2704337" y="1599437"/>
              <a:ext cx="3813810" cy="262890"/>
            </a:xfrm>
            <a:custGeom>
              <a:avLst/>
              <a:gdLst/>
              <a:ahLst/>
              <a:cxnLst/>
              <a:rect l="l" t="t" r="r" b="b"/>
              <a:pathLst>
                <a:path w="3813809" h="262889">
                  <a:moveTo>
                    <a:pt x="3813302" y="262636"/>
                  </a:moveTo>
                  <a:lnTo>
                    <a:pt x="3813302" y="156337"/>
                  </a:lnTo>
                  <a:lnTo>
                    <a:pt x="1906524" y="156337"/>
                  </a:lnTo>
                  <a:lnTo>
                    <a:pt x="1906524" y="0"/>
                  </a:lnTo>
                </a:path>
                <a:path w="3813809" h="262889">
                  <a:moveTo>
                    <a:pt x="0" y="262636"/>
                  </a:moveTo>
                  <a:lnTo>
                    <a:pt x="0" y="156337"/>
                  </a:lnTo>
                  <a:lnTo>
                    <a:pt x="1905508" y="156337"/>
                  </a:lnTo>
                  <a:lnTo>
                    <a:pt x="1905508" y="0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038599" y="1074419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1055624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79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5"/>
                  </a:lnTo>
                  <a:lnTo>
                    <a:pt x="1055624" y="524255"/>
                  </a:lnTo>
                  <a:lnTo>
                    <a:pt x="1089636" y="517390"/>
                  </a:lnTo>
                  <a:lnTo>
                    <a:pt x="1117409" y="498665"/>
                  </a:lnTo>
                  <a:lnTo>
                    <a:pt x="1136134" y="470892"/>
                  </a:lnTo>
                  <a:lnTo>
                    <a:pt x="1143000" y="436879"/>
                  </a:lnTo>
                  <a:lnTo>
                    <a:pt x="1143000" y="87375"/>
                  </a:lnTo>
                  <a:lnTo>
                    <a:pt x="1136134" y="53363"/>
                  </a:lnTo>
                  <a:lnTo>
                    <a:pt x="1117409" y="25590"/>
                  </a:lnTo>
                  <a:lnTo>
                    <a:pt x="1089636" y="6865"/>
                  </a:lnTo>
                  <a:lnTo>
                    <a:pt x="1055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038599" y="1074419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5624" y="0"/>
                  </a:lnTo>
                  <a:lnTo>
                    <a:pt x="1089636" y="6865"/>
                  </a:lnTo>
                  <a:lnTo>
                    <a:pt x="1117409" y="25590"/>
                  </a:lnTo>
                  <a:lnTo>
                    <a:pt x="1136134" y="53363"/>
                  </a:lnTo>
                  <a:lnTo>
                    <a:pt x="1143000" y="87375"/>
                  </a:lnTo>
                  <a:lnTo>
                    <a:pt x="1143000" y="436879"/>
                  </a:lnTo>
                  <a:lnTo>
                    <a:pt x="1136134" y="470892"/>
                  </a:lnTo>
                  <a:lnTo>
                    <a:pt x="1117409" y="498665"/>
                  </a:lnTo>
                  <a:lnTo>
                    <a:pt x="1089636" y="517390"/>
                  </a:lnTo>
                  <a:lnTo>
                    <a:pt x="1055624" y="524255"/>
                  </a:lnTo>
                  <a:lnTo>
                    <a:pt x="87375" y="524255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79"/>
                  </a:lnTo>
                  <a:lnTo>
                    <a:pt x="0" y="873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367910" y="1228090"/>
            <a:ext cx="483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Fibre</a:t>
            </a:r>
            <a:r>
              <a:rPr sz="1200" b="1" spc="-5" dirty="0">
                <a:latin typeface="Arial"/>
                <a:cs typeface="Arial"/>
              </a:rPr>
              <a:t>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127313" y="1857565"/>
            <a:ext cx="1154430" cy="534035"/>
            <a:chOff x="2127313" y="1857565"/>
            <a:chExt cx="1154430" cy="534035"/>
          </a:xfrm>
        </p:grpSpPr>
        <p:sp>
          <p:nvSpPr>
            <p:cNvPr id="20" name="object 20"/>
            <p:cNvSpPr/>
            <p:nvPr/>
          </p:nvSpPr>
          <p:spPr>
            <a:xfrm>
              <a:off x="2132076" y="1862327"/>
              <a:ext cx="1144905" cy="524510"/>
            </a:xfrm>
            <a:custGeom>
              <a:avLst/>
              <a:gdLst/>
              <a:ahLst/>
              <a:cxnLst/>
              <a:rect l="l" t="t" r="r" b="b"/>
              <a:pathLst>
                <a:path w="1144904" h="524510">
                  <a:moveTo>
                    <a:pt x="1057148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80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6"/>
                  </a:lnTo>
                  <a:lnTo>
                    <a:pt x="1057148" y="524256"/>
                  </a:lnTo>
                  <a:lnTo>
                    <a:pt x="1091160" y="517390"/>
                  </a:lnTo>
                  <a:lnTo>
                    <a:pt x="1118933" y="498665"/>
                  </a:lnTo>
                  <a:lnTo>
                    <a:pt x="1137658" y="470892"/>
                  </a:lnTo>
                  <a:lnTo>
                    <a:pt x="1144524" y="436880"/>
                  </a:lnTo>
                  <a:lnTo>
                    <a:pt x="1144524" y="87375"/>
                  </a:lnTo>
                  <a:lnTo>
                    <a:pt x="1137658" y="53363"/>
                  </a:lnTo>
                  <a:lnTo>
                    <a:pt x="1118933" y="25590"/>
                  </a:lnTo>
                  <a:lnTo>
                    <a:pt x="1091160" y="6865"/>
                  </a:lnTo>
                  <a:lnTo>
                    <a:pt x="1057148" y="0"/>
                  </a:lnTo>
                  <a:close/>
                </a:path>
              </a:pathLst>
            </a:custGeom>
            <a:solidFill>
              <a:srgbClr val="D0CE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132076" y="1862327"/>
              <a:ext cx="1144905" cy="524510"/>
            </a:xfrm>
            <a:custGeom>
              <a:avLst/>
              <a:gdLst/>
              <a:ahLst/>
              <a:cxnLst/>
              <a:rect l="l" t="t" r="r" b="b"/>
              <a:pathLst>
                <a:path w="1144904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7148" y="0"/>
                  </a:lnTo>
                  <a:lnTo>
                    <a:pt x="1091160" y="6865"/>
                  </a:lnTo>
                  <a:lnTo>
                    <a:pt x="1118933" y="25590"/>
                  </a:lnTo>
                  <a:lnTo>
                    <a:pt x="1137658" y="53363"/>
                  </a:lnTo>
                  <a:lnTo>
                    <a:pt x="1144524" y="87375"/>
                  </a:lnTo>
                  <a:lnTo>
                    <a:pt x="1144524" y="436880"/>
                  </a:lnTo>
                  <a:lnTo>
                    <a:pt x="1137658" y="470892"/>
                  </a:lnTo>
                  <a:lnTo>
                    <a:pt x="1118933" y="498665"/>
                  </a:lnTo>
                  <a:lnTo>
                    <a:pt x="1091160" y="517390"/>
                  </a:lnTo>
                  <a:lnTo>
                    <a:pt x="1057148" y="524256"/>
                  </a:lnTo>
                  <a:lnTo>
                    <a:pt x="87375" y="524256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80"/>
                  </a:lnTo>
                  <a:lnTo>
                    <a:pt x="0" y="87375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430017" y="2016378"/>
            <a:ext cx="5511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Natural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939028" y="1857755"/>
            <a:ext cx="1152525" cy="533400"/>
            <a:chOff x="5939028" y="1857755"/>
            <a:chExt cx="1152525" cy="533400"/>
          </a:xfrm>
        </p:grpSpPr>
        <p:sp>
          <p:nvSpPr>
            <p:cNvPr id="24" name="object 24"/>
            <p:cNvSpPr/>
            <p:nvPr/>
          </p:nvSpPr>
          <p:spPr>
            <a:xfrm>
              <a:off x="5943600" y="1862327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1055624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80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6"/>
                  </a:lnTo>
                  <a:lnTo>
                    <a:pt x="1055624" y="524256"/>
                  </a:lnTo>
                  <a:lnTo>
                    <a:pt x="1089636" y="517390"/>
                  </a:lnTo>
                  <a:lnTo>
                    <a:pt x="1117409" y="498665"/>
                  </a:lnTo>
                  <a:lnTo>
                    <a:pt x="1136134" y="470892"/>
                  </a:lnTo>
                  <a:lnTo>
                    <a:pt x="1143000" y="436880"/>
                  </a:lnTo>
                  <a:lnTo>
                    <a:pt x="1143000" y="87375"/>
                  </a:lnTo>
                  <a:lnTo>
                    <a:pt x="1136134" y="53363"/>
                  </a:lnTo>
                  <a:lnTo>
                    <a:pt x="1117409" y="25590"/>
                  </a:lnTo>
                  <a:lnTo>
                    <a:pt x="1089636" y="6865"/>
                  </a:lnTo>
                  <a:lnTo>
                    <a:pt x="1055624" y="0"/>
                  </a:lnTo>
                  <a:close/>
                </a:path>
              </a:pathLst>
            </a:custGeom>
            <a:solidFill>
              <a:srgbClr val="D0CE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43600" y="1862327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5624" y="0"/>
                  </a:lnTo>
                  <a:lnTo>
                    <a:pt x="1089636" y="6865"/>
                  </a:lnTo>
                  <a:lnTo>
                    <a:pt x="1117409" y="25590"/>
                  </a:lnTo>
                  <a:lnTo>
                    <a:pt x="1136134" y="53363"/>
                  </a:lnTo>
                  <a:lnTo>
                    <a:pt x="1143000" y="87375"/>
                  </a:lnTo>
                  <a:lnTo>
                    <a:pt x="1143000" y="436880"/>
                  </a:lnTo>
                  <a:lnTo>
                    <a:pt x="1136134" y="470892"/>
                  </a:lnTo>
                  <a:lnTo>
                    <a:pt x="1117409" y="498665"/>
                  </a:lnTo>
                  <a:lnTo>
                    <a:pt x="1089636" y="517390"/>
                  </a:lnTo>
                  <a:lnTo>
                    <a:pt x="1055624" y="524256"/>
                  </a:lnTo>
                  <a:lnTo>
                    <a:pt x="87375" y="524256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80"/>
                  </a:lnTo>
                  <a:lnTo>
                    <a:pt x="0" y="873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200647" y="2016378"/>
            <a:ext cx="631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4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rtifici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05027" y="2645664"/>
            <a:ext cx="1150620" cy="533400"/>
            <a:chOff x="605027" y="2645664"/>
            <a:chExt cx="1150620" cy="533400"/>
          </a:xfrm>
        </p:grpSpPr>
        <p:sp>
          <p:nvSpPr>
            <p:cNvPr id="28" name="object 28"/>
            <p:cNvSpPr/>
            <p:nvPr/>
          </p:nvSpPr>
          <p:spPr>
            <a:xfrm>
              <a:off x="609599" y="2650236"/>
              <a:ext cx="1141730" cy="524510"/>
            </a:xfrm>
            <a:custGeom>
              <a:avLst/>
              <a:gdLst/>
              <a:ahLst/>
              <a:cxnLst/>
              <a:rect l="l" t="t" r="r" b="b"/>
              <a:pathLst>
                <a:path w="1141730" h="524510">
                  <a:moveTo>
                    <a:pt x="1054100" y="0"/>
                  </a:moveTo>
                  <a:lnTo>
                    <a:pt x="87376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79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6" y="524255"/>
                  </a:lnTo>
                  <a:lnTo>
                    <a:pt x="1054100" y="524255"/>
                  </a:lnTo>
                  <a:lnTo>
                    <a:pt x="1088112" y="517390"/>
                  </a:lnTo>
                  <a:lnTo>
                    <a:pt x="1115885" y="498665"/>
                  </a:lnTo>
                  <a:lnTo>
                    <a:pt x="1134610" y="470892"/>
                  </a:lnTo>
                  <a:lnTo>
                    <a:pt x="1141476" y="436879"/>
                  </a:lnTo>
                  <a:lnTo>
                    <a:pt x="1141476" y="87375"/>
                  </a:lnTo>
                  <a:lnTo>
                    <a:pt x="1134610" y="53363"/>
                  </a:lnTo>
                  <a:lnTo>
                    <a:pt x="1115885" y="25590"/>
                  </a:lnTo>
                  <a:lnTo>
                    <a:pt x="1088112" y="6865"/>
                  </a:lnTo>
                  <a:lnTo>
                    <a:pt x="1054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09599" y="2650236"/>
              <a:ext cx="1141730" cy="524510"/>
            </a:xfrm>
            <a:custGeom>
              <a:avLst/>
              <a:gdLst/>
              <a:ahLst/>
              <a:cxnLst/>
              <a:rect l="l" t="t" r="r" b="b"/>
              <a:pathLst>
                <a:path w="1141730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6" y="0"/>
                  </a:lnTo>
                  <a:lnTo>
                    <a:pt x="1054100" y="0"/>
                  </a:lnTo>
                  <a:lnTo>
                    <a:pt x="1088112" y="6865"/>
                  </a:lnTo>
                  <a:lnTo>
                    <a:pt x="1115885" y="25590"/>
                  </a:lnTo>
                  <a:lnTo>
                    <a:pt x="1134610" y="53363"/>
                  </a:lnTo>
                  <a:lnTo>
                    <a:pt x="1141476" y="87375"/>
                  </a:lnTo>
                  <a:lnTo>
                    <a:pt x="1141476" y="436879"/>
                  </a:lnTo>
                  <a:lnTo>
                    <a:pt x="1134610" y="470892"/>
                  </a:lnTo>
                  <a:lnTo>
                    <a:pt x="1115885" y="498665"/>
                  </a:lnTo>
                  <a:lnTo>
                    <a:pt x="1088112" y="517390"/>
                  </a:lnTo>
                  <a:lnTo>
                    <a:pt x="1054100" y="524255"/>
                  </a:lnTo>
                  <a:lnTo>
                    <a:pt x="87376" y="524255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79"/>
                  </a:lnTo>
                  <a:lnTo>
                    <a:pt x="0" y="873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959611" y="2804286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Pl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nt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2127504" y="2645664"/>
            <a:ext cx="1153795" cy="533400"/>
            <a:chOff x="2127504" y="2645664"/>
            <a:chExt cx="1153795" cy="533400"/>
          </a:xfrm>
        </p:grpSpPr>
        <p:sp>
          <p:nvSpPr>
            <p:cNvPr id="32" name="object 32"/>
            <p:cNvSpPr/>
            <p:nvPr/>
          </p:nvSpPr>
          <p:spPr>
            <a:xfrm>
              <a:off x="2132076" y="2650236"/>
              <a:ext cx="1144905" cy="524510"/>
            </a:xfrm>
            <a:custGeom>
              <a:avLst/>
              <a:gdLst/>
              <a:ahLst/>
              <a:cxnLst/>
              <a:rect l="l" t="t" r="r" b="b"/>
              <a:pathLst>
                <a:path w="1144904" h="524510">
                  <a:moveTo>
                    <a:pt x="1057148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79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5"/>
                  </a:lnTo>
                  <a:lnTo>
                    <a:pt x="1057148" y="524255"/>
                  </a:lnTo>
                  <a:lnTo>
                    <a:pt x="1091160" y="517390"/>
                  </a:lnTo>
                  <a:lnTo>
                    <a:pt x="1118933" y="498665"/>
                  </a:lnTo>
                  <a:lnTo>
                    <a:pt x="1137658" y="470892"/>
                  </a:lnTo>
                  <a:lnTo>
                    <a:pt x="1144524" y="436879"/>
                  </a:lnTo>
                  <a:lnTo>
                    <a:pt x="1144524" y="87375"/>
                  </a:lnTo>
                  <a:lnTo>
                    <a:pt x="1137658" y="53363"/>
                  </a:lnTo>
                  <a:lnTo>
                    <a:pt x="1118933" y="25590"/>
                  </a:lnTo>
                  <a:lnTo>
                    <a:pt x="1091160" y="6865"/>
                  </a:lnTo>
                  <a:lnTo>
                    <a:pt x="10571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132076" y="2650236"/>
              <a:ext cx="1144905" cy="524510"/>
            </a:xfrm>
            <a:custGeom>
              <a:avLst/>
              <a:gdLst/>
              <a:ahLst/>
              <a:cxnLst/>
              <a:rect l="l" t="t" r="r" b="b"/>
              <a:pathLst>
                <a:path w="1144904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7148" y="0"/>
                  </a:lnTo>
                  <a:lnTo>
                    <a:pt x="1091160" y="6865"/>
                  </a:lnTo>
                  <a:lnTo>
                    <a:pt x="1118933" y="25590"/>
                  </a:lnTo>
                  <a:lnTo>
                    <a:pt x="1137658" y="53363"/>
                  </a:lnTo>
                  <a:lnTo>
                    <a:pt x="1144524" y="87375"/>
                  </a:lnTo>
                  <a:lnTo>
                    <a:pt x="1144524" y="436879"/>
                  </a:lnTo>
                  <a:lnTo>
                    <a:pt x="1137658" y="470892"/>
                  </a:lnTo>
                  <a:lnTo>
                    <a:pt x="1118933" y="498665"/>
                  </a:lnTo>
                  <a:lnTo>
                    <a:pt x="1091160" y="517390"/>
                  </a:lnTo>
                  <a:lnTo>
                    <a:pt x="1057148" y="524255"/>
                  </a:lnTo>
                  <a:lnTo>
                    <a:pt x="87375" y="524255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79"/>
                  </a:lnTo>
                  <a:lnTo>
                    <a:pt x="0" y="873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416555" y="2804286"/>
            <a:ext cx="5295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4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nim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653028" y="2645664"/>
            <a:ext cx="1152525" cy="533400"/>
            <a:chOff x="3653028" y="2645664"/>
            <a:chExt cx="1152525" cy="533400"/>
          </a:xfrm>
        </p:grpSpPr>
        <p:sp>
          <p:nvSpPr>
            <p:cNvPr id="36" name="object 36"/>
            <p:cNvSpPr/>
            <p:nvPr/>
          </p:nvSpPr>
          <p:spPr>
            <a:xfrm>
              <a:off x="3657600" y="2650236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1055624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79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5"/>
                  </a:lnTo>
                  <a:lnTo>
                    <a:pt x="1055624" y="524255"/>
                  </a:lnTo>
                  <a:lnTo>
                    <a:pt x="1089636" y="517390"/>
                  </a:lnTo>
                  <a:lnTo>
                    <a:pt x="1117409" y="498665"/>
                  </a:lnTo>
                  <a:lnTo>
                    <a:pt x="1136134" y="470892"/>
                  </a:lnTo>
                  <a:lnTo>
                    <a:pt x="1143000" y="436879"/>
                  </a:lnTo>
                  <a:lnTo>
                    <a:pt x="1143000" y="87375"/>
                  </a:lnTo>
                  <a:lnTo>
                    <a:pt x="1136134" y="53363"/>
                  </a:lnTo>
                  <a:lnTo>
                    <a:pt x="1117409" y="25590"/>
                  </a:lnTo>
                  <a:lnTo>
                    <a:pt x="1089636" y="6865"/>
                  </a:lnTo>
                  <a:lnTo>
                    <a:pt x="1055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657600" y="2650236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5624" y="0"/>
                  </a:lnTo>
                  <a:lnTo>
                    <a:pt x="1089636" y="6865"/>
                  </a:lnTo>
                  <a:lnTo>
                    <a:pt x="1117409" y="25590"/>
                  </a:lnTo>
                  <a:lnTo>
                    <a:pt x="1136134" y="53363"/>
                  </a:lnTo>
                  <a:lnTo>
                    <a:pt x="1143000" y="87375"/>
                  </a:lnTo>
                  <a:lnTo>
                    <a:pt x="1143000" y="436879"/>
                  </a:lnTo>
                  <a:lnTo>
                    <a:pt x="1136134" y="470892"/>
                  </a:lnTo>
                  <a:lnTo>
                    <a:pt x="1117409" y="498665"/>
                  </a:lnTo>
                  <a:lnTo>
                    <a:pt x="1089636" y="517390"/>
                  </a:lnTo>
                  <a:lnTo>
                    <a:pt x="1055624" y="524255"/>
                  </a:lnTo>
                  <a:lnTo>
                    <a:pt x="87375" y="524255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79"/>
                  </a:lnTo>
                  <a:lnTo>
                    <a:pt x="0" y="873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3948810" y="2804286"/>
            <a:ext cx="560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Mineral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909827" y="3764279"/>
            <a:ext cx="1152525" cy="1051560"/>
            <a:chOff x="909827" y="3764279"/>
            <a:chExt cx="1152525" cy="1051560"/>
          </a:xfrm>
        </p:grpSpPr>
        <p:sp>
          <p:nvSpPr>
            <p:cNvPr id="40" name="object 40"/>
            <p:cNvSpPr/>
            <p:nvPr/>
          </p:nvSpPr>
          <p:spPr>
            <a:xfrm>
              <a:off x="914399" y="3768851"/>
              <a:ext cx="1143000" cy="1042669"/>
            </a:xfrm>
            <a:custGeom>
              <a:avLst/>
              <a:gdLst/>
              <a:ahLst/>
              <a:cxnLst/>
              <a:rect l="l" t="t" r="r" b="b"/>
              <a:pathLst>
                <a:path w="1143000" h="1042670">
                  <a:moveTo>
                    <a:pt x="969263" y="0"/>
                  </a:moveTo>
                  <a:lnTo>
                    <a:pt x="173736" y="0"/>
                  </a:lnTo>
                  <a:lnTo>
                    <a:pt x="127551" y="6201"/>
                  </a:lnTo>
                  <a:lnTo>
                    <a:pt x="86049" y="23706"/>
                  </a:lnTo>
                  <a:lnTo>
                    <a:pt x="50887" y="50863"/>
                  </a:lnTo>
                  <a:lnTo>
                    <a:pt x="23720" y="86021"/>
                  </a:lnTo>
                  <a:lnTo>
                    <a:pt x="6206" y="127529"/>
                  </a:lnTo>
                  <a:lnTo>
                    <a:pt x="0" y="173736"/>
                  </a:lnTo>
                  <a:lnTo>
                    <a:pt x="0" y="868680"/>
                  </a:lnTo>
                  <a:lnTo>
                    <a:pt x="6206" y="914886"/>
                  </a:lnTo>
                  <a:lnTo>
                    <a:pt x="23720" y="956394"/>
                  </a:lnTo>
                  <a:lnTo>
                    <a:pt x="50887" y="991552"/>
                  </a:lnTo>
                  <a:lnTo>
                    <a:pt x="86049" y="1018709"/>
                  </a:lnTo>
                  <a:lnTo>
                    <a:pt x="127551" y="1036214"/>
                  </a:lnTo>
                  <a:lnTo>
                    <a:pt x="173736" y="1042416"/>
                  </a:lnTo>
                  <a:lnTo>
                    <a:pt x="969263" y="1042416"/>
                  </a:lnTo>
                  <a:lnTo>
                    <a:pt x="1015470" y="1036214"/>
                  </a:lnTo>
                  <a:lnTo>
                    <a:pt x="1056978" y="1018709"/>
                  </a:lnTo>
                  <a:lnTo>
                    <a:pt x="1092136" y="991552"/>
                  </a:lnTo>
                  <a:lnTo>
                    <a:pt x="1119293" y="956394"/>
                  </a:lnTo>
                  <a:lnTo>
                    <a:pt x="1136798" y="914886"/>
                  </a:lnTo>
                  <a:lnTo>
                    <a:pt x="1143000" y="868680"/>
                  </a:lnTo>
                  <a:lnTo>
                    <a:pt x="1143000" y="173736"/>
                  </a:lnTo>
                  <a:lnTo>
                    <a:pt x="1136798" y="127529"/>
                  </a:lnTo>
                  <a:lnTo>
                    <a:pt x="1119293" y="86021"/>
                  </a:lnTo>
                  <a:lnTo>
                    <a:pt x="1092136" y="50863"/>
                  </a:lnTo>
                  <a:lnTo>
                    <a:pt x="1056978" y="23706"/>
                  </a:lnTo>
                  <a:lnTo>
                    <a:pt x="1015470" y="6201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14399" y="3768851"/>
              <a:ext cx="1143000" cy="1042669"/>
            </a:xfrm>
            <a:custGeom>
              <a:avLst/>
              <a:gdLst/>
              <a:ahLst/>
              <a:cxnLst/>
              <a:rect l="l" t="t" r="r" b="b"/>
              <a:pathLst>
                <a:path w="1143000" h="1042670">
                  <a:moveTo>
                    <a:pt x="0" y="173736"/>
                  </a:moveTo>
                  <a:lnTo>
                    <a:pt x="6206" y="127529"/>
                  </a:lnTo>
                  <a:lnTo>
                    <a:pt x="23720" y="86021"/>
                  </a:lnTo>
                  <a:lnTo>
                    <a:pt x="50887" y="50863"/>
                  </a:lnTo>
                  <a:lnTo>
                    <a:pt x="86049" y="23706"/>
                  </a:lnTo>
                  <a:lnTo>
                    <a:pt x="127551" y="6201"/>
                  </a:lnTo>
                  <a:lnTo>
                    <a:pt x="173736" y="0"/>
                  </a:lnTo>
                  <a:lnTo>
                    <a:pt x="969263" y="0"/>
                  </a:lnTo>
                  <a:lnTo>
                    <a:pt x="1015470" y="6201"/>
                  </a:lnTo>
                  <a:lnTo>
                    <a:pt x="1056978" y="23706"/>
                  </a:lnTo>
                  <a:lnTo>
                    <a:pt x="1092136" y="50863"/>
                  </a:lnTo>
                  <a:lnTo>
                    <a:pt x="1119293" y="86021"/>
                  </a:lnTo>
                  <a:lnTo>
                    <a:pt x="1136798" y="127529"/>
                  </a:lnTo>
                  <a:lnTo>
                    <a:pt x="1143000" y="173736"/>
                  </a:lnTo>
                  <a:lnTo>
                    <a:pt x="1143000" y="868680"/>
                  </a:lnTo>
                  <a:lnTo>
                    <a:pt x="1136798" y="914886"/>
                  </a:lnTo>
                  <a:lnTo>
                    <a:pt x="1119293" y="956394"/>
                  </a:lnTo>
                  <a:lnTo>
                    <a:pt x="1092136" y="991552"/>
                  </a:lnTo>
                  <a:lnTo>
                    <a:pt x="1056978" y="1018709"/>
                  </a:lnTo>
                  <a:lnTo>
                    <a:pt x="1015470" y="1036214"/>
                  </a:lnTo>
                  <a:lnTo>
                    <a:pt x="969263" y="1042416"/>
                  </a:lnTo>
                  <a:lnTo>
                    <a:pt x="173736" y="1042416"/>
                  </a:lnTo>
                  <a:lnTo>
                    <a:pt x="127551" y="1036214"/>
                  </a:lnTo>
                  <a:lnTo>
                    <a:pt x="86049" y="1018709"/>
                  </a:lnTo>
                  <a:lnTo>
                    <a:pt x="50887" y="991552"/>
                  </a:lnTo>
                  <a:lnTo>
                    <a:pt x="23720" y="956394"/>
                  </a:lnTo>
                  <a:lnTo>
                    <a:pt x="6206" y="914886"/>
                  </a:lnTo>
                  <a:lnTo>
                    <a:pt x="0" y="868680"/>
                  </a:lnTo>
                  <a:lnTo>
                    <a:pt x="0" y="17373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984300" y="3999357"/>
            <a:ext cx="958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015" marR="5080" indent="-23495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Cotton,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Jute,  </a:t>
            </a:r>
            <a:r>
              <a:rPr sz="1200" b="1" dirty="0">
                <a:latin typeface="Arial"/>
                <a:cs typeface="Arial"/>
              </a:rPr>
              <a:t>Hemp,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01064" y="4364812"/>
            <a:ext cx="9671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Flax,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Banana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2205227" y="4404359"/>
            <a:ext cx="1152525" cy="535305"/>
            <a:chOff x="2205227" y="4404359"/>
            <a:chExt cx="1152525" cy="535305"/>
          </a:xfrm>
        </p:grpSpPr>
        <p:sp>
          <p:nvSpPr>
            <p:cNvPr id="45" name="object 45"/>
            <p:cNvSpPr/>
            <p:nvPr/>
          </p:nvSpPr>
          <p:spPr>
            <a:xfrm>
              <a:off x="2209799" y="4408931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1055370" y="0"/>
                  </a:moveTo>
                  <a:lnTo>
                    <a:pt x="87630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30"/>
                  </a:lnTo>
                  <a:lnTo>
                    <a:pt x="0" y="438150"/>
                  </a:lnTo>
                  <a:lnTo>
                    <a:pt x="6887" y="472255"/>
                  </a:lnTo>
                  <a:lnTo>
                    <a:pt x="25669" y="500110"/>
                  </a:lnTo>
                  <a:lnTo>
                    <a:pt x="53524" y="518892"/>
                  </a:lnTo>
                  <a:lnTo>
                    <a:pt x="87630" y="525780"/>
                  </a:lnTo>
                  <a:lnTo>
                    <a:pt x="1055370" y="525780"/>
                  </a:lnTo>
                  <a:lnTo>
                    <a:pt x="1089475" y="518892"/>
                  </a:lnTo>
                  <a:lnTo>
                    <a:pt x="1117330" y="500110"/>
                  </a:lnTo>
                  <a:lnTo>
                    <a:pt x="1136112" y="472255"/>
                  </a:lnTo>
                  <a:lnTo>
                    <a:pt x="1143000" y="438150"/>
                  </a:lnTo>
                  <a:lnTo>
                    <a:pt x="1143000" y="87630"/>
                  </a:lnTo>
                  <a:lnTo>
                    <a:pt x="1136112" y="53524"/>
                  </a:lnTo>
                  <a:lnTo>
                    <a:pt x="1117330" y="25669"/>
                  </a:lnTo>
                  <a:lnTo>
                    <a:pt x="1089475" y="6887"/>
                  </a:lnTo>
                  <a:lnTo>
                    <a:pt x="1055370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209799" y="4408931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0" y="87630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30" y="0"/>
                  </a:lnTo>
                  <a:lnTo>
                    <a:pt x="1055370" y="0"/>
                  </a:lnTo>
                  <a:lnTo>
                    <a:pt x="1089475" y="6887"/>
                  </a:lnTo>
                  <a:lnTo>
                    <a:pt x="1117330" y="25669"/>
                  </a:lnTo>
                  <a:lnTo>
                    <a:pt x="1136112" y="53524"/>
                  </a:lnTo>
                  <a:lnTo>
                    <a:pt x="1143000" y="87630"/>
                  </a:lnTo>
                  <a:lnTo>
                    <a:pt x="1143000" y="438150"/>
                  </a:lnTo>
                  <a:lnTo>
                    <a:pt x="1136112" y="472255"/>
                  </a:lnTo>
                  <a:lnTo>
                    <a:pt x="1117330" y="500110"/>
                  </a:lnTo>
                  <a:lnTo>
                    <a:pt x="1089475" y="518892"/>
                  </a:lnTo>
                  <a:lnTo>
                    <a:pt x="1055370" y="525780"/>
                  </a:lnTo>
                  <a:lnTo>
                    <a:pt x="87630" y="525780"/>
                  </a:lnTo>
                  <a:lnTo>
                    <a:pt x="53524" y="518892"/>
                  </a:lnTo>
                  <a:lnTo>
                    <a:pt x="25669" y="500110"/>
                  </a:lnTo>
                  <a:lnTo>
                    <a:pt x="6887" y="472255"/>
                  </a:lnTo>
                  <a:lnTo>
                    <a:pt x="0" y="438150"/>
                  </a:lnTo>
                  <a:lnTo>
                    <a:pt x="0" y="87630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2403094" y="4564507"/>
            <a:ext cx="7550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Wool,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Silk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3805428" y="3695700"/>
            <a:ext cx="1152525" cy="535305"/>
            <a:chOff x="3805428" y="3695700"/>
            <a:chExt cx="1152525" cy="535305"/>
          </a:xfrm>
        </p:grpSpPr>
        <p:sp>
          <p:nvSpPr>
            <p:cNvPr id="49" name="object 49"/>
            <p:cNvSpPr/>
            <p:nvPr/>
          </p:nvSpPr>
          <p:spPr>
            <a:xfrm>
              <a:off x="3810000" y="3700272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1055370" y="0"/>
                  </a:moveTo>
                  <a:lnTo>
                    <a:pt x="87629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29"/>
                  </a:lnTo>
                  <a:lnTo>
                    <a:pt x="0" y="438150"/>
                  </a:lnTo>
                  <a:lnTo>
                    <a:pt x="6887" y="472255"/>
                  </a:lnTo>
                  <a:lnTo>
                    <a:pt x="25669" y="500110"/>
                  </a:lnTo>
                  <a:lnTo>
                    <a:pt x="53524" y="518892"/>
                  </a:lnTo>
                  <a:lnTo>
                    <a:pt x="87629" y="525779"/>
                  </a:lnTo>
                  <a:lnTo>
                    <a:pt x="1055370" y="525779"/>
                  </a:lnTo>
                  <a:lnTo>
                    <a:pt x="1089475" y="518892"/>
                  </a:lnTo>
                  <a:lnTo>
                    <a:pt x="1117330" y="500110"/>
                  </a:lnTo>
                  <a:lnTo>
                    <a:pt x="1136112" y="472255"/>
                  </a:lnTo>
                  <a:lnTo>
                    <a:pt x="1143000" y="438150"/>
                  </a:lnTo>
                  <a:lnTo>
                    <a:pt x="1143000" y="87629"/>
                  </a:lnTo>
                  <a:lnTo>
                    <a:pt x="1136112" y="53524"/>
                  </a:lnTo>
                  <a:lnTo>
                    <a:pt x="1117330" y="25669"/>
                  </a:lnTo>
                  <a:lnTo>
                    <a:pt x="1089475" y="6887"/>
                  </a:lnTo>
                  <a:lnTo>
                    <a:pt x="1055370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810000" y="3700272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0" y="87629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29" y="0"/>
                  </a:lnTo>
                  <a:lnTo>
                    <a:pt x="1055370" y="0"/>
                  </a:lnTo>
                  <a:lnTo>
                    <a:pt x="1089475" y="6887"/>
                  </a:lnTo>
                  <a:lnTo>
                    <a:pt x="1117330" y="25669"/>
                  </a:lnTo>
                  <a:lnTo>
                    <a:pt x="1136112" y="53524"/>
                  </a:lnTo>
                  <a:lnTo>
                    <a:pt x="1143000" y="87629"/>
                  </a:lnTo>
                  <a:lnTo>
                    <a:pt x="1143000" y="438150"/>
                  </a:lnTo>
                  <a:lnTo>
                    <a:pt x="1136112" y="472255"/>
                  </a:lnTo>
                  <a:lnTo>
                    <a:pt x="1117330" y="500110"/>
                  </a:lnTo>
                  <a:lnTo>
                    <a:pt x="1089475" y="518892"/>
                  </a:lnTo>
                  <a:lnTo>
                    <a:pt x="1055370" y="525779"/>
                  </a:lnTo>
                  <a:lnTo>
                    <a:pt x="87629" y="525779"/>
                  </a:lnTo>
                  <a:lnTo>
                    <a:pt x="53524" y="518892"/>
                  </a:lnTo>
                  <a:lnTo>
                    <a:pt x="25669" y="500110"/>
                  </a:lnTo>
                  <a:lnTo>
                    <a:pt x="6887" y="472255"/>
                  </a:lnTo>
                  <a:lnTo>
                    <a:pt x="0" y="438150"/>
                  </a:lnTo>
                  <a:lnTo>
                    <a:pt x="0" y="8762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4119117" y="3763517"/>
            <a:ext cx="4851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Gl</a:t>
            </a:r>
            <a:r>
              <a:rPr sz="1200" b="1" spc="-5" dirty="0">
                <a:latin typeface="Arial"/>
                <a:cs typeface="Arial"/>
              </a:rPr>
              <a:t>ass</a:t>
            </a:r>
            <a:r>
              <a:rPr sz="1200" b="1" dirty="0">
                <a:latin typeface="Arial"/>
                <a:cs typeface="Arial"/>
              </a:rPr>
              <a:t>,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027678" y="3946397"/>
            <a:ext cx="7073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Asbestos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5177028" y="2645664"/>
            <a:ext cx="1152525" cy="533400"/>
            <a:chOff x="5177028" y="2645664"/>
            <a:chExt cx="1152525" cy="533400"/>
          </a:xfrm>
        </p:grpSpPr>
        <p:sp>
          <p:nvSpPr>
            <p:cNvPr id="54" name="object 54"/>
            <p:cNvSpPr/>
            <p:nvPr/>
          </p:nvSpPr>
          <p:spPr>
            <a:xfrm>
              <a:off x="5181600" y="2650236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1055624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436879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5"/>
                  </a:lnTo>
                  <a:lnTo>
                    <a:pt x="1055624" y="524255"/>
                  </a:lnTo>
                  <a:lnTo>
                    <a:pt x="1089636" y="517390"/>
                  </a:lnTo>
                  <a:lnTo>
                    <a:pt x="1117409" y="498665"/>
                  </a:lnTo>
                  <a:lnTo>
                    <a:pt x="1136134" y="470892"/>
                  </a:lnTo>
                  <a:lnTo>
                    <a:pt x="1143000" y="436879"/>
                  </a:lnTo>
                  <a:lnTo>
                    <a:pt x="1143000" y="87375"/>
                  </a:lnTo>
                  <a:lnTo>
                    <a:pt x="1136134" y="53363"/>
                  </a:lnTo>
                  <a:lnTo>
                    <a:pt x="1117409" y="25590"/>
                  </a:lnTo>
                  <a:lnTo>
                    <a:pt x="1089636" y="6865"/>
                  </a:lnTo>
                  <a:lnTo>
                    <a:pt x="1055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181600" y="2650236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5624" y="0"/>
                  </a:lnTo>
                  <a:lnTo>
                    <a:pt x="1089636" y="6865"/>
                  </a:lnTo>
                  <a:lnTo>
                    <a:pt x="1117409" y="25590"/>
                  </a:lnTo>
                  <a:lnTo>
                    <a:pt x="1136134" y="53363"/>
                  </a:lnTo>
                  <a:lnTo>
                    <a:pt x="1143000" y="87375"/>
                  </a:lnTo>
                  <a:lnTo>
                    <a:pt x="1143000" y="436879"/>
                  </a:lnTo>
                  <a:lnTo>
                    <a:pt x="1136134" y="470892"/>
                  </a:lnTo>
                  <a:lnTo>
                    <a:pt x="1117409" y="498665"/>
                  </a:lnTo>
                  <a:lnTo>
                    <a:pt x="1089636" y="517390"/>
                  </a:lnTo>
                  <a:lnTo>
                    <a:pt x="1055624" y="524255"/>
                  </a:lnTo>
                  <a:lnTo>
                    <a:pt x="87375" y="524255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79"/>
                  </a:lnTo>
                  <a:lnTo>
                    <a:pt x="0" y="873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5278373" y="2804286"/>
            <a:ext cx="95059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Regenerated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7158228" y="2630423"/>
            <a:ext cx="1152525" cy="535305"/>
            <a:chOff x="7158228" y="2630423"/>
            <a:chExt cx="1152525" cy="535305"/>
          </a:xfrm>
        </p:grpSpPr>
        <p:sp>
          <p:nvSpPr>
            <p:cNvPr id="58" name="object 58"/>
            <p:cNvSpPr/>
            <p:nvPr/>
          </p:nvSpPr>
          <p:spPr>
            <a:xfrm>
              <a:off x="7162800" y="2634995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80">
                  <a:moveTo>
                    <a:pt x="1055370" y="0"/>
                  </a:moveTo>
                  <a:lnTo>
                    <a:pt x="87629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29"/>
                  </a:lnTo>
                  <a:lnTo>
                    <a:pt x="0" y="438150"/>
                  </a:lnTo>
                  <a:lnTo>
                    <a:pt x="6887" y="472255"/>
                  </a:lnTo>
                  <a:lnTo>
                    <a:pt x="25669" y="500110"/>
                  </a:lnTo>
                  <a:lnTo>
                    <a:pt x="53524" y="518892"/>
                  </a:lnTo>
                  <a:lnTo>
                    <a:pt x="87629" y="525779"/>
                  </a:lnTo>
                  <a:lnTo>
                    <a:pt x="1055370" y="525779"/>
                  </a:lnTo>
                  <a:lnTo>
                    <a:pt x="1089475" y="518892"/>
                  </a:lnTo>
                  <a:lnTo>
                    <a:pt x="1117330" y="500110"/>
                  </a:lnTo>
                  <a:lnTo>
                    <a:pt x="1136112" y="472255"/>
                  </a:lnTo>
                  <a:lnTo>
                    <a:pt x="1143000" y="438150"/>
                  </a:lnTo>
                  <a:lnTo>
                    <a:pt x="1143000" y="87629"/>
                  </a:lnTo>
                  <a:lnTo>
                    <a:pt x="1136112" y="53524"/>
                  </a:lnTo>
                  <a:lnTo>
                    <a:pt x="1117330" y="25669"/>
                  </a:lnTo>
                  <a:lnTo>
                    <a:pt x="1089475" y="6887"/>
                  </a:lnTo>
                  <a:lnTo>
                    <a:pt x="10553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7162800" y="2634995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80">
                  <a:moveTo>
                    <a:pt x="0" y="87629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29" y="0"/>
                  </a:lnTo>
                  <a:lnTo>
                    <a:pt x="1055370" y="0"/>
                  </a:lnTo>
                  <a:lnTo>
                    <a:pt x="1089475" y="6887"/>
                  </a:lnTo>
                  <a:lnTo>
                    <a:pt x="1117330" y="25669"/>
                  </a:lnTo>
                  <a:lnTo>
                    <a:pt x="1136112" y="53524"/>
                  </a:lnTo>
                  <a:lnTo>
                    <a:pt x="1143000" y="87629"/>
                  </a:lnTo>
                  <a:lnTo>
                    <a:pt x="1143000" y="438150"/>
                  </a:lnTo>
                  <a:lnTo>
                    <a:pt x="1136112" y="472255"/>
                  </a:lnTo>
                  <a:lnTo>
                    <a:pt x="1117330" y="500110"/>
                  </a:lnTo>
                  <a:lnTo>
                    <a:pt x="1089475" y="518892"/>
                  </a:lnTo>
                  <a:lnTo>
                    <a:pt x="1055370" y="525779"/>
                  </a:lnTo>
                  <a:lnTo>
                    <a:pt x="87629" y="525779"/>
                  </a:lnTo>
                  <a:lnTo>
                    <a:pt x="53524" y="518892"/>
                  </a:lnTo>
                  <a:lnTo>
                    <a:pt x="25669" y="500110"/>
                  </a:lnTo>
                  <a:lnTo>
                    <a:pt x="6887" y="472255"/>
                  </a:lnTo>
                  <a:lnTo>
                    <a:pt x="0" y="438150"/>
                  </a:lnTo>
                  <a:lnTo>
                    <a:pt x="0" y="8762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7381493" y="2789682"/>
            <a:ext cx="7073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</a:t>
            </a:r>
            <a:r>
              <a:rPr sz="1200" b="1" spc="-40" dirty="0">
                <a:latin typeface="Arial"/>
                <a:cs typeface="Arial"/>
              </a:rPr>
              <a:t>y</a:t>
            </a:r>
            <a:r>
              <a:rPr sz="1200" b="1" dirty="0">
                <a:latin typeface="Arial"/>
                <a:cs typeface="Arial"/>
              </a:rPr>
              <a:t>n</a:t>
            </a:r>
            <a:r>
              <a:rPr sz="1200" b="1" spc="-5" dirty="0">
                <a:latin typeface="Arial"/>
                <a:cs typeface="Arial"/>
              </a:rPr>
              <a:t>t</a:t>
            </a:r>
            <a:r>
              <a:rPr sz="1200" b="1" dirty="0">
                <a:latin typeface="Arial"/>
                <a:cs typeface="Arial"/>
              </a:rPr>
              <a:t>hetic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5939028" y="3907535"/>
            <a:ext cx="1152525" cy="533400"/>
            <a:chOff x="5939028" y="3907535"/>
            <a:chExt cx="1152525" cy="533400"/>
          </a:xfrm>
        </p:grpSpPr>
        <p:sp>
          <p:nvSpPr>
            <p:cNvPr id="62" name="object 62"/>
            <p:cNvSpPr/>
            <p:nvPr/>
          </p:nvSpPr>
          <p:spPr>
            <a:xfrm>
              <a:off x="5943600" y="3912107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1055624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6"/>
                  </a:lnTo>
                  <a:lnTo>
                    <a:pt x="0" y="436880"/>
                  </a:lnTo>
                  <a:lnTo>
                    <a:pt x="6865" y="470892"/>
                  </a:lnTo>
                  <a:lnTo>
                    <a:pt x="25590" y="498665"/>
                  </a:lnTo>
                  <a:lnTo>
                    <a:pt x="53363" y="517390"/>
                  </a:lnTo>
                  <a:lnTo>
                    <a:pt x="87375" y="524256"/>
                  </a:lnTo>
                  <a:lnTo>
                    <a:pt x="1055624" y="524256"/>
                  </a:lnTo>
                  <a:lnTo>
                    <a:pt x="1089636" y="517390"/>
                  </a:lnTo>
                  <a:lnTo>
                    <a:pt x="1117409" y="498665"/>
                  </a:lnTo>
                  <a:lnTo>
                    <a:pt x="1136134" y="470892"/>
                  </a:lnTo>
                  <a:lnTo>
                    <a:pt x="1143000" y="436880"/>
                  </a:lnTo>
                  <a:lnTo>
                    <a:pt x="1143000" y="87376"/>
                  </a:lnTo>
                  <a:lnTo>
                    <a:pt x="1136134" y="53363"/>
                  </a:lnTo>
                  <a:lnTo>
                    <a:pt x="1117409" y="25590"/>
                  </a:lnTo>
                  <a:lnTo>
                    <a:pt x="1089636" y="6865"/>
                  </a:lnTo>
                  <a:lnTo>
                    <a:pt x="1055624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5943600" y="3912107"/>
              <a:ext cx="1143000" cy="524510"/>
            </a:xfrm>
            <a:custGeom>
              <a:avLst/>
              <a:gdLst/>
              <a:ahLst/>
              <a:cxnLst/>
              <a:rect l="l" t="t" r="r" b="b"/>
              <a:pathLst>
                <a:path w="1143000" h="524510">
                  <a:moveTo>
                    <a:pt x="0" y="87376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1055624" y="0"/>
                  </a:lnTo>
                  <a:lnTo>
                    <a:pt x="1089636" y="6865"/>
                  </a:lnTo>
                  <a:lnTo>
                    <a:pt x="1117409" y="25590"/>
                  </a:lnTo>
                  <a:lnTo>
                    <a:pt x="1136134" y="53363"/>
                  </a:lnTo>
                  <a:lnTo>
                    <a:pt x="1143000" y="87376"/>
                  </a:lnTo>
                  <a:lnTo>
                    <a:pt x="1143000" y="436880"/>
                  </a:lnTo>
                  <a:lnTo>
                    <a:pt x="1136134" y="470892"/>
                  </a:lnTo>
                  <a:lnTo>
                    <a:pt x="1117409" y="498665"/>
                  </a:lnTo>
                  <a:lnTo>
                    <a:pt x="1089636" y="517390"/>
                  </a:lnTo>
                  <a:lnTo>
                    <a:pt x="1055624" y="524256"/>
                  </a:lnTo>
                  <a:lnTo>
                    <a:pt x="87375" y="524256"/>
                  </a:lnTo>
                  <a:lnTo>
                    <a:pt x="53363" y="517390"/>
                  </a:lnTo>
                  <a:lnTo>
                    <a:pt x="25590" y="498665"/>
                  </a:lnTo>
                  <a:lnTo>
                    <a:pt x="6865" y="470892"/>
                  </a:lnTo>
                  <a:lnTo>
                    <a:pt x="0" y="436880"/>
                  </a:lnTo>
                  <a:lnTo>
                    <a:pt x="0" y="8737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6010147" y="4066413"/>
            <a:ext cx="1012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Carboh</a:t>
            </a:r>
            <a:r>
              <a:rPr sz="1200" b="1" spc="-35" dirty="0">
                <a:latin typeface="Arial"/>
                <a:cs typeface="Arial"/>
              </a:rPr>
              <a:t>y</a:t>
            </a:r>
            <a:r>
              <a:rPr sz="1200" b="1" dirty="0">
                <a:latin typeface="Arial"/>
                <a:cs typeface="Arial"/>
              </a:rPr>
              <a:t>dra</a:t>
            </a:r>
            <a:r>
              <a:rPr sz="1200" b="1" spc="-5" dirty="0">
                <a:latin typeface="Arial"/>
                <a:cs typeface="Arial"/>
              </a:rPr>
              <a:t>te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6015228" y="5114544"/>
            <a:ext cx="1152525" cy="535305"/>
            <a:chOff x="6015228" y="5114544"/>
            <a:chExt cx="1152525" cy="535305"/>
          </a:xfrm>
        </p:grpSpPr>
        <p:sp>
          <p:nvSpPr>
            <p:cNvPr id="66" name="object 66"/>
            <p:cNvSpPr/>
            <p:nvPr/>
          </p:nvSpPr>
          <p:spPr>
            <a:xfrm>
              <a:off x="6019800" y="5119116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1055370" y="0"/>
                  </a:moveTo>
                  <a:lnTo>
                    <a:pt x="87629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29"/>
                  </a:lnTo>
                  <a:lnTo>
                    <a:pt x="0" y="438149"/>
                  </a:lnTo>
                  <a:lnTo>
                    <a:pt x="6887" y="472260"/>
                  </a:lnTo>
                  <a:lnTo>
                    <a:pt x="25669" y="500114"/>
                  </a:lnTo>
                  <a:lnTo>
                    <a:pt x="53524" y="518894"/>
                  </a:lnTo>
                  <a:lnTo>
                    <a:pt x="87629" y="525779"/>
                  </a:lnTo>
                  <a:lnTo>
                    <a:pt x="1055370" y="525779"/>
                  </a:lnTo>
                  <a:lnTo>
                    <a:pt x="1089475" y="518894"/>
                  </a:lnTo>
                  <a:lnTo>
                    <a:pt x="1117330" y="500114"/>
                  </a:lnTo>
                  <a:lnTo>
                    <a:pt x="1136112" y="472260"/>
                  </a:lnTo>
                  <a:lnTo>
                    <a:pt x="1143000" y="438149"/>
                  </a:lnTo>
                  <a:lnTo>
                    <a:pt x="1143000" y="87629"/>
                  </a:lnTo>
                  <a:lnTo>
                    <a:pt x="1136112" y="53524"/>
                  </a:lnTo>
                  <a:lnTo>
                    <a:pt x="1117330" y="25669"/>
                  </a:lnTo>
                  <a:lnTo>
                    <a:pt x="1089475" y="6887"/>
                  </a:lnTo>
                  <a:lnTo>
                    <a:pt x="1055370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6019800" y="5119116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0" y="87629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29" y="0"/>
                  </a:lnTo>
                  <a:lnTo>
                    <a:pt x="1055370" y="0"/>
                  </a:lnTo>
                  <a:lnTo>
                    <a:pt x="1089475" y="6887"/>
                  </a:lnTo>
                  <a:lnTo>
                    <a:pt x="1117330" y="25669"/>
                  </a:lnTo>
                  <a:lnTo>
                    <a:pt x="1136112" y="53524"/>
                  </a:lnTo>
                  <a:lnTo>
                    <a:pt x="1143000" y="87629"/>
                  </a:lnTo>
                  <a:lnTo>
                    <a:pt x="1143000" y="438149"/>
                  </a:lnTo>
                  <a:lnTo>
                    <a:pt x="1136112" y="472260"/>
                  </a:lnTo>
                  <a:lnTo>
                    <a:pt x="1117330" y="500114"/>
                  </a:lnTo>
                  <a:lnTo>
                    <a:pt x="1089475" y="518894"/>
                  </a:lnTo>
                  <a:lnTo>
                    <a:pt x="1055370" y="525779"/>
                  </a:lnTo>
                  <a:lnTo>
                    <a:pt x="87629" y="525779"/>
                  </a:lnTo>
                  <a:lnTo>
                    <a:pt x="53524" y="518894"/>
                  </a:lnTo>
                  <a:lnTo>
                    <a:pt x="25669" y="500114"/>
                  </a:lnTo>
                  <a:lnTo>
                    <a:pt x="6887" y="472260"/>
                  </a:lnTo>
                  <a:lnTo>
                    <a:pt x="0" y="438149"/>
                  </a:lnTo>
                  <a:lnTo>
                    <a:pt x="0" y="8762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6315583" y="5274055"/>
            <a:ext cx="5511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Protein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7461504" y="4262628"/>
            <a:ext cx="1381125" cy="760730"/>
            <a:chOff x="7461504" y="4262628"/>
            <a:chExt cx="1381125" cy="760730"/>
          </a:xfrm>
        </p:grpSpPr>
        <p:sp>
          <p:nvSpPr>
            <p:cNvPr id="70" name="object 70"/>
            <p:cNvSpPr/>
            <p:nvPr/>
          </p:nvSpPr>
          <p:spPr>
            <a:xfrm>
              <a:off x="7466076" y="4267200"/>
              <a:ext cx="1371600" cy="751840"/>
            </a:xfrm>
            <a:custGeom>
              <a:avLst/>
              <a:gdLst/>
              <a:ahLst/>
              <a:cxnLst/>
              <a:rect l="l" t="t" r="r" b="b"/>
              <a:pathLst>
                <a:path w="1371600" h="751839">
                  <a:moveTo>
                    <a:pt x="1246377" y="0"/>
                  </a:moveTo>
                  <a:lnTo>
                    <a:pt x="125222" y="0"/>
                  </a:lnTo>
                  <a:lnTo>
                    <a:pt x="76455" y="9832"/>
                  </a:lnTo>
                  <a:lnTo>
                    <a:pt x="36655" y="36655"/>
                  </a:lnTo>
                  <a:lnTo>
                    <a:pt x="9832" y="76455"/>
                  </a:lnTo>
                  <a:lnTo>
                    <a:pt x="0" y="125222"/>
                  </a:lnTo>
                  <a:lnTo>
                    <a:pt x="0" y="626110"/>
                  </a:lnTo>
                  <a:lnTo>
                    <a:pt x="9832" y="674876"/>
                  </a:lnTo>
                  <a:lnTo>
                    <a:pt x="36655" y="714676"/>
                  </a:lnTo>
                  <a:lnTo>
                    <a:pt x="76455" y="741499"/>
                  </a:lnTo>
                  <a:lnTo>
                    <a:pt x="125222" y="751332"/>
                  </a:lnTo>
                  <a:lnTo>
                    <a:pt x="1246377" y="751332"/>
                  </a:lnTo>
                  <a:lnTo>
                    <a:pt x="1295144" y="741499"/>
                  </a:lnTo>
                  <a:lnTo>
                    <a:pt x="1334944" y="714676"/>
                  </a:lnTo>
                  <a:lnTo>
                    <a:pt x="1361767" y="674876"/>
                  </a:lnTo>
                  <a:lnTo>
                    <a:pt x="1371600" y="626110"/>
                  </a:lnTo>
                  <a:lnTo>
                    <a:pt x="1371600" y="125222"/>
                  </a:lnTo>
                  <a:lnTo>
                    <a:pt x="1361767" y="76455"/>
                  </a:lnTo>
                  <a:lnTo>
                    <a:pt x="1334944" y="36655"/>
                  </a:lnTo>
                  <a:lnTo>
                    <a:pt x="1295144" y="9832"/>
                  </a:lnTo>
                  <a:lnTo>
                    <a:pt x="12463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7466076" y="4267200"/>
              <a:ext cx="1371600" cy="751840"/>
            </a:xfrm>
            <a:custGeom>
              <a:avLst/>
              <a:gdLst/>
              <a:ahLst/>
              <a:cxnLst/>
              <a:rect l="l" t="t" r="r" b="b"/>
              <a:pathLst>
                <a:path w="1371600" h="751839">
                  <a:moveTo>
                    <a:pt x="0" y="125222"/>
                  </a:moveTo>
                  <a:lnTo>
                    <a:pt x="9832" y="76455"/>
                  </a:lnTo>
                  <a:lnTo>
                    <a:pt x="36655" y="36655"/>
                  </a:lnTo>
                  <a:lnTo>
                    <a:pt x="76455" y="9832"/>
                  </a:lnTo>
                  <a:lnTo>
                    <a:pt x="125222" y="0"/>
                  </a:lnTo>
                  <a:lnTo>
                    <a:pt x="1246377" y="0"/>
                  </a:lnTo>
                  <a:lnTo>
                    <a:pt x="1295144" y="9832"/>
                  </a:lnTo>
                  <a:lnTo>
                    <a:pt x="1334944" y="36655"/>
                  </a:lnTo>
                  <a:lnTo>
                    <a:pt x="1361767" y="76455"/>
                  </a:lnTo>
                  <a:lnTo>
                    <a:pt x="1371600" y="125222"/>
                  </a:lnTo>
                  <a:lnTo>
                    <a:pt x="1371600" y="626110"/>
                  </a:lnTo>
                  <a:lnTo>
                    <a:pt x="1361767" y="674876"/>
                  </a:lnTo>
                  <a:lnTo>
                    <a:pt x="1334944" y="714676"/>
                  </a:lnTo>
                  <a:lnTo>
                    <a:pt x="1295144" y="741499"/>
                  </a:lnTo>
                  <a:lnTo>
                    <a:pt x="1246377" y="751332"/>
                  </a:lnTo>
                  <a:lnTo>
                    <a:pt x="125222" y="751332"/>
                  </a:lnTo>
                  <a:lnTo>
                    <a:pt x="76455" y="741499"/>
                  </a:lnTo>
                  <a:lnTo>
                    <a:pt x="36655" y="714676"/>
                  </a:lnTo>
                  <a:lnTo>
                    <a:pt x="9832" y="674876"/>
                  </a:lnTo>
                  <a:lnTo>
                    <a:pt x="0" y="626110"/>
                  </a:lnTo>
                  <a:lnTo>
                    <a:pt x="0" y="125222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7566786" y="4260850"/>
            <a:ext cx="11715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45085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Alginate </a:t>
            </a:r>
            <a:r>
              <a:rPr sz="1200" b="1" spc="-10" dirty="0">
                <a:latin typeface="Arial"/>
                <a:cs typeface="Arial"/>
              </a:rPr>
              <a:t>yarrn,  </a:t>
            </a:r>
            <a:r>
              <a:rPr sz="1200" b="1" spc="-5" dirty="0">
                <a:latin typeface="Arial"/>
                <a:cs typeface="Arial"/>
              </a:rPr>
              <a:t>viscose </a:t>
            </a:r>
            <a:r>
              <a:rPr sz="1200" b="1" spc="-10" dirty="0">
                <a:latin typeface="Arial"/>
                <a:cs typeface="Arial"/>
              </a:rPr>
              <a:t>rayon,  </a:t>
            </a:r>
            <a:r>
              <a:rPr sz="1200" b="1" spc="-5" dirty="0">
                <a:latin typeface="Arial"/>
                <a:cs typeface="Arial"/>
              </a:rPr>
              <a:t>Proxyline,  </a:t>
            </a:r>
            <a:r>
              <a:rPr sz="1200" b="1" spc="-10" dirty="0">
                <a:latin typeface="Arial"/>
                <a:cs typeface="Arial"/>
              </a:rPr>
              <a:t>Acetated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Rayon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7691628" y="3410711"/>
            <a:ext cx="1150620" cy="535305"/>
            <a:chOff x="7691628" y="3410711"/>
            <a:chExt cx="1150620" cy="535305"/>
          </a:xfrm>
        </p:grpSpPr>
        <p:sp>
          <p:nvSpPr>
            <p:cNvPr id="74" name="object 74"/>
            <p:cNvSpPr/>
            <p:nvPr/>
          </p:nvSpPr>
          <p:spPr>
            <a:xfrm>
              <a:off x="7696200" y="3415283"/>
              <a:ext cx="1141730" cy="525780"/>
            </a:xfrm>
            <a:custGeom>
              <a:avLst/>
              <a:gdLst/>
              <a:ahLst/>
              <a:cxnLst/>
              <a:rect l="l" t="t" r="r" b="b"/>
              <a:pathLst>
                <a:path w="1141729" h="525779">
                  <a:moveTo>
                    <a:pt x="1053846" y="0"/>
                  </a:moveTo>
                  <a:lnTo>
                    <a:pt x="87629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29"/>
                  </a:lnTo>
                  <a:lnTo>
                    <a:pt x="0" y="438149"/>
                  </a:lnTo>
                  <a:lnTo>
                    <a:pt x="6887" y="472255"/>
                  </a:lnTo>
                  <a:lnTo>
                    <a:pt x="25669" y="500110"/>
                  </a:lnTo>
                  <a:lnTo>
                    <a:pt x="53524" y="518892"/>
                  </a:lnTo>
                  <a:lnTo>
                    <a:pt x="87629" y="525779"/>
                  </a:lnTo>
                  <a:lnTo>
                    <a:pt x="1053846" y="525779"/>
                  </a:lnTo>
                  <a:lnTo>
                    <a:pt x="1087951" y="518892"/>
                  </a:lnTo>
                  <a:lnTo>
                    <a:pt x="1115806" y="500110"/>
                  </a:lnTo>
                  <a:lnTo>
                    <a:pt x="1134588" y="472255"/>
                  </a:lnTo>
                  <a:lnTo>
                    <a:pt x="1141476" y="438149"/>
                  </a:lnTo>
                  <a:lnTo>
                    <a:pt x="1141476" y="87629"/>
                  </a:lnTo>
                  <a:lnTo>
                    <a:pt x="1134588" y="53524"/>
                  </a:lnTo>
                  <a:lnTo>
                    <a:pt x="1115806" y="25669"/>
                  </a:lnTo>
                  <a:lnTo>
                    <a:pt x="1087951" y="6887"/>
                  </a:lnTo>
                  <a:lnTo>
                    <a:pt x="1053846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7696200" y="3415283"/>
              <a:ext cx="1141730" cy="525780"/>
            </a:xfrm>
            <a:custGeom>
              <a:avLst/>
              <a:gdLst/>
              <a:ahLst/>
              <a:cxnLst/>
              <a:rect l="l" t="t" r="r" b="b"/>
              <a:pathLst>
                <a:path w="1141729" h="525779">
                  <a:moveTo>
                    <a:pt x="0" y="87629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29" y="0"/>
                  </a:lnTo>
                  <a:lnTo>
                    <a:pt x="1053846" y="0"/>
                  </a:lnTo>
                  <a:lnTo>
                    <a:pt x="1087951" y="6887"/>
                  </a:lnTo>
                  <a:lnTo>
                    <a:pt x="1115806" y="25669"/>
                  </a:lnTo>
                  <a:lnTo>
                    <a:pt x="1134588" y="53524"/>
                  </a:lnTo>
                  <a:lnTo>
                    <a:pt x="1141476" y="87629"/>
                  </a:lnTo>
                  <a:lnTo>
                    <a:pt x="1141476" y="438149"/>
                  </a:lnTo>
                  <a:lnTo>
                    <a:pt x="1134588" y="472255"/>
                  </a:lnTo>
                  <a:lnTo>
                    <a:pt x="1115806" y="500110"/>
                  </a:lnTo>
                  <a:lnTo>
                    <a:pt x="1087951" y="518892"/>
                  </a:lnTo>
                  <a:lnTo>
                    <a:pt x="1053846" y="525779"/>
                  </a:lnTo>
                  <a:lnTo>
                    <a:pt x="87629" y="525779"/>
                  </a:lnTo>
                  <a:lnTo>
                    <a:pt x="53524" y="518892"/>
                  </a:lnTo>
                  <a:lnTo>
                    <a:pt x="25669" y="500110"/>
                  </a:lnTo>
                  <a:lnTo>
                    <a:pt x="6887" y="472255"/>
                  </a:lnTo>
                  <a:lnTo>
                    <a:pt x="0" y="438149"/>
                  </a:lnTo>
                  <a:lnTo>
                    <a:pt x="0" y="8762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7958073" y="3478479"/>
            <a:ext cx="6134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Nylone,</a:t>
            </a:r>
            <a:endParaRPr sz="1200">
              <a:latin typeface="Arial"/>
              <a:cs typeface="Arial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Arial"/>
                <a:cs typeface="Arial"/>
              </a:rPr>
              <a:t>ter</a:t>
            </a:r>
            <a:r>
              <a:rPr sz="1200" b="1" spc="-35" dirty="0">
                <a:latin typeface="Arial"/>
                <a:cs typeface="Arial"/>
              </a:rPr>
              <a:t>y</a:t>
            </a:r>
            <a:r>
              <a:rPr sz="1200" b="1" dirty="0">
                <a:latin typeface="Arial"/>
                <a:cs typeface="Arial"/>
              </a:rPr>
              <a:t>l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ne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6701028" y="5794247"/>
            <a:ext cx="1152525" cy="535305"/>
            <a:chOff x="6701028" y="5794247"/>
            <a:chExt cx="1152525" cy="535305"/>
          </a:xfrm>
        </p:grpSpPr>
        <p:sp>
          <p:nvSpPr>
            <p:cNvPr id="78" name="object 78"/>
            <p:cNvSpPr/>
            <p:nvPr/>
          </p:nvSpPr>
          <p:spPr>
            <a:xfrm>
              <a:off x="6705600" y="5798819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1055370" y="0"/>
                  </a:moveTo>
                  <a:lnTo>
                    <a:pt x="87629" y="0"/>
                  </a:lnTo>
                  <a:lnTo>
                    <a:pt x="53524" y="6885"/>
                  </a:lnTo>
                  <a:lnTo>
                    <a:pt x="25669" y="25665"/>
                  </a:lnTo>
                  <a:lnTo>
                    <a:pt x="6887" y="53519"/>
                  </a:lnTo>
                  <a:lnTo>
                    <a:pt x="0" y="87629"/>
                  </a:lnTo>
                  <a:lnTo>
                    <a:pt x="0" y="438149"/>
                  </a:lnTo>
                  <a:lnTo>
                    <a:pt x="6887" y="472260"/>
                  </a:lnTo>
                  <a:lnTo>
                    <a:pt x="25669" y="500114"/>
                  </a:lnTo>
                  <a:lnTo>
                    <a:pt x="53524" y="518894"/>
                  </a:lnTo>
                  <a:lnTo>
                    <a:pt x="87629" y="525779"/>
                  </a:lnTo>
                  <a:lnTo>
                    <a:pt x="1055370" y="525779"/>
                  </a:lnTo>
                  <a:lnTo>
                    <a:pt x="1089475" y="518894"/>
                  </a:lnTo>
                  <a:lnTo>
                    <a:pt x="1117330" y="500114"/>
                  </a:lnTo>
                  <a:lnTo>
                    <a:pt x="1136112" y="472260"/>
                  </a:lnTo>
                  <a:lnTo>
                    <a:pt x="1143000" y="438149"/>
                  </a:lnTo>
                  <a:lnTo>
                    <a:pt x="1143000" y="87629"/>
                  </a:lnTo>
                  <a:lnTo>
                    <a:pt x="1136112" y="53519"/>
                  </a:lnTo>
                  <a:lnTo>
                    <a:pt x="1117330" y="25665"/>
                  </a:lnTo>
                  <a:lnTo>
                    <a:pt x="1089475" y="6885"/>
                  </a:lnTo>
                  <a:lnTo>
                    <a:pt x="10553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705600" y="5798819"/>
              <a:ext cx="1143000" cy="525780"/>
            </a:xfrm>
            <a:custGeom>
              <a:avLst/>
              <a:gdLst/>
              <a:ahLst/>
              <a:cxnLst/>
              <a:rect l="l" t="t" r="r" b="b"/>
              <a:pathLst>
                <a:path w="1143000" h="525779">
                  <a:moveTo>
                    <a:pt x="0" y="87629"/>
                  </a:moveTo>
                  <a:lnTo>
                    <a:pt x="6887" y="53519"/>
                  </a:lnTo>
                  <a:lnTo>
                    <a:pt x="25669" y="25665"/>
                  </a:lnTo>
                  <a:lnTo>
                    <a:pt x="53524" y="6885"/>
                  </a:lnTo>
                  <a:lnTo>
                    <a:pt x="87629" y="0"/>
                  </a:lnTo>
                  <a:lnTo>
                    <a:pt x="1055370" y="0"/>
                  </a:lnTo>
                  <a:lnTo>
                    <a:pt x="1089475" y="6885"/>
                  </a:lnTo>
                  <a:lnTo>
                    <a:pt x="1117330" y="25665"/>
                  </a:lnTo>
                  <a:lnTo>
                    <a:pt x="1136112" y="53519"/>
                  </a:lnTo>
                  <a:lnTo>
                    <a:pt x="1143000" y="87629"/>
                  </a:lnTo>
                  <a:lnTo>
                    <a:pt x="1143000" y="438149"/>
                  </a:lnTo>
                  <a:lnTo>
                    <a:pt x="1136112" y="472260"/>
                  </a:lnTo>
                  <a:lnTo>
                    <a:pt x="1117330" y="500114"/>
                  </a:lnTo>
                  <a:lnTo>
                    <a:pt x="1089475" y="518894"/>
                  </a:lnTo>
                  <a:lnTo>
                    <a:pt x="1055370" y="525779"/>
                  </a:lnTo>
                  <a:lnTo>
                    <a:pt x="87629" y="525779"/>
                  </a:lnTo>
                  <a:lnTo>
                    <a:pt x="53524" y="518894"/>
                  </a:lnTo>
                  <a:lnTo>
                    <a:pt x="25669" y="500114"/>
                  </a:lnTo>
                  <a:lnTo>
                    <a:pt x="6887" y="472260"/>
                  </a:lnTo>
                  <a:lnTo>
                    <a:pt x="0" y="438149"/>
                  </a:lnTo>
                  <a:lnTo>
                    <a:pt x="0" y="87629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80"/>
          <p:cNvSpPr txBox="1"/>
          <p:nvPr/>
        </p:nvSpPr>
        <p:spPr>
          <a:xfrm>
            <a:off x="6706869" y="5954369"/>
            <a:ext cx="1144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Aridil,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Fibroline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609600" y="152400"/>
            <a:ext cx="8228076" cy="755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>
            <a:spLocks noGrp="1"/>
          </p:cNvSpPr>
          <p:nvPr>
            <p:ph type="title"/>
          </p:nvPr>
        </p:nvSpPr>
        <p:spPr>
          <a:xfrm>
            <a:off x="609600" y="152400"/>
            <a:ext cx="8228330" cy="75628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749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90"/>
              </a:spcBef>
            </a:pPr>
            <a:r>
              <a:rPr sz="3600" spc="-5" dirty="0"/>
              <a:t>Classification </a:t>
            </a:r>
            <a:r>
              <a:rPr sz="3600" dirty="0"/>
              <a:t>of</a:t>
            </a:r>
            <a:r>
              <a:rPr sz="3600" spc="-15" dirty="0"/>
              <a:t> </a:t>
            </a:r>
            <a:r>
              <a:rPr sz="3600" spc="-10" dirty="0"/>
              <a:t>fibres:</a:t>
            </a:r>
            <a:endParaRPr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1192010"/>
            <a:ext cx="7981315" cy="3191510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526415" indent="-514350">
              <a:lnSpc>
                <a:spcPct val="100000"/>
              </a:lnSpc>
              <a:spcBef>
                <a:spcPts val="162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Microscopical</a:t>
            </a:r>
            <a:r>
              <a:rPr sz="2800" u="heavy" spc="4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examination</a:t>
            </a:r>
            <a:endParaRPr sz="2800">
              <a:latin typeface="Carlito"/>
              <a:cs typeface="Carlito"/>
            </a:endParaRPr>
          </a:p>
          <a:p>
            <a:pPr marL="526415" indent="-514350">
              <a:lnSpc>
                <a:spcPct val="100000"/>
              </a:lnSpc>
              <a:spcBef>
                <a:spcPts val="1525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Physical test </a:t>
            </a:r>
            <a:r>
              <a:rPr sz="2800" u="heavy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like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ignition</a:t>
            </a:r>
            <a:r>
              <a:rPr sz="2800" u="heavy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test</a:t>
            </a:r>
            <a:endParaRPr sz="2800">
              <a:latin typeface="Carlito"/>
              <a:cs typeface="Carlito"/>
            </a:endParaRPr>
          </a:p>
          <a:p>
            <a:pPr marL="526415" indent="-514350">
              <a:lnSpc>
                <a:spcPct val="100000"/>
              </a:lnSpc>
              <a:spcBef>
                <a:spcPts val="154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2800" spc="-25" dirty="0">
                <a:latin typeface="Carlito"/>
                <a:cs typeface="Carlito"/>
              </a:rPr>
              <a:t>Various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chemical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test</a:t>
            </a:r>
            <a:r>
              <a:rPr sz="2800" spc="-20" dirty="0">
                <a:latin typeface="Carlito"/>
                <a:cs typeface="Carlito"/>
              </a:rPr>
              <a:t> are </a:t>
            </a:r>
            <a:r>
              <a:rPr sz="2800" spc="-10" dirty="0">
                <a:latin typeface="Carlito"/>
                <a:cs typeface="Carlito"/>
              </a:rPr>
              <a:t>done</a:t>
            </a:r>
            <a:r>
              <a:rPr sz="2800" spc="100" dirty="0">
                <a:latin typeface="Carlito"/>
                <a:cs typeface="Carlito"/>
              </a:rPr>
              <a:t> </a:t>
            </a:r>
            <a:r>
              <a:rPr sz="2800" spc="-30" dirty="0">
                <a:latin typeface="Carlito"/>
                <a:cs typeface="Carlito"/>
              </a:rPr>
              <a:t>like</a:t>
            </a:r>
            <a:endParaRPr sz="2800">
              <a:latin typeface="Carlito"/>
              <a:cs typeface="Carlito"/>
            </a:endParaRPr>
          </a:p>
          <a:p>
            <a:pPr marL="526415" marR="5080" indent="-635">
              <a:lnSpc>
                <a:spcPct val="80000"/>
              </a:lnSpc>
              <a:spcBef>
                <a:spcPts val="2195"/>
              </a:spcBef>
              <a:tabLst>
                <a:tab pos="4199255" algn="l"/>
              </a:tabLst>
            </a:pPr>
            <a:r>
              <a:rPr sz="2800" u="heavy" spc="-7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MOLISCH’S </a:t>
            </a:r>
            <a:r>
              <a:rPr sz="2800" u="heavy" spc="-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TEST</a:t>
            </a:r>
            <a:r>
              <a:rPr sz="2800" spc="-50" dirty="0">
                <a:latin typeface="Carlito"/>
                <a:cs typeface="Carlito"/>
              </a:rPr>
              <a:t>: </a:t>
            </a:r>
            <a:r>
              <a:rPr sz="2800" spc="-10" dirty="0">
                <a:latin typeface="Carlito"/>
                <a:cs typeface="Carlito"/>
              </a:rPr>
              <a:t>Sample </a:t>
            </a:r>
            <a:r>
              <a:rPr sz="2800" spc="-5" dirty="0">
                <a:latin typeface="Carlito"/>
                <a:cs typeface="Carlito"/>
              </a:rPr>
              <a:t>+ </a:t>
            </a:r>
            <a:r>
              <a:rPr sz="2800" spc="-10" dirty="0">
                <a:latin typeface="Carlito"/>
                <a:cs typeface="Carlito"/>
              </a:rPr>
              <a:t>α-napthol </a:t>
            </a:r>
            <a:r>
              <a:rPr sz="2800" spc="-5" dirty="0">
                <a:latin typeface="Carlito"/>
                <a:cs typeface="Carlito"/>
              </a:rPr>
              <a:t>in </a:t>
            </a:r>
            <a:r>
              <a:rPr sz="2800" spc="-10" dirty="0">
                <a:latin typeface="Carlito"/>
                <a:cs typeface="Carlito"/>
              </a:rPr>
              <a:t>alcohol </a:t>
            </a:r>
            <a:r>
              <a:rPr sz="2800" spc="-5" dirty="0">
                <a:latin typeface="Carlito"/>
                <a:cs typeface="Carlito"/>
              </a:rPr>
              <a:t>and  </a:t>
            </a:r>
            <a:r>
              <a:rPr sz="2800" spc="-10" dirty="0">
                <a:latin typeface="Carlito"/>
                <a:cs typeface="Carlito"/>
              </a:rPr>
              <a:t>conc.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Sulphuric</a:t>
            </a:r>
            <a:r>
              <a:rPr sz="2800" spc="8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acid	</a:t>
            </a:r>
            <a:r>
              <a:rPr sz="2800" spc="-10" dirty="0">
                <a:latin typeface="Carlito"/>
                <a:cs typeface="Carlito"/>
              </a:rPr>
              <a:t>Violet colour- Plant </a:t>
            </a:r>
            <a:r>
              <a:rPr sz="2800" spc="-5" dirty="0">
                <a:latin typeface="Carlito"/>
                <a:cs typeface="Carlito"/>
              </a:rPr>
              <a:t>and  </a:t>
            </a:r>
            <a:r>
              <a:rPr sz="2800" spc="-20" dirty="0">
                <a:latin typeface="Carlito"/>
                <a:cs typeface="Carlito"/>
              </a:rPr>
              <a:t>regenerated </a:t>
            </a:r>
            <a:r>
              <a:rPr sz="2800" spc="-15" dirty="0">
                <a:latin typeface="Carlito"/>
                <a:cs typeface="Carlito"/>
              </a:rPr>
              <a:t>fibres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present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3536" y="4356470"/>
            <a:ext cx="4967605" cy="1610360"/>
          </a:xfrm>
          <a:prstGeom prst="rect">
            <a:avLst/>
          </a:prstGeom>
        </p:spPr>
        <p:txBody>
          <a:bodyPr vert="horz" wrap="square" lIns="0" tIns="207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sz="2800" u="heavy" spc="-7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MILLION’S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u="heavy" spc="-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TEST</a:t>
            </a:r>
            <a:r>
              <a:rPr sz="2800" spc="-50" dirty="0">
                <a:latin typeface="Carlito"/>
                <a:cs typeface="Carlito"/>
              </a:rPr>
              <a:t>:</a:t>
            </a:r>
            <a:endParaRPr sz="2800">
              <a:latin typeface="Carlito"/>
              <a:cs typeface="Carlito"/>
            </a:endParaRPr>
          </a:p>
          <a:p>
            <a:pPr marL="12700" marR="5080">
              <a:lnSpc>
                <a:spcPts val="2690"/>
              </a:lnSpc>
              <a:spcBef>
                <a:spcPts val="2185"/>
              </a:spcBef>
            </a:pPr>
            <a:r>
              <a:rPr sz="2800" spc="-10" dirty="0">
                <a:latin typeface="Carlito"/>
                <a:cs typeface="Carlito"/>
              </a:rPr>
              <a:t>Sample </a:t>
            </a:r>
            <a:r>
              <a:rPr sz="2800" spc="-5" dirty="0">
                <a:latin typeface="Carlito"/>
                <a:cs typeface="Carlito"/>
              </a:rPr>
              <a:t>+ </a:t>
            </a:r>
            <a:r>
              <a:rPr sz="2800" spc="-30" dirty="0">
                <a:latin typeface="Carlito"/>
                <a:cs typeface="Carlito"/>
              </a:rPr>
              <a:t>Millon’s </a:t>
            </a:r>
            <a:r>
              <a:rPr sz="2800" spc="-15" dirty="0">
                <a:latin typeface="Carlito"/>
                <a:cs typeface="Carlito"/>
              </a:rPr>
              <a:t>reagent </a:t>
            </a:r>
            <a:r>
              <a:rPr sz="2800" spc="-5" dirty="0">
                <a:latin typeface="Carlito"/>
                <a:cs typeface="Carlito"/>
              </a:rPr>
              <a:t>+ </a:t>
            </a:r>
            <a:r>
              <a:rPr sz="2800" spc="-30" dirty="0">
                <a:latin typeface="Carlito"/>
                <a:cs typeface="Carlito"/>
              </a:rPr>
              <a:t>Warm  </a:t>
            </a:r>
            <a:r>
              <a:rPr sz="2800" spc="-5" dirty="0">
                <a:latin typeface="Carlito"/>
                <a:cs typeface="Carlito"/>
              </a:rPr>
              <a:t>Animal </a:t>
            </a:r>
            <a:r>
              <a:rPr sz="2800" spc="-15" dirty="0">
                <a:latin typeface="Carlito"/>
                <a:cs typeface="Carlito"/>
              </a:rPr>
              <a:t>fibres</a:t>
            </a:r>
            <a:r>
              <a:rPr sz="2800" spc="3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present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63698" y="5173167"/>
            <a:ext cx="16808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rlito"/>
                <a:cs typeface="Carlito"/>
              </a:rPr>
              <a:t>Red</a:t>
            </a:r>
            <a:r>
              <a:rPr sz="2800" spc="-6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colour-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78223" y="3721087"/>
            <a:ext cx="610235" cy="260350"/>
          </a:xfrm>
          <a:custGeom>
            <a:avLst/>
            <a:gdLst/>
            <a:ahLst/>
            <a:cxnLst/>
            <a:rect l="l" t="t" r="r" b="b"/>
            <a:pathLst>
              <a:path w="610235" h="260350">
                <a:moveTo>
                  <a:pt x="494828" y="130059"/>
                </a:moveTo>
                <a:lnTo>
                  <a:pt x="363981" y="206386"/>
                </a:lnTo>
                <a:lnTo>
                  <a:pt x="355371" y="214060"/>
                </a:lnTo>
                <a:lnTo>
                  <a:pt x="350535" y="224055"/>
                </a:lnTo>
                <a:lnTo>
                  <a:pt x="349819" y="235122"/>
                </a:lnTo>
                <a:lnTo>
                  <a:pt x="353567" y="246010"/>
                </a:lnTo>
                <a:lnTo>
                  <a:pt x="361186" y="254603"/>
                </a:lnTo>
                <a:lnTo>
                  <a:pt x="371173" y="259409"/>
                </a:lnTo>
                <a:lnTo>
                  <a:pt x="382232" y="260119"/>
                </a:lnTo>
                <a:lnTo>
                  <a:pt x="393064" y="256424"/>
                </a:lnTo>
                <a:lnTo>
                  <a:pt x="560079" y="159015"/>
                </a:lnTo>
                <a:lnTo>
                  <a:pt x="552323" y="159015"/>
                </a:lnTo>
                <a:lnTo>
                  <a:pt x="552323" y="155078"/>
                </a:lnTo>
                <a:lnTo>
                  <a:pt x="537717" y="155078"/>
                </a:lnTo>
                <a:lnTo>
                  <a:pt x="494828" y="130059"/>
                </a:lnTo>
                <a:close/>
              </a:path>
              <a:path w="610235" h="260350">
                <a:moveTo>
                  <a:pt x="445189" y="101103"/>
                </a:moveTo>
                <a:lnTo>
                  <a:pt x="0" y="101103"/>
                </a:lnTo>
                <a:lnTo>
                  <a:pt x="0" y="159015"/>
                </a:lnTo>
                <a:lnTo>
                  <a:pt x="445189" y="159015"/>
                </a:lnTo>
                <a:lnTo>
                  <a:pt x="494828" y="130059"/>
                </a:lnTo>
                <a:lnTo>
                  <a:pt x="445189" y="101103"/>
                </a:lnTo>
                <a:close/>
              </a:path>
              <a:path w="610235" h="260350">
                <a:moveTo>
                  <a:pt x="560079" y="101103"/>
                </a:moveTo>
                <a:lnTo>
                  <a:pt x="552323" y="101103"/>
                </a:lnTo>
                <a:lnTo>
                  <a:pt x="552323" y="159015"/>
                </a:lnTo>
                <a:lnTo>
                  <a:pt x="560079" y="159015"/>
                </a:lnTo>
                <a:lnTo>
                  <a:pt x="609726" y="130059"/>
                </a:lnTo>
                <a:lnTo>
                  <a:pt x="560079" y="101103"/>
                </a:lnTo>
                <a:close/>
              </a:path>
              <a:path w="610235" h="260350">
                <a:moveTo>
                  <a:pt x="537717" y="105040"/>
                </a:moveTo>
                <a:lnTo>
                  <a:pt x="494828" y="130059"/>
                </a:lnTo>
                <a:lnTo>
                  <a:pt x="537717" y="155078"/>
                </a:lnTo>
                <a:lnTo>
                  <a:pt x="537717" y="105040"/>
                </a:lnTo>
                <a:close/>
              </a:path>
              <a:path w="610235" h="260350">
                <a:moveTo>
                  <a:pt x="552323" y="105040"/>
                </a:moveTo>
                <a:lnTo>
                  <a:pt x="537717" y="105040"/>
                </a:lnTo>
                <a:lnTo>
                  <a:pt x="537717" y="155078"/>
                </a:lnTo>
                <a:lnTo>
                  <a:pt x="552323" y="155078"/>
                </a:lnTo>
                <a:lnTo>
                  <a:pt x="552323" y="105040"/>
                </a:lnTo>
                <a:close/>
              </a:path>
              <a:path w="610235" h="260350">
                <a:moveTo>
                  <a:pt x="382232" y="0"/>
                </a:moveTo>
                <a:lnTo>
                  <a:pt x="371173" y="710"/>
                </a:lnTo>
                <a:lnTo>
                  <a:pt x="361186" y="5516"/>
                </a:lnTo>
                <a:lnTo>
                  <a:pt x="353567" y="14108"/>
                </a:lnTo>
                <a:lnTo>
                  <a:pt x="349819" y="24997"/>
                </a:lnTo>
                <a:lnTo>
                  <a:pt x="350535" y="36064"/>
                </a:lnTo>
                <a:lnTo>
                  <a:pt x="355371" y="46059"/>
                </a:lnTo>
                <a:lnTo>
                  <a:pt x="363981" y="53732"/>
                </a:lnTo>
                <a:lnTo>
                  <a:pt x="494828" y="130059"/>
                </a:lnTo>
                <a:lnTo>
                  <a:pt x="537717" y="105040"/>
                </a:lnTo>
                <a:lnTo>
                  <a:pt x="552323" y="105040"/>
                </a:lnTo>
                <a:lnTo>
                  <a:pt x="552323" y="101103"/>
                </a:lnTo>
                <a:lnTo>
                  <a:pt x="560079" y="101103"/>
                </a:lnTo>
                <a:lnTo>
                  <a:pt x="393064" y="3694"/>
                </a:lnTo>
                <a:lnTo>
                  <a:pt x="3822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0496" y="370331"/>
            <a:ext cx="7766304" cy="646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20496" y="370331"/>
            <a:ext cx="7766684" cy="646430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130"/>
              </a:spcBef>
            </a:pPr>
            <a:r>
              <a:rPr sz="3600" spc="-10" dirty="0"/>
              <a:t>Identification </a:t>
            </a:r>
            <a:r>
              <a:rPr sz="3600" dirty="0"/>
              <a:t>of</a:t>
            </a:r>
            <a:r>
              <a:rPr sz="3600" spc="20" dirty="0"/>
              <a:t> </a:t>
            </a:r>
            <a:r>
              <a:rPr sz="3600" spc="-10" dirty="0"/>
              <a:t>fibres</a:t>
            </a:r>
            <a:endParaRPr sz="3600"/>
          </a:p>
        </p:txBody>
      </p:sp>
      <p:sp>
        <p:nvSpPr>
          <p:cNvPr id="8" name="object 8"/>
          <p:cNvSpPr/>
          <p:nvPr/>
        </p:nvSpPr>
        <p:spPr>
          <a:xfrm>
            <a:off x="6175247" y="5325860"/>
            <a:ext cx="610235" cy="260350"/>
          </a:xfrm>
          <a:custGeom>
            <a:avLst/>
            <a:gdLst/>
            <a:ahLst/>
            <a:cxnLst/>
            <a:rect l="l" t="t" r="r" b="b"/>
            <a:pathLst>
              <a:path w="610234" h="260350">
                <a:moveTo>
                  <a:pt x="494828" y="130059"/>
                </a:moveTo>
                <a:lnTo>
                  <a:pt x="363981" y="206386"/>
                </a:lnTo>
                <a:lnTo>
                  <a:pt x="355371" y="214006"/>
                </a:lnTo>
                <a:lnTo>
                  <a:pt x="350535" y="224008"/>
                </a:lnTo>
                <a:lnTo>
                  <a:pt x="349819" y="235104"/>
                </a:lnTo>
                <a:lnTo>
                  <a:pt x="353568" y="246010"/>
                </a:lnTo>
                <a:lnTo>
                  <a:pt x="361186" y="254610"/>
                </a:lnTo>
                <a:lnTo>
                  <a:pt x="371173" y="259428"/>
                </a:lnTo>
                <a:lnTo>
                  <a:pt x="382232" y="260141"/>
                </a:lnTo>
                <a:lnTo>
                  <a:pt x="393065" y="256424"/>
                </a:lnTo>
                <a:lnTo>
                  <a:pt x="560079" y="159015"/>
                </a:lnTo>
                <a:lnTo>
                  <a:pt x="552323" y="159015"/>
                </a:lnTo>
                <a:lnTo>
                  <a:pt x="552323" y="155078"/>
                </a:lnTo>
                <a:lnTo>
                  <a:pt x="537718" y="155078"/>
                </a:lnTo>
                <a:lnTo>
                  <a:pt x="494828" y="130059"/>
                </a:lnTo>
                <a:close/>
              </a:path>
              <a:path w="610234" h="260350">
                <a:moveTo>
                  <a:pt x="445189" y="101103"/>
                </a:moveTo>
                <a:lnTo>
                  <a:pt x="0" y="101103"/>
                </a:lnTo>
                <a:lnTo>
                  <a:pt x="0" y="159015"/>
                </a:lnTo>
                <a:lnTo>
                  <a:pt x="445189" y="159015"/>
                </a:lnTo>
                <a:lnTo>
                  <a:pt x="494828" y="130059"/>
                </a:lnTo>
                <a:lnTo>
                  <a:pt x="445189" y="101103"/>
                </a:lnTo>
                <a:close/>
              </a:path>
              <a:path w="610234" h="260350">
                <a:moveTo>
                  <a:pt x="560079" y="101103"/>
                </a:moveTo>
                <a:lnTo>
                  <a:pt x="552323" y="101103"/>
                </a:lnTo>
                <a:lnTo>
                  <a:pt x="552323" y="159015"/>
                </a:lnTo>
                <a:lnTo>
                  <a:pt x="560079" y="159015"/>
                </a:lnTo>
                <a:lnTo>
                  <a:pt x="609726" y="130059"/>
                </a:lnTo>
                <a:lnTo>
                  <a:pt x="560079" y="101103"/>
                </a:lnTo>
                <a:close/>
              </a:path>
              <a:path w="610234" h="260350">
                <a:moveTo>
                  <a:pt x="537718" y="105040"/>
                </a:moveTo>
                <a:lnTo>
                  <a:pt x="494828" y="130059"/>
                </a:lnTo>
                <a:lnTo>
                  <a:pt x="537718" y="155078"/>
                </a:lnTo>
                <a:lnTo>
                  <a:pt x="537718" y="105040"/>
                </a:lnTo>
                <a:close/>
              </a:path>
              <a:path w="610234" h="260350">
                <a:moveTo>
                  <a:pt x="552323" y="105040"/>
                </a:moveTo>
                <a:lnTo>
                  <a:pt x="537718" y="105040"/>
                </a:lnTo>
                <a:lnTo>
                  <a:pt x="537718" y="155078"/>
                </a:lnTo>
                <a:lnTo>
                  <a:pt x="552323" y="155078"/>
                </a:lnTo>
                <a:lnTo>
                  <a:pt x="552323" y="105040"/>
                </a:lnTo>
                <a:close/>
              </a:path>
              <a:path w="610234" h="260350">
                <a:moveTo>
                  <a:pt x="382232" y="0"/>
                </a:moveTo>
                <a:lnTo>
                  <a:pt x="371173" y="710"/>
                </a:lnTo>
                <a:lnTo>
                  <a:pt x="361186" y="5516"/>
                </a:lnTo>
                <a:lnTo>
                  <a:pt x="353568" y="14108"/>
                </a:lnTo>
                <a:lnTo>
                  <a:pt x="349819" y="24997"/>
                </a:lnTo>
                <a:lnTo>
                  <a:pt x="350535" y="36064"/>
                </a:lnTo>
                <a:lnTo>
                  <a:pt x="355371" y="46059"/>
                </a:lnTo>
                <a:lnTo>
                  <a:pt x="363981" y="53732"/>
                </a:lnTo>
                <a:lnTo>
                  <a:pt x="494828" y="130059"/>
                </a:lnTo>
                <a:lnTo>
                  <a:pt x="537718" y="105040"/>
                </a:lnTo>
                <a:lnTo>
                  <a:pt x="552323" y="105040"/>
                </a:lnTo>
                <a:lnTo>
                  <a:pt x="552323" y="101103"/>
                </a:lnTo>
                <a:lnTo>
                  <a:pt x="560079" y="101103"/>
                </a:lnTo>
                <a:lnTo>
                  <a:pt x="393065" y="3694"/>
                </a:lnTo>
                <a:lnTo>
                  <a:pt x="3822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365759"/>
            <a:ext cx="7886700" cy="650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65087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4415"/>
              </a:lnSpc>
            </a:pPr>
            <a:r>
              <a:rPr sz="4000" spc="-170" dirty="0">
                <a:latin typeface="Arial"/>
                <a:cs typeface="Arial"/>
              </a:rPr>
              <a:t>COTTON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1249959"/>
            <a:ext cx="8072755" cy="1221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401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SYNONYM:-</a:t>
            </a:r>
            <a:r>
              <a:rPr sz="2800" b="1" spc="-1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Raw </a:t>
            </a:r>
            <a:r>
              <a:rPr sz="2800" spc="-20" dirty="0">
                <a:latin typeface="Carlito"/>
                <a:cs typeface="Carlito"/>
              </a:rPr>
              <a:t>cotton </a:t>
            </a:r>
            <a:r>
              <a:rPr sz="2800" spc="-5" dirty="0">
                <a:latin typeface="Carlito"/>
                <a:cs typeface="Carlito"/>
              </a:rPr>
              <a:t>or </a:t>
            </a:r>
            <a:r>
              <a:rPr sz="2800" spc="-10" dirty="0">
                <a:latin typeface="Carlito"/>
                <a:cs typeface="Carlito"/>
              </a:rPr>
              <a:t>absorbent </a:t>
            </a:r>
            <a:r>
              <a:rPr sz="2800" spc="-15" dirty="0">
                <a:latin typeface="Carlito"/>
                <a:cs typeface="Carlito"/>
              </a:rPr>
              <a:t>cotton, </a:t>
            </a:r>
            <a:r>
              <a:rPr sz="2800" spc="-10" dirty="0">
                <a:latin typeface="Carlito"/>
                <a:cs typeface="Carlito"/>
              </a:rPr>
              <a:t>surgical  </a:t>
            </a:r>
            <a:r>
              <a:rPr sz="2800" spc="-20" dirty="0">
                <a:latin typeface="Carlito"/>
                <a:cs typeface="Carlito"/>
              </a:rPr>
              <a:t>cotton, </a:t>
            </a:r>
            <a:r>
              <a:rPr sz="2800" spc="-10" dirty="0">
                <a:latin typeface="Carlito"/>
                <a:cs typeface="Carlito"/>
              </a:rPr>
              <a:t>purified</a:t>
            </a:r>
            <a:r>
              <a:rPr sz="2800" spc="6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cotton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2724175"/>
            <a:ext cx="6549390" cy="1221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401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  <a:tab pos="1991995" algn="l"/>
                <a:tab pos="2409825" algn="l"/>
                <a:tab pos="3726815" algn="l"/>
                <a:tab pos="4186554" algn="l"/>
                <a:tab pos="4325620" algn="l"/>
                <a:tab pos="5306060" algn="l"/>
                <a:tab pos="5539105" algn="l"/>
                <a:tab pos="588645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BIO</a:t>
            </a:r>
            <a:r>
              <a:rPr sz="2800" b="1" u="heavy" spc="-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OG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CAL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SOU</a:t>
            </a:r>
            <a:r>
              <a:rPr sz="2800" b="1" u="heavy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</a:t>
            </a:r>
            <a:r>
              <a:rPr sz="2800" b="1" u="heavy" spc="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: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-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	</a:t>
            </a:r>
            <a:r>
              <a:rPr sz="2800" spc="-10" dirty="0">
                <a:latin typeface="Carlito"/>
                <a:cs typeface="Carlito"/>
              </a:rPr>
              <a:t>C</a:t>
            </a:r>
            <a:r>
              <a:rPr sz="2800" dirty="0">
                <a:latin typeface="Carlito"/>
                <a:cs typeface="Carlito"/>
              </a:rPr>
              <a:t>o</a:t>
            </a:r>
            <a:r>
              <a:rPr sz="2800" spc="-45" dirty="0">
                <a:latin typeface="Carlito"/>
                <a:cs typeface="Carlito"/>
              </a:rPr>
              <a:t>t</a:t>
            </a:r>
            <a:r>
              <a:rPr sz="2800" spc="-35" dirty="0">
                <a:latin typeface="Carlito"/>
                <a:cs typeface="Carlito"/>
              </a:rPr>
              <a:t>t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dirty="0">
                <a:latin typeface="Carlito"/>
                <a:cs typeface="Carlito"/>
              </a:rPr>
              <a:t>		</a:t>
            </a:r>
            <a:r>
              <a:rPr sz="2800" spc="-25" dirty="0">
                <a:latin typeface="Carlito"/>
                <a:cs typeface="Carlito"/>
              </a:rPr>
              <a:t>c</a:t>
            </a:r>
            <a:r>
              <a:rPr sz="2800" spc="5" dirty="0">
                <a:latin typeface="Carlito"/>
                <a:cs typeface="Carlito"/>
              </a:rPr>
              <a:t>o</a:t>
            </a:r>
            <a:r>
              <a:rPr sz="2800" spc="-10" dirty="0">
                <a:latin typeface="Carlito"/>
                <a:cs typeface="Carlito"/>
              </a:rPr>
              <a:t>ns</a:t>
            </a:r>
            <a:r>
              <a:rPr sz="2800" dirty="0">
                <a:latin typeface="Carlito"/>
                <a:cs typeface="Carlito"/>
              </a:rPr>
              <a:t>i</a:t>
            </a:r>
            <a:r>
              <a:rPr sz="2800" spc="-45" dirty="0">
                <a:latin typeface="Carlito"/>
                <a:cs typeface="Carlito"/>
              </a:rPr>
              <a:t>s</a:t>
            </a:r>
            <a:r>
              <a:rPr sz="2800" spc="-5" dirty="0">
                <a:latin typeface="Carlito"/>
                <a:cs typeface="Carlito"/>
              </a:rPr>
              <a:t>t  epidermal	trichomes	or		</a:t>
            </a:r>
            <a:r>
              <a:rPr sz="2800" spc="-20" dirty="0">
                <a:latin typeface="Carlito"/>
                <a:cs typeface="Carlito"/>
              </a:rPr>
              <a:t>hairs	</a:t>
            </a:r>
            <a:r>
              <a:rPr sz="2800" spc="-5" dirty="0">
                <a:latin typeface="Carlito"/>
                <a:cs typeface="Carlito"/>
              </a:rPr>
              <a:t>of	the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03744" y="2724175"/>
            <a:ext cx="1428750" cy="1221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3365">
              <a:lnSpc>
                <a:spcPct val="140100"/>
              </a:lnSpc>
              <a:spcBef>
                <a:spcPts val="100"/>
              </a:spcBef>
              <a:tabLst>
                <a:tab pos="933450" algn="l"/>
                <a:tab pos="1117600" algn="l"/>
              </a:tabLst>
            </a:pPr>
            <a:r>
              <a:rPr sz="2800" spc="-5" dirty="0">
                <a:latin typeface="Carlito"/>
                <a:cs typeface="Carlito"/>
              </a:rPr>
              <a:t>of	the  </a:t>
            </a:r>
            <a:r>
              <a:rPr sz="2800" spc="-10" dirty="0">
                <a:latin typeface="Carlito"/>
                <a:cs typeface="Carlito"/>
              </a:rPr>
              <a:t>see</a:t>
            </a:r>
            <a:r>
              <a:rPr sz="2800" spc="5" dirty="0">
                <a:latin typeface="Carlito"/>
                <a:cs typeface="Carlito"/>
              </a:rPr>
              <a:t>d</a:t>
            </a:r>
            <a:r>
              <a:rPr sz="2800" spc="-5" dirty="0">
                <a:latin typeface="Carlito"/>
                <a:cs typeface="Carlito"/>
              </a:rPr>
              <a:t>s</a:t>
            </a:r>
            <a:r>
              <a:rPr sz="2800" dirty="0">
                <a:latin typeface="Carlito"/>
                <a:cs typeface="Carlito"/>
              </a:rPr>
              <a:t>		</a:t>
            </a:r>
            <a:r>
              <a:rPr sz="2800" spc="-5" dirty="0">
                <a:latin typeface="Carlito"/>
                <a:cs typeface="Carlito"/>
              </a:rPr>
              <a:t>of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9740" y="3919499"/>
            <a:ext cx="8070215" cy="2098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>
              <a:lnSpc>
                <a:spcPct val="140000"/>
              </a:lnSpc>
              <a:spcBef>
                <a:spcPts val="100"/>
              </a:spcBef>
            </a:pPr>
            <a:r>
              <a:rPr sz="2800" spc="-15" dirty="0">
                <a:latin typeface="Carlito"/>
                <a:cs typeface="Carlito"/>
              </a:rPr>
              <a:t>cultivated </a:t>
            </a:r>
            <a:r>
              <a:rPr sz="2800" spc="-5" dirty="0">
                <a:latin typeface="Carlito"/>
                <a:cs typeface="Carlito"/>
              </a:rPr>
              <a:t>species of the </a:t>
            </a:r>
            <a:r>
              <a:rPr sz="2800" i="1" spc="-15" dirty="0">
                <a:latin typeface="Carlito"/>
                <a:cs typeface="Carlito"/>
              </a:rPr>
              <a:t>Gossypium </a:t>
            </a:r>
            <a:r>
              <a:rPr sz="2800" i="1" spc="-10" dirty="0">
                <a:latin typeface="Carlito"/>
                <a:cs typeface="Carlito"/>
              </a:rPr>
              <a:t>herbaceurre </a:t>
            </a:r>
            <a:r>
              <a:rPr sz="2800" i="1" spc="-5" dirty="0">
                <a:latin typeface="Carlito"/>
                <a:cs typeface="Carlito"/>
              </a:rPr>
              <a:t>, G.  </a:t>
            </a:r>
            <a:r>
              <a:rPr sz="2800" i="1" spc="-10" dirty="0">
                <a:latin typeface="Carlito"/>
                <a:cs typeface="Carlito"/>
              </a:rPr>
              <a:t>herbaceum</a:t>
            </a:r>
            <a:r>
              <a:rPr sz="2800" spc="-10" dirty="0">
                <a:latin typeface="Carlito"/>
                <a:cs typeface="Carlito"/>
              </a:rPr>
              <a:t>, </a:t>
            </a:r>
            <a:r>
              <a:rPr sz="2800" i="1" spc="-5" dirty="0">
                <a:latin typeface="Carlito"/>
                <a:cs typeface="Carlito"/>
              </a:rPr>
              <a:t>G. barbadense</a:t>
            </a:r>
            <a:r>
              <a:rPr sz="2800" spc="-5" dirty="0">
                <a:latin typeface="Carlito"/>
                <a:cs typeface="Carlito"/>
              </a:rPr>
              <a:t>, </a:t>
            </a:r>
            <a:r>
              <a:rPr sz="2800" i="1" spc="-5" dirty="0">
                <a:latin typeface="Carlito"/>
                <a:cs typeface="Carlito"/>
              </a:rPr>
              <a:t>G.</a:t>
            </a:r>
            <a:r>
              <a:rPr sz="2800" i="1" spc="35" dirty="0">
                <a:latin typeface="Carlito"/>
                <a:cs typeface="Carlito"/>
              </a:rPr>
              <a:t> </a:t>
            </a:r>
            <a:r>
              <a:rPr sz="2800" i="1" spc="-10" dirty="0">
                <a:latin typeface="Carlito"/>
                <a:cs typeface="Carlito"/>
              </a:rPr>
              <a:t>hirsutum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b="1" u="heavy" spc="-8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FAMILY:-</a:t>
            </a:r>
            <a:r>
              <a:rPr sz="2800" b="1" spc="1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Malvaceae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332357"/>
            <a:ext cx="8225155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 algn="just">
              <a:lnSpc>
                <a:spcPct val="150000"/>
              </a:lnSpc>
              <a:spcBef>
                <a:spcPts val="100"/>
              </a:spcBef>
              <a:buSzPct val="96666"/>
              <a:buFont typeface="Wingdings"/>
              <a:buChar char=""/>
              <a:tabLst>
                <a:tab pos="316230" algn="l"/>
              </a:tabLst>
            </a:pPr>
            <a:r>
              <a:rPr sz="3000" spc="-5" dirty="0">
                <a:latin typeface="Carlito"/>
                <a:cs typeface="Carlito"/>
              </a:rPr>
              <a:t>Purified </a:t>
            </a:r>
            <a:r>
              <a:rPr sz="3000" dirty="0">
                <a:latin typeface="Carlito"/>
                <a:cs typeface="Carlito"/>
              </a:rPr>
              <a:t>or </a:t>
            </a:r>
            <a:r>
              <a:rPr sz="3000" spc="-10" dirty="0">
                <a:latin typeface="Carlito"/>
                <a:cs typeface="Carlito"/>
              </a:rPr>
              <a:t>absorbent </a:t>
            </a:r>
            <a:r>
              <a:rPr sz="3000" spc="-20" dirty="0">
                <a:latin typeface="Carlito"/>
                <a:cs typeface="Carlito"/>
              </a:rPr>
              <a:t>cotton </a:t>
            </a:r>
            <a:r>
              <a:rPr sz="3000" spc="-15" dirty="0">
                <a:latin typeface="Carlito"/>
                <a:cs typeface="Carlito"/>
              </a:rPr>
              <a:t>consist </a:t>
            </a:r>
            <a:r>
              <a:rPr sz="3000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the  </a:t>
            </a:r>
            <a:r>
              <a:rPr sz="3000" dirty="0">
                <a:latin typeface="Carlito"/>
                <a:cs typeface="Carlito"/>
              </a:rPr>
              <a:t>trichomes as </a:t>
            </a:r>
            <a:r>
              <a:rPr sz="3000" spc="-10" dirty="0">
                <a:latin typeface="Carlito"/>
                <a:cs typeface="Carlito"/>
              </a:rPr>
              <a:t>mentioned above, </a:t>
            </a:r>
            <a:r>
              <a:rPr sz="3000" spc="-5" dirty="0">
                <a:latin typeface="Carlito"/>
                <a:cs typeface="Carlito"/>
              </a:rPr>
              <a:t>but </a:t>
            </a:r>
            <a:r>
              <a:rPr sz="3000" spc="-15" dirty="0">
                <a:latin typeface="Carlito"/>
                <a:cs typeface="Carlito"/>
              </a:rPr>
              <a:t>freed</a:t>
            </a:r>
            <a:r>
              <a:rPr sz="3000" spc="645" dirty="0">
                <a:latin typeface="Carlito"/>
                <a:cs typeface="Carlito"/>
              </a:rPr>
              <a:t> </a:t>
            </a:r>
            <a:r>
              <a:rPr sz="3000" spc="-20" dirty="0">
                <a:latin typeface="Carlito"/>
                <a:cs typeface="Carlito"/>
              </a:rPr>
              <a:t>from </a:t>
            </a:r>
            <a:r>
              <a:rPr sz="30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3000" u="heavy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fatty </a:t>
            </a:r>
            <a:r>
              <a:rPr sz="3000" u="heavy" spc="-5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matter</a:t>
            </a:r>
            <a:r>
              <a:rPr sz="3000" spc="-55" dirty="0">
                <a:latin typeface="Carlito"/>
                <a:cs typeface="Carlito"/>
              </a:rPr>
              <a:t>,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adhering impurities.</a:t>
            </a:r>
            <a:r>
              <a:rPr sz="3000" spc="-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It </a:t>
            </a:r>
            <a:r>
              <a:rPr sz="3000" spc="-5" dirty="0">
                <a:latin typeface="Carlito"/>
                <a:cs typeface="Carlito"/>
              </a:rPr>
              <a:t>is </a:t>
            </a:r>
            <a:r>
              <a:rPr sz="3000" dirty="0">
                <a:latin typeface="Carlito"/>
                <a:cs typeface="Carlito"/>
              </a:rPr>
              <a:t>also 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bleached 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and</a:t>
            </a:r>
            <a:r>
              <a:rPr sz="30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sterilized</a:t>
            </a:r>
            <a:r>
              <a:rPr sz="3000" spc="-20" dirty="0">
                <a:latin typeface="Carlito"/>
                <a:cs typeface="Carlito"/>
              </a:rPr>
              <a:t>.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5014671"/>
            <a:ext cx="4671060" cy="1397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8600">
              <a:lnSpc>
                <a:spcPct val="150100"/>
              </a:lnSpc>
              <a:spcBef>
                <a:spcPts val="95"/>
              </a:spcBef>
              <a:buSzPct val="96666"/>
              <a:buFont typeface="Wingdings"/>
              <a:buChar char=""/>
              <a:tabLst>
                <a:tab pos="316230" algn="l"/>
                <a:tab pos="3154045" algn="l"/>
              </a:tabLst>
            </a:pPr>
            <a:r>
              <a:rPr sz="30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G</a:t>
            </a:r>
            <a:r>
              <a:rPr sz="3000" b="1" u="heavy" spc="-5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</a:t>
            </a:r>
            <a:r>
              <a:rPr sz="30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OGRAPHICA</a:t>
            </a:r>
            <a:r>
              <a:rPr sz="30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	SOU</a:t>
            </a:r>
            <a:r>
              <a:rPr sz="3000" b="1" u="heavy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</a:t>
            </a:r>
            <a:r>
              <a:rPr sz="30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</a:t>
            </a:r>
            <a:r>
              <a:rPr sz="30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</a:t>
            </a:r>
            <a:r>
              <a:rPr sz="3000" dirty="0">
                <a:latin typeface="Carlito"/>
                <a:cs typeface="Carlito"/>
              </a:rPr>
              <a:t>:-  </a:t>
            </a:r>
            <a:r>
              <a:rPr sz="3000" spc="-5" dirty="0">
                <a:latin typeface="Carlito"/>
                <a:cs typeface="Carlito"/>
              </a:rPr>
              <a:t>Africa, South </a:t>
            </a:r>
            <a:r>
              <a:rPr sz="3000" spc="-10" dirty="0">
                <a:latin typeface="Carlito"/>
                <a:cs typeface="Carlito"/>
              </a:rPr>
              <a:t>africa</a:t>
            </a:r>
            <a:r>
              <a:rPr sz="3000" spc="-3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etc.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3336" y="5243576"/>
            <a:ext cx="7607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Carlito"/>
                <a:cs typeface="Carlito"/>
              </a:rPr>
              <a:t>U</a:t>
            </a:r>
            <a:r>
              <a:rPr sz="3000" spc="-30" dirty="0">
                <a:latin typeface="Carlito"/>
                <a:cs typeface="Carlito"/>
              </a:rPr>
              <a:t>S</a:t>
            </a:r>
            <a:r>
              <a:rPr sz="3000" spc="25" dirty="0">
                <a:latin typeface="Carlito"/>
                <a:cs typeface="Carlito"/>
              </a:rPr>
              <a:t>A</a:t>
            </a:r>
            <a:r>
              <a:rPr sz="3000" dirty="0">
                <a:latin typeface="Carlito"/>
                <a:cs typeface="Carlito"/>
              </a:rPr>
              <a:t>,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30136" y="5243576"/>
            <a:ext cx="9842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rlito"/>
                <a:cs typeface="Carlito"/>
              </a:rPr>
              <a:t>Egypt,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4393" y="5243576"/>
            <a:ext cx="8832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5" dirty="0">
                <a:latin typeface="Carlito"/>
                <a:cs typeface="Carlito"/>
              </a:rPr>
              <a:t>I</a:t>
            </a:r>
            <a:r>
              <a:rPr sz="3000" spc="-5" dirty="0">
                <a:latin typeface="Carlito"/>
                <a:cs typeface="Carlito"/>
              </a:rPr>
              <a:t>nd</a:t>
            </a:r>
            <a:r>
              <a:rPr sz="3000" spc="-15" dirty="0">
                <a:latin typeface="Carlito"/>
                <a:cs typeface="Carlito"/>
              </a:rPr>
              <a:t>i</a:t>
            </a:r>
            <a:r>
              <a:rPr sz="3000" dirty="0">
                <a:latin typeface="Carlito"/>
                <a:cs typeface="Carlito"/>
              </a:rPr>
              <a:t>a,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800" y="365759"/>
            <a:ext cx="8382000" cy="650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4800" y="365759"/>
            <a:ext cx="8382000" cy="65087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algn="ctr">
              <a:lnSpc>
                <a:spcPts val="4790"/>
              </a:lnSpc>
              <a:spcBef>
                <a:spcPts val="334"/>
              </a:spcBef>
            </a:pPr>
            <a:r>
              <a:rPr sz="4000" spc="-175" dirty="0">
                <a:latin typeface="Arial"/>
                <a:cs typeface="Arial"/>
              </a:rPr>
              <a:t>COTTON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002944"/>
            <a:ext cx="8528050" cy="5116830"/>
          </a:xfrm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295275" indent="-283210" algn="just">
              <a:lnSpc>
                <a:spcPct val="100000"/>
              </a:lnSpc>
              <a:spcBef>
                <a:spcPts val="162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Seeds </a:t>
            </a:r>
            <a:r>
              <a:rPr sz="2800" spc="-20" dirty="0">
                <a:latin typeface="Carlito"/>
                <a:cs typeface="Carlito"/>
              </a:rPr>
              <a:t>are covered </a:t>
            </a:r>
            <a:r>
              <a:rPr sz="2800" spc="-5" dirty="0">
                <a:latin typeface="Carlito"/>
                <a:cs typeface="Carlito"/>
              </a:rPr>
              <a:t>with the </a:t>
            </a:r>
            <a:r>
              <a:rPr sz="2800" spc="-20" dirty="0">
                <a:latin typeface="Carlito"/>
                <a:cs typeface="Carlito"/>
              </a:rPr>
              <a:t>hairs are </a:t>
            </a:r>
            <a:r>
              <a:rPr sz="2800" spc="-10" dirty="0">
                <a:latin typeface="Carlito"/>
                <a:cs typeface="Carlito"/>
              </a:rPr>
              <a:t>known </a:t>
            </a:r>
            <a:r>
              <a:rPr sz="2800" spc="-5" dirty="0">
                <a:latin typeface="Carlito"/>
                <a:cs typeface="Carlito"/>
              </a:rPr>
              <a:t>as</a:t>
            </a:r>
            <a:r>
              <a:rPr sz="2800" spc="215" dirty="0">
                <a:latin typeface="Carlito"/>
                <a:cs typeface="Carlito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Bolls</a:t>
            </a:r>
            <a:r>
              <a:rPr sz="2800" spc="-5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241300" marR="5080" indent="-228600" algn="just">
              <a:lnSpc>
                <a:spcPts val="2690"/>
              </a:lnSpc>
              <a:spcBef>
                <a:spcPts val="217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They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collected, dried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30" dirty="0">
                <a:latin typeface="Carlito"/>
                <a:cs typeface="Carlito"/>
              </a:rPr>
              <a:t>taken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5" dirty="0">
                <a:latin typeface="Carlito"/>
                <a:cs typeface="Carlito"/>
              </a:rPr>
              <a:t>ginning </a:t>
            </a:r>
            <a:r>
              <a:rPr sz="2800" spc="-10" dirty="0">
                <a:latin typeface="Carlito"/>
                <a:cs typeface="Carlito"/>
              </a:rPr>
              <a:t>press  </a:t>
            </a:r>
            <a:r>
              <a:rPr sz="2800" spc="-15" dirty="0">
                <a:latin typeface="Carlito"/>
                <a:cs typeface="Carlito"/>
              </a:rPr>
              <a:t>where </a:t>
            </a:r>
            <a:r>
              <a:rPr sz="2800" spc="-5" dirty="0">
                <a:latin typeface="Carlito"/>
                <a:cs typeface="Carlito"/>
              </a:rPr>
              <a:t>trichomes </a:t>
            </a:r>
            <a:r>
              <a:rPr sz="2800" spc="-20" dirty="0">
                <a:latin typeface="Carlito"/>
                <a:cs typeface="Carlito"/>
              </a:rPr>
              <a:t>are separated from 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spc="14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seeds.</a:t>
            </a:r>
            <a:endParaRPr sz="2800">
              <a:latin typeface="Carlito"/>
              <a:cs typeface="Carlito"/>
            </a:endParaRPr>
          </a:p>
          <a:p>
            <a:pPr marL="295275" indent="-283210" algn="just">
              <a:lnSpc>
                <a:spcPct val="100000"/>
              </a:lnSpc>
              <a:spcBef>
                <a:spcPts val="1560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25" dirty="0">
                <a:latin typeface="Carlito"/>
                <a:cs typeface="Carlito"/>
              </a:rPr>
              <a:t>Various </a:t>
            </a:r>
            <a:r>
              <a:rPr sz="2800" spc="-10" dirty="0">
                <a:latin typeface="Carlito"/>
                <a:cs typeface="Carlito"/>
              </a:rPr>
              <a:t>devices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used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20" dirty="0">
                <a:latin typeface="Carlito"/>
                <a:cs typeface="Carlito"/>
              </a:rPr>
              <a:t>separate 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spc="14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hairs.</a:t>
            </a:r>
            <a:endParaRPr sz="2800">
              <a:latin typeface="Carlito"/>
              <a:cs typeface="Carlito"/>
            </a:endParaRPr>
          </a:p>
          <a:p>
            <a:pPr marL="241300" marR="5080" indent="-228600" algn="just">
              <a:lnSpc>
                <a:spcPct val="80000"/>
              </a:lnSpc>
              <a:spcBef>
                <a:spcPts val="219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The </a:t>
            </a:r>
            <a:r>
              <a:rPr sz="2800" spc="-5" dirty="0">
                <a:latin typeface="Carlito"/>
                <a:cs typeface="Carlito"/>
              </a:rPr>
              <a:t>short and long </a:t>
            </a:r>
            <a:r>
              <a:rPr sz="2800" spc="-20" dirty="0">
                <a:latin typeface="Carlito"/>
                <a:cs typeface="Carlito"/>
              </a:rPr>
              <a:t>hairs are </a:t>
            </a:r>
            <a:r>
              <a:rPr sz="2800" spc="-15" dirty="0">
                <a:latin typeface="Carlito"/>
                <a:cs typeface="Carlito"/>
              </a:rPr>
              <a:t>separated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spc="-5" dirty="0">
                <a:latin typeface="Carlito"/>
                <a:cs typeface="Carlito"/>
              </a:rPr>
              <a:t>each </a:t>
            </a:r>
            <a:r>
              <a:rPr sz="2800" spc="-55" dirty="0">
                <a:latin typeface="Carlito"/>
                <a:cs typeface="Carlito"/>
              </a:rPr>
              <a:t>other.  </a:t>
            </a:r>
            <a:r>
              <a:rPr sz="2800" spc="-10" dirty="0">
                <a:latin typeface="Carlito"/>
                <a:cs typeface="Carlito"/>
              </a:rPr>
              <a:t>The </a:t>
            </a:r>
            <a:r>
              <a:rPr sz="2800" spc="-20" dirty="0">
                <a:latin typeface="Carlito"/>
                <a:cs typeface="Carlito"/>
              </a:rPr>
              <a:t>hairs </a:t>
            </a:r>
            <a:r>
              <a:rPr sz="2800" spc="-5" dirty="0">
                <a:latin typeface="Carlito"/>
                <a:cs typeface="Carlito"/>
              </a:rPr>
              <a:t>with short </a:t>
            </a:r>
            <a:r>
              <a:rPr sz="2800" spc="-15" dirty="0">
                <a:latin typeface="Carlito"/>
                <a:cs typeface="Carlito"/>
              </a:rPr>
              <a:t>length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know </a:t>
            </a:r>
            <a:r>
              <a:rPr sz="2800" spc="-5" dirty="0">
                <a:latin typeface="Carlito"/>
                <a:cs typeface="Carlito"/>
              </a:rPr>
              <a:t>as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Linters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5" dirty="0">
                <a:latin typeface="Carlito"/>
                <a:cs typeface="Carlito"/>
              </a:rPr>
              <a:t>used 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manufacture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absorbent</a:t>
            </a:r>
            <a:r>
              <a:rPr sz="2800" u="heavy" spc="1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cotton</a:t>
            </a:r>
            <a:endParaRPr sz="2800">
              <a:latin typeface="Carlito"/>
              <a:cs typeface="Carlito"/>
            </a:endParaRPr>
          </a:p>
          <a:p>
            <a:pPr marL="295275" indent="-283210" algn="just">
              <a:lnSpc>
                <a:spcPct val="100000"/>
              </a:lnSpc>
              <a:spcBef>
                <a:spcPts val="152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5" dirty="0">
                <a:latin typeface="Carlito"/>
                <a:cs typeface="Carlito"/>
              </a:rPr>
              <a:t>while long </a:t>
            </a:r>
            <a:r>
              <a:rPr sz="2800" spc="-20" dirty="0">
                <a:latin typeface="Carlito"/>
                <a:cs typeface="Carlito"/>
              </a:rPr>
              <a:t>hairs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used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preparation </a:t>
            </a:r>
            <a:r>
              <a:rPr sz="2800" spc="-5" dirty="0">
                <a:latin typeface="Carlito"/>
                <a:cs typeface="Carlito"/>
              </a:rPr>
              <a:t>of</a:t>
            </a:r>
            <a:r>
              <a:rPr sz="2800" spc="160" dirty="0">
                <a:latin typeface="Carlito"/>
                <a:cs typeface="Carlito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cloth</a:t>
            </a:r>
            <a:r>
              <a:rPr sz="2800" spc="-5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241300" marR="5715" indent="-228600" algn="just">
              <a:lnSpc>
                <a:spcPts val="2690"/>
              </a:lnSpc>
              <a:spcBef>
                <a:spcPts val="218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sz="2800" spc="-10" dirty="0">
                <a:latin typeface="Carlito"/>
                <a:cs typeface="Carlito"/>
              </a:rPr>
              <a:t>The </a:t>
            </a:r>
            <a:r>
              <a:rPr sz="2800" spc="-35" dirty="0">
                <a:latin typeface="Carlito"/>
                <a:cs typeface="Carlito"/>
              </a:rPr>
              <a:t>raw </a:t>
            </a:r>
            <a:r>
              <a:rPr sz="2800" spc="-20" dirty="0">
                <a:latin typeface="Carlito"/>
                <a:cs typeface="Carlito"/>
              </a:rPr>
              <a:t>cotton </a:t>
            </a:r>
            <a:r>
              <a:rPr sz="2800" spc="-10" dirty="0">
                <a:latin typeface="Carlito"/>
                <a:cs typeface="Carlito"/>
              </a:rPr>
              <a:t>obtained </a:t>
            </a:r>
            <a:r>
              <a:rPr sz="2800" spc="-15" dirty="0">
                <a:latin typeface="Carlito"/>
                <a:cs typeface="Carlito"/>
              </a:rPr>
              <a:t>by </a:t>
            </a:r>
            <a:r>
              <a:rPr sz="2800" spc="-5" dirty="0">
                <a:latin typeface="Carlito"/>
                <a:cs typeface="Carlito"/>
              </a:rPr>
              <a:t>this </a:t>
            </a:r>
            <a:r>
              <a:rPr sz="2800" spc="-30" dirty="0">
                <a:latin typeface="Carlito"/>
                <a:cs typeface="Carlito"/>
              </a:rPr>
              <a:t>way </a:t>
            </a:r>
            <a:r>
              <a:rPr sz="2800" spc="-10" dirty="0">
                <a:latin typeface="Carlito"/>
                <a:cs typeface="Carlito"/>
              </a:rPr>
              <a:t>is </a:t>
            </a:r>
            <a:r>
              <a:rPr sz="2800" spc="-5" dirty="0">
                <a:latin typeface="Carlito"/>
                <a:cs typeface="Carlito"/>
              </a:rPr>
              <a:t>full of impurities,  </a:t>
            </a:r>
            <a:r>
              <a:rPr sz="2800" spc="-30" dirty="0">
                <a:latin typeface="Carlito"/>
                <a:cs typeface="Carlito"/>
              </a:rPr>
              <a:t>like </a:t>
            </a:r>
            <a:r>
              <a:rPr sz="2800" spc="-20" dirty="0">
                <a:latin typeface="Carlito"/>
                <a:cs typeface="Carlito"/>
              </a:rPr>
              <a:t>wax, </a:t>
            </a:r>
            <a:r>
              <a:rPr sz="2800" spc="-25" dirty="0">
                <a:latin typeface="Carlito"/>
                <a:cs typeface="Carlito"/>
              </a:rPr>
              <a:t>fat, </a:t>
            </a:r>
            <a:r>
              <a:rPr sz="2800" spc="-10" dirty="0">
                <a:latin typeface="Carlito"/>
                <a:cs typeface="Carlito"/>
              </a:rPr>
              <a:t>coloring </a:t>
            </a:r>
            <a:r>
              <a:rPr sz="2800" spc="-55" dirty="0">
                <a:latin typeface="Carlito"/>
                <a:cs typeface="Carlito"/>
              </a:rPr>
              <a:t>matter, </a:t>
            </a:r>
            <a:r>
              <a:rPr sz="2800" spc="-15" dirty="0">
                <a:latin typeface="Carlito"/>
                <a:cs typeface="Carlito"/>
              </a:rPr>
              <a:t>vegetable </a:t>
            </a:r>
            <a:r>
              <a:rPr sz="2800" spc="-10" dirty="0">
                <a:latin typeface="Carlito"/>
                <a:cs typeface="Carlito"/>
              </a:rPr>
              <a:t>debris</a:t>
            </a:r>
            <a:r>
              <a:rPr sz="2800" spc="19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etc.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365759"/>
            <a:ext cx="8686800" cy="650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600" y="365759"/>
            <a:ext cx="8686800" cy="65087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460"/>
              </a:lnSpc>
            </a:pPr>
            <a:r>
              <a:rPr sz="4000" spc="-25" dirty="0"/>
              <a:t>Cotton</a:t>
            </a:r>
            <a:r>
              <a:rPr sz="4000" spc="15" dirty="0"/>
              <a:t> </a:t>
            </a:r>
            <a:r>
              <a:rPr sz="4000" spc="-25" dirty="0"/>
              <a:t>Preparation</a:t>
            </a:r>
            <a:endParaRPr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1338</Words>
  <Application>Microsoft Office PowerPoint</Application>
  <PresentationFormat>On-screen Show (4:3)</PresentationFormat>
  <Paragraphs>210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Content</vt:lpstr>
      <vt:lpstr>FIBRES</vt:lpstr>
      <vt:lpstr>Differentiation of fibres:</vt:lpstr>
      <vt:lpstr>Classification of fibres:</vt:lpstr>
      <vt:lpstr>Identification of fibres</vt:lpstr>
      <vt:lpstr>COTTON</vt:lpstr>
      <vt:lpstr>COTTON</vt:lpstr>
      <vt:lpstr>Cotton Preparation</vt:lpstr>
      <vt:lpstr>Cotton Preparation</vt:lpstr>
      <vt:lpstr>Morphological Description</vt:lpstr>
      <vt:lpstr>Microscopical Characters</vt:lpstr>
      <vt:lpstr>Chemical Constituents</vt:lpstr>
      <vt:lpstr>PowerPoint Presentation</vt:lpstr>
      <vt:lpstr>CHEMICAL TESTS</vt:lpstr>
      <vt:lpstr>USES</vt:lpstr>
      <vt:lpstr>STORAGE</vt:lpstr>
      <vt:lpstr>Hemp</vt:lpstr>
      <vt:lpstr>Cultivation</vt:lpstr>
      <vt:lpstr>Preparation &amp; Morphology</vt:lpstr>
      <vt:lpstr>Chemical Constituents</vt:lpstr>
      <vt:lpstr>Uses</vt:lpstr>
      <vt:lpstr>Jute</vt:lpstr>
      <vt:lpstr>Jute</vt:lpstr>
      <vt:lpstr>Jute: Preparation</vt:lpstr>
      <vt:lpstr>Jute</vt:lpstr>
      <vt:lpstr>Chemical Constituents</vt:lpstr>
      <vt:lpstr>Jute: Uses</vt:lpstr>
      <vt:lpstr>sacks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Ladi Alik Kumar</dc:creator>
  <cp:lastModifiedBy>alikkumar.ladi@cutm.ac.in</cp:lastModifiedBy>
  <cp:revision>1</cp:revision>
  <dcterms:created xsi:type="dcterms:W3CDTF">2021-03-04T07:04:44Z</dcterms:created>
  <dcterms:modified xsi:type="dcterms:W3CDTF">2021-03-04T07:08:19Z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2021-03-04T00:00:00Z</vt:filetime>
  </property>
</Properties>
</file>