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2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86639"/>
            <a:ext cx="5603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0540" y="3026536"/>
            <a:ext cx="8281034" cy="35471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1117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80"/>
              </a:spcBef>
            </a:pPr>
            <a:r>
              <a:rPr spc="-15" dirty="0">
                <a:solidFill>
                  <a:srgbClr val="E36C09"/>
                </a:solidFill>
              </a:rPr>
              <a:t>Conformations </a:t>
            </a:r>
            <a:r>
              <a:rPr spc="-5" dirty="0">
                <a:solidFill>
                  <a:srgbClr val="E36C09"/>
                </a:solidFill>
              </a:rPr>
              <a:t>of</a:t>
            </a:r>
            <a:r>
              <a:rPr spc="50" dirty="0">
                <a:solidFill>
                  <a:srgbClr val="E36C09"/>
                </a:solidFill>
              </a:rPr>
              <a:t> </a:t>
            </a:r>
            <a:r>
              <a:rPr spc="-15" dirty="0">
                <a:solidFill>
                  <a:srgbClr val="E36C09"/>
                </a:solidFill>
              </a:rPr>
              <a:t>Cyclohexane</a:t>
            </a:r>
          </a:p>
        </p:txBody>
      </p:sp>
      <p:sp>
        <p:nvSpPr>
          <p:cNvPr id="3" name="object 3"/>
          <p:cNvSpPr/>
          <p:nvPr/>
        </p:nvSpPr>
        <p:spPr>
          <a:xfrm>
            <a:off x="152400" y="1143000"/>
            <a:ext cx="8839200" cy="5334000"/>
          </a:xfrm>
          <a:custGeom>
            <a:avLst/>
            <a:gdLst/>
            <a:ahLst/>
            <a:cxnLst/>
            <a:rect l="l" t="t" r="r" b="b"/>
            <a:pathLst>
              <a:path w="8839200" h="5334000">
                <a:moveTo>
                  <a:pt x="0" y="5334000"/>
                </a:moveTo>
                <a:lnTo>
                  <a:pt x="8839200" y="5334000"/>
                </a:lnTo>
                <a:lnTo>
                  <a:pt x="8839200" y="0"/>
                </a:lnTo>
                <a:lnTo>
                  <a:pt x="0" y="0"/>
                </a:lnTo>
                <a:lnTo>
                  <a:pt x="0" y="53340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1150365"/>
            <a:ext cx="8572500" cy="334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888888"/>
                </a:solidFill>
                <a:latin typeface="Carlito"/>
                <a:cs typeface="Carlito"/>
              </a:rPr>
              <a:t>* </a:t>
            </a:r>
            <a:r>
              <a:rPr sz="3200" spc="-30" dirty="0">
                <a:latin typeface="Carlito"/>
                <a:cs typeface="Carlito"/>
              </a:rPr>
              <a:t>Sachse’s </a:t>
            </a:r>
            <a:r>
              <a:rPr sz="3200" spc="-10" dirty="0">
                <a:latin typeface="Carlito"/>
                <a:cs typeface="Carlito"/>
              </a:rPr>
              <a:t>suggestion(1890) </a:t>
            </a:r>
            <a:r>
              <a:rPr sz="3200" dirty="0">
                <a:latin typeface="Carlito"/>
                <a:cs typeface="Carlito"/>
              </a:rPr>
              <a:t>: </a:t>
            </a:r>
            <a:r>
              <a:rPr sz="3200" spc="-5" dirty="0">
                <a:latin typeface="Carlito"/>
                <a:cs typeface="Carlito"/>
              </a:rPr>
              <a:t>CH </a:t>
            </a:r>
            <a:r>
              <a:rPr sz="3200" spc="-20" dirty="0">
                <a:latin typeface="Carlito"/>
                <a:cs typeface="Carlito"/>
              </a:rPr>
              <a:t>exists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0" dirty="0">
                <a:latin typeface="Carlito"/>
                <a:cs typeface="Carlito"/>
              </a:rPr>
              <a:t>Folded  </a:t>
            </a:r>
            <a:r>
              <a:rPr sz="3200" spc="-20" dirty="0">
                <a:latin typeface="Carlito"/>
                <a:cs typeface="Carlito"/>
              </a:rPr>
              <a:t>form. </a:t>
            </a:r>
            <a:r>
              <a:rPr sz="3200" spc="-5" dirty="0">
                <a:latin typeface="Carlito"/>
                <a:cs typeface="Carlito"/>
              </a:rPr>
              <a:t>All nuclear </a:t>
            </a:r>
            <a:r>
              <a:rPr sz="3200" dirty="0">
                <a:latin typeface="Carlito"/>
                <a:cs typeface="Carlito"/>
              </a:rPr>
              <a:t>carbons do </a:t>
            </a:r>
            <a:r>
              <a:rPr sz="3200" spc="-5" dirty="0">
                <a:latin typeface="Carlito"/>
                <a:cs typeface="Carlito"/>
              </a:rPr>
              <a:t>not </a:t>
            </a:r>
            <a:r>
              <a:rPr sz="3200" dirty="0">
                <a:latin typeface="Carlito"/>
                <a:cs typeface="Carlito"/>
              </a:rPr>
              <a:t>lie in one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plane.</a:t>
            </a: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Carlito"/>
                <a:cs typeface="Carlito"/>
              </a:rPr>
              <a:t>Chair </a:t>
            </a:r>
            <a:r>
              <a:rPr sz="3200" spc="-15" dirty="0">
                <a:latin typeface="Carlito"/>
                <a:cs typeface="Carlito"/>
              </a:rPr>
              <a:t>Conformation</a:t>
            </a:r>
            <a:endParaRPr sz="3200" dirty="0">
              <a:latin typeface="Carlito"/>
              <a:cs typeface="Carlito"/>
            </a:endParaRPr>
          </a:p>
          <a:p>
            <a:pPr marL="506095" indent="-40259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06730" algn="l"/>
              </a:tabLst>
            </a:pPr>
            <a:r>
              <a:rPr sz="3200" spc="-5" dirty="0">
                <a:latin typeface="Carlito"/>
                <a:cs typeface="Carlito"/>
              </a:rPr>
              <a:t>Boat </a:t>
            </a:r>
            <a:r>
              <a:rPr sz="3200" spc="-15" dirty="0">
                <a:latin typeface="Carlito"/>
                <a:cs typeface="Carlito"/>
              </a:rPr>
              <a:t>Conformation</a:t>
            </a:r>
            <a:endParaRPr sz="3200" dirty="0">
              <a:latin typeface="Carlito"/>
              <a:cs typeface="Carlito"/>
            </a:endParaRPr>
          </a:p>
          <a:p>
            <a:pPr marL="506095" indent="-402590">
              <a:lnSpc>
                <a:spcPct val="100000"/>
              </a:lnSpc>
              <a:spcBef>
                <a:spcPts val="770"/>
              </a:spcBef>
              <a:buSzPct val="114285"/>
              <a:buAutoNum type="arabicPeriod"/>
              <a:tabLst>
                <a:tab pos="506730" algn="l"/>
              </a:tabLst>
            </a:pPr>
            <a:r>
              <a:rPr sz="2800" spc="-35" dirty="0">
                <a:latin typeface="Carlito"/>
                <a:cs typeface="Carlito"/>
              </a:rPr>
              <a:t>Twist </a:t>
            </a:r>
            <a:r>
              <a:rPr lang="en-US" sz="2800" spc="-35" dirty="0">
                <a:latin typeface="Carlito"/>
                <a:cs typeface="Carlito"/>
              </a:rPr>
              <a:t>boat </a:t>
            </a:r>
            <a:r>
              <a:rPr sz="2800" spc="-15" dirty="0">
                <a:latin typeface="Carlito"/>
                <a:cs typeface="Carlito"/>
              </a:rPr>
              <a:t>Conformation </a:t>
            </a:r>
            <a:r>
              <a:rPr sz="2800" spc="-5" dirty="0">
                <a:latin typeface="Carlito"/>
                <a:cs typeface="Carlito"/>
              </a:rPr>
              <a:t>or </a:t>
            </a:r>
            <a:r>
              <a:rPr sz="2800" spc="-30" dirty="0">
                <a:latin typeface="Carlito"/>
                <a:cs typeface="Carlito"/>
              </a:rPr>
              <a:t>Skew </a:t>
            </a:r>
            <a:r>
              <a:rPr sz="2800" spc="-10" dirty="0">
                <a:latin typeface="Carlito"/>
                <a:cs typeface="Carlito"/>
              </a:rPr>
              <a:t>Boat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Conformation</a:t>
            </a:r>
            <a:endParaRPr sz="2800" dirty="0">
              <a:latin typeface="Carlito"/>
              <a:cs typeface="Carlito"/>
            </a:endParaRPr>
          </a:p>
          <a:p>
            <a:pPr marL="506095" indent="-40259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06730" algn="l"/>
              </a:tabLst>
            </a:pPr>
            <a:r>
              <a:rPr sz="3200" spc="-5" dirty="0">
                <a:latin typeface="Carlito"/>
                <a:cs typeface="Carlito"/>
              </a:rPr>
              <a:t>Half Chair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Conformation</a:t>
            </a:r>
            <a:endParaRPr sz="3200" dirty="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785136" y="2366716"/>
            <a:ext cx="3121660" cy="2574290"/>
            <a:chOff x="5785136" y="2366716"/>
            <a:chExt cx="3121660" cy="2574290"/>
          </a:xfrm>
        </p:grpSpPr>
        <p:sp>
          <p:nvSpPr>
            <p:cNvPr id="6" name="object 6"/>
            <p:cNvSpPr/>
            <p:nvPr/>
          </p:nvSpPr>
          <p:spPr>
            <a:xfrm>
              <a:off x="7702307" y="2371296"/>
              <a:ext cx="1126490" cy="372745"/>
            </a:xfrm>
            <a:custGeom>
              <a:avLst/>
              <a:gdLst/>
              <a:ahLst/>
              <a:cxnLst/>
              <a:rect l="l" t="t" r="r" b="b"/>
              <a:pathLst>
                <a:path w="1126490" h="372744">
                  <a:moveTo>
                    <a:pt x="228905" y="3025"/>
                  </a:moveTo>
                  <a:lnTo>
                    <a:pt x="0" y="369652"/>
                  </a:lnTo>
                </a:path>
                <a:path w="1126490" h="372744">
                  <a:moveTo>
                    <a:pt x="790462" y="145435"/>
                  </a:moveTo>
                  <a:lnTo>
                    <a:pt x="228905" y="3025"/>
                  </a:lnTo>
                </a:path>
                <a:path w="1126490" h="372744">
                  <a:moveTo>
                    <a:pt x="1126184" y="0"/>
                  </a:moveTo>
                  <a:lnTo>
                    <a:pt x="790462" y="145435"/>
                  </a:lnTo>
                </a:path>
                <a:path w="1126490" h="372744">
                  <a:moveTo>
                    <a:pt x="906437" y="372682"/>
                  </a:moveTo>
                  <a:lnTo>
                    <a:pt x="1126184" y="0"/>
                  </a:lnTo>
                </a:path>
                <a:path w="1126490" h="372744">
                  <a:moveTo>
                    <a:pt x="344880" y="221185"/>
                  </a:moveTo>
                  <a:lnTo>
                    <a:pt x="906437" y="372682"/>
                  </a:lnTo>
                </a:path>
                <a:path w="1126490" h="372744">
                  <a:moveTo>
                    <a:pt x="344880" y="221185"/>
                  </a:moveTo>
                  <a:lnTo>
                    <a:pt x="0" y="369652"/>
                  </a:lnTo>
                </a:path>
              </a:pathLst>
            </a:custGeom>
            <a:ln w="91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729687" y="2904844"/>
              <a:ext cx="1092835" cy="385445"/>
            </a:xfrm>
            <a:custGeom>
              <a:avLst/>
              <a:gdLst/>
              <a:ahLst/>
              <a:cxnLst/>
              <a:rect l="l" t="t" r="r" b="b"/>
              <a:pathLst>
                <a:path w="1092834" h="385445">
                  <a:moveTo>
                    <a:pt x="218502" y="385094"/>
                  </a:moveTo>
                  <a:lnTo>
                    <a:pt x="0" y="0"/>
                  </a:lnTo>
                </a:path>
                <a:path w="1092834" h="385445">
                  <a:moveTo>
                    <a:pt x="873995" y="385094"/>
                  </a:moveTo>
                  <a:lnTo>
                    <a:pt x="218502" y="385094"/>
                  </a:lnTo>
                </a:path>
                <a:path w="1092834" h="385445">
                  <a:moveTo>
                    <a:pt x="1092488" y="0"/>
                  </a:moveTo>
                  <a:lnTo>
                    <a:pt x="873995" y="385094"/>
                  </a:lnTo>
                </a:path>
                <a:path w="1092834" h="385445">
                  <a:moveTo>
                    <a:pt x="761710" y="191004"/>
                  </a:moveTo>
                  <a:lnTo>
                    <a:pt x="1092488" y="0"/>
                  </a:lnTo>
                </a:path>
                <a:path w="1092834" h="385445">
                  <a:moveTo>
                    <a:pt x="330786" y="191004"/>
                  </a:moveTo>
                  <a:lnTo>
                    <a:pt x="761710" y="191004"/>
                  </a:lnTo>
                </a:path>
                <a:path w="1092834" h="385445">
                  <a:moveTo>
                    <a:pt x="330786" y="191004"/>
                  </a:moveTo>
                  <a:lnTo>
                    <a:pt x="0" y="0"/>
                  </a:lnTo>
                </a:path>
              </a:pathLst>
            </a:custGeom>
            <a:ln w="9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775433" y="3590647"/>
              <a:ext cx="1126490" cy="394970"/>
            </a:xfrm>
            <a:custGeom>
              <a:avLst/>
              <a:gdLst/>
              <a:ahLst/>
              <a:cxnLst/>
              <a:rect l="l" t="t" r="r" b="b"/>
              <a:pathLst>
                <a:path w="1126490" h="394970">
                  <a:moveTo>
                    <a:pt x="210010" y="385331"/>
                  </a:moveTo>
                  <a:lnTo>
                    <a:pt x="0" y="0"/>
                  </a:lnTo>
                </a:path>
                <a:path w="1126490" h="394970">
                  <a:moveTo>
                    <a:pt x="1126121" y="0"/>
                  </a:moveTo>
                  <a:lnTo>
                    <a:pt x="900894" y="394580"/>
                  </a:lnTo>
                </a:path>
                <a:path w="1126490" h="394970">
                  <a:moveTo>
                    <a:pt x="882632" y="240443"/>
                  </a:moveTo>
                  <a:lnTo>
                    <a:pt x="1126121" y="0"/>
                  </a:lnTo>
                </a:path>
                <a:path w="1126490" h="394970">
                  <a:moveTo>
                    <a:pt x="255658" y="234281"/>
                  </a:moveTo>
                  <a:lnTo>
                    <a:pt x="0" y="0"/>
                  </a:lnTo>
                </a:path>
                <a:path w="1126490" h="394970">
                  <a:moveTo>
                    <a:pt x="255658" y="234281"/>
                  </a:moveTo>
                  <a:lnTo>
                    <a:pt x="900894" y="394580"/>
                  </a:lnTo>
                </a:path>
                <a:path w="1126490" h="394970">
                  <a:moveTo>
                    <a:pt x="882632" y="240443"/>
                  </a:moveTo>
                  <a:lnTo>
                    <a:pt x="210010" y="385331"/>
                  </a:lnTo>
                </a:path>
              </a:pathLst>
            </a:custGeom>
            <a:ln w="9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88200" y="4047744"/>
              <a:ext cx="833755" cy="890269"/>
            </a:xfrm>
            <a:custGeom>
              <a:avLst/>
              <a:gdLst/>
              <a:ahLst/>
              <a:cxnLst/>
              <a:rect l="l" t="t" r="r" b="b"/>
              <a:pathLst>
                <a:path w="833754" h="890270">
                  <a:moveTo>
                    <a:pt x="202242" y="324123"/>
                  </a:moveTo>
                  <a:lnTo>
                    <a:pt x="9192" y="709400"/>
                  </a:lnTo>
                </a:path>
                <a:path w="833754" h="890270">
                  <a:moveTo>
                    <a:pt x="0" y="697174"/>
                  </a:moveTo>
                  <a:lnTo>
                    <a:pt x="297234" y="889808"/>
                  </a:lnTo>
                </a:path>
                <a:path w="833754" h="890270">
                  <a:moveTo>
                    <a:pt x="202242" y="330236"/>
                  </a:moveTo>
                  <a:lnTo>
                    <a:pt x="536258" y="330236"/>
                  </a:lnTo>
                </a:path>
                <a:path w="833754" h="890270">
                  <a:moveTo>
                    <a:pt x="297234" y="880635"/>
                  </a:moveTo>
                  <a:lnTo>
                    <a:pt x="603674" y="880635"/>
                  </a:lnTo>
                </a:path>
                <a:path w="833754" h="890270">
                  <a:moveTo>
                    <a:pt x="517869" y="314948"/>
                  </a:moveTo>
                  <a:lnTo>
                    <a:pt x="833497" y="0"/>
                  </a:lnTo>
                </a:path>
                <a:path w="833754" h="890270">
                  <a:moveTo>
                    <a:pt x="594486" y="871462"/>
                  </a:moveTo>
                  <a:lnTo>
                    <a:pt x="833497" y="0"/>
                  </a:lnTo>
                </a:path>
              </a:pathLst>
            </a:custGeom>
            <a:ln w="612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91644" y="4373358"/>
              <a:ext cx="743585" cy="456565"/>
            </a:xfrm>
            <a:custGeom>
              <a:avLst/>
              <a:gdLst/>
              <a:ahLst/>
              <a:cxnLst/>
              <a:rect l="l" t="t" r="r" b="b"/>
              <a:pathLst>
                <a:path w="743584" h="456564">
                  <a:moveTo>
                    <a:pt x="0" y="141755"/>
                  </a:moveTo>
                  <a:lnTo>
                    <a:pt x="379241" y="0"/>
                  </a:lnTo>
                </a:path>
                <a:path w="743584" h="456564">
                  <a:moveTo>
                    <a:pt x="0" y="141755"/>
                  </a:moveTo>
                  <a:lnTo>
                    <a:pt x="3034" y="456103"/>
                  </a:lnTo>
                </a:path>
                <a:path w="743584" h="456564">
                  <a:moveTo>
                    <a:pt x="379241" y="0"/>
                  </a:moveTo>
                  <a:lnTo>
                    <a:pt x="743316" y="231136"/>
                  </a:lnTo>
                </a:path>
              </a:pathLst>
            </a:custGeom>
            <a:ln w="923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994679" y="4783234"/>
              <a:ext cx="410209" cy="77470"/>
            </a:xfrm>
            <a:custGeom>
              <a:avLst/>
              <a:gdLst/>
              <a:ahLst/>
              <a:cxnLst/>
              <a:rect l="l" t="t" r="r" b="b"/>
              <a:pathLst>
                <a:path w="410209" h="77470">
                  <a:moveTo>
                    <a:pt x="373181" y="0"/>
                  </a:moveTo>
                  <a:lnTo>
                    <a:pt x="0" y="46227"/>
                  </a:lnTo>
                  <a:lnTo>
                    <a:pt x="409588" y="77045"/>
                  </a:lnTo>
                  <a:lnTo>
                    <a:pt x="391385" y="36982"/>
                  </a:lnTo>
                  <a:lnTo>
                    <a:pt x="37318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94679" y="4783234"/>
              <a:ext cx="410209" cy="77470"/>
            </a:xfrm>
            <a:custGeom>
              <a:avLst/>
              <a:gdLst/>
              <a:ahLst/>
              <a:cxnLst/>
              <a:rect l="l" t="t" r="r" b="b"/>
              <a:pathLst>
                <a:path w="410209" h="77470">
                  <a:moveTo>
                    <a:pt x="0" y="46227"/>
                  </a:moveTo>
                  <a:lnTo>
                    <a:pt x="409588" y="77045"/>
                  </a:lnTo>
                  <a:lnTo>
                    <a:pt x="391385" y="36982"/>
                  </a:lnTo>
                  <a:lnTo>
                    <a:pt x="373181" y="0"/>
                  </a:lnTo>
                  <a:lnTo>
                    <a:pt x="0" y="462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67860" y="4333293"/>
              <a:ext cx="415925" cy="527050"/>
            </a:xfrm>
            <a:custGeom>
              <a:avLst/>
              <a:gdLst/>
              <a:ahLst/>
              <a:cxnLst/>
              <a:rect l="l" t="t" r="r" b="b"/>
              <a:pathLst>
                <a:path w="415925" h="527050">
                  <a:moveTo>
                    <a:pt x="415648" y="0"/>
                  </a:moveTo>
                  <a:lnTo>
                    <a:pt x="0" y="449941"/>
                  </a:lnTo>
                  <a:lnTo>
                    <a:pt x="18203" y="486923"/>
                  </a:lnTo>
                  <a:lnTo>
                    <a:pt x="36407" y="526986"/>
                  </a:lnTo>
                  <a:lnTo>
                    <a:pt x="4156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67860" y="4333293"/>
              <a:ext cx="415925" cy="527050"/>
            </a:xfrm>
            <a:custGeom>
              <a:avLst/>
              <a:gdLst/>
              <a:ahLst/>
              <a:cxnLst/>
              <a:rect l="l" t="t" r="r" b="b"/>
              <a:pathLst>
                <a:path w="415925" h="527050">
                  <a:moveTo>
                    <a:pt x="415648" y="0"/>
                  </a:moveTo>
                  <a:lnTo>
                    <a:pt x="0" y="449941"/>
                  </a:lnTo>
                  <a:lnTo>
                    <a:pt x="18203" y="486923"/>
                  </a:lnTo>
                  <a:lnTo>
                    <a:pt x="36407" y="526986"/>
                  </a:lnTo>
                  <a:lnTo>
                    <a:pt x="41564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734961" y="4333293"/>
              <a:ext cx="48895" cy="271780"/>
            </a:xfrm>
            <a:custGeom>
              <a:avLst/>
              <a:gdLst/>
              <a:ahLst/>
              <a:cxnLst/>
              <a:rect l="l" t="t" r="r" b="b"/>
              <a:pathLst>
                <a:path w="48895" h="271779">
                  <a:moveTo>
                    <a:pt x="48547" y="0"/>
                  </a:moveTo>
                  <a:lnTo>
                    <a:pt x="0" y="271201"/>
                  </a:lnTo>
                </a:path>
              </a:pathLst>
            </a:custGeom>
            <a:ln w="9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005403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3145155" marR="3138170" algn="ctr">
              <a:lnSpc>
                <a:spcPct val="100000"/>
              </a:lnSpc>
              <a:spcBef>
                <a:spcPts val="160"/>
              </a:spcBef>
            </a:pPr>
            <a:r>
              <a:rPr spc="-5" dirty="0">
                <a:solidFill>
                  <a:srgbClr val="0070C0"/>
                </a:solidFill>
              </a:rPr>
              <a:t>Exp</a:t>
            </a:r>
            <a:r>
              <a:rPr spc="-15" dirty="0">
                <a:solidFill>
                  <a:srgbClr val="0070C0"/>
                </a:solidFill>
              </a:rPr>
              <a:t>l</a:t>
            </a:r>
            <a:r>
              <a:rPr dirty="0">
                <a:solidFill>
                  <a:srgbClr val="0070C0"/>
                </a:solidFill>
              </a:rPr>
              <a:t>an</a:t>
            </a:r>
            <a:r>
              <a:rPr spc="-30" dirty="0">
                <a:solidFill>
                  <a:srgbClr val="0070C0"/>
                </a:solidFill>
              </a:rPr>
              <a:t>a</a:t>
            </a:r>
            <a:r>
              <a:rPr dirty="0">
                <a:solidFill>
                  <a:srgbClr val="0070C0"/>
                </a:solidFill>
              </a:rPr>
              <a:t>t</a:t>
            </a:r>
            <a:r>
              <a:rPr spc="-15" dirty="0">
                <a:solidFill>
                  <a:srgbClr val="0070C0"/>
                </a:solidFill>
              </a:rPr>
              <a:t>i</a:t>
            </a:r>
            <a:r>
              <a:rPr spc="-5" dirty="0">
                <a:solidFill>
                  <a:srgbClr val="0070C0"/>
                </a:solidFill>
              </a:rPr>
              <a:t>on </a:t>
            </a:r>
            <a:r>
              <a:rPr spc="-5" dirty="0">
                <a:solidFill>
                  <a:srgbClr val="E36C09"/>
                </a:solidFill>
              </a:rPr>
              <a:t> </a:t>
            </a:r>
            <a:r>
              <a:rPr spc="-10" dirty="0">
                <a:solidFill>
                  <a:schemeClr val="accent6">
                    <a:lumMod val="75000"/>
                  </a:schemeClr>
                </a:solidFill>
              </a:rPr>
              <a:t>Stability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382000" cy="4678680"/>
          </a:xfrm>
          <a:custGeom>
            <a:avLst/>
            <a:gdLst/>
            <a:ahLst/>
            <a:cxnLst/>
            <a:rect l="l" t="t" r="r" b="b"/>
            <a:pathLst>
              <a:path w="8382000" h="4678680">
                <a:moveTo>
                  <a:pt x="0" y="4678680"/>
                </a:moveTo>
                <a:lnTo>
                  <a:pt x="8382000" y="4678680"/>
                </a:lnTo>
                <a:lnTo>
                  <a:pt x="8382000" y="0"/>
                </a:lnTo>
                <a:lnTo>
                  <a:pt x="0" y="0"/>
                </a:lnTo>
                <a:lnTo>
                  <a:pt x="0" y="467868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350707"/>
            <a:ext cx="8213090" cy="438023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3200" spc="-30" dirty="0">
                <a:latin typeface="Carlito"/>
                <a:cs typeface="Carlito"/>
              </a:rPr>
              <a:t>Factors </a:t>
            </a:r>
            <a:r>
              <a:rPr sz="3200" spc="-15" dirty="0">
                <a:latin typeface="Carlito"/>
                <a:cs typeface="Carlito"/>
              </a:rPr>
              <a:t>contribute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instability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13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conformations</a:t>
            </a:r>
            <a:endParaRPr sz="32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Carlito"/>
                <a:cs typeface="Carlito"/>
              </a:rPr>
              <a:t>Bond </a:t>
            </a:r>
            <a:r>
              <a:rPr sz="2400" spc="-10" dirty="0">
                <a:latin typeface="Carlito"/>
                <a:cs typeface="Carlito"/>
              </a:rPr>
              <a:t>distortion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strain</a:t>
            </a:r>
            <a:endParaRPr sz="24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15" dirty="0">
                <a:latin typeface="Carlito"/>
                <a:cs typeface="Carlito"/>
              </a:rPr>
              <a:t>Charge </a:t>
            </a:r>
            <a:r>
              <a:rPr sz="2400" spc="-5" dirty="0">
                <a:latin typeface="Carlito"/>
                <a:cs typeface="Carlito"/>
              </a:rPr>
              <a:t>repulsion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strain</a:t>
            </a:r>
            <a:endParaRPr sz="24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2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Carlito"/>
                <a:cs typeface="Carlito"/>
              </a:rPr>
              <a:t>Bond </a:t>
            </a:r>
            <a:r>
              <a:rPr sz="2400" spc="-5" dirty="0">
                <a:latin typeface="Carlito"/>
                <a:cs typeface="Carlito"/>
              </a:rPr>
              <a:t>opposition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strain</a:t>
            </a:r>
            <a:endParaRPr sz="2400">
              <a:latin typeface="Carlito"/>
              <a:cs typeface="Carlito"/>
            </a:endParaRPr>
          </a:p>
          <a:p>
            <a:pPr marL="527685" indent="-51562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Carlito"/>
                <a:cs typeface="Carlito"/>
              </a:rPr>
              <a:t>Steric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strain</a:t>
            </a:r>
            <a:endParaRPr sz="2400">
              <a:latin typeface="Carlito"/>
              <a:cs typeface="Carlito"/>
            </a:endParaRPr>
          </a:p>
          <a:p>
            <a:pPr marL="527685" marR="167640" indent="-515620">
              <a:lnSpc>
                <a:spcPts val="2590"/>
              </a:lnSpc>
              <a:spcBef>
                <a:spcPts val="620"/>
              </a:spcBef>
            </a:pPr>
            <a:r>
              <a:rPr sz="2400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cyclohexane </a:t>
            </a:r>
            <a:r>
              <a:rPr sz="2400" spc="-5" dirty="0">
                <a:latin typeface="Carlito"/>
                <a:cs typeface="Carlito"/>
              </a:rPr>
              <a:t>due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ring </a:t>
            </a:r>
            <a:r>
              <a:rPr sz="2400" spc="-10" dirty="0">
                <a:latin typeface="Carlito"/>
                <a:cs typeface="Carlito"/>
              </a:rPr>
              <a:t>puckering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uncharged </a:t>
            </a:r>
            <a:r>
              <a:rPr sz="2400" spc="-15" dirty="0">
                <a:latin typeface="Carlito"/>
                <a:cs typeface="Carlito"/>
              </a:rPr>
              <a:t>nature </a:t>
            </a:r>
            <a:r>
              <a:rPr sz="2400" spc="-5" dirty="0">
                <a:latin typeface="Carlito"/>
                <a:cs typeface="Carlito"/>
              </a:rPr>
              <a:t>bond  </a:t>
            </a:r>
            <a:r>
              <a:rPr sz="2400" spc="-10" dirty="0">
                <a:latin typeface="Carlito"/>
                <a:cs typeface="Carlito"/>
              </a:rPr>
              <a:t>opposition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charge </a:t>
            </a:r>
            <a:r>
              <a:rPr sz="2400" spc="-5" dirty="0">
                <a:latin typeface="Carlito"/>
                <a:cs typeface="Carlito"/>
              </a:rPr>
              <a:t>repulsion </a:t>
            </a:r>
            <a:r>
              <a:rPr sz="2400" spc="-15" dirty="0">
                <a:latin typeface="Carlito"/>
                <a:cs typeface="Carlito"/>
              </a:rPr>
              <a:t>strain are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irrelevant.</a:t>
            </a:r>
            <a:endParaRPr sz="2400">
              <a:latin typeface="Carlito"/>
              <a:cs typeface="Carlito"/>
            </a:endParaRPr>
          </a:p>
          <a:p>
            <a:pPr marL="527685" marR="273050" indent="-447040">
              <a:lnSpc>
                <a:spcPts val="2590"/>
              </a:lnSpc>
              <a:spcBef>
                <a:spcPts val="580"/>
              </a:spcBef>
            </a:pPr>
            <a:r>
              <a:rPr sz="2400" dirty="0">
                <a:latin typeface="Carlito"/>
                <a:cs typeface="Carlito"/>
              </a:rPr>
              <a:t>Bond </a:t>
            </a:r>
            <a:r>
              <a:rPr sz="2400" spc="-5" dirty="0">
                <a:latin typeface="Carlito"/>
                <a:cs typeface="Carlito"/>
              </a:rPr>
              <a:t>opposition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10" dirty="0">
                <a:latin typeface="Carlito"/>
                <a:cs typeface="Carlito"/>
              </a:rPr>
              <a:t>steric </a:t>
            </a:r>
            <a:r>
              <a:rPr sz="2400" spc="-15" dirty="0">
                <a:latin typeface="Carlito"/>
                <a:cs typeface="Carlito"/>
              </a:rPr>
              <a:t>strain </a:t>
            </a:r>
            <a:r>
              <a:rPr sz="2400" spc="-10" dirty="0">
                <a:latin typeface="Carlito"/>
                <a:cs typeface="Carlito"/>
              </a:rPr>
              <a:t>contribute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internal </a:t>
            </a:r>
            <a:r>
              <a:rPr sz="2400" spc="-15" dirty="0">
                <a:latin typeface="Carlito"/>
                <a:cs typeface="Carlito"/>
              </a:rPr>
              <a:t>strain </a:t>
            </a:r>
            <a:r>
              <a:rPr sz="2400" dirty="0">
                <a:latin typeface="Carlito"/>
                <a:cs typeface="Carlito"/>
              </a:rPr>
              <a:t>in  CH.</a:t>
            </a:r>
            <a:endParaRPr sz="2400">
              <a:latin typeface="Carlito"/>
              <a:cs typeface="Carlito"/>
            </a:endParaRPr>
          </a:p>
          <a:p>
            <a:pPr marL="12700">
              <a:lnSpc>
                <a:spcPts val="2735"/>
              </a:lnSpc>
              <a:spcBef>
                <a:spcPts val="250"/>
              </a:spcBef>
            </a:pPr>
            <a:r>
              <a:rPr sz="2400" spc="-20" dirty="0">
                <a:latin typeface="Carlito"/>
                <a:cs typeface="Carlito"/>
              </a:rPr>
              <a:t>Different </a:t>
            </a:r>
            <a:r>
              <a:rPr sz="2400" spc="-15" dirty="0">
                <a:latin typeface="Carlito"/>
                <a:cs typeface="Carlito"/>
              </a:rPr>
              <a:t>conformations </a:t>
            </a:r>
            <a:r>
              <a:rPr sz="2400" spc="-5" dirty="0">
                <a:latin typeface="Carlito"/>
                <a:cs typeface="Carlito"/>
              </a:rPr>
              <a:t>of CH </a:t>
            </a:r>
            <a:r>
              <a:rPr sz="2400" spc="-20" dirty="0">
                <a:latin typeface="Carlito"/>
                <a:cs typeface="Carlito"/>
              </a:rPr>
              <a:t>differ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internal </a:t>
            </a:r>
            <a:r>
              <a:rPr sz="2400" spc="-15" dirty="0">
                <a:latin typeface="Carlito"/>
                <a:cs typeface="Carlito"/>
              </a:rPr>
              <a:t>strain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hence</a:t>
            </a:r>
            <a:r>
              <a:rPr sz="2400" spc="10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in</a:t>
            </a:r>
            <a:endParaRPr sz="2400">
              <a:latin typeface="Carlito"/>
              <a:cs typeface="Carlito"/>
            </a:endParaRPr>
          </a:p>
          <a:p>
            <a:pPr marL="527685">
              <a:lnSpc>
                <a:spcPts val="2735"/>
              </a:lnSpc>
            </a:pPr>
            <a:r>
              <a:rPr sz="2400" dirty="0">
                <a:latin typeface="Carlito"/>
                <a:cs typeface="Carlito"/>
              </a:rPr>
              <a:t>PE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content.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0"/>
            <a:ext cx="8229600" cy="6705600"/>
          </a:xfrm>
          <a:custGeom>
            <a:avLst/>
            <a:gdLst/>
            <a:ahLst/>
            <a:cxnLst/>
            <a:rect l="l" t="t" r="r" b="b"/>
            <a:pathLst>
              <a:path w="8229600" h="6705600">
                <a:moveTo>
                  <a:pt x="0" y="6705600"/>
                </a:moveTo>
                <a:lnTo>
                  <a:pt x="8229600" y="6705600"/>
                </a:lnTo>
                <a:lnTo>
                  <a:pt x="8229600" y="0"/>
                </a:lnTo>
                <a:lnTo>
                  <a:pt x="0" y="0"/>
                </a:lnTo>
                <a:lnTo>
                  <a:pt x="0" y="67056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6807"/>
            <a:ext cx="729360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pc="-5" dirty="0">
                <a:solidFill>
                  <a:srgbClr val="FF0000"/>
                </a:solidFill>
              </a:rPr>
              <a:t>1.	</a:t>
            </a:r>
            <a:r>
              <a:rPr dirty="0">
                <a:solidFill>
                  <a:srgbClr val="FF0000"/>
                </a:solidFill>
              </a:rPr>
              <a:t>chair </a:t>
            </a:r>
            <a:r>
              <a:rPr spc="-15" dirty="0">
                <a:solidFill>
                  <a:srgbClr val="FF0000"/>
                </a:solidFill>
              </a:rPr>
              <a:t>conformation: </a:t>
            </a:r>
            <a:r>
              <a:rPr sz="2000" dirty="0">
                <a:solidFill>
                  <a:srgbClr val="001F5F"/>
                </a:solidFill>
              </a:rPr>
              <a:t>Bond </a:t>
            </a:r>
            <a:r>
              <a:rPr sz="2000" spc="-5" dirty="0">
                <a:solidFill>
                  <a:srgbClr val="001F5F"/>
                </a:solidFill>
              </a:rPr>
              <a:t>opposition </a:t>
            </a:r>
            <a:r>
              <a:rPr sz="2000" dirty="0">
                <a:solidFill>
                  <a:srgbClr val="001F5F"/>
                </a:solidFill>
              </a:rPr>
              <a:t>and </a:t>
            </a:r>
            <a:r>
              <a:rPr sz="2000" spc="-10" dirty="0">
                <a:solidFill>
                  <a:srgbClr val="001F5F"/>
                </a:solidFill>
              </a:rPr>
              <a:t>steric</a:t>
            </a:r>
            <a:r>
              <a:rPr sz="2000" spc="45" dirty="0">
                <a:solidFill>
                  <a:srgbClr val="001F5F"/>
                </a:solidFill>
              </a:rPr>
              <a:t> </a:t>
            </a:r>
            <a:r>
              <a:rPr sz="2000" spc="-15" dirty="0">
                <a:solidFill>
                  <a:srgbClr val="001F5F"/>
                </a:solidFill>
              </a:rPr>
              <a:t>strain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907796" y="406591"/>
            <a:ext cx="7325359" cy="370840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3470910">
              <a:lnSpc>
                <a:spcPct val="100000"/>
              </a:lnSpc>
              <a:spcBef>
                <a:spcPts val="1350"/>
              </a:spcBef>
            </a:pPr>
            <a:r>
              <a:rPr sz="2000" spc="-10" dirty="0">
                <a:solidFill>
                  <a:srgbClr val="001F5F"/>
                </a:solidFill>
                <a:latin typeface="Carlito"/>
                <a:cs typeface="Carlito"/>
              </a:rPr>
              <a:t>are</a:t>
            </a:r>
            <a:r>
              <a:rPr sz="2000" spc="-5" dirty="0">
                <a:solidFill>
                  <a:srgbClr val="001F5F"/>
                </a:solidFill>
                <a:latin typeface="Carlito"/>
                <a:cs typeface="Carlito"/>
              </a:rPr>
              <a:t> minimum.</a:t>
            </a:r>
            <a:endParaRPr sz="2000">
              <a:latin typeface="Carlito"/>
              <a:cs typeface="Carlito"/>
            </a:endParaRPr>
          </a:p>
          <a:p>
            <a:pPr marL="407670" indent="-307340">
              <a:lnSpc>
                <a:spcPct val="100000"/>
              </a:lnSpc>
              <a:spcBef>
                <a:spcPts val="1495"/>
              </a:spcBef>
              <a:buAutoNum type="alphaLcParenR"/>
              <a:tabLst>
                <a:tab pos="408305" algn="l"/>
              </a:tabLst>
            </a:pPr>
            <a:r>
              <a:rPr sz="2400" spc="-5" dirty="0">
                <a:latin typeface="Carlito"/>
                <a:cs typeface="Carlito"/>
              </a:rPr>
              <a:t>C-H bonds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perfectly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staggered</a:t>
            </a:r>
            <a:endParaRPr sz="2400">
              <a:latin typeface="Carlito"/>
              <a:cs typeface="Carlito"/>
            </a:endParaRPr>
          </a:p>
          <a:p>
            <a:pPr marL="391795">
              <a:lnSpc>
                <a:spcPct val="100000"/>
              </a:lnSpc>
              <a:spcBef>
                <a:spcPts val="805"/>
              </a:spcBef>
            </a:pPr>
            <a:r>
              <a:rPr sz="2400" dirty="0">
                <a:latin typeface="Symbol"/>
                <a:cs typeface="Symbol"/>
              </a:rPr>
              <a:t></a:t>
            </a:r>
            <a:r>
              <a:rPr sz="2400" dirty="0">
                <a:latin typeface="Carlito"/>
                <a:cs typeface="Carlito"/>
              </a:rPr>
              <a:t>Bond </a:t>
            </a:r>
            <a:r>
              <a:rPr sz="2400" spc="-10" dirty="0">
                <a:latin typeface="Carlito"/>
                <a:cs typeface="Carlito"/>
              </a:rPr>
              <a:t>opposition </a:t>
            </a:r>
            <a:r>
              <a:rPr sz="2400" spc="-15" dirty="0">
                <a:latin typeface="Carlito"/>
                <a:cs typeface="Carlito"/>
              </a:rPr>
              <a:t>strain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minimum.</a:t>
            </a:r>
            <a:endParaRPr sz="2400">
              <a:latin typeface="Carlito"/>
              <a:cs typeface="Carlito"/>
            </a:endParaRPr>
          </a:p>
          <a:p>
            <a:pPr marL="370840" indent="-320675">
              <a:lnSpc>
                <a:spcPct val="100000"/>
              </a:lnSpc>
              <a:spcBef>
                <a:spcPts val="555"/>
              </a:spcBef>
              <a:buAutoNum type="alphaLcParenR" startAt="2"/>
              <a:tabLst>
                <a:tab pos="371475" algn="l"/>
              </a:tabLst>
            </a:pPr>
            <a:r>
              <a:rPr sz="2400" dirty="0">
                <a:latin typeface="Carlito"/>
                <a:cs typeface="Carlito"/>
              </a:rPr>
              <a:t>‘H’ </a:t>
            </a:r>
            <a:r>
              <a:rPr sz="2400" spc="-10" dirty="0">
                <a:latin typeface="Carlito"/>
                <a:cs typeface="Carlito"/>
              </a:rPr>
              <a:t>atoms </a:t>
            </a:r>
            <a:r>
              <a:rPr sz="2400" spc="-5" dirty="0">
                <a:latin typeface="Carlito"/>
                <a:cs typeface="Carlito"/>
              </a:rPr>
              <a:t>on adjacent carbon </a:t>
            </a:r>
            <a:r>
              <a:rPr sz="2400" spc="-10" dirty="0">
                <a:latin typeface="Carlito"/>
                <a:cs typeface="Carlito"/>
              </a:rPr>
              <a:t>atoms </a:t>
            </a:r>
            <a:r>
              <a:rPr sz="2400" spc="-20" dirty="0">
                <a:latin typeface="Carlito"/>
                <a:cs typeface="Carlito"/>
              </a:rPr>
              <a:t>have </a:t>
            </a:r>
            <a:r>
              <a:rPr sz="2400" spc="-5" dirty="0">
                <a:latin typeface="Carlito"/>
                <a:cs typeface="Carlito"/>
              </a:rPr>
              <a:t>enough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space</a:t>
            </a:r>
            <a:endParaRPr sz="2400">
              <a:latin typeface="Carlito"/>
              <a:cs typeface="Carlito"/>
            </a:endParaRPr>
          </a:p>
          <a:p>
            <a:pPr marL="391795">
              <a:lnSpc>
                <a:spcPct val="100000"/>
              </a:lnSpc>
              <a:spcBef>
                <a:spcPts val="575"/>
              </a:spcBef>
              <a:tabLst>
                <a:tab pos="883285" algn="l"/>
              </a:tabLst>
            </a:pPr>
            <a:r>
              <a:rPr sz="2400" spc="-20" dirty="0">
                <a:latin typeface="Carlito"/>
                <a:cs typeface="Carlito"/>
              </a:rPr>
              <a:t>for	</a:t>
            </a:r>
            <a:r>
              <a:rPr sz="2400" spc="-5" dirty="0">
                <a:latin typeface="Carlito"/>
                <a:cs typeface="Carlito"/>
              </a:rPr>
              <a:t>their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accommodation.</a:t>
            </a:r>
            <a:endParaRPr sz="2400">
              <a:latin typeface="Carlito"/>
              <a:cs typeface="Carlito"/>
            </a:endParaRPr>
          </a:p>
          <a:p>
            <a:pPr marL="527685" marR="128905" indent="-68580">
              <a:lnSpc>
                <a:spcPct val="120000"/>
              </a:lnSpc>
            </a:pPr>
            <a:r>
              <a:rPr sz="2400" dirty="0">
                <a:latin typeface="Carlito"/>
                <a:cs typeface="Carlito"/>
              </a:rPr>
              <a:t>( </a:t>
            </a:r>
            <a:r>
              <a:rPr sz="2400" spc="-5" dirty="0">
                <a:latin typeface="Carlito"/>
                <a:cs typeface="Carlito"/>
              </a:rPr>
              <a:t>Sum of </a:t>
            </a:r>
            <a:r>
              <a:rPr sz="2400" spc="-15" dirty="0">
                <a:latin typeface="Carlito"/>
                <a:cs typeface="Carlito"/>
              </a:rPr>
              <a:t>van </a:t>
            </a:r>
            <a:r>
              <a:rPr sz="2400" dirty="0">
                <a:latin typeface="Carlito"/>
                <a:cs typeface="Carlito"/>
              </a:rPr>
              <a:t>der </a:t>
            </a:r>
            <a:r>
              <a:rPr sz="2400" spc="-40" dirty="0">
                <a:latin typeface="Carlito"/>
                <a:cs typeface="Carlito"/>
              </a:rPr>
              <a:t>Waal’s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2.5A</a:t>
            </a:r>
            <a:r>
              <a:rPr sz="2400" spc="-15" baseline="24305" dirty="0">
                <a:latin typeface="Carlito"/>
                <a:cs typeface="Carlito"/>
              </a:rPr>
              <a:t>o </a:t>
            </a:r>
            <a:r>
              <a:rPr sz="2400" dirty="0">
                <a:latin typeface="Carlito"/>
                <a:cs typeface="Carlito"/>
              </a:rPr>
              <a:t>, </a:t>
            </a:r>
            <a:r>
              <a:rPr sz="2400" spc="-10" dirty="0">
                <a:latin typeface="Carlito"/>
                <a:cs typeface="Carlito"/>
              </a:rPr>
              <a:t>where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spc="-20" dirty="0">
                <a:latin typeface="Carlito"/>
                <a:cs typeface="Carlito"/>
              </a:rPr>
              <a:t>‘a’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35" dirty="0">
                <a:latin typeface="Carlito"/>
                <a:cs typeface="Carlito"/>
              </a:rPr>
              <a:t>‘e’ </a:t>
            </a:r>
            <a:r>
              <a:rPr sz="2400" dirty="0">
                <a:latin typeface="Carlito"/>
                <a:cs typeface="Carlito"/>
              </a:rPr>
              <a:t>H  </a:t>
            </a:r>
            <a:r>
              <a:rPr sz="2400" spc="-15" dirty="0">
                <a:latin typeface="Carlito"/>
                <a:cs typeface="Carlito"/>
              </a:rPr>
              <a:t>atoms </a:t>
            </a:r>
            <a:r>
              <a:rPr sz="2400" spc="-5" dirty="0">
                <a:latin typeface="Carlito"/>
                <a:cs typeface="Carlito"/>
              </a:rPr>
              <a:t>on adjacent </a:t>
            </a:r>
            <a:r>
              <a:rPr sz="2400" dirty="0">
                <a:latin typeface="Carlito"/>
                <a:cs typeface="Carlito"/>
              </a:rPr>
              <a:t>C </a:t>
            </a:r>
            <a:r>
              <a:rPr sz="2400" spc="-15" dirty="0">
                <a:latin typeface="Carlito"/>
                <a:cs typeface="Carlito"/>
              </a:rPr>
              <a:t>atoms are separated </a:t>
            </a:r>
            <a:r>
              <a:rPr sz="2400" spc="-10" dirty="0">
                <a:latin typeface="Carlito"/>
                <a:cs typeface="Carlito"/>
              </a:rPr>
              <a:t>by </a:t>
            </a:r>
            <a:r>
              <a:rPr sz="2400" spc="-5" dirty="0">
                <a:latin typeface="Carlito"/>
                <a:cs typeface="Carlito"/>
              </a:rPr>
              <a:t>2.3</a:t>
            </a:r>
            <a:r>
              <a:rPr sz="2400" spc="-7" baseline="24305" dirty="0">
                <a:latin typeface="Carlito"/>
                <a:cs typeface="Carlito"/>
              </a:rPr>
              <a:t>o</a:t>
            </a:r>
            <a:r>
              <a:rPr sz="2400" spc="254" baseline="2430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.)</a:t>
            </a:r>
            <a:endParaRPr sz="2400">
              <a:latin typeface="Carlito"/>
              <a:cs typeface="Carlito"/>
            </a:endParaRPr>
          </a:p>
          <a:p>
            <a:pPr marL="445134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latin typeface="Symbol"/>
                <a:cs typeface="Symbol"/>
              </a:rPr>
              <a:t></a:t>
            </a:r>
            <a:r>
              <a:rPr sz="2400" spc="-5" dirty="0">
                <a:latin typeface="Carlito"/>
                <a:cs typeface="Carlito"/>
              </a:rPr>
              <a:t>Steric </a:t>
            </a:r>
            <a:r>
              <a:rPr sz="2400" spc="-15" dirty="0">
                <a:latin typeface="Carlito"/>
                <a:cs typeface="Carlito"/>
              </a:rPr>
              <a:t>strain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minimum.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5549595"/>
            <a:ext cx="697865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spc="-20" dirty="0">
                <a:latin typeface="Carlito"/>
                <a:cs typeface="Carlito"/>
              </a:rPr>
              <a:t>Therefore </a:t>
            </a:r>
            <a:r>
              <a:rPr sz="2400" dirty="0">
                <a:latin typeface="Carlito"/>
                <a:cs typeface="Carlito"/>
              </a:rPr>
              <a:t>PE </a:t>
            </a:r>
            <a:r>
              <a:rPr sz="2400" spc="-15" dirty="0">
                <a:latin typeface="Carlito"/>
                <a:cs typeface="Carlito"/>
              </a:rPr>
              <a:t>content </a:t>
            </a:r>
            <a:r>
              <a:rPr sz="2400" spc="-5" dirty="0">
                <a:latin typeface="Carlito"/>
                <a:cs typeface="Carlito"/>
              </a:rPr>
              <a:t>of chair </a:t>
            </a:r>
            <a:r>
              <a:rPr sz="2400" spc="-15" dirty="0">
                <a:latin typeface="Carlito"/>
                <a:cs typeface="Carlito"/>
              </a:rPr>
              <a:t>conformation </a:t>
            </a:r>
            <a:r>
              <a:rPr sz="2400" dirty="0">
                <a:latin typeface="Carlito"/>
                <a:cs typeface="Carlito"/>
              </a:rPr>
              <a:t>is minimum.  </a:t>
            </a:r>
            <a:r>
              <a:rPr sz="2400" spc="-5" dirty="0">
                <a:latin typeface="Carlito"/>
                <a:cs typeface="Carlito"/>
              </a:rPr>
              <a:t>Hence </a:t>
            </a:r>
            <a:r>
              <a:rPr sz="2400" dirty="0">
                <a:latin typeface="Carlito"/>
                <a:cs typeface="Carlito"/>
              </a:rPr>
              <a:t>it is </a:t>
            </a:r>
            <a:r>
              <a:rPr sz="2400" spc="-10" dirty="0">
                <a:latin typeface="Carlito"/>
                <a:cs typeface="Carlito"/>
              </a:rPr>
              <a:t>most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stable.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800037" y="4796413"/>
            <a:ext cx="1987550" cy="441959"/>
            <a:chOff x="5800037" y="4796413"/>
            <a:chExt cx="1987550" cy="441959"/>
          </a:xfrm>
        </p:grpSpPr>
        <p:sp>
          <p:nvSpPr>
            <p:cNvPr id="7" name="object 7"/>
            <p:cNvSpPr/>
            <p:nvPr/>
          </p:nvSpPr>
          <p:spPr>
            <a:xfrm>
              <a:off x="5806387" y="4802763"/>
              <a:ext cx="429895" cy="420370"/>
            </a:xfrm>
            <a:custGeom>
              <a:avLst/>
              <a:gdLst/>
              <a:ahLst/>
              <a:cxnLst/>
              <a:rect l="l" t="t" r="r" b="b"/>
              <a:pathLst>
                <a:path w="429895" h="420370">
                  <a:moveTo>
                    <a:pt x="0" y="209826"/>
                  </a:moveTo>
                  <a:lnTo>
                    <a:pt x="5571" y="257873"/>
                  </a:lnTo>
                  <a:lnTo>
                    <a:pt x="21472" y="302050"/>
                  </a:lnTo>
                  <a:lnTo>
                    <a:pt x="46483" y="341073"/>
                  </a:lnTo>
                  <a:lnTo>
                    <a:pt x="79384" y="373659"/>
                  </a:lnTo>
                  <a:lnTo>
                    <a:pt x="118956" y="398524"/>
                  </a:lnTo>
                  <a:lnTo>
                    <a:pt x="163978" y="414385"/>
                  </a:lnTo>
                  <a:lnTo>
                    <a:pt x="213232" y="419957"/>
                  </a:lnTo>
                  <a:lnTo>
                    <a:pt x="262653" y="414385"/>
                  </a:lnTo>
                  <a:lnTo>
                    <a:pt x="308117" y="398524"/>
                  </a:lnTo>
                  <a:lnTo>
                    <a:pt x="348294" y="373659"/>
                  </a:lnTo>
                  <a:lnTo>
                    <a:pt x="381856" y="341073"/>
                  </a:lnTo>
                  <a:lnTo>
                    <a:pt x="407475" y="302050"/>
                  </a:lnTo>
                  <a:lnTo>
                    <a:pt x="423820" y="257873"/>
                  </a:lnTo>
                  <a:lnTo>
                    <a:pt x="429564" y="209826"/>
                  </a:lnTo>
                  <a:lnTo>
                    <a:pt x="423820" y="161792"/>
                  </a:lnTo>
                  <a:lnTo>
                    <a:pt x="407474" y="117657"/>
                  </a:lnTo>
                  <a:lnTo>
                    <a:pt x="381856" y="78694"/>
                  </a:lnTo>
                  <a:lnTo>
                    <a:pt x="348294" y="46173"/>
                  </a:lnTo>
                  <a:lnTo>
                    <a:pt x="308117" y="21369"/>
                  </a:lnTo>
                  <a:lnTo>
                    <a:pt x="262653" y="5554"/>
                  </a:lnTo>
                  <a:lnTo>
                    <a:pt x="213232" y="0"/>
                  </a:lnTo>
                  <a:lnTo>
                    <a:pt x="163978" y="5554"/>
                  </a:lnTo>
                  <a:lnTo>
                    <a:pt x="118956" y="21370"/>
                  </a:lnTo>
                  <a:lnTo>
                    <a:pt x="79384" y="46173"/>
                  </a:lnTo>
                  <a:lnTo>
                    <a:pt x="46483" y="78694"/>
                  </a:lnTo>
                  <a:lnTo>
                    <a:pt x="21472" y="117657"/>
                  </a:lnTo>
                  <a:lnTo>
                    <a:pt x="5571" y="161792"/>
                  </a:lnTo>
                  <a:lnTo>
                    <a:pt x="0" y="209826"/>
                  </a:lnTo>
                </a:path>
              </a:pathLst>
            </a:custGeom>
            <a:ln w="124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42190" y="4842240"/>
              <a:ext cx="439420" cy="389890"/>
            </a:xfrm>
            <a:custGeom>
              <a:avLst/>
              <a:gdLst/>
              <a:ahLst/>
              <a:cxnLst/>
              <a:rect l="l" t="t" r="r" b="b"/>
              <a:pathLst>
                <a:path w="439420" h="389889">
                  <a:moveTo>
                    <a:pt x="0" y="194592"/>
                  </a:moveTo>
                  <a:lnTo>
                    <a:pt x="5751" y="238959"/>
                  </a:lnTo>
                  <a:lnTo>
                    <a:pt x="22158" y="279856"/>
                  </a:lnTo>
                  <a:lnTo>
                    <a:pt x="47947" y="316061"/>
                  </a:lnTo>
                  <a:lnTo>
                    <a:pt x="81846" y="346350"/>
                  </a:lnTo>
                  <a:lnTo>
                    <a:pt x="122583" y="369499"/>
                  </a:lnTo>
                  <a:lnTo>
                    <a:pt x="168886" y="384286"/>
                  </a:lnTo>
                  <a:lnTo>
                    <a:pt x="219481" y="389487"/>
                  </a:lnTo>
                  <a:lnTo>
                    <a:pt x="269957" y="384286"/>
                  </a:lnTo>
                  <a:lnTo>
                    <a:pt x="316213" y="369499"/>
                  </a:lnTo>
                  <a:lnTo>
                    <a:pt x="356957" y="346350"/>
                  </a:lnTo>
                  <a:lnTo>
                    <a:pt x="390896" y="316061"/>
                  </a:lnTo>
                  <a:lnTo>
                    <a:pt x="416738" y="279856"/>
                  </a:lnTo>
                  <a:lnTo>
                    <a:pt x="433191" y="238958"/>
                  </a:lnTo>
                  <a:lnTo>
                    <a:pt x="438963" y="194592"/>
                  </a:lnTo>
                  <a:lnTo>
                    <a:pt x="433191" y="150341"/>
                  </a:lnTo>
                  <a:lnTo>
                    <a:pt x="416738" y="109525"/>
                  </a:lnTo>
                  <a:lnTo>
                    <a:pt x="390896" y="73374"/>
                  </a:lnTo>
                  <a:lnTo>
                    <a:pt x="356957" y="43117"/>
                  </a:lnTo>
                  <a:lnTo>
                    <a:pt x="316213" y="19982"/>
                  </a:lnTo>
                  <a:lnTo>
                    <a:pt x="269957" y="5200"/>
                  </a:lnTo>
                  <a:lnTo>
                    <a:pt x="219481" y="0"/>
                  </a:lnTo>
                  <a:lnTo>
                    <a:pt x="168886" y="5200"/>
                  </a:lnTo>
                  <a:lnTo>
                    <a:pt x="122583" y="19982"/>
                  </a:lnTo>
                  <a:lnTo>
                    <a:pt x="81846" y="43117"/>
                  </a:lnTo>
                  <a:lnTo>
                    <a:pt x="47947" y="73374"/>
                  </a:lnTo>
                  <a:lnTo>
                    <a:pt x="22158" y="109525"/>
                  </a:lnTo>
                  <a:lnTo>
                    <a:pt x="5751" y="150341"/>
                  </a:lnTo>
                  <a:lnTo>
                    <a:pt x="0" y="194592"/>
                  </a:lnTo>
                </a:path>
              </a:pathLst>
            </a:custGeom>
            <a:ln w="124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494196" y="5431962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942141" y="4586161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82726" y="4604503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594319" y="4400790"/>
            <a:ext cx="2485390" cy="1067435"/>
            <a:chOff x="5594319" y="4400790"/>
            <a:chExt cx="2485390" cy="1067435"/>
          </a:xfrm>
        </p:grpSpPr>
        <p:sp>
          <p:nvSpPr>
            <p:cNvPr id="13" name="object 13"/>
            <p:cNvSpPr/>
            <p:nvPr/>
          </p:nvSpPr>
          <p:spPr>
            <a:xfrm>
              <a:off x="5599081" y="4614083"/>
              <a:ext cx="2343785" cy="848994"/>
            </a:xfrm>
            <a:custGeom>
              <a:avLst/>
              <a:gdLst/>
              <a:ahLst/>
              <a:cxnLst/>
              <a:rect l="l" t="t" r="r" b="b"/>
              <a:pathLst>
                <a:path w="2343784" h="848995">
                  <a:moveTo>
                    <a:pt x="420538" y="407514"/>
                  </a:moveTo>
                  <a:lnTo>
                    <a:pt x="1209900" y="0"/>
                  </a:lnTo>
                </a:path>
                <a:path w="2343784" h="848995">
                  <a:moveTo>
                    <a:pt x="420538" y="407514"/>
                  </a:moveTo>
                  <a:lnTo>
                    <a:pt x="420538" y="800109"/>
                  </a:lnTo>
                </a:path>
                <a:path w="2343784" h="848995">
                  <a:moveTo>
                    <a:pt x="1209900" y="0"/>
                  </a:moveTo>
                  <a:lnTo>
                    <a:pt x="1953229" y="428964"/>
                  </a:lnTo>
                </a:path>
                <a:path w="2343784" h="848995">
                  <a:moveTo>
                    <a:pt x="1953229" y="428964"/>
                  </a:moveTo>
                  <a:lnTo>
                    <a:pt x="1953229" y="848908"/>
                  </a:lnTo>
                </a:path>
                <a:path w="2343784" h="848995">
                  <a:moveTo>
                    <a:pt x="1953229" y="428964"/>
                  </a:moveTo>
                  <a:lnTo>
                    <a:pt x="2343236" y="112530"/>
                  </a:lnTo>
                </a:path>
                <a:path w="2343784" h="848995">
                  <a:moveTo>
                    <a:pt x="420538" y="407514"/>
                  </a:moveTo>
                  <a:lnTo>
                    <a:pt x="0" y="124658"/>
                  </a:lnTo>
                </a:path>
              </a:pathLst>
            </a:custGeom>
            <a:ln w="90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28956" y="4403965"/>
              <a:ext cx="2047875" cy="1047115"/>
            </a:xfrm>
            <a:custGeom>
              <a:avLst/>
              <a:gdLst/>
              <a:ahLst/>
              <a:cxnLst/>
              <a:rect l="l" t="t" r="r" b="b"/>
              <a:pathLst>
                <a:path w="2047875" h="1047114">
                  <a:moveTo>
                    <a:pt x="161240" y="769942"/>
                  </a:moveTo>
                  <a:lnTo>
                    <a:pt x="780026" y="1037576"/>
                  </a:lnTo>
                </a:path>
                <a:path w="2047875" h="1047114">
                  <a:moveTo>
                    <a:pt x="780026" y="1046911"/>
                  </a:moveTo>
                  <a:lnTo>
                    <a:pt x="1380154" y="769942"/>
                  </a:lnTo>
                </a:path>
                <a:path w="2047875" h="1047114">
                  <a:moveTo>
                    <a:pt x="1523355" y="438274"/>
                  </a:moveTo>
                  <a:lnTo>
                    <a:pt x="1523355" y="9348"/>
                  </a:lnTo>
                </a:path>
                <a:path w="2047875" h="1047114">
                  <a:moveTo>
                    <a:pt x="0" y="398797"/>
                  </a:moveTo>
                  <a:lnTo>
                    <a:pt x="0" y="0"/>
                  </a:lnTo>
                </a:path>
                <a:path w="2047875" h="1047114">
                  <a:moveTo>
                    <a:pt x="1733855" y="742593"/>
                  </a:moveTo>
                  <a:lnTo>
                    <a:pt x="2047581" y="912930"/>
                  </a:lnTo>
                </a:path>
              </a:pathLst>
            </a:custGeom>
            <a:ln w="62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979519" y="4300147"/>
            <a:ext cx="164147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36065" algn="l"/>
              </a:tabLst>
            </a:pPr>
            <a:r>
              <a:rPr sz="1000" spc="5" dirty="0">
                <a:latin typeface="Arial"/>
                <a:cs typeface="Arial"/>
              </a:rPr>
              <a:t>H	</a:t>
            </a:r>
            <a:r>
              <a:rPr sz="1500" spc="7" baseline="2777" dirty="0">
                <a:latin typeface="Arial"/>
                <a:cs typeface="Arial"/>
              </a:rPr>
              <a:t>H</a:t>
            </a:r>
            <a:endParaRPr sz="1500" baseline="2777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45494" y="5222135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41184" y="5128216"/>
            <a:ext cx="295910" cy="210185"/>
          </a:xfrm>
          <a:custGeom>
            <a:avLst/>
            <a:gdLst/>
            <a:ahLst/>
            <a:cxnLst/>
            <a:rect l="l" t="t" r="r" b="b"/>
            <a:pathLst>
              <a:path w="295910" h="210185">
                <a:moveTo>
                  <a:pt x="295715" y="0"/>
                </a:moveTo>
                <a:lnTo>
                  <a:pt x="0" y="209814"/>
                </a:lnTo>
              </a:path>
            </a:pathLst>
          </a:custGeom>
          <a:ln w="62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473700" y="5231154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683871" y="4270313"/>
            <a:ext cx="277495" cy="1427480"/>
          </a:xfrm>
          <a:custGeom>
            <a:avLst/>
            <a:gdLst/>
            <a:ahLst/>
            <a:cxnLst/>
            <a:rect l="l" t="t" r="r" b="b"/>
            <a:pathLst>
              <a:path w="277495" h="1427479">
                <a:moveTo>
                  <a:pt x="115749" y="343770"/>
                </a:moveTo>
                <a:lnTo>
                  <a:pt x="115749" y="0"/>
                </a:lnTo>
              </a:path>
              <a:path w="277495" h="1427479">
                <a:moveTo>
                  <a:pt x="134219" y="1171228"/>
                </a:moveTo>
                <a:lnTo>
                  <a:pt x="134219" y="1427055"/>
                </a:lnTo>
              </a:path>
              <a:path w="277495" h="1427479">
                <a:moveTo>
                  <a:pt x="115749" y="352789"/>
                </a:moveTo>
                <a:lnTo>
                  <a:pt x="0" y="620423"/>
                </a:lnTo>
              </a:path>
              <a:path w="277495" h="1427479">
                <a:moveTo>
                  <a:pt x="134219" y="1189571"/>
                </a:moveTo>
                <a:lnTo>
                  <a:pt x="277293" y="885265"/>
                </a:lnTo>
              </a:path>
            </a:pathLst>
          </a:custGeom>
          <a:ln w="62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732183" y="4166241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93690" y="5060817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50615" y="5584269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07364" y="4795975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29679" y="4467414"/>
            <a:ext cx="971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61151" y="5383465"/>
            <a:ext cx="98361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99160" algn="l"/>
              </a:tabLst>
            </a:pPr>
            <a:r>
              <a:rPr sz="1000" spc="5" dirty="0">
                <a:latin typeface="Arial"/>
                <a:cs typeface="Arial"/>
              </a:rPr>
              <a:t>H	</a:t>
            </a:r>
            <a:r>
              <a:rPr sz="1500" baseline="5555" dirty="0">
                <a:latin typeface="Arial"/>
                <a:cs typeface="Arial"/>
              </a:rPr>
              <a:t>4</a:t>
            </a:r>
            <a:endParaRPr sz="1500" baseline="5555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570098" y="4951393"/>
            <a:ext cx="971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771237" y="4914721"/>
            <a:ext cx="971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32675" y="4905702"/>
            <a:ext cx="971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24744" y="4960413"/>
            <a:ext cx="9715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487619" y="4325570"/>
            <a:ext cx="2167255" cy="1252855"/>
            <a:chOff x="2487619" y="4325570"/>
            <a:chExt cx="2167255" cy="1252855"/>
          </a:xfrm>
        </p:grpSpPr>
        <p:sp>
          <p:nvSpPr>
            <p:cNvPr id="31" name="object 31"/>
            <p:cNvSpPr/>
            <p:nvPr/>
          </p:nvSpPr>
          <p:spPr>
            <a:xfrm>
              <a:off x="2835056" y="4761689"/>
              <a:ext cx="1544320" cy="487680"/>
            </a:xfrm>
            <a:custGeom>
              <a:avLst/>
              <a:gdLst/>
              <a:ahLst/>
              <a:cxnLst/>
              <a:rect l="l" t="t" r="r" b="b"/>
              <a:pathLst>
                <a:path w="1544320" h="487679">
                  <a:moveTo>
                    <a:pt x="313529" y="3992"/>
                  </a:moveTo>
                  <a:lnTo>
                    <a:pt x="0" y="483642"/>
                  </a:lnTo>
                </a:path>
                <a:path w="1544320" h="487679">
                  <a:moveTo>
                    <a:pt x="1083313" y="190499"/>
                  </a:moveTo>
                  <a:lnTo>
                    <a:pt x="313529" y="3992"/>
                  </a:lnTo>
                </a:path>
                <a:path w="1544320" h="487679">
                  <a:moveTo>
                    <a:pt x="1543878" y="0"/>
                  </a:moveTo>
                  <a:lnTo>
                    <a:pt x="1083313" y="190499"/>
                  </a:lnTo>
                </a:path>
                <a:path w="1544320" h="487679">
                  <a:moveTo>
                    <a:pt x="1242640" y="487635"/>
                  </a:moveTo>
                  <a:lnTo>
                    <a:pt x="1543878" y="0"/>
                  </a:lnTo>
                </a:path>
                <a:path w="1544320" h="487679">
                  <a:moveTo>
                    <a:pt x="472856" y="289539"/>
                  </a:moveTo>
                  <a:lnTo>
                    <a:pt x="1242640" y="487635"/>
                  </a:lnTo>
                </a:path>
                <a:path w="1544320" h="487679">
                  <a:moveTo>
                    <a:pt x="472856" y="289539"/>
                  </a:moveTo>
                  <a:lnTo>
                    <a:pt x="0" y="483642"/>
                  </a:lnTo>
                </a:path>
              </a:pathLst>
            </a:custGeom>
            <a:ln w="1196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491702" y="4325570"/>
              <a:ext cx="2159635" cy="1252855"/>
            </a:xfrm>
            <a:custGeom>
              <a:avLst/>
              <a:gdLst/>
              <a:ahLst/>
              <a:cxnLst/>
              <a:rect l="l" t="t" r="r" b="b"/>
              <a:pathLst>
                <a:path w="2159635" h="1252854">
                  <a:moveTo>
                    <a:pt x="656883" y="436119"/>
                  </a:moveTo>
                  <a:lnTo>
                    <a:pt x="656883" y="0"/>
                  </a:lnTo>
                </a:path>
                <a:path w="2159635" h="1252854">
                  <a:moveTo>
                    <a:pt x="811951" y="709687"/>
                  </a:moveTo>
                  <a:lnTo>
                    <a:pt x="811951" y="384602"/>
                  </a:lnTo>
                </a:path>
                <a:path w="2159635" h="1252854">
                  <a:moveTo>
                    <a:pt x="1585994" y="919761"/>
                  </a:moveTo>
                  <a:lnTo>
                    <a:pt x="1585994" y="1252842"/>
                  </a:lnTo>
                </a:path>
                <a:path w="2159635" h="1252854">
                  <a:moveTo>
                    <a:pt x="1426667" y="622626"/>
                  </a:moveTo>
                  <a:lnTo>
                    <a:pt x="1426667" y="967285"/>
                  </a:lnTo>
                </a:path>
                <a:path w="2159635" h="1252854">
                  <a:moveTo>
                    <a:pt x="355715" y="908173"/>
                  </a:moveTo>
                  <a:lnTo>
                    <a:pt x="355715" y="1217303"/>
                  </a:lnTo>
                </a:path>
                <a:path w="2159635" h="1252854">
                  <a:moveTo>
                    <a:pt x="1870612" y="448097"/>
                  </a:moveTo>
                  <a:lnTo>
                    <a:pt x="1870612" y="63494"/>
                  </a:lnTo>
                </a:path>
                <a:path w="2159635" h="1252854">
                  <a:moveTo>
                    <a:pt x="1882904" y="460075"/>
                  </a:moveTo>
                  <a:lnTo>
                    <a:pt x="2159038" y="721666"/>
                  </a:lnTo>
                </a:path>
                <a:path w="2159635" h="1252854">
                  <a:moveTo>
                    <a:pt x="1598338" y="919761"/>
                  </a:moveTo>
                  <a:lnTo>
                    <a:pt x="1899524" y="793162"/>
                  </a:lnTo>
                </a:path>
                <a:path w="2159635" h="1252854">
                  <a:moveTo>
                    <a:pt x="0" y="646193"/>
                  </a:moveTo>
                  <a:lnTo>
                    <a:pt x="368491" y="892202"/>
                  </a:lnTo>
                </a:path>
                <a:path w="2159635" h="1252854">
                  <a:moveTo>
                    <a:pt x="656883" y="412552"/>
                  </a:moveTo>
                  <a:lnTo>
                    <a:pt x="288819" y="547137"/>
                  </a:lnTo>
                </a:path>
                <a:path w="2159635" h="1252854">
                  <a:moveTo>
                    <a:pt x="799175" y="709687"/>
                  </a:moveTo>
                  <a:lnTo>
                    <a:pt x="602782" y="919761"/>
                  </a:lnTo>
                </a:path>
                <a:path w="2159635" h="1252854">
                  <a:moveTo>
                    <a:pt x="1439444" y="622626"/>
                  </a:moveTo>
                  <a:lnTo>
                    <a:pt x="1648665" y="373014"/>
                  </a:lnTo>
                </a:path>
              </a:pathLst>
            </a:custGeom>
            <a:ln w="825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299235" y="4233777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58816" y="4887972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57578" y="5006586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006203" y="5502209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098404" y="4162297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056462" y="4515348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43050" y="5272170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72081" y="5446695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49500" y="4852021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59203" y="4748989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44937" y="4519340"/>
            <a:ext cx="15367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05551" y="4689471"/>
            <a:ext cx="12446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0" dirty="0"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60923" y="5038528"/>
            <a:ext cx="320675" cy="3562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08915">
              <a:lnSpc>
                <a:spcPts val="1295"/>
              </a:lnSpc>
              <a:spcBef>
                <a:spcPts val="110"/>
              </a:spcBef>
            </a:pPr>
            <a:r>
              <a:rPr sz="1300" spc="50" dirty="0">
                <a:latin typeface="Arial"/>
                <a:cs typeface="Arial"/>
              </a:rPr>
              <a:t>4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295"/>
              </a:lnSpc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84341" y="5161541"/>
            <a:ext cx="12446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0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10647" y="4554885"/>
            <a:ext cx="12446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0" dirty="0">
                <a:latin typeface="Arial"/>
                <a:cs typeface="Arial"/>
              </a:rPr>
              <a:t>6</a:t>
            </a:r>
            <a:endParaRPr sz="13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403630" y="4614387"/>
            <a:ext cx="12446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0" dirty="0"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06720" y="5177122"/>
            <a:ext cx="12446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300" spc="50" dirty="0"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28600"/>
            <a:ext cx="8229600" cy="6248400"/>
          </a:xfrm>
          <a:custGeom>
            <a:avLst/>
            <a:gdLst/>
            <a:ahLst/>
            <a:cxnLst/>
            <a:rect l="l" t="t" r="r" b="b"/>
            <a:pathLst>
              <a:path w="8229600" h="6248400">
                <a:moveTo>
                  <a:pt x="0" y="6248400"/>
                </a:moveTo>
                <a:lnTo>
                  <a:pt x="8229600" y="6248400"/>
                </a:lnTo>
                <a:lnTo>
                  <a:pt x="8229600" y="0"/>
                </a:lnTo>
                <a:lnTo>
                  <a:pt x="0" y="0"/>
                </a:lnTo>
                <a:lnTo>
                  <a:pt x="0" y="62484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10540" y="138251"/>
            <a:ext cx="7861300" cy="271462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Boat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Conformation: </a:t>
            </a:r>
            <a:r>
              <a:rPr sz="3200" spc="-30" dirty="0">
                <a:solidFill>
                  <a:srgbClr val="001F5F"/>
                </a:solidFill>
                <a:latin typeface="Carlito"/>
                <a:cs typeface="Carlito"/>
              </a:rPr>
              <a:t>suffers </a:t>
            </a:r>
            <a:r>
              <a:rPr sz="3200" spc="-15" dirty="0">
                <a:solidFill>
                  <a:srgbClr val="001F5F"/>
                </a:solidFill>
                <a:latin typeface="Carlito"/>
                <a:cs typeface="Carlito"/>
              </a:rPr>
              <a:t>from </a:t>
            </a:r>
            <a:r>
              <a:rPr sz="3200" spc="-10" dirty="0">
                <a:solidFill>
                  <a:srgbClr val="001F5F"/>
                </a:solidFill>
                <a:latin typeface="Carlito"/>
                <a:cs typeface="Carlito"/>
              </a:rPr>
              <a:t>two</a:t>
            </a:r>
            <a:r>
              <a:rPr sz="3200" spc="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Carlito"/>
                <a:cs typeface="Carlito"/>
              </a:rPr>
              <a:t>strains</a:t>
            </a:r>
            <a:endParaRPr sz="3200">
              <a:latin typeface="Carlito"/>
              <a:cs typeface="Carlito"/>
            </a:endParaRPr>
          </a:p>
          <a:p>
            <a:pPr marL="415925" indent="-378460">
              <a:lnSpc>
                <a:spcPct val="100000"/>
              </a:lnSpc>
              <a:spcBef>
                <a:spcPts val="385"/>
              </a:spcBef>
              <a:buSzPct val="133333"/>
              <a:buAutoNum type="arabicPeriod"/>
              <a:tabLst>
                <a:tab pos="416559" algn="l"/>
              </a:tabLst>
            </a:pPr>
            <a:r>
              <a:rPr sz="2400" dirty="0">
                <a:latin typeface="Carlito"/>
                <a:cs typeface="Carlito"/>
              </a:rPr>
              <a:t>Bond </a:t>
            </a:r>
            <a:r>
              <a:rPr sz="2400" spc="-5" dirty="0">
                <a:latin typeface="Carlito"/>
                <a:cs typeface="Carlito"/>
              </a:rPr>
              <a:t>opposition </a:t>
            </a:r>
            <a:r>
              <a:rPr sz="2400" spc="-15" dirty="0">
                <a:latin typeface="Carlito"/>
                <a:cs typeface="Carlito"/>
              </a:rPr>
              <a:t>strain: </a:t>
            </a:r>
            <a:r>
              <a:rPr sz="2400" spc="-10" dirty="0">
                <a:latin typeface="Carlito"/>
                <a:cs typeface="Carlito"/>
              </a:rPr>
              <a:t>C-H </a:t>
            </a:r>
            <a:r>
              <a:rPr sz="2400" spc="-5" dirty="0">
                <a:latin typeface="Carlito"/>
                <a:cs typeface="Carlito"/>
              </a:rPr>
              <a:t>bonds on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sides </a:t>
            </a:r>
            <a:r>
              <a:rPr sz="2400" spc="-15" dirty="0">
                <a:latin typeface="Carlito"/>
                <a:cs typeface="Carlito"/>
              </a:rPr>
              <a:t>are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eclipsed.</a:t>
            </a:r>
            <a:endParaRPr sz="2400">
              <a:latin typeface="Carlito"/>
              <a:cs typeface="Carlito"/>
            </a:endParaRPr>
          </a:p>
          <a:p>
            <a:pPr marL="336550" indent="-299085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337185" algn="l"/>
                <a:tab pos="6056630" algn="l"/>
              </a:tabLst>
            </a:pPr>
            <a:r>
              <a:rPr sz="2400" dirty="0">
                <a:latin typeface="Carlito"/>
                <a:cs typeface="Carlito"/>
              </a:rPr>
              <a:t>Fp – Fp </a:t>
            </a:r>
            <a:r>
              <a:rPr sz="2400" spc="-10" dirty="0">
                <a:latin typeface="Carlito"/>
                <a:cs typeface="Carlito"/>
              </a:rPr>
              <a:t>interaction: Distance </a:t>
            </a:r>
            <a:r>
              <a:rPr sz="2400" spc="-5" dirty="0">
                <a:latin typeface="Carlito"/>
                <a:cs typeface="Carlito"/>
              </a:rPr>
              <a:t>between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two</a:t>
            </a:r>
            <a:r>
              <a:rPr sz="2400" dirty="0">
                <a:latin typeface="Carlito"/>
                <a:cs typeface="Carlito"/>
              </a:rPr>
              <a:t> Fp	</a:t>
            </a:r>
            <a:r>
              <a:rPr sz="2400" spc="-5" dirty="0">
                <a:latin typeface="Carlito"/>
                <a:cs typeface="Carlito"/>
              </a:rPr>
              <a:t>Hs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1.84A</a:t>
            </a:r>
            <a:r>
              <a:rPr sz="2400" spc="-15" baseline="24305" dirty="0">
                <a:latin typeface="Carlito"/>
                <a:cs typeface="Carlito"/>
              </a:rPr>
              <a:t>o</a:t>
            </a:r>
            <a:endParaRPr sz="2400" baseline="24305">
              <a:latin typeface="Carlito"/>
              <a:cs typeface="Carlito"/>
            </a:endParaRPr>
          </a:p>
          <a:p>
            <a:pPr marL="2847340">
              <a:lnSpc>
                <a:spcPct val="100000"/>
              </a:lnSpc>
              <a:spcBef>
                <a:spcPts val="285"/>
              </a:spcBef>
            </a:pPr>
            <a:r>
              <a:rPr sz="2400" spc="-10" dirty="0">
                <a:latin typeface="Carlito"/>
                <a:cs typeface="Carlito"/>
              </a:rPr>
              <a:t>Distance required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10" dirty="0">
                <a:latin typeface="Carlito"/>
                <a:cs typeface="Carlito"/>
              </a:rPr>
              <a:t> 2.5A</a:t>
            </a:r>
            <a:r>
              <a:rPr sz="2400" spc="-15" baseline="24305" dirty="0">
                <a:latin typeface="Carlito"/>
                <a:cs typeface="Carlito"/>
              </a:rPr>
              <a:t>o</a:t>
            </a:r>
            <a:endParaRPr sz="2400" baseline="24305">
              <a:latin typeface="Carlito"/>
              <a:cs typeface="Carlito"/>
            </a:endParaRPr>
          </a:p>
          <a:p>
            <a:pPr marL="38100" marR="581660">
              <a:lnSpc>
                <a:spcPct val="110000"/>
              </a:lnSpc>
              <a:spcBef>
                <a:spcPts val="5"/>
              </a:spcBef>
            </a:pPr>
            <a:r>
              <a:rPr sz="2400" spc="-5" dirty="0">
                <a:latin typeface="Carlito"/>
                <a:cs typeface="Carlito"/>
              </a:rPr>
              <a:t>These </a:t>
            </a:r>
            <a:r>
              <a:rPr sz="2400" spc="-10" dirty="0">
                <a:latin typeface="Carlito"/>
                <a:cs typeface="Carlito"/>
              </a:rPr>
              <a:t>two </a:t>
            </a:r>
            <a:r>
              <a:rPr sz="2400" spc="-15" dirty="0">
                <a:latin typeface="Carlito"/>
                <a:cs typeface="Carlito"/>
              </a:rPr>
              <a:t>strains </a:t>
            </a:r>
            <a:r>
              <a:rPr sz="2400" spc="-20" dirty="0">
                <a:latin typeface="Carlito"/>
                <a:cs typeface="Carlito"/>
              </a:rPr>
              <a:t>make </a:t>
            </a:r>
            <a:r>
              <a:rPr sz="2400" spc="-10" dirty="0">
                <a:latin typeface="Carlito"/>
                <a:cs typeface="Carlito"/>
              </a:rPr>
              <a:t>boat </a:t>
            </a:r>
            <a:r>
              <a:rPr sz="2400" spc="-15" dirty="0">
                <a:latin typeface="Carlito"/>
                <a:cs typeface="Carlito"/>
              </a:rPr>
              <a:t>conformation </a:t>
            </a:r>
            <a:r>
              <a:rPr sz="2400" spc="-5" dirty="0">
                <a:latin typeface="Carlito"/>
                <a:cs typeface="Carlito"/>
              </a:rPr>
              <a:t>highly </a:t>
            </a:r>
            <a:r>
              <a:rPr sz="2400" spc="-10" dirty="0">
                <a:latin typeface="Carlito"/>
                <a:cs typeface="Carlito"/>
              </a:rPr>
              <a:t>strained.  </a:t>
            </a:r>
            <a:r>
              <a:rPr sz="2400" dirty="0">
                <a:latin typeface="Carlito"/>
                <a:cs typeface="Carlito"/>
              </a:rPr>
              <a:t>It </a:t>
            </a:r>
            <a:r>
              <a:rPr sz="2400" spc="-5" dirty="0">
                <a:latin typeface="Carlito"/>
                <a:cs typeface="Carlito"/>
              </a:rPr>
              <a:t>has 29.71kJ/mol </a:t>
            </a:r>
            <a:r>
              <a:rPr sz="2400" spc="-10" dirty="0">
                <a:latin typeface="Carlito"/>
                <a:cs typeface="Carlito"/>
              </a:rPr>
              <a:t>more energy </a:t>
            </a:r>
            <a:r>
              <a:rPr sz="2400" dirty="0">
                <a:latin typeface="Carlito"/>
                <a:cs typeface="Carlito"/>
              </a:rPr>
              <a:t>than chair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conformation.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409924" y="3832487"/>
            <a:ext cx="1987550" cy="441325"/>
            <a:chOff x="5409924" y="3832487"/>
            <a:chExt cx="1987550" cy="441325"/>
          </a:xfrm>
        </p:grpSpPr>
        <p:sp>
          <p:nvSpPr>
            <p:cNvPr id="5" name="object 5"/>
            <p:cNvSpPr/>
            <p:nvPr/>
          </p:nvSpPr>
          <p:spPr>
            <a:xfrm>
              <a:off x="5416274" y="3838837"/>
              <a:ext cx="429895" cy="419734"/>
            </a:xfrm>
            <a:custGeom>
              <a:avLst/>
              <a:gdLst/>
              <a:ahLst/>
              <a:cxnLst/>
              <a:rect l="l" t="t" r="r" b="b"/>
              <a:pathLst>
                <a:path w="429895" h="419735">
                  <a:moveTo>
                    <a:pt x="0" y="209562"/>
                  </a:moveTo>
                  <a:lnTo>
                    <a:pt x="5569" y="257494"/>
                  </a:lnTo>
                  <a:lnTo>
                    <a:pt x="21463" y="301558"/>
                  </a:lnTo>
                  <a:lnTo>
                    <a:pt x="46464" y="340478"/>
                  </a:lnTo>
                  <a:lnTo>
                    <a:pt x="79353" y="372974"/>
                  </a:lnTo>
                  <a:lnTo>
                    <a:pt x="118910" y="397768"/>
                  </a:lnTo>
                  <a:lnTo>
                    <a:pt x="163917" y="413582"/>
                  </a:lnTo>
                  <a:lnTo>
                    <a:pt x="213155" y="419137"/>
                  </a:lnTo>
                  <a:lnTo>
                    <a:pt x="262583" y="413582"/>
                  </a:lnTo>
                  <a:lnTo>
                    <a:pt x="308080" y="397768"/>
                  </a:lnTo>
                  <a:lnTo>
                    <a:pt x="348306" y="372974"/>
                  </a:lnTo>
                  <a:lnTo>
                    <a:pt x="381924" y="340478"/>
                  </a:lnTo>
                  <a:lnTo>
                    <a:pt x="407595" y="301558"/>
                  </a:lnTo>
                  <a:lnTo>
                    <a:pt x="423979" y="257494"/>
                  </a:lnTo>
                  <a:lnTo>
                    <a:pt x="429738" y="209562"/>
                  </a:lnTo>
                  <a:lnTo>
                    <a:pt x="423979" y="161635"/>
                  </a:lnTo>
                  <a:lnTo>
                    <a:pt x="407595" y="117573"/>
                  </a:lnTo>
                  <a:lnTo>
                    <a:pt x="381924" y="78656"/>
                  </a:lnTo>
                  <a:lnTo>
                    <a:pt x="348306" y="46162"/>
                  </a:lnTo>
                  <a:lnTo>
                    <a:pt x="308079" y="21368"/>
                  </a:lnTo>
                  <a:lnTo>
                    <a:pt x="262583" y="5555"/>
                  </a:lnTo>
                  <a:lnTo>
                    <a:pt x="213155" y="0"/>
                  </a:lnTo>
                  <a:lnTo>
                    <a:pt x="163917" y="5555"/>
                  </a:lnTo>
                  <a:lnTo>
                    <a:pt x="118910" y="21368"/>
                  </a:lnTo>
                  <a:lnTo>
                    <a:pt x="79353" y="46162"/>
                  </a:lnTo>
                  <a:lnTo>
                    <a:pt x="46464" y="78656"/>
                  </a:lnTo>
                  <a:lnTo>
                    <a:pt x="21463" y="117573"/>
                  </a:lnTo>
                  <a:lnTo>
                    <a:pt x="5569" y="161635"/>
                  </a:lnTo>
                  <a:lnTo>
                    <a:pt x="0" y="209562"/>
                  </a:lnTo>
                </a:path>
              </a:pathLst>
            </a:custGeom>
            <a:ln w="1244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952287" y="3878326"/>
              <a:ext cx="438784" cy="389255"/>
            </a:xfrm>
            <a:custGeom>
              <a:avLst/>
              <a:gdLst/>
              <a:ahLst/>
              <a:cxnLst/>
              <a:rect l="l" t="t" r="r" b="b"/>
              <a:pathLst>
                <a:path w="438784" h="389254">
                  <a:moveTo>
                    <a:pt x="0" y="194335"/>
                  </a:moveTo>
                  <a:lnTo>
                    <a:pt x="5749" y="238582"/>
                  </a:lnTo>
                  <a:lnTo>
                    <a:pt x="22151" y="279365"/>
                  </a:lnTo>
                  <a:lnTo>
                    <a:pt x="47933" y="315465"/>
                  </a:lnTo>
                  <a:lnTo>
                    <a:pt x="81822" y="345665"/>
                  </a:lnTo>
                  <a:lnTo>
                    <a:pt x="122547" y="368744"/>
                  </a:lnTo>
                  <a:lnTo>
                    <a:pt x="168835" y="383486"/>
                  </a:lnTo>
                  <a:lnTo>
                    <a:pt x="219415" y="388671"/>
                  </a:lnTo>
                  <a:lnTo>
                    <a:pt x="269869" y="383486"/>
                  </a:lnTo>
                  <a:lnTo>
                    <a:pt x="316093" y="368744"/>
                  </a:lnTo>
                  <a:lnTo>
                    <a:pt x="356800" y="345664"/>
                  </a:lnTo>
                  <a:lnTo>
                    <a:pt x="390702" y="315465"/>
                  </a:lnTo>
                  <a:lnTo>
                    <a:pt x="416511" y="279365"/>
                  </a:lnTo>
                  <a:lnTo>
                    <a:pt x="432941" y="238582"/>
                  </a:lnTo>
                  <a:lnTo>
                    <a:pt x="438704" y="194335"/>
                  </a:lnTo>
                  <a:lnTo>
                    <a:pt x="432941" y="150084"/>
                  </a:lnTo>
                  <a:lnTo>
                    <a:pt x="416511" y="109300"/>
                  </a:lnTo>
                  <a:lnTo>
                    <a:pt x="390701" y="73200"/>
                  </a:lnTo>
                  <a:lnTo>
                    <a:pt x="356799" y="43001"/>
                  </a:lnTo>
                  <a:lnTo>
                    <a:pt x="316093" y="19923"/>
                  </a:lnTo>
                  <a:lnTo>
                    <a:pt x="269868" y="5183"/>
                  </a:lnTo>
                  <a:lnTo>
                    <a:pt x="219415" y="0"/>
                  </a:lnTo>
                  <a:lnTo>
                    <a:pt x="168835" y="5183"/>
                  </a:lnTo>
                  <a:lnTo>
                    <a:pt x="122547" y="19923"/>
                  </a:lnTo>
                  <a:lnTo>
                    <a:pt x="81822" y="43002"/>
                  </a:lnTo>
                  <a:lnTo>
                    <a:pt x="47932" y="73200"/>
                  </a:lnTo>
                  <a:lnTo>
                    <a:pt x="22151" y="109300"/>
                  </a:lnTo>
                  <a:lnTo>
                    <a:pt x="5749" y="150084"/>
                  </a:lnTo>
                  <a:lnTo>
                    <a:pt x="0" y="194335"/>
                  </a:lnTo>
                </a:path>
              </a:pathLst>
            </a:custGeom>
            <a:ln w="124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571292" y="4418151"/>
            <a:ext cx="1181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92699" y="3640811"/>
            <a:ext cx="1181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204261" y="3641326"/>
            <a:ext cx="2353310" cy="917575"/>
            <a:chOff x="5204261" y="3641326"/>
            <a:chExt cx="2353310" cy="917575"/>
          </a:xfrm>
        </p:grpSpPr>
        <p:sp>
          <p:nvSpPr>
            <p:cNvPr id="10" name="object 10"/>
            <p:cNvSpPr/>
            <p:nvPr/>
          </p:nvSpPr>
          <p:spPr>
            <a:xfrm>
              <a:off x="5209023" y="3650403"/>
              <a:ext cx="2343785" cy="847725"/>
            </a:xfrm>
            <a:custGeom>
              <a:avLst/>
              <a:gdLst/>
              <a:ahLst/>
              <a:cxnLst/>
              <a:rect l="l" t="t" r="r" b="b"/>
              <a:pathLst>
                <a:path w="2343784" h="847725">
                  <a:moveTo>
                    <a:pt x="420407" y="407019"/>
                  </a:moveTo>
                  <a:lnTo>
                    <a:pt x="1209836" y="0"/>
                  </a:lnTo>
                </a:path>
                <a:path w="2343784" h="847725">
                  <a:moveTo>
                    <a:pt x="420407" y="407019"/>
                  </a:moveTo>
                  <a:lnTo>
                    <a:pt x="420407" y="798798"/>
                  </a:lnTo>
                </a:path>
                <a:path w="2343784" h="847725">
                  <a:moveTo>
                    <a:pt x="1209836" y="0"/>
                  </a:moveTo>
                  <a:lnTo>
                    <a:pt x="1953321" y="428159"/>
                  </a:lnTo>
                </a:path>
                <a:path w="2343784" h="847725">
                  <a:moveTo>
                    <a:pt x="1953321" y="428159"/>
                  </a:moveTo>
                  <a:lnTo>
                    <a:pt x="1953321" y="847310"/>
                  </a:lnTo>
                </a:path>
                <a:path w="2343784" h="847725">
                  <a:moveTo>
                    <a:pt x="1953321" y="428159"/>
                  </a:moveTo>
                  <a:lnTo>
                    <a:pt x="2343464" y="112565"/>
                  </a:lnTo>
                </a:path>
                <a:path w="2343784" h="847725">
                  <a:moveTo>
                    <a:pt x="420407" y="407019"/>
                  </a:moveTo>
                  <a:lnTo>
                    <a:pt x="0" y="124683"/>
                  </a:lnTo>
                </a:path>
              </a:pathLst>
            </a:custGeom>
            <a:ln w="90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52169" y="3644501"/>
              <a:ext cx="2115185" cy="911225"/>
            </a:xfrm>
            <a:custGeom>
              <a:avLst/>
              <a:gdLst/>
              <a:ahLst/>
              <a:cxnLst/>
              <a:rect l="l" t="t" r="r" b="b"/>
              <a:pathLst>
                <a:path w="2115184" h="911225">
                  <a:moveTo>
                    <a:pt x="228711" y="616278"/>
                  </a:moveTo>
                  <a:lnTo>
                    <a:pt x="112958" y="835166"/>
                  </a:lnTo>
                </a:path>
                <a:path w="2115184" h="911225">
                  <a:moveTo>
                    <a:pt x="1932086" y="264290"/>
                  </a:moveTo>
                  <a:lnTo>
                    <a:pt x="2115080" y="0"/>
                  </a:lnTo>
                </a:path>
                <a:path w="2115184" h="911225">
                  <a:moveTo>
                    <a:pt x="1874292" y="616278"/>
                  </a:moveTo>
                  <a:lnTo>
                    <a:pt x="1998986" y="911039"/>
                  </a:lnTo>
                </a:path>
                <a:path w="2115184" h="911225">
                  <a:moveTo>
                    <a:pt x="152478" y="245942"/>
                  </a:moveTo>
                  <a:lnTo>
                    <a:pt x="0" y="27357"/>
                  </a:lnTo>
                </a:path>
              </a:pathLst>
            </a:custGeom>
            <a:ln w="622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257318" y="3549702"/>
            <a:ext cx="1181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57333" y="3489073"/>
            <a:ext cx="212725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125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  <a:p>
            <a:pPr marL="106680">
              <a:lnSpc>
                <a:spcPts val="1125"/>
              </a:lnSpc>
            </a:pP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03864" y="4472875"/>
            <a:ext cx="36766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255" algn="l"/>
              </a:tabLst>
            </a:pPr>
            <a:r>
              <a:rPr sz="1500" baseline="2777" dirty="0">
                <a:latin typeface="Arial"/>
                <a:cs typeface="Arial"/>
              </a:rPr>
              <a:t>H	</a:t>
            </a: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7832" y="4384880"/>
            <a:ext cx="1181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846014" y="3483437"/>
            <a:ext cx="1106805" cy="577215"/>
          </a:xfrm>
          <a:custGeom>
            <a:avLst/>
            <a:gdLst/>
            <a:ahLst/>
            <a:cxnLst/>
            <a:rect l="l" t="t" r="r" b="b"/>
            <a:pathLst>
              <a:path w="1106804" h="577214">
                <a:moveTo>
                  <a:pt x="572846" y="161063"/>
                </a:moveTo>
                <a:lnTo>
                  <a:pt x="313669" y="0"/>
                </a:lnTo>
              </a:path>
              <a:path w="1106804" h="577214">
                <a:moveTo>
                  <a:pt x="0" y="558744"/>
                </a:moveTo>
                <a:lnTo>
                  <a:pt x="563614" y="358507"/>
                </a:lnTo>
              </a:path>
              <a:path w="1106804" h="577214">
                <a:moveTo>
                  <a:pt x="1106273" y="577092"/>
                </a:moveTo>
                <a:lnTo>
                  <a:pt x="551473" y="349182"/>
                </a:lnTo>
              </a:path>
              <a:path w="1106804" h="577214">
                <a:moveTo>
                  <a:pt x="563614" y="358507"/>
                </a:moveTo>
                <a:lnTo>
                  <a:pt x="170524" y="188421"/>
                </a:lnTo>
              </a:path>
              <a:path w="1106804" h="577214">
                <a:moveTo>
                  <a:pt x="563614" y="358507"/>
                </a:moveTo>
                <a:lnTo>
                  <a:pt x="886604" y="206453"/>
                </a:lnTo>
              </a:path>
              <a:path w="1106804" h="577214">
                <a:moveTo>
                  <a:pt x="591183" y="170073"/>
                </a:moveTo>
                <a:lnTo>
                  <a:pt x="838042" y="27357"/>
                </a:lnTo>
              </a:path>
            </a:pathLst>
          </a:custGeom>
          <a:ln w="62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680334" y="3378085"/>
            <a:ext cx="139065" cy="377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655" marR="5080" indent="-21590">
              <a:lnSpc>
                <a:spcPct val="1155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H  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12354" y="3549702"/>
            <a:ext cx="1181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73861" y="3358476"/>
            <a:ext cx="11811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90984" y="3786635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4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33551" y="4005233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5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72095" y="4063057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3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09321" y="3492181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71143" y="4023568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534579" y="3987188"/>
            <a:ext cx="965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752376" y="3606229"/>
            <a:ext cx="1790700" cy="783590"/>
          </a:xfrm>
          <a:custGeom>
            <a:avLst/>
            <a:gdLst/>
            <a:ahLst/>
            <a:cxnLst/>
            <a:rect l="l" t="t" r="r" b="b"/>
            <a:pathLst>
              <a:path w="1790700" h="783589">
                <a:moveTo>
                  <a:pt x="1790673" y="148843"/>
                </a:moveTo>
                <a:lnTo>
                  <a:pt x="1592920" y="783334"/>
                </a:lnTo>
              </a:path>
              <a:path w="1790700" h="783589">
                <a:moveTo>
                  <a:pt x="353984" y="235039"/>
                </a:moveTo>
                <a:lnTo>
                  <a:pt x="564649" y="759786"/>
                </a:lnTo>
              </a:path>
              <a:path w="1790700" h="783589">
                <a:moveTo>
                  <a:pt x="341037" y="258570"/>
                </a:moveTo>
                <a:lnTo>
                  <a:pt x="817173" y="11562"/>
                </a:lnTo>
              </a:path>
              <a:path w="1790700" h="783589">
                <a:moveTo>
                  <a:pt x="1369308" y="0"/>
                </a:moveTo>
                <a:lnTo>
                  <a:pt x="1790673" y="183954"/>
                </a:lnTo>
              </a:path>
              <a:path w="1790700" h="783589">
                <a:moveTo>
                  <a:pt x="341037" y="246602"/>
                </a:moveTo>
                <a:lnTo>
                  <a:pt x="0" y="246602"/>
                </a:lnTo>
              </a:path>
            </a:pathLst>
          </a:custGeom>
          <a:ln w="83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63699" y="3722814"/>
            <a:ext cx="15430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88592" y="3671729"/>
            <a:ext cx="15430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929362" y="3759062"/>
            <a:ext cx="1723389" cy="995044"/>
          </a:xfrm>
          <a:custGeom>
            <a:avLst/>
            <a:gdLst/>
            <a:ahLst/>
            <a:cxnLst/>
            <a:rect l="l" t="t" r="r" b="b"/>
            <a:pathLst>
              <a:path w="1723389" h="995045">
                <a:moveTo>
                  <a:pt x="379031" y="603353"/>
                </a:moveTo>
                <a:lnTo>
                  <a:pt x="248664" y="994830"/>
                </a:lnTo>
              </a:path>
              <a:path w="1723389" h="995045">
                <a:moveTo>
                  <a:pt x="1419811" y="626901"/>
                </a:moveTo>
                <a:lnTo>
                  <a:pt x="1567371" y="967694"/>
                </a:lnTo>
              </a:path>
              <a:path w="1723389" h="995045">
                <a:moveTo>
                  <a:pt x="589696" y="321234"/>
                </a:moveTo>
                <a:lnTo>
                  <a:pt x="180875" y="74227"/>
                </a:lnTo>
              </a:path>
              <a:path w="1723389" h="995045">
                <a:moveTo>
                  <a:pt x="1209164" y="321234"/>
                </a:moveTo>
                <a:lnTo>
                  <a:pt x="1605441" y="0"/>
                </a:lnTo>
              </a:path>
              <a:path w="1723389" h="995045">
                <a:moveTo>
                  <a:pt x="589696" y="305276"/>
                </a:moveTo>
                <a:lnTo>
                  <a:pt x="497311" y="501199"/>
                </a:lnTo>
              </a:path>
              <a:path w="1723389" h="995045">
                <a:moveTo>
                  <a:pt x="1209164" y="321234"/>
                </a:moveTo>
                <a:lnTo>
                  <a:pt x="1314479" y="489636"/>
                </a:lnTo>
              </a:path>
              <a:path w="1723389" h="995045">
                <a:moveTo>
                  <a:pt x="577170" y="293697"/>
                </a:moveTo>
                <a:lnTo>
                  <a:pt x="484364" y="109337"/>
                </a:lnTo>
              </a:path>
              <a:path w="1723389" h="995045">
                <a:moveTo>
                  <a:pt x="1222111" y="305276"/>
                </a:moveTo>
                <a:lnTo>
                  <a:pt x="1327444" y="97758"/>
                </a:lnTo>
              </a:path>
              <a:path w="1723389" h="995045">
                <a:moveTo>
                  <a:pt x="1617897" y="39100"/>
                </a:moveTo>
                <a:lnTo>
                  <a:pt x="1617897" y="0"/>
                </a:lnTo>
              </a:path>
              <a:path w="1723389" h="995045">
                <a:moveTo>
                  <a:pt x="1445285" y="587395"/>
                </a:moveTo>
                <a:lnTo>
                  <a:pt x="1723335" y="430978"/>
                </a:lnTo>
              </a:path>
              <a:path w="1723389" h="995045">
                <a:moveTo>
                  <a:pt x="366505" y="587395"/>
                </a:moveTo>
                <a:lnTo>
                  <a:pt x="0" y="442541"/>
                </a:lnTo>
              </a:path>
            </a:pathLst>
          </a:custGeom>
          <a:ln w="83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5940" y="4659384"/>
            <a:ext cx="7755255" cy="1534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40510">
              <a:lnSpc>
                <a:spcPts val="1105"/>
              </a:lnSpc>
              <a:spcBef>
                <a:spcPts val="95"/>
              </a:spcBef>
              <a:tabLst>
                <a:tab pos="2910205" algn="l"/>
              </a:tabLst>
            </a:pPr>
            <a:r>
              <a:rPr sz="1950" spc="104" baseline="4273" dirty="0">
                <a:latin typeface="Arial"/>
                <a:cs typeface="Arial"/>
              </a:rPr>
              <a:t>H	</a:t>
            </a: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sz="2400" spc="-20" dirty="0">
                <a:latin typeface="Carlito"/>
                <a:cs typeface="Carlito"/>
              </a:rPr>
              <a:t>Therefore </a:t>
            </a:r>
            <a:r>
              <a:rPr sz="2400" spc="-10" dirty="0">
                <a:latin typeface="Carlito"/>
                <a:cs typeface="Carlito"/>
              </a:rPr>
              <a:t>boat </a:t>
            </a:r>
            <a:r>
              <a:rPr sz="2400" spc="-15" dirty="0">
                <a:latin typeface="Carlito"/>
                <a:cs typeface="Carlito"/>
              </a:rPr>
              <a:t>conformation </a:t>
            </a:r>
            <a:r>
              <a:rPr sz="2400" dirty="0">
                <a:latin typeface="Carlito"/>
                <a:cs typeface="Carlito"/>
              </a:rPr>
              <a:t>is less </a:t>
            </a:r>
            <a:r>
              <a:rPr sz="2400" spc="-10" dirty="0">
                <a:latin typeface="Carlito"/>
                <a:cs typeface="Carlito"/>
              </a:rPr>
              <a:t>stable </a:t>
            </a:r>
            <a:r>
              <a:rPr sz="2400" dirty="0">
                <a:latin typeface="Carlito"/>
                <a:cs typeface="Carlito"/>
              </a:rPr>
              <a:t>than</a:t>
            </a:r>
            <a:r>
              <a:rPr sz="2400" spc="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chair</a:t>
            </a:r>
            <a:endParaRPr sz="2400">
              <a:latin typeface="Carlito"/>
              <a:cs typeface="Carlito"/>
            </a:endParaRPr>
          </a:p>
          <a:p>
            <a:pPr marL="355600">
              <a:lnSpc>
                <a:spcPts val="2735"/>
              </a:lnSpc>
            </a:pPr>
            <a:r>
              <a:rPr sz="2400" spc="-10" dirty="0">
                <a:latin typeface="Carlito"/>
                <a:cs typeface="Carlito"/>
              </a:rPr>
              <a:t>conformation.</a:t>
            </a:r>
            <a:endParaRPr sz="2400">
              <a:latin typeface="Carlito"/>
              <a:cs typeface="Carlito"/>
            </a:endParaRPr>
          </a:p>
          <a:p>
            <a:pPr marL="355600" marR="5080" indent="-342900">
              <a:lnSpc>
                <a:spcPts val="2590"/>
              </a:lnSpc>
              <a:spcBef>
                <a:spcPts val="615"/>
              </a:spcBef>
            </a:pPr>
            <a:r>
              <a:rPr sz="2400" spc="-5" dirty="0">
                <a:latin typeface="Carlito"/>
                <a:cs typeface="Carlito"/>
              </a:rPr>
              <a:t>Thermodynamic calculations </a:t>
            </a:r>
            <a:r>
              <a:rPr sz="2400" dirty="0">
                <a:latin typeface="Carlito"/>
                <a:cs typeface="Carlito"/>
              </a:rPr>
              <a:t>: </a:t>
            </a:r>
            <a:r>
              <a:rPr sz="2400" spc="-5" dirty="0">
                <a:latin typeface="Carlito"/>
                <a:cs typeface="Carlito"/>
              </a:rPr>
              <a:t>0.1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0.2 </a:t>
            </a:r>
            <a:r>
              <a:rPr sz="2400" dirty="0">
                <a:latin typeface="Carlito"/>
                <a:cs typeface="Carlito"/>
              </a:rPr>
              <a:t>% </a:t>
            </a:r>
            <a:r>
              <a:rPr sz="2400" spc="-10" dirty="0">
                <a:latin typeface="Carlito"/>
                <a:cs typeface="Carlito"/>
              </a:rPr>
              <a:t>boat </a:t>
            </a:r>
            <a:r>
              <a:rPr sz="2400" spc="-20" dirty="0">
                <a:latin typeface="Carlito"/>
                <a:cs typeface="Carlito"/>
              </a:rPr>
              <a:t>form </a:t>
            </a:r>
            <a:r>
              <a:rPr sz="2400" dirty="0">
                <a:latin typeface="Carlito"/>
                <a:cs typeface="Carlito"/>
              </a:rPr>
              <a:t>i.e. 1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dirty="0">
                <a:latin typeface="Carlito"/>
                <a:cs typeface="Carlito"/>
              </a:rPr>
              <a:t>2  molecules per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thousand.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31752" y="4044049"/>
            <a:ext cx="15430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53207" y="4106697"/>
            <a:ext cx="154305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70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25465" y="3726803"/>
            <a:ext cx="984250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42644" algn="l"/>
              </a:tabLst>
            </a:pPr>
            <a:r>
              <a:rPr sz="1300" spc="70" dirty="0">
                <a:latin typeface="Arial"/>
                <a:cs typeface="Arial"/>
              </a:rPr>
              <a:t>H	H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25889" y="3621050"/>
            <a:ext cx="124460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55" dirty="0"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513507" y="3569981"/>
            <a:ext cx="463550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50215" algn="l"/>
              </a:tabLst>
            </a:pPr>
            <a:r>
              <a:rPr sz="1300" u="sng" spc="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4	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66326" y="4142213"/>
            <a:ext cx="1080770" cy="41910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58419" marR="5080" indent="-46355">
              <a:lnSpc>
                <a:spcPts val="1540"/>
              </a:lnSpc>
              <a:spcBef>
                <a:spcPts val="160"/>
              </a:spcBef>
              <a:tabLst>
                <a:tab pos="939165" algn="l"/>
              </a:tabLst>
            </a:pPr>
            <a:r>
              <a:rPr sz="1950" u="sng" spc="-7" baseline="427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950" u="sng" spc="104" baseline="427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</a:t>
            </a:r>
            <a:r>
              <a:rPr sz="1950" u="sng" baseline="427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300" u="sng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 </a:t>
            </a:r>
            <a:r>
              <a:rPr sz="1300" spc="25" dirty="0">
                <a:latin typeface="Arial"/>
                <a:cs typeface="Arial"/>
              </a:rPr>
              <a:t> </a:t>
            </a:r>
            <a:r>
              <a:rPr sz="1300" spc="55" dirty="0">
                <a:latin typeface="Arial"/>
                <a:cs typeface="Arial"/>
              </a:rPr>
              <a:t>6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416771" y="4322178"/>
            <a:ext cx="124460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55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85274" y="3852099"/>
            <a:ext cx="734060" cy="22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42925" algn="l"/>
              </a:tabLst>
            </a:pPr>
            <a:r>
              <a:rPr sz="1300" u="sng" spc="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2	</a:t>
            </a:r>
            <a:r>
              <a:rPr sz="1950" u="sng" spc="82" baseline="-8547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3 </a:t>
            </a:r>
            <a:endParaRPr sz="1950" baseline="-8547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666689" y="3417863"/>
            <a:ext cx="392430" cy="0"/>
          </a:xfrm>
          <a:custGeom>
            <a:avLst/>
            <a:gdLst/>
            <a:ahLst/>
            <a:cxnLst/>
            <a:rect l="l" t="t" r="r" b="b"/>
            <a:pathLst>
              <a:path w="392430">
                <a:moveTo>
                  <a:pt x="0" y="0"/>
                </a:moveTo>
                <a:lnTo>
                  <a:pt x="391961" y="0"/>
                </a:lnTo>
              </a:path>
            </a:pathLst>
          </a:custGeom>
          <a:ln w="79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2561238" y="3085284"/>
            <a:ext cx="689610" cy="6057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96520">
              <a:lnSpc>
                <a:spcPct val="100000"/>
              </a:lnSpc>
              <a:spcBef>
                <a:spcPts val="825"/>
              </a:spcBef>
            </a:pPr>
            <a:r>
              <a:rPr sz="1300" spc="20" dirty="0">
                <a:latin typeface="Arial"/>
                <a:cs typeface="Arial"/>
              </a:rPr>
              <a:t>1.84A</a:t>
            </a:r>
            <a:r>
              <a:rPr sz="1300" spc="-260" dirty="0">
                <a:latin typeface="Arial"/>
                <a:cs typeface="Arial"/>
              </a:rPr>
              <a:t> </a:t>
            </a:r>
            <a:r>
              <a:rPr sz="1500" spc="82" baseline="47222" dirty="0">
                <a:latin typeface="Arial"/>
                <a:cs typeface="Arial"/>
              </a:rPr>
              <a:t>0</a:t>
            </a:r>
            <a:endParaRPr sz="1500" baseline="47222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725"/>
              </a:spcBef>
              <a:tabLst>
                <a:tab pos="429895" algn="l"/>
              </a:tabLst>
            </a:pPr>
            <a:r>
              <a:rPr sz="1300" spc="70" dirty="0">
                <a:latin typeface="Arial"/>
                <a:cs typeface="Arial"/>
              </a:rPr>
              <a:t>H	</a:t>
            </a:r>
            <a:r>
              <a:rPr sz="1950" spc="104" baseline="4273" dirty="0">
                <a:latin typeface="Arial"/>
                <a:cs typeface="Arial"/>
              </a:rPr>
              <a:t>H</a:t>
            </a:r>
            <a:endParaRPr sz="1950" baseline="4273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28600"/>
            <a:ext cx="8229600" cy="5897880"/>
          </a:xfrm>
          <a:custGeom>
            <a:avLst/>
            <a:gdLst/>
            <a:ahLst/>
            <a:cxnLst/>
            <a:rect l="l" t="t" r="r" b="b"/>
            <a:pathLst>
              <a:path w="8229600" h="5897880">
                <a:moveTo>
                  <a:pt x="0" y="5897880"/>
                </a:moveTo>
                <a:lnTo>
                  <a:pt x="8229600" y="5897880"/>
                </a:lnTo>
                <a:lnTo>
                  <a:pt x="8229600" y="0"/>
                </a:lnTo>
                <a:lnTo>
                  <a:pt x="0" y="0"/>
                </a:lnTo>
                <a:lnTo>
                  <a:pt x="0" y="589788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Twist </a:t>
            </a:r>
            <a:r>
              <a:rPr dirty="0"/>
              <a:t>or </a:t>
            </a:r>
            <a:r>
              <a:rPr spc="-35" dirty="0"/>
              <a:t>Skew </a:t>
            </a:r>
            <a:r>
              <a:rPr spc="-10" dirty="0"/>
              <a:t>boat</a:t>
            </a:r>
            <a:r>
              <a:rPr spc="35" dirty="0"/>
              <a:t> </a:t>
            </a:r>
            <a:r>
              <a:rPr spc="-15" dirty="0"/>
              <a:t>Conformation: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677316"/>
            <a:ext cx="8049259" cy="143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Less </a:t>
            </a:r>
            <a:r>
              <a:rPr sz="2800" spc="-15" dirty="0">
                <a:solidFill>
                  <a:srgbClr val="001F5F"/>
                </a:solidFill>
                <a:latin typeface="Carlito"/>
                <a:cs typeface="Carlito"/>
              </a:rPr>
              <a:t>torsional </a:t>
            </a:r>
            <a:r>
              <a:rPr sz="2800" spc="-20" dirty="0">
                <a:solidFill>
                  <a:srgbClr val="001F5F"/>
                </a:solidFill>
                <a:latin typeface="Carlito"/>
                <a:cs typeface="Carlito"/>
              </a:rPr>
              <a:t>strain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as </a:t>
            </a:r>
            <a:r>
              <a:rPr sz="2800" spc="-15" dirty="0">
                <a:solidFill>
                  <a:srgbClr val="001F5F"/>
                </a:solidFill>
                <a:latin typeface="Carlito"/>
                <a:cs typeface="Carlito"/>
              </a:rPr>
              <a:t>compared </a:t>
            </a:r>
            <a:r>
              <a:rPr sz="2800" spc="-20" dirty="0">
                <a:solidFill>
                  <a:srgbClr val="001F5F"/>
                </a:solidFill>
                <a:latin typeface="Carlito"/>
                <a:cs typeface="Carlito"/>
              </a:rPr>
              <a:t>to </a:t>
            </a: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boat </a:t>
            </a:r>
            <a:r>
              <a:rPr sz="2800" spc="-15" dirty="0">
                <a:solidFill>
                  <a:srgbClr val="001F5F"/>
                </a:solidFill>
                <a:latin typeface="Carlito"/>
                <a:cs typeface="Carlito"/>
              </a:rPr>
              <a:t>conformation.  </a:t>
            </a: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Flag pole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Hs </a:t>
            </a:r>
            <a:r>
              <a:rPr sz="2800" spc="-20" dirty="0">
                <a:solidFill>
                  <a:srgbClr val="001F5F"/>
                </a:solidFill>
                <a:latin typeface="Carlito"/>
                <a:cs typeface="Carlito"/>
              </a:rPr>
              <a:t>are </a:t>
            </a:r>
            <a:r>
              <a:rPr sz="2800" spc="-30" dirty="0">
                <a:solidFill>
                  <a:srgbClr val="001F5F"/>
                </a:solidFill>
                <a:latin typeface="Carlito"/>
                <a:cs typeface="Carlito"/>
              </a:rPr>
              <a:t>away </a:t>
            </a:r>
            <a:r>
              <a:rPr sz="2800" spc="-20" dirty="0">
                <a:solidFill>
                  <a:srgbClr val="001F5F"/>
                </a:solidFill>
                <a:latin typeface="Carlito"/>
                <a:cs typeface="Carlito"/>
              </a:rPr>
              <a:t>from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each</a:t>
            </a:r>
            <a:r>
              <a:rPr sz="2800" spc="10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55" dirty="0">
                <a:solidFill>
                  <a:srgbClr val="001F5F"/>
                </a:solidFill>
                <a:latin typeface="Carlito"/>
                <a:cs typeface="Carlito"/>
              </a:rPr>
              <a:t>other.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C2, C3, C5 and C6 </a:t>
            </a: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become</a:t>
            </a:r>
            <a:r>
              <a:rPr sz="2800" spc="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30" dirty="0">
                <a:solidFill>
                  <a:srgbClr val="001F5F"/>
                </a:solidFill>
                <a:latin typeface="Carlito"/>
                <a:cs typeface="Carlito"/>
              </a:rPr>
              <a:t>non-planer.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46366" y="2755278"/>
            <a:ext cx="3219450" cy="1843405"/>
          </a:xfrm>
          <a:custGeom>
            <a:avLst/>
            <a:gdLst/>
            <a:ahLst/>
            <a:cxnLst/>
            <a:rect l="l" t="t" r="r" b="b"/>
            <a:pathLst>
              <a:path w="3219450" h="1843404">
                <a:moveTo>
                  <a:pt x="759312" y="1265385"/>
                </a:moveTo>
                <a:lnTo>
                  <a:pt x="2101234" y="1520782"/>
                </a:lnTo>
              </a:path>
              <a:path w="3219450" h="1843404">
                <a:moveTo>
                  <a:pt x="759312" y="1265385"/>
                </a:moveTo>
                <a:lnTo>
                  <a:pt x="614970" y="526818"/>
                </a:lnTo>
              </a:path>
              <a:path w="3219450" h="1843404">
                <a:moveTo>
                  <a:pt x="601167" y="526818"/>
                </a:moveTo>
                <a:lnTo>
                  <a:pt x="1034174" y="1116074"/>
                </a:lnTo>
              </a:path>
              <a:path w="3219450" h="1843404">
                <a:moveTo>
                  <a:pt x="1067046" y="1092452"/>
                </a:moveTo>
                <a:lnTo>
                  <a:pt x="1020352" y="1057231"/>
                </a:lnTo>
              </a:path>
              <a:path w="3219450" h="1843404">
                <a:moveTo>
                  <a:pt x="1020352" y="1092452"/>
                </a:moveTo>
                <a:lnTo>
                  <a:pt x="2273725" y="1827414"/>
                </a:lnTo>
              </a:path>
              <a:path w="3219450" h="1843404">
                <a:moveTo>
                  <a:pt x="2101234" y="1532788"/>
                </a:moveTo>
                <a:lnTo>
                  <a:pt x="2622771" y="589679"/>
                </a:lnTo>
              </a:path>
              <a:path w="3219450" h="1843404">
                <a:moveTo>
                  <a:pt x="2637097" y="577656"/>
                </a:moveTo>
                <a:lnTo>
                  <a:pt x="2287470" y="1843025"/>
                </a:lnTo>
              </a:path>
              <a:path w="3219450" h="1843404">
                <a:moveTo>
                  <a:pt x="601167" y="550049"/>
                </a:moveTo>
                <a:lnTo>
                  <a:pt x="0" y="330247"/>
                </a:lnTo>
              </a:path>
              <a:path w="3219450" h="1843404">
                <a:moveTo>
                  <a:pt x="656902" y="550049"/>
                </a:moveTo>
                <a:lnTo>
                  <a:pt x="903654" y="0"/>
                </a:lnTo>
              </a:path>
              <a:path w="3219450" h="1843404">
                <a:moveTo>
                  <a:pt x="2637097" y="589679"/>
                </a:moveTo>
                <a:lnTo>
                  <a:pt x="2492871" y="231824"/>
                </a:lnTo>
              </a:path>
              <a:path w="3219450" h="1843404">
                <a:moveTo>
                  <a:pt x="2609026" y="636515"/>
                </a:moveTo>
                <a:lnTo>
                  <a:pt x="3219228" y="416746"/>
                </a:lnTo>
              </a:path>
            </a:pathLst>
          </a:custGeom>
          <a:ln w="87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400170" y="2577649"/>
            <a:ext cx="1676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75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14447" y="2782305"/>
            <a:ext cx="1676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75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97140" y="3053238"/>
            <a:ext cx="1676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75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49827" y="2990393"/>
            <a:ext cx="1676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75" dirty="0">
                <a:latin typeface="Arial"/>
                <a:cs typeface="Arial"/>
              </a:rPr>
              <a:t>H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30690" y="2679814"/>
            <a:ext cx="2247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"/>
                <a:cs typeface="Arial"/>
              </a:rPr>
              <a:t>Fp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09627" y="2864623"/>
            <a:ext cx="2247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"/>
                <a:cs typeface="Arial"/>
              </a:rPr>
              <a:t>Fp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9574" y="3061242"/>
            <a:ext cx="1346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35" dirty="0">
                <a:latin typeface="Arial"/>
                <a:cs typeface="Arial"/>
              </a:rPr>
              <a:t>1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94188" y="3092461"/>
            <a:ext cx="1346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35" dirty="0">
                <a:latin typeface="Arial"/>
                <a:cs typeface="Arial"/>
              </a:rPr>
              <a:t>4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7840" y="3569378"/>
            <a:ext cx="7775575" cy="221234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19760" algn="ctr">
              <a:lnSpc>
                <a:spcPct val="100000"/>
              </a:lnSpc>
              <a:spcBef>
                <a:spcPts val="735"/>
              </a:spcBef>
            </a:pPr>
            <a:r>
              <a:rPr sz="1300" spc="135" dirty="0"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  <a:p>
            <a:pPr marR="257175" algn="ctr">
              <a:lnSpc>
                <a:spcPct val="100000"/>
              </a:lnSpc>
              <a:spcBef>
                <a:spcPts val="640"/>
              </a:spcBef>
            </a:pPr>
            <a:r>
              <a:rPr sz="1300" spc="135" dirty="0">
                <a:latin typeface="Arial"/>
                <a:cs typeface="Arial"/>
              </a:rPr>
              <a:t>6</a:t>
            </a:r>
            <a:endParaRPr sz="1300">
              <a:latin typeface="Arial"/>
              <a:cs typeface="Arial"/>
            </a:endParaRPr>
          </a:p>
          <a:p>
            <a:pPr marL="2698750" algn="ctr">
              <a:lnSpc>
                <a:spcPct val="100000"/>
              </a:lnSpc>
              <a:spcBef>
                <a:spcPts val="700"/>
              </a:spcBef>
            </a:pPr>
            <a:r>
              <a:rPr sz="1300" spc="135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  <a:p>
            <a:pPr marL="393700" marR="350520" indent="-342900">
              <a:lnSpc>
                <a:spcPts val="3020"/>
              </a:lnSpc>
              <a:spcBef>
                <a:spcPts val="865"/>
              </a:spcBef>
            </a:pP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Ene</a:t>
            </a:r>
            <a:r>
              <a:rPr sz="2800" spc="-50" dirty="0">
                <a:solidFill>
                  <a:srgbClr val="001F5F"/>
                </a:solidFill>
                <a:latin typeface="Carlito"/>
                <a:cs typeface="Carlito"/>
              </a:rPr>
              <a:t>r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gy</a:t>
            </a:r>
            <a:r>
              <a:rPr sz="280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25" dirty="0">
                <a:solidFill>
                  <a:srgbClr val="001F5F"/>
                </a:solidFill>
                <a:latin typeface="Carlito"/>
                <a:cs typeface="Carlito"/>
              </a:rPr>
              <a:t>c</a:t>
            </a: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o</a:t>
            </a:r>
            <a:r>
              <a:rPr sz="2800" spc="-35" dirty="0">
                <a:solidFill>
                  <a:srgbClr val="001F5F"/>
                </a:solidFill>
                <a:latin typeface="Carlito"/>
                <a:cs typeface="Carlito"/>
              </a:rPr>
              <a:t>nt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e</a:t>
            </a:r>
            <a:r>
              <a:rPr sz="2800" spc="-35" dirty="0">
                <a:solidFill>
                  <a:srgbClr val="001F5F"/>
                </a:solidFill>
                <a:latin typeface="Carlito"/>
                <a:cs typeface="Carlito"/>
              </a:rPr>
              <a:t>n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t</a:t>
            </a:r>
            <a:r>
              <a:rPr sz="2800" spc="1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:</a:t>
            </a:r>
            <a:r>
              <a:rPr sz="280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6.696kJ</a:t>
            </a:r>
            <a:r>
              <a:rPr sz="2800" spc="4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le</a:t>
            </a:r>
            <a:r>
              <a:rPr sz="2800" spc="-15" dirty="0">
                <a:solidFill>
                  <a:srgbClr val="001F5F"/>
                </a:solidFill>
                <a:latin typeface="Carlito"/>
                <a:cs typeface="Carlito"/>
              </a:rPr>
              <a:t>s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s</a:t>
            </a:r>
            <a:r>
              <a:rPr sz="2800" spc="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than</a:t>
            </a:r>
            <a:r>
              <a:rPr sz="2800" spc="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bo</a:t>
            </a:r>
            <a:r>
              <a:rPr sz="2800" spc="-1010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1950" spc="382" baseline="53418" dirty="0">
                <a:latin typeface="Arial"/>
                <a:cs typeface="Arial"/>
              </a:rPr>
              <a:t>3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t </a:t>
            </a: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bu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t</a:t>
            </a:r>
            <a:r>
              <a:rPr sz="2800" spc="1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23.02kJ  </a:t>
            </a:r>
            <a:r>
              <a:rPr sz="2800" spc="-15" dirty="0">
                <a:solidFill>
                  <a:srgbClr val="001F5F"/>
                </a:solidFill>
                <a:latin typeface="Carlito"/>
                <a:cs typeface="Carlito"/>
              </a:rPr>
              <a:t>more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than</a:t>
            </a:r>
            <a:r>
              <a:rPr sz="2800" spc="3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50" dirty="0">
                <a:solidFill>
                  <a:srgbClr val="001F5F"/>
                </a:solidFill>
                <a:latin typeface="Carlito"/>
                <a:cs typeface="Carlito"/>
              </a:rPr>
              <a:t>chair.</a:t>
            </a:r>
            <a:endParaRPr sz="2800">
              <a:latin typeface="Carlito"/>
              <a:cs typeface="Carlito"/>
            </a:endParaRPr>
          </a:p>
          <a:p>
            <a:pPr marL="50800">
              <a:lnSpc>
                <a:spcPct val="100000"/>
              </a:lnSpc>
              <a:spcBef>
                <a:spcPts val="300"/>
              </a:spcBef>
            </a:pPr>
            <a:r>
              <a:rPr sz="2800" spc="-25" dirty="0">
                <a:solidFill>
                  <a:srgbClr val="001F5F"/>
                </a:solidFill>
                <a:latin typeface="Carlito"/>
                <a:cs typeface="Carlito"/>
              </a:rPr>
              <a:t>Therefore </a:t>
            </a:r>
            <a:r>
              <a:rPr sz="2800" spc="-15" dirty="0">
                <a:solidFill>
                  <a:srgbClr val="001F5F"/>
                </a:solidFill>
                <a:latin typeface="Carlito"/>
                <a:cs typeface="Carlito"/>
              </a:rPr>
              <a:t>more stable boat </a:t>
            </a:r>
            <a:r>
              <a:rPr sz="2800" spc="-10" dirty="0">
                <a:solidFill>
                  <a:srgbClr val="001F5F"/>
                </a:solidFill>
                <a:latin typeface="Carlito"/>
                <a:cs typeface="Carlito"/>
              </a:rPr>
              <a:t>but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less </a:t>
            </a:r>
            <a:r>
              <a:rPr sz="2800" spc="-15" dirty="0">
                <a:solidFill>
                  <a:srgbClr val="001F5F"/>
                </a:solidFill>
                <a:latin typeface="Carlito"/>
                <a:cs typeface="Carlito"/>
              </a:rPr>
              <a:t>stable </a:t>
            </a:r>
            <a:r>
              <a:rPr sz="2800" spc="-5" dirty="0">
                <a:solidFill>
                  <a:srgbClr val="001F5F"/>
                </a:solidFill>
                <a:latin typeface="Carlito"/>
                <a:cs typeface="Carlito"/>
              </a:rPr>
              <a:t>than</a:t>
            </a:r>
            <a:r>
              <a:rPr sz="2800" spc="14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800" spc="-50" dirty="0">
                <a:solidFill>
                  <a:srgbClr val="001F5F"/>
                </a:solidFill>
                <a:latin typeface="Carlito"/>
                <a:cs typeface="Carlito"/>
              </a:rPr>
              <a:t>chair.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52400"/>
            <a:ext cx="8229600" cy="5974080"/>
          </a:xfrm>
          <a:custGeom>
            <a:avLst/>
            <a:gdLst/>
            <a:ahLst/>
            <a:cxnLst/>
            <a:rect l="l" t="t" r="r" b="b"/>
            <a:pathLst>
              <a:path w="8229600" h="5974080">
                <a:moveTo>
                  <a:pt x="0" y="5974080"/>
                </a:moveTo>
                <a:lnTo>
                  <a:pt x="8229600" y="5974080"/>
                </a:lnTo>
                <a:lnTo>
                  <a:pt x="8229600" y="0"/>
                </a:lnTo>
                <a:lnTo>
                  <a:pt x="0" y="0"/>
                </a:lnTo>
                <a:lnTo>
                  <a:pt x="0" y="597408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62051"/>
            <a:ext cx="7488555" cy="109918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C00000"/>
                </a:solidFill>
                <a:latin typeface="Carlito"/>
                <a:cs typeface="Carlito"/>
              </a:rPr>
              <a:t>Half </a:t>
            </a:r>
            <a:r>
              <a:rPr sz="3200" dirty="0">
                <a:solidFill>
                  <a:srgbClr val="C00000"/>
                </a:solidFill>
                <a:latin typeface="Carlito"/>
                <a:cs typeface="Carlito"/>
              </a:rPr>
              <a:t>chair </a:t>
            </a:r>
            <a:r>
              <a:rPr sz="3200" spc="-15" dirty="0">
                <a:solidFill>
                  <a:srgbClr val="C00000"/>
                </a:solidFill>
                <a:latin typeface="Carlito"/>
                <a:cs typeface="Carlito"/>
              </a:rPr>
              <a:t>conformation</a:t>
            </a:r>
            <a:r>
              <a:rPr sz="3200" spc="-15" dirty="0">
                <a:latin typeface="Carlito"/>
                <a:cs typeface="Carlito"/>
              </a:rPr>
              <a:t>: </a:t>
            </a:r>
            <a:r>
              <a:rPr sz="3200" spc="-30" dirty="0">
                <a:solidFill>
                  <a:srgbClr val="001F5F"/>
                </a:solidFill>
                <a:latin typeface="Carlito"/>
                <a:cs typeface="Carlito"/>
              </a:rPr>
              <a:t>Suffers </a:t>
            </a:r>
            <a:r>
              <a:rPr sz="3200" spc="-15" dirty="0">
                <a:solidFill>
                  <a:srgbClr val="001F5F"/>
                </a:solidFill>
                <a:latin typeface="Carlito"/>
                <a:cs typeface="Carlito"/>
              </a:rPr>
              <a:t>from</a:t>
            </a:r>
            <a:r>
              <a:rPr sz="3200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Carlito"/>
                <a:cs typeface="Carlito"/>
              </a:rPr>
              <a:t>angle</a:t>
            </a:r>
            <a:endParaRPr sz="3200">
              <a:latin typeface="Carlito"/>
              <a:cs typeface="Carlito"/>
            </a:endParaRPr>
          </a:p>
          <a:p>
            <a:pPr marL="4524375">
              <a:lnSpc>
                <a:spcPct val="100000"/>
              </a:lnSpc>
              <a:spcBef>
                <a:spcPts val="385"/>
              </a:spcBef>
            </a:pPr>
            <a:r>
              <a:rPr sz="3200" spc="-20" dirty="0">
                <a:solidFill>
                  <a:srgbClr val="001F5F"/>
                </a:solidFill>
                <a:latin typeface="Carlito"/>
                <a:cs typeface="Carlito"/>
              </a:rPr>
              <a:t>strain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866769"/>
            <a:ext cx="56927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4050" algn="l"/>
                <a:tab pos="1623695" algn="l"/>
                <a:tab pos="3269615" algn="l"/>
                <a:tab pos="4548505" algn="l"/>
              </a:tabLst>
            </a:pPr>
            <a:r>
              <a:rPr sz="3200" spc="-5" dirty="0">
                <a:solidFill>
                  <a:srgbClr val="001F5F"/>
                </a:solidFill>
                <a:latin typeface="Carlito"/>
                <a:cs typeface="Carlito"/>
              </a:rPr>
              <a:t>I</a:t>
            </a: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t	</a:t>
            </a:r>
            <a:r>
              <a:rPr sz="3200" spc="-5" dirty="0">
                <a:solidFill>
                  <a:srgbClr val="001F5F"/>
                </a:solidFill>
                <a:latin typeface="Carlito"/>
                <a:cs typeface="Carlito"/>
              </a:rPr>
              <a:t>ha</a:t>
            </a: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s	</a:t>
            </a:r>
            <a:r>
              <a:rPr sz="3200" spc="5" dirty="0">
                <a:solidFill>
                  <a:srgbClr val="001F5F"/>
                </a:solidFill>
                <a:latin typeface="Carlito"/>
                <a:cs typeface="Carlito"/>
              </a:rPr>
              <a:t>4</a:t>
            </a:r>
            <a:r>
              <a:rPr sz="3200" spc="-5" dirty="0">
                <a:solidFill>
                  <a:srgbClr val="001F5F"/>
                </a:solidFill>
                <a:latin typeface="Carlito"/>
                <a:cs typeface="Carlito"/>
              </a:rPr>
              <a:t>6</a:t>
            </a:r>
            <a:r>
              <a:rPr sz="3200" spc="5" dirty="0">
                <a:solidFill>
                  <a:srgbClr val="001F5F"/>
                </a:solidFill>
                <a:latin typeface="Carlito"/>
                <a:cs typeface="Carlito"/>
              </a:rPr>
              <a:t>.</a:t>
            </a:r>
            <a:r>
              <a:rPr sz="3200" spc="-5" dirty="0">
                <a:solidFill>
                  <a:srgbClr val="001F5F"/>
                </a:solidFill>
                <a:latin typeface="Carlito"/>
                <a:cs typeface="Carlito"/>
              </a:rPr>
              <a:t>04</a:t>
            </a:r>
            <a:r>
              <a:rPr sz="3200" spc="5" dirty="0">
                <a:solidFill>
                  <a:srgbClr val="001F5F"/>
                </a:solidFill>
                <a:latin typeface="Carlito"/>
                <a:cs typeface="Carlito"/>
              </a:rPr>
              <a:t>k</a:t>
            </a: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J	mo</a:t>
            </a:r>
            <a:r>
              <a:rPr sz="3200" spc="-40" dirty="0">
                <a:solidFill>
                  <a:srgbClr val="001F5F"/>
                </a:solidFill>
                <a:latin typeface="Carlito"/>
                <a:cs typeface="Carlito"/>
              </a:rPr>
              <a:t>r</a:t>
            </a: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e	ene</a:t>
            </a:r>
            <a:r>
              <a:rPr sz="3200" spc="-50" dirty="0">
                <a:solidFill>
                  <a:srgbClr val="001F5F"/>
                </a:solidFill>
                <a:latin typeface="Carlito"/>
                <a:cs typeface="Carlito"/>
              </a:rPr>
              <a:t>r</a:t>
            </a: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gy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3872" y="3866769"/>
            <a:ext cx="20053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75385" algn="l"/>
              </a:tabLst>
            </a:pP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th</a:t>
            </a:r>
            <a:r>
              <a:rPr sz="3200" spc="15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n	chair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4305680"/>
            <a:ext cx="7730490" cy="139192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484"/>
              </a:spcBef>
            </a:pPr>
            <a:r>
              <a:rPr sz="3200" spc="-15" dirty="0">
                <a:solidFill>
                  <a:srgbClr val="001F5F"/>
                </a:solidFill>
                <a:latin typeface="Carlito"/>
                <a:cs typeface="Carlito"/>
              </a:rPr>
              <a:t>conformation. </a:t>
            </a:r>
            <a:r>
              <a:rPr sz="3200" spc="-5" dirty="0">
                <a:solidFill>
                  <a:srgbClr val="001F5F"/>
                </a:solidFill>
                <a:latin typeface="Carlito"/>
                <a:cs typeface="Carlito"/>
              </a:rPr>
              <a:t>Maximum </a:t>
            </a:r>
            <a:r>
              <a:rPr sz="3200" spc="-10" dirty="0">
                <a:solidFill>
                  <a:srgbClr val="001F5F"/>
                </a:solidFill>
                <a:latin typeface="Carlito"/>
                <a:cs typeface="Carlito"/>
              </a:rPr>
              <a:t>energy </a:t>
            </a:r>
            <a:r>
              <a:rPr sz="3200" spc="-20" dirty="0">
                <a:solidFill>
                  <a:srgbClr val="001F5F"/>
                </a:solidFill>
                <a:latin typeface="Carlito"/>
                <a:cs typeface="Carlito"/>
              </a:rPr>
              <a:t>content </a:t>
            </a: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than  </a:t>
            </a:r>
            <a:r>
              <a:rPr sz="3200" spc="-20" dirty="0">
                <a:solidFill>
                  <a:srgbClr val="001F5F"/>
                </a:solidFill>
                <a:latin typeface="Carlito"/>
                <a:cs typeface="Carlito"/>
              </a:rPr>
              <a:t>any </a:t>
            </a:r>
            <a:r>
              <a:rPr sz="3200" dirty="0">
                <a:solidFill>
                  <a:srgbClr val="001F5F"/>
                </a:solidFill>
                <a:latin typeface="Carlito"/>
                <a:cs typeface="Carlito"/>
              </a:rPr>
              <a:t>other </a:t>
            </a:r>
            <a:r>
              <a:rPr sz="3200" spc="-15" dirty="0">
                <a:solidFill>
                  <a:srgbClr val="001F5F"/>
                </a:solidFill>
                <a:latin typeface="Carlito"/>
                <a:cs typeface="Carlito"/>
              </a:rPr>
              <a:t>conformation.</a:t>
            </a:r>
            <a:r>
              <a:rPr sz="3200" spc="69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001F5F"/>
                </a:solidFill>
                <a:latin typeface="Carlito"/>
                <a:cs typeface="Carlito"/>
              </a:rPr>
              <a:t>There </a:t>
            </a:r>
            <a:r>
              <a:rPr sz="3200" spc="-5" dirty="0">
                <a:solidFill>
                  <a:srgbClr val="001F5F"/>
                </a:solidFill>
                <a:latin typeface="Carlito"/>
                <a:cs typeface="Carlito"/>
              </a:rPr>
              <a:t>it is </a:t>
            </a:r>
            <a:r>
              <a:rPr sz="3200" spc="-10" dirty="0">
                <a:solidFill>
                  <a:srgbClr val="001F5F"/>
                </a:solidFill>
                <a:latin typeface="Carlito"/>
                <a:cs typeface="Carlito"/>
              </a:rPr>
              <a:t>least  </a:t>
            </a:r>
            <a:r>
              <a:rPr sz="3200" spc="-15" dirty="0">
                <a:solidFill>
                  <a:srgbClr val="001F5F"/>
                </a:solidFill>
                <a:latin typeface="Carlito"/>
                <a:cs typeface="Carlito"/>
              </a:rPr>
              <a:t>stable.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15304" y="1641615"/>
            <a:ext cx="2653030" cy="2144395"/>
          </a:xfrm>
          <a:custGeom>
            <a:avLst/>
            <a:gdLst/>
            <a:ahLst/>
            <a:cxnLst/>
            <a:rect l="l" t="t" r="r" b="b"/>
            <a:pathLst>
              <a:path w="2653029" h="2144395">
                <a:moveTo>
                  <a:pt x="721501" y="920837"/>
                </a:moveTo>
                <a:lnTo>
                  <a:pt x="276057" y="1489440"/>
                </a:lnTo>
              </a:path>
              <a:path w="2653029" h="2144395">
                <a:moveTo>
                  <a:pt x="254439" y="1471521"/>
                </a:moveTo>
                <a:lnTo>
                  <a:pt x="940606" y="1755814"/>
                </a:lnTo>
              </a:path>
              <a:path w="2653029" h="2144395">
                <a:moveTo>
                  <a:pt x="721501" y="929572"/>
                </a:moveTo>
                <a:lnTo>
                  <a:pt x="1492702" y="929572"/>
                </a:lnTo>
              </a:path>
              <a:path w="2653029" h="2144395">
                <a:moveTo>
                  <a:pt x="940606" y="1742505"/>
                </a:moveTo>
                <a:lnTo>
                  <a:pt x="1648390" y="1742505"/>
                </a:lnTo>
              </a:path>
              <a:path w="2653029" h="2144395">
                <a:moveTo>
                  <a:pt x="1450199" y="907062"/>
                </a:moveTo>
                <a:lnTo>
                  <a:pt x="2178898" y="442257"/>
                </a:lnTo>
              </a:path>
              <a:path w="2653029" h="2144395">
                <a:moveTo>
                  <a:pt x="1626772" y="1728730"/>
                </a:moveTo>
                <a:lnTo>
                  <a:pt x="2178898" y="442257"/>
                </a:lnTo>
              </a:path>
              <a:path w="2653029" h="2144395">
                <a:moveTo>
                  <a:pt x="2150777" y="464767"/>
                </a:moveTo>
                <a:lnTo>
                  <a:pt x="2150777" y="0"/>
                </a:lnTo>
              </a:path>
              <a:path w="2653029" h="2144395">
                <a:moveTo>
                  <a:pt x="2150777" y="478094"/>
                </a:moveTo>
                <a:lnTo>
                  <a:pt x="2652433" y="803264"/>
                </a:lnTo>
              </a:path>
              <a:path w="2653029" h="2144395">
                <a:moveTo>
                  <a:pt x="1619566" y="1746630"/>
                </a:moveTo>
                <a:lnTo>
                  <a:pt x="2235109" y="1494032"/>
                </a:lnTo>
              </a:path>
              <a:path w="2653029" h="2144395">
                <a:moveTo>
                  <a:pt x="1641184" y="1746630"/>
                </a:moveTo>
                <a:lnTo>
                  <a:pt x="1641184" y="2143917"/>
                </a:lnTo>
              </a:path>
              <a:path w="2653029" h="2144395">
                <a:moveTo>
                  <a:pt x="1442964" y="916245"/>
                </a:moveTo>
                <a:lnTo>
                  <a:pt x="1442964" y="1295619"/>
                </a:lnTo>
              </a:path>
              <a:path w="2653029" h="2144395">
                <a:moveTo>
                  <a:pt x="1442964" y="916245"/>
                </a:moveTo>
                <a:lnTo>
                  <a:pt x="1641183" y="536872"/>
                </a:lnTo>
              </a:path>
              <a:path w="2653029" h="2144395">
                <a:moveTo>
                  <a:pt x="707060" y="943347"/>
                </a:moveTo>
                <a:lnTo>
                  <a:pt x="707060" y="536871"/>
                </a:lnTo>
              </a:path>
              <a:path w="2653029" h="2144395">
                <a:moveTo>
                  <a:pt x="933400" y="1746630"/>
                </a:moveTo>
                <a:lnTo>
                  <a:pt x="933400" y="2085593"/>
                </a:lnTo>
              </a:path>
              <a:path w="2653029" h="2144395">
                <a:moveTo>
                  <a:pt x="735913" y="943347"/>
                </a:moveTo>
                <a:lnTo>
                  <a:pt x="332268" y="1042554"/>
                </a:lnTo>
              </a:path>
              <a:path w="2653029" h="2144395">
                <a:moveTo>
                  <a:pt x="912485" y="1733322"/>
                </a:moveTo>
                <a:lnTo>
                  <a:pt x="467070" y="1918408"/>
                </a:lnTo>
              </a:path>
              <a:path w="2653029" h="2144395">
                <a:moveTo>
                  <a:pt x="247233" y="1480705"/>
                </a:moveTo>
                <a:lnTo>
                  <a:pt x="0" y="1227639"/>
                </a:lnTo>
              </a:path>
              <a:path w="2653029" h="2144395">
                <a:moveTo>
                  <a:pt x="268851" y="1480705"/>
                </a:moveTo>
                <a:lnTo>
                  <a:pt x="0" y="1719528"/>
                </a:lnTo>
              </a:path>
            </a:pathLst>
          </a:custGeom>
          <a:ln w="118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68318" y="1493367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698826" y="2310481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53382" y="2987456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01256" y="3691547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09141" y="3624032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99546" y="3466036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82830" y="1998620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80371" y="1998620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68996" y="2847372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22974" y="2590181"/>
            <a:ext cx="2406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11600" y="2761959"/>
            <a:ext cx="304165" cy="731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  <a:p>
            <a:pPr marL="125730">
              <a:lnSpc>
                <a:spcPct val="100000"/>
              </a:lnSpc>
              <a:spcBef>
                <a:spcPts val="85"/>
              </a:spcBef>
            </a:pPr>
            <a:r>
              <a:rPr sz="1500" spc="465" dirty="0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  <a:p>
            <a:pPr marL="33020">
              <a:lnSpc>
                <a:spcPct val="100000"/>
              </a:lnSpc>
              <a:spcBef>
                <a:spcPts val="80"/>
              </a:spcBef>
            </a:pPr>
            <a:r>
              <a:rPr sz="1500" spc="605" dirty="0">
                <a:latin typeface="Arial"/>
                <a:cs typeface="Arial"/>
              </a:rPr>
              <a:t>H</a:t>
            </a:r>
            <a:endParaRPr sz="1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48028" y="2373402"/>
            <a:ext cx="19113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65" dirty="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16221" y="2436771"/>
            <a:ext cx="19113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65" dirty="0">
                <a:latin typeface="Arial"/>
                <a:cs typeface="Arial"/>
              </a:rPr>
              <a:t>3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52125" y="1913189"/>
            <a:ext cx="19113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65" dirty="0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21646" y="3312643"/>
            <a:ext cx="19113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65" dirty="0">
                <a:latin typeface="Arial"/>
                <a:cs typeface="Arial"/>
              </a:rPr>
              <a:t>5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22849" y="3105047"/>
            <a:ext cx="19113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465" dirty="0">
                <a:latin typeface="Arial"/>
                <a:cs typeface="Arial"/>
              </a:rPr>
              <a:t>6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304800"/>
            <a:ext cx="8229600" cy="6248400"/>
          </a:xfrm>
          <a:custGeom>
            <a:avLst/>
            <a:gdLst/>
            <a:ahLst/>
            <a:cxnLst/>
            <a:rect l="l" t="t" r="r" b="b"/>
            <a:pathLst>
              <a:path w="8229600" h="6248400">
                <a:moveTo>
                  <a:pt x="0" y="6248400"/>
                </a:moveTo>
                <a:lnTo>
                  <a:pt x="8229600" y="6248400"/>
                </a:lnTo>
                <a:lnTo>
                  <a:pt x="8229600" y="0"/>
                </a:lnTo>
                <a:lnTo>
                  <a:pt x="0" y="0"/>
                </a:lnTo>
                <a:lnTo>
                  <a:pt x="0" y="6248400"/>
                </a:lnTo>
                <a:close/>
              </a:path>
            </a:pathLst>
          </a:custGeom>
          <a:ln w="9144">
            <a:solidFill>
              <a:srgbClr val="006F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312165"/>
            <a:ext cx="8074025" cy="490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62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987550" algn="l"/>
                <a:tab pos="2538095" algn="l"/>
                <a:tab pos="3338195" algn="l"/>
                <a:tab pos="5793740" algn="l"/>
                <a:tab pos="6343650" algn="l"/>
                <a:tab pos="7028815" algn="l"/>
                <a:tab pos="7493634" algn="l"/>
              </a:tabLst>
            </a:pPr>
            <a:r>
              <a:rPr sz="3200" dirty="0">
                <a:latin typeface="Carlito"/>
                <a:cs typeface="Carlito"/>
              </a:rPr>
              <a:t>Isol</a:t>
            </a:r>
            <a:r>
              <a:rPr sz="3200" spc="-30" dirty="0">
                <a:latin typeface="Carlito"/>
                <a:cs typeface="Carlito"/>
              </a:rPr>
              <a:t>a</a:t>
            </a:r>
            <a:r>
              <a:rPr sz="3200" dirty="0">
                <a:latin typeface="Carlito"/>
                <a:cs typeface="Carlito"/>
              </a:rPr>
              <a:t>ti</a:t>
            </a:r>
            <a:r>
              <a:rPr sz="3200" spc="5" dirty="0">
                <a:latin typeface="Carlito"/>
                <a:cs typeface="Carlito"/>
              </a:rPr>
              <a:t>o</a:t>
            </a:r>
            <a:r>
              <a:rPr sz="3200" dirty="0">
                <a:latin typeface="Carlito"/>
                <a:cs typeface="Carlito"/>
              </a:rPr>
              <a:t>n	of	</a:t>
            </a:r>
            <a:r>
              <a:rPr sz="3200" spc="5" dirty="0">
                <a:latin typeface="Carlito"/>
                <a:cs typeface="Carlito"/>
              </a:rPr>
              <a:t>a</a:t>
            </a:r>
            <a:r>
              <a:rPr sz="3200" spc="-65" dirty="0"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y	</a:t>
            </a:r>
            <a:r>
              <a:rPr sz="3200" spc="-25" dirty="0">
                <a:latin typeface="Carlito"/>
                <a:cs typeface="Carlito"/>
              </a:rPr>
              <a:t>c</a:t>
            </a:r>
            <a:r>
              <a:rPr sz="3200" spc="-5" dirty="0">
                <a:latin typeface="Carlito"/>
                <a:cs typeface="Carlito"/>
              </a:rPr>
              <a:t>o</a:t>
            </a:r>
            <a:r>
              <a:rPr sz="3200" spc="-25" dirty="0">
                <a:latin typeface="Carlito"/>
                <a:cs typeface="Carlito"/>
              </a:rPr>
              <a:t>n</a:t>
            </a:r>
            <a:r>
              <a:rPr sz="3200" spc="-80" dirty="0">
                <a:latin typeface="Carlito"/>
                <a:cs typeface="Carlito"/>
              </a:rPr>
              <a:t>f</a:t>
            </a:r>
            <a:r>
              <a:rPr sz="3200" spc="-5" dirty="0">
                <a:latin typeface="Carlito"/>
                <a:cs typeface="Carlito"/>
              </a:rPr>
              <a:t>o</a:t>
            </a:r>
            <a:r>
              <a:rPr sz="3200" spc="5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m</a:t>
            </a:r>
            <a:r>
              <a:rPr sz="3200" spc="-30" dirty="0">
                <a:latin typeface="Carlito"/>
                <a:cs typeface="Carlito"/>
              </a:rPr>
              <a:t>a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-10" dirty="0">
                <a:latin typeface="Carlito"/>
                <a:cs typeface="Carlito"/>
              </a:rPr>
              <a:t>i</a:t>
            </a:r>
            <a:r>
              <a:rPr sz="3200" spc="-5" dirty="0">
                <a:latin typeface="Carlito"/>
                <a:cs typeface="Carlito"/>
              </a:rPr>
              <a:t>o</a:t>
            </a:r>
            <a:r>
              <a:rPr sz="3200" dirty="0">
                <a:latin typeface="Carlito"/>
                <a:cs typeface="Carlito"/>
              </a:rPr>
              <a:t>n	of	</a:t>
            </a:r>
            <a:r>
              <a:rPr sz="3200" spc="5" dirty="0">
                <a:latin typeface="Carlito"/>
                <a:cs typeface="Carlito"/>
              </a:rPr>
              <a:t>C</a:t>
            </a:r>
            <a:r>
              <a:rPr sz="3200" dirty="0">
                <a:latin typeface="Carlito"/>
                <a:cs typeface="Carlito"/>
              </a:rPr>
              <a:t>H	</a:t>
            </a:r>
            <a:r>
              <a:rPr sz="3200" spc="-5" dirty="0">
                <a:latin typeface="Carlito"/>
                <a:cs typeface="Carlito"/>
              </a:rPr>
              <a:t>i</a:t>
            </a:r>
            <a:r>
              <a:rPr sz="3200" dirty="0">
                <a:latin typeface="Carlito"/>
                <a:cs typeface="Carlito"/>
              </a:rPr>
              <a:t>s	</a:t>
            </a:r>
            <a:r>
              <a:rPr sz="3200" spc="-5" dirty="0">
                <a:latin typeface="Carlito"/>
                <a:cs typeface="Carlito"/>
              </a:rPr>
              <a:t>not  possible because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: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4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tabLst>
                <a:tab pos="6741795" algn="l"/>
              </a:tabLst>
            </a:pPr>
            <a:r>
              <a:rPr sz="3200" spc="-45" dirty="0">
                <a:latin typeface="Carlito"/>
                <a:cs typeface="Carlito"/>
              </a:rPr>
              <a:t>At </a:t>
            </a:r>
            <a:r>
              <a:rPr sz="3200" spc="-20" dirty="0">
                <a:latin typeface="Carlito"/>
                <a:cs typeface="Carlito"/>
              </a:rPr>
              <a:t>RT </a:t>
            </a:r>
            <a:r>
              <a:rPr sz="3200" spc="5" dirty="0">
                <a:latin typeface="Carlito"/>
                <a:cs typeface="Carlito"/>
              </a:rPr>
              <a:t>the </a:t>
            </a:r>
            <a:r>
              <a:rPr sz="3200" spc="-30" dirty="0">
                <a:latin typeface="Carlito"/>
                <a:cs typeface="Carlito"/>
              </a:rPr>
              <a:t>average </a:t>
            </a:r>
            <a:r>
              <a:rPr sz="3200" spc="-10" dirty="0">
                <a:latin typeface="Carlito"/>
                <a:cs typeface="Carlito"/>
              </a:rPr>
              <a:t>energy </a:t>
            </a:r>
            <a:r>
              <a:rPr sz="3200" spc="-20" dirty="0">
                <a:latin typeface="Carlito"/>
                <a:cs typeface="Carlito"/>
              </a:rPr>
              <a:t>content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CH is </a:t>
            </a:r>
            <a:r>
              <a:rPr sz="3200" spc="-15" dirty="0">
                <a:latin typeface="Carlito"/>
                <a:cs typeface="Carlito"/>
              </a:rPr>
              <a:t>more  </a:t>
            </a:r>
            <a:r>
              <a:rPr sz="3200" dirty="0">
                <a:latin typeface="Carlito"/>
                <a:cs typeface="Carlito"/>
              </a:rPr>
              <a:t>than </a:t>
            </a:r>
            <a:r>
              <a:rPr sz="3200" spc="-10" dirty="0">
                <a:latin typeface="Carlito"/>
                <a:cs typeface="Carlito"/>
              </a:rPr>
              <a:t>sufficient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overcome</a:t>
            </a:r>
            <a:r>
              <a:rPr sz="3200" spc="8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this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small	</a:t>
            </a:r>
            <a:r>
              <a:rPr sz="3200" spc="-45" dirty="0">
                <a:latin typeface="Carlito"/>
                <a:cs typeface="Carlito"/>
              </a:rPr>
              <a:t>barrier.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tabLst>
                <a:tab pos="1210310" algn="l"/>
                <a:tab pos="2370455" algn="l"/>
                <a:tab pos="2812415" algn="l"/>
                <a:tab pos="4457065" algn="l"/>
                <a:tab pos="6604634" algn="l"/>
              </a:tabLst>
            </a:pPr>
            <a:r>
              <a:rPr sz="3200" spc="-5" dirty="0">
                <a:latin typeface="Carlito"/>
                <a:cs typeface="Carlito"/>
              </a:rPr>
              <a:t>The</a:t>
            </a:r>
            <a:r>
              <a:rPr sz="3200" spc="-50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e	</a:t>
            </a:r>
            <a:r>
              <a:rPr sz="3200" spc="-60" dirty="0">
                <a:latin typeface="Carlito"/>
                <a:cs typeface="Carlito"/>
              </a:rPr>
              <a:t>e</a:t>
            </a:r>
            <a:r>
              <a:rPr sz="3200" spc="-5" dirty="0">
                <a:latin typeface="Carlito"/>
                <a:cs typeface="Carlito"/>
              </a:rPr>
              <a:t>xi</a:t>
            </a:r>
            <a:r>
              <a:rPr sz="3200" spc="-50" dirty="0">
                <a:latin typeface="Carlito"/>
                <a:cs typeface="Carlito"/>
              </a:rPr>
              <a:t>s</a:t>
            </a:r>
            <a:r>
              <a:rPr sz="3200" dirty="0">
                <a:latin typeface="Carlito"/>
                <a:cs typeface="Carlito"/>
              </a:rPr>
              <a:t>ts	a	</a:t>
            </a:r>
            <a:r>
              <a:rPr sz="3200" spc="-5" dirty="0">
                <a:latin typeface="Carlito"/>
                <a:cs typeface="Carlito"/>
              </a:rPr>
              <a:t>dynami</a:t>
            </a:r>
            <a:r>
              <a:rPr sz="3200" dirty="0">
                <a:latin typeface="Carlito"/>
                <a:cs typeface="Carlito"/>
              </a:rPr>
              <a:t>c	equilib</a:t>
            </a:r>
            <a:r>
              <a:rPr sz="3200" spc="15" dirty="0">
                <a:latin typeface="Carlito"/>
                <a:cs typeface="Carlito"/>
              </a:rPr>
              <a:t>r</a:t>
            </a:r>
            <a:r>
              <a:rPr sz="3200" dirty="0">
                <a:latin typeface="Carlito"/>
                <a:cs typeface="Carlito"/>
              </a:rPr>
              <a:t>ium	</a:t>
            </a:r>
            <a:r>
              <a:rPr sz="3200" spc="-5" dirty="0">
                <a:latin typeface="Carlito"/>
                <a:cs typeface="Carlito"/>
              </a:rPr>
              <a:t>b</a:t>
            </a:r>
            <a:r>
              <a:rPr sz="3200" spc="-20" dirty="0">
                <a:latin typeface="Carlito"/>
                <a:cs typeface="Carlito"/>
              </a:rPr>
              <a:t>e</a:t>
            </a:r>
            <a:r>
              <a:rPr sz="3200" dirty="0">
                <a:latin typeface="Carlito"/>
                <a:cs typeface="Carlito"/>
              </a:rPr>
              <a:t>t</a:t>
            </a:r>
            <a:r>
              <a:rPr sz="3200" spc="-35" dirty="0">
                <a:latin typeface="Carlito"/>
                <a:cs typeface="Carlito"/>
              </a:rPr>
              <a:t>w</a:t>
            </a:r>
            <a:r>
              <a:rPr sz="3200" spc="-15" dirty="0">
                <a:latin typeface="Carlito"/>
                <a:cs typeface="Carlito"/>
              </a:rPr>
              <a:t>e</a:t>
            </a:r>
            <a:r>
              <a:rPr sz="3200" dirty="0">
                <a:latin typeface="Carlito"/>
                <a:cs typeface="Carlito"/>
              </a:rPr>
              <a:t>en  </a:t>
            </a:r>
            <a:r>
              <a:rPr sz="3200" spc="-25" dirty="0">
                <a:latin typeface="Carlito"/>
                <a:cs typeface="Carlito"/>
              </a:rPr>
              <a:t>different </a:t>
            </a:r>
            <a:r>
              <a:rPr sz="3200" spc="-15" dirty="0">
                <a:latin typeface="Carlito"/>
                <a:cs typeface="Carlito"/>
              </a:rPr>
              <a:t>conformations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4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CH.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400">
              <a:latin typeface="Carlito"/>
              <a:cs typeface="Carlito"/>
            </a:endParaRPr>
          </a:p>
          <a:p>
            <a:pPr marL="473075">
              <a:lnSpc>
                <a:spcPct val="100000"/>
              </a:lnSpc>
              <a:tabLst>
                <a:tab pos="1519555" algn="l"/>
              </a:tabLst>
            </a:pPr>
            <a:r>
              <a:rPr sz="3200" spc="-5" dirty="0">
                <a:latin typeface="Carlito"/>
                <a:cs typeface="Carlito"/>
              </a:rPr>
              <a:t>Chair	</a:t>
            </a:r>
            <a:r>
              <a:rPr sz="3200" spc="605" dirty="0">
                <a:latin typeface="Arial"/>
                <a:cs typeface="Arial"/>
              </a:rPr>
              <a:t>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40" dirty="0">
                <a:latin typeface="Carlito"/>
                <a:cs typeface="Carlito"/>
              </a:rPr>
              <a:t>Twist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Boat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605" dirty="0">
                <a:latin typeface="Arial"/>
                <a:cs typeface="Arial"/>
              </a:rPr>
              <a:t>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5" dirty="0">
                <a:latin typeface="Carlito"/>
                <a:cs typeface="Carlito"/>
              </a:rPr>
              <a:t>Boat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605" dirty="0">
                <a:latin typeface="Arial"/>
                <a:cs typeface="Arial"/>
              </a:rPr>
              <a:t>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5" dirty="0">
                <a:latin typeface="Carlito"/>
                <a:cs typeface="Carlito"/>
              </a:rPr>
              <a:t>Half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Chair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prstGeom prst="rect">
            <a:avLst/>
          </a:prstGeom>
          <a:ln w="9144">
            <a:solidFill>
              <a:srgbClr val="001F5F"/>
            </a:solidFill>
          </a:ln>
        </p:spPr>
        <p:txBody>
          <a:bodyPr vert="horz" wrap="square" lIns="0" tIns="187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80"/>
              </a:spcBef>
            </a:pPr>
            <a:r>
              <a:rPr spc="-15" dirty="0">
                <a:solidFill>
                  <a:srgbClr val="FF0000"/>
                </a:solidFill>
              </a:rPr>
              <a:t>Energy </a:t>
            </a:r>
            <a:r>
              <a:rPr spc="-10" dirty="0">
                <a:solidFill>
                  <a:srgbClr val="FF0000"/>
                </a:solidFill>
              </a:rPr>
              <a:t>Profile</a:t>
            </a:r>
            <a:r>
              <a:rPr spc="5" dirty="0">
                <a:solidFill>
                  <a:srgbClr val="FF0000"/>
                </a:solidFill>
              </a:rPr>
              <a:t> </a:t>
            </a:r>
            <a:r>
              <a:rPr spc="-10" dirty="0">
                <a:solidFill>
                  <a:srgbClr val="FF0000"/>
                </a:solidFill>
              </a:rPr>
              <a:t>diagram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600200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0" y="4526280"/>
                </a:moveTo>
                <a:lnTo>
                  <a:pt x="8229600" y="4526280"/>
                </a:lnTo>
                <a:lnTo>
                  <a:pt x="8229600" y="0"/>
                </a:lnTo>
                <a:lnTo>
                  <a:pt x="0" y="0"/>
                </a:lnTo>
                <a:lnTo>
                  <a:pt x="0" y="4526280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556735"/>
            <a:ext cx="2086610" cy="11226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Boat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29.7kJ/mol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rlito"/>
                <a:cs typeface="Carlito"/>
              </a:rPr>
              <a:t>TB :</a:t>
            </a:r>
            <a:r>
              <a:rPr sz="2000" spc="-8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23.02kJ/mol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HC:</a:t>
            </a:r>
            <a:r>
              <a:rPr sz="2000" spc="-8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46.04kJ/mol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67000" y="2209800"/>
            <a:ext cx="609600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FE424-06CC-473D-BB19-9A40AD8AA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152" y="381000"/>
            <a:ext cx="7772400" cy="492443"/>
          </a:xfrm>
        </p:spPr>
        <p:txBody>
          <a:bodyPr/>
          <a:lstStyle/>
          <a:p>
            <a:r>
              <a:rPr lang="en-US" dirty="0"/>
              <a:t>Torsional Strain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9286C-AEA2-4E9B-9050-4A480432A6E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39152" y="1066800"/>
            <a:ext cx="8519160" cy="5539978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Torsional strain is the resistance to bond twisting in a chemical compound.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the atoms separated by three bonds are placed in eclipsed conformation instead of stable staggered conformation, then it causes torsional strain between the bonds.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It is related to the bond angle in relation to rotation of bonds.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case of staggered conformation (anti), torsional strain is minimized as the two methyl groups (large groups) are farthest apart.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case of staggered conformation (gauche) torsional strain is increased as the two methyl groups (large groups) are very close together.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case of eclipsed conformation torsional strain is maximized with very high energy as the two methyl groups (large groups) are in close proximity.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167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  <a:ln w="9144">
            <a:solidFill>
              <a:srgbClr val="001F5F"/>
            </a:solidFill>
          </a:ln>
        </p:spPr>
        <p:txBody>
          <a:bodyPr vert="horz" wrap="square" lIns="0" tIns="1879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80"/>
              </a:spcBef>
            </a:pPr>
            <a:r>
              <a:rPr spc="-5" dirty="0">
                <a:solidFill>
                  <a:srgbClr val="FF0000"/>
                </a:solidFill>
              </a:rPr>
              <a:t>Locking </a:t>
            </a:r>
            <a:r>
              <a:rPr dirty="0">
                <a:solidFill>
                  <a:srgbClr val="FF0000"/>
                </a:solidFill>
              </a:rPr>
              <a:t>of</a:t>
            </a:r>
            <a:r>
              <a:rPr spc="-15" dirty="0">
                <a:solidFill>
                  <a:srgbClr val="FF0000"/>
                </a:solidFill>
              </a:rPr>
              <a:t> Conformation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066800"/>
            <a:ext cx="8229600" cy="5059680"/>
          </a:xfrm>
          <a:custGeom>
            <a:avLst/>
            <a:gdLst/>
            <a:ahLst/>
            <a:cxnLst/>
            <a:rect l="l" t="t" r="r" b="b"/>
            <a:pathLst>
              <a:path w="8229600" h="5059680">
                <a:moveTo>
                  <a:pt x="0" y="5059680"/>
                </a:moveTo>
                <a:lnTo>
                  <a:pt x="8229600" y="5059680"/>
                </a:lnTo>
                <a:lnTo>
                  <a:pt x="8229600" y="0"/>
                </a:lnTo>
                <a:lnTo>
                  <a:pt x="0" y="0"/>
                </a:lnTo>
                <a:lnTo>
                  <a:pt x="0" y="5059680"/>
                </a:lnTo>
                <a:close/>
              </a:path>
            </a:pathLst>
          </a:custGeom>
          <a:ln w="914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077213"/>
            <a:ext cx="8074659" cy="5061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836930" algn="l"/>
                <a:tab pos="2675255" algn="l"/>
                <a:tab pos="4649470" algn="l"/>
                <a:tab pos="5610860" algn="l"/>
                <a:tab pos="7450455" algn="l"/>
              </a:tabLst>
            </a:pPr>
            <a:r>
              <a:rPr sz="2800" spc="-5" dirty="0">
                <a:latin typeface="Carlito"/>
                <a:cs typeface="Carlito"/>
              </a:rPr>
              <a:t>In	</a:t>
            </a:r>
            <a:r>
              <a:rPr sz="2800" dirty="0">
                <a:latin typeface="Carlito"/>
                <a:cs typeface="Carlito"/>
              </a:rPr>
              <a:t>s</a:t>
            </a:r>
            <a:r>
              <a:rPr sz="2800" spc="-10" dirty="0">
                <a:latin typeface="Carlito"/>
                <a:cs typeface="Carlito"/>
              </a:rPr>
              <a:t>ub</a:t>
            </a:r>
            <a:r>
              <a:rPr sz="2800" spc="-40" dirty="0">
                <a:latin typeface="Carlito"/>
                <a:cs typeface="Carlito"/>
              </a:rPr>
              <a:t>s</a:t>
            </a:r>
            <a:r>
              <a:rPr sz="2800" spc="-5" dirty="0">
                <a:latin typeface="Carlito"/>
                <a:cs typeface="Carlito"/>
              </a:rPr>
              <a:t>titu</a:t>
            </a:r>
            <a:r>
              <a:rPr sz="2800" spc="-35" dirty="0">
                <a:latin typeface="Carlito"/>
                <a:cs typeface="Carlito"/>
              </a:rPr>
              <a:t>t</a:t>
            </a:r>
            <a:r>
              <a:rPr sz="2800" spc="-5" dirty="0">
                <a:latin typeface="Carlito"/>
                <a:cs typeface="Carlito"/>
              </a:rPr>
              <a:t>ed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5" dirty="0">
                <a:latin typeface="Carlito"/>
                <a:cs typeface="Carlito"/>
              </a:rPr>
              <a:t>c</a:t>
            </a:r>
            <a:r>
              <a:rPr sz="2800" spc="-50" dirty="0">
                <a:latin typeface="Carlito"/>
                <a:cs typeface="Carlito"/>
              </a:rPr>
              <a:t>y</a:t>
            </a:r>
            <a:r>
              <a:rPr sz="2800" spc="-5" dirty="0">
                <a:latin typeface="Carlito"/>
                <a:cs typeface="Carlito"/>
              </a:rPr>
              <a:t>c</a:t>
            </a:r>
            <a:r>
              <a:rPr sz="2800" dirty="0">
                <a:latin typeface="Carlito"/>
                <a:cs typeface="Carlito"/>
              </a:rPr>
              <a:t>l</a:t>
            </a:r>
            <a:r>
              <a:rPr sz="2800" spc="-10" dirty="0">
                <a:latin typeface="Carlito"/>
                <a:cs typeface="Carlito"/>
              </a:rPr>
              <a:t>oh</a:t>
            </a:r>
            <a:r>
              <a:rPr sz="2800" spc="-60" dirty="0">
                <a:latin typeface="Carlito"/>
                <a:cs typeface="Carlito"/>
              </a:rPr>
              <a:t>e</a:t>
            </a:r>
            <a:r>
              <a:rPr sz="2800" spc="-55" dirty="0">
                <a:latin typeface="Carlito"/>
                <a:cs typeface="Carlito"/>
              </a:rPr>
              <a:t>x</a:t>
            </a:r>
            <a:r>
              <a:rPr sz="2800" spc="-5" dirty="0">
                <a:latin typeface="Carlito"/>
                <a:cs typeface="Carlito"/>
              </a:rPr>
              <a:t>ane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10" dirty="0">
                <a:latin typeface="Carlito"/>
                <a:cs typeface="Carlito"/>
              </a:rPr>
              <a:t>smal</a:t>
            </a:r>
            <a:r>
              <a:rPr sz="2800" spc="-5" dirty="0">
                <a:latin typeface="Carlito"/>
                <a:cs typeface="Carlito"/>
              </a:rPr>
              <a:t>l</a:t>
            </a:r>
            <a:r>
              <a:rPr sz="2800" dirty="0">
                <a:latin typeface="Carlito"/>
                <a:cs typeface="Carlito"/>
              </a:rPr>
              <a:t>	s</a:t>
            </a:r>
            <a:r>
              <a:rPr sz="2800" spc="-10" dirty="0">
                <a:latin typeface="Carlito"/>
                <a:cs typeface="Carlito"/>
              </a:rPr>
              <a:t>ub</a:t>
            </a:r>
            <a:r>
              <a:rPr sz="2800" spc="-55" dirty="0">
                <a:latin typeface="Carlito"/>
                <a:cs typeface="Carlito"/>
              </a:rPr>
              <a:t>s</a:t>
            </a:r>
            <a:r>
              <a:rPr sz="2800" spc="-5" dirty="0">
                <a:latin typeface="Carlito"/>
                <a:cs typeface="Carlito"/>
              </a:rPr>
              <a:t>titu</a:t>
            </a:r>
            <a:r>
              <a:rPr sz="2800" dirty="0">
                <a:latin typeface="Carlito"/>
                <a:cs typeface="Carlito"/>
              </a:rPr>
              <a:t>e</a:t>
            </a:r>
            <a:r>
              <a:rPr sz="2800" spc="-35" dirty="0">
                <a:latin typeface="Carlito"/>
                <a:cs typeface="Carlito"/>
              </a:rPr>
              <a:t>n</a:t>
            </a:r>
            <a:r>
              <a:rPr sz="2800" spc="-5" dirty="0">
                <a:latin typeface="Carlito"/>
                <a:cs typeface="Carlito"/>
              </a:rPr>
              <a:t>t</a:t>
            </a:r>
            <a:r>
              <a:rPr sz="2800" dirty="0">
                <a:latin typeface="Carlito"/>
                <a:cs typeface="Carlito"/>
              </a:rPr>
              <a:t>	</a:t>
            </a:r>
            <a:r>
              <a:rPr sz="2800" spc="-5" dirty="0">
                <a:latin typeface="Carlito"/>
                <a:cs typeface="Carlito"/>
              </a:rPr>
              <a:t>m</a:t>
            </a:r>
            <a:r>
              <a:rPr sz="2800" spc="-50" dirty="0">
                <a:latin typeface="Carlito"/>
                <a:cs typeface="Carlito"/>
              </a:rPr>
              <a:t>a</a:t>
            </a:r>
            <a:r>
              <a:rPr sz="2800" spc="-5" dirty="0">
                <a:latin typeface="Carlito"/>
                <a:cs typeface="Carlito"/>
              </a:rPr>
              <a:t>y  </a:t>
            </a:r>
            <a:r>
              <a:rPr sz="2800" spc="-10" dirty="0">
                <a:latin typeface="Carlito"/>
                <a:cs typeface="Carlito"/>
              </a:rPr>
              <a:t>acquire </a:t>
            </a:r>
            <a:r>
              <a:rPr sz="2800" spc="-5" dirty="0">
                <a:latin typeface="Carlito"/>
                <a:cs typeface="Carlito"/>
              </a:rPr>
              <a:t>either </a:t>
            </a:r>
            <a:r>
              <a:rPr sz="2800" spc="-10" dirty="0">
                <a:latin typeface="Carlito"/>
                <a:cs typeface="Carlito"/>
              </a:rPr>
              <a:t>axial </a:t>
            </a:r>
            <a:r>
              <a:rPr sz="2800" spc="-5" dirty="0">
                <a:latin typeface="Carlito"/>
                <a:cs typeface="Carlito"/>
              </a:rPr>
              <a:t>or </a:t>
            </a:r>
            <a:r>
              <a:rPr sz="2800" spc="-10" dirty="0">
                <a:latin typeface="Carlito"/>
                <a:cs typeface="Carlito"/>
              </a:rPr>
              <a:t>equatorial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position.</a:t>
            </a:r>
            <a:endParaRPr sz="28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5" dirty="0">
                <a:latin typeface="Carlito"/>
                <a:cs typeface="Carlito"/>
              </a:rPr>
              <a:t>e.g.</a:t>
            </a:r>
            <a:endParaRPr sz="280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Carlito"/>
                <a:cs typeface="Carlito"/>
              </a:rPr>
              <a:t>But with </a:t>
            </a:r>
            <a:r>
              <a:rPr sz="2800" spc="-10" dirty="0">
                <a:latin typeface="Carlito"/>
                <a:cs typeface="Carlito"/>
              </a:rPr>
              <a:t>increase </a:t>
            </a:r>
            <a:r>
              <a:rPr sz="2800" dirty="0">
                <a:latin typeface="Carlito"/>
                <a:cs typeface="Carlito"/>
              </a:rPr>
              <a:t>in </a:t>
            </a:r>
            <a:r>
              <a:rPr sz="2800" spc="-25" dirty="0">
                <a:latin typeface="Carlito"/>
                <a:cs typeface="Carlito"/>
              </a:rPr>
              <a:t>size </a:t>
            </a:r>
            <a:r>
              <a:rPr sz="2800" spc="-5" dirty="0">
                <a:latin typeface="Carlito"/>
                <a:cs typeface="Carlito"/>
              </a:rPr>
              <a:t>of the </a:t>
            </a:r>
            <a:r>
              <a:rPr sz="2800" spc="-10" dirty="0">
                <a:latin typeface="Carlito"/>
                <a:cs typeface="Carlito"/>
              </a:rPr>
              <a:t>substituent </a:t>
            </a:r>
            <a:r>
              <a:rPr sz="2800" spc="-5" dirty="0">
                <a:latin typeface="Carlito"/>
                <a:cs typeface="Carlito"/>
              </a:rPr>
              <a:t>1,3-diaxial  </a:t>
            </a:r>
            <a:r>
              <a:rPr sz="2800" spc="-15" dirty="0">
                <a:latin typeface="Carlito"/>
                <a:cs typeface="Carlito"/>
              </a:rPr>
              <a:t>interactions </a:t>
            </a:r>
            <a:r>
              <a:rPr sz="2800" spc="-10" dirty="0">
                <a:latin typeface="Carlito"/>
                <a:cs typeface="Carlito"/>
              </a:rPr>
              <a:t>become very </a:t>
            </a:r>
            <a:r>
              <a:rPr sz="2800" spc="-20" dirty="0">
                <a:latin typeface="Carlito"/>
                <a:cs typeface="Carlito"/>
              </a:rPr>
              <a:t>severe </a:t>
            </a:r>
            <a:r>
              <a:rPr sz="2800" spc="-10" dirty="0">
                <a:latin typeface="Carlito"/>
                <a:cs typeface="Carlito"/>
              </a:rPr>
              <a:t>increasing internal  </a:t>
            </a:r>
            <a:r>
              <a:rPr sz="2800" spc="-5" dirty="0">
                <a:latin typeface="Carlito"/>
                <a:cs typeface="Carlito"/>
              </a:rPr>
              <a:t>PE. </a:t>
            </a:r>
            <a:r>
              <a:rPr sz="2800" spc="-15" dirty="0">
                <a:latin typeface="Carlito"/>
                <a:cs typeface="Carlito"/>
              </a:rPr>
              <a:t>Thereby stability </a:t>
            </a:r>
            <a:r>
              <a:rPr sz="2800" spc="-10" dirty="0">
                <a:latin typeface="Carlito"/>
                <a:cs typeface="Carlito"/>
              </a:rPr>
              <a:t>is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decreased.</a:t>
            </a:r>
            <a:endParaRPr sz="28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</a:pPr>
            <a:r>
              <a:rPr sz="2800" spc="-40" dirty="0">
                <a:latin typeface="Carlito"/>
                <a:cs typeface="Carlito"/>
              </a:rPr>
              <a:t>Very</a:t>
            </a:r>
            <a:r>
              <a:rPr sz="2800" spc="55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large </a:t>
            </a:r>
            <a:r>
              <a:rPr sz="2800" spc="-10" dirty="0">
                <a:latin typeface="Carlito"/>
                <a:cs typeface="Carlito"/>
              </a:rPr>
              <a:t>substituents </a:t>
            </a:r>
            <a:r>
              <a:rPr sz="2800" spc="-30" dirty="0">
                <a:latin typeface="Carlito"/>
                <a:cs typeface="Carlito"/>
              </a:rPr>
              <a:t>like </a:t>
            </a:r>
            <a:r>
              <a:rPr sz="2800" spc="-5" dirty="0">
                <a:latin typeface="Carlito"/>
                <a:cs typeface="Carlito"/>
              </a:rPr>
              <a:t>t-butyl </a:t>
            </a:r>
            <a:r>
              <a:rPr sz="2800" spc="-25" dirty="0">
                <a:latin typeface="Carlito"/>
                <a:cs typeface="Carlito"/>
              </a:rPr>
              <a:t>prefer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lie </a:t>
            </a:r>
            <a:r>
              <a:rPr sz="2800" spc="-15" dirty="0">
                <a:latin typeface="Carlito"/>
                <a:cs typeface="Carlito"/>
              </a:rPr>
              <a:t>in   </a:t>
            </a:r>
            <a:r>
              <a:rPr sz="2800" spc="-10" dirty="0">
                <a:latin typeface="Carlito"/>
                <a:cs typeface="Carlito"/>
              </a:rPr>
              <a:t>equatorial position only </a:t>
            </a:r>
            <a:r>
              <a:rPr sz="2800" spc="-15" dirty="0">
                <a:latin typeface="Carlito"/>
                <a:cs typeface="Carlito"/>
              </a:rPr>
              <a:t>to  </a:t>
            </a:r>
            <a:r>
              <a:rPr sz="2800" spc="-20" dirty="0">
                <a:latin typeface="Carlito"/>
                <a:cs typeface="Carlito"/>
              </a:rPr>
              <a:t>avoid </a:t>
            </a:r>
            <a:r>
              <a:rPr sz="2800" dirty="0">
                <a:latin typeface="Carlito"/>
                <a:cs typeface="Carlito"/>
              </a:rPr>
              <a:t>1,3 </a:t>
            </a:r>
            <a:r>
              <a:rPr sz="2800" spc="-5" dirty="0">
                <a:latin typeface="Carlito"/>
                <a:cs typeface="Carlito"/>
              </a:rPr>
              <a:t>– </a:t>
            </a:r>
            <a:r>
              <a:rPr sz="2800" spc="-10" dirty="0">
                <a:latin typeface="Carlito"/>
                <a:cs typeface="Carlito"/>
              </a:rPr>
              <a:t>diaxial  </a:t>
            </a:r>
            <a:r>
              <a:rPr sz="2800" spc="-15" dirty="0">
                <a:latin typeface="Carlito"/>
                <a:cs typeface="Carlito"/>
              </a:rPr>
              <a:t>interactions</a:t>
            </a:r>
            <a:endParaRPr sz="2800">
              <a:latin typeface="Carlito"/>
              <a:cs typeface="Carlito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75"/>
              </a:spcBef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existence </a:t>
            </a:r>
            <a:r>
              <a:rPr sz="2800" spc="-10" dirty="0">
                <a:latin typeface="Carlito"/>
                <a:cs typeface="Carlito"/>
              </a:rPr>
              <a:t>in </a:t>
            </a:r>
            <a:r>
              <a:rPr sz="2800" spc="-5" dirty="0">
                <a:latin typeface="Carlito"/>
                <a:cs typeface="Carlito"/>
              </a:rPr>
              <a:t>only </a:t>
            </a:r>
            <a:r>
              <a:rPr sz="2800" spc="-10" dirty="0">
                <a:latin typeface="Carlito"/>
                <a:cs typeface="Carlito"/>
              </a:rPr>
              <a:t>one </a:t>
            </a:r>
            <a:r>
              <a:rPr sz="2800" spc="-15" dirty="0">
                <a:latin typeface="Carlito"/>
                <a:cs typeface="Carlito"/>
              </a:rPr>
              <a:t>conformation </a:t>
            </a:r>
            <a:r>
              <a:rPr sz="2800" spc="-10" dirty="0">
                <a:latin typeface="Carlito"/>
                <a:cs typeface="Carlito"/>
              </a:rPr>
              <a:t>is termed </a:t>
            </a:r>
            <a:r>
              <a:rPr sz="2800" spc="-5" dirty="0">
                <a:latin typeface="Carlito"/>
                <a:cs typeface="Carlito"/>
              </a:rPr>
              <a:t>as  locking of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conformation.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659155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165100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1300"/>
              </a:spcBef>
            </a:pPr>
            <a:r>
              <a:rPr b="1" spc="-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Chair</a:t>
            </a:r>
            <a:r>
              <a:rPr b="1" spc="-25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 </a:t>
            </a:r>
            <a:r>
              <a:rPr b="1" spc="-10" dirty="0">
                <a:solidFill>
                  <a:schemeClr val="accent6">
                    <a:lumMod val="75000"/>
                  </a:schemeClr>
                </a:solidFill>
                <a:latin typeface="Carlito"/>
                <a:cs typeface="Carlito"/>
              </a:rPr>
              <a:t>Conformation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8229600" cy="5257800"/>
          </a:xfrm>
          <a:custGeom>
            <a:avLst/>
            <a:gdLst/>
            <a:ahLst/>
            <a:cxnLst/>
            <a:rect l="l" t="t" r="r" b="b"/>
            <a:pathLst>
              <a:path w="8229600" h="5257800">
                <a:moveTo>
                  <a:pt x="0" y="5257800"/>
                </a:moveTo>
                <a:lnTo>
                  <a:pt x="8229600" y="5257800"/>
                </a:lnTo>
                <a:lnTo>
                  <a:pt x="8229600" y="0"/>
                </a:lnTo>
                <a:lnTo>
                  <a:pt x="0" y="0"/>
                </a:lnTo>
                <a:lnTo>
                  <a:pt x="0" y="52578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406397"/>
            <a:ext cx="35528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Shape : </a:t>
            </a:r>
            <a:r>
              <a:rPr sz="3200" spc="-35" dirty="0">
                <a:latin typeface="Carlito"/>
                <a:cs typeface="Carlito"/>
              </a:rPr>
              <a:t>Like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Chair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31516"/>
            <a:ext cx="3784600" cy="1098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No. of Carbon</a:t>
            </a:r>
            <a:r>
              <a:rPr sz="3200" spc="-6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atoms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All Carbon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atoms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37789" y="2431516"/>
            <a:ext cx="3039110" cy="109855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80"/>
              </a:spcBef>
              <a:tabLst>
                <a:tab pos="607695" algn="l"/>
              </a:tabLst>
            </a:pPr>
            <a:r>
              <a:rPr sz="3200" dirty="0">
                <a:latin typeface="Carlito"/>
                <a:cs typeface="Carlito"/>
              </a:rPr>
              <a:t>:	06</a:t>
            </a:r>
            <a:endParaRPr sz="3200">
              <a:latin typeface="Carlito"/>
              <a:cs typeface="Carlito"/>
            </a:endParaRPr>
          </a:p>
          <a:p>
            <a:pPr marL="93345">
              <a:lnSpc>
                <a:spcPct val="100000"/>
              </a:lnSpc>
              <a:spcBef>
                <a:spcPts val="385"/>
              </a:spcBef>
              <a:tabLst>
                <a:tab pos="664210" algn="l"/>
              </a:tabLst>
            </a:pPr>
            <a:r>
              <a:rPr sz="3200" dirty="0">
                <a:latin typeface="Carlito"/>
                <a:cs typeface="Carlito"/>
              </a:rPr>
              <a:t>:	sp</a:t>
            </a:r>
            <a:r>
              <a:rPr sz="3150" baseline="25132" dirty="0">
                <a:latin typeface="Carlito"/>
                <a:cs typeface="Carlito"/>
              </a:rPr>
              <a:t>3</a:t>
            </a:r>
            <a:r>
              <a:rPr sz="3150" spc="330" baseline="25132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hybridised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540" y="3504666"/>
            <a:ext cx="7992109" cy="270827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dirty="0">
                <a:latin typeface="Carlito"/>
                <a:cs typeface="Carlito"/>
              </a:rPr>
              <a:t>Bond angle </a:t>
            </a:r>
            <a:r>
              <a:rPr sz="3200" spc="-5" dirty="0">
                <a:latin typeface="Carlito"/>
                <a:cs typeface="Carlito"/>
              </a:rPr>
              <a:t>between </a:t>
            </a:r>
            <a:r>
              <a:rPr sz="3200" spc="-20" dirty="0">
                <a:latin typeface="Carlito"/>
                <a:cs typeface="Carlito"/>
              </a:rPr>
              <a:t>any </a:t>
            </a:r>
            <a:r>
              <a:rPr sz="3200" spc="-10" dirty="0">
                <a:latin typeface="Carlito"/>
                <a:cs typeface="Carlito"/>
              </a:rPr>
              <a:t>two </a:t>
            </a:r>
            <a:r>
              <a:rPr sz="3200" spc="-5" dirty="0">
                <a:latin typeface="Carlito"/>
                <a:cs typeface="Carlito"/>
              </a:rPr>
              <a:t>bonds </a:t>
            </a:r>
            <a:r>
              <a:rPr sz="3200" dirty="0">
                <a:latin typeface="Carlito"/>
                <a:cs typeface="Carlito"/>
              </a:rPr>
              <a:t>: </a:t>
            </a:r>
            <a:r>
              <a:rPr sz="3200" spc="-10" dirty="0">
                <a:latin typeface="Carlito"/>
                <a:cs typeface="Carlito"/>
              </a:rPr>
              <a:t>109</a:t>
            </a:r>
            <a:r>
              <a:rPr sz="3150" spc="-15" baseline="25132" dirty="0">
                <a:latin typeface="Carlito"/>
                <a:cs typeface="Carlito"/>
              </a:rPr>
              <a:t>0</a:t>
            </a:r>
            <a:r>
              <a:rPr sz="3150" spc="480" baseline="25132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28’</a:t>
            </a:r>
            <a:endParaRPr sz="32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dirty="0">
                <a:latin typeface="Carlito"/>
                <a:cs typeface="Carlito"/>
              </a:rPr>
              <a:t>No. of </a:t>
            </a:r>
            <a:r>
              <a:rPr sz="3200" spc="-15" dirty="0">
                <a:latin typeface="Carlito"/>
                <a:cs typeface="Carlito"/>
              </a:rPr>
              <a:t>Hydrogen atoms </a:t>
            </a:r>
            <a:r>
              <a:rPr sz="3200" dirty="0">
                <a:latin typeface="Carlito"/>
                <a:cs typeface="Carlito"/>
              </a:rPr>
              <a:t>: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12</a:t>
            </a:r>
            <a:endParaRPr sz="32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0" dirty="0">
                <a:latin typeface="Carlito"/>
                <a:cs typeface="Carlito"/>
              </a:rPr>
              <a:t>Two </a:t>
            </a:r>
            <a:r>
              <a:rPr sz="3200" spc="-5" dirty="0">
                <a:latin typeface="Carlito"/>
                <a:cs typeface="Carlito"/>
              </a:rPr>
              <a:t>sets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Hydrogen atoms </a:t>
            </a:r>
            <a:r>
              <a:rPr sz="3200" dirty="0">
                <a:latin typeface="Carlito"/>
                <a:cs typeface="Carlito"/>
              </a:rPr>
              <a:t>: 06 +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06</a:t>
            </a:r>
            <a:endParaRPr sz="3200">
              <a:latin typeface="Carlito"/>
              <a:cs typeface="Carlito"/>
            </a:endParaRPr>
          </a:p>
          <a:p>
            <a:pPr marL="816610" lvl="1" indent="-410845">
              <a:lnSpc>
                <a:spcPct val="100000"/>
              </a:lnSpc>
              <a:spcBef>
                <a:spcPts val="385"/>
              </a:spcBef>
              <a:buAutoNum type="alphaLcParenR"/>
              <a:tabLst>
                <a:tab pos="817244" algn="l"/>
              </a:tabLst>
            </a:pPr>
            <a:r>
              <a:rPr sz="3200" dirty="0">
                <a:latin typeface="Carlito"/>
                <a:cs typeface="Carlito"/>
              </a:rPr>
              <a:t>Axial </a:t>
            </a:r>
            <a:r>
              <a:rPr sz="3200" spc="-20" dirty="0">
                <a:latin typeface="Carlito"/>
                <a:cs typeface="Carlito"/>
              </a:rPr>
              <a:t>hydrogen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atoms</a:t>
            </a:r>
            <a:endParaRPr sz="3200">
              <a:latin typeface="Carlito"/>
              <a:cs typeface="Carlito"/>
            </a:endParaRPr>
          </a:p>
          <a:p>
            <a:pPr marL="927100" lvl="1" indent="-429259">
              <a:lnSpc>
                <a:spcPct val="100000"/>
              </a:lnSpc>
              <a:spcBef>
                <a:spcPts val="385"/>
              </a:spcBef>
              <a:buAutoNum type="alphaLcParenR"/>
              <a:tabLst>
                <a:tab pos="927735" algn="l"/>
              </a:tabLst>
            </a:pPr>
            <a:r>
              <a:rPr sz="3200" spc="-15" dirty="0">
                <a:latin typeface="Carlito"/>
                <a:cs typeface="Carlito"/>
              </a:rPr>
              <a:t>Equatorial </a:t>
            </a:r>
            <a:r>
              <a:rPr sz="3200" spc="-25" dirty="0">
                <a:latin typeface="Carlito"/>
                <a:cs typeface="Carlito"/>
              </a:rPr>
              <a:t>hydrogen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atoms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88028" y="1622962"/>
            <a:ext cx="1947545" cy="932180"/>
          </a:xfrm>
          <a:custGeom>
            <a:avLst/>
            <a:gdLst/>
            <a:ahLst/>
            <a:cxnLst/>
            <a:rect l="l" t="t" r="r" b="b"/>
            <a:pathLst>
              <a:path w="1947545" h="932180">
                <a:moveTo>
                  <a:pt x="395731" y="7564"/>
                </a:moveTo>
                <a:lnTo>
                  <a:pt x="0" y="924111"/>
                </a:lnTo>
              </a:path>
              <a:path w="1947545" h="932180">
                <a:moveTo>
                  <a:pt x="1366549" y="363580"/>
                </a:moveTo>
                <a:lnTo>
                  <a:pt x="395731" y="7564"/>
                </a:lnTo>
              </a:path>
              <a:path w="1947545" h="932180">
                <a:moveTo>
                  <a:pt x="1946943" y="0"/>
                </a:moveTo>
                <a:lnTo>
                  <a:pt x="1366549" y="363580"/>
                </a:lnTo>
              </a:path>
              <a:path w="1947545" h="932180">
                <a:moveTo>
                  <a:pt x="1567045" y="931685"/>
                </a:moveTo>
                <a:lnTo>
                  <a:pt x="1946943" y="0"/>
                </a:lnTo>
              </a:path>
              <a:path w="1947545" h="932180">
                <a:moveTo>
                  <a:pt x="596227" y="552950"/>
                </a:moveTo>
                <a:lnTo>
                  <a:pt x="1567045" y="931685"/>
                </a:lnTo>
              </a:path>
              <a:path w="1947545" h="932180">
                <a:moveTo>
                  <a:pt x="596227" y="552950"/>
                </a:moveTo>
                <a:lnTo>
                  <a:pt x="0" y="924111"/>
                </a:lnTo>
              </a:path>
            </a:pathLst>
          </a:custGeom>
          <a:ln w="193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76200"/>
            <a:ext cx="7848600" cy="566822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443865">
              <a:lnSpc>
                <a:spcPct val="100000"/>
              </a:lnSpc>
              <a:spcBef>
                <a:spcPts val="580"/>
              </a:spcBef>
            </a:pPr>
            <a:r>
              <a:rPr dirty="0">
                <a:solidFill>
                  <a:schemeClr val="accent6">
                    <a:lumMod val="75000"/>
                  </a:schemeClr>
                </a:solidFill>
              </a:rPr>
              <a:t>Axial and </a:t>
            </a:r>
            <a:r>
              <a:rPr spc="-15" dirty="0">
                <a:solidFill>
                  <a:schemeClr val="accent6">
                    <a:lumMod val="75000"/>
                  </a:schemeClr>
                </a:solidFill>
              </a:rPr>
              <a:t>Equatorial </a:t>
            </a:r>
            <a:r>
              <a:rPr dirty="0">
                <a:solidFill>
                  <a:schemeClr val="accent6">
                    <a:lumMod val="75000"/>
                  </a:schemeClr>
                </a:solidFill>
              </a:rPr>
              <a:t>Bonds in</a:t>
            </a:r>
            <a:r>
              <a:rPr spc="4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pc="-15" dirty="0">
                <a:solidFill>
                  <a:schemeClr val="accent6">
                    <a:lumMod val="75000"/>
                  </a:schemeClr>
                </a:solidFill>
              </a:rPr>
              <a:t>Cyclohexane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838200"/>
            <a:ext cx="8229600" cy="5867400"/>
          </a:xfrm>
          <a:custGeom>
            <a:avLst/>
            <a:gdLst/>
            <a:ahLst/>
            <a:cxnLst/>
            <a:rect l="l" t="t" r="r" b="b"/>
            <a:pathLst>
              <a:path w="8229600" h="5867400">
                <a:moveTo>
                  <a:pt x="0" y="5867400"/>
                </a:moveTo>
                <a:lnTo>
                  <a:pt x="8229600" y="5867400"/>
                </a:lnTo>
                <a:lnTo>
                  <a:pt x="8229600" y="0"/>
                </a:lnTo>
                <a:lnTo>
                  <a:pt x="0" y="0"/>
                </a:lnTo>
                <a:lnTo>
                  <a:pt x="0" y="58674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444" y="854710"/>
            <a:ext cx="7613015" cy="3531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1322070" indent="-287020">
              <a:lnSpc>
                <a:spcPct val="100000"/>
              </a:lnSpc>
              <a:spcBef>
                <a:spcPts val="95"/>
              </a:spcBef>
            </a:pPr>
            <a:r>
              <a:rPr sz="2200" spc="-15" dirty="0">
                <a:latin typeface="Carlito"/>
                <a:cs typeface="Carlito"/>
              </a:rPr>
              <a:t>There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15" dirty="0">
                <a:latin typeface="Carlito"/>
                <a:cs typeface="Carlito"/>
              </a:rPr>
              <a:t>two </a:t>
            </a:r>
            <a:r>
              <a:rPr sz="2200" spc="-5" dirty="0">
                <a:latin typeface="Carlito"/>
                <a:cs typeface="Carlito"/>
              </a:rPr>
              <a:t>kinds of positions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substituents </a:t>
            </a:r>
            <a:r>
              <a:rPr sz="2200" spc="-5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the  </a:t>
            </a:r>
            <a:r>
              <a:rPr sz="2200" spc="-15" dirty="0">
                <a:latin typeface="Carlito"/>
                <a:cs typeface="Carlito"/>
              </a:rPr>
              <a:t>cyclohexane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ring</a:t>
            </a:r>
            <a:endParaRPr sz="2200" dirty="0">
              <a:latin typeface="Carlito"/>
              <a:cs typeface="Carlito"/>
            </a:endParaRPr>
          </a:p>
          <a:p>
            <a:pPr marL="329565" marR="5080" indent="-317500">
              <a:lnSpc>
                <a:spcPct val="118600"/>
              </a:lnSpc>
            </a:pPr>
            <a:r>
              <a:rPr sz="2800" spc="-5" dirty="0">
                <a:solidFill>
                  <a:srgbClr val="FF3399"/>
                </a:solidFill>
                <a:latin typeface="Carlito"/>
                <a:cs typeface="Carlito"/>
              </a:rPr>
              <a:t>Axial </a:t>
            </a:r>
            <a:r>
              <a:rPr sz="2800" spc="-10" dirty="0">
                <a:solidFill>
                  <a:srgbClr val="FF3399"/>
                </a:solidFill>
                <a:latin typeface="Carlito"/>
                <a:cs typeface="Carlito"/>
              </a:rPr>
              <a:t>positions </a:t>
            </a:r>
            <a:r>
              <a:rPr sz="2200" spc="-5" dirty="0">
                <a:latin typeface="Carlito"/>
                <a:cs typeface="Carlito"/>
              </a:rPr>
              <a:t>– 6 </a:t>
            </a:r>
            <a:r>
              <a:rPr sz="2200" spc="-10" dirty="0">
                <a:latin typeface="Carlito"/>
                <a:cs typeface="Carlito"/>
              </a:rPr>
              <a:t>axial </a:t>
            </a:r>
            <a:r>
              <a:rPr sz="2200" spc="-5" dirty="0">
                <a:latin typeface="Carlito"/>
                <a:cs typeface="Carlito"/>
              </a:rPr>
              <a:t>positions </a:t>
            </a:r>
            <a:r>
              <a:rPr sz="2200" spc="-10" dirty="0">
                <a:latin typeface="Carlito"/>
                <a:cs typeface="Carlito"/>
              </a:rPr>
              <a:t>perpendicular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ring and  </a:t>
            </a:r>
            <a:r>
              <a:rPr sz="2200" spc="-10" dirty="0">
                <a:latin typeface="Carlito"/>
                <a:cs typeface="Carlito"/>
              </a:rPr>
              <a:t>parallel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ring </a:t>
            </a:r>
            <a:r>
              <a:rPr sz="2200" spc="-10" dirty="0">
                <a:latin typeface="Carlito"/>
                <a:cs typeface="Carlito"/>
              </a:rPr>
              <a:t>axis. </a:t>
            </a:r>
            <a:r>
              <a:rPr sz="2200" spc="-5" dirty="0">
                <a:latin typeface="Carlito"/>
                <a:cs typeface="Carlito"/>
              </a:rPr>
              <a:t>Bonds in these positions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15" dirty="0">
                <a:latin typeface="Carlito"/>
                <a:cs typeface="Carlito"/>
              </a:rPr>
              <a:t>axial </a:t>
            </a:r>
            <a:r>
              <a:rPr sz="2200" spc="-10" dirty="0">
                <a:latin typeface="Carlito"/>
                <a:cs typeface="Carlito"/>
              </a:rPr>
              <a:t>bonds </a:t>
            </a:r>
            <a:r>
              <a:rPr sz="2200" spc="-5" dirty="0">
                <a:latin typeface="Carlito"/>
                <a:cs typeface="Carlito"/>
              </a:rPr>
              <a:t>and  </a:t>
            </a:r>
            <a:r>
              <a:rPr sz="2200" spc="-15" dirty="0">
                <a:latin typeface="Carlito"/>
                <a:cs typeface="Carlito"/>
              </a:rPr>
              <a:t>atoms/</a:t>
            </a:r>
            <a:r>
              <a:rPr sz="2200" spc="-15" dirty="0" err="1">
                <a:latin typeface="Carlito"/>
                <a:cs typeface="Carlito"/>
              </a:rPr>
              <a:t>gr</a:t>
            </a:r>
            <a:r>
              <a:rPr lang="en-US" sz="2200" spc="-15" dirty="0" err="1">
                <a:latin typeface="Carlito"/>
                <a:cs typeface="Carlito"/>
              </a:rPr>
              <a:t>p</a:t>
            </a:r>
            <a:r>
              <a:rPr sz="2200" spc="-15" dirty="0" err="1">
                <a:latin typeface="Carlito"/>
                <a:cs typeface="Carlito"/>
              </a:rPr>
              <a:t>s</a:t>
            </a:r>
            <a:r>
              <a:rPr sz="2200" spc="-15" dirty="0">
                <a:latin typeface="Carlito"/>
                <a:cs typeface="Carlito"/>
              </a:rPr>
              <a:t>. </a:t>
            </a:r>
            <a:r>
              <a:rPr sz="2200" spc="-10" dirty="0">
                <a:latin typeface="Carlito"/>
                <a:cs typeface="Carlito"/>
              </a:rPr>
              <a:t>are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axial</a:t>
            </a:r>
            <a:endParaRPr sz="2200" dirty="0">
              <a:latin typeface="Carlito"/>
              <a:cs typeface="Carlito"/>
            </a:endParaRPr>
          </a:p>
          <a:p>
            <a:pPr marL="299085" marR="301625" indent="-287020">
              <a:lnSpc>
                <a:spcPct val="100499"/>
              </a:lnSpc>
              <a:spcBef>
                <a:spcPts val="605"/>
              </a:spcBef>
              <a:tabLst>
                <a:tab pos="3107690" algn="l"/>
              </a:tabLst>
            </a:pPr>
            <a:r>
              <a:rPr sz="2800" spc="-15" dirty="0">
                <a:solidFill>
                  <a:srgbClr val="FF0000"/>
                </a:solidFill>
                <a:latin typeface="Carlito"/>
                <a:cs typeface="Carlito"/>
              </a:rPr>
              <a:t>Equatorial 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positions </a:t>
            </a:r>
            <a:r>
              <a:rPr sz="2200" spc="-5" dirty="0">
                <a:latin typeface="Carlito"/>
                <a:cs typeface="Carlito"/>
              </a:rPr>
              <a:t>– 6 </a:t>
            </a:r>
            <a:r>
              <a:rPr sz="2200" spc="-10" dirty="0">
                <a:latin typeface="Carlito"/>
                <a:cs typeface="Carlito"/>
              </a:rPr>
              <a:t>equatorial </a:t>
            </a:r>
            <a:r>
              <a:rPr sz="2200" spc="-5" dirty="0">
                <a:latin typeface="Carlito"/>
                <a:cs typeface="Carlito"/>
              </a:rPr>
              <a:t>positions </a:t>
            </a:r>
            <a:r>
              <a:rPr sz="2200" spc="-10" dirty="0">
                <a:latin typeface="Carlito"/>
                <a:cs typeface="Carlito"/>
              </a:rPr>
              <a:t>are in </a:t>
            </a:r>
            <a:r>
              <a:rPr sz="2200" spc="-15" dirty="0">
                <a:latin typeface="Carlito"/>
                <a:cs typeface="Carlito"/>
              </a:rPr>
              <a:t>rough  </a:t>
            </a:r>
            <a:r>
              <a:rPr sz="2200" spc="-10" dirty="0">
                <a:latin typeface="Carlito"/>
                <a:cs typeface="Carlito"/>
              </a:rPr>
              <a:t>plane </a:t>
            </a:r>
            <a:r>
              <a:rPr sz="2200" spc="-5" dirty="0">
                <a:latin typeface="Carlito"/>
                <a:cs typeface="Carlito"/>
              </a:rPr>
              <a:t>of the ring </a:t>
            </a:r>
            <a:r>
              <a:rPr sz="2200" spc="-10" dirty="0">
                <a:latin typeface="Carlito"/>
                <a:cs typeface="Carlito"/>
              </a:rPr>
              <a:t>around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35" dirty="0">
                <a:latin typeface="Carlito"/>
                <a:cs typeface="Carlito"/>
              </a:rPr>
              <a:t>equator, </a:t>
            </a:r>
            <a:r>
              <a:rPr sz="2200" spc="-5" dirty="0">
                <a:latin typeface="Carlito"/>
                <a:cs typeface="Carlito"/>
              </a:rPr>
              <a:t>i. e. </a:t>
            </a:r>
            <a:r>
              <a:rPr sz="2200" spc="-10" dirty="0">
                <a:latin typeface="Carlito"/>
                <a:cs typeface="Carlito"/>
              </a:rPr>
              <a:t>Projecting </a:t>
            </a:r>
            <a:r>
              <a:rPr sz="2200" spc="-15" dirty="0">
                <a:latin typeface="Carlito"/>
                <a:cs typeface="Carlito"/>
              </a:rPr>
              <a:t>outwards  </a:t>
            </a:r>
            <a:r>
              <a:rPr sz="2200" spc="-5" dirty="0">
                <a:latin typeface="Carlito"/>
                <a:cs typeface="Carlito"/>
              </a:rPr>
              <a:t>the ring. Bonds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in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these	positions </a:t>
            </a:r>
            <a:r>
              <a:rPr sz="2200" spc="-10" dirty="0">
                <a:latin typeface="Carlito"/>
                <a:cs typeface="Carlito"/>
              </a:rPr>
              <a:t>are equatorial bonds and  </a:t>
            </a:r>
            <a:r>
              <a:rPr sz="2200" spc="-15" dirty="0">
                <a:latin typeface="Carlito"/>
                <a:cs typeface="Carlito"/>
              </a:rPr>
              <a:t>atoms </a:t>
            </a:r>
            <a:r>
              <a:rPr sz="2200" spc="-20" dirty="0">
                <a:latin typeface="Carlito"/>
                <a:cs typeface="Carlito"/>
              </a:rPr>
              <a:t>/</a:t>
            </a:r>
            <a:r>
              <a:rPr sz="2200" spc="-20" dirty="0" err="1">
                <a:latin typeface="Carlito"/>
                <a:cs typeface="Carlito"/>
              </a:rPr>
              <a:t>gr</a:t>
            </a:r>
            <a:r>
              <a:rPr lang="en-US" sz="2200" spc="-20" dirty="0" err="1">
                <a:latin typeface="Carlito"/>
                <a:cs typeface="Carlito"/>
              </a:rPr>
              <a:t>p</a:t>
            </a:r>
            <a:r>
              <a:rPr sz="2200" spc="-20" dirty="0" err="1">
                <a:latin typeface="Carlito"/>
                <a:cs typeface="Carlito"/>
              </a:rPr>
              <a:t>s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are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equatorial</a:t>
            </a:r>
            <a:endParaRPr sz="2200" dirty="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4800" y="4230623"/>
            <a:ext cx="8458200" cy="2627630"/>
            <a:chOff x="304800" y="4230623"/>
            <a:chExt cx="8458200" cy="2627630"/>
          </a:xfrm>
        </p:grpSpPr>
        <p:sp>
          <p:nvSpPr>
            <p:cNvPr id="6" name="object 6"/>
            <p:cNvSpPr/>
            <p:nvPr/>
          </p:nvSpPr>
          <p:spPr>
            <a:xfrm>
              <a:off x="304800" y="4495799"/>
              <a:ext cx="4038600" cy="23621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800600" y="4230623"/>
              <a:ext cx="3962400" cy="23225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398" y="564007"/>
            <a:ext cx="69850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E36C09"/>
                </a:solidFill>
              </a:rPr>
              <a:t>Axial and </a:t>
            </a:r>
            <a:r>
              <a:rPr spc="-15" dirty="0">
                <a:solidFill>
                  <a:srgbClr val="E36C09"/>
                </a:solidFill>
              </a:rPr>
              <a:t>Equatorial </a:t>
            </a:r>
            <a:r>
              <a:rPr dirty="0">
                <a:solidFill>
                  <a:srgbClr val="E36C09"/>
                </a:solidFill>
              </a:rPr>
              <a:t>Bonds in</a:t>
            </a:r>
            <a:r>
              <a:rPr spc="30" dirty="0">
                <a:solidFill>
                  <a:srgbClr val="E36C09"/>
                </a:solidFill>
              </a:rPr>
              <a:t> </a:t>
            </a:r>
            <a:r>
              <a:rPr spc="-15" dirty="0">
                <a:solidFill>
                  <a:srgbClr val="E36C09"/>
                </a:solidFill>
              </a:rPr>
              <a:t>Cyclohexane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48055" y="1077722"/>
            <a:ext cx="8248015" cy="4888738"/>
            <a:chOff x="448055" y="1760220"/>
            <a:chExt cx="8248015" cy="4206240"/>
          </a:xfrm>
        </p:grpSpPr>
        <p:sp>
          <p:nvSpPr>
            <p:cNvPr id="4" name="object 4"/>
            <p:cNvSpPr/>
            <p:nvPr/>
          </p:nvSpPr>
          <p:spPr>
            <a:xfrm>
              <a:off x="457199" y="1769364"/>
              <a:ext cx="8229600" cy="41879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2627" y="1764792"/>
              <a:ext cx="8239125" cy="4197350"/>
            </a:xfrm>
            <a:custGeom>
              <a:avLst/>
              <a:gdLst/>
              <a:ahLst/>
              <a:cxnLst/>
              <a:rect l="l" t="t" r="r" b="b"/>
              <a:pathLst>
                <a:path w="8239125" h="4197350">
                  <a:moveTo>
                    <a:pt x="0" y="4197096"/>
                  </a:moveTo>
                  <a:lnTo>
                    <a:pt x="8238744" y="4197096"/>
                  </a:lnTo>
                  <a:lnTo>
                    <a:pt x="8238744" y="0"/>
                  </a:lnTo>
                  <a:lnTo>
                    <a:pt x="0" y="0"/>
                  </a:lnTo>
                  <a:lnTo>
                    <a:pt x="0" y="4197096"/>
                  </a:lnTo>
                  <a:close/>
                </a:path>
              </a:pathLst>
            </a:custGeom>
            <a:ln w="9143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814" y="200507"/>
            <a:ext cx="56648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E36C09"/>
                </a:solidFill>
              </a:rPr>
              <a:t>Boat </a:t>
            </a:r>
            <a:r>
              <a:rPr spc="-15" dirty="0">
                <a:solidFill>
                  <a:srgbClr val="E36C09"/>
                </a:solidFill>
              </a:rPr>
              <a:t>Conformation </a:t>
            </a:r>
            <a:r>
              <a:rPr spc="-5" dirty="0">
                <a:solidFill>
                  <a:srgbClr val="E36C09"/>
                </a:solidFill>
              </a:rPr>
              <a:t>of</a:t>
            </a:r>
            <a:r>
              <a:rPr spc="30" dirty="0">
                <a:solidFill>
                  <a:srgbClr val="E36C09"/>
                </a:solidFill>
              </a:rPr>
              <a:t> </a:t>
            </a:r>
            <a:r>
              <a:rPr spc="-20" dirty="0">
                <a:solidFill>
                  <a:srgbClr val="E36C09"/>
                </a:solidFill>
              </a:rPr>
              <a:t>Cycohexane</a:t>
            </a:r>
          </a:p>
        </p:txBody>
      </p:sp>
      <p:sp>
        <p:nvSpPr>
          <p:cNvPr id="3" name="object 3"/>
          <p:cNvSpPr/>
          <p:nvPr/>
        </p:nvSpPr>
        <p:spPr>
          <a:xfrm>
            <a:off x="257174" y="1468245"/>
            <a:ext cx="8534400" cy="5105400"/>
          </a:xfrm>
          <a:custGeom>
            <a:avLst/>
            <a:gdLst/>
            <a:ahLst/>
            <a:cxnLst/>
            <a:rect l="l" t="t" r="r" b="b"/>
            <a:pathLst>
              <a:path w="8534400" h="5105400">
                <a:moveTo>
                  <a:pt x="0" y="5105400"/>
                </a:moveTo>
                <a:lnTo>
                  <a:pt x="8534400" y="5105400"/>
                </a:lnTo>
                <a:lnTo>
                  <a:pt x="8534400" y="0"/>
                </a:lnTo>
                <a:lnTo>
                  <a:pt x="0" y="0"/>
                </a:lnTo>
                <a:lnTo>
                  <a:pt x="0" y="51054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937629" y="2066671"/>
            <a:ext cx="94234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2925" algn="l"/>
              </a:tabLst>
            </a:pPr>
            <a:r>
              <a:rPr sz="3000" dirty="0">
                <a:latin typeface="Carlito"/>
                <a:cs typeface="Carlito"/>
              </a:rPr>
              <a:t>:	06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517269"/>
            <a:ext cx="3571875" cy="15354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Shape </a:t>
            </a:r>
            <a:r>
              <a:rPr sz="3000" dirty="0">
                <a:latin typeface="Carlito"/>
                <a:cs typeface="Carlito"/>
              </a:rPr>
              <a:t>: </a:t>
            </a:r>
            <a:r>
              <a:rPr sz="3000" spc="-30" dirty="0">
                <a:latin typeface="Carlito"/>
                <a:cs typeface="Carlito"/>
              </a:rPr>
              <a:t>Like </a:t>
            </a:r>
            <a:r>
              <a:rPr sz="3000" dirty="0">
                <a:latin typeface="Carlito"/>
                <a:cs typeface="Carlito"/>
              </a:rPr>
              <a:t>a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boat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No. </a:t>
            </a:r>
            <a:r>
              <a:rPr sz="3000" spc="-5" dirty="0">
                <a:latin typeface="Carlito"/>
                <a:cs typeface="Carlito"/>
              </a:rPr>
              <a:t>of Carbon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atoms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All </a:t>
            </a:r>
            <a:r>
              <a:rPr sz="3000" spc="-5" dirty="0">
                <a:latin typeface="Carlito"/>
                <a:cs typeface="Carlito"/>
              </a:rPr>
              <a:t>Carbon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atoms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7828" y="2569590"/>
            <a:ext cx="245872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Carlito"/>
                <a:cs typeface="Carlito"/>
              </a:rPr>
              <a:t>: </a:t>
            </a:r>
            <a:r>
              <a:rPr sz="3000" spc="-5" dirty="0">
                <a:latin typeface="Carlito"/>
                <a:cs typeface="Carlito"/>
              </a:rPr>
              <a:t>SP</a:t>
            </a:r>
            <a:r>
              <a:rPr sz="3000" spc="-7" baseline="25000" dirty="0">
                <a:latin typeface="Carlito"/>
                <a:cs typeface="Carlito"/>
              </a:rPr>
              <a:t>3</a:t>
            </a:r>
            <a:r>
              <a:rPr sz="3000" spc="202" baseline="2500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hybridised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80365" algn="l"/>
                <a:tab pos="381000" algn="l"/>
                <a:tab pos="6439535" algn="l"/>
              </a:tabLst>
            </a:pPr>
            <a:r>
              <a:rPr dirty="0"/>
              <a:t>Bond angle </a:t>
            </a:r>
            <a:r>
              <a:rPr spc="-5" dirty="0"/>
              <a:t>between </a:t>
            </a:r>
            <a:r>
              <a:rPr spc="-20" dirty="0"/>
              <a:t>any</a:t>
            </a:r>
            <a:r>
              <a:rPr spc="-5" dirty="0"/>
              <a:t> two</a:t>
            </a:r>
            <a:r>
              <a:rPr spc="-15" dirty="0"/>
              <a:t> </a:t>
            </a:r>
            <a:r>
              <a:rPr spc="-5" dirty="0"/>
              <a:t>bonds	</a:t>
            </a:r>
            <a:r>
              <a:rPr dirty="0"/>
              <a:t>: 109</a:t>
            </a:r>
            <a:r>
              <a:rPr sz="3000" baseline="25000" dirty="0"/>
              <a:t>0</a:t>
            </a:r>
            <a:r>
              <a:rPr sz="3000" spc="292" baseline="25000" dirty="0"/>
              <a:t> </a:t>
            </a:r>
            <a:r>
              <a:rPr sz="3000" dirty="0"/>
              <a:t>28’</a:t>
            </a:r>
          </a:p>
          <a:p>
            <a:pPr marL="381000" indent="-342900">
              <a:lnSpc>
                <a:spcPct val="100000"/>
              </a:lnSpc>
              <a:spcBef>
                <a:spcPts val="365"/>
              </a:spcBef>
              <a:buFont typeface="Arial"/>
              <a:buChar char="•"/>
              <a:tabLst>
                <a:tab pos="380365" algn="l"/>
                <a:tab pos="381000" algn="l"/>
                <a:tab pos="6439535" algn="l"/>
              </a:tabLst>
            </a:pPr>
            <a:r>
              <a:rPr dirty="0"/>
              <a:t>No. </a:t>
            </a:r>
            <a:r>
              <a:rPr spc="-5" dirty="0"/>
              <a:t>of</a:t>
            </a:r>
            <a:r>
              <a:rPr spc="30" dirty="0"/>
              <a:t> </a:t>
            </a:r>
            <a:r>
              <a:rPr spc="-20" dirty="0"/>
              <a:t>Hydrogen</a:t>
            </a:r>
            <a:r>
              <a:rPr spc="15" dirty="0"/>
              <a:t> </a:t>
            </a:r>
            <a:r>
              <a:rPr spc="-10" dirty="0"/>
              <a:t>atoms	</a:t>
            </a:r>
            <a:r>
              <a:rPr dirty="0"/>
              <a:t>:</a:t>
            </a:r>
            <a:r>
              <a:rPr spc="-5" dirty="0"/>
              <a:t> </a:t>
            </a:r>
            <a:r>
              <a:rPr dirty="0"/>
              <a:t>12</a:t>
            </a:r>
          </a:p>
          <a:p>
            <a:pPr marL="381000" indent="-342900">
              <a:lnSpc>
                <a:spcPct val="100000"/>
              </a:lnSpc>
              <a:spcBef>
                <a:spcPts val="359"/>
              </a:spcBef>
              <a:buFont typeface="Arial"/>
              <a:buChar char="•"/>
              <a:tabLst>
                <a:tab pos="380365" algn="l"/>
                <a:tab pos="381000" algn="l"/>
                <a:tab pos="6439535" algn="l"/>
              </a:tabLst>
            </a:pPr>
            <a:r>
              <a:rPr spc="-15" dirty="0"/>
              <a:t>Four </a:t>
            </a:r>
            <a:r>
              <a:rPr dirty="0"/>
              <a:t>types of</a:t>
            </a:r>
            <a:r>
              <a:rPr spc="5" dirty="0"/>
              <a:t> </a:t>
            </a:r>
            <a:r>
              <a:rPr spc="-15" dirty="0"/>
              <a:t>Hydrogen</a:t>
            </a:r>
            <a:r>
              <a:rPr spc="10" dirty="0"/>
              <a:t> </a:t>
            </a:r>
            <a:r>
              <a:rPr spc="-10" dirty="0"/>
              <a:t>atoms	</a:t>
            </a:r>
            <a:r>
              <a:rPr dirty="0"/>
              <a:t>: 2 + 2+</a:t>
            </a:r>
            <a:r>
              <a:rPr spc="-85" dirty="0"/>
              <a:t> </a:t>
            </a:r>
            <a:r>
              <a:rPr dirty="0"/>
              <a:t>4+4</a:t>
            </a:r>
          </a:p>
          <a:p>
            <a:pPr marL="746760" lvl="1" indent="-365125">
              <a:lnSpc>
                <a:spcPct val="100000"/>
              </a:lnSpc>
              <a:spcBef>
                <a:spcPts val="359"/>
              </a:spcBef>
              <a:buAutoNum type="alphaLcPeriod"/>
              <a:tabLst>
                <a:tab pos="747395" algn="l"/>
                <a:tab pos="6439535" algn="l"/>
              </a:tabLst>
            </a:pPr>
            <a:r>
              <a:rPr sz="3000" spc="-5" dirty="0">
                <a:latin typeface="Carlito"/>
                <a:cs typeface="Carlito"/>
              </a:rPr>
              <a:t>Flag pole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Hydrogen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atoms	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10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2</a:t>
            </a:r>
          </a:p>
          <a:p>
            <a:pPr marL="763905" lvl="1" indent="-382270">
              <a:lnSpc>
                <a:spcPct val="100000"/>
              </a:lnSpc>
              <a:spcBef>
                <a:spcPts val="360"/>
              </a:spcBef>
              <a:buAutoNum type="alphaLcPeriod"/>
              <a:tabLst>
                <a:tab pos="764540" algn="l"/>
                <a:tab pos="6439535" algn="l"/>
              </a:tabLst>
            </a:pPr>
            <a:r>
              <a:rPr sz="3000" spc="-5" dirty="0">
                <a:latin typeface="Carlito"/>
                <a:cs typeface="Carlito"/>
              </a:rPr>
              <a:t>Bow-sprit</a:t>
            </a:r>
            <a:r>
              <a:rPr sz="3000" spc="1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Hydrogen</a:t>
            </a:r>
            <a:r>
              <a:rPr sz="3000" spc="1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atoms	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10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2</a:t>
            </a:r>
          </a:p>
          <a:p>
            <a:pPr marL="724535" lvl="1" indent="-342900">
              <a:lnSpc>
                <a:spcPct val="100000"/>
              </a:lnSpc>
              <a:spcBef>
                <a:spcPts val="360"/>
              </a:spcBef>
              <a:buAutoNum type="alphaLcPeriod"/>
              <a:tabLst>
                <a:tab pos="725170" algn="l"/>
                <a:tab pos="6439535" algn="l"/>
              </a:tabLst>
            </a:pPr>
            <a:r>
              <a:rPr sz="3000" dirty="0">
                <a:latin typeface="Carlito"/>
                <a:cs typeface="Carlito"/>
              </a:rPr>
              <a:t>Quasi </a:t>
            </a:r>
            <a:r>
              <a:rPr sz="3000" spc="-10" dirty="0">
                <a:latin typeface="Carlito"/>
                <a:cs typeface="Carlito"/>
              </a:rPr>
              <a:t>axial </a:t>
            </a:r>
            <a:r>
              <a:rPr sz="3000" spc="-15" dirty="0">
                <a:latin typeface="Carlito"/>
                <a:cs typeface="Carlito"/>
              </a:rPr>
              <a:t>Hydrogen</a:t>
            </a:r>
            <a:r>
              <a:rPr sz="3000" spc="1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atoms	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10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4</a:t>
            </a:r>
          </a:p>
          <a:p>
            <a:pPr marL="763905" lvl="1" indent="-382270">
              <a:lnSpc>
                <a:spcPct val="100000"/>
              </a:lnSpc>
              <a:spcBef>
                <a:spcPts val="360"/>
              </a:spcBef>
              <a:buAutoNum type="alphaLcPeriod"/>
              <a:tabLst>
                <a:tab pos="764540" algn="l"/>
                <a:tab pos="6439535" algn="l"/>
              </a:tabLst>
            </a:pPr>
            <a:r>
              <a:rPr sz="3000" dirty="0">
                <a:latin typeface="Carlito"/>
                <a:cs typeface="Carlito"/>
              </a:rPr>
              <a:t>Quasi </a:t>
            </a:r>
            <a:r>
              <a:rPr sz="3000" spc="-10" dirty="0">
                <a:latin typeface="Carlito"/>
                <a:cs typeface="Carlito"/>
              </a:rPr>
              <a:t>equatorial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Hydrogen</a:t>
            </a:r>
            <a:r>
              <a:rPr sz="3000" spc="2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atoms	</a:t>
            </a:r>
            <a:r>
              <a:rPr sz="3000" dirty="0">
                <a:latin typeface="Carlito"/>
                <a:cs typeface="Carlito"/>
              </a:rPr>
              <a:t>: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4</a:t>
            </a:r>
          </a:p>
        </p:txBody>
      </p:sp>
      <p:sp>
        <p:nvSpPr>
          <p:cNvPr id="8" name="object 8"/>
          <p:cNvSpPr/>
          <p:nvPr/>
        </p:nvSpPr>
        <p:spPr>
          <a:xfrm>
            <a:off x="5138887" y="1838044"/>
            <a:ext cx="1092835" cy="385445"/>
          </a:xfrm>
          <a:custGeom>
            <a:avLst/>
            <a:gdLst/>
            <a:ahLst/>
            <a:cxnLst/>
            <a:rect l="l" t="t" r="r" b="b"/>
            <a:pathLst>
              <a:path w="1092835" h="385444">
                <a:moveTo>
                  <a:pt x="218502" y="385094"/>
                </a:moveTo>
                <a:lnTo>
                  <a:pt x="0" y="0"/>
                </a:lnTo>
              </a:path>
              <a:path w="1092835" h="385444">
                <a:moveTo>
                  <a:pt x="873995" y="385094"/>
                </a:moveTo>
                <a:lnTo>
                  <a:pt x="218502" y="385094"/>
                </a:lnTo>
              </a:path>
              <a:path w="1092835" h="385444">
                <a:moveTo>
                  <a:pt x="1092488" y="0"/>
                </a:moveTo>
                <a:lnTo>
                  <a:pt x="873995" y="385094"/>
                </a:lnTo>
              </a:path>
              <a:path w="1092835" h="385444">
                <a:moveTo>
                  <a:pt x="761710" y="191004"/>
                </a:moveTo>
                <a:lnTo>
                  <a:pt x="1092488" y="0"/>
                </a:lnTo>
              </a:path>
              <a:path w="1092835" h="385444">
                <a:moveTo>
                  <a:pt x="330786" y="191004"/>
                </a:moveTo>
                <a:lnTo>
                  <a:pt x="761710" y="191004"/>
                </a:lnTo>
              </a:path>
              <a:path w="1092835" h="385444">
                <a:moveTo>
                  <a:pt x="330786" y="191004"/>
                </a:moveTo>
                <a:lnTo>
                  <a:pt x="0" y="0"/>
                </a:lnTo>
              </a:path>
            </a:pathLst>
          </a:custGeom>
          <a:ln w="92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43D4D-F9BB-48FB-AC04-5029BF059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492443"/>
          </a:xfrm>
        </p:spPr>
        <p:txBody>
          <a:bodyPr/>
          <a:lstStyle/>
          <a:p>
            <a:r>
              <a:rPr lang="en-US" dirty="0"/>
              <a:t>Steric Strain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33393-5E33-40B5-94BD-D83A0E0D0C0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4800" y="1219200"/>
            <a:ext cx="8305800" cy="3505200"/>
          </a:xfrm>
        </p:spPr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Steric strain is the increase in potential energy of a molecule due to repulsion between groups on non-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neighbouring</a:t>
            </a:r>
            <a:r>
              <a:rPr lang="en-US" b="0" i="0" dirty="0">
                <a:solidFill>
                  <a:srgbClr val="333333"/>
                </a:solidFill>
                <a:effectLst/>
                <a:latin typeface="Nunito Sans" panose="020B0604020202020204" pitchFamily="2" charset="0"/>
              </a:rPr>
              <a:t> carbons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8407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8763000" cy="60960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475615">
              <a:lnSpc>
                <a:spcPct val="100000"/>
              </a:lnSpc>
              <a:spcBef>
                <a:spcPts val="280"/>
              </a:spcBef>
            </a:pPr>
            <a:r>
              <a:rPr spc="-30" dirty="0">
                <a:solidFill>
                  <a:srgbClr val="E36C09"/>
                </a:solidFill>
              </a:rPr>
              <a:t>Types </a:t>
            </a:r>
            <a:r>
              <a:rPr dirty="0">
                <a:solidFill>
                  <a:srgbClr val="E36C09"/>
                </a:solidFill>
              </a:rPr>
              <a:t>of </a:t>
            </a:r>
            <a:r>
              <a:rPr spc="-15" dirty="0">
                <a:solidFill>
                  <a:srgbClr val="E36C09"/>
                </a:solidFill>
              </a:rPr>
              <a:t>Hydrogen atoms </a:t>
            </a:r>
            <a:r>
              <a:rPr dirty="0">
                <a:solidFill>
                  <a:srgbClr val="E36C09"/>
                </a:solidFill>
              </a:rPr>
              <a:t>in </a:t>
            </a:r>
            <a:r>
              <a:rPr spc="-5" dirty="0">
                <a:solidFill>
                  <a:srgbClr val="E36C09"/>
                </a:solidFill>
              </a:rPr>
              <a:t>Boat</a:t>
            </a:r>
            <a:r>
              <a:rPr spc="75" dirty="0">
                <a:solidFill>
                  <a:srgbClr val="E36C09"/>
                </a:solidFill>
              </a:rPr>
              <a:t> </a:t>
            </a:r>
            <a:r>
              <a:rPr spc="-15" dirty="0">
                <a:solidFill>
                  <a:srgbClr val="E36C09"/>
                </a:solidFill>
              </a:rPr>
              <a:t>Conformation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914400"/>
            <a:ext cx="8686800" cy="5638800"/>
          </a:xfrm>
          <a:custGeom>
            <a:avLst/>
            <a:gdLst/>
            <a:ahLst/>
            <a:cxnLst/>
            <a:rect l="l" t="t" r="r" b="b"/>
            <a:pathLst>
              <a:path w="8686800" h="5638800">
                <a:moveTo>
                  <a:pt x="0" y="5638800"/>
                </a:moveTo>
                <a:lnTo>
                  <a:pt x="8686800" y="5638800"/>
                </a:lnTo>
                <a:lnTo>
                  <a:pt x="8686800" y="0"/>
                </a:lnTo>
                <a:lnTo>
                  <a:pt x="0" y="0"/>
                </a:lnTo>
                <a:lnTo>
                  <a:pt x="0" y="56388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82922" y="1711198"/>
            <a:ext cx="7626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rlito"/>
                <a:cs typeface="Carlito"/>
              </a:rPr>
              <a:t>Ring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Axis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495" y="5279897"/>
            <a:ext cx="1316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fp : </a:t>
            </a:r>
            <a:r>
              <a:rPr sz="1800" spc="-5" dirty="0">
                <a:latin typeface="Carlito"/>
                <a:cs typeface="Carlito"/>
              </a:rPr>
              <a:t>Flag</a:t>
            </a:r>
            <a:r>
              <a:rPr sz="1800" spc="-5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Pole,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15414" y="5279897"/>
            <a:ext cx="1711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bs </a:t>
            </a:r>
            <a:r>
              <a:rPr sz="1800" dirty="0">
                <a:latin typeface="Carlito"/>
                <a:cs typeface="Carlito"/>
              </a:rPr>
              <a:t>: </a:t>
            </a:r>
            <a:r>
              <a:rPr sz="1800" spc="-5" dirty="0">
                <a:latin typeface="Carlito"/>
                <a:cs typeface="Carlito"/>
              </a:rPr>
              <a:t>Bow </a:t>
            </a:r>
            <a:r>
              <a:rPr sz="1800" dirty="0">
                <a:latin typeface="Carlito"/>
                <a:cs typeface="Carlito"/>
              </a:rPr>
              <a:t>– </a:t>
            </a:r>
            <a:r>
              <a:rPr sz="1800" spc="-5" dirty="0">
                <a:latin typeface="Carlito"/>
                <a:cs typeface="Carlito"/>
              </a:rPr>
              <a:t>sprit</a:t>
            </a:r>
            <a:r>
              <a:rPr sz="1800" spc="38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,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11651" y="5279897"/>
            <a:ext cx="1496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qa : </a:t>
            </a:r>
            <a:r>
              <a:rPr sz="1800" spc="-5" dirty="0">
                <a:latin typeface="Carlito"/>
                <a:cs typeface="Carlito"/>
              </a:rPr>
              <a:t>quasi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axial,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44692" y="5279897"/>
            <a:ext cx="20300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3860" algn="l"/>
              </a:tabLst>
            </a:pPr>
            <a:r>
              <a:rPr sz="1800" dirty="0">
                <a:latin typeface="Carlito"/>
                <a:cs typeface="Carlito"/>
              </a:rPr>
              <a:t>qe	: </a:t>
            </a:r>
            <a:r>
              <a:rPr sz="1800" spc="-5" dirty="0">
                <a:latin typeface="Carlito"/>
                <a:cs typeface="Carlito"/>
              </a:rPr>
              <a:t>quasi</a:t>
            </a:r>
            <a:r>
              <a:rPr sz="1800" spc="-4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eqautorial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60034" y="1869754"/>
            <a:ext cx="3448685" cy="3117850"/>
          </a:xfrm>
          <a:custGeom>
            <a:avLst/>
            <a:gdLst/>
            <a:ahLst/>
            <a:cxnLst/>
            <a:rect l="l" t="t" r="r" b="b"/>
            <a:pathLst>
              <a:path w="3448685" h="3117850">
                <a:moveTo>
                  <a:pt x="1201100" y="1543614"/>
                </a:moveTo>
                <a:lnTo>
                  <a:pt x="2365994" y="1543614"/>
                </a:lnTo>
              </a:path>
              <a:path w="3448685" h="3117850">
                <a:moveTo>
                  <a:pt x="829208" y="2028752"/>
                </a:moveTo>
                <a:lnTo>
                  <a:pt x="2765314" y="2028752"/>
                </a:lnTo>
              </a:path>
              <a:path w="3448685" h="3117850">
                <a:moveTo>
                  <a:pt x="838558" y="2028752"/>
                </a:moveTo>
                <a:lnTo>
                  <a:pt x="411480" y="829912"/>
                </a:lnTo>
              </a:path>
              <a:path w="3448685" h="3117850">
                <a:moveTo>
                  <a:pt x="411480" y="829912"/>
                </a:moveTo>
                <a:lnTo>
                  <a:pt x="1219470" y="1552719"/>
                </a:lnTo>
              </a:path>
              <a:path w="3448685" h="3117850">
                <a:moveTo>
                  <a:pt x="2344584" y="1543614"/>
                </a:moveTo>
                <a:lnTo>
                  <a:pt x="3051882" y="838890"/>
                </a:lnTo>
              </a:path>
              <a:path w="3448685" h="3117850">
                <a:moveTo>
                  <a:pt x="3051882" y="848248"/>
                </a:moveTo>
                <a:lnTo>
                  <a:pt x="2746945" y="2028752"/>
                </a:lnTo>
              </a:path>
              <a:path w="3448685" h="3117850">
                <a:moveTo>
                  <a:pt x="1686187" y="0"/>
                </a:moveTo>
                <a:lnTo>
                  <a:pt x="1686188" y="1744928"/>
                </a:lnTo>
              </a:path>
              <a:path w="3448685" h="3117850">
                <a:moveTo>
                  <a:pt x="1686188" y="1830536"/>
                </a:moveTo>
                <a:lnTo>
                  <a:pt x="1695182" y="1888427"/>
                </a:lnTo>
              </a:path>
              <a:path w="3448685" h="3117850">
                <a:moveTo>
                  <a:pt x="1695182" y="1992042"/>
                </a:moveTo>
                <a:lnTo>
                  <a:pt x="1695182" y="2108101"/>
                </a:lnTo>
              </a:path>
              <a:path w="3448685" h="3117850">
                <a:moveTo>
                  <a:pt x="1695182" y="2278927"/>
                </a:moveTo>
                <a:lnTo>
                  <a:pt x="1695182" y="2422059"/>
                </a:lnTo>
              </a:path>
              <a:path w="3448685" h="3117850">
                <a:moveTo>
                  <a:pt x="1704177" y="2611233"/>
                </a:moveTo>
                <a:lnTo>
                  <a:pt x="1704177" y="2745653"/>
                </a:lnTo>
              </a:path>
              <a:path w="3448685" h="3117850">
                <a:moveTo>
                  <a:pt x="1713552" y="2907147"/>
                </a:moveTo>
                <a:lnTo>
                  <a:pt x="1713552" y="3117795"/>
                </a:lnTo>
              </a:path>
              <a:path w="3448685" h="3117850">
                <a:moveTo>
                  <a:pt x="1676813" y="18335"/>
                </a:moveTo>
                <a:lnTo>
                  <a:pt x="1743830" y="131384"/>
                </a:lnTo>
              </a:path>
              <a:path w="3448685" h="3117850">
                <a:moveTo>
                  <a:pt x="1686187" y="45776"/>
                </a:moveTo>
                <a:lnTo>
                  <a:pt x="1637159" y="170838"/>
                </a:lnTo>
              </a:path>
              <a:path w="3448685" h="3117850">
                <a:moveTo>
                  <a:pt x="1713552" y="3108460"/>
                </a:moveTo>
                <a:lnTo>
                  <a:pt x="1771322" y="3050585"/>
                </a:lnTo>
              </a:path>
              <a:path w="3448685" h="3117850">
                <a:moveTo>
                  <a:pt x="1695182" y="3099436"/>
                </a:moveTo>
                <a:lnTo>
                  <a:pt x="1628165" y="3050585"/>
                </a:lnTo>
              </a:path>
              <a:path w="3448685" h="3117850">
                <a:moveTo>
                  <a:pt x="2335463" y="1534636"/>
                </a:moveTo>
                <a:lnTo>
                  <a:pt x="2506364" y="1876287"/>
                </a:lnTo>
              </a:path>
              <a:path w="3448685" h="3117850">
                <a:moveTo>
                  <a:pt x="1201100" y="1534636"/>
                </a:moveTo>
                <a:lnTo>
                  <a:pt x="1036507" y="1857977"/>
                </a:lnTo>
              </a:path>
              <a:path w="3448685" h="3117850">
                <a:moveTo>
                  <a:pt x="1201100" y="1543614"/>
                </a:moveTo>
                <a:lnTo>
                  <a:pt x="1009079" y="1180567"/>
                </a:lnTo>
              </a:path>
              <a:path w="3448685" h="3117850">
                <a:moveTo>
                  <a:pt x="2323300" y="1543614"/>
                </a:moveTo>
                <a:lnTo>
                  <a:pt x="2466458" y="1220400"/>
                </a:lnTo>
              </a:path>
              <a:path w="3448685" h="3117850">
                <a:moveTo>
                  <a:pt x="847603" y="2019420"/>
                </a:moveTo>
                <a:lnTo>
                  <a:pt x="722600" y="2400891"/>
                </a:lnTo>
              </a:path>
              <a:path w="3448685" h="3117850">
                <a:moveTo>
                  <a:pt x="2743904" y="2040891"/>
                </a:moveTo>
                <a:lnTo>
                  <a:pt x="2905684" y="2364182"/>
                </a:lnTo>
              </a:path>
              <a:path w="3448685" h="3117850">
                <a:moveTo>
                  <a:pt x="2686134" y="646934"/>
                </a:moveTo>
                <a:lnTo>
                  <a:pt x="3058090" y="848248"/>
                </a:lnTo>
              </a:path>
              <a:path w="3448685" h="3117850">
                <a:moveTo>
                  <a:pt x="426759" y="838890"/>
                </a:moveTo>
                <a:lnTo>
                  <a:pt x="789618" y="610263"/>
                </a:lnTo>
              </a:path>
              <a:path w="3448685" h="3117850">
                <a:moveTo>
                  <a:pt x="3058090" y="848248"/>
                </a:moveTo>
                <a:lnTo>
                  <a:pt x="3448415" y="848248"/>
                </a:lnTo>
              </a:path>
              <a:path w="3448685" h="3117850">
                <a:moveTo>
                  <a:pt x="426759" y="848248"/>
                </a:moveTo>
                <a:lnTo>
                  <a:pt x="0" y="848248"/>
                </a:lnTo>
              </a:path>
              <a:path w="3448685" h="3117850">
                <a:moveTo>
                  <a:pt x="457316" y="1687138"/>
                </a:moveTo>
                <a:lnTo>
                  <a:pt x="856636" y="2031863"/>
                </a:lnTo>
              </a:path>
              <a:path w="3448685" h="3117850">
                <a:moveTo>
                  <a:pt x="2753152" y="2031863"/>
                </a:moveTo>
                <a:lnTo>
                  <a:pt x="3021350" y="1763390"/>
                </a:lnTo>
              </a:path>
            </a:pathLst>
          </a:custGeom>
          <a:ln w="62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505319" y="2433706"/>
            <a:ext cx="26670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7" baseline="13888" dirty="0">
                <a:latin typeface="Arial"/>
                <a:cs typeface="Arial"/>
              </a:rPr>
              <a:t>H</a:t>
            </a:r>
            <a:r>
              <a:rPr sz="800" b="1" spc="5" dirty="0">
                <a:latin typeface="Arial"/>
                <a:cs typeface="Arial"/>
              </a:rPr>
              <a:t>fp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47364" y="2415244"/>
            <a:ext cx="22923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b="1" spc="-105" dirty="0">
                <a:latin typeface="Arial"/>
                <a:cs typeface="Arial"/>
              </a:rPr>
              <a:t>H</a:t>
            </a:r>
            <a:r>
              <a:rPr sz="1000" b="1" spc="20" dirty="0">
                <a:latin typeface="Arial"/>
                <a:cs typeface="Arial"/>
              </a:rPr>
              <a:t>f</a:t>
            </a:r>
            <a:r>
              <a:rPr sz="1000" b="1" spc="5" dirty="0">
                <a:latin typeface="Arial"/>
                <a:cs typeface="Arial"/>
              </a:rPr>
              <a:t>p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36519" y="2659172"/>
            <a:ext cx="29972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44" baseline="13888" dirty="0">
                <a:latin typeface="Arial"/>
                <a:cs typeface="Arial"/>
              </a:rPr>
              <a:t>H</a:t>
            </a:r>
            <a:r>
              <a:rPr sz="800" b="1" spc="30" dirty="0">
                <a:latin typeface="Arial"/>
                <a:cs typeface="Arial"/>
              </a:rPr>
              <a:t>bs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10951" y="2607579"/>
            <a:ext cx="25527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b="1" spc="-105" dirty="0">
                <a:latin typeface="Arial"/>
                <a:cs typeface="Arial"/>
              </a:rPr>
              <a:t>H</a:t>
            </a:r>
            <a:r>
              <a:rPr sz="1000" b="1" spc="10" dirty="0">
                <a:latin typeface="Arial"/>
                <a:cs typeface="Arial"/>
              </a:rPr>
              <a:t>b</a:t>
            </a:r>
            <a:r>
              <a:rPr sz="1000" b="1" spc="5" dirty="0"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694540" y="2952291"/>
            <a:ext cx="29972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44" baseline="13888" dirty="0">
                <a:latin typeface="Arial"/>
                <a:cs typeface="Arial"/>
              </a:rPr>
              <a:t>H</a:t>
            </a:r>
            <a:r>
              <a:rPr sz="800" b="1" spc="30" dirty="0">
                <a:latin typeface="Arial"/>
                <a:cs typeface="Arial"/>
              </a:rPr>
              <a:t>qe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51906" y="2991871"/>
            <a:ext cx="28067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spc="-15" baseline="16666" dirty="0">
                <a:latin typeface="Arial"/>
                <a:cs typeface="Arial"/>
              </a:rPr>
              <a:t>H</a:t>
            </a:r>
            <a:r>
              <a:rPr sz="800" spc="-10" dirty="0">
                <a:latin typeface="Arial"/>
                <a:cs typeface="Arial"/>
              </a:rPr>
              <a:t>qe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6262" y="3467588"/>
            <a:ext cx="29972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44" baseline="13888" dirty="0">
                <a:latin typeface="Arial"/>
                <a:cs typeface="Arial"/>
              </a:rPr>
              <a:t>H</a:t>
            </a:r>
            <a:r>
              <a:rPr sz="800" b="1" spc="30" dirty="0">
                <a:latin typeface="Arial"/>
                <a:cs typeface="Arial"/>
              </a:rPr>
              <a:t>qe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15793" y="3574694"/>
            <a:ext cx="29972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44" baseline="13888" dirty="0">
                <a:latin typeface="Arial"/>
                <a:cs typeface="Arial"/>
              </a:rPr>
              <a:t>H</a:t>
            </a:r>
            <a:r>
              <a:rPr sz="800" b="1" spc="30" dirty="0">
                <a:latin typeface="Arial"/>
                <a:cs typeface="Arial"/>
              </a:rPr>
              <a:t>qe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85494" y="3659911"/>
            <a:ext cx="29972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44" baseline="13888" dirty="0">
                <a:latin typeface="Arial"/>
                <a:cs typeface="Arial"/>
              </a:rPr>
              <a:t>H</a:t>
            </a:r>
            <a:r>
              <a:rPr sz="800" b="1" spc="30" dirty="0">
                <a:latin typeface="Arial"/>
                <a:cs typeface="Arial"/>
              </a:rPr>
              <a:t>qa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09929" y="3668927"/>
            <a:ext cx="29908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44" baseline="13888" dirty="0">
                <a:latin typeface="Arial"/>
                <a:cs typeface="Arial"/>
              </a:rPr>
              <a:t>H</a:t>
            </a:r>
            <a:r>
              <a:rPr sz="800" b="1" spc="30" dirty="0">
                <a:latin typeface="Arial"/>
                <a:cs typeface="Arial"/>
              </a:rPr>
              <a:t>qa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27618" y="4175486"/>
            <a:ext cx="29908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44" baseline="13888" dirty="0">
                <a:latin typeface="Arial"/>
                <a:cs typeface="Arial"/>
              </a:rPr>
              <a:t>H</a:t>
            </a:r>
            <a:r>
              <a:rPr sz="800" b="1" spc="30" dirty="0">
                <a:latin typeface="Arial"/>
                <a:cs typeface="Arial"/>
              </a:rPr>
              <a:t>qa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89666" y="4211892"/>
            <a:ext cx="299720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b="1" spc="44" baseline="13888" dirty="0">
                <a:latin typeface="Arial"/>
                <a:cs typeface="Arial"/>
              </a:rPr>
              <a:t>H</a:t>
            </a:r>
            <a:r>
              <a:rPr sz="800" b="1" spc="30" dirty="0">
                <a:latin typeface="Arial"/>
                <a:cs typeface="Arial"/>
              </a:rPr>
              <a:t>qa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605294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111760" rIns="0" bIns="0" rtlCol="0">
            <a:spAutoFit/>
          </a:bodyPr>
          <a:lstStyle/>
          <a:p>
            <a:pPr marL="776605">
              <a:lnSpc>
                <a:spcPct val="100000"/>
              </a:lnSpc>
              <a:spcBef>
                <a:spcPts val="880"/>
              </a:spcBef>
            </a:pPr>
            <a:r>
              <a:rPr spc="-40" dirty="0">
                <a:solidFill>
                  <a:schemeClr val="accent6">
                    <a:lumMod val="75000"/>
                  </a:schemeClr>
                </a:solidFill>
              </a:rPr>
              <a:t>Twist </a:t>
            </a:r>
            <a:r>
              <a:rPr spc="-5" dirty="0">
                <a:solidFill>
                  <a:schemeClr val="accent6">
                    <a:lumMod val="75000"/>
                  </a:schemeClr>
                </a:solidFill>
              </a:rPr>
              <a:t>Boat </a:t>
            </a:r>
            <a:r>
              <a:rPr dirty="0">
                <a:solidFill>
                  <a:schemeClr val="accent6">
                    <a:lumMod val="75000"/>
                  </a:schemeClr>
                </a:solidFill>
              </a:rPr>
              <a:t>and </a:t>
            </a:r>
            <a:r>
              <a:rPr spc="-5" dirty="0">
                <a:solidFill>
                  <a:schemeClr val="accent6">
                    <a:lumMod val="75000"/>
                  </a:schemeClr>
                </a:solidFill>
              </a:rPr>
              <a:t>Half Chair</a:t>
            </a:r>
            <a:r>
              <a:rPr spc="65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pc="-15" dirty="0">
                <a:solidFill>
                  <a:schemeClr val="accent6">
                    <a:lumMod val="75000"/>
                  </a:schemeClr>
                </a:solidFill>
              </a:rPr>
              <a:t>Conformations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990600"/>
            <a:ext cx="8763000" cy="5562600"/>
          </a:xfrm>
          <a:custGeom>
            <a:avLst/>
            <a:gdLst/>
            <a:ahLst/>
            <a:cxnLst/>
            <a:rect l="l" t="t" r="r" b="b"/>
            <a:pathLst>
              <a:path w="8763000" h="5562600">
                <a:moveTo>
                  <a:pt x="0" y="5562600"/>
                </a:moveTo>
                <a:lnTo>
                  <a:pt x="8763000" y="5562600"/>
                </a:lnTo>
                <a:lnTo>
                  <a:pt x="8763000" y="0"/>
                </a:lnTo>
                <a:lnTo>
                  <a:pt x="0" y="0"/>
                </a:lnTo>
                <a:lnTo>
                  <a:pt x="0" y="556260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81940" y="3241370"/>
            <a:ext cx="8320405" cy="34862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latin typeface="Carlito"/>
                <a:cs typeface="Carlito"/>
              </a:rPr>
              <a:t>Half Chair </a:t>
            </a:r>
            <a:r>
              <a:rPr sz="3200" spc="-15" dirty="0">
                <a:latin typeface="Carlito"/>
                <a:cs typeface="Carlito"/>
              </a:rPr>
              <a:t>Conformation </a:t>
            </a:r>
            <a:r>
              <a:rPr sz="3200" dirty="0">
                <a:latin typeface="Carlito"/>
                <a:cs typeface="Carlito"/>
              </a:rPr>
              <a:t>: If </a:t>
            </a:r>
            <a:r>
              <a:rPr sz="3200" spc="20" dirty="0">
                <a:latin typeface="Carlito"/>
                <a:cs typeface="Carlito"/>
              </a:rPr>
              <a:t>C</a:t>
            </a:r>
            <a:r>
              <a:rPr sz="3150" spc="30" baseline="-21164" dirty="0">
                <a:latin typeface="Carlito"/>
                <a:cs typeface="Carlito"/>
              </a:rPr>
              <a:t>1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5" dirty="0">
                <a:latin typeface="Carlito"/>
                <a:cs typeface="Carlito"/>
              </a:rPr>
              <a:t>C</a:t>
            </a:r>
            <a:r>
              <a:rPr sz="3150" spc="7" baseline="-21164" dirty="0">
                <a:latin typeface="Carlito"/>
                <a:cs typeface="Carlito"/>
              </a:rPr>
              <a:t>4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5" dirty="0">
                <a:latin typeface="Carlito"/>
                <a:cs typeface="Carlito"/>
              </a:rPr>
              <a:t>chair  </a:t>
            </a:r>
            <a:r>
              <a:rPr sz="3200" spc="-15" dirty="0">
                <a:latin typeface="Carlito"/>
                <a:cs typeface="Carlito"/>
              </a:rPr>
              <a:t>conformation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5" dirty="0">
                <a:latin typeface="Carlito"/>
                <a:cs typeface="Carlito"/>
              </a:rPr>
              <a:t>brought </a:t>
            </a:r>
            <a:r>
              <a:rPr sz="3200" dirty="0">
                <a:latin typeface="Carlito"/>
                <a:cs typeface="Carlito"/>
              </a:rPr>
              <a:t>in the </a:t>
            </a:r>
            <a:r>
              <a:rPr sz="3200" spc="-25" dirty="0">
                <a:latin typeface="Carlito"/>
                <a:cs typeface="Carlito"/>
              </a:rPr>
              <a:t>average </a:t>
            </a:r>
            <a:r>
              <a:rPr sz="3200" spc="-5" dirty="0">
                <a:latin typeface="Carlito"/>
                <a:cs typeface="Carlito"/>
              </a:rPr>
              <a:t>plane of 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5" dirty="0">
                <a:latin typeface="Carlito"/>
                <a:cs typeface="Carlito"/>
              </a:rPr>
              <a:t>ring,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resulting </a:t>
            </a:r>
            <a:r>
              <a:rPr sz="3200" spc="-15" dirty="0">
                <a:latin typeface="Carlito"/>
                <a:cs typeface="Carlito"/>
              </a:rPr>
              <a:t>conformation </a:t>
            </a:r>
            <a:r>
              <a:rPr sz="3200" dirty="0">
                <a:latin typeface="Carlito"/>
                <a:cs typeface="Carlito"/>
              </a:rPr>
              <a:t>is known as  </a:t>
            </a:r>
            <a:r>
              <a:rPr sz="3200" spc="-5" dirty="0">
                <a:latin typeface="Carlito"/>
                <a:cs typeface="Carlito"/>
              </a:rPr>
              <a:t>Half </a:t>
            </a:r>
            <a:r>
              <a:rPr sz="3200" dirty="0">
                <a:latin typeface="Carlito"/>
                <a:cs typeface="Carlito"/>
              </a:rPr>
              <a:t>chair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15" dirty="0" err="1">
                <a:latin typeface="Carlito"/>
                <a:cs typeface="Carlito"/>
              </a:rPr>
              <a:t>conformation</a:t>
            </a:r>
            <a:r>
              <a:rPr lang="en-US" sz="3200" spc="-15" dirty="0" err="1">
                <a:latin typeface="Carlito"/>
                <a:cs typeface="Carlito"/>
              </a:rPr>
              <a:t>.The</a:t>
            </a:r>
            <a:r>
              <a:rPr lang="en-US" sz="3200" spc="-15" dirty="0">
                <a:latin typeface="Carlito"/>
                <a:cs typeface="Carlito"/>
              </a:rPr>
              <a:t> conformation has both angle strain and </a:t>
            </a:r>
          </a:p>
          <a:p>
            <a:pPr marL="38100" marR="30480">
              <a:lnSpc>
                <a:spcPct val="100000"/>
              </a:lnSpc>
              <a:spcBef>
                <a:spcPts val="105"/>
              </a:spcBef>
              <a:tabLst>
                <a:tab pos="380365" algn="l"/>
                <a:tab pos="381000" algn="l"/>
              </a:tabLst>
            </a:pPr>
            <a:r>
              <a:rPr lang="en-US" sz="3200" spc="-15" dirty="0">
                <a:latin typeface="Carlito"/>
                <a:cs typeface="Carlito"/>
              </a:rPr>
              <a:t>   torsional strain</a:t>
            </a:r>
          </a:p>
          <a:p>
            <a:pPr marL="381000" marR="304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endParaRPr sz="32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16239" y="2467148"/>
            <a:ext cx="1047750" cy="608330"/>
          </a:xfrm>
          <a:custGeom>
            <a:avLst/>
            <a:gdLst/>
            <a:ahLst/>
            <a:cxnLst/>
            <a:rect l="l" t="t" r="r" b="b"/>
            <a:pathLst>
              <a:path w="1047750" h="608330">
                <a:moveTo>
                  <a:pt x="134170" y="589768"/>
                </a:moveTo>
                <a:lnTo>
                  <a:pt x="913666" y="589768"/>
                </a:lnTo>
              </a:path>
              <a:path w="1047750" h="608330">
                <a:moveTo>
                  <a:pt x="237461" y="401269"/>
                </a:moveTo>
                <a:lnTo>
                  <a:pt x="724876" y="401269"/>
                </a:lnTo>
              </a:path>
              <a:path w="1047750" h="608330">
                <a:moveTo>
                  <a:pt x="1047494" y="133748"/>
                </a:moveTo>
                <a:lnTo>
                  <a:pt x="715834" y="401269"/>
                </a:lnTo>
              </a:path>
              <a:path w="1047750" h="608330">
                <a:moveTo>
                  <a:pt x="1047494" y="115392"/>
                </a:moveTo>
                <a:lnTo>
                  <a:pt x="904611" y="607808"/>
                </a:lnTo>
              </a:path>
              <a:path w="1047750" h="608330">
                <a:moveTo>
                  <a:pt x="219365" y="389133"/>
                </a:moveTo>
                <a:lnTo>
                  <a:pt x="9041" y="182279"/>
                </a:lnTo>
              </a:path>
              <a:path w="1047750" h="608330">
                <a:moveTo>
                  <a:pt x="9041" y="182279"/>
                </a:moveTo>
                <a:lnTo>
                  <a:pt x="161321" y="589768"/>
                </a:lnTo>
              </a:path>
              <a:path w="1047750" h="608330">
                <a:moveTo>
                  <a:pt x="0" y="200634"/>
                </a:moveTo>
                <a:lnTo>
                  <a:pt x="344176" y="9013"/>
                </a:lnTo>
              </a:path>
              <a:path w="1047750" h="608330">
                <a:moveTo>
                  <a:pt x="742972" y="0"/>
                </a:moveTo>
                <a:lnTo>
                  <a:pt x="1047494" y="142774"/>
                </a:lnTo>
              </a:path>
            </a:pathLst>
          </a:custGeom>
          <a:ln w="623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68945" y="2357386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52276" y="2348056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166544" y="1895657"/>
            <a:ext cx="4641215" cy="1432560"/>
            <a:chOff x="4166544" y="1895657"/>
            <a:chExt cx="4641215" cy="1432560"/>
          </a:xfrm>
        </p:grpSpPr>
        <p:sp>
          <p:nvSpPr>
            <p:cNvPr id="9" name="object 9"/>
            <p:cNvSpPr/>
            <p:nvPr/>
          </p:nvSpPr>
          <p:spPr>
            <a:xfrm>
              <a:off x="5807911" y="2801532"/>
              <a:ext cx="838200" cy="0"/>
            </a:xfrm>
            <a:custGeom>
              <a:avLst/>
              <a:gdLst/>
              <a:ahLst/>
              <a:cxnLst/>
              <a:rect l="l" t="t" r="r" b="b"/>
              <a:pathLst>
                <a:path w="838200">
                  <a:moveTo>
                    <a:pt x="0" y="0"/>
                  </a:moveTo>
                  <a:lnTo>
                    <a:pt x="837615" y="0"/>
                  </a:lnTo>
                </a:path>
              </a:pathLst>
            </a:custGeom>
            <a:ln w="902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544962" y="2777272"/>
              <a:ext cx="100965" cy="48895"/>
            </a:xfrm>
            <a:custGeom>
              <a:avLst/>
              <a:gdLst/>
              <a:ahLst/>
              <a:cxnLst/>
              <a:rect l="l" t="t" r="r" b="b"/>
              <a:pathLst>
                <a:path w="100965" h="48894">
                  <a:moveTo>
                    <a:pt x="0" y="0"/>
                  </a:moveTo>
                  <a:lnTo>
                    <a:pt x="18134" y="24259"/>
                  </a:lnTo>
                  <a:lnTo>
                    <a:pt x="0" y="48531"/>
                  </a:lnTo>
                  <a:lnTo>
                    <a:pt x="100564" y="242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544962" y="2777272"/>
              <a:ext cx="100965" cy="48895"/>
            </a:xfrm>
            <a:custGeom>
              <a:avLst/>
              <a:gdLst/>
              <a:ahLst/>
              <a:cxnLst/>
              <a:rect l="l" t="t" r="r" b="b"/>
              <a:pathLst>
                <a:path w="100965" h="48894">
                  <a:moveTo>
                    <a:pt x="0" y="0"/>
                  </a:moveTo>
                  <a:lnTo>
                    <a:pt x="100564" y="24259"/>
                  </a:lnTo>
                  <a:lnTo>
                    <a:pt x="0" y="48531"/>
                  </a:lnTo>
                  <a:lnTo>
                    <a:pt x="18134" y="24259"/>
                  </a:lnTo>
                  <a:lnTo>
                    <a:pt x="0" y="0"/>
                  </a:lnTo>
                </a:path>
              </a:pathLst>
            </a:custGeom>
            <a:ln w="902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169719" y="1898832"/>
              <a:ext cx="4634865" cy="1426210"/>
            </a:xfrm>
            <a:custGeom>
              <a:avLst/>
              <a:gdLst/>
              <a:ahLst/>
              <a:cxnLst/>
              <a:rect l="l" t="t" r="r" b="b"/>
              <a:pathLst>
                <a:path w="4634865" h="1426210">
                  <a:moveTo>
                    <a:pt x="3026819" y="978599"/>
                  </a:moveTo>
                  <a:lnTo>
                    <a:pt x="3904001" y="1176124"/>
                  </a:lnTo>
                </a:path>
                <a:path w="4634865" h="1426210">
                  <a:moveTo>
                    <a:pt x="3026819" y="978599"/>
                  </a:moveTo>
                  <a:lnTo>
                    <a:pt x="2932595" y="407173"/>
                  </a:lnTo>
                </a:path>
                <a:path w="4634865" h="1426210">
                  <a:moveTo>
                    <a:pt x="2923591" y="407173"/>
                  </a:moveTo>
                  <a:lnTo>
                    <a:pt x="3206643" y="863194"/>
                  </a:lnTo>
                </a:path>
                <a:path w="4634865" h="1426210">
                  <a:moveTo>
                    <a:pt x="3228075" y="844851"/>
                  </a:moveTo>
                  <a:lnTo>
                    <a:pt x="3197512" y="817469"/>
                  </a:lnTo>
                </a:path>
                <a:path w="4634865" h="1426210">
                  <a:moveTo>
                    <a:pt x="3197512" y="844851"/>
                  </a:moveTo>
                  <a:lnTo>
                    <a:pt x="4016613" y="1413468"/>
                  </a:lnTo>
                </a:path>
                <a:path w="4634865" h="1426210">
                  <a:moveTo>
                    <a:pt x="3904001" y="1185454"/>
                  </a:moveTo>
                  <a:lnTo>
                    <a:pt x="4245007" y="455704"/>
                  </a:lnTo>
                </a:path>
                <a:path w="4634865" h="1426210">
                  <a:moveTo>
                    <a:pt x="4254138" y="446678"/>
                  </a:moveTo>
                  <a:lnTo>
                    <a:pt x="4025743" y="1425600"/>
                  </a:lnTo>
                </a:path>
                <a:path w="4634865" h="1426210">
                  <a:moveTo>
                    <a:pt x="2923591" y="425529"/>
                  </a:moveTo>
                  <a:lnTo>
                    <a:pt x="2530717" y="255385"/>
                  </a:lnTo>
                </a:path>
                <a:path w="4634865" h="1426210">
                  <a:moveTo>
                    <a:pt x="2960114" y="425529"/>
                  </a:moveTo>
                  <a:lnTo>
                    <a:pt x="3121423" y="0"/>
                  </a:lnTo>
                </a:path>
                <a:path w="4634865" h="1426210">
                  <a:moveTo>
                    <a:pt x="4254138" y="455704"/>
                  </a:moveTo>
                  <a:lnTo>
                    <a:pt x="4159914" y="179169"/>
                  </a:lnTo>
                </a:path>
                <a:path w="4634865" h="1426210">
                  <a:moveTo>
                    <a:pt x="4236003" y="492416"/>
                  </a:moveTo>
                  <a:lnTo>
                    <a:pt x="4634837" y="322260"/>
                  </a:lnTo>
                </a:path>
                <a:path w="4634865" h="1426210">
                  <a:moveTo>
                    <a:pt x="246520" y="759924"/>
                  </a:moveTo>
                  <a:lnTo>
                    <a:pt x="0" y="759924"/>
                  </a:lnTo>
                </a:path>
              </a:pathLst>
            </a:custGeom>
            <a:ln w="623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102100" y="2554911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51034" y="2515406"/>
            <a:ext cx="37719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sz="1000" strike="sngStrike" dirty="0">
                <a:latin typeface="Arial"/>
                <a:cs typeface="Arial"/>
              </a:rPr>
              <a:t> 	</a:t>
            </a:r>
            <a:r>
              <a:rPr sz="1000" strike="sngStrike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1940" y="997965"/>
            <a:ext cx="8580755" cy="1127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35" dirty="0">
                <a:latin typeface="Carlito"/>
                <a:cs typeface="Carlito"/>
              </a:rPr>
              <a:t>Twist </a:t>
            </a:r>
            <a:r>
              <a:rPr sz="3200" spc="-5" dirty="0">
                <a:latin typeface="Carlito"/>
                <a:cs typeface="Carlito"/>
              </a:rPr>
              <a:t>Boat </a:t>
            </a:r>
            <a:r>
              <a:rPr sz="3200" dirty="0">
                <a:latin typeface="Carlito"/>
                <a:cs typeface="Carlito"/>
              </a:rPr>
              <a:t>: </a:t>
            </a:r>
            <a:r>
              <a:rPr sz="3200" spc="-25" dirty="0">
                <a:latin typeface="Carlito"/>
                <a:cs typeface="Carlito"/>
              </a:rPr>
              <a:t>Twisting </a:t>
            </a:r>
            <a:r>
              <a:rPr sz="3200" spc="-5" dirty="0">
                <a:latin typeface="Carlito"/>
                <a:cs typeface="Carlito"/>
              </a:rPr>
              <a:t>of the </a:t>
            </a:r>
            <a:r>
              <a:rPr sz="3200" spc="-10" dirty="0">
                <a:latin typeface="Carlito"/>
                <a:cs typeface="Carlito"/>
              </a:rPr>
              <a:t>boat results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release 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steric </a:t>
            </a:r>
            <a:r>
              <a:rPr sz="3200" spc="-20" dirty="0">
                <a:latin typeface="Carlito"/>
                <a:cs typeface="Carlito"/>
              </a:rPr>
              <a:t>strain </a:t>
            </a:r>
            <a:r>
              <a:rPr sz="3200" dirty="0">
                <a:latin typeface="Carlito"/>
                <a:cs typeface="Carlito"/>
              </a:rPr>
              <a:t>due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fp-fp </a:t>
            </a:r>
            <a:r>
              <a:rPr sz="3200" spc="-15" dirty="0">
                <a:latin typeface="Carlito"/>
                <a:cs typeface="Carlito"/>
              </a:rPr>
              <a:t>interactions.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1500" spc="7" baseline="-16666" dirty="0">
                <a:latin typeface="Arial"/>
                <a:cs typeface="Arial"/>
              </a:rPr>
              <a:t>H</a:t>
            </a:r>
            <a:endParaRPr sz="1500" baseline="-16666">
              <a:latin typeface="Arial"/>
              <a:cs typeface="Arial"/>
            </a:endParaRPr>
          </a:p>
          <a:p>
            <a:pPr marR="505459" algn="r">
              <a:lnSpc>
                <a:spcPts val="994"/>
              </a:lnSpc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55334" y="2126259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632826" y="2077741"/>
            <a:ext cx="11811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60273" y="5465624"/>
            <a:ext cx="1048385" cy="612775"/>
          </a:xfrm>
          <a:custGeom>
            <a:avLst/>
            <a:gdLst/>
            <a:ahLst/>
            <a:cxnLst/>
            <a:rect l="l" t="t" r="r" b="b"/>
            <a:pathLst>
              <a:path w="1048385" h="612775">
                <a:moveTo>
                  <a:pt x="133817" y="594215"/>
                </a:moveTo>
                <a:lnTo>
                  <a:pt x="913647" y="594215"/>
                </a:lnTo>
              </a:path>
              <a:path w="1048385" h="612775">
                <a:moveTo>
                  <a:pt x="237387" y="404051"/>
                </a:moveTo>
                <a:lnTo>
                  <a:pt x="724927" y="404051"/>
                </a:lnTo>
              </a:path>
              <a:path w="1048385" h="612775">
                <a:moveTo>
                  <a:pt x="1047819" y="134788"/>
                </a:moveTo>
                <a:lnTo>
                  <a:pt x="715571" y="404051"/>
                </a:lnTo>
              </a:path>
              <a:path w="1048385" h="612775">
                <a:moveTo>
                  <a:pt x="1047819" y="116329"/>
                </a:moveTo>
                <a:lnTo>
                  <a:pt x="904609" y="612374"/>
                </a:lnTo>
              </a:path>
              <a:path w="1048385" h="612775">
                <a:moveTo>
                  <a:pt x="219297" y="392046"/>
                </a:moveTo>
                <a:lnTo>
                  <a:pt x="9051" y="183711"/>
                </a:lnTo>
              </a:path>
              <a:path w="1048385" h="612775">
                <a:moveTo>
                  <a:pt x="9051" y="183711"/>
                </a:moveTo>
                <a:lnTo>
                  <a:pt x="161275" y="594215"/>
                </a:lnTo>
              </a:path>
              <a:path w="1048385" h="612775">
                <a:moveTo>
                  <a:pt x="0" y="202182"/>
                </a:moveTo>
                <a:lnTo>
                  <a:pt x="344062" y="8929"/>
                </a:lnTo>
              </a:path>
              <a:path w="1048385" h="612775">
                <a:moveTo>
                  <a:pt x="743029" y="0"/>
                </a:moveTo>
                <a:lnTo>
                  <a:pt x="1047819" y="143717"/>
                </a:lnTo>
              </a:path>
            </a:pathLst>
          </a:custGeom>
          <a:ln w="61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012844" y="5354765"/>
            <a:ext cx="403225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95910" algn="l"/>
              </a:tabLst>
            </a:pPr>
            <a:r>
              <a:rPr sz="1000" spc="15" dirty="0">
                <a:latin typeface="Arial"/>
                <a:cs typeface="Arial"/>
              </a:rPr>
              <a:t>H	</a:t>
            </a:r>
            <a:r>
              <a:rPr sz="1500" spc="22" baseline="2777" dirty="0">
                <a:latin typeface="Arial"/>
                <a:cs typeface="Arial"/>
              </a:rPr>
              <a:t>H</a:t>
            </a:r>
            <a:endParaRPr sz="1500" baseline="2777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410364" y="5655402"/>
            <a:ext cx="2484755" cy="176530"/>
            <a:chOff x="4410364" y="5655402"/>
            <a:chExt cx="2484755" cy="176530"/>
          </a:xfrm>
        </p:grpSpPr>
        <p:sp>
          <p:nvSpPr>
            <p:cNvPr id="21" name="object 21"/>
            <p:cNvSpPr/>
            <p:nvPr/>
          </p:nvSpPr>
          <p:spPr>
            <a:xfrm>
              <a:off x="6052143" y="5802282"/>
              <a:ext cx="838200" cy="0"/>
            </a:xfrm>
            <a:custGeom>
              <a:avLst/>
              <a:gdLst/>
              <a:ahLst/>
              <a:cxnLst/>
              <a:rect l="l" t="t" r="r" b="b"/>
              <a:pathLst>
                <a:path w="838200">
                  <a:moveTo>
                    <a:pt x="0" y="0"/>
                  </a:moveTo>
                  <a:lnTo>
                    <a:pt x="837814" y="0"/>
                  </a:lnTo>
                </a:path>
              </a:pathLst>
            </a:custGeom>
            <a:ln w="89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789176" y="5777970"/>
              <a:ext cx="100965" cy="49530"/>
            </a:xfrm>
            <a:custGeom>
              <a:avLst/>
              <a:gdLst/>
              <a:ahLst/>
              <a:cxnLst/>
              <a:rect l="l" t="t" r="r" b="b"/>
              <a:pathLst>
                <a:path w="100965" h="49529">
                  <a:moveTo>
                    <a:pt x="0" y="0"/>
                  </a:moveTo>
                  <a:lnTo>
                    <a:pt x="18381" y="24311"/>
                  </a:lnTo>
                  <a:lnTo>
                    <a:pt x="0" y="48922"/>
                  </a:lnTo>
                  <a:lnTo>
                    <a:pt x="100781" y="24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789176" y="5777970"/>
              <a:ext cx="100965" cy="49530"/>
            </a:xfrm>
            <a:custGeom>
              <a:avLst/>
              <a:gdLst/>
              <a:ahLst/>
              <a:cxnLst/>
              <a:rect l="l" t="t" r="r" b="b"/>
              <a:pathLst>
                <a:path w="100965" h="49529">
                  <a:moveTo>
                    <a:pt x="0" y="0"/>
                  </a:moveTo>
                  <a:lnTo>
                    <a:pt x="100781" y="24311"/>
                  </a:lnTo>
                  <a:lnTo>
                    <a:pt x="0" y="48922"/>
                  </a:lnTo>
                  <a:lnTo>
                    <a:pt x="18381" y="24311"/>
                  </a:lnTo>
                  <a:lnTo>
                    <a:pt x="0" y="0"/>
                  </a:lnTo>
                </a:path>
              </a:pathLst>
            </a:custGeom>
            <a:ln w="89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13539" y="5658577"/>
              <a:ext cx="247015" cy="0"/>
            </a:xfrm>
            <a:custGeom>
              <a:avLst/>
              <a:gdLst/>
              <a:ahLst/>
              <a:cxnLst/>
              <a:rect l="l" t="t" r="r" b="b"/>
              <a:pathLst>
                <a:path w="247014">
                  <a:moveTo>
                    <a:pt x="246733" y="0"/>
                  </a:moveTo>
                  <a:lnTo>
                    <a:pt x="0" y="0"/>
                  </a:lnTo>
                </a:path>
              </a:pathLst>
            </a:custGeom>
            <a:ln w="61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345939" y="5553871"/>
            <a:ext cx="120014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1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95392" y="5514178"/>
            <a:ext cx="378460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71145" algn="l"/>
              </a:tabLst>
            </a:pPr>
            <a:r>
              <a:rPr sz="1000" strike="sngStrike" spc="5" dirty="0">
                <a:latin typeface="Arial"/>
                <a:cs typeface="Arial"/>
              </a:rPr>
              <a:t> 	</a:t>
            </a:r>
            <a:r>
              <a:rPr sz="1000" strike="sngStrike" spc="1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672627" y="5609341"/>
            <a:ext cx="810260" cy="404495"/>
          </a:xfrm>
          <a:custGeom>
            <a:avLst/>
            <a:gdLst/>
            <a:ahLst/>
            <a:cxnLst/>
            <a:rect l="l" t="t" r="r" b="b"/>
            <a:pathLst>
              <a:path w="810259" h="404495">
                <a:moveTo>
                  <a:pt x="0" y="404339"/>
                </a:moveTo>
                <a:lnTo>
                  <a:pt x="487172" y="404339"/>
                </a:lnTo>
              </a:path>
              <a:path w="810259" h="404495">
                <a:moveTo>
                  <a:pt x="810052" y="134775"/>
                </a:moveTo>
                <a:lnTo>
                  <a:pt x="478171" y="404339"/>
                </a:lnTo>
              </a:path>
              <a:path w="810259" h="404495">
                <a:moveTo>
                  <a:pt x="505553" y="0"/>
                </a:moveTo>
                <a:lnTo>
                  <a:pt x="810052" y="144004"/>
                </a:lnTo>
              </a:path>
            </a:pathLst>
          </a:custGeom>
          <a:ln w="61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071039" y="5489554"/>
            <a:ext cx="120014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spc="1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69979" y="5658182"/>
            <a:ext cx="378460" cy="1803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71145" algn="l"/>
              </a:tabLst>
            </a:pPr>
            <a:r>
              <a:rPr sz="1000" strike="sngStrike" spc="5" dirty="0">
                <a:latin typeface="Arial"/>
                <a:cs typeface="Arial"/>
              </a:rPr>
              <a:t> 	</a:t>
            </a:r>
            <a:r>
              <a:rPr sz="1000" strike="sngStrike" spc="1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163778" y="5744117"/>
            <a:ext cx="1294765" cy="649605"/>
          </a:xfrm>
          <a:custGeom>
            <a:avLst/>
            <a:gdLst/>
            <a:ahLst/>
            <a:cxnLst/>
            <a:rect l="l" t="t" r="r" b="b"/>
            <a:pathLst>
              <a:path w="1294765" h="649604">
                <a:moveTo>
                  <a:pt x="1294562" y="0"/>
                </a:moveTo>
                <a:lnTo>
                  <a:pt x="981063" y="649605"/>
                </a:lnTo>
              </a:path>
              <a:path w="1294765" h="649604">
                <a:moveTo>
                  <a:pt x="981063" y="631141"/>
                </a:moveTo>
                <a:lnTo>
                  <a:pt x="448000" y="631141"/>
                </a:lnTo>
              </a:path>
              <a:path w="1294765" h="649604">
                <a:moveTo>
                  <a:pt x="192181" y="383116"/>
                </a:moveTo>
                <a:lnTo>
                  <a:pt x="438619" y="631141"/>
                </a:lnTo>
              </a:path>
              <a:path w="1294765" h="649604">
                <a:moveTo>
                  <a:pt x="182800" y="392046"/>
                </a:moveTo>
                <a:lnTo>
                  <a:pt x="505680" y="266487"/>
                </a:lnTo>
              </a:path>
              <a:path w="1294765" h="649604">
                <a:moveTo>
                  <a:pt x="182800" y="392046"/>
                </a:moveTo>
                <a:lnTo>
                  <a:pt x="30677" y="153246"/>
                </a:lnTo>
              </a:path>
              <a:path w="1294765" h="649604">
                <a:moveTo>
                  <a:pt x="201308" y="392046"/>
                </a:moveTo>
                <a:lnTo>
                  <a:pt x="0" y="526821"/>
                </a:lnTo>
              </a:path>
            </a:pathLst>
          </a:custGeom>
          <a:ln w="61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105568" y="5811129"/>
            <a:ext cx="150495" cy="5448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10"/>
              </a:spcBef>
            </a:pPr>
            <a:r>
              <a:rPr sz="1000" spc="1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  <a:ln w="9144">
            <a:solidFill>
              <a:srgbClr val="C00000"/>
            </a:solidFill>
          </a:ln>
        </p:spPr>
        <p:txBody>
          <a:bodyPr vert="horz" wrap="square" lIns="0" tIns="111760" rIns="0" bIns="0" rtlCol="0">
            <a:spAutoFit/>
          </a:bodyPr>
          <a:lstStyle/>
          <a:p>
            <a:pPr marL="669925">
              <a:lnSpc>
                <a:spcPct val="100000"/>
              </a:lnSpc>
              <a:spcBef>
                <a:spcPts val="880"/>
              </a:spcBef>
            </a:pPr>
            <a:r>
              <a:rPr spc="-10" dirty="0">
                <a:solidFill>
                  <a:srgbClr val="E36C09"/>
                </a:solidFill>
              </a:rPr>
              <a:t>Stability </a:t>
            </a:r>
            <a:r>
              <a:rPr dirty="0">
                <a:solidFill>
                  <a:srgbClr val="E36C09"/>
                </a:solidFill>
              </a:rPr>
              <a:t>of </a:t>
            </a:r>
            <a:r>
              <a:rPr spc="-15" dirty="0">
                <a:solidFill>
                  <a:srgbClr val="E36C09"/>
                </a:solidFill>
              </a:rPr>
              <a:t>Conformations </a:t>
            </a:r>
            <a:r>
              <a:rPr dirty="0">
                <a:solidFill>
                  <a:srgbClr val="E36C09"/>
                </a:solidFill>
              </a:rPr>
              <a:t>of</a:t>
            </a:r>
            <a:r>
              <a:rPr spc="85" dirty="0">
                <a:solidFill>
                  <a:srgbClr val="E36C09"/>
                </a:solidFill>
              </a:rPr>
              <a:t> </a:t>
            </a:r>
            <a:r>
              <a:rPr spc="-15" dirty="0">
                <a:solidFill>
                  <a:srgbClr val="E36C09"/>
                </a:solidFill>
              </a:rPr>
              <a:t>Cyclohexane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219200"/>
            <a:ext cx="8229600" cy="4907280"/>
          </a:xfrm>
          <a:custGeom>
            <a:avLst/>
            <a:gdLst/>
            <a:ahLst/>
            <a:cxnLst/>
            <a:rect l="l" t="t" r="r" b="b"/>
            <a:pathLst>
              <a:path w="8229600" h="4907280">
                <a:moveTo>
                  <a:pt x="0" y="4907280"/>
                </a:moveTo>
                <a:lnTo>
                  <a:pt x="8229600" y="4907280"/>
                </a:lnTo>
                <a:lnTo>
                  <a:pt x="8229600" y="0"/>
                </a:lnTo>
                <a:lnTo>
                  <a:pt x="0" y="0"/>
                </a:lnTo>
                <a:lnTo>
                  <a:pt x="0" y="4907280"/>
                </a:lnTo>
                <a:close/>
              </a:path>
            </a:pathLst>
          </a:custGeom>
          <a:ln w="9144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226565"/>
            <a:ext cx="6497955" cy="18237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Decreasing </a:t>
            </a:r>
            <a:r>
              <a:rPr sz="3200" spc="-15" dirty="0">
                <a:latin typeface="Carlito"/>
                <a:cs typeface="Carlito"/>
              </a:rPr>
              <a:t>Order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Stability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tabLst>
                <a:tab pos="3228340" algn="l"/>
                <a:tab pos="4521200" algn="l"/>
              </a:tabLst>
            </a:pPr>
            <a:r>
              <a:rPr sz="3200" spc="-5" dirty="0">
                <a:latin typeface="Carlito"/>
                <a:cs typeface="Carlito"/>
              </a:rPr>
              <a:t>Chair </a:t>
            </a:r>
            <a:r>
              <a:rPr sz="4000" spc="-5" dirty="0">
                <a:latin typeface="Carlito"/>
                <a:cs typeface="Carlito"/>
              </a:rPr>
              <a:t>&gt;</a:t>
            </a:r>
            <a:r>
              <a:rPr sz="4000" spc="-160" dirty="0">
                <a:latin typeface="Carlito"/>
                <a:cs typeface="Carlito"/>
              </a:rPr>
              <a:t> </a:t>
            </a:r>
            <a:r>
              <a:rPr sz="3200" spc="-35" dirty="0">
                <a:latin typeface="Carlito"/>
                <a:cs typeface="Carlito"/>
              </a:rPr>
              <a:t>Twist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Boat	</a:t>
            </a:r>
            <a:r>
              <a:rPr sz="4000" spc="-5" dirty="0">
                <a:latin typeface="Carlito"/>
                <a:cs typeface="Carlito"/>
              </a:rPr>
              <a:t>&gt;</a:t>
            </a:r>
            <a:r>
              <a:rPr sz="4000" spc="-18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Boat	</a:t>
            </a:r>
            <a:r>
              <a:rPr sz="4000" spc="-5" dirty="0">
                <a:latin typeface="Carlito"/>
                <a:cs typeface="Carlito"/>
              </a:rPr>
              <a:t>&gt; </a:t>
            </a:r>
            <a:r>
              <a:rPr sz="3200" spc="-5" dirty="0">
                <a:latin typeface="Carlito"/>
                <a:cs typeface="Carlito"/>
              </a:rPr>
              <a:t>Half</a:t>
            </a:r>
            <a:r>
              <a:rPr sz="3200" spc="-25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Chair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61776" y="2973917"/>
            <a:ext cx="6466205" cy="635000"/>
            <a:chOff x="461776" y="2973917"/>
            <a:chExt cx="6466205" cy="635000"/>
          </a:xfrm>
        </p:grpSpPr>
        <p:sp>
          <p:nvSpPr>
            <p:cNvPr id="6" name="object 6"/>
            <p:cNvSpPr/>
            <p:nvPr/>
          </p:nvSpPr>
          <p:spPr>
            <a:xfrm>
              <a:off x="3895303" y="3110584"/>
              <a:ext cx="1092835" cy="385445"/>
            </a:xfrm>
            <a:custGeom>
              <a:avLst/>
              <a:gdLst/>
              <a:ahLst/>
              <a:cxnLst/>
              <a:rect l="l" t="t" r="r" b="b"/>
              <a:pathLst>
                <a:path w="1092835" h="385445">
                  <a:moveTo>
                    <a:pt x="218502" y="385094"/>
                  </a:moveTo>
                  <a:lnTo>
                    <a:pt x="0" y="0"/>
                  </a:lnTo>
                </a:path>
                <a:path w="1092835" h="385445">
                  <a:moveTo>
                    <a:pt x="873995" y="385094"/>
                  </a:moveTo>
                  <a:lnTo>
                    <a:pt x="218502" y="385094"/>
                  </a:lnTo>
                </a:path>
                <a:path w="1092835" h="385445">
                  <a:moveTo>
                    <a:pt x="1092488" y="0"/>
                  </a:moveTo>
                  <a:lnTo>
                    <a:pt x="873995" y="385094"/>
                  </a:lnTo>
                </a:path>
                <a:path w="1092835" h="385445">
                  <a:moveTo>
                    <a:pt x="761710" y="191004"/>
                  </a:moveTo>
                  <a:lnTo>
                    <a:pt x="1092488" y="0"/>
                  </a:lnTo>
                </a:path>
                <a:path w="1092835" h="385445">
                  <a:moveTo>
                    <a:pt x="330786" y="191004"/>
                  </a:moveTo>
                  <a:lnTo>
                    <a:pt x="761710" y="191004"/>
                  </a:lnTo>
                </a:path>
                <a:path w="1092835" h="385445">
                  <a:moveTo>
                    <a:pt x="330786" y="191004"/>
                  </a:moveTo>
                  <a:lnTo>
                    <a:pt x="0" y="0"/>
                  </a:lnTo>
                </a:path>
              </a:pathLst>
            </a:custGeom>
            <a:ln w="922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6355" y="3133296"/>
              <a:ext cx="1126490" cy="372745"/>
            </a:xfrm>
            <a:custGeom>
              <a:avLst/>
              <a:gdLst/>
              <a:ahLst/>
              <a:cxnLst/>
              <a:rect l="l" t="t" r="r" b="b"/>
              <a:pathLst>
                <a:path w="1126490" h="372745">
                  <a:moveTo>
                    <a:pt x="228905" y="3025"/>
                  </a:moveTo>
                  <a:lnTo>
                    <a:pt x="0" y="369652"/>
                  </a:lnTo>
                </a:path>
                <a:path w="1126490" h="372745">
                  <a:moveTo>
                    <a:pt x="790463" y="145435"/>
                  </a:moveTo>
                  <a:lnTo>
                    <a:pt x="228905" y="3025"/>
                  </a:lnTo>
                </a:path>
                <a:path w="1126490" h="372745">
                  <a:moveTo>
                    <a:pt x="1126185" y="0"/>
                  </a:moveTo>
                  <a:lnTo>
                    <a:pt x="790463" y="145435"/>
                  </a:lnTo>
                </a:path>
                <a:path w="1126490" h="372745">
                  <a:moveTo>
                    <a:pt x="906437" y="372682"/>
                  </a:moveTo>
                  <a:lnTo>
                    <a:pt x="1126185" y="0"/>
                  </a:lnTo>
                </a:path>
                <a:path w="1126490" h="372745">
                  <a:moveTo>
                    <a:pt x="344880" y="221185"/>
                  </a:moveTo>
                  <a:lnTo>
                    <a:pt x="906437" y="372682"/>
                  </a:lnTo>
                </a:path>
                <a:path w="1126490" h="372745">
                  <a:moveTo>
                    <a:pt x="344880" y="221185"/>
                  </a:moveTo>
                  <a:lnTo>
                    <a:pt x="0" y="369652"/>
                  </a:lnTo>
                </a:path>
              </a:pathLst>
            </a:custGeom>
            <a:ln w="91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142730" y="3209647"/>
              <a:ext cx="1126490" cy="394970"/>
            </a:xfrm>
            <a:custGeom>
              <a:avLst/>
              <a:gdLst/>
              <a:ahLst/>
              <a:cxnLst/>
              <a:rect l="l" t="t" r="r" b="b"/>
              <a:pathLst>
                <a:path w="1126489" h="394970">
                  <a:moveTo>
                    <a:pt x="210010" y="385331"/>
                  </a:moveTo>
                  <a:lnTo>
                    <a:pt x="0" y="0"/>
                  </a:lnTo>
                </a:path>
                <a:path w="1126489" h="394970">
                  <a:moveTo>
                    <a:pt x="1126121" y="0"/>
                  </a:moveTo>
                  <a:lnTo>
                    <a:pt x="900893" y="394580"/>
                  </a:lnTo>
                </a:path>
                <a:path w="1126489" h="394970">
                  <a:moveTo>
                    <a:pt x="882631" y="240443"/>
                  </a:moveTo>
                  <a:lnTo>
                    <a:pt x="1126121" y="0"/>
                  </a:lnTo>
                </a:path>
                <a:path w="1126489" h="394970">
                  <a:moveTo>
                    <a:pt x="255658" y="234281"/>
                  </a:moveTo>
                  <a:lnTo>
                    <a:pt x="0" y="0"/>
                  </a:lnTo>
                </a:path>
                <a:path w="1126489" h="394970">
                  <a:moveTo>
                    <a:pt x="255658" y="234281"/>
                  </a:moveTo>
                  <a:lnTo>
                    <a:pt x="900893" y="394580"/>
                  </a:lnTo>
                </a:path>
                <a:path w="1126489" h="394970">
                  <a:moveTo>
                    <a:pt x="882631" y="240443"/>
                  </a:moveTo>
                  <a:lnTo>
                    <a:pt x="210010" y="385331"/>
                  </a:lnTo>
                </a:path>
              </a:pathLst>
            </a:custGeom>
            <a:ln w="924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791495" y="2977932"/>
              <a:ext cx="1132840" cy="597535"/>
            </a:xfrm>
            <a:custGeom>
              <a:avLst/>
              <a:gdLst/>
              <a:ahLst/>
              <a:cxnLst/>
              <a:rect l="l" t="t" r="r" b="b"/>
              <a:pathLst>
                <a:path w="1132840" h="597535">
                  <a:moveTo>
                    <a:pt x="274723" y="217534"/>
                  </a:moveTo>
                  <a:lnTo>
                    <a:pt x="12487" y="476111"/>
                  </a:lnTo>
                </a:path>
                <a:path w="1132840" h="597535">
                  <a:moveTo>
                    <a:pt x="0" y="467906"/>
                  </a:moveTo>
                  <a:lnTo>
                    <a:pt x="403759" y="597191"/>
                  </a:lnTo>
                </a:path>
                <a:path w="1132840" h="597535">
                  <a:moveTo>
                    <a:pt x="274723" y="221637"/>
                  </a:moveTo>
                  <a:lnTo>
                    <a:pt x="728446" y="221637"/>
                  </a:lnTo>
                </a:path>
                <a:path w="1132840" h="597535">
                  <a:moveTo>
                    <a:pt x="403759" y="591035"/>
                  </a:moveTo>
                  <a:lnTo>
                    <a:pt x="820023" y="591035"/>
                  </a:lnTo>
                </a:path>
                <a:path w="1132840" h="597535">
                  <a:moveTo>
                    <a:pt x="703467" y="211376"/>
                  </a:moveTo>
                  <a:lnTo>
                    <a:pt x="1132212" y="0"/>
                  </a:lnTo>
                </a:path>
                <a:path w="1132840" h="597535">
                  <a:moveTo>
                    <a:pt x="807542" y="584878"/>
                  </a:moveTo>
                  <a:lnTo>
                    <a:pt x="1132212" y="0"/>
                  </a:lnTo>
                </a:path>
              </a:pathLst>
            </a:custGeom>
            <a:ln w="62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1184</Words>
  <Application>Microsoft Office PowerPoint</Application>
  <PresentationFormat>On-screen Show (4:3)</PresentationFormat>
  <Paragraphs>230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Carlito</vt:lpstr>
      <vt:lpstr>Nunito Sans</vt:lpstr>
      <vt:lpstr>Symbol</vt:lpstr>
      <vt:lpstr>Times New Roman</vt:lpstr>
      <vt:lpstr>Office Theme</vt:lpstr>
      <vt:lpstr>Conformations of Cyclohexane</vt:lpstr>
      <vt:lpstr>Chair Conformation</vt:lpstr>
      <vt:lpstr>Axial and Equatorial Bonds in Cyclohexane</vt:lpstr>
      <vt:lpstr>Axial and Equatorial Bonds in Cyclohexane</vt:lpstr>
      <vt:lpstr>Boat Conformation of Cycohexane</vt:lpstr>
      <vt:lpstr>Steric Strain</vt:lpstr>
      <vt:lpstr>Types of Hydrogen atoms in Boat Conformation</vt:lpstr>
      <vt:lpstr>Twist Boat and Half Chair Conformations</vt:lpstr>
      <vt:lpstr>Stability of Conformations of Cyclohexane</vt:lpstr>
      <vt:lpstr>Explanation  Stability</vt:lpstr>
      <vt:lpstr>1. chair conformation: Bond opposition and steric strain</vt:lpstr>
      <vt:lpstr>PowerPoint Presentation</vt:lpstr>
      <vt:lpstr>Twist or Skew boat Conformation:</vt:lpstr>
      <vt:lpstr>PowerPoint Presentation</vt:lpstr>
      <vt:lpstr>PowerPoint Presentation</vt:lpstr>
      <vt:lpstr>Energy Profile diagram</vt:lpstr>
      <vt:lpstr>Torsional Strain</vt:lpstr>
      <vt:lpstr>Locking of Conformation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: Stereochemistry Conformational Analysis of Cyclohexane</dc:title>
  <dc:creator>kamini sethy</dc:creator>
  <cp:lastModifiedBy>kamini sethy</cp:lastModifiedBy>
  <cp:revision>7</cp:revision>
  <dcterms:created xsi:type="dcterms:W3CDTF">2021-02-24T10:31:21Z</dcterms:created>
  <dcterms:modified xsi:type="dcterms:W3CDTF">2022-02-02T10:04:54Z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2021-02-24T00:00:00Z</vt:filetime>
  </property>
</Properties>
</file>