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0859" y="0"/>
            <a:ext cx="99187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59" y="317500"/>
            <a:ext cx="7493000" cy="1150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0859" y="0"/>
            <a:ext cx="99187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7719" y="1624329"/>
            <a:ext cx="6323965" cy="1725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7719" y="1624329"/>
            <a:ext cx="6323965" cy="1725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cder/regulatory/ers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da.gov/cder/ogd/anda_check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sub@fda.hhs.gov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cder/ogd/#enumber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sgprep@fda.gov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cder/regulatory/ersr/ect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da.gov/cder/guidance/45390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cycloneindiagroup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4460" y="0"/>
              <a:ext cx="6478270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670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8000"/>
                  </a:moveTo>
                  <a:lnTo>
                    <a:pt x="0" y="0"/>
                  </a:lnTo>
                </a:path>
              </a:pathLst>
            </a:custGeom>
            <a:ln w="11501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990" y="871219"/>
              <a:ext cx="8205470" cy="1993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17500"/>
            <a:ext cx="7493000" cy="1150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669" y="1496060"/>
            <a:ext cx="113664" cy="94488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719" y="1624329"/>
            <a:ext cx="22098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eCTD</a:t>
            </a:r>
            <a:r>
              <a:rPr spc="-60" dirty="0"/>
              <a:t> </a:t>
            </a:r>
            <a:r>
              <a:rPr spc="-10" dirty="0"/>
              <a:t>Software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7719" y="2084070"/>
            <a:ext cx="6268720" cy="30302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440055">
              <a:lnSpc>
                <a:spcPts val="3030"/>
              </a:lnSpc>
              <a:spcBef>
                <a:spcPts val="275"/>
              </a:spcBef>
            </a:pPr>
            <a:r>
              <a:rPr sz="2600" spc="-5" dirty="0">
                <a:latin typeface="Trebuchet MS"/>
                <a:cs typeface="Trebuchet MS"/>
              </a:rPr>
              <a:t>Software training </a:t>
            </a:r>
            <a:r>
              <a:rPr sz="2600" dirty="0">
                <a:latin typeface="Trebuchet MS"/>
                <a:cs typeface="Trebuchet MS"/>
              </a:rPr>
              <a:t>and </a:t>
            </a:r>
            <a:r>
              <a:rPr sz="2600" spc="-5" dirty="0">
                <a:latin typeface="Trebuchet MS"/>
                <a:cs typeface="Trebuchet MS"/>
              </a:rPr>
              <a:t>support from </a:t>
            </a:r>
            <a:r>
              <a:rPr sz="2600" dirty="0">
                <a:latin typeface="Trebuchet MS"/>
                <a:cs typeface="Trebuchet MS"/>
              </a:rPr>
              <a:t>the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supplier</a:t>
            </a:r>
            <a:endParaRPr sz="2600">
              <a:latin typeface="Trebuchet MS"/>
              <a:cs typeface="Trebuchet MS"/>
            </a:endParaRPr>
          </a:p>
          <a:p>
            <a:pPr marL="12700" marR="3274695">
              <a:lnSpc>
                <a:spcPts val="3620"/>
              </a:lnSpc>
              <a:spcBef>
                <a:spcPts val="114"/>
              </a:spcBef>
            </a:pPr>
            <a:r>
              <a:rPr sz="2600" spc="-5" dirty="0">
                <a:latin typeface="Trebuchet MS"/>
                <a:cs typeface="Trebuchet MS"/>
              </a:rPr>
              <a:t>Compiling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eCTD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eCTD hyper linking </a:t>
            </a:r>
            <a:r>
              <a:rPr sz="2600" dirty="0">
                <a:latin typeface="Trebuchet MS"/>
                <a:cs typeface="Trebuchet MS"/>
              </a:rPr>
              <a:t> QC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of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eCTD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ts val="3020"/>
              </a:lnSpc>
              <a:spcBef>
                <a:spcPts val="490"/>
              </a:spcBef>
            </a:pPr>
            <a:r>
              <a:rPr sz="2600" spc="-5" dirty="0">
                <a:latin typeface="Trebuchet MS"/>
                <a:cs typeface="Trebuchet MS"/>
              </a:rPr>
              <a:t>Submit eCTD </a:t>
            </a:r>
            <a:r>
              <a:rPr sz="2600" dirty="0">
                <a:latin typeface="Trebuchet MS"/>
                <a:cs typeface="Trebuchet MS"/>
              </a:rPr>
              <a:t>on </a:t>
            </a:r>
            <a:r>
              <a:rPr sz="2600" spc="-5" dirty="0">
                <a:latin typeface="Trebuchet MS"/>
                <a:cs typeface="Trebuchet MS"/>
              </a:rPr>
              <a:t>CD/DVD </a:t>
            </a:r>
            <a:r>
              <a:rPr sz="2600" dirty="0">
                <a:latin typeface="Trebuchet MS"/>
                <a:cs typeface="Trebuchet MS"/>
              </a:rPr>
              <a:t>or </a:t>
            </a:r>
            <a:r>
              <a:rPr sz="2600" spc="-5" dirty="0">
                <a:latin typeface="Trebuchet MS"/>
                <a:cs typeface="Trebuchet MS"/>
              </a:rPr>
              <a:t>Use electronic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gateway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2800349"/>
            <a:ext cx="113664" cy="186563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17500"/>
            <a:ext cx="7493000" cy="1150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669" y="166624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719" y="1624329"/>
            <a:ext cx="382841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Module</a:t>
            </a:r>
            <a:r>
              <a:rPr spc="-30" dirty="0"/>
              <a:t> </a:t>
            </a:r>
            <a:r>
              <a:rPr dirty="0"/>
              <a:t>1</a:t>
            </a:r>
            <a:r>
              <a:rPr spc="-10" dirty="0"/>
              <a:t> </a:t>
            </a:r>
            <a:r>
              <a:rPr dirty="0"/>
              <a:t>:</a:t>
            </a:r>
            <a:r>
              <a:rPr spc="-15" dirty="0"/>
              <a:t> </a:t>
            </a:r>
            <a:r>
              <a:rPr spc="-5" dirty="0"/>
              <a:t>Administrative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6769" y="2424429"/>
            <a:ext cx="6634480" cy="157353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09"/>
              </a:spcBef>
              <a:buClr>
                <a:srgbClr val="6AB66C"/>
              </a:buClr>
              <a:buSzPct val="80434"/>
              <a:buChar char="•"/>
              <a:tabLst>
                <a:tab pos="241300" algn="l"/>
              </a:tabLst>
            </a:pP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Required</a:t>
            </a:r>
            <a:r>
              <a:rPr sz="2300" spc="-1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for</a:t>
            </a:r>
            <a:r>
              <a:rPr sz="2300" spc="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Generic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 and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New</a:t>
            </a:r>
            <a:r>
              <a:rPr sz="2300" spc="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drug applications</a:t>
            </a:r>
            <a:endParaRPr sz="2300">
              <a:latin typeface="Trebuchet MS"/>
              <a:cs typeface="Trebuchet MS"/>
            </a:endParaRPr>
          </a:p>
          <a:p>
            <a:pPr marL="241300" marR="5080" indent="-228600">
              <a:lnSpc>
                <a:spcPts val="2680"/>
              </a:lnSpc>
              <a:spcBef>
                <a:spcPts val="565"/>
              </a:spcBef>
              <a:buClr>
                <a:srgbClr val="6AB66C"/>
              </a:buClr>
              <a:buSzPct val="80434"/>
              <a:buChar char="•"/>
              <a:tabLst>
                <a:tab pos="241300" algn="l"/>
              </a:tabLst>
            </a:pP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Specific</a:t>
            </a:r>
            <a:r>
              <a:rPr sz="2300" spc="-1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for</a:t>
            </a:r>
            <a:r>
              <a:rPr sz="2300" spc="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the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agency</a:t>
            </a:r>
            <a:r>
              <a:rPr sz="2300" spc="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like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 FDA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, UK MHRA,</a:t>
            </a:r>
            <a:r>
              <a:rPr sz="2300" spc="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CBG </a:t>
            </a:r>
            <a:r>
              <a:rPr sz="2300" spc="-68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NL</a:t>
            </a:r>
            <a:endParaRPr sz="23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Clr>
                <a:srgbClr val="6AB66C"/>
              </a:buClr>
              <a:buSzPct val="80434"/>
              <a:buChar char="•"/>
              <a:tabLst>
                <a:tab pos="241300" algn="l"/>
              </a:tabLst>
            </a:pP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Regulatory</a:t>
            </a:r>
            <a:r>
              <a:rPr sz="2300" spc="-1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information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17500"/>
            <a:ext cx="7493000" cy="1150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669" y="166624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719" y="1624329"/>
            <a:ext cx="30454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Module</a:t>
            </a:r>
            <a:r>
              <a:rPr spc="-45" dirty="0"/>
              <a:t> </a:t>
            </a:r>
            <a:r>
              <a:rPr dirty="0"/>
              <a:t>2</a:t>
            </a:r>
            <a:r>
              <a:rPr spc="-30" dirty="0"/>
              <a:t> </a:t>
            </a:r>
            <a:r>
              <a:rPr spc="-5" dirty="0"/>
              <a:t>Summaries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6769" y="2533650"/>
            <a:ext cx="6286500" cy="198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6AB66C"/>
              </a:buClr>
              <a:buSzPct val="80434"/>
              <a:buChar char="•"/>
              <a:tabLst>
                <a:tab pos="241300" algn="l"/>
              </a:tabLst>
            </a:pP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CMC</a:t>
            </a:r>
            <a:r>
              <a:rPr sz="2300" spc="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and</a:t>
            </a:r>
            <a:r>
              <a:rPr sz="2300" spc="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Bioequivalence</a:t>
            </a:r>
            <a:r>
              <a:rPr sz="2300" spc="1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information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5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</a:pP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2.3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Quality</a:t>
            </a:r>
            <a:r>
              <a:rPr sz="2300" spc="-1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Over all summary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</a:pP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2.7</a:t>
            </a:r>
            <a:r>
              <a:rPr sz="2300" spc="1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Clinical</a:t>
            </a:r>
            <a:r>
              <a:rPr sz="2300" spc="2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Summary</a:t>
            </a:r>
            <a:r>
              <a:rPr sz="2300" spc="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–</a:t>
            </a:r>
            <a:r>
              <a:rPr sz="2300" spc="2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Bioequivalence</a:t>
            </a:r>
            <a:r>
              <a:rPr sz="2300" spc="1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studies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17500"/>
            <a:ext cx="7493000" cy="1150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669" y="1672590"/>
            <a:ext cx="113664" cy="78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719" y="1568449"/>
            <a:ext cx="3368040" cy="9677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pc="-5" dirty="0"/>
              <a:t>Module</a:t>
            </a:r>
            <a:r>
              <a:rPr spc="-55" dirty="0"/>
              <a:t> </a:t>
            </a:r>
            <a:r>
              <a:rPr dirty="0"/>
              <a:t>2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pc="-5" dirty="0"/>
              <a:t>Question</a:t>
            </a:r>
            <a:r>
              <a:rPr spc="-30" dirty="0"/>
              <a:t> </a:t>
            </a:r>
            <a:r>
              <a:rPr spc="-5" dirty="0"/>
              <a:t>based</a:t>
            </a:r>
            <a:r>
              <a:rPr spc="-40" dirty="0"/>
              <a:t> </a:t>
            </a:r>
            <a:r>
              <a:rPr spc="-5" dirty="0"/>
              <a:t>review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1369" y="2510790"/>
            <a:ext cx="5424805" cy="209423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600"/>
              </a:spcBef>
              <a:buClr>
                <a:srgbClr val="6AB66C"/>
              </a:buClr>
              <a:buSzPct val="80434"/>
              <a:buFont typeface="Lucida Sans Unicode"/>
              <a:buChar char="■"/>
              <a:tabLst>
                <a:tab pos="266700" algn="l"/>
              </a:tabLst>
            </a:pP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In</a:t>
            </a:r>
            <a:r>
              <a:rPr sz="2300" spc="-1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PDF</a:t>
            </a:r>
            <a:r>
              <a:rPr sz="2300" spc="-1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and</a:t>
            </a:r>
            <a:r>
              <a:rPr sz="2300" spc="-1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Word</a:t>
            </a:r>
            <a:r>
              <a:rPr sz="2300" spc="-1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format</a:t>
            </a:r>
            <a:endParaRPr sz="2300">
              <a:latin typeface="Trebuchet MS"/>
              <a:cs typeface="Trebuchet MS"/>
            </a:endParaRPr>
          </a:p>
          <a:p>
            <a:pPr marL="266700" indent="-228600">
              <a:lnSpc>
                <a:spcPct val="100000"/>
              </a:lnSpc>
              <a:spcBef>
                <a:spcPts val="500"/>
              </a:spcBef>
              <a:buClr>
                <a:srgbClr val="6AB66C"/>
              </a:buClr>
              <a:buSzPct val="80434"/>
              <a:buFont typeface="Lucida Sans Unicode"/>
              <a:buChar char="■"/>
              <a:tabLst>
                <a:tab pos="266700" algn="l"/>
              </a:tabLst>
            </a:pP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Insert</a:t>
            </a:r>
            <a:r>
              <a:rPr sz="2300" spc="-2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all</a:t>
            </a:r>
            <a:r>
              <a:rPr sz="2300" spc="-1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questions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Bioequivalence</a:t>
            </a:r>
            <a:r>
              <a:rPr sz="2300" spc="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data</a:t>
            </a:r>
            <a:r>
              <a:rPr sz="2300" spc="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summary</a:t>
            </a:r>
            <a:r>
              <a:rPr sz="2300" spc="1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Tables</a:t>
            </a:r>
            <a:endParaRPr sz="2300">
              <a:latin typeface="Trebuchet MS"/>
              <a:cs typeface="Trebuchet MS"/>
            </a:endParaRPr>
          </a:p>
          <a:p>
            <a:pPr marL="214629">
              <a:lnSpc>
                <a:spcPct val="100000"/>
              </a:lnSpc>
              <a:spcBef>
                <a:spcPts val="500"/>
              </a:spcBef>
            </a:pP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-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All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16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tables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in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MS</a:t>
            </a:r>
            <a:r>
              <a:rPr sz="2300" spc="-1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word in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Module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 2.7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17500"/>
            <a:ext cx="7493000" cy="1150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669" y="166624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719" y="1624329"/>
            <a:ext cx="370776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Module</a:t>
            </a:r>
            <a:r>
              <a:rPr spc="-25" dirty="0"/>
              <a:t> </a:t>
            </a:r>
            <a:r>
              <a:rPr dirty="0"/>
              <a:t>3</a:t>
            </a:r>
            <a:r>
              <a:rPr spc="-10" dirty="0"/>
              <a:t> </a:t>
            </a:r>
            <a:r>
              <a:rPr dirty="0"/>
              <a:t>:</a:t>
            </a:r>
            <a:r>
              <a:rPr spc="-15" dirty="0"/>
              <a:t> </a:t>
            </a:r>
            <a:r>
              <a:rPr spc="-5" dirty="0"/>
              <a:t>Quality</a:t>
            </a:r>
            <a:r>
              <a:rPr spc="-10" dirty="0"/>
              <a:t> </a:t>
            </a:r>
            <a:r>
              <a:rPr dirty="0"/>
              <a:t>(CMC)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1369" y="2481579"/>
            <a:ext cx="3733800" cy="163703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4330" indent="-316230">
              <a:lnSpc>
                <a:spcPct val="100000"/>
              </a:lnSpc>
              <a:spcBef>
                <a:spcPts val="509"/>
              </a:spcBef>
              <a:buClr>
                <a:srgbClr val="6AB66C"/>
              </a:buClr>
              <a:buSzPct val="80434"/>
              <a:buFont typeface="Lucida Sans Unicode"/>
              <a:buChar char="■"/>
              <a:tabLst>
                <a:tab pos="353695" algn="l"/>
                <a:tab pos="354330" algn="l"/>
              </a:tabLst>
            </a:pP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Details</a:t>
            </a:r>
            <a:r>
              <a:rPr sz="2300" spc="-2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of</a:t>
            </a:r>
            <a:r>
              <a:rPr sz="2300" spc="-3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Drug</a:t>
            </a:r>
            <a:r>
              <a:rPr sz="2300" spc="-2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Substance</a:t>
            </a:r>
            <a:endParaRPr sz="2300">
              <a:latin typeface="Trebuchet MS"/>
              <a:cs typeface="Trebuchet MS"/>
            </a:endParaRPr>
          </a:p>
          <a:p>
            <a:pPr marL="354330" indent="-316230">
              <a:lnSpc>
                <a:spcPct val="100000"/>
              </a:lnSpc>
              <a:spcBef>
                <a:spcPts val="409"/>
              </a:spcBef>
              <a:buClr>
                <a:srgbClr val="6AB66C"/>
              </a:buClr>
              <a:buSzPct val="80434"/>
              <a:buFont typeface="Lucida Sans Unicode"/>
              <a:buChar char="■"/>
              <a:tabLst>
                <a:tab pos="353695" algn="l"/>
                <a:tab pos="354330" algn="l"/>
              </a:tabLst>
            </a:pP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Details</a:t>
            </a:r>
            <a:r>
              <a:rPr sz="2300" spc="-2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of</a:t>
            </a:r>
            <a:r>
              <a:rPr sz="2300" spc="-3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Drug</a:t>
            </a:r>
            <a:r>
              <a:rPr sz="2300" spc="-2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Product</a:t>
            </a:r>
            <a:endParaRPr sz="2300">
              <a:latin typeface="Trebuchet MS"/>
              <a:cs typeface="Trebuchet MS"/>
            </a:endParaRPr>
          </a:p>
          <a:p>
            <a:pPr marL="354330" indent="-316230">
              <a:lnSpc>
                <a:spcPct val="100000"/>
              </a:lnSpc>
              <a:spcBef>
                <a:spcPts val="420"/>
              </a:spcBef>
              <a:buClr>
                <a:srgbClr val="6AB66C"/>
              </a:buClr>
              <a:buSzPct val="80434"/>
              <a:buFont typeface="Lucida Sans Unicode"/>
              <a:buChar char="■"/>
              <a:tabLst>
                <a:tab pos="353695" algn="l"/>
                <a:tab pos="354330" algn="l"/>
              </a:tabLst>
            </a:pP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Product</a:t>
            </a:r>
            <a:r>
              <a:rPr sz="2300" spc="-1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development</a:t>
            </a:r>
            <a:endParaRPr sz="2300">
              <a:latin typeface="Trebuchet MS"/>
              <a:cs typeface="Trebuchet MS"/>
            </a:endParaRPr>
          </a:p>
          <a:p>
            <a:pPr marL="354330" indent="-316230">
              <a:lnSpc>
                <a:spcPct val="100000"/>
              </a:lnSpc>
              <a:spcBef>
                <a:spcPts val="409"/>
              </a:spcBef>
              <a:buClr>
                <a:srgbClr val="6AB66C"/>
              </a:buClr>
              <a:buSzPct val="80434"/>
              <a:buFont typeface="Lucida Sans Unicode"/>
              <a:buChar char="■"/>
              <a:tabLst>
                <a:tab pos="353695" algn="l"/>
                <a:tab pos="354330" algn="l"/>
              </a:tabLst>
            </a:pP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Regional</a:t>
            </a:r>
            <a:r>
              <a:rPr sz="2300" spc="-1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information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17500"/>
            <a:ext cx="7493000" cy="1150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669" y="166624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719" y="1624329"/>
            <a:ext cx="62369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Module</a:t>
            </a:r>
            <a:r>
              <a:rPr spc="-20" dirty="0"/>
              <a:t> </a:t>
            </a:r>
            <a:r>
              <a:rPr dirty="0"/>
              <a:t>4 :</a:t>
            </a:r>
            <a:r>
              <a:rPr spc="-5" dirty="0"/>
              <a:t> Non-clinical</a:t>
            </a:r>
            <a:r>
              <a:rPr spc="-20" dirty="0"/>
              <a:t> </a:t>
            </a:r>
            <a:r>
              <a:rPr dirty="0"/>
              <a:t>data</a:t>
            </a:r>
            <a:r>
              <a:rPr spc="-10" dirty="0"/>
              <a:t> </a:t>
            </a:r>
            <a:r>
              <a:rPr dirty="0"/>
              <a:t>study </a:t>
            </a:r>
            <a:r>
              <a:rPr spc="-10" dirty="0"/>
              <a:t>reports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6769" y="2533650"/>
            <a:ext cx="511238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6AB66C"/>
              </a:buClr>
              <a:buSzPct val="80434"/>
              <a:buFont typeface="Lucida Sans Unicode"/>
              <a:buChar char="■"/>
              <a:tabLst>
                <a:tab pos="241300" algn="l"/>
              </a:tabLst>
            </a:pP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Not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required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for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 generic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 applications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17500"/>
            <a:ext cx="7493000" cy="1150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669" y="166624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719" y="1624329"/>
            <a:ext cx="49104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Module</a:t>
            </a:r>
            <a:r>
              <a:rPr spc="-20" dirty="0"/>
              <a:t> </a:t>
            </a:r>
            <a:r>
              <a:rPr dirty="0"/>
              <a:t>5</a:t>
            </a:r>
            <a:r>
              <a:rPr spc="-5" dirty="0"/>
              <a:t> </a:t>
            </a:r>
            <a:r>
              <a:rPr dirty="0"/>
              <a:t>:</a:t>
            </a:r>
            <a:r>
              <a:rPr spc="-10" dirty="0"/>
              <a:t> </a:t>
            </a:r>
            <a:r>
              <a:rPr spc="-5" dirty="0"/>
              <a:t>Clinical</a:t>
            </a:r>
            <a:r>
              <a:rPr spc="-20" dirty="0"/>
              <a:t> </a:t>
            </a:r>
            <a:r>
              <a:rPr spc="-5" dirty="0"/>
              <a:t>Study</a:t>
            </a:r>
            <a:r>
              <a:rPr dirty="0"/>
              <a:t> </a:t>
            </a:r>
            <a:r>
              <a:rPr spc="-5" dirty="0"/>
              <a:t>Reports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1369" y="2481579"/>
            <a:ext cx="4951730" cy="163703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509"/>
              </a:spcBef>
              <a:buClr>
                <a:srgbClr val="6AB66C"/>
              </a:buClr>
              <a:buSzPct val="80434"/>
              <a:buFont typeface="Lucida Sans Unicode"/>
              <a:buChar char="■"/>
              <a:tabLst>
                <a:tab pos="266700" algn="l"/>
              </a:tabLst>
            </a:pP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Tabular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listing</a:t>
            </a:r>
            <a:r>
              <a:rPr sz="2300" spc="-1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of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all</a:t>
            </a:r>
            <a:r>
              <a:rPr sz="2300" spc="-1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studies</a:t>
            </a:r>
            <a:endParaRPr sz="2300">
              <a:latin typeface="Trebuchet MS"/>
              <a:cs typeface="Trebuchet MS"/>
            </a:endParaRPr>
          </a:p>
          <a:p>
            <a:pPr marL="266700" indent="-228600">
              <a:lnSpc>
                <a:spcPct val="100000"/>
              </a:lnSpc>
              <a:spcBef>
                <a:spcPts val="409"/>
              </a:spcBef>
              <a:buClr>
                <a:srgbClr val="6AB66C"/>
              </a:buClr>
              <a:buSzPct val="80434"/>
              <a:buFont typeface="Lucida Sans Unicode"/>
              <a:buChar char="■"/>
              <a:tabLst>
                <a:tab pos="266700" algn="l"/>
              </a:tabLst>
            </a:pP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Clinical study reports</a:t>
            </a:r>
            <a:endParaRPr sz="2300">
              <a:latin typeface="Trebuchet MS"/>
              <a:cs typeface="Trebuchet MS"/>
            </a:endParaRPr>
          </a:p>
          <a:p>
            <a:pPr marL="266700" indent="-228600">
              <a:lnSpc>
                <a:spcPct val="100000"/>
              </a:lnSpc>
              <a:spcBef>
                <a:spcPts val="420"/>
              </a:spcBef>
              <a:buClr>
                <a:srgbClr val="6AB66C"/>
              </a:buClr>
              <a:buSzPct val="80434"/>
              <a:buFont typeface="Lucida Sans Unicode"/>
              <a:buChar char="■"/>
              <a:tabLst>
                <a:tab pos="266700" algn="l"/>
              </a:tabLst>
            </a:pP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Literature</a:t>
            </a:r>
            <a:r>
              <a:rPr sz="2300" spc="-3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reports</a:t>
            </a:r>
            <a:endParaRPr sz="2300">
              <a:latin typeface="Trebuchet MS"/>
              <a:cs typeface="Trebuchet MS"/>
            </a:endParaRPr>
          </a:p>
          <a:p>
            <a:pPr marL="266700" indent="-228600">
              <a:lnSpc>
                <a:spcPct val="100000"/>
              </a:lnSpc>
              <a:spcBef>
                <a:spcPts val="409"/>
              </a:spcBef>
              <a:buClr>
                <a:srgbClr val="6AB66C"/>
              </a:buClr>
              <a:buSzPct val="80434"/>
              <a:buFont typeface="Lucida Sans Unicode"/>
              <a:buChar char="■"/>
              <a:tabLst>
                <a:tab pos="266700" algn="l"/>
              </a:tabLst>
            </a:pP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SAS</a:t>
            </a:r>
            <a:r>
              <a:rPr sz="2300" spc="-1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files</a:t>
            </a:r>
            <a:r>
              <a:rPr sz="2300" spc="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in</a:t>
            </a:r>
            <a:r>
              <a:rPr sz="2300" spc="-1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main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folder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 of</a:t>
            </a:r>
            <a:r>
              <a:rPr sz="2300" spc="-2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Module</a:t>
            </a:r>
            <a:r>
              <a:rPr sz="2300" spc="-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B6B6B"/>
                </a:solidFill>
                <a:latin typeface="Trebuchet MS"/>
                <a:cs typeface="Trebuchet MS"/>
              </a:rPr>
              <a:t>5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17500"/>
            <a:ext cx="7493000" cy="1150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669" y="166624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719" y="1624329"/>
            <a:ext cx="349504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eCTD</a:t>
            </a:r>
            <a:r>
              <a:rPr spc="-25" dirty="0"/>
              <a:t> </a:t>
            </a:r>
            <a:r>
              <a:rPr spc="-5" dirty="0"/>
              <a:t>Table</a:t>
            </a:r>
            <a:r>
              <a:rPr spc="-25" dirty="0"/>
              <a:t> </a:t>
            </a:r>
            <a:r>
              <a:rPr spc="-5" dirty="0"/>
              <a:t>of</a:t>
            </a:r>
            <a:r>
              <a:rPr spc="-30" dirty="0"/>
              <a:t> </a:t>
            </a:r>
            <a:r>
              <a:rPr spc="-5" dirty="0"/>
              <a:t>contents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4669" y="2541270"/>
            <a:ext cx="7011670" cy="8648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85115" marR="5080" indent="-273050">
              <a:lnSpc>
                <a:spcPts val="3250"/>
              </a:lnSpc>
              <a:spcBef>
                <a:spcPts val="300"/>
              </a:spcBef>
            </a:pPr>
            <a:r>
              <a:rPr sz="2800" spc="-10" dirty="0">
                <a:latin typeface="Trebuchet MS"/>
                <a:cs typeface="Trebuchet MS"/>
                <a:hlinkClick r:id="rId3"/>
              </a:rPr>
              <a:t>http://www.fda.gov/cder/regulatory/ersr/ </a:t>
            </a:r>
            <a:r>
              <a:rPr sz="2800" spc="-83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5640CTOC-v1.2.pdf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3948429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7719" y="3906520"/>
            <a:ext cx="311721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Trebuchet MS"/>
                <a:cs typeface="Trebuchet MS"/>
              </a:rPr>
              <a:t>OGD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ANDA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Check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list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669" y="4363720"/>
            <a:ext cx="7005320" cy="8648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85115" marR="5080" indent="-273050">
              <a:lnSpc>
                <a:spcPts val="3250"/>
              </a:lnSpc>
              <a:spcBef>
                <a:spcPts val="300"/>
              </a:spcBef>
            </a:pPr>
            <a:r>
              <a:rPr sz="2800" spc="-10" dirty="0">
                <a:latin typeface="Trebuchet MS"/>
                <a:cs typeface="Trebuchet MS"/>
                <a:hlinkClick r:id="rId4"/>
              </a:rPr>
              <a:t>http://www.fda.gov/cder/ogd/anda_check </a:t>
            </a:r>
            <a:r>
              <a:rPr sz="2800" spc="-83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list.pdf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17500"/>
            <a:ext cx="7493000" cy="1150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669" y="166624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719" y="1624329"/>
            <a:ext cx="67678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Submit</a:t>
            </a:r>
            <a:r>
              <a:rPr spc="-15" dirty="0"/>
              <a:t> </a:t>
            </a:r>
            <a:r>
              <a:rPr dirty="0"/>
              <a:t>a</a:t>
            </a:r>
            <a:r>
              <a:rPr spc="-5" dirty="0"/>
              <a:t> Pilot/Test</a:t>
            </a:r>
            <a:r>
              <a:rPr spc="-10" dirty="0"/>
              <a:t> </a:t>
            </a:r>
            <a:r>
              <a:rPr spc="-5" dirty="0"/>
              <a:t>Submission to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spc="-5" dirty="0"/>
              <a:t>Agency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4669" y="258572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7719" y="2543809"/>
            <a:ext cx="62649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Trebuchet MS"/>
                <a:cs typeface="Trebuchet MS"/>
              </a:rPr>
              <a:t>Request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for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Pre-Assigned</a:t>
            </a:r>
            <a:r>
              <a:rPr sz="2600" spc="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eCTD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number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350647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7719" y="3464559"/>
            <a:ext cx="6728459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Trebuchet MS"/>
                <a:cs typeface="Trebuchet MS"/>
              </a:rPr>
              <a:t>File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by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electronic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submission gateway</a:t>
            </a:r>
            <a:r>
              <a:rPr sz="260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or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Mail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17500"/>
            <a:ext cx="7493000" cy="1150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669" y="167259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719" y="1643379"/>
            <a:ext cx="538416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Send</a:t>
            </a:r>
            <a:r>
              <a:rPr spc="-10" dirty="0"/>
              <a:t> </a:t>
            </a:r>
            <a:r>
              <a:rPr dirty="0"/>
              <a:t>an </a:t>
            </a:r>
            <a:r>
              <a:rPr spc="-5" dirty="0"/>
              <a:t>e.mail</a:t>
            </a:r>
            <a:r>
              <a:rPr spc="-2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spc="-5" dirty="0">
                <a:hlinkClick r:id="rId3"/>
              </a:rPr>
              <a:t>esub@fda.hhs.gov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4669" y="2616200"/>
            <a:ext cx="113664" cy="2202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7719" y="2510790"/>
            <a:ext cx="5576570" cy="2386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6294">
              <a:lnSpc>
                <a:spcPct val="119200"/>
              </a:lnSpc>
              <a:spcBef>
                <a:spcPts val="100"/>
              </a:spcBef>
            </a:pPr>
            <a:r>
              <a:rPr sz="2600" dirty="0">
                <a:latin typeface="Trebuchet MS"/>
                <a:cs typeface="Trebuchet MS"/>
              </a:rPr>
              <a:t>Ask </a:t>
            </a:r>
            <a:r>
              <a:rPr sz="2600" spc="-5" dirty="0">
                <a:latin typeface="Trebuchet MS"/>
                <a:cs typeface="Trebuchet MS"/>
              </a:rPr>
              <a:t>for sample eCTD submission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Submit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sample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submission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ts val="3720"/>
              </a:lnSpc>
              <a:spcBef>
                <a:spcPts val="215"/>
              </a:spcBef>
            </a:pPr>
            <a:r>
              <a:rPr sz="2600" spc="-5" dirty="0">
                <a:latin typeface="Trebuchet MS"/>
                <a:cs typeface="Trebuchet MS"/>
              </a:rPr>
              <a:t>Agency </a:t>
            </a:r>
            <a:r>
              <a:rPr sz="2600" spc="-10" dirty="0">
                <a:latin typeface="Trebuchet MS"/>
                <a:cs typeface="Trebuchet MS"/>
              </a:rPr>
              <a:t>checks </a:t>
            </a:r>
            <a:r>
              <a:rPr sz="2600" dirty="0">
                <a:latin typeface="Trebuchet MS"/>
                <a:cs typeface="Trebuchet MS"/>
              </a:rPr>
              <a:t>the </a:t>
            </a:r>
            <a:r>
              <a:rPr sz="2600" spc="-5" dirty="0">
                <a:latin typeface="Trebuchet MS"/>
                <a:cs typeface="Trebuchet MS"/>
              </a:rPr>
              <a:t>sample submission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Resolve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technical issues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600" spc="-5" dirty="0">
                <a:latin typeface="Trebuchet MS"/>
                <a:cs typeface="Trebuchet MS"/>
              </a:rPr>
              <a:t>Resubmit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sample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submission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17500"/>
            <a:ext cx="7493000" cy="1150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669" y="167259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6780" y="1643379"/>
            <a:ext cx="2585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Paper</a:t>
            </a:r>
            <a:r>
              <a:rPr spc="-65" dirty="0"/>
              <a:t> </a:t>
            </a:r>
            <a:r>
              <a:rPr spc="-5" dirty="0"/>
              <a:t>Submission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4669" y="261620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7719" y="2586990"/>
            <a:ext cx="496379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Trebuchet MS"/>
                <a:cs typeface="Trebuchet MS"/>
              </a:rPr>
              <a:t>Non </a:t>
            </a:r>
            <a:r>
              <a:rPr sz="2600" dirty="0">
                <a:latin typeface="Trebuchet MS"/>
                <a:cs typeface="Trebuchet MS"/>
              </a:rPr>
              <a:t>– </a:t>
            </a:r>
            <a:r>
              <a:rPr sz="2600" spc="-5" dirty="0">
                <a:latin typeface="Trebuchet MS"/>
                <a:cs typeface="Trebuchet MS"/>
              </a:rPr>
              <a:t>eCTD electronic submission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(eNDA/eANDA)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395605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7719" y="3926840"/>
            <a:ext cx="48240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Trebuchet MS"/>
                <a:cs typeface="Trebuchet MS"/>
              </a:rPr>
              <a:t>Electronic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submission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with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eCTD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579" y="317500"/>
            <a:ext cx="7510780" cy="1150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1169" y="2110740"/>
            <a:ext cx="6806565" cy="379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  <a:tabLst>
                <a:tab pos="348615" algn="l"/>
              </a:tabLst>
            </a:pPr>
            <a:r>
              <a:rPr sz="3075" spc="-1957" baseline="10840" dirty="0">
                <a:solidFill>
                  <a:srgbClr val="596277"/>
                </a:solidFill>
                <a:latin typeface="Lucida Sans Unicode"/>
                <a:cs typeface="Lucida Sans Unicode"/>
              </a:rPr>
              <a:t>	</a:t>
            </a:r>
            <a:r>
              <a:rPr sz="2800" spc="-5" dirty="0">
                <a:latin typeface="Trebuchet MS"/>
                <a:cs typeface="Trebuchet MS"/>
              </a:rPr>
              <a:t>Get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Secure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e.mail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900">
              <a:latin typeface="Trebuchet MS"/>
              <a:cs typeface="Trebuchet MS"/>
            </a:endParaRPr>
          </a:p>
          <a:p>
            <a:pPr marL="348615" marR="68580" indent="-273050">
              <a:lnSpc>
                <a:spcPts val="3250"/>
              </a:lnSpc>
              <a:tabLst>
                <a:tab pos="348615" algn="l"/>
              </a:tabLst>
            </a:pPr>
            <a:r>
              <a:rPr sz="3075" spc="-1957" baseline="10840" dirty="0">
                <a:solidFill>
                  <a:srgbClr val="596277"/>
                </a:solidFill>
                <a:latin typeface="Lucida Sans Unicode"/>
                <a:cs typeface="Lucida Sans Unicode"/>
              </a:rPr>
              <a:t>	</a:t>
            </a:r>
            <a:r>
              <a:rPr sz="2800" spc="-10" dirty="0">
                <a:latin typeface="Trebuchet MS"/>
                <a:cs typeface="Trebuchet MS"/>
              </a:rPr>
              <a:t>Pre-assigned eCTD number </a:t>
            </a:r>
            <a:r>
              <a:rPr sz="2800" spc="-5" dirty="0">
                <a:latin typeface="Trebuchet MS"/>
                <a:cs typeface="Trebuchet MS"/>
              </a:rPr>
              <a:t>expires in 60 </a:t>
            </a:r>
            <a:r>
              <a:rPr sz="2800" spc="-83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days</a:t>
            </a:r>
            <a:endParaRPr sz="2800">
              <a:latin typeface="Trebuchet MS"/>
              <a:cs typeface="Trebuchet MS"/>
            </a:endParaRPr>
          </a:p>
          <a:p>
            <a:pPr marL="76200" marR="18415">
              <a:lnSpc>
                <a:spcPts val="7690"/>
              </a:lnSpc>
              <a:spcBef>
                <a:spcPts val="700"/>
              </a:spcBef>
              <a:tabLst>
                <a:tab pos="348615" algn="l"/>
              </a:tabLst>
            </a:pPr>
            <a:r>
              <a:rPr sz="3075" spc="-1957" baseline="10840" dirty="0">
                <a:solidFill>
                  <a:srgbClr val="596277"/>
                </a:solidFill>
                <a:latin typeface="Lucida Sans Unicode"/>
                <a:cs typeface="Lucida Sans Unicode"/>
              </a:rPr>
              <a:t>	</a:t>
            </a:r>
            <a:r>
              <a:rPr sz="2800" spc="-5" dirty="0">
                <a:latin typeface="Trebuchet MS"/>
                <a:cs typeface="Trebuchet MS"/>
              </a:rPr>
              <a:t>Read </a:t>
            </a:r>
            <a:r>
              <a:rPr sz="2800" spc="-10" dirty="0">
                <a:latin typeface="Trebuchet MS"/>
                <a:cs typeface="Trebuchet MS"/>
              </a:rPr>
              <a:t>and </a:t>
            </a:r>
            <a:r>
              <a:rPr sz="2800" spc="-5" dirty="0">
                <a:latin typeface="Trebuchet MS"/>
                <a:cs typeface="Trebuchet MS"/>
              </a:rPr>
              <a:t>follow </a:t>
            </a:r>
            <a:r>
              <a:rPr sz="2800" spc="-10" dirty="0">
                <a:latin typeface="Trebuchet MS"/>
                <a:cs typeface="Trebuchet MS"/>
              </a:rPr>
              <a:t>information </a:t>
            </a:r>
            <a:r>
              <a:rPr sz="2800" spc="-5" dirty="0">
                <a:latin typeface="Trebuchet MS"/>
                <a:cs typeface="Trebuchet MS"/>
              </a:rPr>
              <a:t>on </a:t>
            </a:r>
            <a:r>
              <a:rPr sz="280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  <a:hlinkClick r:id="rId3"/>
              </a:rPr>
              <a:t>http://www.fda.gov/cder/ogd/#enumber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17500"/>
            <a:ext cx="7493000" cy="1150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669" y="166624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280"/>
              </a:spcBef>
            </a:pPr>
            <a:r>
              <a:rPr spc="-5" dirty="0"/>
              <a:t>Create </a:t>
            </a:r>
            <a:r>
              <a:rPr dirty="0"/>
              <a:t>a </a:t>
            </a:r>
            <a:r>
              <a:rPr spc="-5" dirty="0"/>
              <a:t>Gateway Test Account </a:t>
            </a:r>
            <a:r>
              <a:rPr dirty="0"/>
              <a:t>: </a:t>
            </a:r>
            <a:r>
              <a:rPr spc="-775" dirty="0"/>
              <a:t> </a:t>
            </a:r>
            <a:r>
              <a:rPr spc="-5" dirty="0">
                <a:hlinkClick r:id="rId3"/>
              </a:rPr>
              <a:t>esgprep@fda.gov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4669" y="2800349"/>
            <a:ext cx="113664" cy="186563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7719" y="2865120"/>
            <a:ext cx="5042535" cy="1865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6635">
              <a:lnSpc>
                <a:spcPct val="115999"/>
              </a:lnSpc>
              <a:spcBef>
                <a:spcPts val="100"/>
              </a:spcBef>
            </a:pPr>
            <a:r>
              <a:rPr sz="2600" spc="-5" dirty="0">
                <a:latin typeface="Trebuchet MS"/>
                <a:cs typeface="Trebuchet MS"/>
              </a:rPr>
              <a:t>Send Test/Pilot Submission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FDA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ESG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Validates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ts val="3629"/>
              </a:lnSpc>
              <a:spcBef>
                <a:spcPts val="90"/>
              </a:spcBef>
            </a:pPr>
            <a:r>
              <a:rPr sz="2600" spc="-5" dirty="0">
                <a:latin typeface="Trebuchet MS"/>
                <a:cs typeface="Trebuchet MS"/>
              </a:rPr>
              <a:t>Create Actual Production Account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Submit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eCTD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17500"/>
            <a:ext cx="7493000" cy="1150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669" y="166624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196850">
              <a:lnSpc>
                <a:spcPts val="3020"/>
              </a:lnSpc>
              <a:spcBef>
                <a:spcPts val="280"/>
              </a:spcBef>
            </a:pPr>
            <a:r>
              <a:rPr spc="-5" dirty="0"/>
              <a:t>Ability to process without error in review </a:t>
            </a:r>
            <a:r>
              <a:rPr spc="-770" dirty="0"/>
              <a:t> </a:t>
            </a:r>
            <a:r>
              <a:rPr spc="-5" dirty="0"/>
              <a:t>system</a:t>
            </a:r>
          </a:p>
          <a:p>
            <a:pPr marL="12700" marR="5080">
              <a:lnSpc>
                <a:spcPts val="3620"/>
              </a:lnSpc>
              <a:spcBef>
                <a:spcPts val="30"/>
              </a:spcBef>
            </a:pPr>
            <a:r>
              <a:rPr spc="-5" dirty="0"/>
              <a:t>Is </a:t>
            </a:r>
            <a:r>
              <a:rPr dirty="0"/>
              <a:t>the </a:t>
            </a:r>
            <a:r>
              <a:rPr spc="-5" dirty="0"/>
              <a:t>submission content readily available </a:t>
            </a:r>
            <a:r>
              <a:rPr spc="-770" dirty="0"/>
              <a:t> </a:t>
            </a:r>
            <a:r>
              <a:rPr spc="-5" dirty="0"/>
              <a:t>Security/Accountability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4669" y="2509520"/>
            <a:ext cx="113664" cy="169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7719" y="3324860"/>
            <a:ext cx="675767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999"/>
              </a:lnSpc>
              <a:spcBef>
                <a:spcPts val="100"/>
              </a:spcBef>
            </a:pPr>
            <a:r>
              <a:rPr sz="2600" spc="-5" dirty="0">
                <a:latin typeface="Trebuchet MS"/>
                <a:cs typeface="Trebuchet MS"/>
              </a:rPr>
              <a:t>Consistently good application across agencies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Review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experience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17500"/>
            <a:ext cx="7493000" cy="1150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669" y="166624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719" y="1624329"/>
            <a:ext cx="20808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eCTD</a:t>
            </a:r>
            <a:r>
              <a:rPr spc="-75" dirty="0"/>
              <a:t> </a:t>
            </a:r>
            <a:r>
              <a:rPr spc="-5" dirty="0"/>
              <a:t>Website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4669" y="2084070"/>
            <a:ext cx="7060565" cy="218567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85115" marR="66040" indent="-273050">
              <a:lnSpc>
                <a:spcPts val="3030"/>
              </a:lnSpc>
              <a:spcBef>
                <a:spcPts val="275"/>
              </a:spcBef>
            </a:pPr>
            <a:r>
              <a:rPr sz="2600" spc="-5" dirty="0">
                <a:latin typeface="Trebuchet MS"/>
                <a:cs typeface="Trebuchet MS"/>
                <a:hlinkClick r:id="rId3"/>
              </a:rPr>
              <a:t>http://www.fda.gov/cder/regulatory/ersr/ect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d.htm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Trebuchet MS"/>
              <a:cs typeface="Trebuchet MS"/>
            </a:endParaRPr>
          </a:p>
          <a:p>
            <a:pPr marL="12700" marR="5080">
              <a:lnSpc>
                <a:spcPct val="115999"/>
              </a:lnSpc>
            </a:pPr>
            <a:r>
              <a:rPr sz="2600" spc="-5" dirty="0">
                <a:latin typeface="Trebuchet MS"/>
                <a:cs typeface="Trebuchet MS"/>
              </a:rPr>
              <a:t>Organisation of CTD </a:t>
            </a:r>
            <a:r>
              <a:rPr sz="260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  <a:hlinkClick r:id="rId4"/>
              </a:rPr>
              <a:t>http://www.fda.gov/cder/guidance/45390.pdf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18487" y="2212747"/>
            <a:ext cx="893444" cy="2023745"/>
            <a:chOff x="2418487" y="2212747"/>
            <a:chExt cx="893444" cy="2023745"/>
          </a:xfrm>
        </p:grpSpPr>
        <p:sp>
          <p:nvSpPr>
            <p:cNvPr id="3" name="object 3"/>
            <p:cNvSpPr/>
            <p:nvPr/>
          </p:nvSpPr>
          <p:spPr>
            <a:xfrm>
              <a:off x="2423159" y="2331720"/>
              <a:ext cx="483870" cy="1899920"/>
            </a:xfrm>
            <a:custGeom>
              <a:avLst/>
              <a:gdLst/>
              <a:ahLst/>
              <a:cxnLst/>
              <a:rect l="l" t="t" r="r" b="b"/>
              <a:pathLst>
                <a:path w="483869" h="1899920">
                  <a:moveTo>
                    <a:pt x="483869" y="0"/>
                  </a:moveTo>
                  <a:lnTo>
                    <a:pt x="27939" y="0"/>
                  </a:lnTo>
                  <a:lnTo>
                    <a:pt x="0" y="530859"/>
                  </a:lnTo>
                  <a:lnTo>
                    <a:pt x="36829" y="530859"/>
                  </a:lnTo>
                  <a:lnTo>
                    <a:pt x="67309" y="176529"/>
                  </a:lnTo>
                  <a:lnTo>
                    <a:pt x="76200" y="170179"/>
                  </a:lnTo>
                  <a:lnTo>
                    <a:pt x="86359" y="165100"/>
                  </a:lnTo>
                  <a:lnTo>
                    <a:pt x="111759" y="156209"/>
                  </a:lnTo>
                  <a:lnTo>
                    <a:pt x="130809" y="152400"/>
                  </a:lnTo>
                  <a:lnTo>
                    <a:pt x="185419" y="152400"/>
                  </a:lnTo>
                  <a:lnTo>
                    <a:pt x="102869" y="1757679"/>
                  </a:lnTo>
                  <a:lnTo>
                    <a:pt x="12700" y="1795779"/>
                  </a:lnTo>
                  <a:lnTo>
                    <a:pt x="7619" y="1899919"/>
                  </a:lnTo>
                  <a:lnTo>
                    <a:pt x="306069" y="1899919"/>
                  </a:lnTo>
                  <a:lnTo>
                    <a:pt x="311150" y="1795779"/>
                  </a:lnTo>
                  <a:lnTo>
                    <a:pt x="224789" y="1757679"/>
                  </a:lnTo>
                  <a:lnTo>
                    <a:pt x="307339" y="154939"/>
                  </a:lnTo>
                  <a:lnTo>
                    <a:pt x="360679" y="154939"/>
                  </a:lnTo>
                  <a:lnTo>
                    <a:pt x="368300" y="156209"/>
                  </a:lnTo>
                  <a:lnTo>
                    <a:pt x="405129" y="166369"/>
                  </a:lnTo>
                  <a:lnTo>
                    <a:pt x="422909" y="176529"/>
                  </a:lnTo>
                  <a:lnTo>
                    <a:pt x="425450" y="179069"/>
                  </a:lnTo>
                  <a:lnTo>
                    <a:pt x="420369" y="530859"/>
                  </a:lnTo>
                  <a:lnTo>
                    <a:pt x="455929" y="530859"/>
                  </a:lnTo>
                  <a:lnTo>
                    <a:pt x="483869" y="0"/>
                  </a:lnTo>
                  <a:close/>
                </a:path>
              </a:pathLst>
            </a:custGeom>
            <a:solidFill>
              <a:srgbClr val="7F7F7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23159" y="2331720"/>
              <a:ext cx="483870" cy="1899920"/>
            </a:xfrm>
            <a:custGeom>
              <a:avLst/>
              <a:gdLst/>
              <a:ahLst/>
              <a:cxnLst/>
              <a:rect l="l" t="t" r="r" b="b"/>
              <a:pathLst>
                <a:path w="483869" h="1899920">
                  <a:moveTo>
                    <a:pt x="7619" y="1899919"/>
                  </a:moveTo>
                  <a:lnTo>
                    <a:pt x="12700" y="1795779"/>
                  </a:lnTo>
                  <a:lnTo>
                    <a:pt x="102869" y="1757679"/>
                  </a:lnTo>
                  <a:lnTo>
                    <a:pt x="185419" y="152400"/>
                  </a:lnTo>
                  <a:lnTo>
                    <a:pt x="160019" y="152400"/>
                  </a:lnTo>
                  <a:lnTo>
                    <a:pt x="138429" y="152400"/>
                  </a:lnTo>
                  <a:lnTo>
                    <a:pt x="130809" y="152400"/>
                  </a:lnTo>
                  <a:lnTo>
                    <a:pt x="124459" y="153669"/>
                  </a:lnTo>
                  <a:lnTo>
                    <a:pt x="118109" y="154939"/>
                  </a:lnTo>
                  <a:lnTo>
                    <a:pt x="111759" y="156209"/>
                  </a:lnTo>
                  <a:lnTo>
                    <a:pt x="86359" y="165100"/>
                  </a:lnTo>
                  <a:lnTo>
                    <a:pt x="81279" y="167639"/>
                  </a:lnTo>
                  <a:lnTo>
                    <a:pt x="76200" y="170179"/>
                  </a:lnTo>
                  <a:lnTo>
                    <a:pt x="67309" y="176529"/>
                  </a:lnTo>
                  <a:lnTo>
                    <a:pt x="36829" y="530859"/>
                  </a:lnTo>
                  <a:lnTo>
                    <a:pt x="0" y="530859"/>
                  </a:lnTo>
                  <a:lnTo>
                    <a:pt x="27939" y="0"/>
                  </a:lnTo>
                  <a:lnTo>
                    <a:pt x="483869" y="0"/>
                  </a:lnTo>
                  <a:lnTo>
                    <a:pt x="455929" y="530859"/>
                  </a:lnTo>
                  <a:lnTo>
                    <a:pt x="420369" y="530859"/>
                  </a:lnTo>
                  <a:lnTo>
                    <a:pt x="425450" y="179069"/>
                  </a:lnTo>
                  <a:lnTo>
                    <a:pt x="422909" y="176529"/>
                  </a:lnTo>
                  <a:lnTo>
                    <a:pt x="381000" y="158750"/>
                  </a:lnTo>
                  <a:lnTo>
                    <a:pt x="374650" y="157479"/>
                  </a:lnTo>
                  <a:lnTo>
                    <a:pt x="368300" y="156209"/>
                  </a:lnTo>
                  <a:lnTo>
                    <a:pt x="360679" y="154939"/>
                  </a:lnTo>
                  <a:lnTo>
                    <a:pt x="354329" y="154939"/>
                  </a:lnTo>
                  <a:lnTo>
                    <a:pt x="331469" y="154939"/>
                  </a:lnTo>
                  <a:lnTo>
                    <a:pt x="307339" y="154939"/>
                  </a:lnTo>
                  <a:lnTo>
                    <a:pt x="224789" y="1757679"/>
                  </a:lnTo>
                  <a:lnTo>
                    <a:pt x="311150" y="1795779"/>
                  </a:lnTo>
                  <a:lnTo>
                    <a:pt x="306069" y="1899919"/>
                  </a:lnTo>
                  <a:lnTo>
                    <a:pt x="7619" y="1899919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5600" y="2217420"/>
              <a:ext cx="411480" cy="2012950"/>
            </a:xfrm>
            <a:custGeom>
              <a:avLst/>
              <a:gdLst/>
              <a:ahLst/>
              <a:cxnLst/>
              <a:rect l="l" t="t" r="r" b="b"/>
              <a:pathLst>
                <a:path w="411479" h="2012950">
                  <a:moveTo>
                    <a:pt x="214630" y="0"/>
                  </a:moveTo>
                  <a:lnTo>
                    <a:pt x="63500" y="0"/>
                  </a:lnTo>
                  <a:lnTo>
                    <a:pt x="58419" y="93979"/>
                  </a:lnTo>
                  <a:lnTo>
                    <a:pt x="96519" y="127000"/>
                  </a:lnTo>
                  <a:lnTo>
                    <a:pt x="0" y="2012949"/>
                  </a:lnTo>
                  <a:lnTo>
                    <a:pt x="109219" y="2012949"/>
                  </a:lnTo>
                  <a:lnTo>
                    <a:pt x="153669" y="1170939"/>
                  </a:lnTo>
                  <a:lnTo>
                    <a:pt x="154939" y="1156969"/>
                  </a:lnTo>
                  <a:lnTo>
                    <a:pt x="160019" y="1127759"/>
                  </a:lnTo>
                  <a:lnTo>
                    <a:pt x="161289" y="1113789"/>
                  </a:lnTo>
                  <a:lnTo>
                    <a:pt x="166369" y="1085850"/>
                  </a:lnTo>
                  <a:lnTo>
                    <a:pt x="179069" y="1027429"/>
                  </a:lnTo>
                  <a:lnTo>
                    <a:pt x="186689" y="1000759"/>
                  </a:lnTo>
                  <a:lnTo>
                    <a:pt x="193039" y="975359"/>
                  </a:lnTo>
                  <a:lnTo>
                    <a:pt x="214630" y="910589"/>
                  </a:lnTo>
                  <a:lnTo>
                    <a:pt x="222250" y="892809"/>
                  </a:lnTo>
                  <a:lnTo>
                    <a:pt x="227330" y="883919"/>
                  </a:lnTo>
                  <a:lnTo>
                    <a:pt x="231139" y="876300"/>
                  </a:lnTo>
                  <a:lnTo>
                    <a:pt x="238760" y="863600"/>
                  </a:lnTo>
                  <a:lnTo>
                    <a:pt x="242569" y="858519"/>
                  </a:lnTo>
                  <a:lnTo>
                    <a:pt x="246380" y="854709"/>
                  </a:lnTo>
                  <a:lnTo>
                    <a:pt x="250189" y="852169"/>
                  </a:lnTo>
                  <a:lnTo>
                    <a:pt x="252730" y="849629"/>
                  </a:lnTo>
                  <a:lnTo>
                    <a:pt x="257810" y="848359"/>
                  </a:lnTo>
                  <a:lnTo>
                    <a:pt x="265430" y="848359"/>
                  </a:lnTo>
                  <a:lnTo>
                    <a:pt x="273050" y="853439"/>
                  </a:lnTo>
                  <a:lnTo>
                    <a:pt x="280669" y="861059"/>
                  </a:lnTo>
                  <a:lnTo>
                    <a:pt x="283210" y="867409"/>
                  </a:lnTo>
                  <a:lnTo>
                    <a:pt x="287019" y="873759"/>
                  </a:lnTo>
                  <a:lnTo>
                    <a:pt x="289560" y="881379"/>
                  </a:lnTo>
                  <a:lnTo>
                    <a:pt x="290830" y="890269"/>
                  </a:lnTo>
                  <a:lnTo>
                    <a:pt x="293369" y="901700"/>
                  </a:lnTo>
                  <a:lnTo>
                    <a:pt x="297180" y="938529"/>
                  </a:lnTo>
                  <a:lnTo>
                    <a:pt x="297180" y="952500"/>
                  </a:lnTo>
                  <a:lnTo>
                    <a:pt x="298450" y="967739"/>
                  </a:lnTo>
                  <a:lnTo>
                    <a:pt x="298450" y="1003300"/>
                  </a:lnTo>
                  <a:lnTo>
                    <a:pt x="297180" y="1026159"/>
                  </a:lnTo>
                  <a:lnTo>
                    <a:pt x="297180" y="1040129"/>
                  </a:lnTo>
                  <a:lnTo>
                    <a:pt x="295910" y="1052829"/>
                  </a:lnTo>
                  <a:lnTo>
                    <a:pt x="295910" y="1080769"/>
                  </a:lnTo>
                  <a:lnTo>
                    <a:pt x="293369" y="1112519"/>
                  </a:lnTo>
                  <a:lnTo>
                    <a:pt x="290830" y="1176019"/>
                  </a:lnTo>
                  <a:lnTo>
                    <a:pt x="289560" y="1191259"/>
                  </a:lnTo>
                  <a:lnTo>
                    <a:pt x="289560" y="1206500"/>
                  </a:lnTo>
                  <a:lnTo>
                    <a:pt x="247650" y="2012949"/>
                  </a:lnTo>
                  <a:lnTo>
                    <a:pt x="406400" y="2012949"/>
                  </a:lnTo>
                  <a:lnTo>
                    <a:pt x="411479" y="1918969"/>
                  </a:lnTo>
                  <a:lnTo>
                    <a:pt x="364489" y="1884679"/>
                  </a:lnTo>
                  <a:lnTo>
                    <a:pt x="401320" y="1164589"/>
                  </a:lnTo>
                  <a:lnTo>
                    <a:pt x="401320" y="1150619"/>
                  </a:lnTo>
                  <a:lnTo>
                    <a:pt x="405129" y="1098550"/>
                  </a:lnTo>
                  <a:lnTo>
                    <a:pt x="408939" y="989329"/>
                  </a:lnTo>
                  <a:lnTo>
                    <a:pt x="408939" y="956309"/>
                  </a:lnTo>
                  <a:lnTo>
                    <a:pt x="410210" y="941069"/>
                  </a:lnTo>
                  <a:lnTo>
                    <a:pt x="410210" y="910589"/>
                  </a:lnTo>
                  <a:lnTo>
                    <a:pt x="408939" y="895350"/>
                  </a:lnTo>
                  <a:lnTo>
                    <a:pt x="408939" y="863600"/>
                  </a:lnTo>
                  <a:lnTo>
                    <a:pt x="403860" y="806450"/>
                  </a:lnTo>
                  <a:lnTo>
                    <a:pt x="401320" y="793750"/>
                  </a:lnTo>
                  <a:lnTo>
                    <a:pt x="400050" y="781050"/>
                  </a:lnTo>
                  <a:lnTo>
                    <a:pt x="397510" y="769619"/>
                  </a:lnTo>
                  <a:lnTo>
                    <a:pt x="394970" y="759459"/>
                  </a:lnTo>
                  <a:lnTo>
                    <a:pt x="393700" y="749300"/>
                  </a:lnTo>
                  <a:lnTo>
                    <a:pt x="391160" y="739139"/>
                  </a:lnTo>
                  <a:lnTo>
                    <a:pt x="387350" y="727709"/>
                  </a:lnTo>
                  <a:lnTo>
                    <a:pt x="382270" y="709929"/>
                  </a:lnTo>
                  <a:lnTo>
                    <a:pt x="374650" y="694689"/>
                  </a:lnTo>
                  <a:lnTo>
                    <a:pt x="351789" y="660400"/>
                  </a:lnTo>
                  <a:lnTo>
                    <a:pt x="344169" y="652779"/>
                  </a:lnTo>
                  <a:lnTo>
                    <a:pt x="339089" y="650239"/>
                  </a:lnTo>
                  <a:lnTo>
                    <a:pt x="335280" y="648969"/>
                  </a:lnTo>
                  <a:lnTo>
                    <a:pt x="330200" y="647700"/>
                  </a:lnTo>
                  <a:lnTo>
                    <a:pt x="326389" y="646429"/>
                  </a:lnTo>
                  <a:lnTo>
                    <a:pt x="321310" y="646429"/>
                  </a:lnTo>
                  <a:lnTo>
                    <a:pt x="309880" y="647700"/>
                  </a:lnTo>
                  <a:lnTo>
                    <a:pt x="264160" y="671829"/>
                  </a:lnTo>
                  <a:lnTo>
                    <a:pt x="233680" y="715009"/>
                  </a:lnTo>
                  <a:lnTo>
                    <a:pt x="214630" y="754379"/>
                  </a:lnTo>
                  <a:lnTo>
                    <a:pt x="196850" y="802639"/>
                  </a:lnTo>
                  <a:lnTo>
                    <a:pt x="180339" y="858519"/>
                  </a:lnTo>
                  <a:lnTo>
                    <a:pt x="171450" y="890269"/>
                  </a:lnTo>
                  <a:lnTo>
                    <a:pt x="163830" y="923289"/>
                  </a:lnTo>
                  <a:lnTo>
                    <a:pt x="163830" y="916939"/>
                  </a:lnTo>
                  <a:lnTo>
                    <a:pt x="165100" y="908050"/>
                  </a:lnTo>
                  <a:lnTo>
                    <a:pt x="166369" y="896619"/>
                  </a:lnTo>
                  <a:lnTo>
                    <a:pt x="166369" y="881379"/>
                  </a:lnTo>
                  <a:lnTo>
                    <a:pt x="170180" y="811529"/>
                  </a:lnTo>
                  <a:lnTo>
                    <a:pt x="175260" y="730250"/>
                  </a:lnTo>
                  <a:lnTo>
                    <a:pt x="180339" y="655319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7F7F7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5600" y="2217420"/>
              <a:ext cx="411480" cy="2012950"/>
            </a:xfrm>
            <a:custGeom>
              <a:avLst/>
              <a:gdLst/>
              <a:ahLst/>
              <a:cxnLst/>
              <a:rect l="l" t="t" r="r" b="b"/>
              <a:pathLst>
                <a:path w="411479" h="2012950">
                  <a:moveTo>
                    <a:pt x="180339" y="655319"/>
                  </a:moveTo>
                  <a:lnTo>
                    <a:pt x="175260" y="730250"/>
                  </a:lnTo>
                  <a:lnTo>
                    <a:pt x="170180" y="811529"/>
                  </a:lnTo>
                  <a:lnTo>
                    <a:pt x="166369" y="881379"/>
                  </a:lnTo>
                  <a:lnTo>
                    <a:pt x="166369" y="896619"/>
                  </a:lnTo>
                  <a:lnTo>
                    <a:pt x="165100" y="908050"/>
                  </a:lnTo>
                  <a:lnTo>
                    <a:pt x="163830" y="916939"/>
                  </a:lnTo>
                  <a:lnTo>
                    <a:pt x="163830" y="920750"/>
                  </a:lnTo>
                  <a:lnTo>
                    <a:pt x="163830" y="923289"/>
                  </a:lnTo>
                  <a:lnTo>
                    <a:pt x="171450" y="890269"/>
                  </a:lnTo>
                  <a:lnTo>
                    <a:pt x="180339" y="858519"/>
                  </a:lnTo>
                  <a:lnTo>
                    <a:pt x="187960" y="829309"/>
                  </a:lnTo>
                  <a:lnTo>
                    <a:pt x="205739" y="777239"/>
                  </a:lnTo>
                  <a:lnTo>
                    <a:pt x="224789" y="732789"/>
                  </a:lnTo>
                  <a:lnTo>
                    <a:pt x="243839" y="698500"/>
                  </a:lnTo>
                  <a:lnTo>
                    <a:pt x="275589" y="662939"/>
                  </a:lnTo>
                  <a:lnTo>
                    <a:pt x="321310" y="646429"/>
                  </a:lnTo>
                  <a:lnTo>
                    <a:pt x="326389" y="646429"/>
                  </a:lnTo>
                  <a:lnTo>
                    <a:pt x="330200" y="647700"/>
                  </a:lnTo>
                  <a:lnTo>
                    <a:pt x="335280" y="648969"/>
                  </a:lnTo>
                  <a:lnTo>
                    <a:pt x="339089" y="650239"/>
                  </a:lnTo>
                  <a:lnTo>
                    <a:pt x="344169" y="652779"/>
                  </a:lnTo>
                  <a:lnTo>
                    <a:pt x="347980" y="656589"/>
                  </a:lnTo>
                  <a:lnTo>
                    <a:pt x="351789" y="660400"/>
                  </a:lnTo>
                  <a:lnTo>
                    <a:pt x="356870" y="664209"/>
                  </a:lnTo>
                  <a:lnTo>
                    <a:pt x="360679" y="669289"/>
                  </a:lnTo>
                  <a:lnTo>
                    <a:pt x="364489" y="674369"/>
                  </a:lnTo>
                  <a:lnTo>
                    <a:pt x="368300" y="680719"/>
                  </a:lnTo>
                  <a:lnTo>
                    <a:pt x="372110" y="688339"/>
                  </a:lnTo>
                  <a:lnTo>
                    <a:pt x="374650" y="694689"/>
                  </a:lnTo>
                  <a:lnTo>
                    <a:pt x="378460" y="702309"/>
                  </a:lnTo>
                  <a:lnTo>
                    <a:pt x="382270" y="709929"/>
                  </a:lnTo>
                  <a:lnTo>
                    <a:pt x="384810" y="718819"/>
                  </a:lnTo>
                  <a:lnTo>
                    <a:pt x="387350" y="727709"/>
                  </a:lnTo>
                  <a:lnTo>
                    <a:pt x="391160" y="739139"/>
                  </a:lnTo>
                  <a:lnTo>
                    <a:pt x="393700" y="749300"/>
                  </a:lnTo>
                  <a:lnTo>
                    <a:pt x="394970" y="759459"/>
                  </a:lnTo>
                  <a:lnTo>
                    <a:pt x="397510" y="769619"/>
                  </a:lnTo>
                  <a:lnTo>
                    <a:pt x="400050" y="781050"/>
                  </a:lnTo>
                  <a:lnTo>
                    <a:pt x="401320" y="793750"/>
                  </a:lnTo>
                  <a:lnTo>
                    <a:pt x="403860" y="806450"/>
                  </a:lnTo>
                  <a:lnTo>
                    <a:pt x="405129" y="819150"/>
                  </a:lnTo>
                  <a:lnTo>
                    <a:pt x="406400" y="833119"/>
                  </a:lnTo>
                  <a:lnTo>
                    <a:pt x="407670" y="848359"/>
                  </a:lnTo>
                  <a:lnTo>
                    <a:pt x="408939" y="863600"/>
                  </a:lnTo>
                  <a:lnTo>
                    <a:pt x="408939" y="877569"/>
                  </a:lnTo>
                  <a:lnTo>
                    <a:pt x="408939" y="895350"/>
                  </a:lnTo>
                  <a:lnTo>
                    <a:pt x="410210" y="910589"/>
                  </a:lnTo>
                  <a:lnTo>
                    <a:pt x="410210" y="927100"/>
                  </a:lnTo>
                  <a:lnTo>
                    <a:pt x="410210" y="941069"/>
                  </a:lnTo>
                  <a:lnTo>
                    <a:pt x="408939" y="956309"/>
                  </a:lnTo>
                  <a:lnTo>
                    <a:pt x="408939" y="971550"/>
                  </a:lnTo>
                  <a:lnTo>
                    <a:pt x="408939" y="989329"/>
                  </a:lnTo>
                  <a:lnTo>
                    <a:pt x="406400" y="1061719"/>
                  </a:lnTo>
                  <a:lnTo>
                    <a:pt x="405129" y="1098550"/>
                  </a:lnTo>
                  <a:lnTo>
                    <a:pt x="403860" y="1115059"/>
                  </a:lnTo>
                  <a:lnTo>
                    <a:pt x="402589" y="1132839"/>
                  </a:lnTo>
                  <a:lnTo>
                    <a:pt x="401320" y="1150619"/>
                  </a:lnTo>
                  <a:lnTo>
                    <a:pt x="401320" y="1164589"/>
                  </a:lnTo>
                  <a:lnTo>
                    <a:pt x="400050" y="1191259"/>
                  </a:lnTo>
                  <a:lnTo>
                    <a:pt x="364489" y="1884679"/>
                  </a:lnTo>
                  <a:lnTo>
                    <a:pt x="411479" y="1918969"/>
                  </a:lnTo>
                  <a:lnTo>
                    <a:pt x="406400" y="2012949"/>
                  </a:lnTo>
                  <a:lnTo>
                    <a:pt x="247650" y="2012949"/>
                  </a:lnTo>
                  <a:lnTo>
                    <a:pt x="289560" y="1206500"/>
                  </a:lnTo>
                  <a:lnTo>
                    <a:pt x="289560" y="1191259"/>
                  </a:lnTo>
                  <a:lnTo>
                    <a:pt x="290830" y="1176019"/>
                  </a:lnTo>
                  <a:lnTo>
                    <a:pt x="292100" y="1144269"/>
                  </a:lnTo>
                  <a:lnTo>
                    <a:pt x="293369" y="1112519"/>
                  </a:lnTo>
                  <a:lnTo>
                    <a:pt x="294639" y="1097279"/>
                  </a:lnTo>
                  <a:lnTo>
                    <a:pt x="295910" y="1080769"/>
                  </a:lnTo>
                  <a:lnTo>
                    <a:pt x="295910" y="1052829"/>
                  </a:lnTo>
                  <a:lnTo>
                    <a:pt x="297180" y="1040129"/>
                  </a:lnTo>
                  <a:lnTo>
                    <a:pt x="297180" y="1026159"/>
                  </a:lnTo>
                  <a:lnTo>
                    <a:pt x="298450" y="1003300"/>
                  </a:lnTo>
                  <a:lnTo>
                    <a:pt x="298450" y="994409"/>
                  </a:lnTo>
                  <a:lnTo>
                    <a:pt x="298450" y="989329"/>
                  </a:lnTo>
                  <a:lnTo>
                    <a:pt x="298450" y="984250"/>
                  </a:lnTo>
                  <a:lnTo>
                    <a:pt x="298450" y="967739"/>
                  </a:lnTo>
                  <a:lnTo>
                    <a:pt x="297180" y="952500"/>
                  </a:lnTo>
                  <a:lnTo>
                    <a:pt x="297180" y="938529"/>
                  </a:lnTo>
                  <a:lnTo>
                    <a:pt x="295910" y="924559"/>
                  </a:lnTo>
                  <a:lnTo>
                    <a:pt x="294639" y="913129"/>
                  </a:lnTo>
                  <a:lnTo>
                    <a:pt x="293369" y="901700"/>
                  </a:lnTo>
                  <a:lnTo>
                    <a:pt x="290830" y="890269"/>
                  </a:lnTo>
                  <a:lnTo>
                    <a:pt x="289560" y="881379"/>
                  </a:lnTo>
                  <a:lnTo>
                    <a:pt x="287019" y="873759"/>
                  </a:lnTo>
                  <a:lnTo>
                    <a:pt x="283210" y="867409"/>
                  </a:lnTo>
                  <a:lnTo>
                    <a:pt x="280669" y="861059"/>
                  </a:lnTo>
                  <a:lnTo>
                    <a:pt x="276860" y="857250"/>
                  </a:lnTo>
                  <a:lnTo>
                    <a:pt x="273050" y="853439"/>
                  </a:lnTo>
                  <a:lnTo>
                    <a:pt x="269239" y="850900"/>
                  </a:lnTo>
                  <a:lnTo>
                    <a:pt x="265430" y="848359"/>
                  </a:lnTo>
                  <a:lnTo>
                    <a:pt x="260350" y="848359"/>
                  </a:lnTo>
                  <a:lnTo>
                    <a:pt x="257810" y="848359"/>
                  </a:lnTo>
                  <a:lnTo>
                    <a:pt x="252730" y="849629"/>
                  </a:lnTo>
                  <a:lnTo>
                    <a:pt x="250189" y="852169"/>
                  </a:lnTo>
                  <a:lnTo>
                    <a:pt x="246380" y="854709"/>
                  </a:lnTo>
                  <a:lnTo>
                    <a:pt x="242569" y="858519"/>
                  </a:lnTo>
                  <a:lnTo>
                    <a:pt x="238760" y="863600"/>
                  </a:lnTo>
                  <a:lnTo>
                    <a:pt x="234950" y="869950"/>
                  </a:lnTo>
                  <a:lnTo>
                    <a:pt x="231139" y="876300"/>
                  </a:lnTo>
                  <a:lnTo>
                    <a:pt x="227330" y="883919"/>
                  </a:lnTo>
                  <a:lnTo>
                    <a:pt x="222250" y="892809"/>
                  </a:lnTo>
                  <a:lnTo>
                    <a:pt x="218439" y="901700"/>
                  </a:lnTo>
                  <a:lnTo>
                    <a:pt x="214630" y="910589"/>
                  </a:lnTo>
                  <a:lnTo>
                    <a:pt x="208280" y="929639"/>
                  </a:lnTo>
                  <a:lnTo>
                    <a:pt x="200660" y="952500"/>
                  </a:lnTo>
                  <a:lnTo>
                    <a:pt x="193039" y="975359"/>
                  </a:lnTo>
                  <a:lnTo>
                    <a:pt x="186689" y="1000759"/>
                  </a:lnTo>
                  <a:lnTo>
                    <a:pt x="179069" y="1027429"/>
                  </a:lnTo>
                  <a:lnTo>
                    <a:pt x="172719" y="1056639"/>
                  </a:lnTo>
                  <a:lnTo>
                    <a:pt x="166369" y="1085850"/>
                  </a:lnTo>
                  <a:lnTo>
                    <a:pt x="161289" y="1113789"/>
                  </a:lnTo>
                  <a:lnTo>
                    <a:pt x="160019" y="1127759"/>
                  </a:lnTo>
                  <a:lnTo>
                    <a:pt x="157480" y="1143000"/>
                  </a:lnTo>
                  <a:lnTo>
                    <a:pt x="154939" y="1156969"/>
                  </a:lnTo>
                  <a:lnTo>
                    <a:pt x="153669" y="1170939"/>
                  </a:lnTo>
                  <a:lnTo>
                    <a:pt x="109219" y="2012949"/>
                  </a:lnTo>
                  <a:lnTo>
                    <a:pt x="0" y="2012949"/>
                  </a:lnTo>
                  <a:lnTo>
                    <a:pt x="96519" y="127000"/>
                  </a:lnTo>
                  <a:lnTo>
                    <a:pt x="58419" y="93979"/>
                  </a:lnTo>
                  <a:lnTo>
                    <a:pt x="63500" y="0"/>
                  </a:lnTo>
                  <a:lnTo>
                    <a:pt x="214630" y="0"/>
                  </a:lnTo>
                  <a:lnTo>
                    <a:pt x="180339" y="655319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341777" y="2212747"/>
            <a:ext cx="1323975" cy="2052955"/>
            <a:chOff x="3341777" y="2212747"/>
            <a:chExt cx="1323975" cy="2052955"/>
          </a:xfrm>
        </p:grpSpPr>
        <p:sp>
          <p:nvSpPr>
            <p:cNvPr id="8" name="object 8"/>
            <p:cNvSpPr/>
            <p:nvPr/>
          </p:nvSpPr>
          <p:spPr>
            <a:xfrm>
              <a:off x="4255770" y="2217420"/>
              <a:ext cx="405130" cy="2012950"/>
            </a:xfrm>
            <a:custGeom>
              <a:avLst/>
              <a:gdLst/>
              <a:ahLst/>
              <a:cxnLst/>
              <a:rect l="l" t="t" r="r" b="b"/>
              <a:pathLst>
                <a:path w="405129" h="2012950">
                  <a:moveTo>
                    <a:pt x="214629" y="0"/>
                  </a:moveTo>
                  <a:lnTo>
                    <a:pt x="64769" y="0"/>
                  </a:lnTo>
                  <a:lnTo>
                    <a:pt x="59689" y="93979"/>
                  </a:lnTo>
                  <a:lnTo>
                    <a:pt x="97789" y="127000"/>
                  </a:lnTo>
                  <a:lnTo>
                    <a:pt x="0" y="2012949"/>
                  </a:lnTo>
                  <a:lnTo>
                    <a:pt x="111759" y="2012949"/>
                  </a:lnTo>
                  <a:lnTo>
                    <a:pt x="139700" y="1469389"/>
                  </a:lnTo>
                  <a:lnTo>
                    <a:pt x="184150" y="1370329"/>
                  </a:lnTo>
                  <a:lnTo>
                    <a:pt x="252729" y="2012949"/>
                  </a:lnTo>
                  <a:lnTo>
                    <a:pt x="382269" y="2012949"/>
                  </a:lnTo>
                  <a:lnTo>
                    <a:pt x="387350" y="1918969"/>
                  </a:lnTo>
                  <a:lnTo>
                    <a:pt x="354329" y="1884679"/>
                  </a:lnTo>
                  <a:lnTo>
                    <a:pt x="261619" y="1122679"/>
                  </a:lnTo>
                  <a:lnTo>
                    <a:pt x="363219" y="806450"/>
                  </a:lnTo>
                  <a:lnTo>
                    <a:pt x="401319" y="774700"/>
                  </a:lnTo>
                  <a:lnTo>
                    <a:pt x="405129" y="680719"/>
                  </a:lnTo>
                  <a:lnTo>
                    <a:pt x="262889" y="680719"/>
                  </a:lnTo>
                  <a:lnTo>
                    <a:pt x="259079" y="774700"/>
                  </a:lnTo>
                  <a:lnTo>
                    <a:pt x="294639" y="807719"/>
                  </a:lnTo>
                  <a:lnTo>
                    <a:pt x="148589" y="1294129"/>
                  </a:lnTo>
                  <a:lnTo>
                    <a:pt x="214629" y="0"/>
                  </a:lnTo>
                  <a:close/>
                </a:path>
              </a:pathLst>
            </a:custGeom>
            <a:solidFill>
              <a:srgbClr val="7F7F7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55770" y="2217420"/>
              <a:ext cx="405130" cy="2012950"/>
            </a:xfrm>
            <a:custGeom>
              <a:avLst/>
              <a:gdLst/>
              <a:ahLst/>
              <a:cxnLst/>
              <a:rect l="l" t="t" r="r" b="b"/>
              <a:pathLst>
                <a:path w="405129" h="2012950">
                  <a:moveTo>
                    <a:pt x="148589" y="1294129"/>
                  </a:moveTo>
                  <a:lnTo>
                    <a:pt x="294639" y="807719"/>
                  </a:lnTo>
                  <a:lnTo>
                    <a:pt x="259079" y="774700"/>
                  </a:lnTo>
                  <a:lnTo>
                    <a:pt x="262889" y="680719"/>
                  </a:lnTo>
                  <a:lnTo>
                    <a:pt x="405129" y="680719"/>
                  </a:lnTo>
                  <a:lnTo>
                    <a:pt x="401319" y="774700"/>
                  </a:lnTo>
                  <a:lnTo>
                    <a:pt x="363219" y="806450"/>
                  </a:lnTo>
                  <a:lnTo>
                    <a:pt x="261619" y="1122679"/>
                  </a:lnTo>
                  <a:lnTo>
                    <a:pt x="354329" y="1884679"/>
                  </a:lnTo>
                  <a:lnTo>
                    <a:pt x="387350" y="1918969"/>
                  </a:lnTo>
                  <a:lnTo>
                    <a:pt x="382269" y="2012949"/>
                  </a:lnTo>
                  <a:lnTo>
                    <a:pt x="252729" y="2012949"/>
                  </a:lnTo>
                  <a:lnTo>
                    <a:pt x="184150" y="1370329"/>
                  </a:lnTo>
                  <a:lnTo>
                    <a:pt x="139700" y="1469389"/>
                  </a:lnTo>
                  <a:lnTo>
                    <a:pt x="111759" y="2012949"/>
                  </a:lnTo>
                  <a:lnTo>
                    <a:pt x="0" y="2012949"/>
                  </a:lnTo>
                  <a:lnTo>
                    <a:pt x="97789" y="127000"/>
                  </a:lnTo>
                  <a:lnTo>
                    <a:pt x="59689" y="93979"/>
                  </a:lnTo>
                  <a:lnTo>
                    <a:pt x="64769" y="0"/>
                  </a:lnTo>
                  <a:lnTo>
                    <a:pt x="214629" y="0"/>
                  </a:lnTo>
                  <a:lnTo>
                    <a:pt x="148589" y="1294129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1777" y="2846477"/>
              <a:ext cx="865324" cy="141904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846217" y="2893467"/>
            <a:ext cx="422275" cy="1376045"/>
            <a:chOff x="5846217" y="2893467"/>
            <a:chExt cx="422275" cy="1376045"/>
          </a:xfrm>
        </p:grpSpPr>
        <p:sp>
          <p:nvSpPr>
            <p:cNvPr id="12" name="object 12"/>
            <p:cNvSpPr/>
            <p:nvPr/>
          </p:nvSpPr>
          <p:spPr>
            <a:xfrm>
              <a:off x="5850889" y="2898140"/>
              <a:ext cx="412750" cy="1366520"/>
            </a:xfrm>
            <a:custGeom>
              <a:avLst/>
              <a:gdLst/>
              <a:ahLst/>
              <a:cxnLst/>
              <a:rect l="l" t="t" r="r" b="b"/>
              <a:pathLst>
                <a:path w="412750" h="1366520">
                  <a:moveTo>
                    <a:pt x="412750" y="0"/>
                  </a:moveTo>
                  <a:lnTo>
                    <a:pt x="302260" y="0"/>
                  </a:lnTo>
                  <a:lnTo>
                    <a:pt x="259080" y="840740"/>
                  </a:lnTo>
                  <a:lnTo>
                    <a:pt x="256539" y="854710"/>
                  </a:lnTo>
                  <a:lnTo>
                    <a:pt x="255270" y="869950"/>
                  </a:lnTo>
                  <a:lnTo>
                    <a:pt x="245110" y="927100"/>
                  </a:lnTo>
                  <a:lnTo>
                    <a:pt x="238760" y="955040"/>
                  </a:lnTo>
                  <a:lnTo>
                    <a:pt x="232410" y="984250"/>
                  </a:lnTo>
                  <a:lnTo>
                    <a:pt x="226060" y="1010920"/>
                  </a:lnTo>
                  <a:lnTo>
                    <a:pt x="218439" y="1036320"/>
                  </a:lnTo>
                  <a:lnTo>
                    <a:pt x="212089" y="1059180"/>
                  </a:lnTo>
                  <a:lnTo>
                    <a:pt x="196850" y="1101090"/>
                  </a:lnTo>
                  <a:lnTo>
                    <a:pt x="177800" y="1140460"/>
                  </a:lnTo>
                  <a:lnTo>
                    <a:pt x="172720" y="1146810"/>
                  </a:lnTo>
                  <a:lnTo>
                    <a:pt x="170180" y="1151890"/>
                  </a:lnTo>
                  <a:lnTo>
                    <a:pt x="162560" y="1159510"/>
                  </a:lnTo>
                  <a:lnTo>
                    <a:pt x="154939" y="1164590"/>
                  </a:lnTo>
                  <a:lnTo>
                    <a:pt x="147320" y="1164590"/>
                  </a:lnTo>
                  <a:lnTo>
                    <a:pt x="129539" y="1144270"/>
                  </a:lnTo>
                  <a:lnTo>
                    <a:pt x="125730" y="1136650"/>
                  </a:lnTo>
                  <a:lnTo>
                    <a:pt x="123189" y="1129030"/>
                  </a:lnTo>
                  <a:lnTo>
                    <a:pt x="121920" y="1120140"/>
                  </a:lnTo>
                  <a:lnTo>
                    <a:pt x="119380" y="1109980"/>
                  </a:lnTo>
                  <a:lnTo>
                    <a:pt x="115570" y="1073150"/>
                  </a:lnTo>
                  <a:lnTo>
                    <a:pt x="115570" y="1059180"/>
                  </a:lnTo>
                  <a:lnTo>
                    <a:pt x="114300" y="1042670"/>
                  </a:lnTo>
                  <a:lnTo>
                    <a:pt x="114300" y="1026160"/>
                  </a:lnTo>
                  <a:lnTo>
                    <a:pt x="114300" y="1007110"/>
                  </a:lnTo>
                  <a:lnTo>
                    <a:pt x="115570" y="985520"/>
                  </a:lnTo>
                  <a:lnTo>
                    <a:pt x="115570" y="957580"/>
                  </a:lnTo>
                  <a:lnTo>
                    <a:pt x="119380" y="867410"/>
                  </a:lnTo>
                  <a:lnTo>
                    <a:pt x="123189" y="805180"/>
                  </a:lnTo>
                  <a:lnTo>
                    <a:pt x="165100" y="0"/>
                  </a:lnTo>
                  <a:lnTo>
                    <a:pt x="5080" y="0"/>
                  </a:lnTo>
                  <a:lnTo>
                    <a:pt x="0" y="93980"/>
                  </a:lnTo>
                  <a:lnTo>
                    <a:pt x="48260" y="128270"/>
                  </a:lnTo>
                  <a:lnTo>
                    <a:pt x="12700" y="798830"/>
                  </a:lnTo>
                  <a:lnTo>
                    <a:pt x="5080" y="948690"/>
                  </a:lnTo>
                  <a:lnTo>
                    <a:pt x="3810" y="985520"/>
                  </a:lnTo>
                  <a:lnTo>
                    <a:pt x="3810" y="1002030"/>
                  </a:lnTo>
                  <a:lnTo>
                    <a:pt x="2539" y="1018540"/>
                  </a:lnTo>
                  <a:lnTo>
                    <a:pt x="2539" y="1122680"/>
                  </a:lnTo>
                  <a:lnTo>
                    <a:pt x="5080" y="1155700"/>
                  </a:lnTo>
                  <a:lnTo>
                    <a:pt x="5080" y="1170940"/>
                  </a:lnTo>
                  <a:lnTo>
                    <a:pt x="7620" y="1186180"/>
                  </a:lnTo>
                  <a:lnTo>
                    <a:pt x="10160" y="1215390"/>
                  </a:lnTo>
                  <a:lnTo>
                    <a:pt x="12700" y="1228090"/>
                  </a:lnTo>
                  <a:lnTo>
                    <a:pt x="13970" y="1240790"/>
                  </a:lnTo>
                  <a:lnTo>
                    <a:pt x="16510" y="1252220"/>
                  </a:lnTo>
                  <a:lnTo>
                    <a:pt x="19050" y="1264920"/>
                  </a:lnTo>
                  <a:lnTo>
                    <a:pt x="24130" y="1285240"/>
                  </a:lnTo>
                  <a:lnTo>
                    <a:pt x="26670" y="1294130"/>
                  </a:lnTo>
                  <a:lnTo>
                    <a:pt x="30480" y="1303020"/>
                  </a:lnTo>
                  <a:lnTo>
                    <a:pt x="33020" y="1311910"/>
                  </a:lnTo>
                  <a:lnTo>
                    <a:pt x="36830" y="1319530"/>
                  </a:lnTo>
                  <a:lnTo>
                    <a:pt x="40639" y="1325880"/>
                  </a:lnTo>
                  <a:lnTo>
                    <a:pt x="43180" y="1332230"/>
                  </a:lnTo>
                  <a:lnTo>
                    <a:pt x="48260" y="1337310"/>
                  </a:lnTo>
                  <a:lnTo>
                    <a:pt x="50800" y="1342390"/>
                  </a:lnTo>
                  <a:lnTo>
                    <a:pt x="63500" y="1355090"/>
                  </a:lnTo>
                  <a:lnTo>
                    <a:pt x="67310" y="1357630"/>
                  </a:lnTo>
                  <a:lnTo>
                    <a:pt x="72389" y="1360170"/>
                  </a:lnTo>
                  <a:lnTo>
                    <a:pt x="77470" y="1363980"/>
                  </a:lnTo>
                  <a:lnTo>
                    <a:pt x="81280" y="1365250"/>
                  </a:lnTo>
                  <a:lnTo>
                    <a:pt x="86360" y="1366520"/>
                  </a:lnTo>
                  <a:lnTo>
                    <a:pt x="91439" y="1366520"/>
                  </a:lnTo>
                  <a:lnTo>
                    <a:pt x="137160" y="1347470"/>
                  </a:lnTo>
                  <a:lnTo>
                    <a:pt x="167639" y="1311910"/>
                  </a:lnTo>
                  <a:lnTo>
                    <a:pt x="187960" y="1275080"/>
                  </a:lnTo>
                  <a:lnTo>
                    <a:pt x="205739" y="1230630"/>
                  </a:lnTo>
                  <a:lnTo>
                    <a:pt x="223520" y="1178560"/>
                  </a:lnTo>
                  <a:lnTo>
                    <a:pt x="231139" y="1148080"/>
                  </a:lnTo>
                  <a:lnTo>
                    <a:pt x="240030" y="1117600"/>
                  </a:lnTo>
                  <a:lnTo>
                    <a:pt x="247650" y="1083310"/>
                  </a:lnTo>
                  <a:lnTo>
                    <a:pt x="245110" y="1332230"/>
                  </a:lnTo>
                  <a:lnTo>
                    <a:pt x="391160" y="1332230"/>
                  </a:lnTo>
                  <a:lnTo>
                    <a:pt x="396239" y="1238250"/>
                  </a:lnTo>
                  <a:lnTo>
                    <a:pt x="351789" y="1202690"/>
                  </a:lnTo>
                  <a:lnTo>
                    <a:pt x="412750" y="0"/>
                  </a:lnTo>
                  <a:close/>
                </a:path>
              </a:pathLst>
            </a:custGeom>
            <a:solidFill>
              <a:srgbClr val="7F7F7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50889" y="2898140"/>
              <a:ext cx="412750" cy="1366520"/>
            </a:xfrm>
            <a:custGeom>
              <a:avLst/>
              <a:gdLst/>
              <a:ahLst/>
              <a:cxnLst/>
              <a:rect l="l" t="t" r="r" b="b"/>
              <a:pathLst>
                <a:path w="412750" h="1366520">
                  <a:moveTo>
                    <a:pt x="114300" y="1026160"/>
                  </a:moveTo>
                  <a:lnTo>
                    <a:pt x="114300" y="1042670"/>
                  </a:lnTo>
                  <a:lnTo>
                    <a:pt x="115570" y="1059180"/>
                  </a:lnTo>
                  <a:lnTo>
                    <a:pt x="115570" y="1073150"/>
                  </a:lnTo>
                  <a:lnTo>
                    <a:pt x="116839" y="1085850"/>
                  </a:lnTo>
                  <a:lnTo>
                    <a:pt x="118110" y="1098550"/>
                  </a:lnTo>
                  <a:lnTo>
                    <a:pt x="119380" y="1109980"/>
                  </a:lnTo>
                  <a:lnTo>
                    <a:pt x="121920" y="1120140"/>
                  </a:lnTo>
                  <a:lnTo>
                    <a:pt x="123189" y="1129030"/>
                  </a:lnTo>
                  <a:lnTo>
                    <a:pt x="125730" y="1136650"/>
                  </a:lnTo>
                  <a:lnTo>
                    <a:pt x="129539" y="1144270"/>
                  </a:lnTo>
                  <a:lnTo>
                    <a:pt x="132080" y="1150620"/>
                  </a:lnTo>
                  <a:lnTo>
                    <a:pt x="135889" y="1155700"/>
                  </a:lnTo>
                  <a:lnTo>
                    <a:pt x="138430" y="1158240"/>
                  </a:lnTo>
                  <a:lnTo>
                    <a:pt x="143510" y="1162050"/>
                  </a:lnTo>
                  <a:lnTo>
                    <a:pt x="147320" y="1164590"/>
                  </a:lnTo>
                  <a:lnTo>
                    <a:pt x="151130" y="1164590"/>
                  </a:lnTo>
                  <a:lnTo>
                    <a:pt x="154939" y="1164590"/>
                  </a:lnTo>
                  <a:lnTo>
                    <a:pt x="158750" y="1162050"/>
                  </a:lnTo>
                  <a:lnTo>
                    <a:pt x="162560" y="1159510"/>
                  </a:lnTo>
                  <a:lnTo>
                    <a:pt x="166370" y="1155700"/>
                  </a:lnTo>
                  <a:lnTo>
                    <a:pt x="170180" y="1151890"/>
                  </a:lnTo>
                  <a:lnTo>
                    <a:pt x="172720" y="1146810"/>
                  </a:lnTo>
                  <a:lnTo>
                    <a:pt x="177800" y="1140460"/>
                  </a:lnTo>
                  <a:lnTo>
                    <a:pt x="181610" y="1134110"/>
                  </a:lnTo>
                  <a:lnTo>
                    <a:pt x="185420" y="1126490"/>
                  </a:lnTo>
                  <a:lnTo>
                    <a:pt x="189230" y="1118870"/>
                  </a:lnTo>
                  <a:lnTo>
                    <a:pt x="196850" y="1101090"/>
                  </a:lnTo>
                  <a:lnTo>
                    <a:pt x="204470" y="1082040"/>
                  </a:lnTo>
                  <a:lnTo>
                    <a:pt x="212089" y="1059180"/>
                  </a:lnTo>
                  <a:lnTo>
                    <a:pt x="218439" y="1036320"/>
                  </a:lnTo>
                  <a:lnTo>
                    <a:pt x="226060" y="1010920"/>
                  </a:lnTo>
                  <a:lnTo>
                    <a:pt x="232410" y="984250"/>
                  </a:lnTo>
                  <a:lnTo>
                    <a:pt x="238760" y="955040"/>
                  </a:lnTo>
                  <a:lnTo>
                    <a:pt x="245110" y="927100"/>
                  </a:lnTo>
                  <a:lnTo>
                    <a:pt x="250189" y="897890"/>
                  </a:lnTo>
                  <a:lnTo>
                    <a:pt x="252730" y="883920"/>
                  </a:lnTo>
                  <a:lnTo>
                    <a:pt x="255270" y="869950"/>
                  </a:lnTo>
                  <a:lnTo>
                    <a:pt x="256539" y="854710"/>
                  </a:lnTo>
                  <a:lnTo>
                    <a:pt x="259080" y="840740"/>
                  </a:lnTo>
                  <a:lnTo>
                    <a:pt x="302260" y="0"/>
                  </a:lnTo>
                  <a:lnTo>
                    <a:pt x="412750" y="0"/>
                  </a:lnTo>
                  <a:lnTo>
                    <a:pt x="351789" y="1202690"/>
                  </a:lnTo>
                  <a:lnTo>
                    <a:pt x="396239" y="1238250"/>
                  </a:lnTo>
                  <a:lnTo>
                    <a:pt x="391160" y="1332230"/>
                  </a:lnTo>
                  <a:lnTo>
                    <a:pt x="245110" y="1332230"/>
                  </a:lnTo>
                  <a:lnTo>
                    <a:pt x="247650" y="1083310"/>
                  </a:lnTo>
                  <a:lnTo>
                    <a:pt x="240030" y="1117600"/>
                  </a:lnTo>
                  <a:lnTo>
                    <a:pt x="231139" y="1148080"/>
                  </a:lnTo>
                  <a:lnTo>
                    <a:pt x="223520" y="1178560"/>
                  </a:lnTo>
                  <a:lnTo>
                    <a:pt x="214630" y="1205230"/>
                  </a:lnTo>
                  <a:lnTo>
                    <a:pt x="196850" y="1253490"/>
                  </a:lnTo>
                  <a:lnTo>
                    <a:pt x="177800" y="1294130"/>
                  </a:lnTo>
                  <a:lnTo>
                    <a:pt x="147320" y="1338580"/>
                  </a:lnTo>
                  <a:lnTo>
                    <a:pt x="114300" y="1362710"/>
                  </a:lnTo>
                  <a:lnTo>
                    <a:pt x="91439" y="1366520"/>
                  </a:lnTo>
                  <a:lnTo>
                    <a:pt x="86360" y="1366520"/>
                  </a:lnTo>
                  <a:lnTo>
                    <a:pt x="81280" y="1365250"/>
                  </a:lnTo>
                  <a:lnTo>
                    <a:pt x="77470" y="1363980"/>
                  </a:lnTo>
                  <a:lnTo>
                    <a:pt x="72389" y="1360170"/>
                  </a:lnTo>
                  <a:lnTo>
                    <a:pt x="67310" y="1357630"/>
                  </a:lnTo>
                  <a:lnTo>
                    <a:pt x="63500" y="1355090"/>
                  </a:lnTo>
                  <a:lnTo>
                    <a:pt x="59689" y="1351280"/>
                  </a:lnTo>
                  <a:lnTo>
                    <a:pt x="55880" y="1347470"/>
                  </a:lnTo>
                  <a:lnTo>
                    <a:pt x="50800" y="1342390"/>
                  </a:lnTo>
                  <a:lnTo>
                    <a:pt x="48260" y="1337310"/>
                  </a:lnTo>
                  <a:lnTo>
                    <a:pt x="43180" y="1332230"/>
                  </a:lnTo>
                  <a:lnTo>
                    <a:pt x="40639" y="1325880"/>
                  </a:lnTo>
                  <a:lnTo>
                    <a:pt x="36830" y="1319530"/>
                  </a:lnTo>
                  <a:lnTo>
                    <a:pt x="33020" y="1311910"/>
                  </a:lnTo>
                  <a:lnTo>
                    <a:pt x="30480" y="1303020"/>
                  </a:lnTo>
                  <a:lnTo>
                    <a:pt x="26670" y="1294130"/>
                  </a:lnTo>
                  <a:lnTo>
                    <a:pt x="24130" y="1285240"/>
                  </a:lnTo>
                  <a:lnTo>
                    <a:pt x="21589" y="1275080"/>
                  </a:lnTo>
                  <a:lnTo>
                    <a:pt x="19050" y="1264920"/>
                  </a:lnTo>
                  <a:lnTo>
                    <a:pt x="16510" y="1252220"/>
                  </a:lnTo>
                  <a:lnTo>
                    <a:pt x="13970" y="1240790"/>
                  </a:lnTo>
                  <a:lnTo>
                    <a:pt x="12700" y="1228090"/>
                  </a:lnTo>
                  <a:lnTo>
                    <a:pt x="10160" y="1215390"/>
                  </a:lnTo>
                  <a:lnTo>
                    <a:pt x="8889" y="1200150"/>
                  </a:lnTo>
                  <a:lnTo>
                    <a:pt x="7620" y="1186180"/>
                  </a:lnTo>
                  <a:lnTo>
                    <a:pt x="5080" y="1170940"/>
                  </a:lnTo>
                  <a:lnTo>
                    <a:pt x="5080" y="1155700"/>
                  </a:lnTo>
                  <a:lnTo>
                    <a:pt x="3810" y="1139190"/>
                  </a:lnTo>
                  <a:lnTo>
                    <a:pt x="2539" y="1122680"/>
                  </a:lnTo>
                  <a:lnTo>
                    <a:pt x="2539" y="1103630"/>
                  </a:lnTo>
                  <a:lnTo>
                    <a:pt x="2539" y="1085850"/>
                  </a:lnTo>
                  <a:lnTo>
                    <a:pt x="2539" y="1018540"/>
                  </a:lnTo>
                  <a:lnTo>
                    <a:pt x="3810" y="1002030"/>
                  </a:lnTo>
                  <a:lnTo>
                    <a:pt x="3810" y="985520"/>
                  </a:lnTo>
                  <a:lnTo>
                    <a:pt x="5080" y="948690"/>
                  </a:lnTo>
                  <a:lnTo>
                    <a:pt x="8889" y="872490"/>
                  </a:lnTo>
                  <a:lnTo>
                    <a:pt x="12700" y="798830"/>
                  </a:lnTo>
                  <a:lnTo>
                    <a:pt x="48260" y="128270"/>
                  </a:lnTo>
                  <a:lnTo>
                    <a:pt x="0" y="93980"/>
                  </a:lnTo>
                  <a:lnTo>
                    <a:pt x="5080" y="0"/>
                  </a:lnTo>
                  <a:lnTo>
                    <a:pt x="165100" y="0"/>
                  </a:lnTo>
                  <a:lnTo>
                    <a:pt x="123189" y="805180"/>
                  </a:lnTo>
                  <a:lnTo>
                    <a:pt x="119380" y="867410"/>
                  </a:lnTo>
                  <a:lnTo>
                    <a:pt x="116839" y="929640"/>
                  </a:lnTo>
                  <a:lnTo>
                    <a:pt x="115570" y="957580"/>
                  </a:lnTo>
                  <a:lnTo>
                    <a:pt x="115570" y="972820"/>
                  </a:lnTo>
                  <a:lnTo>
                    <a:pt x="115570" y="985520"/>
                  </a:lnTo>
                  <a:lnTo>
                    <a:pt x="114300" y="1007110"/>
                  </a:lnTo>
                  <a:lnTo>
                    <a:pt x="114300" y="1018540"/>
                  </a:lnTo>
                  <a:lnTo>
                    <a:pt x="114300" y="102616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405787" y="2200047"/>
            <a:ext cx="894715" cy="2023745"/>
            <a:chOff x="2405787" y="2200047"/>
            <a:chExt cx="894715" cy="2023745"/>
          </a:xfrm>
        </p:grpSpPr>
        <p:sp>
          <p:nvSpPr>
            <p:cNvPr id="15" name="object 15"/>
            <p:cNvSpPr/>
            <p:nvPr/>
          </p:nvSpPr>
          <p:spPr>
            <a:xfrm>
              <a:off x="2410459" y="2319020"/>
              <a:ext cx="483870" cy="1899920"/>
            </a:xfrm>
            <a:custGeom>
              <a:avLst/>
              <a:gdLst/>
              <a:ahLst/>
              <a:cxnLst/>
              <a:rect l="l" t="t" r="r" b="b"/>
              <a:pathLst>
                <a:path w="483869" h="1899920">
                  <a:moveTo>
                    <a:pt x="483869" y="0"/>
                  </a:moveTo>
                  <a:lnTo>
                    <a:pt x="27939" y="0"/>
                  </a:lnTo>
                  <a:lnTo>
                    <a:pt x="0" y="530859"/>
                  </a:lnTo>
                  <a:lnTo>
                    <a:pt x="36829" y="530859"/>
                  </a:lnTo>
                  <a:lnTo>
                    <a:pt x="67309" y="177800"/>
                  </a:lnTo>
                  <a:lnTo>
                    <a:pt x="76200" y="170179"/>
                  </a:lnTo>
                  <a:lnTo>
                    <a:pt x="86359" y="165100"/>
                  </a:lnTo>
                  <a:lnTo>
                    <a:pt x="111759" y="156209"/>
                  </a:lnTo>
                  <a:lnTo>
                    <a:pt x="132079" y="152400"/>
                  </a:lnTo>
                  <a:lnTo>
                    <a:pt x="185419" y="152400"/>
                  </a:lnTo>
                  <a:lnTo>
                    <a:pt x="102869" y="1757679"/>
                  </a:lnTo>
                  <a:lnTo>
                    <a:pt x="12700" y="1795779"/>
                  </a:lnTo>
                  <a:lnTo>
                    <a:pt x="7619" y="1899919"/>
                  </a:lnTo>
                  <a:lnTo>
                    <a:pt x="306069" y="1899919"/>
                  </a:lnTo>
                  <a:lnTo>
                    <a:pt x="311150" y="1795779"/>
                  </a:lnTo>
                  <a:lnTo>
                    <a:pt x="226059" y="1757679"/>
                  </a:lnTo>
                  <a:lnTo>
                    <a:pt x="307339" y="154939"/>
                  </a:lnTo>
                  <a:lnTo>
                    <a:pt x="360679" y="154939"/>
                  </a:lnTo>
                  <a:lnTo>
                    <a:pt x="368300" y="156209"/>
                  </a:lnTo>
                  <a:lnTo>
                    <a:pt x="381000" y="158750"/>
                  </a:lnTo>
                  <a:lnTo>
                    <a:pt x="406400" y="166369"/>
                  </a:lnTo>
                  <a:lnTo>
                    <a:pt x="416559" y="172719"/>
                  </a:lnTo>
                  <a:lnTo>
                    <a:pt x="421639" y="175259"/>
                  </a:lnTo>
                  <a:lnTo>
                    <a:pt x="422909" y="177800"/>
                  </a:lnTo>
                  <a:lnTo>
                    <a:pt x="425450" y="179069"/>
                  </a:lnTo>
                  <a:lnTo>
                    <a:pt x="420369" y="530859"/>
                  </a:lnTo>
                  <a:lnTo>
                    <a:pt x="455929" y="530859"/>
                  </a:lnTo>
                  <a:lnTo>
                    <a:pt x="483869" y="0"/>
                  </a:lnTo>
                  <a:close/>
                </a:path>
              </a:pathLst>
            </a:custGeom>
            <a:solidFill>
              <a:srgbClr val="596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0459" y="2319020"/>
              <a:ext cx="483870" cy="1899920"/>
            </a:xfrm>
            <a:custGeom>
              <a:avLst/>
              <a:gdLst/>
              <a:ahLst/>
              <a:cxnLst/>
              <a:rect l="l" t="t" r="r" b="b"/>
              <a:pathLst>
                <a:path w="483869" h="1899920">
                  <a:moveTo>
                    <a:pt x="7619" y="1899919"/>
                  </a:moveTo>
                  <a:lnTo>
                    <a:pt x="12700" y="1795779"/>
                  </a:lnTo>
                  <a:lnTo>
                    <a:pt x="102869" y="1757679"/>
                  </a:lnTo>
                  <a:lnTo>
                    <a:pt x="185419" y="152400"/>
                  </a:lnTo>
                  <a:lnTo>
                    <a:pt x="160019" y="152400"/>
                  </a:lnTo>
                  <a:lnTo>
                    <a:pt x="138429" y="152400"/>
                  </a:lnTo>
                  <a:lnTo>
                    <a:pt x="132079" y="152400"/>
                  </a:lnTo>
                  <a:lnTo>
                    <a:pt x="124459" y="153669"/>
                  </a:lnTo>
                  <a:lnTo>
                    <a:pt x="118109" y="154939"/>
                  </a:lnTo>
                  <a:lnTo>
                    <a:pt x="111759" y="156209"/>
                  </a:lnTo>
                  <a:lnTo>
                    <a:pt x="86359" y="165100"/>
                  </a:lnTo>
                  <a:lnTo>
                    <a:pt x="81279" y="167639"/>
                  </a:lnTo>
                  <a:lnTo>
                    <a:pt x="76200" y="170179"/>
                  </a:lnTo>
                  <a:lnTo>
                    <a:pt x="67309" y="177800"/>
                  </a:lnTo>
                  <a:lnTo>
                    <a:pt x="36829" y="530859"/>
                  </a:lnTo>
                  <a:lnTo>
                    <a:pt x="0" y="530859"/>
                  </a:lnTo>
                  <a:lnTo>
                    <a:pt x="27939" y="0"/>
                  </a:lnTo>
                  <a:lnTo>
                    <a:pt x="483869" y="0"/>
                  </a:lnTo>
                  <a:lnTo>
                    <a:pt x="455929" y="530859"/>
                  </a:lnTo>
                  <a:lnTo>
                    <a:pt x="420369" y="530859"/>
                  </a:lnTo>
                  <a:lnTo>
                    <a:pt x="425450" y="179069"/>
                  </a:lnTo>
                  <a:lnTo>
                    <a:pt x="422909" y="177800"/>
                  </a:lnTo>
                  <a:lnTo>
                    <a:pt x="421639" y="175259"/>
                  </a:lnTo>
                  <a:lnTo>
                    <a:pt x="416559" y="172719"/>
                  </a:lnTo>
                  <a:lnTo>
                    <a:pt x="406400" y="166369"/>
                  </a:lnTo>
                  <a:lnTo>
                    <a:pt x="381000" y="158750"/>
                  </a:lnTo>
                  <a:lnTo>
                    <a:pt x="374650" y="157479"/>
                  </a:lnTo>
                  <a:lnTo>
                    <a:pt x="368300" y="156209"/>
                  </a:lnTo>
                  <a:lnTo>
                    <a:pt x="360679" y="154939"/>
                  </a:lnTo>
                  <a:lnTo>
                    <a:pt x="354329" y="154939"/>
                  </a:lnTo>
                  <a:lnTo>
                    <a:pt x="331469" y="154939"/>
                  </a:lnTo>
                  <a:lnTo>
                    <a:pt x="307339" y="154939"/>
                  </a:lnTo>
                  <a:lnTo>
                    <a:pt x="226059" y="1757679"/>
                  </a:lnTo>
                  <a:lnTo>
                    <a:pt x="311150" y="1795779"/>
                  </a:lnTo>
                  <a:lnTo>
                    <a:pt x="306069" y="1899919"/>
                  </a:lnTo>
                  <a:lnTo>
                    <a:pt x="7619" y="189991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82900" y="2204720"/>
              <a:ext cx="412750" cy="2012950"/>
            </a:xfrm>
            <a:custGeom>
              <a:avLst/>
              <a:gdLst/>
              <a:ahLst/>
              <a:cxnLst/>
              <a:rect l="l" t="t" r="r" b="b"/>
              <a:pathLst>
                <a:path w="412750" h="2012950">
                  <a:moveTo>
                    <a:pt x="214630" y="0"/>
                  </a:moveTo>
                  <a:lnTo>
                    <a:pt x="63500" y="0"/>
                  </a:lnTo>
                  <a:lnTo>
                    <a:pt x="58419" y="93979"/>
                  </a:lnTo>
                  <a:lnTo>
                    <a:pt x="96519" y="127000"/>
                  </a:lnTo>
                  <a:lnTo>
                    <a:pt x="0" y="2012949"/>
                  </a:lnTo>
                  <a:lnTo>
                    <a:pt x="109219" y="2012949"/>
                  </a:lnTo>
                  <a:lnTo>
                    <a:pt x="153669" y="1170939"/>
                  </a:lnTo>
                  <a:lnTo>
                    <a:pt x="154939" y="1156969"/>
                  </a:lnTo>
                  <a:lnTo>
                    <a:pt x="160019" y="1127759"/>
                  </a:lnTo>
                  <a:lnTo>
                    <a:pt x="172719" y="1056639"/>
                  </a:lnTo>
                  <a:lnTo>
                    <a:pt x="179069" y="1027429"/>
                  </a:lnTo>
                  <a:lnTo>
                    <a:pt x="186689" y="1000759"/>
                  </a:lnTo>
                  <a:lnTo>
                    <a:pt x="193039" y="975359"/>
                  </a:lnTo>
                  <a:lnTo>
                    <a:pt x="214630" y="910589"/>
                  </a:lnTo>
                  <a:lnTo>
                    <a:pt x="222250" y="892809"/>
                  </a:lnTo>
                  <a:lnTo>
                    <a:pt x="227330" y="883919"/>
                  </a:lnTo>
                  <a:lnTo>
                    <a:pt x="231139" y="876300"/>
                  </a:lnTo>
                  <a:lnTo>
                    <a:pt x="257810" y="848359"/>
                  </a:lnTo>
                  <a:lnTo>
                    <a:pt x="265430" y="848359"/>
                  </a:lnTo>
                  <a:lnTo>
                    <a:pt x="273050" y="853439"/>
                  </a:lnTo>
                  <a:lnTo>
                    <a:pt x="280669" y="861059"/>
                  </a:lnTo>
                  <a:lnTo>
                    <a:pt x="283210" y="867409"/>
                  </a:lnTo>
                  <a:lnTo>
                    <a:pt x="287019" y="873759"/>
                  </a:lnTo>
                  <a:lnTo>
                    <a:pt x="289560" y="881379"/>
                  </a:lnTo>
                  <a:lnTo>
                    <a:pt x="290830" y="891539"/>
                  </a:lnTo>
                  <a:lnTo>
                    <a:pt x="293369" y="901700"/>
                  </a:lnTo>
                  <a:lnTo>
                    <a:pt x="297180" y="938529"/>
                  </a:lnTo>
                  <a:lnTo>
                    <a:pt x="297180" y="952500"/>
                  </a:lnTo>
                  <a:lnTo>
                    <a:pt x="298450" y="967739"/>
                  </a:lnTo>
                  <a:lnTo>
                    <a:pt x="298450" y="1003300"/>
                  </a:lnTo>
                  <a:lnTo>
                    <a:pt x="297180" y="1026159"/>
                  </a:lnTo>
                  <a:lnTo>
                    <a:pt x="297180" y="1052829"/>
                  </a:lnTo>
                  <a:lnTo>
                    <a:pt x="295910" y="1080769"/>
                  </a:lnTo>
                  <a:lnTo>
                    <a:pt x="293369" y="1112519"/>
                  </a:lnTo>
                  <a:lnTo>
                    <a:pt x="290830" y="1176019"/>
                  </a:lnTo>
                  <a:lnTo>
                    <a:pt x="289560" y="1191259"/>
                  </a:lnTo>
                  <a:lnTo>
                    <a:pt x="289560" y="1206500"/>
                  </a:lnTo>
                  <a:lnTo>
                    <a:pt x="247650" y="2012949"/>
                  </a:lnTo>
                  <a:lnTo>
                    <a:pt x="406400" y="2012949"/>
                  </a:lnTo>
                  <a:lnTo>
                    <a:pt x="412750" y="1918969"/>
                  </a:lnTo>
                  <a:lnTo>
                    <a:pt x="364489" y="1884679"/>
                  </a:lnTo>
                  <a:lnTo>
                    <a:pt x="401320" y="1164589"/>
                  </a:lnTo>
                  <a:lnTo>
                    <a:pt x="401320" y="1150619"/>
                  </a:lnTo>
                  <a:lnTo>
                    <a:pt x="405129" y="1098550"/>
                  </a:lnTo>
                  <a:lnTo>
                    <a:pt x="408939" y="989329"/>
                  </a:lnTo>
                  <a:lnTo>
                    <a:pt x="408939" y="971550"/>
                  </a:lnTo>
                  <a:lnTo>
                    <a:pt x="410210" y="956309"/>
                  </a:lnTo>
                  <a:lnTo>
                    <a:pt x="410210" y="895350"/>
                  </a:lnTo>
                  <a:lnTo>
                    <a:pt x="408939" y="877569"/>
                  </a:lnTo>
                  <a:lnTo>
                    <a:pt x="408939" y="863600"/>
                  </a:lnTo>
                  <a:lnTo>
                    <a:pt x="403860" y="806450"/>
                  </a:lnTo>
                  <a:lnTo>
                    <a:pt x="401320" y="793750"/>
                  </a:lnTo>
                  <a:lnTo>
                    <a:pt x="400050" y="781050"/>
                  </a:lnTo>
                  <a:lnTo>
                    <a:pt x="397510" y="769619"/>
                  </a:lnTo>
                  <a:lnTo>
                    <a:pt x="396239" y="759459"/>
                  </a:lnTo>
                  <a:lnTo>
                    <a:pt x="391160" y="739139"/>
                  </a:lnTo>
                  <a:lnTo>
                    <a:pt x="388620" y="727709"/>
                  </a:lnTo>
                  <a:lnTo>
                    <a:pt x="384810" y="718819"/>
                  </a:lnTo>
                  <a:lnTo>
                    <a:pt x="382270" y="709929"/>
                  </a:lnTo>
                  <a:lnTo>
                    <a:pt x="374650" y="694689"/>
                  </a:lnTo>
                  <a:lnTo>
                    <a:pt x="372110" y="688339"/>
                  </a:lnTo>
                  <a:lnTo>
                    <a:pt x="368300" y="681989"/>
                  </a:lnTo>
                  <a:lnTo>
                    <a:pt x="364489" y="674369"/>
                  </a:lnTo>
                  <a:lnTo>
                    <a:pt x="356869" y="664209"/>
                  </a:lnTo>
                  <a:lnTo>
                    <a:pt x="351789" y="660400"/>
                  </a:lnTo>
                  <a:lnTo>
                    <a:pt x="344169" y="652779"/>
                  </a:lnTo>
                  <a:lnTo>
                    <a:pt x="340360" y="650239"/>
                  </a:lnTo>
                  <a:lnTo>
                    <a:pt x="330200" y="647700"/>
                  </a:lnTo>
                  <a:lnTo>
                    <a:pt x="326389" y="646429"/>
                  </a:lnTo>
                  <a:lnTo>
                    <a:pt x="321310" y="646429"/>
                  </a:lnTo>
                  <a:lnTo>
                    <a:pt x="309880" y="647700"/>
                  </a:lnTo>
                  <a:lnTo>
                    <a:pt x="264160" y="671829"/>
                  </a:lnTo>
                  <a:lnTo>
                    <a:pt x="234950" y="715009"/>
                  </a:lnTo>
                  <a:lnTo>
                    <a:pt x="224789" y="732789"/>
                  </a:lnTo>
                  <a:lnTo>
                    <a:pt x="205739" y="777239"/>
                  </a:lnTo>
                  <a:lnTo>
                    <a:pt x="187960" y="829309"/>
                  </a:lnTo>
                  <a:lnTo>
                    <a:pt x="180339" y="858519"/>
                  </a:lnTo>
                  <a:lnTo>
                    <a:pt x="171450" y="890269"/>
                  </a:lnTo>
                  <a:lnTo>
                    <a:pt x="163830" y="923289"/>
                  </a:lnTo>
                  <a:lnTo>
                    <a:pt x="163830" y="916939"/>
                  </a:lnTo>
                  <a:lnTo>
                    <a:pt x="165100" y="908050"/>
                  </a:lnTo>
                  <a:lnTo>
                    <a:pt x="166369" y="896619"/>
                  </a:lnTo>
                  <a:lnTo>
                    <a:pt x="166369" y="881379"/>
                  </a:lnTo>
                  <a:lnTo>
                    <a:pt x="170180" y="811529"/>
                  </a:lnTo>
                  <a:lnTo>
                    <a:pt x="175260" y="730250"/>
                  </a:lnTo>
                  <a:lnTo>
                    <a:pt x="180339" y="655319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596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82900" y="2204720"/>
              <a:ext cx="412750" cy="2012950"/>
            </a:xfrm>
            <a:custGeom>
              <a:avLst/>
              <a:gdLst/>
              <a:ahLst/>
              <a:cxnLst/>
              <a:rect l="l" t="t" r="r" b="b"/>
              <a:pathLst>
                <a:path w="412750" h="2012950">
                  <a:moveTo>
                    <a:pt x="180339" y="655319"/>
                  </a:moveTo>
                  <a:lnTo>
                    <a:pt x="175260" y="730250"/>
                  </a:lnTo>
                  <a:lnTo>
                    <a:pt x="170180" y="811529"/>
                  </a:lnTo>
                  <a:lnTo>
                    <a:pt x="166369" y="881379"/>
                  </a:lnTo>
                  <a:lnTo>
                    <a:pt x="166369" y="896619"/>
                  </a:lnTo>
                  <a:lnTo>
                    <a:pt x="165100" y="908050"/>
                  </a:lnTo>
                  <a:lnTo>
                    <a:pt x="163830" y="916939"/>
                  </a:lnTo>
                  <a:lnTo>
                    <a:pt x="163830" y="920750"/>
                  </a:lnTo>
                  <a:lnTo>
                    <a:pt x="163830" y="923289"/>
                  </a:lnTo>
                  <a:lnTo>
                    <a:pt x="171450" y="890269"/>
                  </a:lnTo>
                  <a:lnTo>
                    <a:pt x="180339" y="858519"/>
                  </a:lnTo>
                  <a:lnTo>
                    <a:pt x="187960" y="829309"/>
                  </a:lnTo>
                  <a:lnTo>
                    <a:pt x="205739" y="777239"/>
                  </a:lnTo>
                  <a:lnTo>
                    <a:pt x="224789" y="732789"/>
                  </a:lnTo>
                  <a:lnTo>
                    <a:pt x="234950" y="715009"/>
                  </a:lnTo>
                  <a:lnTo>
                    <a:pt x="243839" y="698500"/>
                  </a:lnTo>
                  <a:lnTo>
                    <a:pt x="275589" y="662939"/>
                  </a:lnTo>
                  <a:lnTo>
                    <a:pt x="321310" y="646429"/>
                  </a:lnTo>
                  <a:lnTo>
                    <a:pt x="326389" y="646429"/>
                  </a:lnTo>
                  <a:lnTo>
                    <a:pt x="330200" y="647700"/>
                  </a:lnTo>
                  <a:lnTo>
                    <a:pt x="335280" y="648969"/>
                  </a:lnTo>
                  <a:lnTo>
                    <a:pt x="340360" y="650239"/>
                  </a:lnTo>
                  <a:lnTo>
                    <a:pt x="344169" y="652779"/>
                  </a:lnTo>
                  <a:lnTo>
                    <a:pt x="347980" y="656589"/>
                  </a:lnTo>
                  <a:lnTo>
                    <a:pt x="351789" y="660400"/>
                  </a:lnTo>
                  <a:lnTo>
                    <a:pt x="356869" y="664209"/>
                  </a:lnTo>
                  <a:lnTo>
                    <a:pt x="360680" y="669289"/>
                  </a:lnTo>
                  <a:lnTo>
                    <a:pt x="364489" y="674369"/>
                  </a:lnTo>
                  <a:lnTo>
                    <a:pt x="368300" y="681989"/>
                  </a:lnTo>
                  <a:lnTo>
                    <a:pt x="372110" y="688339"/>
                  </a:lnTo>
                  <a:lnTo>
                    <a:pt x="374650" y="694689"/>
                  </a:lnTo>
                  <a:lnTo>
                    <a:pt x="378460" y="702309"/>
                  </a:lnTo>
                  <a:lnTo>
                    <a:pt x="382270" y="709929"/>
                  </a:lnTo>
                  <a:lnTo>
                    <a:pt x="384810" y="718819"/>
                  </a:lnTo>
                  <a:lnTo>
                    <a:pt x="388620" y="727709"/>
                  </a:lnTo>
                  <a:lnTo>
                    <a:pt x="391160" y="739139"/>
                  </a:lnTo>
                  <a:lnTo>
                    <a:pt x="393700" y="749300"/>
                  </a:lnTo>
                  <a:lnTo>
                    <a:pt x="396239" y="759459"/>
                  </a:lnTo>
                  <a:lnTo>
                    <a:pt x="397510" y="769619"/>
                  </a:lnTo>
                  <a:lnTo>
                    <a:pt x="400050" y="781050"/>
                  </a:lnTo>
                  <a:lnTo>
                    <a:pt x="401320" y="793750"/>
                  </a:lnTo>
                  <a:lnTo>
                    <a:pt x="403860" y="806450"/>
                  </a:lnTo>
                  <a:lnTo>
                    <a:pt x="405129" y="819150"/>
                  </a:lnTo>
                  <a:lnTo>
                    <a:pt x="406400" y="833119"/>
                  </a:lnTo>
                  <a:lnTo>
                    <a:pt x="407670" y="848359"/>
                  </a:lnTo>
                  <a:lnTo>
                    <a:pt x="408939" y="863600"/>
                  </a:lnTo>
                  <a:lnTo>
                    <a:pt x="408939" y="877569"/>
                  </a:lnTo>
                  <a:lnTo>
                    <a:pt x="410210" y="895350"/>
                  </a:lnTo>
                  <a:lnTo>
                    <a:pt x="410210" y="910589"/>
                  </a:lnTo>
                  <a:lnTo>
                    <a:pt x="410210" y="927100"/>
                  </a:lnTo>
                  <a:lnTo>
                    <a:pt x="410210" y="941069"/>
                  </a:lnTo>
                  <a:lnTo>
                    <a:pt x="410210" y="956309"/>
                  </a:lnTo>
                  <a:lnTo>
                    <a:pt x="408939" y="971550"/>
                  </a:lnTo>
                  <a:lnTo>
                    <a:pt x="408939" y="989329"/>
                  </a:lnTo>
                  <a:lnTo>
                    <a:pt x="406400" y="1061719"/>
                  </a:lnTo>
                  <a:lnTo>
                    <a:pt x="405129" y="1098550"/>
                  </a:lnTo>
                  <a:lnTo>
                    <a:pt x="403860" y="1115059"/>
                  </a:lnTo>
                  <a:lnTo>
                    <a:pt x="402589" y="1134109"/>
                  </a:lnTo>
                  <a:lnTo>
                    <a:pt x="401320" y="1150619"/>
                  </a:lnTo>
                  <a:lnTo>
                    <a:pt x="401320" y="1164589"/>
                  </a:lnTo>
                  <a:lnTo>
                    <a:pt x="400050" y="1191259"/>
                  </a:lnTo>
                  <a:lnTo>
                    <a:pt x="364489" y="1884679"/>
                  </a:lnTo>
                  <a:lnTo>
                    <a:pt x="412750" y="1918969"/>
                  </a:lnTo>
                  <a:lnTo>
                    <a:pt x="406400" y="2012949"/>
                  </a:lnTo>
                  <a:lnTo>
                    <a:pt x="247650" y="2012949"/>
                  </a:lnTo>
                  <a:lnTo>
                    <a:pt x="289560" y="1206500"/>
                  </a:lnTo>
                  <a:lnTo>
                    <a:pt x="289560" y="1191259"/>
                  </a:lnTo>
                  <a:lnTo>
                    <a:pt x="290830" y="1176019"/>
                  </a:lnTo>
                  <a:lnTo>
                    <a:pt x="292100" y="1144269"/>
                  </a:lnTo>
                  <a:lnTo>
                    <a:pt x="293369" y="1112519"/>
                  </a:lnTo>
                  <a:lnTo>
                    <a:pt x="294639" y="1097279"/>
                  </a:lnTo>
                  <a:lnTo>
                    <a:pt x="295910" y="1080769"/>
                  </a:lnTo>
                  <a:lnTo>
                    <a:pt x="297180" y="1052829"/>
                  </a:lnTo>
                  <a:lnTo>
                    <a:pt x="297180" y="1040129"/>
                  </a:lnTo>
                  <a:lnTo>
                    <a:pt x="297180" y="1026159"/>
                  </a:lnTo>
                  <a:lnTo>
                    <a:pt x="298450" y="1003300"/>
                  </a:lnTo>
                  <a:lnTo>
                    <a:pt x="298450" y="994409"/>
                  </a:lnTo>
                  <a:lnTo>
                    <a:pt x="298450" y="989329"/>
                  </a:lnTo>
                  <a:lnTo>
                    <a:pt x="298450" y="984250"/>
                  </a:lnTo>
                  <a:lnTo>
                    <a:pt x="298450" y="967739"/>
                  </a:lnTo>
                  <a:lnTo>
                    <a:pt x="297180" y="952500"/>
                  </a:lnTo>
                  <a:lnTo>
                    <a:pt x="297180" y="938529"/>
                  </a:lnTo>
                  <a:lnTo>
                    <a:pt x="295910" y="924559"/>
                  </a:lnTo>
                  <a:lnTo>
                    <a:pt x="294639" y="913129"/>
                  </a:lnTo>
                  <a:lnTo>
                    <a:pt x="293369" y="901700"/>
                  </a:lnTo>
                  <a:lnTo>
                    <a:pt x="290830" y="891539"/>
                  </a:lnTo>
                  <a:lnTo>
                    <a:pt x="289560" y="881379"/>
                  </a:lnTo>
                  <a:lnTo>
                    <a:pt x="287019" y="873759"/>
                  </a:lnTo>
                  <a:lnTo>
                    <a:pt x="283210" y="867409"/>
                  </a:lnTo>
                  <a:lnTo>
                    <a:pt x="280669" y="861059"/>
                  </a:lnTo>
                  <a:lnTo>
                    <a:pt x="276860" y="857250"/>
                  </a:lnTo>
                  <a:lnTo>
                    <a:pt x="273050" y="853439"/>
                  </a:lnTo>
                  <a:lnTo>
                    <a:pt x="269239" y="850900"/>
                  </a:lnTo>
                  <a:lnTo>
                    <a:pt x="265430" y="848359"/>
                  </a:lnTo>
                  <a:lnTo>
                    <a:pt x="260350" y="848359"/>
                  </a:lnTo>
                  <a:lnTo>
                    <a:pt x="257810" y="848359"/>
                  </a:lnTo>
                  <a:lnTo>
                    <a:pt x="254000" y="849629"/>
                  </a:lnTo>
                  <a:lnTo>
                    <a:pt x="234950" y="869950"/>
                  </a:lnTo>
                  <a:lnTo>
                    <a:pt x="231139" y="876300"/>
                  </a:lnTo>
                  <a:lnTo>
                    <a:pt x="227330" y="883919"/>
                  </a:lnTo>
                  <a:lnTo>
                    <a:pt x="222250" y="892809"/>
                  </a:lnTo>
                  <a:lnTo>
                    <a:pt x="218439" y="901700"/>
                  </a:lnTo>
                  <a:lnTo>
                    <a:pt x="214630" y="910589"/>
                  </a:lnTo>
                  <a:lnTo>
                    <a:pt x="208280" y="929639"/>
                  </a:lnTo>
                  <a:lnTo>
                    <a:pt x="200660" y="952500"/>
                  </a:lnTo>
                  <a:lnTo>
                    <a:pt x="193039" y="975359"/>
                  </a:lnTo>
                  <a:lnTo>
                    <a:pt x="186689" y="1000759"/>
                  </a:lnTo>
                  <a:lnTo>
                    <a:pt x="179069" y="1027429"/>
                  </a:lnTo>
                  <a:lnTo>
                    <a:pt x="172719" y="1056639"/>
                  </a:lnTo>
                  <a:lnTo>
                    <a:pt x="167639" y="1085850"/>
                  </a:lnTo>
                  <a:lnTo>
                    <a:pt x="162560" y="1113789"/>
                  </a:lnTo>
                  <a:lnTo>
                    <a:pt x="160019" y="1127759"/>
                  </a:lnTo>
                  <a:lnTo>
                    <a:pt x="157480" y="1143000"/>
                  </a:lnTo>
                  <a:lnTo>
                    <a:pt x="154939" y="1156969"/>
                  </a:lnTo>
                  <a:lnTo>
                    <a:pt x="153669" y="1170939"/>
                  </a:lnTo>
                  <a:lnTo>
                    <a:pt x="109219" y="2012949"/>
                  </a:lnTo>
                  <a:lnTo>
                    <a:pt x="0" y="2012949"/>
                  </a:lnTo>
                  <a:lnTo>
                    <a:pt x="96519" y="127000"/>
                  </a:lnTo>
                  <a:lnTo>
                    <a:pt x="58419" y="93979"/>
                  </a:lnTo>
                  <a:lnTo>
                    <a:pt x="63500" y="0"/>
                  </a:lnTo>
                  <a:lnTo>
                    <a:pt x="214630" y="0"/>
                  </a:lnTo>
                  <a:lnTo>
                    <a:pt x="180339" y="65531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5147" y="2313077"/>
            <a:ext cx="890724" cy="1949904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4238397" y="2200047"/>
            <a:ext cx="414655" cy="2022475"/>
            <a:chOff x="4238397" y="2200047"/>
            <a:chExt cx="414655" cy="2022475"/>
          </a:xfrm>
        </p:grpSpPr>
        <p:sp>
          <p:nvSpPr>
            <p:cNvPr id="21" name="object 21"/>
            <p:cNvSpPr/>
            <p:nvPr/>
          </p:nvSpPr>
          <p:spPr>
            <a:xfrm>
              <a:off x="4243069" y="2204720"/>
              <a:ext cx="405130" cy="2012950"/>
            </a:xfrm>
            <a:custGeom>
              <a:avLst/>
              <a:gdLst/>
              <a:ahLst/>
              <a:cxnLst/>
              <a:rect l="l" t="t" r="r" b="b"/>
              <a:pathLst>
                <a:path w="405129" h="2012950">
                  <a:moveTo>
                    <a:pt x="214629" y="0"/>
                  </a:moveTo>
                  <a:lnTo>
                    <a:pt x="64769" y="0"/>
                  </a:lnTo>
                  <a:lnTo>
                    <a:pt x="59689" y="93979"/>
                  </a:lnTo>
                  <a:lnTo>
                    <a:pt x="97789" y="127000"/>
                  </a:lnTo>
                  <a:lnTo>
                    <a:pt x="0" y="2012949"/>
                  </a:lnTo>
                  <a:lnTo>
                    <a:pt x="111759" y="2012949"/>
                  </a:lnTo>
                  <a:lnTo>
                    <a:pt x="139700" y="1469389"/>
                  </a:lnTo>
                  <a:lnTo>
                    <a:pt x="184150" y="1370329"/>
                  </a:lnTo>
                  <a:lnTo>
                    <a:pt x="252729" y="2012949"/>
                  </a:lnTo>
                  <a:lnTo>
                    <a:pt x="382269" y="2012949"/>
                  </a:lnTo>
                  <a:lnTo>
                    <a:pt x="387350" y="1918969"/>
                  </a:lnTo>
                  <a:lnTo>
                    <a:pt x="354329" y="1884679"/>
                  </a:lnTo>
                  <a:lnTo>
                    <a:pt x="262889" y="1122679"/>
                  </a:lnTo>
                  <a:lnTo>
                    <a:pt x="363219" y="806450"/>
                  </a:lnTo>
                  <a:lnTo>
                    <a:pt x="401319" y="774700"/>
                  </a:lnTo>
                  <a:lnTo>
                    <a:pt x="405129" y="681989"/>
                  </a:lnTo>
                  <a:lnTo>
                    <a:pt x="262889" y="681989"/>
                  </a:lnTo>
                  <a:lnTo>
                    <a:pt x="259079" y="774700"/>
                  </a:lnTo>
                  <a:lnTo>
                    <a:pt x="294639" y="807719"/>
                  </a:lnTo>
                  <a:lnTo>
                    <a:pt x="149859" y="1295400"/>
                  </a:lnTo>
                  <a:lnTo>
                    <a:pt x="214629" y="0"/>
                  </a:lnTo>
                  <a:close/>
                </a:path>
              </a:pathLst>
            </a:custGeom>
            <a:solidFill>
              <a:srgbClr val="596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43069" y="2204720"/>
              <a:ext cx="405130" cy="2012950"/>
            </a:xfrm>
            <a:custGeom>
              <a:avLst/>
              <a:gdLst/>
              <a:ahLst/>
              <a:cxnLst/>
              <a:rect l="l" t="t" r="r" b="b"/>
              <a:pathLst>
                <a:path w="405129" h="2012950">
                  <a:moveTo>
                    <a:pt x="149859" y="1295400"/>
                  </a:moveTo>
                  <a:lnTo>
                    <a:pt x="294639" y="807719"/>
                  </a:lnTo>
                  <a:lnTo>
                    <a:pt x="259079" y="774700"/>
                  </a:lnTo>
                  <a:lnTo>
                    <a:pt x="262889" y="681989"/>
                  </a:lnTo>
                  <a:lnTo>
                    <a:pt x="405129" y="681989"/>
                  </a:lnTo>
                  <a:lnTo>
                    <a:pt x="401319" y="774700"/>
                  </a:lnTo>
                  <a:lnTo>
                    <a:pt x="363219" y="806450"/>
                  </a:lnTo>
                  <a:lnTo>
                    <a:pt x="262889" y="1122679"/>
                  </a:lnTo>
                  <a:lnTo>
                    <a:pt x="354329" y="1884679"/>
                  </a:lnTo>
                  <a:lnTo>
                    <a:pt x="387350" y="1918969"/>
                  </a:lnTo>
                  <a:lnTo>
                    <a:pt x="382269" y="2012949"/>
                  </a:lnTo>
                  <a:lnTo>
                    <a:pt x="252729" y="2012949"/>
                  </a:lnTo>
                  <a:lnTo>
                    <a:pt x="184150" y="1370329"/>
                  </a:lnTo>
                  <a:lnTo>
                    <a:pt x="139700" y="1469389"/>
                  </a:lnTo>
                  <a:lnTo>
                    <a:pt x="111759" y="2012949"/>
                  </a:lnTo>
                  <a:lnTo>
                    <a:pt x="0" y="2012949"/>
                  </a:lnTo>
                  <a:lnTo>
                    <a:pt x="97789" y="127000"/>
                  </a:lnTo>
                  <a:lnTo>
                    <a:pt x="59689" y="93979"/>
                  </a:lnTo>
                  <a:lnTo>
                    <a:pt x="64769" y="0"/>
                  </a:lnTo>
                  <a:lnTo>
                    <a:pt x="214629" y="0"/>
                  </a:lnTo>
                  <a:lnTo>
                    <a:pt x="149859" y="1295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834787" y="2882037"/>
            <a:ext cx="421005" cy="1374775"/>
            <a:chOff x="5834787" y="2882037"/>
            <a:chExt cx="421005" cy="1374775"/>
          </a:xfrm>
        </p:grpSpPr>
        <p:sp>
          <p:nvSpPr>
            <p:cNvPr id="24" name="object 24"/>
            <p:cNvSpPr/>
            <p:nvPr/>
          </p:nvSpPr>
          <p:spPr>
            <a:xfrm>
              <a:off x="5839459" y="2886709"/>
              <a:ext cx="411480" cy="1365250"/>
            </a:xfrm>
            <a:custGeom>
              <a:avLst/>
              <a:gdLst/>
              <a:ahLst/>
              <a:cxnLst/>
              <a:rect l="l" t="t" r="r" b="b"/>
              <a:pathLst>
                <a:path w="411479" h="1365250">
                  <a:moveTo>
                    <a:pt x="411479" y="0"/>
                  </a:moveTo>
                  <a:lnTo>
                    <a:pt x="300989" y="0"/>
                  </a:lnTo>
                  <a:lnTo>
                    <a:pt x="257810" y="839469"/>
                  </a:lnTo>
                  <a:lnTo>
                    <a:pt x="255269" y="853439"/>
                  </a:lnTo>
                  <a:lnTo>
                    <a:pt x="243839" y="925829"/>
                  </a:lnTo>
                  <a:lnTo>
                    <a:pt x="231139" y="982979"/>
                  </a:lnTo>
                  <a:lnTo>
                    <a:pt x="218439" y="1035050"/>
                  </a:lnTo>
                  <a:lnTo>
                    <a:pt x="203200" y="1080770"/>
                  </a:lnTo>
                  <a:lnTo>
                    <a:pt x="187960" y="1117600"/>
                  </a:lnTo>
                  <a:lnTo>
                    <a:pt x="168910" y="1150620"/>
                  </a:lnTo>
                  <a:lnTo>
                    <a:pt x="165100" y="1154429"/>
                  </a:lnTo>
                  <a:lnTo>
                    <a:pt x="161289" y="1159509"/>
                  </a:lnTo>
                  <a:lnTo>
                    <a:pt x="157479" y="1162050"/>
                  </a:lnTo>
                  <a:lnTo>
                    <a:pt x="153669" y="1163320"/>
                  </a:lnTo>
                  <a:lnTo>
                    <a:pt x="146050" y="1163320"/>
                  </a:lnTo>
                  <a:lnTo>
                    <a:pt x="128269" y="1143000"/>
                  </a:lnTo>
                  <a:lnTo>
                    <a:pt x="124460" y="1135379"/>
                  </a:lnTo>
                  <a:lnTo>
                    <a:pt x="121919" y="1127759"/>
                  </a:lnTo>
                  <a:lnTo>
                    <a:pt x="120650" y="1118870"/>
                  </a:lnTo>
                  <a:lnTo>
                    <a:pt x="118110" y="1108709"/>
                  </a:lnTo>
                  <a:lnTo>
                    <a:pt x="114300" y="1071879"/>
                  </a:lnTo>
                  <a:lnTo>
                    <a:pt x="114300" y="1057909"/>
                  </a:lnTo>
                  <a:lnTo>
                    <a:pt x="113029" y="1041400"/>
                  </a:lnTo>
                  <a:lnTo>
                    <a:pt x="113029" y="1024889"/>
                  </a:lnTo>
                  <a:lnTo>
                    <a:pt x="113029" y="1005839"/>
                  </a:lnTo>
                  <a:lnTo>
                    <a:pt x="114300" y="984250"/>
                  </a:lnTo>
                  <a:lnTo>
                    <a:pt x="114300" y="957579"/>
                  </a:lnTo>
                  <a:lnTo>
                    <a:pt x="118110" y="866139"/>
                  </a:lnTo>
                  <a:lnTo>
                    <a:pt x="121919" y="803909"/>
                  </a:lnTo>
                  <a:lnTo>
                    <a:pt x="163829" y="0"/>
                  </a:lnTo>
                  <a:lnTo>
                    <a:pt x="3810" y="0"/>
                  </a:lnTo>
                  <a:lnTo>
                    <a:pt x="0" y="92710"/>
                  </a:lnTo>
                  <a:lnTo>
                    <a:pt x="46989" y="127000"/>
                  </a:lnTo>
                  <a:lnTo>
                    <a:pt x="11429" y="797559"/>
                  </a:lnTo>
                  <a:lnTo>
                    <a:pt x="3810" y="947419"/>
                  </a:lnTo>
                  <a:lnTo>
                    <a:pt x="2539" y="984250"/>
                  </a:lnTo>
                  <a:lnTo>
                    <a:pt x="2539" y="1000759"/>
                  </a:lnTo>
                  <a:lnTo>
                    <a:pt x="1269" y="1017269"/>
                  </a:lnTo>
                  <a:lnTo>
                    <a:pt x="1269" y="1121409"/>
                  </a:lnTo>
                  <a:lnTo>
                    <a:pt x="3810" y="1154429"/>
                  </a:lnTo>
                  <a:lnTo>
                    <a:pt x="3810" y="1169670"/>
                  </a:lnTo>
                  <a:lnTo>
                    <a:pt x="6350" y="1184909"/>
                  </a:lnTo>
                  <a:lnTo>
                    <a:pt x="8889" y="1214120"/>
                  </a:lnTo>
                  <a:lnTo>
                    <a:pt x="11429" y="1226820"/>
                  </a:lnTo>
                  <a:lnTo>
                    <a:pt x="12700" y="1239520"/>
                  </a:lnTo>
                  <a:lnTo>
                    <a:pt x="15239" y="1250950"/>
                  </a:lnTo>
                  <a:lnTo>
                    <a:pt x="17779" y="1263650"/>
                  </a:lnTo>
                  <a:lnTo>
                    <a:pt x="22860" y="1283970"/>
                  </a:lnTo>
                  <a:lnTo>
                    <a:pt x="25400" y="1292859"/>
                  </a:lnTo>
                  <a:lnTo>
                    <a:pt x="29210" y="1301750"/>
                  </a:lnTo>
                  <a:lnTo>
                    <a:pt x="31750" y="1310639"/>
                  </a:lnTo>
                  <a:lnTo>
                    <a:pt x="35560" y="1318259"/>
                  </a:lnTo>
                  <a:lnTo>
                    <a:pt x="43179" y="1330959"/>
                  </a:lnTo>
                  <a:lnTo>
                    <a:pt x="46989" y="1336039"/>
                  </a:lnTo>
                  <a:lnTo>
                    <a:pt x="49529" y="1341120"/>
                  </a:lnTo>
                  <a:lnTo>
                    <a:pt x="62229" y="1353820"/>
                  </a:lnTo>
                  <a:lnTo>
                    <a:pt x="67310" y="1356359"/>
                  </a:lnTo>
                  <a:lnTo>
                    <a:pt x="71119" y="1358900"/>
                  </a:lnTo>
                  <a:lnTo>
                    <a:pt x="76200" y="1362709"/>
                  </a:lnTo>
                  <a:lnTo>
                    <a:pt x="80010" y="1363979"/>
                  </a:lnTo>
                  <a:lnTo>
                    <a:pt x="85089" y="1365250"/>
                  </a:lnTo>
                  <a:lnTo>
                    <a:pt x="90169" y="1365250"/>
                  </a:lnTo>
                  <a:lnTo>
                    <a:pt x="135889" y="1346200"/>
                  </a:lnTo>
                  <a:lnTo>
                    <a:pt x="166369" y="1310639"/>
                  </a:lnTo>
                  <a:lnTo>
                    <a:pt x="186689" y="1273809"/>
                  </a:lnTo>
                  <a:lnTo>
                    <a:pt x="213360" y="1205229"/>
                  </a:lnTo>
                  <a:lnTo>
                    <a:pt x="229869" y="1146809"/>
                  </a:lnTo>
                  <a:lnTo>
                    <a:pt x="238760" y="1116329"/>
                  </a:lnTo>
                  <a:lnTo>
                    <a:pt x="246379" y="1082039"/>
                  </a:lnTo>
                  <a:lnTo>
                    <a:pt x="243839" y="1330959"/>
                  </a:lnTo>
                  <a:lnTo>
                    <a:pt x="389889" y="1330959"/>
                  </a:lnTo>
                  <a:lnTo>
                    <a:pt x="394969" y="1236979"/>
                  </a:lnTo>
                  <a:lnTo>
                    <a:pt x="350519" y="120142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596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39459" y="2886709"/>
              <a:ext cx="411480" cy="1365250"/>
            </a:xfrm>
            <a:custGeom>
              <a:avLst/>
              <a:gdLst/>
              <a:ahLst/>
              <a:cxnLst/>
              <a:rect l="l" t="t" r="r" b="b"/>
              <a:pathLst>
                <a:path w="411479" h="1365250">
                  <a:moveTo>
                    <a:pt x="113029" y="1024889"/>
                  </a:moveTo>
                  <a:lnTo>
                    <a:pt x="113029" y="1041400"/>
                  </a:lnTo>
                  <a:lnTo>
                    <a:pt x="114300" y="1057909"/>
                  </a:lnTo>
                  <a:lnTo>
                    <a:pt x="114300" y="1071879"/>
                  </a:lnTo>
                  <a:lnTo>
                    <a:pt x="115569" y="1084579"/>
                  </a:lnTo>
                  <a:lnTo>
                    <a:pt x="116839" y="1097279"/>
                  </a:lnTo>
                  <a:lnTo>
                    <a:pt x="118110" y="1108709"/>
                  </a:lnTo>
                  <a:lnTo>
                    <a:pt x="120650" y="1118870"/>
                  </a:lnTo>
                  <a:lnTo>
                    <a:pt x="121919" y="1127759"/>
                  </a:lnTo>
                  <a:lnTo>
                    <a:pt x="124460" y="1135379"/>
                  </a:lnTo>
                  <a:lnTo>
                    <a:pt x="128269" y="1143000"/>
                  </a:lnTo>
                  <a:lnTo>
                    <a:pt x="130810" y="1149350"/>
                  </a:lnTo>
                  <a:lnTo>
                    <a:pt x="134619" y="1154429"/>
                  </a:lnTo>
                  <a:lnTo>
                    <a:pt x="137160" y="1156970"/>
                  </a:lnTo>
                  <a:lnTo>
                    <a:pt x="142239" y="1160779"/>
                  </a:lnTo>
                  <a:lnTo>
                    <a:pt x="146050" y="1163320"/>
                  </a:lnTo>
                  <a:lnTo>
                    <a:pt x="151129" y="1163320"/>
                  </a:lnTo>
                  <a:lnTo>
                    <a:pt x="153669" y="1163320"/>
                  </a:lnTo>
                  <a:lnTo>
                    <a:pt x="157479" y="1162050"/>
                  </a:lnTo>
                  <a:lnTo>
                    <a:pt x="161289" y="1159509"/>
                  </a:lnTo>
                  <a:lnTo>
                    <a:pt x="165100" y="1154429"/>
                  </a:lnTo>
                  <a:lnTo>
                    <a:pt x="168910" y="1150620"/>
                  </a:lnTo>
                  <a:lnTo>
                    <a:pt x="172719" y="1145539"/>
                  </a:lnTo>
                  <a:lnTo>
                    <a:pt x="176529" y="1139189"/>
                  </a:lnTo>
                  <a:lnTo>
                    <a:pt x="180339" y="1132839"/>
                  </a:lnTo>
                  <a:lnTo>
                    <a:pt x="184150" y="1125220"/>
                  </a:lnTo>
                  <a:lnTo>
                    <a:pt x="187960" y="1117600"/>
                  </a:lnTo>
                  <a:lnTo>
                    <a:pt x="195579" y="1099820"/>
                  </a:lnTo>
                  <a:lnTo>
                    <a:pt x="203200" y="1080770"/>
                  </a:lnTo>
                  <a:lnTo>
                    <a:pt x="210819" y="1057909"/>
                  </a:lnTo>
                  <a:lnTo>
                    <a:pt x="218439" y="1035050"/>
                  </a:lnTo>
                  <a:lnTo>
                    <a:pt x="231139" y="982979"/>
                  </a:lnTo>
                  <a:lnTo>
                    <a:pt x="243839" y="925829"/>
                  </a:lnTo>
                  <a:lnTo>
                    <a:pt x="248919" y="896619"/>
                  </a:lnTo>
                  <a:lnTo>
                    <a:pt x="251460" y="882650"/>
                  </a:lnTo>
                  <a:lnTo>
                    <a:pt x="254000" y="868679"/>
                  </a:lnTo>
                  <a:lnTo>
                    <a:pt x="255269" y="853439"/>
                  </a:lnTo>
                  <a:lnTo>
                    <a:pt x="257810" y="839469"/>
                  </a:lnTo>
                  <a:lnTo>
                    <a:pt x="300989" y="0"/>
                  </a:lnTo>
                  <a:lnTo>
                    <a:pt x="411479" y="0"/>
                  </a:lnTo>
                  <a:lnTo>
                    <a:pt x="350519" y="1201420"/>
                  </a:lnTo>
                  <a:lnTo>
                    <a:pt x="394969" y="1236979"/>
                  </a:lnTo>
                  <a:lnTo>
                    <a:pt x="389889" y="1330959"/>
                  </a:lnTo>
                  <a:lnTo>
                    <a:pt x="243839" y="1330959"/>
                  </a:lnTo>
                  <a:lnTo>
                    <a:pt x="246379" y="1082039"/>
                  </a:lnTo>
                  <a:lnTo>
                    <a:pt x="238760" y="1116329"/>
                  </a:lnTo>
                  <a:lnTo>
                    <a:pt x="229869" y="1146809"/>
                  </a:lnTo>
                  <a:lnTo>
                    <a:pt x="222250" y="1177289"/>
                  </a:lnTo>
                  <a:lnTo>
                    <a:pt x="213360" y="1205229"/>
                  </a:lnTo>
                  <a:lnTo>
                    <a:pt x="204469" y="1229359"/>
                  </a:lnTo>
                  <a:lnTo>
                    <a:pt x="195579" y="1253489"/>
                  </a:lnTo>
                  <a:lnTo>
                    <a:pt x="186689" y="1273809"/>
                  </a:lnTo>
                  <a:lnTo>
                    <a:pt x="166369" y="1310639"/>
                  </a:lnTo>
                  <a:lnTo>
                    <a:pt x="135889" y="1346200"/>
                  </a:lnTo>
                  <a:lnTo>
                    <a:pt x="101600" y="1363979"/>
                  </a:lnTo>
                  <a:lnTo>
                    <a:pt x="90169" y="1365250"/>
                  </a:lnTo>
                  <a:lnTo>
                    <a:pt x="85089" y="1365250"/>
                  </a:lnTo>
                  <a:lnTo>
                    <a:pt x="80010" y="1363979"/>
                  </a:lnTo>
                  <a:lnTo>
                    <a:pt x="76200" y="1362709"/>
                  </a:lnTo>
                  <a:lnTo>
                    <a:pt x="71119" y="1358900"/>
                  </a:lnTo>
                  <a:lnTo>
                    <a:pt x="67310" y="1356359"/>
                  </a:lnTo>
                  <a:lnTo>
                    <a:pt x="62229" y="1353820"/>
                  </a:lnTo>
                  <a:lnTo>
                    <a:pt x="58419" y="1350009"/>
                  </a:lnTo>
                  <a:lnTo>
                    <a:pt x="54610" y="1346200"/>
                  </a:lnTo>
                  <a:lnTo>
                    <a:pt x="49529" y="1341120"/>
                  </a:lnTo>
                  <a:lnTo>
                    <a:pt x="46989" y="1336039"/>
                  </a:lnTo>
                  <a:lnTo>
                    <a:pt x="43179" y="1330959"/>
                  </a:lnTo>
                  <a:lnTo>
                    <a:pt x="39369" y="1324609"/>
                  </a:lnTo>
                  <a:lnTo>
                    <a:pt x="35560" y="1318259"/>
                  </a:lnTo>
                  <a:lnTo>
                    <a:pt x="31750" y="1310639"/>
                  </a:lnTo>
                  <a:lnTo>
                    <a:pt x="29210" y="1301750"/>
                  </a:lnTo>
                  <a:lnTo>
                    <a:pt x="25400" y="1292859"/>
                  </a:lnTo>
                  <a:lnTo>
                    <a:pt x="22860" y="1283970"/>
                  </a:lnTo>
                  <a:lnTo>
                    <a:pt x="20319" y="1273809"/>
                  </a:lnTo>
                  <a:lnTo>
                    <a:pt x="17779" y="1263650"/>
                  </a:lnTo>
                  <a:lnTo>
                    <a:pt x="15239" y="1250950"/>
                  </a:lnTo>
                  <a:lnTo>
                    <a:pt x="12700" y="1239520"/>
                  </a:lnTo>
                  <a:lnTo>
                    <a:pt x="11429" y="1226820"/>
                  </a:lnTo>
                  <a:lnTo>
                    <a:pt x="8889" y="1214120"/>
                  </a:lnTo>
                  <a:lnTo>
                    <a:pt x="7619" y="1198879"/>
                  </a:lnTo>
                  <a:lnTo>
                    <a:pt x="6350" y="1184909"/>
                  </a:lnTo>
                  <a:lnTo>
                    <a:pt x="3810" y="1169670"/>
                  </a:lnTo>
                  <a:lnTo>
                    <a:pt x="3810" y="1154429"/>
                  </a:lnTo>
                  <a:lnTo>
                    <a:pt x="2539" y="1137920"/>
                  </a:lnTo>
                  <a:lnTo>
                    <a:pt x="1269" y="1121409"/>
                  </a:lnTo>
                  <a:lnTo>
                    <a:pt x="1269" y="1102359"/>
                  </a:lnTo>
                  <a:lnTo>
                    <a:pt x="1269" y="1084579"/>
                  </a:lnTo>
                  <a:lnTo>
                    <a:pt x="1269" y="1017269"/>
                  </a:lnTo>
                  <a:lnTo>
                    <a:pt x="2539" y="1000759"/>
                  </a:lnTo>
                  <a:lnTo>
                    <a:pt x="2539" y="984250"/>
                  </a:lnTo>
                  <a:lnTo>
                    <a:pt x="3810" y="947419"/>
                  </a:lnTo>
                  <a:lnTo>
                    <a:pt x="7619" y="871219"/>
                  </a:lnTo>
                  <a:lnTo>
                    <a:pt x="11429" y="797559"/>
                  </a:lnTo>
                  <a:lnTo>
                    <a:pt x="46989" y="127000"/>
                  </a:lnTo>
                  <a:lnTo>
                    <a:pt x="0" y="92710"/>
                  </a:lnTo>
                  <a:lnTo>
                    <a:pt x="3810" y="0"/>
                  </a:lnTo>
                  <a:lnTo>
                    <a:pt x="163829" y="0"/>
                  </a:lnTo>
                  <a:lnTo>
                    <a:pt x="121919" y="803909"/>
                  </a:lnTo>
                  <a:lnTo>
                    <a:pt x="118110" y="866139"/>
                  </a:lnTo>
                  <a:lnTo>
                    <a:pt x="115569" y="928369"/>
                  </a:lnTo>
                  <a:lnTo>
                    <a:pt x="114300" y="957579"/>
                  </a:lnTo>
                  <a:lnTo>
                    <a:pt x="114300" y="971550"/>
                  </a:lnTo>
                  <a:lnTo>
                    <a:pt x="114300" y="984250"/>
                  </a:lnTo>
                  <a:lnTo>
                    <a:pt x="113029" y="1005839"/>
                  </a:lnTo>
                  <a:lnTo>
                    <a:pt x="113029" y="1017269"/>
                  </a:lnTo>
                  <a:lnTo>
                    <a:pt x="113029" y="10248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38629" y="4892040"/>
            <a:ext cx="45262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Arial MT"/>
                <a:cs typeface="Arial MT"/>
                <a:hlinkClick r:id="rId4"/>
              </a:rPr>
              <a:t>www.cycloneindiagroup.com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17500"/>
            <a:ext cx="7493000" cy="1150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669" y="167259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719" y="1643379"/>
            <a:ext cx="526351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Lesser</a:t>
            </a:r>
            <a:r>
              <a:rPr spc="-2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lesser</a:t>
            </a:r>
            <a:r>
              <a:rPr spc="-20" dirty="0"/>
              <a:t> </a:t>
            </a:r>
            <a:r>
              <a:rPr spc="-5" dirty="0"/>
              <a:t>space</a:t>
            </a:r>
            <a:r>
              <a:rPr spc="-20" dirty="0"/>
              <a:t> </a:t>
            </a:r>
            <a:r>
              <a:rPr dirty="0"/>
              <a:t>at</a:t>
            </a:r>
            <a:r>
              <a:rPr spc="-20" dirty="0"/>
              <a:t> </a:t>
            </a:r>
            <a:r>
              <a:rPr spc="-5" dirty="0"/>
              <a:t>Agencies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4669" y="261620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7719" y="2586990"/>
            <a:ext cx="586740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Trebuchet MS"/>
                <a:cs typeface="Trebuchet MS"/>
              </a:rPr>
              <a:t>Handling paper </a:t>
            </a:r>
            <a:r>
              <a:rPr sz="2600" dirty="0">
                <a:latin typeface="Trebuchet MS"/>
                <a:cs typeface="Trebuchet MS"/>
              </a:rPr>
              <a:t>an uphill </a:t>
            </a:r>
            <a:r>
              <a:rPr sz="2600" spc="-5" dirty="0">
                <a:latin typeface="Trebuchet MS"/>
                <a:cs typeface="Trebuchet MS"/>
              </a:rPr>
              <a:t>task </a:t>
            </a:r>
            <a:r>
              <a:rPr sz="2600" dirty="0">
                <a:latin typeface="Trebuchet MS"/>
                <a:cs typeface="Trebuchet MS"/>
              </a:rPr>
              <a:t>and quite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subjective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395605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7719" y="3926840"/>
            <a:ext cx="5993765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388360" algn="l"/>
              </a:tabLst>
            </a:pPr>
            <a:r>
              <a:rPr sz="2600" spc="-5" dirty="0">
                <a:latin typeface="Trebuchet MS"/>
                <a:cs typeface="Trebuchet MS"/>
              </a:rPr>
              <a:t>Electronic</a:t>
            </a:r>
            <a:r>
              <a:rPr sz="2600" spc="1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submission	give more </a:t>
            </a:r>
            <a:r>
              <a:rPr sz="260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accountability and ease decision making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process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17500"/>
            <a:ext cx="7493000" cy="1150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669" y="166624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719" y="1624329"/>
            <a:ext cx="44151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eCTD</a:t>
            </a:r>
            <a:r>
              <a:rPr spc="-20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spc="-5" dirty="0"/>
              <a:t>superior</a:t>
            </a:r>
            <a:r>
              <a:rPr spc="-25" dirty="0"/>
              <a:t> </a:t>
            </a:r>
            <a:r>
              <a:rPr spc="-5" dirty="0"/>
              <a:t>technology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4669" y="258572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7719" y="2543809"/>
            <a:ext cx="6403975" cy="80645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275"/>
              </a:spcBef>
            </a:pPr>
            <a:r>
              <a:rPr sz="2600" spc="-5" dirty="0">
                <a:latin typeface="Trebuchet MS"/>
                <a:cs typeface="Trebuchet MS"/>
              </a:rPr>
              <a:t>Establish </a:t>
            </a:r>
            <a:r>
              <a:rPr sz="2600" dirty="0">
                <a:latin typeface="Trebuchet MS"/>
                <a:cs typeface="Trebuchet MS"/>
              </a:rPr>
              <a:t>a </a:t>
            </a:r>
            <a:r>
              <a:rPr sz="2600" spc="-5" dirty="0">
                <a:latin typeface="Trebuchet MS"/>
                <a:cs typeface="Trebuchet MS"/>
              </a:rPr>
              <a:t>single application format for </a:t>
            </a:r>
            <a:r>
              <a:rPr sz="2600" dirty="0">
                <a:latin typeface="Trebuchet MS"/>
                <a:cs typeface="Trebuchet MS"/>
              </a:rPr>
              <a:t>all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applications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3890009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7719" y="3848100"/>
            <a:ext cx="5944235" cy="1189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97000"/>
              </a:lnSpc>
              <a:spcBef>
                <a:spcPts val="190"/>
              </a:spcBef>
            </a:pPr>
            <a:r>
              <a:rPr sz="2600" spc="-5" dirty="0">
                <a:latin typeface="Trebuchet MS"/>
                <a:cs typeface="Trebuchet MS"/>
              </a:rPr>
              <a:t>Avoids expensive internal processes and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systems for receiving and archiving </a:t>
            </a:r>
            <a:r>
              <a:rPr sz="260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applications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17500"/>
            <a:ext cx="7493000" cy="1150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669" y="166624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719" y="1624329"/>
            <a:ext cx="6737350" cy="8051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280"/>
              </a:spcBef>
            </a:pPr>
            <a:r>
              <a:rPr spc="-5" dirty="0"/>
              <a:t>FDA stated effective Jan 1, </a:t>
            </a:r>
            <a:r>
              <a:rPr dirty="0"/>
              <a:t>2008 </a:t>
            </a:r>
            <a:r>
              <a:rPr spc="-5" dirty="0"/>
              <a:t>all elctronic </a:t>
            </a:r>
            <a:r>
              <a:rPr spc="-770" dirty="0"/>
              <a:t> </a:t>
            </a:r>
            <a:r>
              <a:rPr spc="-5" dirty="0"/>
              <a:t>submissions in</a:t>
            </a:r>
            <a:r>
              <a:rPr dirty="0"/>
              <a:t> </a:t>
            </a:r>
            <a:r>
              <a:rPr spc="-5" dirty="0"/>
              <a:t>eCTD format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4669" y="2970529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7719" y="2928620"/>
            <a:ext cx="6258560" cy="8051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280"/>
              </a:spcBef>
            </a:pPr>
            <a:r>
              <a:rPr sz="2600" spc="-5" dirty="0">
                <a:latin typeface="Trebuchet MS"/>
                <a:cs typeface="Trebuchet MS"/>
              </a:rPr>
              <a:t>Paper submissions still acceptable </a:t>
            </a:r>
            <a:r>
              <a:rPr sz="2600" dirty="0">
                <a:latin typeface="Trebuchet MS"/>
                <a:cs typeface="Trebuchet MS"/>
              </a:rPr>
              <a:t>but </a:t>
            </a:r>
            <a:r>
              <a:rPr sz="2600" spc="-5" dirty="0">
                <a:latin typeface="Trebuchet MS"/>
                <a:cs typeface="Trebuchet MS"/>
              </a:rPr>
              <a:t>not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encouraged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427482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7719" y="4232909"/>
            <a:ext cx="5627370" cy="80518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284"/>
              </a:spcBef>
            </a:pPr>
            <a:r>
              <a:rPr sz="2600" spc="-5" dirty="0">
                <a:latin typeface="Trebuchet MS"/>
                <a:cs typeface="Trebuchet MS"/>
              </a:rPr>
              <a:t>EU made Jan 2010 </a:t>
            </a:r>
            <a:r>
              <a:rPr sz="2600" dirty="0">
                <a:latin typeface="Trebuchet MS"/>
                <a:cs typeface="Trebuchet MS"/>
              </a:rPr>
              <a:t>as the </a:t>
            </a:r>
            <a:r>
              <a:rPr sz="2600" spc="-5" dirty="0">
                <a:latin typeface="Trebuchet MS"/>
                <a:cs typeface="Trebuchet MS"/>
              </a:rPr>
              <a:t>deadline for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submission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in </a:t>
            </a:r>
            <a:r>
              <a:rPr sz="2600" spc="-5" dirty="0">
                <a:latin typeface="Trebuchet MS"/>
                <a:cs typeface="Trebuchet MS"/>
              </a:rPr>
              <a:t>eCTD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17500"/>
            <a:ext cx="7493000" cy="1150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669" y="166624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97000"/>
              </a:lnSpc>
              <a:spcBef>
                <a:spcPts val="190"/>
              </a:spcBef>
            </a:pPr>
            <a:r>
              <a:rPr spc="-5" dirty="0"/>
              <a:t>FDA still prefers FTF’s in </a:t>
            </a:r>
            <a:r>
              <a:rPr dirty="0"/>
              <a:t>CD and not in </a:t>
            </a:r>
            <a:r>
              <a:rPr spc="5" dirty="0"/>
              <a:t> </a:t>
            </a:r>
            <a:r>
              <a:rPr spc="-5" dirty="0"/>
              <a:t>electronic gateway submission </a:t>
            </a:r>
            <a:r>
              <a:rPr dirty="0"/>
              <a:t>– </a:t>
            </a:r>
            <a:r>
              <a:rPr spc="-5" dirty="0"/>
              <a:t>litigation </a:t>
            </a:r>
            <a:r>
              <a:rPr spc="-770" dirty="0"/>
              <a:t> </a:t>
            </a:r>
            <a:r>
              <a:rPr spc="-5" dirty="0"/>
              <a:t>issues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4669" y="335407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7719" y="3312159"/>
            <a:ext cx="6203315" cy="1189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97000"/>
              </a:lnSpc>
              <a:spcBef>
                <a:spcPts val="190"/>
              </a:spcBef>
            </a:pPr>
            <a:r>
              <a:rPr sz="2600" spc="-5" dirty="0">
                <a:latin typeface="Trebuchet MS"/>
                <a:cs typeface="Trebuchet MS"/>
              </a:rPr>
              <a:t>USFDA’s electronic gateway constantly </a:t>
            </a:r>
            <a:r>
              <a:rPr sz="260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update their database and linkages </a:t>
            </a:r>
            <a:r>
              <a:rPr sz="2600" dirty="0">
                <a:latin typeface="Trebuchet MS"/>
                <a:cs typeface="Trebuchet MS"/>
              </a:rPr>
              <a:t>– </a:t>
            </a:r>
            <a:r>
              <a:rPr sz="2600" spc="-5" dirty="0">
                <a:latin typeface="Trebuchet MS"/>
                <a:cs typeface="Trebuchet MS"/>
              </a:rPr>
              <a:t>with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constant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contact</a:t>
            </a:r>
            <a:r>
              <a:rPr sz="260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with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applicants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17500"/>
            <a:ext cx="7493000" cy="1150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669" y="167259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719" y="1643379"/>
            <a:ext cx="21196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XML</a:t>
            </a:r>
            <a:r>
              <a:rPr spc="-80" dirty="0"/>
              <a:t> </a:t>
            </a:r>
            <a:r>
              <a:rPr spc="-5" dirty="0"/>
              <a:t>backbone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4669" y="261620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7719" y="2586990"/>
            <a:ext cx="121221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Trebuchet MS"/>
                <a:cs typeface="Trebuchet MS"/>
              </a:rPr>
              <a:t>M</a:t>
            </a:r>
            <a:r>
              <a:rPr sz="2600" spc="-5" dirty="0">
                <a:latin typeface="Trebuchet MS"/>
                <a:cs typeface="Trebuchet MS"/>
              </a:rPr>
              <a:t>od</a:t>
            </a:r>
            <a:r>
              <a:rPr sz="2600" spc="5" dirty="0">
                <a:latin typeface="Trebuchet MS"/>
                <a:cs typeface="Trebuchet MS"/>
              </a:rPr>
              <a:t>u</a:t>
            </a:r>
            <a:r>
              <a:rPr sz="2600" dirty="0">
                <a:latin typeface="Trebuchet MS"/>
                <a:cs typeface="Trebuchet MS"/>
              </a:rPr>
              <a:t>l</a:t>
            </a:r>
            <a:r>
              <a:rPr sz="2600" spc="-10" dirty="0">
                <a:latin typeface="Trebuchet MS"/>
                <a:cs typeface="Trebuchet MS"/>
              </a:rPr>
              <a:t>e</a:t>
            </a:r>
            <a:r>
              <a:rPr sz="2600" dirty="0">
                <a:latin typeface="Trebuchet MS"/>
                <a:cs typeface="Trebuchet MS"/>
              </a:rPr>
              <a:t>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3559809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7719" y="3530600"/>
            <a:ext cx="132334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Trebuchet MS"/>
                <a:cs typeface="Trebuchet MS"/>
              </a:rPr>
              <a:t>Granules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17500"/>
            <a:ext cx="7493000" cy="11506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8060" y="1609089"/>
            <a:ext cx="6178549" cy="47970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496060"/>
            <a:ext cx="113664" cy="232537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900" spc="-1210" dirty="0">
                <a:solidFill>
                  <a:srgbClr val="596277"/>
                </a:solidFill>
                <a:latin typeface="Lucida Sans Unicode"/>
                <a:cs typeface="Lucida Sans Unicode"/>
              </a:rPr>
              <a:t>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7719" y="1560829"/>
            <a:ext cx="5453380" cy="2325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30045">
              <a:lnSpc>
                <a:spcPct val="115999"/>
              </a:lnSpc>
              <a:spcBef>
                <a:spcPts val="100"/>
              </a:spcBef>
            </a:pPr>
            <a:r>
              <a:rPr spc="-5" dirty="0"/>
              <a:t>Module </a:t>
            </a:r>
            <a:r>
              <a:rPr dirty="0"/>
              <a:t>1 : </a:t>
            </a:r>
            <a:r>
              <a:rPr spc="-5" dirty="0"/>
              <a:t>Administrative </a:t>
            </a:r>
            <a:r>
              <a:rPr spc="-770" dirty="0"/>
              <a:t> </a:t>
            </a:r>
            <a:r>
              <a:rPr spc="-5" dirty="0"/>
              <a:t>Module </a:t>
            </a:r>
            <a:r>
              <a:rPr dirty="0"/>
              <a:t>2 : </a:t>
            </a:r>
            <a:r>
              <a:rPr spc="-5" dirty="0"/>
              <a:t>Summaries </a:t>
            </a:r>
            <a:r>
              <a:rPr dirty="0"/>
              <a:t> </a:t>
            </a:r>
            <a:r>
              <a:rPr spc="-5" dirty="0"/>
              <a:t>Module</a:t>
            </a:r>
            <a:r>
              <a:rPr spc="-25" dirty="0"/>
              <a:t> </a:t>
            </a:r>
            <a:r>
              <a:rPr dirty="0"/>
              <a:t>3</a:t>
            </a:r>
            <a:r>
              <a:rPr spc="-10" dirty="0"/>
              <a:t> </a:t>
            </a:r>
            <a:r>
              <a:rPr dirty="0"/>
              <a:t>:</a:t>
            </a:r>
            <a:r>
              <a:rPr spc="-10" dirty="0"/>
              <a:t> </a:t>
            </a:r>
            <a:r>
              <a:rPr spc="-5" dirty="0"/>
              <a:t>Quality</a:t>
            </a:r>
            <a:r>
              <a:rPr spc="-10" dirty="0"/>
              <a:t> </a:t>
            </a:r>
            <a:r>
              <a:rPr dirty="0"/>
              <a:t>(CMC)</a:t>
            </a:r>
          </a:p>
          <a:p>
            <a:pPr marL="12700" marR="5080">
              <a:lnSpc>
                <a:spcPct val="115999"/>
              </a:lnSpc>
              <a:spcBef>
                <a:spcPts val="10"/>
              </a:spcBef>
            </a:pPr>
            <a:r>
              <a:rPr spc="-5" dirty="0"/>
              <a:t>Module </a:t>
            </a:r>
            <a:r>
              <a:rPr dirty="0"/>
              <a:t>4 : </a:t>
            </a:r>
            <a:r>
              <a:rPr spc="-5" dirty="0"/>
              <a:t>Non clinical </a:t>
            </a:r>
            <a:r>
              <a:rPr dirty="0"/>
              <a:t>study </a:t>
            </a:r>
            <a:r>
              <a:rPr spc="-5" dirty="0"/>
              <a:t>reports </a:t>
            </a:r>
            <a:r>
              <a:rPr spc="-770" dirty="0"/>
              <a:t> </a:t>
            </a:r>
            <a:r>
              <a:rPr spc="-5" dirty="0"/>
              <a:t>Module</a:t>
            </a:r>
            <a:r>
              <a:rPr spc="-20" dirty="0"/>
              <a:t> </a:t>
            </a:r>
            <a:r>
              <a:rPr dirty="0"/>
              <a:t>5 :</a:t>
            </a:r>
            <a:r>
              <a:rPr spc="-5" dirty="0"/>
              <a:t> Clinical</a:t>
            </a:r>
            <a:r>
              <a:rPr spc="-20" dirty="0"/>
              <a:t> </a:t>
            </a:r>
            <a:r>
              <a:rPr dirty="0"/>
              <a:t>study </a:t>
            </a:r>
            <a:r>
              <a:rPr spc="-10" dirty="0"/>
              <a:t>reports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594</Words>
  <Application>Microsoft Office PowerPoint</Application>
  <PresentationFormat>On-screen Show (4:3)</PresentationFormat>
  <Paragraphs>135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 MT</vt:lpstr>
      <vt:lpstr>Calibri</vt:lpstr>
      <vt:lpstr>Lucida Sans Unicode</vt:lpstr>
      <vt:lpstr>Trebuchet MS</vt:lpstr>
      <vt:lpstr>Office Theme</vt:lpstr>
      <vt:lpstr>PowerPoint Presentation</vt:lpstr>
      <vt:lpstr>Paper Submission</vt:lpstr>
      <vt:lpstr>Lesser and lesser space at Agencies</vt:lpstr>
      <vt:lpstr>eCTD is a superior technology</vt:lpstr>
      <vt:lpstr>FDA stated effective Jan 1, 2008 all elctronic  submissions in eCTD format</vt:lpstr>
      <vt:lpstr>FDA still prefers FTF’s in CD and not in  electronic gateway submission – litigation  issues</vt:lpstr>
      <vt:lpstr>XML backbone</vt:lpstr>
      <vt:lpstr>PowerPoint Presentation</vt:lpstr>
      <vt:lpstr>Module 1 : Administrative  Module 2 : Summaries  Module 3 : Quality (CMC) Module 4 : Non clinical study reports  Module 5 : Clinical study reports</vt:lpstr>
      <vt:lpstr>eCTD Software</vt:lpstr>
      <vt:lpstr>Module 1 : Administrative</vt:lpstr>
      <vt:lpstr>Module 2 Summaries</vt:lpstr>
      <vt:lpstr>Module 2 Question based review</vt:lpstr>
      <vt:lpstr>Module 3 : Quality (CMC)</vt:lpstr>
      <vt:lpstr>Module 4 : Non-clinical data study reports</vt:lpstr>
      <vt:lpstr>Module 5 : Clinical Study Reports</vt:lpstr>
      <vt:lpstr>eCTD Table of contents</vt:lpstr>
      <vt:lpstr>Submit a Pilot/Test Submission to the Agency</vt:lpstr>
      <vt:lpstr>Send an e.mail to esub@fda.hhs.gov</vt:lpstr>
      <vt:lpstr>PowerPoint Presentation</vt:lpstr>
      <vt:lpstr>Create a Gateway Test Account :  esgprep@fda.gov</vt:lpstr>
      <vt:lpstr>PowerPoint Presentation</vt:lpstr>
      <vt:lpstr>eCTD Website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1</cp:revision>
  <dcterms:created xsi:type="dcterms:W3CDTF">2021-03-08T17:46:15Z</dcterms:created>
  <dcterms:modified xsi:type="dcterms:W3CDTF">2021-03-08T17:48:25Z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2015-02-18T00:00:00Z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2021-03-08T00:00:00Z</vt:filetime>
  </property>
</Properties>
</file>