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6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1214" y="414274"/>
            <a:ext cx="240157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6457" y="1719960"/>
            <a:ext cx="3804285" cy="200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4909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Relationship Id="rId9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8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8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10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10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18" Type="http://schemas.openxmlformats.org/officeDocument/2006/relationships/image" Target="../media/image25.jpg"/><Relationship Id="rId3" Type="http://schemas.openxmlformats.org/officeDocument/2006/relationships/image" Target="../media/image10.jpg"/><Relationship Id="rId21" Type="http://schemas.openxmlformats.org/officeDocument/2006/relationships/image" Target="../media/image3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jpg"/><Relationship Id="rId2" Type="http://schemas.openxmlformats.org/officeDocument/2006/relationships/image" Target="../media/image9.jpg"/><Relationship Id="rId16" Type="http://schemas.openxmlformats.org/officeDocument/2006/relationships/image" Target="../media/image23.jpg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19" Type="http://schemas.openxmlformats.org/officeDocument/2006/relationships/image" Target="../media/image26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289" y="285699"/>
            <a:ext cx="3437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USA</a:t>
            </a:r>
            <a:r>
              <a:rPr sz="3200" dirty="0">
                <a:solidFill>
                  <a:srgbClr val="0000CC"/>
                </a:solidFill>
              </a:rPr>
              <a:t> and</a:t>
            </a:r>
            <a:r>
              <a:rPr sz="3200" spc="-265" dirty="0">
                <a:solidFill>
                  <a:srgbClr val="0000CC"/>
                </a:solidFill>
              </a:rPr>
              <a:t> </a:t>
            </a:r>
            <a:r>
              <a:rPr sz="32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CANADA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50594" y="2417800"/>
            <a:ext cx="6370955" cy="2403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304165" algn="l"/>
              </a:tabLst>
            </a:pPr>
            <a:r>
              <a:rPr sz="2000" b="1" dirty="0">
                <a:latin typeface="Times New Roman"/>
                <a:cs typeface="Times New Roman"/>
              </a:rPr>
              <a:t>Organization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structure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&amp; Functions </a:t>
            </a:r>
            <a:r>
              <a:rPr sz="2000" b="1" dirty="0">
                <a:latin typeface="Times New Roman"/>
                <a:cs typeface="Times New Roman"/>
              </a:rPr>
              <a:t>of FDA</a:t>
            </a:r>
            <a:r>
              <a:rPr sz="2000" b="1" spc="-2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03530" indent="-291465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304165" algn="l"/>
              </a:tabLst>
            </a:pPr>
            <a:r>
              <a:rPr sz="2000" b="1" dirty="0">
                <a:latin typeface="Times New Roman"/>
                <a:cs typeface="Times New Roman"/>
              </a:rPr>
              <a:t>Federal </a:t>
            </a:r>
            <a:r>
              <a:rPr sz="2000" b="1" spc="-5" dirty="0">
                <a:latin typeface="Times New Roman"/>
                <a:cs typeface="Times New Roman"/>
              </a:rPr>
              <a:t>register </a:t>
            </a:r>
            <a:r>
              <a:rPr sz="2000" b="1" dirty="0">
                <a:latin typeface="Times New Roman"/>
                <a:cs typeface="Times New Roman"/>
              </a:rPr>
              <a:t>&amp;CFR (Code of Federal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Register).</a:t>
            </a:r>
            <a:endParaRPr sz="2000">
              <a:latin typeface="Times New Roman"/>
              <a:cs typeface="Times New Roman"/>
            </a:endParaRPr>
          </a:p>
          <a:p>
            <a:pPr marL="303530" indent="-291465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304165" algn="l"/>
              </a:tabLst>
            </a:pPr>
            <a:r>
              <a:rPr sz="2000" b="1" dirty="0">
                <a:latin typeface="Times New Roman"/>
                <a:cs typeface="Times New Roman"/>
              </a:rPr>
              <a:t>History </a:t>
            </a:r>
            <a:r>
              <a:rPr sz="2000" b="1" spc="5" dirty="0">
                <a:latin typeface="Times New Roman"/>
                <a:cs typeface="Times New Roman"/>
              </a:rPr>
              <a:t>&amp; </a:t>
            </a:r>
            <a:r>
              <a:rPr sz="2000" b="1" dirty="0">
                <a:latin typeface="Times New Roman"/>
                <a:cs typeface="Times New Roman"/>
              </a:rPr>
              <a:t>Evolution Of US Federal, Food , Drug</a:t>
            </a:r>
            <a:r>
              <a:rPr sz="2000" b="1" spc="-19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&amp;</a:t>
            </a:r>
            <a:endParaRPr sz="200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tabLst>
                <a:tab pos="1951355" algn="l"/>
              </a:tabLst>
            </a:pPr>
            <a:r>
              <a:rPr sz="2000" b="1" dirty="0">
                <a:latin typeface="Times New Roman"/>
                <a:cs typeface="Times New Roman"/>
              </a:rPr>
              <a:t>Cosmetic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Act	(FFDCA).</a:t>
            </a:r>
            <a:endParaRPr sz="2000">
              <a:latin typeface="Times New Roman"/>
              <a:cs typeface="Times New Roman"/>
            </a:endParaRPr>
          </a:p>
          <a:p>
            <a:pPr marL="240665" marR="5080" indent="-240665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40665" algn="l"/>
                <a:tab pos="2564130" algn="l"/>
              </a:tabLst>
            </a:pPr>
            <a:r>
              <a:rPr sz="2000" b="1" dirty="0">
                <a:latin typeface="Times New Roman"/>
                <a:cs typeface="Times New Roman"/>
              </a:rPr>
              <a:t>Hatch </a:t>
            </a:r>
            <a:r>
              <a:rPr sz="2000" b="1" spc="-15" dirty="0">
                <a:latin typeface="Times New Roman"/>
                <a:cs typeface="Times New Roman"/>
              </a:rPr>
              <a:t>Waxman </a:t>
            </a:r>
            <a:r>
              <a:rPr sz="2000" b="1" dirty="0">
                <a:latin typeface="Times New Roman"/>
                <a:cs typeface="Times New Roman"/>
              </a:rPr>
              <a:t>act &amp; Orange book , Purple book ,</a:t>
            </a:r>
            <a:r>
              <a:rPr sz="2000" b="1" spc="-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Drug  Master </a:t>
            </a:r>
            <a:r>
              <a:rPr sz="2000" b="1" spc="-5" dirty="0">
                <a:latin typeface="Times New Roman"/>
                <a:cs typeface="Times New Roman"/>
              </a:rPr>
              <a:t>File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(DMF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)	system </a:t>
            </a:r>
            <a:r>
              <a:rPr sz="2000" b="1" spc="-5" dirty="0">
                <a:latin typeface="Times New Roman"/>
                <a:cs typeface="Times New Roman"/>
              </a:rPr>
              <a:t>in </a:t>
            </a:r>
            <a:r>
              <a:rPr sz="2000" b="1" dirty="0">
                <a:latin typeface="Times New Roman"/>
                <a:cs typeface="Times New Roman"/>
              </a:rPr>
              <a:t>US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609600"/>
            <a:ext cx="219456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0" y="838200"/>
            <a:ext cx="3419855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7600" y="304800"/>
            <a:ext cx="990600" cy="1079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79281" y="6464909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2559"/>
            <a:ext cx="2877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US – FDA </a:t>
            </a:r>
            <a:r>
              <a:rPr u="heavy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REGULATES</a:t>
            </a:r>
            <a:r>
              <a:rPr u="heavy" spc="-19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635253"/>
            <a:ext cx="8042909" cy="533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16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Electronic products that give </a:t>
            </a:r>
            <a:r>
              <a:rPr sz="1800" spc="-15" dirty="0">
                <a:latin typeface="Times New Roman"/>
                <a:cs typeface="Times New Roman"/>
              </a:rPr>
              <a:t>off </a:t>
            </a:r>
            <a:r>
              <a:rPr sz="1800" dirty="0">
                <a:latin typeface="Times New Roman"/>
                <a:cs typeface="Times New Roman"/>
              </a:rPr>
              <a:t>radiation , such </a:t>
            </a:r>
            <a:r>
              <a:rPr sz="1800" spc="-5" dirty="0">
                <a:latin typeface="Times New Roman"/>
                <a:cs typeface="Times New Roman"/>
              </a:rPr>
              <a:t>as microwave </a:t>
            </a:r>
            <a:r>
              <a:rPr sz="1800" dirty="0">
                <a:latin typeface="Times New Roman"/>
                <a:cs typeface="Times New Roman"/>
              </a:rPr>
              <a:t>ovens and </a:t>
            </a:r>
            <a:r>
              <a:rPr sz="1800" spc="-5" dirty="0">
                <a:latin typeface="Times New Roman"/>
                <a:cs typeface="Times New Roman"/>
              </a:rPr>
              <a:t>X </a:t>
            </a:r>
            <a:r>
              <a:rPr sz="1800" dirty="0">
                <a:latin typeface="Times New Roman"/>
                <a:cs typeface="Times New Roman"/>
              </a:rPr>
              <a:t>– ray  </a:t>
            </a:r>
            <a:r>
              <a:rPr sz="1800" spc="-5" dirty="0">
                <a:latin typeface="Times New Roman"/>
                <a:cs typeface="Times New Roman"/>
              </a:rPr>
              <a:t>equipment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Cosmetics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Feed </a:t>
            </a:r>
            <a:r>
              <a:rPr sz="1800" dirty="0">
                <a:latin typeface="Times New Roman"/>
                <a:cs typeface="Times New Roman"/>
              </a:rPr>
              <a:t>, drugs , and devices </a:t>
            </a:r>
            <a:r>
              <a:rPr sz="1800" spc="-5" dirty="0">
                <a:latin typeface="Times New Roman"/>
                <a:cs typeface="Times New Roman"/>
              </a:rPr>
              <a:t>used </a:t>
            </a:r>
            <a:r>
              <a:rPr sz="1800" dirty="0">
                <a:latin typeface="Times New Roman"/>
                <a:cs typeface="Times New Roman"/>
              </a:rPr>
              <a:t>in pets , farm animals , and </a:t>
            </a:r>
            <a:r>
              <a:rPr sz="1800" spc="-5" dirty="0">
                <a:latin typeface="Times New Roman"/>
                <a:cs typeface="Times New Roman"/>
              </a:rPr>
              <a:t>other </a:t>
            </a:r>
            <a:r>
              <a:rPr sz="1800" dirty="0">
                <a:latin typeface="Times New Roman"/>
                <a:cs typeface="Times New Roman"/>
              </a:rPr>
              <a:t>animals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Times New Roman"/>
                <a:cs typeface="Times New Roman"/>
              </a:rPr>
              <a:t>Tobacco </a:t>
            </a:r>
            <a:r>
              <a:rPr sz="1800" dirty="0">
                <a:latin typeface="Times New Roman"/>
                <a:cs typeface="Times New Roman"/>
              </a:rPr>
              <a:t>products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US 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– FDA </a:t>
            </a: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Doesn't’ regulates</a:t>
            </a:r>
            <a:r>
              <a:rPr sz="1800" b="1" u="heavy" spc="-2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Advertising (except for prescription drugs, medical devices , and tobacco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products).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Alcoholic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beverages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Some </a:t>
            </a:r>
            <a:r>
              <a:rPr sz="1800" dirty="0">
                <a:latin typeface="Times New Roman"/>
                <a:cs typeface="Times New Roman"/>
              </a:rPr>
              <a:t>consumer products , such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heroin 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marijuana.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Health insurance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Meat and poultry ( Except for </a:t>
            </a:r>
            <a:r>
              <a:rPr sz="1800" spc="-5" dirty="0">
                <a:latin typeface="Times New Roman"/>
                <a:cs typeface="Times New Roman"/>
              </a:rPr>
              <a:t>game meats </a:t>
            </a:r>
            <a:r>
              <a:rPr sz="1800" dirty="0">
                <a:latin typeface="Times New Roman"/>
                <a:cs typeface="Times New Roman"/>
              </a:rPr>
              <a:t>, such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venison , ostrich , and </a:t>
            </a:r>
            <a:r>
              <a:rPr sz="1800" spc="-5" dirty="0">
                <a:latin typeface="Times New Roman"/>
                <a:cs typeface="Times New Roman"/>
              </a:rPr>
              <a:t>snake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Restaurants and grocery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stores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400" y="0"/>
            <a:ext cx="9906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06756"/>
            <a:ext cx="2755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CC"/>
                </a:solidFill>
              </a:rPr>
              <a:t>FEDERAL REGISTER</a:t>
            </a:r>
            <a:r>
              <a:rPr spc="-170" dirty="0">
                <a:solidFill>
                  <a:srgbClr val="0000CC"/>
                </a:solidFill>
              </a:rPr>
              <a:t> </a:t>
            </a:r>
            <a:r>
              <a:rPr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635253"/>
            <a:ext cx="8054975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542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federal register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official </a:t>
            </a:r>
            <a:r>
              <a:rPr sz="1800" dirty="0">
                <a:latin typeface="Times New Roman"/>
                <a:cs typeface="Times New Roman"/>
              </a:rPr>
              <a:t>journal of the federal </a:t>
            </a:r>
            <a:r>
              <a:rPr sz="1800" spc="-5" dirty="0">
                <a:latin typeface="Times New Roman"/>
                <a:cs typeface="Times New Roman"/>
              </a:rPr>
              <a:t>government </a:t>
            </a:r>
            <a:r>
              <a:rPr sz="1800" dirty="0">
                <a:latin typeface="Times New Roman"/>
                <a:cs typeface="Times New Roman"/>
              </a:rPr>
              <a:t>of the United  States that contains </a:t>
            </a:r>
            <a:r>
              <a:rPr sz="1800" spc="-5" dirty="0">
                <a:latin typeface="Times New Roman"/>
                <a:cs typeface="Times New Roman"/>
              </a:rPr>
              <a:t>government </a:t>
            </a:r>
            <a:r>
              <a:rPr sz="1800" dirty="0">
                <a:latin typeface="Times New Roman"/>
                <a:cs typeface="Times New Roman"/>
              </a:rPr>
              <a:t>agency rules , purposed rules , and public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notices</a:t>
            </a:r>
            <a:endParaRPr sz="1800">
              <a:latin typeface="Times New Roman"/>
              <a:cs typeface="Times New Roman"/>
            </a:endParaRPr>
          </a:p>
          <a:p>
            <a:pPr marL="411480" marR="92710" indent="-411480">
              <a:lnSpc>
                <a:spcPct val="120000"/>
              </a:lnSpc>
              <a:spcBef>
                <a:spcPts val="115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80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published daily , except on federal holidays . The final rules promulgated by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 federal agency and published in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411480" indent="-39941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800" spc="-5" dirty="0">
                <a:latin typeface="Times New Roman"/>
                <a:cs typeface="Times New Roman"/>
              </a:rPr>
              <a:t>Federal </a:t>
            </a:r>
            <a:r>
              <a:rPr sz="1800" dirty="0">
                <a:latin typeface="Times New Roman"/>
                <a:cs typeface="Times New Roman"/>
              </a:rPr>
              <a:t>register are ultimately recognized by topic or subject matter and codified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  <a:p>
            <a:pPr marL="411480">
              <a:lnSpc>
                <a:spcPct val="100000"/>
              </a:lnSpc>
              <a:spcBef>
                <a:spcPts val="439"/>
              </a:spcBef>
            </a:pPr>
            <a:r>
              <a:rPr sz="1800" dirty="0">
                <a:latin typeface="Times New Roman"/>
                <a:cs typeface="Times New Roman"/>
              </a:rPr>
              <a:t>the Code of Federal Regulations ( </a:t>
            </a:r>
            <a:r>
              <a:rPr sz="1800" spc="-5" dirty="0">
                <a:latin typeface="Times New Roman"/>
                <a:cs typeface="Times New Roman"/>
              </a:rPr>
              <a:t>CFR 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11480" indent="-39941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80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updated annually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2743200"/>
            <a:ext cx="51054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96200" y="0"/>
            <a:ext cx="9906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72211"/>
            <a:ext cx="5116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CODE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OF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FEDERAL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REGULATIONS</a:t>
            </a:r>
            <a:r>
              <a:rPr spc="-235" dirty="0">
                <a:solidFill>
                  <a:srgbClr val="FF0000"/>
                </a:solidFill>
              </a:rPr>
              <a:t>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(CFR)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7253"/>
            <a:ext cx="7955280" cy="411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the codification of the general and </a:t>
            </a:r>
            <a:r>
              <a:rPr sz="1800" spc="-5" dirty="0">
                <a:latin typeface="Times New Roman"/>
                <a:cs typeface="Times New Roman"/>
              </a:rPr>
              <a:t>permanent </a:t>
            </a:r>
            <a:r>
              <a:rPr sz="1800" dirty="0">
                <a:latin typeface="Times New Roman"/>
                <a:cs typeface="Times New Roman"/>
              </a:rPr>
              <a:t>rules and regulations  (administrative law ) published in the federal register by the executive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departments  and agencies of the federal government of the united states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355600" marR="47434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CFR is divided into 50 titles that represents broad areas subject to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federal  regulation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355600" marR="19431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CFR annual edition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the codification of the general and </a:t>
            </a:r>
            <a:r>
              <a:rPr sz="1800" spc="-5" dirty="0">
                <a:latin typeface="Times New Roman"/>
                <a:cs typeface="Times New Roman"/>
              </a:rPr>
              <a:t>permanent </a:t>
            </a:r>
            <a:r>
              <a:rPr sz="1800" dirty="0">
                <a:latin typeface="Times New Roman"/>
                <a:cs typeface="Times New Roman"/>
              </a:rPr>
              <a:t>rules  published by the </a:t>
            </a:r>
            <a:r>
              <a:rPr sz="1800" spc="-10" dirty="0">
                <a:latin typeface="Times New Roman"/>
                <a:cs typeface="Times New Roman"/>
              </a:rPr>
              <a:t>office </a:t>
            </a:r>
            <a:r>
              <a:rPr sz="1800" dirty="0">
                <a:latin typeface="Times New Roman"/>
                <a:cs typeface="Times New Roman"/>
              </a:rPr>
              <a:t>of the Federal register ( part of the National Archives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 records administration ) and the </a:t>
            </a:r>
            <a:r>
              <a:rPr sz="1800" spc="-5" dirty="0">
                <a:latin typeface="Times New Roman"/>
                <a:cs typeface="Times New Roman"/>
              </a:rPr>
              <a:t>government </a:t>
            </a:r>
            <a:r>
              <a:rPr sz="1800" dirty="0">
                <a:latin typeface="Times New Roman"/>
                <a:cs typeface="Times New Roman"/>
              </a:rPr>
              <a:t>publishing </a:t>
            </a:r>
            <a:r>
              <a:rPr sz="1800" spc="-10" dirty="0">
                <a:latin typeface="Times New Roman"/>
                <a:cs typeface="Times New Roman"/>
              </a:rPr>
              <a:t>office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marR="354330" indent="-34290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In addition to this annual </a:t>
            </a:r>
            <a:r>
              <a:rPr sz="2000" spc="-5" dirty="0">
                <a:latin typeface="Times New Roman"/>
                <a:cs typeface="Times New Roman"/>
              </a:rPr>
              <a:t>edition </a:t>
            </a:r>
            <a:r>
              <a:rPr sz="2000" dirty="0">
                <a:latin typeface="Times New Roman"/>
                <a:cs typeface="Times New Roman"/>
              </a:rPr>
              <a:t>, the CFR is published in an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unofficial  format </a:t>
            </a:r>
            <a:r>
              <a:rPr sz="2000" dirty="0">
                <a:latin typeface="Times New Roman"/>
                <a:cs typeface="Times New Roman"/>
              </a:rPr>
              <a:t>online on the electronic CFR website which is updated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daily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3800" y="152400"/>
            <a:ext cx="990600" cy="107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741" y="382270"/>
            <a:ext cx="49053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EX </a:t>
            </a:r>
            <a:r>
              <a:rPr dirty="0"/>
              <a:t>. </a:t>
            </a:r>
            <a:r>
              <a:rPr u="heavy" spc="5" dirty="0">
                <a:uFill>
                  <a:solidFill>
                    <a:srgbClr val="000000"/>
                  </a:solidFill>
                </a:uFill>
              </a:rPr>
              <a:t>CODE</a:t>
            </a:r>
            <a:r>
              <a:rPr spc="5"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FEDERAL</a:t>
            </a:r>
            <a:r>
              <a:rPr spc="-240" dirty="0"/>
              <a:t>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REGULATIONS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728265" y="990854"/>
            <a:ext cx="5469077" cy="5533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96200" y="228600"/>
            <a:ext cx="990600" cy="1079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7482" y="272287"/>
            <a:ext cx="57480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/>
              <a:t>THE CODE OF FEDERAL </a:t>
            </a:r>
            <a:r>
              <a:rPr sz="1900" spc="-20" dirty="0"/>
              <a:t>REGULATIONS </a:t>
            </a:r>
            <a:r>
              <a:rPr sz="1900" spc="-5" dirty="0"/>
              <a:t>Content</a:t>
            </a:r>
            <a:r>
              <a:rPr sz="1900" spc="-75" dirty="0"/>
              <a:t> </a:t>
            </a:r>
            <a:r>
              <a:rPr sz="1900" spc="-5" dirty="0"/>
              <a:t>s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3125851" y="577341"/>
            <a:ext cx="288988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389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Discipline : </a:t>
            </a:r>
            <a:r>
              <a:rPr sz="1800" spc="-5" dirty="0">
                <a:latin typeface="Times New Roman"/>
                <a:cs typeface="Times New Roman"/>
              </a:rPr>
              <a:t>Administrative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law  Language : English 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Publication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Details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060"/>
              </a:spcBef>
            </a:pPr>
            <a:r>
              <a:rPr spc="-5" dirty="0"/>
              <a:t>Publisher </a:t>
            </a:r>
            <a:r>
              <a:rPr dirty="0"/>
              <a:t>: </a:t>
            </a:r>
            <a:r>
              <a:rPr spc="-10" dirty="0"/>
              <a:t>Office </a:t>
            </a:r>
            <a:r>
              <a:rPr dirty="0"/>
              <a:t>of the federal</a:t>
            </a:r>
            <a:r>
              <a:rPr spc="-30" dirty="0"/>
              <a:t> </a:t>
            </a:r>
            <a:r>
              <a:rPr dirty="0"/>
              <a:t>Register</a:t>
            </a:r>
          </a:p>
          <a:p>
            <a:pPr marL="1576705" marR="5080" indent="-1270" algn="ctr">
              <a:lnSpc>
                <a:spcPct val="144400"/>
              </a:lnSpc>
              <a:spcBef>
                <a:spcPts val="5"/>
              </a:spcBef>
            </a:pPr>
            <a:r>
              <a:rPr spc="-5" dirty="0"/>
              <a:t>Frequency </a:t>
            </a:r>
            <a:r>
              <a:rPr dirty="0"/>
              <a:t>: Annually  </a:t>
            </a:r>
            <a:r>
              <a:rPr dirty="0">
                <a:solidFill>
                  <a:srgbClr val="0000CC"/>
                </a:solidFill>
              </a:rPr>
              <a:t>License : </a:t>
            </a:r>
            <a:r>
              <a:rPr spc="-5" dirty="0">
                <a:solidFill>
                  <a:srgbClr val="0000CC"/>
                </a:solidFill>
              </a:rPr>
              <a:t>Public</a:t>
            </a:r>
            <a:r>
              <a:rPr spc="-65" dirty="0">
                <a:solidFill>
                  <a:srgbClr val="0000CC"/>
                </a:solidFill>
              </a:rPr>
              <a:t> </a:t>
            </a:r>
            <a:r>
              <a:rPr spc="-5" dirty="0">
                <a:solidFill>
                  <a:srgbClr val="0000CC"/>
                </a:solidFill>
              </a:rPr>
              <a:t>domain 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Standard abbreviations </a:t>
            </a:r>
            <a:r>
              <a:rPr dirty="0"/>
              <a:t> </a:t>
            </a:r>
            <a:r>
              <a:rPr dirty="0">
                <a:solidFill>
                  <a:srgbClr val="0000CC"/>
                </a:solidFill>
              </a:rPr>
              <a:t>Blue </a:t>
            </a:r>
            <a:r>
              <a:rPr spc="-5" dirty="0">
                <a:solidFill>
                  <a:srgbClr val="0000CC"/>
                </a:solidFill>
              </a:rPr>
              <a:t>Book </a:t>
            </a:r>
            <a:r>
              <a:rPr dirty="0">
                <a:solidFill>
                  <a:srgbClr val="0000CC"/>
                </a:solidFill>
              </a:rPr>
              <a:t>:</a:t>
            </a:r>
            <a:r>
              <a:rPr spc="-50" dirty="0">
                <a:solidFill>
                  <a:srgbClr val="0000CC"/>
                </a:solidFill>
              </a:rPr>
              <a:t> </a:t>
            </a:r>
            <a:r>
              <a:rPr spc="-25" dirty="0"/>
              <a:t>C.F.R.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29868" y="1842261"/>
            <a:ext cx="142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(United states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5345" y="3702177"/>
            <a:ext cx="3351529" cy="19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2069" algn="ctr">
              <a:lnSpc>
                <a:spcPct val="1444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ISO </a:t>
            </a:r>
            <a:r>
              <a:rPr sz="1800" dirty="0">
                <a:latin typeface="Times New Roman"/>
                <a:cs typeface="Times New Roman"/>
              </a:rPr>
              <a:t>4 :Code of federal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Regulations 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Indexing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800" spc="-5" dirty="0">
                <a:latin typeface="Times New Roman"/>
                <a:cs typeface="Times New Roman"/>
              </a:rPr>
              <a:t>ISSN </a:t>
            </a:r>
            <a:r>
              <a:rPr sz="1800" dirty="0">
                <a:latin typeface="Times New Roman"/>
                <a:cs typeface="Times New Roman"/>
              </a:rPr>
              <a:t>: 1946 –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4975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845"/>
              </a:spcBef>
            </a:pPr>
            <a:r>
              <a:rPr sz="1700" dirty="0">
                <a:latin typeface="Times New Roman"/>
                <a:cs typeface="Times New Roman"/>
              </a:rPr>
              <a:t>Links</a:t>
            </a:r>
            <a:endParaRPr sz="17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Times New Roman"/>
                <a:cs typeface="Times New Roman"/>
              </a:rPr>
              <a:t>Journal homepage , </a:t>
            </a:r>
            <a:r>
              <a:rPr sz="1700" spc="-5" dirty="0">
                <a:latin typeface="Times New Roman"/>
                <a:cs typeface="Times New Roman"/>
              </a:rPr>
              <a:t>Online</a:t>
            </a:r>
            <a:r>
              <a:rPr sz="1700" spc="-1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access.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96200" y="228600"/>
            <a:ext cx="990600" cy="107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89785"/>
            <a:ext cx="8006080" cy="2831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Introduction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this </a:t>
            </a:r>
            <a:r>
              <a:rPr sz="2000" dirty="0">
                <a:latin typeface="Times New Roman"/>
                <a:cs typeface="Times New Roman"/>
              </a:rPr>
              <a:t>act was influenced by the death of </a:t>
            </a:r>
            <a:r>
              <a:rPr sz="2000" spc="-5" dirty="0">
                <a:latin typeface="Times New Roman"/>
                <a:cs typeface="Times New Roman"/>
              </a:rPr>
              <a:t>more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100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patients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419100" marR="5080" indent="-419100">
              <a:lnSpc>
                <a:spcPts val="5760"/>
              </a:lnSpc>
              <a:spcBef>
                <a:spcPts val="750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000" dirty="0">
                <a:latin typeface="Times New Roman"/>
                <a:cs typeface="Times New Roman"/>
              </a:rPr>
              <a:t>Due to a </a:t>
            </a:r>
            <a:r>
              <a:rPr sz="2000" spc="-5" dirty="0">
                <a:solidFill>
                  <a:srgbClr val="0000CC"/>
                </a:solidFill>
                <a:latin typeface="Times New Roman"/>
                <a:cs typeface="Times New Roman"/>
              </a:rPr>
              <a:t>sulfanilamide </a:t>
            </a:r>
            <a:r>
              <a:rPr sz="2000" spc="-5" dirty="0">
                <a:latin typeface="Times New Roman"/>
                <a:cs typeface="Times New Roman"/>
              </a:rPr>
              <a:t>medication </a:t>
            </a:r>
            <a:r>
              <a:rPr sz="2000" dirty="0">
                <a:latin typeface="Times New Roman"/>
                <a:cs typeface="Times New Roman"/>
              </a:rPr>
              <a:t>where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di </a:t>
            </a:r>
            <a:r>
              <a:rPr sz="2000" spc="-5" dirty="0">
                <a:solidFill>
                  <a:srgbClr val="0000CC"/>
                </a:solidFill>
                <a:latin typeface="Times New Roman"/>
                <a:cs typeface="Times New Roman"/>
              </a:rPr>
              <a:t>ethylene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glycol </a:t>
            </a:r>
            <a:r>
              <a:rPr sz="2000" dirty="0">
                <a:latin typeface="Times New Roman"/>
                <a:cs typeface="Times New Roman"/>
              </a:rPr>
              <a:t>was used to  dissolve the drug and </a:t>
            </a:r>
            <a:r>
              <a:rPr sz="2000" spc="-5" dirty="0">
                <a:latin typeface="Times New Roman"/>
                <a:cs typeface="Times New Roman"/>
              </a:rPr>
              <a:t>make </a:t>
            </a:r>
            <a:r>
              <a:rPr sz="2000" dirty="0">
                <a:latin typeface="Times New Roman"/>
                <a:cs typeface="Times New Roman"/>
              </a:rPr>
              <a:t>a liquid form ( see </a:t>
            </a:r>
            <a:r>
              <a:rPr sz="2000" spc="-5" dirty="0">
                <a:solidFill>
                  <a:srgbClr val="0000CC"/>
                </a:solidFill>
                <a:latin typeface="Times New Roman"/>
                <a:cs typeface="Times New Roman"/>
              </a:rPr>
              <a:t>elixir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sulfonamide</a:t>
            </a:r>
            <a:r>
              <a:rPr sz="2000" spc="-2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disaster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419100" indent="-4070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000" dirty="0">
                <a:latin typeface="Times New Roman"/>
                <a:cs typeface="Times New Roman"/>
              </a:rPr>
              <a:t>It replaced the earlier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Pure Food and Drug Act </a:t>
            </a:r>
            <a:r>
              <a:rPr sz="2000" dirty="0">
                <a:latin typeface="Times New Roman"/>
                <a:cs typeface="Times New Roman"/>
              </a:rPr>
              <a:t>Of 1906 ]</a:t>
            </a:r>
            <a:r>
              <a:rPr sz="2000" spc="-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3568" y="246888"/>
            <a:ext cx="8380730" cy="1237615"/>
            <a:chOff x="353568" y="246888"/>
            <a:chExt cx="8380730" cy="1237615"/>
          </a:xfrm>
        </p:grpSpPr>
        <p:sp>
          <p:nvSpPr>
            <p:cNvPr id="4" name="object 4"/>
            <p:cNvSpPr/>
            <p:nvPr/>
          </p:nvSpPr>
          <p:spPr>
            <a:xfrm>
              <a:off x="409956" y="246888"/>
              <a:ext cx="8324088" cy="1237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568" y="441960"/>
              <a:ext cx="6345936" cy="92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74320"/>
              <a:ext cx="822960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91440" marR="2237740">
              <a:lnSpc>
                <a:spcPct val="100000"/>
              </a:lnSpc>
              <a:spcBef>
                <a:spcPts val="5"/>
              </a:spcBef>
            </a:pP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INTRODUCTION OF</a:t>
            </a:r>
            <a:r>
              <a:rPr dirty="0">
                <a:solidFill>
                  <a:srgbClr val="0000CC"/>
                </a:solid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UNITED</a:t>
            </a:r>
            <a:r>
              <a:rPr dirty="0">
                <a:solidFill>
                  <a:srgbClr val="0000CC"/>
                </a:solidFill>
              </a:rPr>
              <a:t> </a:t>
            </a:r>
            <a:r>
              <a:rPr u="heavy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STATES</a:t>
            </a:r>
            <a:r>
              <a:rPr spc="-50" dirty="0">
                <a:solidFill>
                  <a:srgbClr val="0000CC"/>
                </a:solid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FEDERAL</a:t>
            </a:r>
            <a:r>
              <a:rPr spc="-170" dirty="0">
                <a:solidFill>
                  <a:srgbClr val="0000CC"/>
                </a:solidFill>
              </a:rPr>
              <a:t> </a:t>
            </a:r>
            <a:r>
              <a:rPr dirty="0">
                <a:solidFill>
                  <a:srgbClr val="0000CC"/>
                </a:solidFill>
              </a:rPr>
              <a:t>, 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FOOD</a:t>
            </a:r>
            <a:r>
              <a:rPr dirty="0">
                <a:solidFill>
                  <a:srgbClr val="0000CC"/>
                </a:solidFill>
              </a:rPr>
              <a:t> , </a:t>
            </a:r>
            <a:r>
              <a:rPr u="heavy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DRUG AND</a:t>
            </a:r>
            <a:r>
              <a:rPr spc="5" dirty="0">
                <a:solidFill>
                  <a:srgbClr val="0000CC"/>
                </a:solid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COSEMETIC ACT</a:t>
            </a:r>
            <a:r>
              <a:rPr spc="160" dirty="0">
                <a:solidFill>
                  <a:srgbClr val="0000CC"/>
                </a:solid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(FFDCA)</a:t>
            </a:r>
          </a:p>
        </p:txBody>
      </p:sp>
      <p:sp>
        <p:nvSpPr>
          <p:cNvPr id="8" name="object 8"/>
          <p:cNvSpPr/>
          <p:nvPr/>
        </p:nvSpPr>
        <p:spPr>
          <a:xfrm>
            <a:off x="7086600" y="304800"/>
            <a:ext cx="1524000" cy="1095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124968"/>
            <a:ext cx="8380730" cy="1161415"/>
            <a:chOff x="353568" y="124968"/>
            <a:chExt cx="8380730" cy="1161415"/>
          </a:xfrm>
        </p:grpSpPr>
        <p:sp>
          <p:nvSpPr>
            <p:cNvPr id="3" name="object 3"/>
            <p:cNvSpPr/>
            <p:nvPr/>
          </p:nvSpPr>
          <p:spPr>
            <a:xfrm>
              <a:off x="409956" y="124968"/>
              <a:ext cx="8324088" cy="1161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3568" y="281939"/>
              <a:ext cx="7673340" cy="923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52400"/>
              <a:ext cx="8229600" cy="1066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7200" y="152400"/>
            <a:ext cx="8229600" cy="106680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197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30"/>
              </a:spcBef>
            </a:pPr>
            <a:r>
              <a:rPr sz="2000" b="1" u="heavy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HISTORY </a:t>
            </a:r>
            <a:r>
              <a:rPr sz="20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EVOLUTION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UNITED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STATES</a:t>
            </a:r>
            <a:r>
              <a:rPr sz="20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FEDERAL</a:t>
            </a:r>
            <a:r>
              <a:rPr sz="2000" b="1" spc="-3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0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FOOD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 , </a:t>
            </a:r>
            <a:r>
              <a:rPr sz="2000" b="1" u="heavy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DRUG AND</a:t>
            </a:r>
            <a:r>
              <a:rPr sz="2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COSEMETIC ACT</a:t>
            </a:r>
            <a:r>
              <a:rPr sz="2000" b="1" spc="1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(FFDCA)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549653"/>
            <a:ext cx="7742555" cy="286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United States Federal Food , Drug , </a:t>
            </a:r>
            <a:r>
              <a:rPr sz="1800" spc="-5" dirty="0">
                <a:latin typeface="Times New Roman"/>
                <a:cs typeface="Times New Roman"/>
              </a:rPr>
              <a:t>Cosmetic Act </a:t>
            </a:r>
            <a:r>
              <a:rPr sz="1800" dirty="0">
                <a:latin typeface="Times New Roman"/>
                <a:cs typeface="Times New Roman"/>
              </a:rPr>
              <a:t>1938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97180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Times New Roman"/>
                <a:cs typeface="Times New Roman"/>
              </a:rPr>
              <a:t>(abbreviated as </a:t>
            </a:r>
            <a:r>
              <a:rPr sz="1800" spc="-5" dirty="0">
                <a:latin typeface="Times New Roman"/>
                <a:cs typeface="Times New Roman"/>
              </a:rPr>
              <a:t>FFDCA 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FDCA or FD&amp;C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),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set </a:t>
            </a:r>
            <a:r>
              <a:rPr sz="1800" dirty="0">
                <a:latin typeface="Times New Roman"/>
                <a:cs typeface="Times New Roman"/>
              </a:rPr>
              <a:t>of laws </a:t>
            </a:r>
            <a:r>
              <a:rPr sz="1800" spc="-5" dirty="0">
                <a:latin typeface="Times New Roman"/>
                <a:cs typeface="Times New Roman"/>
              </a:rPr>
              <a:t>passed </a:t>
            </a:r>
            <a:r>
              <a:rPr sz="1800" dirty="0">
                <a:latin typeface="Times New Roman"/>
                <a:cs typeface="Times New Roman"/>
              </a:rPr>
              <a:t>by </a:t>
            </a:r>
            <a:r>
              <a:rPr sz="1800" spc="-5" dirty="0">
                <a:latin typeface="Times New Roman"/>
                <a:cs typeface="Times New Roman"/>
              </a:rPr>
              <a:t>congress </a:t>
            </a:r>
            <a:r>
              <a:rPr sz="1800" dirty="0">
                <a:latin typeface="Times New Roman"/>
                <a:cs typeface="Times New Roman"/>
              </a:rPr>
              <a:t>in 1938 giving authority to 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U.S.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411480" marR="5080" indent="-399415">
              <a:lnSpc>
                <a:spcPct val="1733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800" dirty="0">
                <a:latin typeface="Times New Roman"/>
                <a:cs typeface="Times New Roman"/>
              </a:rPr>
              <a:t>Food and Drug </a:t>
            </a:r>
            <a:r>
              <a:rPr sz="1800" spc="-5" dirty="0">
                <a:latin typeface="Times New Roman"/>
                <a:cs typeface="Times New Roman"/>
              </a:rPr>
              <a:t>Administration (FDA) </a:t>
            </a:r>
            <a:r>
              <a:rPr sz="1800" dirty="0">
                <a:latin typeface="Times New Roman"/>
                <a:cs typeface="Times New Roman"/>
              </a:rPr>
              <a:t>to oversee the safety of food , drugs ,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 </a:t>
            </a:r>
            <a:r>
              <a:rPr sz="1800" spc="-5" dirty="0">
                <a:latin typeface="Times New Roman"/>
                <a:cs typeface="Times New Roman"/>
              </a:rPr>
              <a:t>Cosmetics.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732401"/>
            <a:ext cx="2929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 Principal author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FDA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from New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york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4386" y="4732401"/>
            <a:ext cx="5003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law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was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Royal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S.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Copeland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three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term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senator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48600" y="228600"/>
            <a:ext cx="7620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124968"/>
            <a:ext cx="8380730" cy="1161415"/>
            <a:chOff x="353568" y="124968"/>
            <a:chExt cx="8380730" cy="1161415"/>
          </a:xfrm>
        </p:grpSpPr>
        <p:sp>
          <p:nvSpPr>
            <p:cNvPr id="3" name="object 3"/>
            <p:cNvSpPr/>
            <p:nvPr/>
          </p:nvSpPr>
          <p:spPr>
            <a:xfrm>
              <a:off x="409956" y="124968"/>
              <a:ext cx="8324088" cy="1161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3568" y="281939"/>
              <a:ext cx="7673340" cy="923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52400"/>
              <a:ext cx="8229600" cy="1066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7200" y="152400"/>
            <a:ext cx="8229600" cy="106680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197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30"/>
              </a:spcBef>
            </a:pPr>
            <a:r>
              <a:rPr sz="20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HISTORY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2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EVOLUTION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OF UNITED </a:t>
            </a:r>
            <a:r>
              <a:rPr sz="20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STATES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FEDERAL</a:t>
            </a:r>
            <a:r>
              <a:rPr sz="2000" b="1" spc="-3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FOOD , DRUG AND COSEMETIC ACT</a:t>
            </a:r>
            <a:r>
              <a:rPr sz="2000" b="1" spc="1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(FFDCA)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902916"/>
            <a:ext cx="8072755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1800" spc="-5" dirty="0">
                <a:latin typeface="Times New Roman"/>
                <a:cs typeface="Times New Roman"/>
              </a:rPr>
              <a:t>In 1968 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the electronic product </a:t>
            </a:r>
            <a:r>
              <a:rPr sz="1800" dirty="0">
                <a:latin typeface="Times New Roman"/>
                <a:cs typeface="Times New Roman"/>
              </a:rPr>
              <a:t>Radiation </a:t>
            </a:r>
            <a:r>
              <a:rPr sz="1800" spc="-5" dirty="0">
                <a:latin typeface="Times New Roman"/>
                <a:cs typeface="Times New Roman"/>
              </a:rPr>
              <a:t>Control </a:t>
            </a:r>
            <a:r>
              <a:rPr sz="1800" dirty="0">
                <a:latin typeface="Times New Roman"/>
                <a:cs typeface="Times New Roman"/>
              </a:rPr>
              <a:t>provisions were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added to 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FD&amp;C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Also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the year </a:t>
            </a:r>
            <a:r>
              <a:rPr sz="1800" dirty="0">
                <a:latin typeface="Times New Roman"/>
                <a:cs typeface="Times New Roman"/>
              </a:rPr>
              <a:t>1968 the </a:t>
            </a:r>
            <a:r>
              <a:rPr sz="1800" spc="-10" dirty="0">
                <a:latin typeface="Times New Roman"/>
                <a:cs typeface="Times New Roman"/>
              </a:rPr>
              <a:t>FDA </a:t>
            </a:r>
            <a:r>
              <a:rPr sz="1800" spc="-5" dirty="0">
                <a:latin typeface="Times New Roman"/>
                <a:cs typeface="Times New Roman"/>
              </a:rPr>
              <a:t>formed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new </a:t>
            </a:r>
            <a:r>
              <a:rPr sz="1800" dirty="0">
                <a:latin typeface="Times New Roman"/>
                <a:cs typeface="Times New Roman"/>
              </a:rPr>
              <a:t>program </a:t>
            </a:r>
            <a:r>
              <a:rPr sz="1800" spc="-5" dirty="0">
                <a:latin typeface="Times New Roman"/>
                <a:cs typeface="Times New Roman"/>
              </a:rPr>
              <a:t>Drug </a:t>
            </a:r>
            <a:r>
              <a:rPr sz="1800" spc="-10" dirty="0">
                <a:latin typeface="Times New Roman"/>
                <a:cs typeface="Times New Roman"/>
              </a:rPr>
              <a:t>Efficacy Study  </a:t>
            </a:r>
            <a:r>
              <a:rPr sz="1800" spc="-5" dirty="0">
                <a:latin typeface="Times New Roman"/>
                <a:cs typeface="Times New Roman"/>
              </a:rPr>
              <a:t>Implementation </a:t>
            </a:r>
            <a:r>
              <a:rPr sz="1800" dirty="0">
                <a:latin typeface="Times New Roman"/>
                <a:cs typeface="Times New Roman"/>
              </a:rPr>
              <a:t>( </a:t>
            </a:r>
            <a:r>
              <a:rPr sz="1800" spc="-5" dirty="0">
                <a:latin typeface="Times New Roman"/>
                <a:cs typeface="Times New Roman"/>
              </a:rPr>
              <a:t>DESI 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DESI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incorporate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FD&amp;C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regulations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recommendations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National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Academy </a:t>
            </a:r>
            <a:r>
              <a:rPr sz="1800" spc="-5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Sciences.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DESI mainly </a:t>
            </a:r>
            <a:r>
              <a:rPr sz="1800" dirty="0">
                <a:latin typeface="Times New Roman"/>
                <a:cs typeface="Times New Roman"/>
              </a:rPr>
              <a:t>deals investigation of </a:t>
            </a:r>
            <a:r>
              <a:rPr sz="1800" spc="-5" dirty="0">
                <a:latin typeface="Times New Roman"/>
                <a:cs typeface="Times New Roman"/>
              </a:rPr>
              <a:t>effectiveness </a:t>
            </a:r>
            <a:r>
              <a:rPr sz="1800" dirty="0">
                <a:latin typeface="Times New Roman"/>
                <a:cs typeface="Times New Roman"/>
              </a:rPr>
              <a:t>of previously </a:t>
            </a:r>
            <a:r>
              <a:rPr sz="1800" spc="-5" dirty="0">
                <a:latin typeface="Times New Roman"/>
                <a:cs typeface="Times New Roman"/>
              </a:rPr>
              <a:t>marketed </a:t>
            </a:r>
            <a:r>
              <a:rPr sz="1800" dirty="0">
                <a:latin typeface="Times New Roman"/>
                <a:cs typeface="Times New Roman"/>
              </a:rPr>
              <a:t>drugs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1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act has been </a:t>
            </a:r>
            <a:r>
              <a:rPr sz="1800" dirty="0">
                <a:latin typeface="Times New Roman"/>
                <a:cs typeface="Times New Roman"/>
              </a:rPr>
              <a:t>amended </a:t>
            </a:r>
            <a:r>
              <a:rPr sz="1800" spc="-5" dirty="0">
                <a:latin typeface="Times New Roman"/>
                <a:cs typeface="Times New Roman"/>
              </a:rPr>
              <a:t>many times 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most recently </a:t>
            </a:r>
            <a:r>
              <a:rPr sz="1800" dirty="0">
                <a:latin typeface="Times New Roman"/>
                <a:cs typeface="Times New Roman"/>
              </a:rPr>
              <a:t>to add </a:t>
            </a:r>
            <a:r>
              <a:rPr sz="1800" spc="-5" dirty="0">
                <a:latin typeface="Times New Roman"/>
                <a:cs typeface="Times New Roman"/>
              </a:rPr>
              <a:t>requirements about  </a:t>
            </a:r>
            <a:r>
              <a:rPr sz="1800" dirty="0">
                <a:latin typeface="Times New Roman"/>
                <a:cs typeface="Times New Roman"/>
              </a:rPr>
              <a:t>bioterrorism preparations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72400" y="228600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246888"/>
            <a:ext cx="8380730" cy="1115695"/>
            <a:chOff x="353568" y="246888"/>
            <a:chExt cx="8380730" cy="1115695"/>
          </a:xfrm>
        </p:grpSpPr>
        <p:sp>
          <p:nvSpPr>
            <p:cNvPr id="3" name="object 3"/>
            <p:cNvSpPr/>
            <p:nvPr/>
          </p:nvSpPr>
          <p:spPr>
            <a:xfrm>
              <a:off x="409956" y="246888"/>
              <a:ext cx="8324088" cy="1115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3568" y="533400"/>
              <a:ext cx="7062216" cy="618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74320"/>
              <a:ext cx="8229600" cy="1021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0210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FEDERAL</a:t>
            </a:r>
            <a:r>
              <a:rPr u="heavy" spc="-1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FOOD</a:t>
            </a:r>
            <a:r>
              <a:rPr u="heavy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, </a:t>
            </a:r>
            <a:r>
              <a:rPr u="heavy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DRUG</a:t>
            </a:r>
            <a:r>
              <a:rPr u="heavy" spc="-1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AND COSMETIC</a:t>
            </a:r>
            <a:r>
              <a:rPr u="heavy" spc="-1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ACT</a:t>
            </a:r>
            <a:r>
              <a:rPr u="heavy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(FFDCA)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86155" y="1371600"/>
            <a:ext cx="8019415" cy="4988560"/>
            <a:chOff x="486155" y="1371600"/>
            <a:chExt cx="8019415" cy="4988560"/>
          </a:xfrm>
        </p:grpSpPr>
        <p:sp>
          <p:nvSpPr>
            <p:cNvPr id="8" name="object 8"/>
            <p:cNvSpPr/>
            <p:nvPr/>
          </p:nvSpPr>
          <p:spPr>
            <a:xfrm>
              <a:off x="3581400" y="1371600"/>
              <a:ext cx="1847088" cy="1905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155" y="3249167"/>
              <a:ext cx="8019288" cy="31104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9639" y="3223260"/>
              <a:ext cx="7342632" cy="29199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399" y="3276600"/>
              <a:ext cx="7924800" cy="30159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3400" y="3276600"/>
            <a:ext cx="7924800" cy="301625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2411095" marR="579120" indent="-1819910">
              <a:lnSpc>
                <a:spcPct val="100400"/>
              </a:lnSpc>
              <a:spcBef>
                <a:spcPts val="285"/>
              </a:spcBef>
            </a:pPr>
            <a:r>
              <a:rPr sz="2000" b="1" dirty="0">
                <a:latin typeface="Times New Roman"/>
                <a:cs typeface="Times New Roman"/>
              </a:rPr>
              <a:t>LONG </a:t>
            </a:r>
            <a:r>
              <a:rPr sz="2000" b="1" spc="-5" dirty="0">
                <a:latin typeface="Times New Roman"/>
                <a:cs typeface="Times New Roman"/>
              </a:rPr>
              <a:t>TITLE</a:t>
            </a:r>
            <a:r>
              <a:rPr sz="1800" spc="-5" dirty="0">
                <a:latin typeface="Times New Roman"/>
                <a:cs typeface="Times New Roman"/>
              </a:rPr>
              <a:t>: </a:t>
            </a:r>
            <a:r>
              <a:rPr sz="1800" spc="-60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prohibited the </a:t>
            </a:r>
            <a:r>
              <a:rPr sz="1800" spc="-5" dirty="0">
                <a:latin typeface="Times New Roman"/>
                <a:cs typeface="Times New Roman"/>
              </a:rPr>
              <a:t>movement </a:t>
            </a:r>
            <a:r>
              <a:rPr sz="1800" dirty="0">
                <a:latin typeface="Times New Roman"/>
                <a:cs typeface="Times New Roman"/>
              </a:rPr>
              <a:t>in interstate </a:t>
            </a:r>
            <a:r>
              <a:rPr sz="1800" spc="-5" dirty="0">
                <a:latin typeface="Times New Roman"/>
                <a:cs typeface="Times New Roman"/>
              </a:rPr>
              <a:t>commerce </a:t>
            </a:r>
            <a:r>
              <a:rPr sz="1800" dirty="0">
                <a:latin typeface="Times New Roman"/>
                <a:cs typeface="Times New Roman"/>
              </a:rPr>
              <a:t>of  adulterated and </a:t>
            </a:r>
            <a:r>
              <a:rPr sz="1800" spc="-5" dirty="0">
                <a:latin typeface="Times New Roman"/>
                <a:cs typeface="Times New Roman"/>
              </a:rPr>
              <a:t>misbranded </a:t>
            </a:r>
            <a:r>
              <a:rPr sz="1800" dirty="0">
                <a:latin typeface="Times New Roman"/>
                <a:cs typeface="Times New Roman"/>
              </a:rPr>
              <a:t>food , drugs, devices,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332867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cosmetics, </a:t>
            </a:r>
            <a:r>
              <a:rPr sz="1800" dirty="0">
                <a:latin typeface="Times New Roman"/>
                <a:cs typeface="Times New Roman"/>
              </a:rPr>
              <a:t>and for other purpose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Acronyms</a:t>
            </a:r>
            <a:r>
              <a:rPr sz="1800" b="1" spc="-5" dirty="0">
                <a:latin typeface="Times New Roman"/>
                <a:cs typeface="Times New Roman"/>
              </a:rPr>
              <a:t>(Colloquial) </a:t>
            </a:r>
            <a:r>
              <a:rPr sz="1800" spc="-5" dirty="0">
                <a:latin typeface="Times New Roman"/>
                <a:cs typeface="Times New Roman"/>
              </a:rPr>
              <a:t>FFDCA 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“FD&amp;C Act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1383665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Enacted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by	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75 th united state congress</a:t>
            </a:r>
            <a:r>
              <a:rPr sz="1800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Citations</a:t>
            </a:r>
            <a:endParaRPr sz="1800">
              <a:latin typeface="Times New Roman"/>
              <a:cs typeface="Times New Roman"/>
            </a:endParaRPr>
          </a:p>
          <a:p>
            <a:pPr marL="284480"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Public </a:t>
            </a:r>
            <a:r>
              <a:rPr sz="1800" b="1" dirty="0">
                <a:latin typeface="Times New Roman"/>
                <a:cs typeface="Times New Roman"/>
              </a:rPr>
              <a:t>Law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75 –</a:t>
            </a:r>
            <a:r>
              <a:rPr sz="1800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717</a:t>
            </a:r>
            <a:endParaRPr sz="1800">
              <a:latin typeface="Times New Roman"/>
              <a:cs typeface="Times New Roman"/>
            </a:endParaRPr>
          </a:p>
          <a:p>
            <a:pPr marL="283845" algn="ctr">
              <a:lnSpc>
                <a:spcPct val="100000"/>
              </a:lnSpc>
            </a:pPr>
            <a:r>
              <a:rPr sz="1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Statutes </a:t>
            </a:r>
            <a:r>
              <a:rPr sz="1800" b="1" dirty="0">
                <a:solidFill>
                  <a:srgbClr val="0000CC"/>
                </a:solidFill>
                <a:latin typeface="Times New Roman"/>
                <a:cs typeface="Times New Roman"/>
              </a:rPr>
              <a:t>at </a:t>
            </a:r>
            <a:r>
              <a:rPr sz="1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Large </a:t>
            </a:r>
            <a:r>
              <a:rPr sz="1800" dirty="0">
                <a:latin typeface="Times New Roman"/>
                <a:cs typeface="Times New Roman"/>
              </a:rPr>
              <a:t>52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stat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r>
              <a:rPr sz="18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1040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72400" y="304800"/>
            <a:ext cx="838200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436" y="175260"/>
            <a:ext cx="7912734" cy="6292850"/>
            <a:chOff x="821436" y="175260"/>
            <a:chExt cx="7912734" cy="6292850"/>
          </a:xfrm>
        </p:grpSpPr>
        <p:sp>
          <p:nvSpPr>
            <p:cNvPr id="3" name="object 3"/>
            <p:cNvSpPr/>
            <p:nvPr/>
          </p:nvSpPr>
          <p:spPr>
            <a:xfrm>
              <a:off x="867156" y="201168"/>
              <a:ext cx="7866888" cy="62666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1436" y="175260"/>
              <a:ext cx="7725156" cy="58613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00" y="228600"/>
              <a:ext cx="7772400" cy="617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228600"/>
              <a:ext cx="7772400" cy="6172200"/>
            </a:xfrm>
            <a:custGeom>
              <a:avLst/>
              <a:gdLst/>
              <a:ahLst/>
              <a:cxnLst/>
              <a:rect l="l" t="t" r="r" b="b"/>
              <a:pathLst>
                <a:path w="7772400" h="6172200">
                  <a:moveTo>
                    <a:pt x="0" y="6172200"/>
                  </a:moveTo>
                  <a:lnTo>
                    <a:pt x="7772400" y="6172200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61722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3444" y="191872"/>
            <a:ext cx="7312025" cy="56356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01625" algn="ctr">
              <a:lnSpc>
                <a:spcPct val="100000"/>
              </a:lnSpc>
              <a:spcBef>
                <a:spcPts val="58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Codification</a:t>
            </a:r>
            <a:endParaRPr sz="2000">
              <a:latin typeface="Times New Roman"/>
              <a:cs typeface="Times New Roman"/>
            </a:endParaRPr>
          </a:p>
          <a:p>
            <a:pPr marL="299085" algn="ctr">
              <a:lnSpc>
                <a:spcPct val="100000"/>
              </a:lnSpc>
              <a:spcBef>
                <a:spcPts val="480"/>
              </a:spcBef>
              <a:tabLst>
                <a:tab pos="1958975" algn="l"/>
              </a:tabLst>
            </a:pPr>
            <a:r>
              <a:rPr sz="2000" b="1" dirty="0">
                <a:latin typeface="Times New Roman"/>
                <a:cs typeface="Times New Roman"/>
              </a:rPr>
              <a:t>Acts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replaced	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Pure Food and Drug</a:t>
            </a:r>
            <a:r>
              <a:rPr sz="2000" spc="-19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Act</a:t>
            </a:r>
            <a:endParaRPr sz="2000">
              <a:latin typeface="Times New Roman"/>
              <a:cs typeface="Times New Roman"/>
            </a:endParaRPr>
          </a:p>
          <a:p>
            <a:pPr marL="358775" algn="ctr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latin typeface="Times New Roman"/>
                <a:cs typeface="Times New Roman"/>
              </a:rPr>
              <a:t>Titles </a:t>
            </a:r>
            <a:r>
              <a:rPr sz="2000" b="1" dirty="0">
                <a:latin typeface="Times New Roman"/>
                <a:cs typeface="Times New Roman"/>
              </a:rPr>
              <a:t>amended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21 U.S.C. : Food and</a:t>
            </a:r>
            <a:r>
              <a:rPr sz="2000" spc="-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Drugs</a:t>
            </a:r>
            <a:endParaRPr sz="2000">
              <a:latin typeface="Times New Roman"/>
              <a:cs typeface="Times New Roman"/>
            </a:endParaRPr>
          </a:p>
          <a:p>
            <a:pPr marL="111887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Times New Roman"/>
                <a:cs typeface="Times New Roman"/>
              </a:rPr>
              <a:t>U.S.C sections </a:t>
            </a:r>
            <a:r>
              <a:rPr sz="2000" b="1" spc="-5" dirty="0">
                <a:latin typeface="Times New Roman"/>
                <a:cs typeface="Times New Roman"/>
              </a:rPr>
              <a:t>created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21 U.S.C. : Food and</a:t>
            </a:r>
            <a:r>
              <a:rPr sz="2000" spc="-10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Drugs</a:t>
            </a:r>
            <a:endParaRPr sz="2000">
              <a:latin typeface="Times New Roman"/>
              <a:cs typeface="Times New Roman"/>
            </a:endParaRPr>
          </a:p>
          <a:p>
            <a:pPr marL="887094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Times New Roman"/>
                <a:cs typeface="Times New Roman"/>
              </a:rPr>
              <a:t>U.S.C sections </a:t>
            </a:r>
            <a:r>
              <a:rPr sz="2000" b="1" spc="-5" dirty="0">
                <a:latin typeface="Times New Roman"/>
                <a:cs typeface="Times New Roman"/>
              </a:rPr>
              <a:t>created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21 U.S.C c h 9 </a:t>
            </a:r>
            <a:r>
              <a:rPr sz="2000" spc="5" dirty="0">
                <a:solidFill>
                  <a:srgbClr val="0000CC"/>
                </a:solidFill>
                <a:latin typeface="Times New Roman"/>
                <a:cs typeface="Times New Roman"/>
              </a:rPr>
              <a:t>₪s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s </a:t>
            </a:r>
            <a:r>
              <a:rPr sz="2000" spc="5" dirty="0">
                <a:solidFill>
                  <a:srgbClr val="0000CC"/>
                </a:solidFill>
                <a:latin typeface="Times New Roman"/>
                <a:cs typeface="Times New Roman"/>
              </a:rPr>
              <a:t>301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et</a:t>
            </a:r>
            <a:r>
              <a:rPr sz="2000" spc="-1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.seq.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2780030">
              <a:lnSpc>
                <a:spcPct val="100000"/>
              </a:lnSpc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Legislative</a:t>
            </a:r>
            <a:r>
              <a:rPr sz="20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History</a:t>
            </a:r>
            <a:endParaRPr sz="2000">
              <a:latin typeface="Times New Roman"/>
              <a:cs typeface="Times New Roman"/>
            </a:endParaRPr>
          </a:p>
          <a:p>
            <a:pPr marL="354965" marR="36322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Introduced </a:t>
            </a:r>
            <a:r>
              <a:rPr sz="2000" b="1" dirty="0">
                <a:latin typeface="Times New Roman"/>
                <a:cs typeface="Times New Roman"/>
              </a:rPr>
              <a:t>in the senate as </a:t>
            </a:r>
            <a:r>
              <a:rPr sz="2000" dirty="0">
                <a:latin typeface="Times New Roman"/>
                <a:cs typeface="Times New Roman"/>
              </a:rPr>
              <a:t>S. 5 by </a:t>
            </a:r>
            <a:r>
              <a:rPr sz="2000" spc="-5" dirty="0">
                <a:solidFill>
                  <a:srgbClr val="0000CC"/>
                </a:solidFill>
                <a:latin typeface="Times New Roman"/>
                <a:cs typeface="Times New Roman"/>
              </a:rPr>
              <a:t>Royal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Copeland </a:t>
            </a:r>
            <a:r>
              <a:rPr sz="2000" spc="5" dirty="0">
                <a:solidFill>
                  <a:srgbClr val="0000CC"/>
                </a:solidFill>
                <a:latin typeface="Times New Roman"/>
                <a:cs typeface="Times New Roman"/>
              </a:rPr>
              <a:t>(D-NY)</a:t>
            </a:r>
            <a:r>
              <a:rPr sz="2000" spc="-1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on  </a:t>
            </a:r>
            <a:r>
              <a:rPr sz="2000" dirty="0">
                <a:latin typeface="Times New Roman"/>
                <a:cs typeface="Times New Roman"/>
              </a:rPr>
              <a:t>January 6,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1937</a:t>
            </a:r>
            <a:endParaRPr sz="2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Passed the Senates on </a:t>
            </a:r>
            <a:r>
              <a:rPr sz="2000" dirty="0">
                <a:latin typeface="Times New Roman"/>
                <a:cs typeface="Times New Roman"/>
              </a:rPr>
              <a:t>March 9 , 1937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(Voice)</a:t>
            </a:r>
            <a:endParaRPr sz="20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Passed the house </a:t>
            </a:r>
            <a:r>
              <a:rPr sz="2000" b="1" spc="-5" dirty="0">
                <a:latin typeface="Times New Roman"/>
                <a:cs typeface="Times New Roman"/>
              </a:rPr>
              <a:t>with </a:t>
            </a:r>
            <a:r>
              <a:rPr sz="2000" b="1" dirty="0">
                <a:latin typeface="Times New Roman"/>
                <a:cs typeface="Times New Roman"/>
              </a:rPr>
              <a:t>amendment on </a:t>
            </a:r>
            <a:r>
              <a:rPr sz="2000" dirty="0">
                <a:latin typeface="Times New Roman"/>
                <a:cs typeface="Times New Roman"/>
              </a:rPr>
              <a:t>June 1 , </a:t>
            </a:r>
            <a:r>
              <a:rPr sz="2000" spc="5" dirty="0">
                <a:latin typeface="Times New Roman"/>
                <a:cs typeface="Times New Roman"/>
              </a:rPr>
              <a:t>1938 </a:t>
            </a:r>
            <a:r>
              <a:rPr sz="2000" spc="-40" dirty="0">
                <a:latin typeface="Times New Roman"/>
                <a:cs typeface="Times New Roman"/>
              </a:rPr>
              <a:t>(Voice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Reported by the joint </a:t>
            </a:r>
            <a:r>
              <a:rPr sz="2000" b="1" spc="-5" dirty="0">
                <a:latin typeface="Times New Roman"/>
                <a:cs typeface="Times New Roman"/>
              </a:rPr>
              <a:t>conference </a:t>
            </a:r>
            <a:r>
              <a:rPr sz="2000" b="1" dirty="0">
                <a:latin typeface="Times New Roman"/>
                <a:cs typeface="Times New Roman"/>
              </a:rPr>
              <a:t>committee on </a:t>
            </a:r>
            <a:r>
              <a:rPr sz="2000" dirty="0">
                <a:latin typeface="Times New Roman"/>
                <a:cs typeface="Times New Roman"/>
              </a:rPr>
              <a:t>June 10 , </a:t>
            </a:r>
            <a:r>
              <a:rPr sz="2000" spc="5" dirty="0">
                <a:latin typeface="Times New Roman"/>
                <a:cs typeface="Times New Roman"/>
              </a:rPr>
              <a:t>1938 </a:t>
            </a:r>
            <a:r>
              <a:rPr sz="2000" dirty="0">
                <a:latin typeface="Times New Roman"/>
                <a:cs typeface="Times New Roman"/>
              </a:rPr>
              <a:t>:  </a:t>
            </a:r>
            <a:r>
              <a:rPr sz="2000" b="1" spc="-5" dirty="0">
                <a:latin typeface="Times New Roman"/>
                <a:cs typeface="Times New Roman"/>
              </a:rPr>
              <a:t>agreed </a:t>
            </a:r>
            <a:r>
              <a:rPr sz="2000" b="1" dirty="0">
                <a:latin typeface="Times New Roman"/>
                <a:cs typeface="Times New Roman"/>
              </a:rPr>
              <a:t>to by the senate on </a:t>
            </a:r>
            <a:r>
              <a:rPr sz="2000" dirty="0">
                <a:latin typeface="Times New Roman"/>
                <a:cs typeface="Times New Roman"/>
              </a:rPr>
              <a:t>June 10 1938 (voice) a</a:t>
            </a:r>
            <a:r>
              <a:rPr sz="2000" b="1" dirty="0">
                <a:latin typeface="Times New Roman"/>
                <a:cs typeface="Times New Roman"/>
              </a:rPr>
              <a:t>nd by the</a:t>
            </a:r>
            <a:r>
              <a:rPr sz="2000" b="1" spc="-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House  on </a:t>
            </a:r>
            <a:r>
              <a:rPr sz="2000" dirty="0">
                <a:latin typeface="Times New Roman"/>
                <a:cs typeface="Times New Roman"/>
              </a:rPr>
              <a:t>June </a:t>
            </a:r>
            <a:r>
              <a:rPr sz="2000" spc="5" dirty="0">
                <a:latin typeface="Times New Roman"/>
                <a:cs typeface="Times New Roman"/>
              </a:rPr>
              <a:t>13, 1938 </a:t>
            </a:r>
            <a:r>
              <a:rPr sz="2000" dirty="0">
                <a:latin typeface="Times New Roman"/>
                <a:cs typeface="Times New Roman"/>
              </a:rPr>
              <a:t>(voice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354965" marR="135255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Signed into law by </a:t>
            </a:r>
            <a:r>
              <a:rPr sz="2000" b="1" spc="-5" dirty="0">
                <a:latin typeface="Times New Roman"/>
                <a:cs typeface="Times New Roman"/>
              </a:rPr>
              <a:t>President </a:t>
            </a:r>
            <a:r>
              <a:rPr sz="2000" dirty="0">
                <a:solidFill>
                  <a:srgbClr val="0000CC"/>
                </a:solidFill>
                <a:latin typeface="Times New Roman"/>
                <a:cs typeface="Times New Roman"/>
              </a:rPr>
              <a:t>Franklin D . Roosevelt </a:t>
            </a:r>
            <a:r>
              <a:rPr sz="2000" dirty="0">
                <a:latin typeface="Times New Roman"/>
                <a:cs typeface="Times New Roman"/>
              </a:rPr>
              <a:t>on June 25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spc="5" dirty="0">
                <a:latin typeface="Times New Roman"/>
                <a:cs typeface="Times New Roman"/>
              </a:rPr>
              <a:t>1938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0" y="304800"/>
            <a:ext cx="990600" cy="1095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154" y="314655"/>
            <a:ext cx="12331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/>
              <a:t>CO</a:t>
            </a:r>
            <a:r>
              <a:rPr sz="1900" spc="-15" dirty="0"/>
              <a:t>U</a:t>
            </a:r>
            <a:r>
              <a:rPr sz="1900" spc="-5" dirty="0"/>
              <a:t>N</a:t>
            </a:r>
            <a:r>
              <a:rPr sz="1900" spc="-15" dirty="0"/>
              <a:t>T</a:t>
            </a:r>
            <a:r>
              <a:rPr sz="1900" spc="-80" dirty="0"/>
              <a:t>R</a:t>
            </a:r>
            <a:r>
              <a:rPr sz="1900" spc="-5" dirty="0"/>
              <a:t>Y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5305425" y="314655"/>
            <a:ext cx="24707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35" dirty="0">
                <a:latin typeface="Times New Roman"/>
                <a:cs typeface="Times New Roman"/>
              </a:rPr>
              <a:t>REGULATORY</a:t>
            </a:r>
            <a:r>
              <a:rPr sz="1900" b="1" spc="-7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BODY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894334"/>
            <a:ext cx="3274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1. United States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Of America</a:t>
            </a:r>
            <a:r>
              <a:rPr sz="1800" spc="-1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(USA)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3778" y="894334"/>
            <a:ext cx="36944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- Food and Drug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Administration</a:t>
            </a:r>
            <a:r>
              <a:rPr sz="1800" spc="3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(FDA)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536" y="4029538"/>
            <a:ext cx="2458514" cy="123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1447800"/>
            <a:ext cx="3112007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1447800"/>
            <a:ext cx="3886200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0739" y="3469970"/>
            <a:ext cx="9410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Canada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70342" y="3469970"/>
            <a:ext cx="1379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Health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Canada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15022" y="4032503"/>
            <a:ext cx="3200177" cy="1496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1000" y="228600"/>
            <a:ext cx="990600" cy="10791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79281" y="6464909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952" y="160020"/>
            <a:ext cx="8356600" cy="6308090"/>
            <a:chOff x="377952" y="160020"/>
            <a:chExt cx="8356600" cy="6308090"/>
          </a:xfrm>
        </p:grpSpPr>
        <p:sp>
          <p:nvSpPr>
            <p:cNvPr id="3" name="object 3"/>
            <p:cNvSpPr/>
            <p:nvPr/>
          </p:nvSpPr>
          <p:spPr>
            <a:xfrm>
              <a:off x="409956" y="201168"/>
              <a:ext cx="8324088" cy="62666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7952" y="160020"/>
              <a:ext cx="8304276" cy="61203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28600"/>
              <a:ext cx="8229600" cy="617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28600"/>
              <a:ext cx="8229600" cy="6172200"/>
            </a:xfrm>
            <a:custGeom>
              <a:avLst/>
              <a:gdLst/>
              <a:ahLst/>
              <a:cxnLst/>
              <a:rect l="l" t="t" r="r" b="b"/>
              <a:pathLst>
                <a:path w="8229600" h="6172200">
                  <a:moveTo>
                    <a:pt x="0" y="6172200"/>
                  </a:moveTo>
                  <a:lnTo>
                    <a:pt x="8229600" y="61722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1722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8251" y="250647"/>
            <a:ext cx="2585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Major</a:t>
            </a:r>
            <a:r>
              <a:rPr sz="2400" u="heavy" spc="-1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24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amendments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535940" y="1013205"/>
            <a:ext cx="7503795" cy="271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1951 Food , Drug , and Cosmetics act amendments , </a:t>
            </a:r>
            <a:r>
              <a:rPr sz="1800" spc="-5" dirty="0">
                <a:latin typeface="Times New Roman"/>
                <a:cs typeface="Times New Roman"/>
              </a:rPr>
              <a:t>PL </a:t>
            </a:r>
            <a:r>
              <a:rPr sz="1800" dirty="0">
                <a:latin typeface="Times New Roman"/>
                <a:cs typeface="Times New Roman"/>
              </a:rPr>
              <a:t>82 – 215 , 65 </a:t>
            </a:r>
            <a:r>
              <a:rPr sz="1800" spc="-5" dirty="0">
                <a:latin typeface="Times New Roman"/>
                <a:cs typeface="Times New Roman"/>
              </a:rPr>
              <a:t>stat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648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CC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CC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1962 Food , Drug , and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Cosmetic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act amendments,  </a:t>
            </a:r>
            <a:r>
              <a:rPr sz="1800" spc="-5" dirty="0">
                <a:latin typeface="Times New Roman"/>
                <a:cs typeface="Times New Roman"/>
              </a:rPr>
              <a:t>PL </a:t>
            </a:r>
            <a:r>
              <a:rPr sz="1800" dirty="0">
                <a:latin typeface="Times New Roman"/>
                <a:cs typeface="Times New Roman"/>
              </a:rPr>
              <a:t>87 – 781 , 76 </a:t>
            </a:r>
            <a:r>
              <a:rPr sz="1800" spc="-5" dirty="0">
                <a:latin typeface="Times New Roman"/>
                <a:cs typeface="Times New Roman"/>
              </a:rPr>
              <a:t>stat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780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CC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Fair Packaging and Labeling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Act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PL </a:t>
            </a:r>
            <a:r>
              <a:rPr sz="1800" dirty="0">
                <a:latin typeface="Times New Roman"/>
                <a:cs typeface="Times New Roman"/>
              </a:rPr>
              <a:t>89 – 755 80 </a:t>
            </a:r>
            <a:r>
              <a:rPr sz="1800" spc="-5" dirty="0">
                <a:latin typeface="Times New Roman"/>
                <a:cs typeface="Times New Roman"/>
              </a:rPr>
              <a:t>stat </a:t>
            </a:r>
            <a:r>
              <a:rPr sz="1800" dirty="0">
                <a:latin typeface="Times New Roman"/>
                <a:cs typeface="Times New Roman"/>
              </a:rPr>
              <a:t>1296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CC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CC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Medical Device Regulation act , </a:t>
            </a:r>
            <a:r>
              <a:rPr sz="1800" spc="-5" dirty="0">
                <a:latin typeface="Times New Roman"/>
                <a:cs typeface="Times New Roman"/>
              </a:rPr>
              <a:t>PL </a:t>
            </a:r>
            <a:r>
              <a:rPr sz="1800" dirty="0">
                <a:latin typeface="Times New Roman"/>
                <a:cs typeface="Times New Roman"/>
              </a:rPr>
              <a:t>94 – 295 , 90 stat 539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232529"/>
            <a:ext cx="689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Radiation control for safety and health act 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PL </a:t>
            </a:r>
            <a:r>
              <a:rPr sz="1800" dirty="0">
                <a:latin typeface="Times New Roman"/>
                <a:cs typeface="Times New Roman"/>
              </a:rPr>
              <a:t>90 – 602 , 82 </a:t>
            </a:r>
            <a:r>
              <a:rPr sz="1800" spc="-5" dirty="0">
                <a:latin typeface="Times New Roman"/>
                <a:cs typeface="Times New Roman"/>
              </a:rPr>
              <a:t>stat </a:t>
            </a:r>
            <a:r>
              <a:rPr sz="1800" spc="-20" dirty="0">
                <a:latin typeface="Times New Roman"/>
                <a:cs typeface="Times New Roman"/>
              </a:rPr>
              <a:t>1173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5036896"/>
            <a:ext cx="792480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Drug price Competition and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Patent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term Restoration Act of 1984 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PL </a:t>
            </a:r>
            <a:r>
              <a:rPr sz="1800" dirty="0">
                <a:latin typeface="Times New Roman"/>
                <a:cs typeface="Times New Roman"/>
              </a:rPr>
              <a:t>98 – 471,</a:t>
            </a:r>
            <a:r>
              <a:rPr sz="1800" spc="-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98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stat </a:t>
            </a:r>
            <a:r>
              <a:rPr sz="1800" dirty="0">
                <a:latin typeface="Times New Roman"/>
                <a:cs typeface="Times New Roman"/>
              </a:rPr>
              <a:t>1585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11480" indent="-399415">
              <a:lnSpc>
                <a:spcPct val="100000"/>
              </a:lnSpc>
              <a:spcBef>
                <a:spcPts val="1585"/>
              </a:spcBef>
              <a:buClr>
                <a:srgbClr val="000000"/>
              </a:buClr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Nutrition Labeling and education act </a:t>
            </a:r>
            <a:r>
              <a:rPr sz="1800" dirty="0">
                <a:latin typeface="Times New Roman"/>
                <a:cs typeface="Times New Roman"/>
              </a:rPr>
              <a:t>( 1990) </a:t>
            </a:r>
            <a:r>
              <a:rPr sz="1800" spc="-5" dirty="0">
                <a:latin typeface="Times New Roman"/>
                <a:cs typeface="Times New Roman"/>
              </a:rPr>
              <a:t>PL </a:t>
            </a:r>
            <a:r>
              <a:rPr sz="1800" dirty="0">
                <a:latin typeface="Times New Roman"/>
                <a:cs typeface="Times New Roman"/>
              </a:rPr>
              <a:t>101 – 535 , 104 </a:t>
            </a:r>
            <a:r>
              <a:rPr sz="1800" spc="-5" dirty="0">
                <a:latin typeface="Times New Roman"/>
                <a:cs typeface="Times New Roman"/>
              </a:rPr>
              <a:t>stat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2353)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91400" y="152400"/>
            <a:ext cx="1143000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77368"/>
            <a:ext cx="8324215" cy="1390015"/>
            <a:chOff x="409955" y="277368"/>
            <a:chExt cx="8324215" cy="1390015"/>
          </a:xfrm>
        </p:grpSpPr>
        <p:sp>
          <p:nvSpPr>
            <p:cNvPr id="3" name="object 3"/>
            <p:cNvSpPr/>
            <p:nvPr/>
          </p:nvSpPr>
          <p:spPr>
            <a:xfrm>
              <a:off x="409955" y="277368"/>
              <a:ext cx="8324088" cy="1389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304800"/>
              <a:ext cx="8229600" cy="1295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304800"/>
              <a:ext cx="8229600" cy="1295400"/>
            </a:xfrm>
            <a:custGeom>
              <a:avLst/>
              <a:gdLst/>
              <a:ahLst/>
              <a:cxnLst/>
              <a:rect l="l" t="t" r="r" b="b"/>
              <a:pathLst>
                <a:path w="8229600" h="1295400">
                  <a:moveTo>
                    <a:pt x="0" y="1295400"/>
                  </a:moveTo>
                  <a:lnTo>
                    <a:pt x="8229600" y="1295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88614" y="427431"/>
            <a:ext cx="2368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Major</a:t>
            </a:r>
            <a:r>
              <a:rPr sz="2200" u="heavy" spc="-114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2200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amendments</a:t>
            </a:r>
            <a:endParaRPr sz="2200"/>
          </a:p>
        </p:txBody>
      </p:sp>
      <p:grpSp>
        <p:nvGrpSpPr>
          <p:cNvPr id="7" name="object 7"/>
          <p:cNvGrpSpPr/>
          <p:nvPr/>
        </p:nvGrpSpPr>
        <p:grpSpPr>
          <a:xfrm>
            <a:off x="371856" y="1039367"/>
            <a:ext cx="8362315" cy="5154295"/>
            <a:chOff x="371856" y="1039367"/>
            <a:chExt cx="8362315" cy="5154295"/>
          </a:xfrm>
        </p:grpSpPr>
        <p:sp>
          <p:nvSpPr>
            <p:cNvPr id="8" name="object 8"/>
            <p:cNvSpPr/>
            <p:nvPr/>
          </p:nvSpPr>
          <p:spPr>
            <a:xfrm>
              <a:off x="409956" y="1039367"/>
              <a:ext cx="8324088" cy="5154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1856" y="1213103"/>
              <a:ext cx="8346948" cy="4347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1066799"/>
              <a:ext cx="8229600" cy="50596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1066799"/>
              <a:ext cx="8229600" cy="5059680"/>
            </a:xfrm>
            <a:custGeom>
              <a:avLst/>
              <a:gdLst/>
              <a:ahLst/>
              <a:cxnLst/>
              <a:rect l="l" t="t" r="r" b="b"/>
              <a:pathLst>
                <a:path w="8229600" h="5059680">
                  <a:moveTo>
                    <a:pt x="0" y="5059680"/>
                  </a:moveTo>
                  <a:lnTo>
                    <a:pt x="8229600" y="50596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05968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1287525"/>
            <a:ext cx="8016875" cy="4080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0000CC"/>
                </a:solidFill>
                <a:latin typeface="Times New Roman"/>
                <a:cs typeface="Times New Roman"/>
              </a:rPr>
              <a:t>Safe medical device </a:t>
            </a:r>
            <a:r>
              <a:rPr sz="1900" spc="-10" dirty="0">
                <a:solidFill>
                  <a:srgbClr val="0000CC"/>
                </a:solidFill>
                <a:latin typeface="Times New Roman"/>
                <a:cs typeface="Times New Roman"/>
              </a:rPr>
              <a:t>Amendment </a:t>
            </a:r>
            <a:r>
              <a:rPr sz="1900" spc="-5" dirty="0">
                <a:solidFill>
                  <a:srgbClr val="0000CC"/>
                </a:solidFill>
                <a:latin typeface="Times New Roman"/>
                <a:cs typeface="Times New Roman"/>
              </a:rPr>
              <a:t>of 1990, </a:t>
            </a:r>
            <a:r>
              <a:rPr sz="1900" spc="-5" dirty="0">
                <a:latin typeface="Times New Roman"/>
                <a:cs typeface="Times New Roman"/>
              </a:rPr>
              <a:t>Pl 101 – 629 , 104 Stat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4511.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0000CC"/>
                </a:solidFill>
                <a:latin typeface="Times New Roman"/>
                <a:cs typeface="Times New Roman"/>
              </a:rPr>
              <a:t>Food and Drug Administration Revitalization Act </a:t>
            </a:r>
            <a:r>
              <a:rPr sz="1900" spc="-5" dirty="0">
                <a:latin typeface="Times New Roman"/>
                <a:cs typeface="Times New Roman"/>
              </a:rPr>
              <a:t>(1990) , PL 101 – 635 ,</a:t>
            </a:r>
            <a:r>
              <a:rPr sz="1900" spc="-1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104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Stat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4583.</a:t>
            </a:r>
            <a:endParaRPr sz="1900">
              <a:latin typeface="Times New Roman"/>
              <a:cs typeface="Times New Roman"/>
            </a:endParaRPr>
          </a:p>
          <a:p>
            <a:pPr marL="355600" marR="251460" indent="-342900">
              <a:lnSpc>
                <a:spcPct val="100000"/>
              </a:lnSpc>
              <a:spcBef>
                <a:spcPts val="1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0000CC"/>
                </a:solidFill>
                <a:latin typeface="Times New Roman"/>
                <a:cs typeface="Times New Roman"/>
              </a:rPr>
              <a:t>Dietary Supplemental Health Education Act </a:t>
            </a:r>
            <a:r>
              <a:rPr sz="1900" spc="-5" dirty="0">
                <a:latin typeface="Times New Roman"/>
                <a:cs typeface="Times New Roman"/>
              </a:rPr>
              <a:t>(1994) , PL 103 – 417 , 108 Stat  4332 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0000CC"/>
                </a:solidFill>
                <a:latin typeface="Times New Roman"/>
                <a:cs typeface="Times New Roman"/>
              </a:rPr>
              <a:t>Food Quality Protection Act </a:t>
            </a:r>
            <a:r>
              <a:rPr sz="1900" spc="-5" dirty="0">
                <a:latin typeface="Times New Roman"/>
                <a:cs typeface="Times New Roman"/>
              </a:rPr>
              <a:t>of 1996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marL="355600" marR="493395" indent="-34290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Food and Drug Administration Modernization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Act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of 1997 , </a:t>
            </a:r>
            <a:r>
              <a:rPr sz="1800" spc="-5" dirty="0">
                <a:latin typeface="Times New Roman"/>
                <a:cs typeface="Times New Roman"/>
              </a:rPr>
              <a:t>PL</a:t>
            </a:r>
            <a:r>
              <a:rPr sz="1800" spc="-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105 – </a:t>
            </a:r>
            <a:r>
              <a:rPr sz="1800" spc="-25" dirty="0">
                <a:latin typeface="Times New Roman"/>
                <a:cs typeface="Times New Roman"/>
              </a:rPr>
              <a:t>115 </a:t>
            </a:r>
            <a:r>
              <a:rPr sz="1800" dirty="0">
                <a:latin typeface="Times New Roman"/>
                <a:cs typeface="Times New Roman"/>
              </a:rPr>
              <a:t>Stat  2296.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Food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and Drug </a:t>
            </a:r>
            <a:r>
              <a:rPr sz="1800" spc="-5" dirty="0">
                <a:solidFill>
                  <a:srgbClr val="0000CC"/>
                </a:solidFill>
                <a:latin typeface="Times New Roman"/>
                <a:cs typeface="Times New Roman"/>
              </a:rPr>
              <a:t>Administration Amendments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Act </a:t>
            </a:r>
            <a:r>
              <a:rPr sz="1800" dirty="0">
                <a:latin typeface="Times New Roman"/>
                <a:cs typeface="Times New Roman"/>
              </a:rPr>
              <a:t>2007 , </a:t>
            </a:r>
            <a:r>
              <a:rPr sz="1800" spc="-5" dirty="0">
                <a:latin typeface="Times New Roman"/>
                <a:cs typeface="Times New Roman"/>
              </a:rPr>
              <a:t>PL </a:t>
            </a:r>
            <a:r>
              <a:rPr sz="1800" spc="-25" dirty="0">
                <a:latin typeface="Times New Roman"/>
                <a:cs typeface="Times New Roman"/>
              </a:rPr>
              <a:t>110 </a:t>
            </a:r>
            <a:r>
              <a:rPr sz="1800" spc="-5" dirty="0">
                <a:latin typeface="Times New Roman"/>
                <a:cs typeface="Times New Roman"/>
              </a:rPr>
              <a:t>-85 </a:t>
            </a:r>
            <a:r>
              <a:rPr sz="1800" dirty="0">
                <a:latin typeface="Times New Roman"/>
                <a:cs typeface="Times New Roman"/>
              </a:rPr>
              <a:t>, 121 </a:t>
            </a:r>
            <a:r>
              <a:rPr sz="1800" spc="-5" dirty="0">
                <a:latin typeface="Times New Roman"/>
                <a:cs typeface="Times New Roman"/>
              </a:rPr>
              <a:t>Stat 823</a:t>
            </a:r>
            <a:r>
              <a:rPr sz="1800" spc="-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43800" y="381000"/>
            <a:ext cx="9906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01168"/>
            <a:ext cx="8324215" cy="780415"/>
            <a:chOff x="409955" y="201168"/>
            <a:chExt cx="8324215" cy="780415"/>
          </a:xfrm>
        </p:grpSpPr>
        <p:sp>
          <p:nvSpPr>
            <p:cNvPr id="3" name="object 3"/>
            <p:cNvSpPr/>
            <p:nvPr/>
          </p:nvSpPr>
          <p:spPr>
            <a:xfrm>
              <a:off x="409955" y="201168"/>
              <a:ext cx="8324088" cy="780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97707" y="320039"/>
              <a:ext cx="3211068" cy="618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28600"/>
              <a:ext cx="8229600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18161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430"/>
              </a:spcBef>
            </a:pPr>
            <a:r>
              <a:rPr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HATCH WAXMAN</a:t>
            </a:r>
            <a:r>
              <a:rPr u="heavy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016253"/>
            <a:ext cx="8034655" cy="498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INTRODUCTION</a:t>
            </a:r>
            <a:endParaRPr sz="1800">
              <a:latin typeface="Times New Roman"/>
              <a:cs typeface="Times New Roman"/>
            </a:endParaRPr>
          </a:p>
          <a:p>
            <a:pPr marL="355600" marR="208279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1962 –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Proof 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efficacy </a:t>
            </a:r>
            <a:r>
              <a:rPr sz="1800" spc="-5" dirty="0">
                <a:latin typeface="Times New Roman"/>
                <a:cs typeface="Times New Roman"/>
              </a:rPr>
              <a:t>made </a:t>
            </a:r>
            <a:r>
              <a:rPr sz="1800" dirty="0">
                <a:latin typeface="Times New Roman"/>
                <a:cs typeface="Times New Roman"/>
              </a:rPr>
              <a:t>compulsory for </a:t>
            </a:r>
            <a:r>
              <a:rPr sz="1800" spc="-5" dirty="0">
                <a:latin typeface="Times New Roman"/>
                <a:cs typeface="Times New Roman"/>
              </a:rPr>
              <a:t>marketing </a:t>
            </a:r>
            <a:r>
              <a:rPr sz="1800" dirty="0">
                <a:latin typeface="Times New Roman"/>
                <a:cs typeface="Times New Roman"/>
              </a:rPr>
              <a:t>approval of a </a:t>
            </a:r>
            <a:r>
              <a:rPr sz="1800" spc="-5" dirty="0">
                <a:latin typeface="Times New Roman"/>
                <a:cs typeface="Times New Roman"/>
              </a:rPr>
              <a:t>new </a:t>
            </a:r>
            <a:r>
              <a:rPr sz="1800" dirty="0">
                <a:latin typeface="Times New Roman"/>
                <a:cs typeface="Times New Roman"/>
              </a:rPr>
              <a:t>drug.  By (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Kefauver – Harries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Amendments</a:t>
            </a:r>
            <a:r>
              <a:rPr sz="18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Before 1962 – </a:t>
            </a:r>
            <a:r>
              <a:rPr sz="1800" spc="-5" dirty="0">
                <a:latin typeface="Times New Roman"/>
                <a:cs typeface="Times New Roman"/>
              </a:rPr>
              <a:t>new </a:t>
            </a:r>
            <a:r>
              <a:rPr sz="1800" dirty="0">
                <a:latin typeface="Times New Roman"/>
                <a:cs typeface="Times New Roman"/>
              </a:rPr>
              <a:t>drug approved based on safety alone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In 1984 </a:t>
            </a:r>
            <a:r>
              <a:rPr sz="1800" spc="-45" dirty="0">
                <a:latin typeface="Times New Roman"/>
                <a:cs typeface="Times New Roman"/>
              </a:rPr>
              <a:t>HATCH </a:t>
            </a:r>
            <a:r>
              <a:rPr sz="1800" spc="-40" dirty="0">
                <a:latin typeface="Times New Roman"/>
                <a:cs typeface="Times New Roman"/>
              </a:rPr>
              <a:t>WAXMAN </a:t>
            </a:r>
            <a:r>
              <a:rPr sz="1800" dirty="0">
                <a:latin typeface="Times New Roman"/>
                <a:cs typeface="Times New Roman"/>
              </a:rPr>
              <a:t>ACT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enacted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45" dirty="0">
                <a:latin typeface="Times New Roman"/>
                <a:cs typeface="Times New Roman"/>
              </a:rPr>
              <a:t>HATCH </a:t>
            </a:r>
            <a:r>
              <a:rPr sz="1800" spc="-40" dirty="0">
                <a:latin typeface="Times New Roman"/>
                <a:cs typeface="Times New Roman"/>
              </a:rPr>
              <a:t>WAXMAN </a:t>
            </a:r>
            <a:r>
              <a:rPr sz="1800" dirty="0">
                <a:latin typeface="Times New Roman"/>
                <a:cs typeface="Times New Roman"/>
              </a:rPr>
              <a:t>ACT also </a:t>
            </a:r>
            <a:r>
              <a:rPr sz="1800" spc="-5" dirty="0">
                <a:latin typeface="Times New Roman"/>
                <a:cs typeface="Times New Roman"/>
              </a:rPr>
              <a:t>Known </a:t>
            </a:r>
            <a:r>
              <a:rPr sz="1800" dirty="0">
                <a:latin typeface="Times New Roman"/>
                <a:cs typeface="Times New Roman"/>
              </a:rPr>
              <a:t>as “ The Drug Price </a:t>
            </a:r>
            <a:r>
              <a:rPr sz="1800" spc="-5" dirty="0">
                <a:latin typeface="Times New Roman"/>
                <a:cs typeface="Times New Roman"/>
              </a:rPr>
              <a:t>Competition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Patent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spc="-30" dirty="0">
                <a:latin typeface="Times New Roman"/>
                <a:cs typeface="Times New Roman"/>
              </a:rPr>
              <a:t>Term </a:t>
            </a:r>
            <a:r>
              <a:rPr sz="1800" dirty="0">
                <a:latin typeface="Times New Roman"/>
                <a:cs typeface="Times New Roman"/>
              </a:rPr>
              <a:t>Restoration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Act”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Amended </a:t>
            </a:r>
            <a:r>
              <a:rPr sz="1800" dirty="0">
                <a:latin typeface="Times New Roman"/>
                <a:cs typeface="Times New Roman"/>
              </a:rPr>
              <a:t>in the patent laws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Amended </a:t>
            </a:r>
            <a:r>
              <a:rPr sz="1800" dirty="0">
                <a:latin typeface="Times New Roman"/>
                <a:cs typeface="Times New Roman"/>
              </a:rPr>
              <a:t>the Federal food , Drug , and Cosmetics </a:t>
            </a:r>
            <a:r>
              <a:rPr sz="1800" spc="-5" dirty="0">
                <a:latin typeface="Times New Roman"/>
                <a:cs typeface="Times New Roman"/>
              </a:rPr>
              <a:t>Act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There </a:t>
            </a:r>
            <a:r>
              <a:rPr sz="1800" spc="-5" dirty="0">
                <a:latin typeface="Times New Roman"/>
                <a:cs typeface="Times New Roman"/>
              </a:rPr>
              <a:t>was </a:t>
            </a:r>
            <a:r>
              <a:rPr sz="1800" dirty="0">
                <a:latin typeface="Times New Roman"/>
                <a:cs typeface="Times New Roman"/>
              </a:rPr>
              <a:t>no provision for patent term extension prior to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enactment.</a:t>
            </a:r>
            <a:endParaRPr sz="1800">
              <a:latin typeface="Times New Roman"/>
              <a:cs typeface="Times New Roman"/>
            </a:endParaRPr>
          </a:p>
          <a:p>
            <a:pPr marL="355600" marR="27178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/>
              <a:t>	</a:t>
            </a:r>
            <a:r>
              <a:rPr sz="1800" dirty="0">
                <a:latin typeface="Times New Roman"/>
                <a:cs typeface="Times New Roman"/>
              </a:rPr>
              <a:t>Hatch </a:t>
            </a:r>
            <a:r>
              <a:rPr sz="1800" spc="-30" dirty="0">
                <a:latin typeface="Times New Roman"/>
                <a:cs typeface="Times New Roman"/>
              </a:rPr>
              <a:t>Waxman </a:t>
            </a:r>
            <a:r>
              <a:rPr sz="1800" spc="-5" dirty="0">
                <a:latin typeface="Times New Roman"/>
                <a:cs typeface="Times New Roman"/>
              </a:rPr>
              <a:t>Act </a:t>
            </a:r>
            <a:r>
              <a:rPr sz="1800" dirty="0">
                <a:latin typeface="Times New Roman"/>
                <a:cs typeface="Times New Roman"/>
              </a:rPr>
              <a:t>, to </a:t>
            </a:r>
            <a:r>
              <a:rPr sz="1800" spc="-5" dirty="0">
                <a:latin typeface="Times New Roman"/>
                <a:cs typeface="Times New Roman"/>
              </a:rPr>
              <a:t>make </a:t>
            </a:r>
            <a:r>
              <a:rPr sz="1800" dirty="0">
                <a:latin typeface="Times New Roman"/>
                <a:cs typeface="Times New Roman"/>
              </a:rPr>
              <a:t>up for </a:t>
            </a:r>
            <a:r>
              <a:rPr sz="1800" spc="-5" dirty="0">
                <a:latin typeface="Times New Roman"/>
                <a:cs typeface="Times New Roman"/>
              </a:rPr>
              <a:t>time lost </a:t>
            </a:r>
            <a:r>
              <a:rPr sz="1800" dirty="0">
                <a:latin typeface="Times New Roman"/>
                <a:cs typeface="Times New Roman"/>
              </a:rPr>
              <a:t>out of the total patent term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during  the </a:t>
            </a:r>
            <a:r>
              <a:rPr sz="1800" spc="-5" dirty="0">
                <a:latin typeface="Times New Roman"/>
                <a:cs typeface="Times New Roman"/>
              </a:rPr>
              <a:t>marketing </a:t>
            </a:r>
            <a:r>
              <a:rPr sz="1800" dirty="0">
                <a:latin typeface="Times New Roman"/>
                <a:cs typeface="Times New Roman"/>
              </a:rPr>
              <a:t>approval </a:t>
            </a:r>
            <a:r>
              <a:rPr sz="1800" spc="-5" dirty="0">
                <a:latin typeface="Times New Roman"/>
                <a:cs typeface="Times New Roman"/>
              </a:rPr>
              <a:t>process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43800" y="304800"/>
            <a:ext cx="990600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39393"/>
            <a:ext cx="8067040" cy="571119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Generic companies required to </a:t>
            </a:r>
            <a:r>
              <a:rPr sz="1800" spc="-5" dirty="0">
                <a:latin typeface="Times New Roman"/>
                <a:cs typeface="Times New Roman"/>
              </a:rPr>
              <a:t>submit </a:t>
            </a:r>
            <a:r>
              <a:rPr sz="1800" dirty="0">
                <a:latin typeface="Times New Roman"/>
                <a:cs typeface="Times New Roman"/>
              </a:rPr>
              <a:t>their own </a:t>
            </a:r>
            <a:r>
              <a:rPr sz="1800" spc="-5" dirty="0">
                <a:latin typeface="Times New Roman"/>
                <a:cs typeface="Times New Roman"/>
              </a:rPr>
              <a:t>comprehensive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NDA</a:t>
            </a:r>
            <a:endParaRPr sz="1800">
              <a:latin typeface="Times New Roman"/>
              <a:cs typeface="Times New Roman"/>
            </a:endParaRPr>
          </a:p>
          <a:p>
            <a:pPr marL="41148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Costly</a:t>
            </a:r>
            <a:endParaRPr sz="1800">
              <a:latin typeface="Times New Roman"/>
              <a:cs typeface="Times New Roman"/>
            </a:endParaRPr>
          </a:p>
          <a:p>
            <a:pPr marL="408940">
              <a:lnSpc>
                <a:spcPct val="100000"/>
              </a:lnSpc>
              <a:spcBef>
                <a:spcPts val="219"/>
              </a:spcBef>
            </a:pPr>
            <a:r>
              <a:rPr sz="1800" spc="-15" dirty="0">
                <a:latin typeface="Times New Roman"/>
                <a:cs typeface="Times New Roman"/>
              </a:rPr>
              <a:t>Time</a:t>
            </a:r>
            <a:r>
              <a:rPr sz="1800" spc="-5" dirty="0">
                <a:latin typeface="Times New Roman"/>
                <a:cs typeface="Times New Roman"/>
              </a:rPr>
              <a:t> consuming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If </a:t>
            </a:r>
            <a:r>
              <a:rPr sz="1800" spc="-5" dirty="0">
                <a:latin typeface="Times New Roman"/>
                <a:cs typeface="Times New Roman"/>
              </a:rPr>
              <a:t>Drug was </a:t>
            </a:r>
            <a:r>
              <a:rPr sz="1800" dirty="0">
                <a:latin typeface="Times New Roman"/>
                <a:cs typeface="Times New Roman"/>
              </a:rPr>
              <a:t>Covered by patent testing could not begin until patent expired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6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Overcome </a:t>
            </a:r>
            <a:r>
              <a:rPr sz="1800" dirty="0">
                <a:latin typeface="Times New Roman"/>
                <a:cs typeface="Times New Roman"/>
              </a:rPr>
              <a:t>the above </a:t>
            </a:r>
            <a:r>
              <a:rPr sz="1800" spc="-5" dirty="0">
                <a:latin typeface="Times New Roman"/>
                <a:cs typeface="Times New Roman"/>
              </a:rPr>
              <a:t>problems </a:t>
            </a:r>
            <a:r>
              <a:rPr sz="1800" dirty="0">
                <a:latin typeface="Times New Roman"/>
                <a:cs typeface="Times New Roman"/>
              </a:rPr>
              <a:t>on act </a:t>
            </a:r>
            <a:r>
              <a:rPr sz="1800" spc="-5" dirty="0">
                <a:latin typeface="Times New Roman"/>
                <a:cs typeface="Times New Roman"/>
              </a:rPr>
              <a:t>was </a:t>
            </a:r>
            <a:r>
              <a:rPr sz="1800" dirty="0">
                <a:latin typeface="Times New Roman"/>
                <a:cs typeface="Times New Roman"/>
              </a:rPr>
              <a:t>needed to </a:t>
            </a:r>
            <a:r>
              <a:rPr sz="1800" spc="-5" dirty="0">
                <a:latin typeface="Times New Roman"/>
                <a:cs typeface="Times New Roman"/>
              </a:rPr>
              <a:t>promote </a:t>
            </a:r>
            <a:r>
              <a:rPr sz="1800" dirty="0">
                <a:latin typeface="Times New Roman"/>
                <a:cs typeface="Times New Roman"/>
              </a:rPr>
              <a:t>generic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companies.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OBJECIVES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HATCH </a:t>
            </a:r>
            <a:r>
              <a:rPr sz="18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WAXMAN</a:t>
            </a:r>
            <a:r>
              <a:rPr sz="1800" b="1" u="heavy" spc="-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ACT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Reducing the cost associated with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approval of a generic drug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Allowing early – </a:t>
            </a:r>
            <a:r>
              <a:rPr sz="2000" spc="-5" dirty="0">
                <a:latin typeface="Times New Roman"/>
                <a:cs typeface="Times New Roman"/>
              </a:rPr>
              <a:t>experimental </a:t>
            </a:r>
            <a:r>
              <a:rPr sz="2000" dirty="0">
                <a:latin typeface="Times New Roman"/>
                <a:cs typeface="Times New Roman"/>
              </a:rPr>
              <a:t>– use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marR="241300" indent="-342900">
              <a:lnSpc>
                <a:spcPts val="2160"/>
              </a:lnSpc>
              <a:spcBef>
                <a:spcPts val="1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Compensating </a:t>
            </a:r>
            <a:r>
              <a:rPr sz="2000" dirty="0">
                <a:latin typeface="Times New Roman"/>
                <a:cs typeface="Times New Roman"/>
              </a:rPr>
              <a:t>the branded drugs </a:t>
            </a:r>
            <a:r>
              <a:rPr sz="2000" spc="-5" dirty="0">
                <a:latin typeface="Times New Roman"/>
                <a:cs typeface="Times New Roman"/>
              </a:rPr>
              <a:t>manufacturers </a:t>
            </a:r>
            <a:r>
              <a:rPr sz="2000" dirty="0">
                <a:latin typeface="Times New Roman"/>
                <a:cs typeface="Times New Roman"/>
              </a:rPr>
              <a:t>for the </a:t>
            </a:r>
            <a:r>
              <a:rPr sz="2000" spc="-10" dirty="0">
                <a:latin typeface="Times New Roman"/>
                <a:cs typeface="Times New Roman"/>
              </a:rPr>
              <a:t>time </a:t>
            </a:r>
            <a:r>
              <a:rPr sz="2000" dirty="0">
                <a:latin typeface="Times New Roman"/>
                <a:cs typeface="Times New Roman"/>
              </a:rPr>
              <a:t>lost from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 patent </a:t>
            </a:r>
            <a:r>
              <a:rPr sz="2000" spc="-5" dirty="0">
                <a:latin typeface="Times New Roman"/>
                <a:cs typeface="Times New Roman"/>
              </a:rPr>
              <a:t>term </a:t>
            </a:r>
            <a:r>
              <a:rPr sz="2000" dirty="0">
                <a:latin typeface="Times New Roman"/>
                <a:cs typeface="Times New Roman"/>
              </a:rPr>
              <a:t>because of the regulatory approval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formality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Motivating the generic drug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manufacturers</a:t>
            </a:r>
            <a:endParaRPr sz="2000">
              <a:latin typeface="Times New Roman"/>
              <a:cs typeface="Times New Roman"/>
            </a:endParaRPr>
          </a:p>
          <a:p>
            <a:pPr marL="355600" marR="845819" indent="-342900">
              <a:lnSpc>
                <a:spcPts val="2160"/>
              </a:lnSpc>
              <a:spcBef>
                <a:spcPts val="1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latin typeface="Times New Roman"/>
                <a:cs typeface="Times New Roman"/>
              </a:rPr>
              <a:t>“HATCH WAXMAN </a:t>
            </a:r>
            <a:r>
              <a:rPr sz="2000" dirty="0">
                <a:latin typeface="Times New Roman"/>
                <a:cs typeface="Times New Roman"/>
              </a:rPr>
              <a:t>ACT </a:t>
            </a:r>
            <a:r>
              <a:rPr sz="2000" spc="-5" dirty="0">
                <a:latin typeface="Times New Roman"/>
                <a:cs typeface="Times New Roman"/>
              </a:rPr>
              <a:t>strike </a:t>
            </a:r>
            <a:r>
              <a:rPr sz="2000" dirty="0">
                <a:latin typeface="Times New Roman"/>
                <a:cs typeface="Times New Roman"/>
              </a:rPr>
              <a:t>a balance between the interests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 branded drug </a:t>
            </a:r>
            <a:r>
              <a:rPr sz="2000" spc="-5" dirty="0">
                <a:latin typeface="Times New Roman"/>
                <a:cs typeface="Times New Roman"/>
              </a:rPr>
              <a:t>manufacturers </a:t>
            </a:r>
            <a:r>
              <a:rPr sz="2000" dirty="0">
                <a:latin typeface="Times New Roman"/>
                <a:cs typeface="Times New Roman"/>
              </a:rPr>
              <a:t>, generic drug </a:t>
            </a:r>
            <a:r>
              <a:rPr sz="2000" spc="-5" dirty="0">
                <a:latin typeface="Times New Roman"/>
                <a:cs typeface="Times New Roman"/>
              </a:rPr>
              <a:t>manufacturers </a:t>
            </a:r>
            <a:r>
              <a:rPr sz="2000" dirty="0">
                <a:latin typeface="Times New Roman"/>
                <a:cs typeface="Times New Roman"/>
              </a:rPr>
              <a:t>and the  </a:t>
            </a:r>
            <a:r>
              <a:rPr sz="2000" spc="-5" dirty="0">
                <a:latin typeface="Times New Roman"/>
                <a:cs typeface="Times New Roman"/>
              </a:rPr>
              <a:t>consumers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“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800" y="152400"/>
            <a:ext cx="990600" cy="107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237615"/>
            <a:chOff x="409955" y="246888"/>
            <a:chExt cx="8324215" cy="123761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1237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274320"/>
              <a:ext cx="8229600" cy="1143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0" y="1143000"/>
                  </a:moveTo>
                  <a:lnTo>
                    <a:pt x="8229600" y="11430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5317" y="672211"/>
            <a:ext cx="4839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PROVISIONS</a:t>
            </a:r>
            <a:r>
              <a:rPr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dirty="0"/>
              <a:t> </a:t>
            </a:r>
            <a:r>
              <a:rPr u="heavy" spc="-30" dirty="0">
                <a:uFill>
                  <a:solidFill>
                    <a:srgbClr val="000000"/>
                  </a:solidFill>
                </a:uFill>
              </a:rPr>
              <a:t>HATCH</a:t>
            </a:r>
            <a:r>
              <a:rPr spc="-30" dirty="0"/>
              <a:t> </a:t>
            </a:r>
            <a:r>
              <a:rPr u="heavy" spc="-35" dirty="0">
                <a:uFill>
                  <a:solidFill>
                    <a:srgbClr val="000000"/>
                  </a:solidFill>
                </a:uFill>
              </a:rPr>
              <a:t>WAXMAN</a:t>
            </a:r>
            <a:r>
              <a:rPr u="heavy" spc="-28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437397"/>
            <a:ext cx="8036559" cy="396367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Creation of section 505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(j).</a:t>
            </a:r>
            <a:endParaRPr sz="1800">
              <a:latin typeface="Times New Roman"/>
              <a:cs typeface="Times New Roman"/>
            </a:endParaRPr>
          </a:p>
          <a:p>
            <a:pPr marL="342265" marR="868044" indent="-342265">
              <a:lnSpc>
                <a:spcPts val="2055"/>
              </a:lnSpc>
              <a:spcBef>
                <a:spcPts val="1275"/>
              </a:spcBef>
              <a:buFont typeface="Arial"/>
              <a:buChar char="•"/>
              <a:tabLst>
                <a:tab pos="3422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Section 505 (j) established the </a:t>
            </a:r>
            <a:r>
              <a:rPr sz="1800" spc="-5" dirty="0">
                <a:latin typeface="Times New Roman"/>
                <a:cs typeface="Times New Roman"/>
              </a:rPr>
              <a:t>ANDA </a:t>
            </a:r>
            <a:r>
              <a:rPr sz="1800" dirty="0">
                <a:latin typeface="Times New Roman"/>
                <a:cs typeface="Times New Roman"/>
              </a:rPr>
              <a:t>(Abbreviated new drug</a:t>
            </a:r>
            <a:r>
              <a:rPr sz="1800" spc="-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application)</a:t>
            </a:r>
            <a:endParaRPr sz="1800">
              <a:latin typeface="Times New Roman"/>
              <a:cs typeface="Times New Roman"/>
            </a:endParaRPr>
          </a:p>
          <a:p>
            <a:pPr marR="842644" algn="ctr">
              <a:lnSpc>
                <a:spcPts val="2055"/>
              </a:lnSpc>
            </a:pPr>
            <a:r>
              <a:rPr sz="1800" dirty="0">
                <a:latin typeface="Times New Roman"/>
                <a:cs typeface="Times New Roman"/>
              </a:rPr>
              <a:t>approval for an existing licensed medication / approved drug </a:t>
            </a:r>
            <a:r>
              <a:rPr sz="1800" spc="-5" dirty="0">
                <a:latin typeface="Times New Roman"/>
                <a:cs typeface="Times New Roman"/>
              </a:rPr>
              <a:t>process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377190" indent="-342900">
              <a:lnSpc>
                <a:spcPts val="1939"/>
              </a:lnSpc>
              <a:spcBef>
                <a:spcPts val="1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limiting </a:t>
            </a:r>
            <a:r>
              <a:rPr sz="1800" dirty="0">
                <a:latin typeface="Times New Roman"/>
                <a:cs typeface="Times New Roman"/>
              </a:rPr>
              <a:t>of an </a:t>
            </a:r>
            <a:r>
              <a:rPr sz="1800" spc="-5" dirty="0">
                <a:latin typeface="Times New Roman"/>
                <a:cs typeface="Times New Roman"/>
              </a:rPr>
              <a:t>ANDA </a:t>
            </a:r>
            <a:r>
              <a:rPr sz="1800" dirty="0">
                <a:latin typeface="Times New Roman"/>
                <a:cs typeface="Times New Roman"/>
              </a:rPr>
              <a:t>approval depends in part on patent protections for</a:t>
            </a:r>
            <a:r>
              <a:rPr sz="1800" spc="-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 innovator drug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92710" indent="-342900">
              <a:lnSpc>
                <a:spcPct val="90000"/>
              </a:lnSpc>
              <a:spcBef>
                <a:spcPts val="14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NDA </a:t>
            </a:r>
            <a:r>
              <a:rPr sz="1800" dirty="0">
                <a:latin typeface="Times New Roman"/>
                <a:cs typeface="Times New Roman"/>
              </a:rPr>
              <a:t>( </a:t>
            </a:r>
            <a:r>
              <a:rPr sz="1800" spc="-5" dirty="0">
                <a:latin typeface="Times New Roman"/>
                <a:cs typeface="Times New Roman"/>
              </a:rPr>
              <a:t>New Drug Application)must </a:t>
            </a:r>
            <a:r>
              <a:rPr sz="1800" dirty="0">
                <a:latin typeface="Times New Roman"/>
                <a:cs typeface="Times New Roman"/>
              </a:rPr>
              <a:t>include any patent the claims the </a:t>
            </a:r>
            <a:r>
              <a:rPr sz="1800" spc="-5" dirty="0">
                <a:latin typeface="Times New Roman"/>
                <a:cs typeface="Times New Roman"/>
              </a:rPr>
              <a:t>“drug” </a:t>
            </a:r>
            <a:r>
              <a:rPr sz="1800" dirty="0">
                <a:latin typeface="Times New Roman"/>
                <a:cs typeface="Times New Roman"/>
              </a:rPr>
              <a:t>or a</a:t>
            </a:r>
            <a:r>
              <a:rPr sz="1800" spc="-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  </a:t>
            </a:r>
            <a:r>
              <a:rPr sz="1800" spc="-5" dirty="0">
                <a:latin typeface="Times New Roman"/>
                <a:cs typeface="Times New Roman"/>
              </a:rPr>
              <a:t>method </a:t>
            </a:r>
            <a:r>
              <a:rPr sz="1800" dirty="0">
                <a:latin typeface="Times New Roman"/>
                <a:cs typeface="Times New Roman"/>
              </a:rPr>
              <a:t>of using ( the ) drug or a “ </a:t>
            </a:r>
            <a:r>
              <a:rPr sz="1800" spc="-5" dirty="0">
                <a:latin typeface="Times New Roman"/>
                <a:cs typeface="Times New Roman"/>
              </a:rPr>
              <a:t>method </a:t>
            </a:r>
            <a:r>
              <a:rPr sz="1800" dirty="0">
                <a:latin typeface="Times New Roman"/>
                <a:cs typeface="Times New Roman"/>
              </a:rPr>
              <a:t>of using (the ) drug </a:t>
            </a:r>
            <a:r>
              <a:rPr sz="1800" spc="-5" dirty="0">
                <a:latin typeface="Times New Roman"/>
                <a:cs typeface="Times New Roman"/>
              </a:rPr>
              <a:t>“for which </a:t>
            </a:r>
            <a:r>
              <a:rPr sz="1800" dirty="0">
                <a:latin typeface="Times New Roman"/>
                <a:cs typeface="Times New Roman"/>
              </a:rPr>
              <a:t>a claim  of patent infringement could reasonably be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asserted.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3596004" indent="-342900">
              <a:lnSpc>
                <a:spcPct val="11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On </a:t>
            </a:r>
            <a:r>
              <a:rPr sz="1800" dirty="0">
                <a:latin typeface="Times New Roman"/>
                <a:cs typeface="Times New Roman"/>
              </a:rPr>
              <a:t>approval of </a:t>
            </a:r>
            <a:r>
              <a:rPr sz="1800" spc="-5" dirty="0">
                <a:latin typeface="Times New Roman"/>
                <a:cs typeface="Times New Roman"/>
              </a:rPr>
              <a:t>NDA 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publishes</a:t>
            </a:r>
            <a:r>
              <a:rPr sz="1800" spc="-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patent  information for drug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latin typeface="Times New Roman"/>
                <a:cs typeface="Times New Roman"/>
              </a:rPr>
              <a:t>Orange Book </a:t>
            </a:r>
            <a:r>
              <a:rPr sz="1800" dirty="0">
                <a:latin typeface="Times New Roman"/>
                <a:cs typeface="Times New Roman"/>
              </a:rPr>
              <a:t>( “ </a:t>
            </a:r>
            <a:r>
              <a:rPr sz="1800" spc="-5" dirty="0">
                <a:latin typeface="Times New Roman"/>
                <a:cs typeface="Times New Roman"/>
              </a:rPr>
              <a:t>Approval </a:t>
            </a:r>
            <a:r>
              <a:rPr sz="1800" dirty="0">
                <a:latin typeface="Times New Roman"/>
                <a:cs typeface="Times New Roman"/>
              </a:rPr>
              <a:t>drug products </a:t>
            </a:r>
            <a:r>
              <a:rPr sz="1800" spc="-5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Therapeutic Equivalence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Evolutions)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43800" y="228600"/>
            <a:ext cx="990600" cy="1095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ORANGE</a:t>
            </a:r>
            <a:r>
              <a:rPr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BOOK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7952" y="1554480"/>
            <a:ext cx="8356600" cy="4639310"/>
            <a:chOff x="377952" y="1554480"/>
            <a:chExt cx="8356600" cy="4639310"/>
          </a:xfrm>
        </p:grpSpPr>
        <p:sp>
          <p:nvSpPr>
            <p:cNvPr id="4" name="object 4"/>
            <p:cNvSpPr/>
            <p:nvPr/>
          </p:nvSpPr>
          <p:spPr>
            <a:xfrm>
              <a:off x="409956" y="1572768"/>
              <a:ext cx="8324088" cy="462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52" y="1554480"/>
              <a:ext cx="8090916" cy="3875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600200"/>
              <a:ext cx="8229600" cy="45262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1600200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280"/>
                  </a:moveTo>
                  <a:lnTo>
                    <a:pt x="8229600" y="45262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28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625853"/>
            <a:ext cx="776478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publishes patent information on approved drug products in the orange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book</a:t>
            </a:r>
            <a:endParaRPr sz="1800">
              <a:latin typeface="Times New Roman"/>
              <a:cs typeface="Times New Roman"/>
            </a:endParaRPr>
          </a:p>
          <a:p>
            <a:pPr marL="355600" marR="596265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An NDA( new drug application </a:t>
            </a:r>
            <a:r>
              <a:rPr sz="1800" b="1" dirty="0">
                <a:latin typeface="Times New Roman"/>
                <a:cs typeface="Times New Roman"/>
              </a:rPr>
              <a:t>) applicant </a:t>
            </a:r>
            <a:r>
              <a:rPr sz="1800" b="1" spc="-5" dirty="0">
                <a:latin typeface="Times New Roman"/>
                <a:cs typeface="Times New Roman"/>
              </a:rPr>
              <a:t>must submit the </a:t>
            </a:r>
            <a:r>
              <a:rPr sz="1800" b="1" dirty="0">
                <a:latin typeface="Times New Roman"/>
                <a:cs typeface="Times New Roman"/>
              </a:rPr>
              <a:t>following  information </a:t>
            </a:r>
            <a:r>
              <a:rPr sz="1800" b="1" spc="-5" dirty="0">
                <a:latin typeface="Times New Roman"/>
                <a:cs typeface="Times New Roman"/>
              </a:rPr>
              <a:t>for </a:t>
            </a:r>
            <a:r>
              <a:rPr sz="1800" b="1" dirty="0">
                <a:latin typeface="Times New Roman"/>
                <a:cs typeface="Times New Roman"/>
              </a:rPr>
              <a:t>each </a:t>
            </a:r>
            <a:r>
              <a:rPr sz="1800" b="1" spc="-5" dirty="0">
                <a:latin typeface="Times New Roman"/>
                <a:cs typeface="Times New Roman"/>
              </a:rPr>
              <a:t>patent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526415" indent="-514350">
              <a:lnSpc>
                <a:spcPct val="100000"/>
              </a:lnSpc>
              <a:spcBef>
                <a:spcPts val="1585"/>
              </a:spcBef>
              <a:buFont typeface="Wingdings"/>
              <a:buChar char=""/>
              <a:tabLst>
                <a:tab pos="526415" algn="l"/>
                <a:tab pos="527050" algn="l"/>
              </a:tabLst>
            </a:pPr>
            <a:r>
              <a:rPr sz="1800" b="1" dirty="0">
                <a:latin typeface="Times New Roman"/>
                <a:cs typeface="Times New Roman"/>
              </a:rPr>
              <a:t>Patent </a:t>
            </a:r>
            <a:r>
              <a:rPr sz="1800" b="1" spc="-5" dirty="0">
                <a:latin typeface="Times New Roman"/>
                <a:cs typeface="Times New Roman"/>
              </a:rPr>
              <a:t>no and </a:t>
            </a:r>
            <a:r>
              <a:rPr sz="1800" b="1" dirty="0">
                <a:latin typeface="Times New Roman"/>
                <a:cs typeface="Times New Roman"/>
              </a:rPr>
              <a:t>date </a:t>
            </a:r>
            <a:r>
              <a:rPr sz="1800" b="1" spc="-5" dirty="0">
                <a:latin typeface="Times New Roman"/>
                <a:cs typeface="Times New Roman"/>
              </a:rPr>
              <a:t>on </a:t>
            </a:r>
            <a:r>
              <a:rPr sz="1800" b="1" dirty="0">
                <a:latin typeface="Times New Roman"/>
                <a:cs typeface="Times New Roman"/>
              </a:rPr>
              <a:t>which </a:t>
            </a:r>
            <a:r>
              <a:rPr sz="1800" b="1" spc="-5" dirty="0">
                <a:latin typeface="Times New Roman"/>
                <a:cs typeface="Times New Roman"/>
              </a:rPr>
              <a:t>the patent </a:t>
            </a:r>
            <a:r>
              <a:rPr sz="1800" b="1" spc="5" dirty="0">
                <a:latin typeface="Times New Roman"/>
                <a:cs typeface="Times New Roman"/>
              </a:rPr>
              <a:t>will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expire</a:t>
            </a:r>
            <a:endParaRPr sz="1800">
              <a:latin typeface="Times New Roman"/>
              <a:cs typeface="Times New Roman"/>
            </a:endParaRPr>
          </a:p>
          <a:p>
            <a:pPr marL="751840" indent="-739775">
              <a:lnSpc>
                <a:spcPct val="100000"/>
              </a:lnSpc>
              <a:spcBef>
                <a:spcPts val="1585"/>
              </a:spcBef>
              <a:buFont typeface="Wingdings"/>
              <a:buChar char=""/>
              <a:tabLst>
                <a:tab pos="751840" algn="l"/>
                <a:tab pos="752475" algn="l"/>
              </a:tabLst>
            </a:pPr>
            <a:r>
              <a:rPr sz="1800" b="1" spc="-35" dirty="0">
                <a:latin typeface="Times New Roman"/>
                <a:cs typeface="Times New Roman"/>
              </a:rPr>
              <a:t>Type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patent </a:t>
            </a:r>
            <a:r>
              <a:rPr sz="1800" b="1" dirty="0">
                <a:latin typeface="Times New Roman"/>
                <a:cs typeface="Times New Roman"/>
              </a:rPr>
              <a:t>. i e . </a:t>
            </a:r>
            <a:r>
              <a:rPr sz="1800" b="1" spc="-5" dirty="0">
                <a:latin typeface="Times New Roman"/>
                <a:cs typeface="Times New Roman"/>
              </a:rPr>
              <a:t>Drug </a:t>
            </a:r>
            <a:r>
              <a:rPr sz="1800" b="1" dirty="0">
                <a:latin typeface="Times New Roman"/>
                <a:cs typeface="Times New Roman"/>
              </a:rPr>
              <a:t>, </a:t>
            </a:r>
            <a:r>
              <a:rPr sz="1800" b="1" spc="-5" dirty="0">
                <a:latin typeface="Times New Roman"/>
                <a:cs typeface="Times New Roman"/>
              </a:rPr>
              <a:t>drug </a:t>
            </a:r>
            <a:r>
              <a:rPr sz="1800" b="1" spc="-10" dirty="0">
                <a:latin typeface="Times New Roman"/>
                <a:cs typeface="Times New Roman"/>
              </a:rPr>
              <a:t>product </a:t>
            </a:r>
            <a:r>
              <a:rPr sz="1800" b="1" dirty="0">
                <a:latin typeface="Times New Roman"/>
                <a:cs typeface="Times New Roman"/>
              </a:rPr>
              <a:t>, or method of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use</a:t>
            </a:r>
            <a:endParaRPr sz="1800">
              <a:latin typeface="Times New Roman"/>
              <a:cs typeface="Times New Roman"/>
            </a:endParaRPr>
          </a:p>
          <a:p>
            <a:pPr marL="686435" indent="-674370">
              <a:lnSpc>
                <a:spcPct val="100000"/>
              </a:lnSpc>
              <a:spcBef>
                <a:spcPts val="1585"/>
              </a:spcBef>
              <a:buFont typeface="Wingdings"/>
              <a:buChar char=""/>
              <a:tabLst>
                <a:tab pos="686435" algn="l"/>
                <a:tab pos="687070" algn="l"/>
              </a:tabLst>
            </a:pPr>
            <a:r>
              <a:rPr sz="1800" b="1" dirty="0">
                <a:latin typeface="Times New Roman"/>
                <a:cs typeface="Times New Roman"/>
              </a:rPr>
              <a:t>Name of </a:t>
            </a:r>
            <a:r>
              <a:rPr sz="1800" b="1" spc="-5" dirty="0">
                <a:latin typeface="Times New Roman"/>
                <a:cs typeface="Times New Roman"/>
              </a:rPr>
              <a:t>the patent</a:t>
            </a:r>
            <a:r>
              <a:rPr sz="1800" b="1" dirty="0">
                <a:latin typeface="Times New Roman"/>
                <a:cs typeface="Times New Roman"/>
              </a:rPr>
              <a:t> owner</a:t>
            </a:r>
            <a:endParaRPr sz="1800">
              <a:latin typeface="Times New Roman"/>
              <a:cs typeface="Times New Roman"/>
            </a:endParaRPr>
          </a:p>
          <a:p>
            <a:pPr marL="751840" indent="-739775">
              <a:lnSpc>
                <a:spcPct val="100000"/>
              </a:lnSpc>
              <a:spcBef>
                <a:spcPts val="1585"/>
              </a:spcBef>
              <a:buFont typeface="Wingdings"/>
              <a:buChar char=""/>
              <a:tabLst>
                <a:tab pos="751840" algn="l"/>
                <a:tab pos="752475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The name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an </a:t>
            </a:r>
            <a:r>
              <a:rPr sz="1800" b="1" dirty="0">
                <a:latin typeface="Times New Roman"/>
                <a:cs typeface="Times New Roman"/>
              </a:rPr>
              <a:t>agent of </a:t>
            </a:r>
            <a:r>
              <a:rPr sz="1800" b="1" spc="-5" dirty="0">
                <a:latin typeface="Times New Roman"/>
                <a:cs typeface="Times New Roman"/>
              </a:rPr>
              <a:t>the patent </a:t>
            </a:r>
            <a:r>
              <a:rPr sz="1800" b="1" dirty="0">
                <a:latin typeface="Times New Roman"/>
                <a:cs typeface="Times New Roman"/>
              </a:rPr>
              <a:t>owner of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applicant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Brand </a:t>
            </a:r>
            <a:r>
              <a:rPr sz="1800" b="1" spc="-5" dirty="0">
                <a:latin typeface="Times New Roman"/>
                <a:cs typeface="Times New Roman"/>
              </a:rPr>
              <a:t>Drugs </a:t>
            </a:r>
            <a:r>
              <a:rPr sz="1800" b="1" dirty="0">
                <a:latin typeface="Times New Roman"/>
                <a:cs typeface="Times New Roman"/>
              </a:rPr>
              <a:t>Listed for generics to </a:t>
            </a:r>
            <a:r>
              <a:rPr sz="1800" b="1" spc="-5" dirty="0">
                <a:latin typeface="Times New Roman"/>
                <a:cs typeface="Times New Roman"/>
              </a:rPr>
              <a:t>compare </a:t>
            </a:r>
            <a:r>
              <a:rPr sz="1800" b="1" dirty="0">
                <a:latin typeface="Times New Roman"/>
                <a:cs typeface="Times New Roman"/>
              </a:rPr>
              <a:t>with their </a:t>
            </a:r>
            <a:r>
              <a:rPr sz="1800" b="1" spc="-5" dirty="0">
                <a:latin typeface="Times New Roman"/>
                <a:cs typeface="Times New Roman"/>
              </a:rPr>
              <a:t>purposed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products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600" y="304800"/>
            <a:ext cx="990600" cy="1079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304800"/>
            <a:ext cx="8534400" cy="5943600"/>
            <a:chOff x="304800" y="304800"/>
            <a:chExt cx="8534400" cy="5943600"/>
          </a:xfrm>
        </p:grpSpPr>
        <p:sp>
          <p:nvSpPr>
            <p:cNvPr id="3" name="object 3"/>
            <p:cNvSpPr/>
            <p:nvPr/>
          </p:nvSpPr>
          <p:spPr>
            <a:xfrm>
              <a:off x="304800" y="304800"/>
              <a:ext cx="8534400" cy="5943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48600" y="381000"/>
              <a:ext cx="838200" cy="838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8258" y="672211"/>
            <a:ext cx="1968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</a:rPr>
              <a:t>ORANGE</a:t>
            </a:r>
            <a:r>
              <a:rPr u="heavy" spc="-7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</a:rPr>
              <a:t> </a:t>
            </a:r>
            <a:r>
              <a:rPr u="heavy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</a:rPr>
              <a:t>BOOK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7952" y="1371599"/>
            <a:ext cx="8382000" cy="4822190"/>
            <a:chOff x="377952" y="1371599"/>
            <a:chExt cx="8382000" cy="4822190"/>
          </a:xfrm>
        </p:grpSpPr>
        <p:sp>
          <p:nvSpPr>
            <p:cNvPr id="5" name="object 5"/>
            <p:cNvSpPr/>
            <p:nvPr/>
          </p:nvSpPr>
          <p:spPr>
            <a:xfrm>
              <a:off x="409956" y="1389887"/>
              <a:ext cx="8324088" cy="4803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952" y="1371599"/>
              <a:ext cx="8382000" cy="4515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1417319"/>
              <a:ext cx="8229600" cy="470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1417319"/>
              <a:ext cx="8229600" cy="4709160"/>
            </a:xfrm>
            <a:custGeom>
              <a:avLst/>
              <a:gdLst/>
              <a:ahLst/>
              <a:cxnLst/>
              <a:rect l="l" t="t" r="r" b="b"/>
              <a:pathLst>
                <a:path w="8229600" h="4709160">
                  <a:moveTo>
                    <a:pt x="0" y="4709160"/>
                  </a:moveTo>
                  <a:lnTo>
                    <a:pt x="8229600" y="470916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70916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443354"/>
            <a:ext cx="8054975" cy="425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publication Approved Drug Products </a:t>
            </a:r>
            <a:r>
              <a:rPr sz="1800" spc="-5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Therapeutic Equivalence</a:t>
            </a:r>
            <a:r>
              <a:rPr sz="1800" spc="-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Evolutions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Commonly known </a:t>
            </a:r>
            <a:r>
              <a:rPr sz="1800" dirty="0">
                <a:latin typeface="Times New Roman"/>
                <a:cs typeface="Times New Roman"/>
              </a:rPr>
              <a:t>as Orange </a:t>
            </a:r>
            <a:r>
              <a:rPr sz="1800" spc="-5" dirty="0">
                <a:latin typeface="Times New Roman"/>
                <a:cs typeface="Times New Roman"/>
              </a:rPr>
              <a:t>book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301625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Identifies the drug products approved on the </a:t>
            </a:r>
            <a:r>
              <a:rPr sz="1800" spc="-5" dirty="0">
                <a:latin typeface="Times New Roman"/>
                <a:cs typeface="Times New Roman"/>
              </a:rPr>
              <a:t>basis </a:t>
            </a:r>
            <a:r>
              <a:rPr sz="1800" dirty="0">
                <a:latin typeface="Times New Roman"/>
                <a:cs typeface="Times New Roman"/>
              </a:rPr>
              <a:t>of safety and </a:t>
            </a:r>
            <a:r>
              <a:rPr sz="1800" spc="-5" dirty="0">
                <a:latin typeface="Times New Roman"/>
                <a:cs typeface="Times New Roman"/>
              </a:rPr>
              <a:t>effectiveness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  the Food and Drug Administration </a:t>
            </a:r>
            <a:r>
              <a:rPr sz="1800" spc="-5" dirty="0">
                <a:latin typeface="Times New Roman"/>
                <a:cs typeface="Times New Roman"/>
              </a:rPr>
              <a:t>(FDA) </a:t>
            </a:r>
            <a:r>
              <a:rPr sz="1800" dirty="0">
                <a:latin typeface="Times New Roman"/>
                <a:cs typeface="Times New Roman"/>
              </a:rPr>
              <a:t>under the Federal Food , Drug , and  </a:t>
            </a:r>
            <a:r>
              <a:rPr sz="1800" spc="-5" dirty="0">
                <a:latin typeface="Times New Roman"/>
                <a:cs typeface="Times New Roman"/>
              </a:rPr>
              <a:t>Cosmetic Act </a:t>
            </a:r>
            <a:r>
              <a:rPr sz="1800" dirty="0">
                <a:latin typeface="Times New Roman"/>
                <a:cs typeface="Times New Roman"/>
              </a:rPr>
              <a:t>( the act ) and related patent and exclusively information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Formally </a:t>
            </a:r>
            <a:r>
              <a:rPr sz="1800" dirty="0">
                <a:latin typeface="Times New Roman"/>
                <a:cs typeface="Times New Roman"/>
              </a:rPr>
              <a:t>called </a:t>
            </a:r>
            <a:r>
              <a:rPr sz="1800" spc="-5" dirty="0">
                <a:latin typeface="Times New Roman"/>
                <a:cs typeface="Times New Roman"/>
              </a:rPr>
              <a:t>Approved </a:t>
            </a:r>
            <a:r>
              <a:rPr sz="1800" dirty="0">
                <a:latin typeface="Times New Roman"/>
                <a:cs typeface="Times New Roman"/>
              </a:rPr>
              <a:t>Drug </a:t>
            </a:r>
            <a:r>
              <a:rPr sz="1800" spc="-5" dirty="0">
                <a:latin typeface="Times New Roman"/>
                <a:cs typeface="Times New Roman"/>
              </a:rPr>
              <a:t>Products </a:t>
            </a:r>
            <a:r>
              <a:rPr sz="1800" dirty="0">
                <a:latin typeface="Times New Roman"/>
                <a:cs typeface="Times New Roman"/>
              </a:rPr>
              <a:t>with Therapeutic Equivalence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Evolutions.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Orange book does not include drugs only approved </a:t>
            </a:r>
            <a:r>
              <a:rPr sz="1800" spc="-5" dirty="0">
                <a:latin typeface="Times New Roman"/>
                <a:cs typeface="Times New Roman"/>
              </a:rPr>
              <a:t>as safe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14605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Drugs whose </a:t>
            </a:r>
            <a:r>
              <a:rPr sz="1800" dirty="0">
                <a:latin typeface="Times New Roman"/>
                <a:cs typeface="Times New Roman"/>
              </a:rPr>
              <a:t>safety or </a:t>
            </a:r>
            <a:r>
              <a:rPr sz="1800" spc="-5" dirty="0">
                <a:latin typeface="Times New Roman"/>
                <a:cs typeface="Times New Roman"/>
              </a:rPr>
              <a:t>efficacy </a:t>
            </a:r>
            <a:r>
              <a:rPr sz="1800" dirty="0">
                <a:latin typeface="Times New Roman"/>
                <a:cs typeface="Times New Roman"/>
              </a:rPr>
              <a:t>approval </a:t>
            </a:r>
            <a:r>
              <a:rPr sz="1800" spc="-5" dirty="0">
                <a:latin typeface="Times New Roman"/>
                <a:cs typeface="Times New Roman"/>
              </a:rPr>
              <a:t>has </a:t>
            </a:r>
            <a:r>
              <a:rPr sz="1800" dirty="0">
                <a:latin typeface="Times New Roman"/>
                <a:cs typeface="Times New Roman"/>
              </a:rPr>
              <a:t>been </a:t>
            </a:r>
            <a:r>
              <a:rPr sz="1800" spc="-5" dirty="0">
                <a:latin typeface="Times New Roman"/>
                <a:cs typeface="Times New Roman"/>
              </a:rPr>
              <a:t>withdrawal </a:t>
            </a:r>
            <a:r>
              <a:rPr sz="1800" dirty="0">
                <a:latin typeface="Times New Roman"/>
                <a:cs typeface="Times New Roman"/>
              </a:rPr>
              <a:t>are also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excluded  from the Orange book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252095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drug that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currently subject to regulatory action </a:t>
            </a:r>
            <a:r>
              <a:rPr sz="1800" spc="-5" dirty="0">
                <a:latin typeface="Times New Roman"/>
                <a:cs typeface="Times New Roman"/>
              </a:rPr>
              <a:t>may </a:t>
            </a:r>
            <a:r>
              <a:rPr sz="1800" dirty="0">
                <a:latin typeface="Times New Roman"/>
                <a:cs typeface="Times New Roman"/>
              </a:rPr>
              <a:t>still appear in the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orange  book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43800" y="304800"/>
            <a:ext cx="990600" cy="1004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8555" y="246888"/>
            <a:ext cx="8095615" cy="963294"/>
            <a:chOff x="638555" y="246888"/>
            <a:chExt cx="8095615" cy="963294"/>
          </a:xfrm>
        </p:grpSpPr>
        <p:sp>
          <p:nvSpPr>
            <p:cNvPr id="3" name="object 3"/>
            <p:cNvSpPr/>
            <p:nvPr/>
          </p:nvSpPr>
          <p:spPr>
            <a:xfrm>
              <a:off x="638555" y="246888"/>
              <a:ext cx="8095488" cy="963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799" y="274320"/>
              <a:ext cx="8001000" cy="8686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274320"/>
            <a:ext cx="8001000" cy="86868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/>
              <a:t>THE ORANGE BOOK CONSISTS OF 4</a:t>
            </a:r>
            <a:r>
              <a:rPr spc="-170" dirty="0"/>
              <a:t> </a:t>
            </a:r>
            <a:r>
              <a:rPr spc="-45" dirty="0"/>
              <a:t>PARTS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497838"/>
            <a:ext cx="7745730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orange book </a:t>
            </a:r>
            <a:r>
              <a:rPr sz="1800" spc="-5" dirty="0">
                <a:latin typeface="Times New Roman"/>
                <a:cs typeface="Times New Roman"/>
              </a:rPr>
              <a:t>is composed </a:t>
            </a:r>
            <a:r>
              <a:rPr sz="1800" dirty="0">
                <a:latin typeface="Times New Roman"/>
                <a:cs typeface="Times New Roman"/>
              </a:rPr>
              <a:t>of the following 4 </a:t>
            </a:r>
            <a:r>
              <a:rPr sz="1800" spc="-5" dirty="0">
                <a:latin typeface="Times New Roman"/>
                <a:cs typeface="Times New Roman"/>
              </a:rPr>
              <a:t>parts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Approved </a:t>
            </a:r>
            <a:r>
              <a:rPr sz="1800" dirty="0">
                <a:latin typeface="Times New Roman"/>
                <a:cs typeface="Times New Roman"/>
              </a:rPr>
              <a:t>prescription drug products with therapeutic equivalence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evolutions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Approved OTC (over the counter ) drug products for </a:t>
            </a:r>
            <a:r>
              <a:rPr sz="1800" spc="-5" dirty="0">
                <a:latin typeface="Times New Roman"/>
                <a:cs typeface="Times New Roman"/>
              </a:rPr>
              <a:t>those </a:t>
            </a:r>
            <a:r>
              <a:rPr sz="1800" dirty="0">
                <a:latin typeface="Times New Roman"/>
                <a:cs typeface="Times New Roman"/>
              </a:rPr>
              <a:t>medications that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may  </a:t>
            </a:r>
            <a:r>
              <a:rPr sz="1800" dirty="0">
                <a:latin typeface="Times New Roman"/>
                <a:cs typeface="Times New Roman"/>
              </a:rPr>
              <a:t>not be </a:t>
            </a:r>
            <a:r>
              <a:rPr sz="1800" spc="-5" dirty="0">
                <a:latin typeface="Times New Roman"/>
                <a:cs typeface="Times New Roman"/>
              </a:rPr>
              <a:t>marketed </a:t>
            </a:r>
            <a:r>
              <a:rPr sz="1800" dirty="0">
                <a:latin typeface="Times New Roman"/>
                <a:cs typeface="Times New Roman"/>
              </a:rPr>
              <a:t>without </a:t>
            </a:r>
            <a:r>
              <a:rPr sz="1800" spc="-5" dirty="0">
                <a:latin typeface="Times New Roman"/>
                <a:cs typeface="Times New Roman"/>
              </a:rPr>
              <a:t>new </a:t>
            </a:r>
            <a:r>
              <a:rPr sz="1800" dirty="0">
                <a:latin typeface="Times New Roman"/>
                <a:cs typeface="Times New Roman"/>
              </a:rPr>
              <a:t>drug applications or </a:t>
            </a:r>
            <a:r>
              <a:rPr sz="1800" spc="-5" dirty="0">
                <a:latin typeface="Times New Roman"/>
                <a:cs typeface="Times New Roman"/>
              </a:rPr>
              <a:t>ANDs </a:t>
            </a:r>
            <a:r>
              <a:rPr sz="1800" dirty="0">
                <a:latin typeface="Times New Roman"/>
                <a:cs typeface="Times New Roman"/>
              </a:rPr>
              <a:t>(abbreviated </a:t>
            </a:r>
            <a:r>
              <a:rPr sz="1800" spc="-5" dirty="0">
                <a:latin typeface="Times New Roman"/>
                <a:cs typeface="Times New Roman"/>
              </a:rPr>
              <a:t>new </a:t>
            </a:r>
            <a:r>
              <a:rPr sz="1800" dirty="0">
                <a:latin typeface="Times New Roman"/>
                <a:cs typeface="Times New Roman"/>
              </a:rPr>
              <a:t>drug  application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Because they are not covered under existing OTC </a:t>
            </a:r>
            <a:r>
              <a:rPr sz="1800" spc="-5" dirty="0">
                <a:latin typeface="Times New Roman"/>
                <a:cs typeface="Times New Roman"/>
              </a:rPr>
              <a:t>monographs </a:t>
            </a:r>
            <a:r>
              <a:rPr sz="1800" dirty="0">
                <a:latin typeface="Times New Roman"/>
                <a:cs typeface="Times New Roman"/>
              </a:rPr>
              <a:t>: drug products  administered by the center for biologics evolution and research and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discontinued  products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08940" marR="104775" indent="-396240">
              <a:lnSpc>
                <a:spcPct val="120000"/>
              </a:lnSpc>
              <a:spcBef>
                <a:spcPts val="1150"/>
              </a:spcBef>
              <a:buFont typeface="Wingdings"/>
              <a:buChar char=""/>
              <a:tabLst>
                <a:tab pos="411480" algn="l"/>
                <a:tab pos="412115" algn="l"/>
              </a:tabLst>
            </a:pPr>
            <a:r>
              <a:rPr sz="1800" dirty="0">
                <a:latin typeface="Times New Roman"/>
                <a:cs typeface="Times New Roman"/>
              </a:rPr>
              <a:t>Drug Products with a </a:t>
            </a:r>
            <a:r>
              <a:rPr sz="1800" spc="-5" dirty="0">
                <a:latin typeface="Times New Roman"/>
                <a:cs typeface="Times New Roman"/>
              </a:rPr>
              <a:t>codes </a:t>
            </a:r>
            <a:r>
              <a:rPr sz="1800" dirty="0">
                <a:latin typeface="Times New Roman"/>
                <a:cs typeface="Times New Roman"/>
              </a:rPr>
              <a:t>are considered to be therapeutically equivalent .  Those </a:t>
            </a:r>
            <a:r>
              <a:rPr sz="1800" spc="-5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B code drugs ( requires further </a:t>
            </a:r>
            <a:r>
              <a:rPr sz="1800" spc="-10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investigation and review )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not therapeutically equivalent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0" y="304800"/>
            <a:ext cx="9906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275081"/>
            <a:ext cx="8229600" cy="563880"/>
          </a:xfrm>
          <a:custGeom>
            <a:avLst/>
            <a:gdLst/>
            <a:ahLst/>
            <a:cxnLst/>
            <a:rect l="l" t="t" r="r" b="b"/>
            <a:pathLst>
              <a:path w="8229600" h="563880">
                <a:moveTo>
                  <a:pt x="0" y="563880"/>
                </a:moveTo>
                <a:lnTo>
                  <a:pt x="8229600" y="563880"/>
                </a:lnTo>
                <a:lnTo>
                  <a:pt x="8229600" y="0"/>
                </a:lnTo>
                <a:lnTo>
                  <a:pt x="0" y="0"/>
                </a:lnTo>
                <a:lnTo>
                  <a:pt x="0" y="56388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7026" y="382270"/>
            <a:ext cx="1870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PURPLE</a:t>
            </a:r>
            <a:r>
              <a:rPr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BOOK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7952" y="944880"/>
            <a:ext cx="8382000" cy="5675630"/>
            <a:chOff x="377952" y="944880"/>
            <a:chExt cx="8382000" cy="5675630"/>
          </a:xfrm>
        </p:grpSpPr>
        <p:sp>
          <p:nvSpPr>
            <p:cNvPr id="5" name="object 5"/>
            <p:cNvSpPr/>
            <p:nvPr/>
          </p:nvSpPr>
          <p:spPr>
            <a:xfrm>
              <a:off x="409956" y="963168"/>
              <a:ext cx="8324088" cy="56570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952" y="944880"/>
              <a:ext cx="8382000" cy="51922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990600"/>
              <a:ext cx="8229600" cy="5562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990600"/>
              <a:ext cx="8229600" cy="5562600"/>
            </a:xfrm>
            <a:custGeom>
              <a:avLst/>
              <a:gdLst/>
              <a:ahLst/>
              <a:cxnLst/>
              <a:rect l="l" t="t" r="r" b="b"/>
              <a:pathLst>
                <a:path w="8229600" h="5562600">
                  <a:moveTo>
                    <a:pt x="0" y="5562600"/>
                  </a:moveTo>
                  <a:lnTo>
                    <a:pt x="8229600" y="55626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5626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016253"/>
            <a:ext cx="8000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Lists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Licensed </a:t>
            </a:r>
            <a:r>
              <a:rPr sz="1800" b="1" dirty="0">
                <a:latin typeface="Times New Roman"/>
                <a:cs typeface="Times New Roman"/>
              </a:rPr>
              <a:t>Biological </a:t>
            </a:r>
            <a:r>
              <a:rPr sz="1800" b="1" spc="-10" dirty="0">
                <a:latin typeface="Times New Roman"/>
                <a:cs typeface="Times New Roman"/>
              </a:rPr>
              <a:t>Products With </a:t>
            </a:r>
            <a:r>
              <a:rPr sz="1800" b="1" spc="-5" dirty="0">
                <a:latin typeface="Times New Roman"/>
                <a:cs typeface="Times New Roman"/>
              </a:rPr>
              <a:t>Reference </a:t>
            </a:r>
            <a:r>
              <a:rPr sz="1800" b="1" spc="-10" dirty="0">
                <a:latin typeface="Times New Roman"/>
                <a:cs typeface="Times New Roman"/>
              </a:rPr>
              <a:t>Product </a:t>
            </a:r>
            <a:r>
              <a:rPr sz="1800" b="1" spc="-5" dirty="0">
                <a:latin typeface="Times New Roman"/>
                <a:cs typeface="Times New Roman"/>
              </a:rPr>
              <a:t>Exclusivity and  </a:t>
            </a:r>
            <a:r>
              <a:rPr sz="1800" b="1" dirty="0">
                <a:latin typeface="Times New Roman"/>
                <a:cs typeface="Times New Roman"/>
              </a:rPr>
              <a:t>Bio similarity or </a:t>
            </a:r>
            <a:r>
              <a:rPr sz="1800" b="1" spc="-5" dirty="0">
                <a:latin typeface="Times New Roman"/>
                <a:cs typeface="Times New Roman"/>
              </a:rPr>
              <a:t>Interchangeability </a:t>
            </a:r>
            <a:r>
              <a:rPr sz="1800" b="1" dirty="0">
                <a:latin typeface="Times New Roman"/>
                <a:cs typeface="Times New Roman"/>
              </a:rPr>
              <a:t>Evolutions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594938"/>
            <a:ext cx="7966709" cy="234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6559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The Purple book </a:t>
            </a:r>
            <a:r>
              <a:rPr sz="1800" dirty="0">
                <a:latin typeface="Times New Roman"/>
                <a:cs typeface="Times New Roman"/>
              </a:rPr>
              <a:t>Lists biological products , including any bio </a:t>
            </a:r>
            <a:r>
              <a:rPr sz="1800" spc="-5" dirty="0">
                <a:latin typeface="Times New Roman"/>
                <a:cs typeface="Times New Roman"/>
              </a:rPr>
              <a:t>similar </a:t>
            </a:r>
            <a:r>
              <a:rPr sz="1800" dirty="0">
                <a:latin typeface="Times New Roman"/>
                <a:cs typeface="Times New Roman"/>
              </a:rPr>
              <a:t>and  interchangeable biological products , licensed by </a:t>
            </a: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under the public</a:t>
            </a:r>
            <a:r>
              <a:rPr sz="1800" spc="-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health  Service </a:t>
            </a:r>
            <a:r>
              <a:rPr sz="1800" spc="-5" dirty="0">
                <a:latin typeface="Times New Roman"/>
                <a:cs typeface="Times New Roman"/>
              </a:rPr>
              <a:t>Act </a:t>
            </a:r>
            <a:r>
              <a:rPr sz="1800" dirty="0">
                <a:latin typeface="Times New Roman"/>
                <a:cs typeface="Times New Roman"/>
              </a:rPr>
              <a:t>( the </a:t>
            </a:r>
            <a:r>
              <a:rPr sz="1800" spc="-5" dirty="0">
                <a:latin typeface="Times New Roman"/>
                <a:cs typeface="Times New Roman"/>
              </a:rPr>
              <a:t>PHS Act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Purple </a:t>
            </a:r>
            <a:r>
              <a:rPr sz="1800" dirty="0">
                <a:latin typeface="Times New Roman"/>
                <a:cs typeface="Times New Roman"/>
              </a:rPr>
              <a:t>book includes the data a biological products </a:t>
            </a:r>
            <a:r>
              <a:rPr sz="1800" spc="-5" dirty="0">
                <a:latin typeface="Times New Roman"/>
                <a:cs typeface="Times New Roman"/>
              </a:rPr>
              <a:t>was </a:t>
            </a:r>
            <a:r>
              <a:rPr sz="1800" dirty="0">
                <a:latin typeface="Times New Roman"/>
                <a:cs typeface="Times New Roman"/>
              </a:rPr>
              <a:t>licensed under 351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(a)  </a:t>
            </a:r>
            <a:r>
              <a:rPr sz="1800" spc="-5" dirty="0">
                <a:latin typeface="Times New Roman"/>
                <a:cs typeface="Times New Roman"/>
              </a:rPr>
              <a:t>PHS </a:t>
            </a:r>
            <a:r>
              <a:rPr sz="1800" dirty="0">
                <a:latin typeface="Times New Roman"/>
                <a:cs typeface="Times New Roman"/>
              </a:rPr>
              <a:t>(Public health service act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).</a:t>
            </a:r>
            <a:endParaRPr sz="1800">
              <a:latin typeface="Times New Roman"/>
              <a:cs typeface="Times New Roman"/>
            </a:endParaRPr>
          </a:p>
          <a:p>
            <a:pPr marL="355600" marR="269875" indent="-34290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Whether </a:t>
            </a:r>
            <a:r>
              <a:rPr sz="1800" spc="-10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evaluated the biological product for reference product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exclusivity  under section 351 (k) (7) of the </a:t>
            </a:r>
            <a:r>
              <a:rPr sz="1800" spc="-5" dirty="0">
                <a:latin typeface="Times New Roman"/>
                <a:cs typeface="Times New Roman"/>
              </a:rPr>
              <a:t>PHS </a:t>
            </a:r>
            <a:r>
              <a:rPr sz="1800" dirty="0">
                <a:latin typeface="Times New Roman"/>
                <a:cs typeface="Times New Roman"/>
              </a:rPr>
              <a:t>(Public health service) act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43200" y="228600"/>
            <a:ext cx="5791200" cy="3276600"/>
            <a:chOff x="2743200" y="228600"/>
            <a:chExt cx="5791200" cy="3276600"/>
          </a:xfrm>
        </p:grpSpPr>
        <p:sp>
          <p:nvSpPr>
            <p:cNvPr id="12" name="object 12"/>
            <p:cNvSpPr/>
            <p:nvPr/>
          </p:nvSpPr>
          <p:spPr>
            <a:xfrm>
              <a:off x="2743200" y="1752600"/>
              <a:ext cx="3200400" cy="1752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43800" y="228600"/>
              <a:ext cx="990600" cy="685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329895"/>
            <a:ext cx="8263255" cy="239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indent="-81280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246379" algn="l"/>
              </a:tabLst>
            </a:pPr>
            <a:r>
              <a:rPr sz="1800" spc="-5" dirty="0">
                <a:latin typeface="Times New Roman"/>
                <a:cs typeface="Times New Roman"/>
              </a:rPr>
              <a:t>FDA Organization, FDA </a:t>
            </a:r>
            <a:r>
              <a:rPr sz="1800" dirty="0">
                <a:latin typeface="Times New Roman"/>
                <a:cs typeface="Times New Roman"/>
              </a:rPr>
              <a:t>is an agency within</a:t>
            </a:r>
            <a:r>
              <a:rPr sz="1800" spc="-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R="100330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“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Department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of Health and Human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Services.”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393700" marR="5080" indent="-381000">
              <a:lnSpc>
                <a:spcPct val="100699"/>
              </a:lnSpc>
              <a:buSzPct val="110000"/>
              <a:buFont typeface="Arial"/>
              <a:buChar char="•"/>
              <a:tabLst>
                <a:tab pos="460375" algn="l"/>
                <a:tab pos="461009" algn="l"/>
              </a:tabLst>
            </a:pPr>
            <a:r>
              <a:rPr dirty="0"/>
              <a:t>	</a:t>
            </a:r>
            <a:r>
              <a:rPr sz="2000" dirty="0">
                <a:latin typeface="Times New Roman"/>
                <a:cs typeface="Times New Roman"/>
              </a:rPr>
              <a:t>It is responsible for regulating and supervising the safety of foods , </a:t>
            </a:r>
            <a:r>
              <a:rPr sz="2000" spc="-5" dirty="0">
                <a:latin typeface="Times New Roman"/>
                <a:cs typeface="Times New Roman"/>
              </a:rPr>
              <a:t>dietary  supplements, </a:t>
            </a:r>
            <a:r>
              <a:rPr sz="2000" dirty="0">
                <a:latin typeface="Times New Roman"/>
                <a:cs typeface="Times New Roman"/>
              </a:rPr>
              <a:t>drugs , vaccines , biological </a:t>
            </a:r>
            <a:r>
              <a:rPr sz="2000" spc="-5" dirty="0">
                <a:latin typeface="Times New Roman"/>
                <a:cs typeface="Times New Roman"/>
              </a:rPr>
              <a:t>medical </a:t>
            </a:r>
            <a:r>
              <a:rPr sz="2000" dirty="0">
                <a:latin typeface="Times New Roman"/>
                <a:cs typeface="Times New Roman"/>
              </a:rPr>
              <a:t>products , blood products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spc="-5" dirty="0">
                <a:latin typeface="Times New Roman"/>
                <a:cs typeface="Times New Roman"/>
              </a:rPr>
              <a:t>medical </a:t>
            </a:r>
            <a:r>
              <a:rPr sz="2000" dirty="0">
                <a:latin typeface="Times New Roman"/>
                <a:cs typeface="Times New Roman"/>
              </a:rPr>
              <a:t>devices , radiation – </a:t>
            </a:r>
            <a:r>
              <a:rPr sz="2000" spc="-5" dirty="0">
                <a:latin typeface="Times New Roman"/>
                <a:cs typeface="Times New Roman"/>
              </a:rPr>
              <a:t>emitting </a:t>
            </a:r>
            <a:r>
              <a:rPr sz="2000" dirty="0">
                <a:latin typeface="Times New Roman"/>
                <a:cs typeface="Times New Roman"/>
              </a:rPr>
              <a:t>devices , </a:t>
            </a:r>
            <a:r>
              <a:rPr sz="2000" spc="-25" dirty="0">
                <a:latin typeface="Times New Roman"/>
                <a:cs typeface="Times New Roman"/>
              </a:rPr>
              <a:t>Veterinary </a:t>
            </a:r>
            <a:r>
              <a:rPr sz="2000" dirty="0">
                <a:latin typeface="Times New Roman"/>
                <a:cs typeface="Times New Roman"/>
              </a:rPr>
              <a:t>products , </a:t>
            </a:r>
            <a:r>
              <a:rPr sz="2000" spc="-5" dirty="0">
                <a:latin typeface="Times New Roman"/>
                <a:cs typeface="Times New Roman"/>
              </a:rPr>
              <a:t>and  Cosmetics.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625977"/>
            <a:ext cx="5481955" cy="172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FDA has its </a:t>
            </a:r>
            <a:r>
              <a:rPr sz="1800" dirty="0">
                <a:latin typeface="Times New Roman"/>
                <a:cs typeface="Times New Roman"/>
              </a:rPr>
              <a:t>Headquarters at </a:t>
            </a:r>
            <a:r>
              <a:rPr sz="1800" spc="-5" dirty="0">
                <a:latin typeface="Times New Roman"/>
                <a:cs typeface="Times New Roman"/>
              </a:rPr>
              <a:t>White </a:t>
            </a:r>
            <a:r>
              <a:rPr sz="1800" dirty="0">
                <a:latin typeface="Times New Roman"/>
                <a:cs typeface="Times New Roman"/>
              </a:rPr>
              <a:t>oak ,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Maryland.</a:t>
            </a:r>
            <a:endParaRPr sz="1800">
              <a:latin typeface="Times New Roman"/>
              <a:cs typeface="Times New Roman"/>
            </a:endParaRPr>
          </a:p>
          <a:p>
            <a:pPr marL="408940" indent="-39624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latin typeface="Times New Roman"/>
                <a:cs typeface="Times New Roman"/>
              </a:rPr>
              <a:t>The agency also </a:t>
            </a:r>
            <a:r>
              <a:rPr sz="1800" spc="-5" dirty="0">
                <a:latin typeface="Times New Roman"/>
                <a:cs typeface="Times New Roman"/>
              </a:rPr>
              <a:t>has </a:t>
            </a:r>
            <a:r>
              <a:rPr sz="1800" dirty="0">
                <a:latin typeface="Times New Roman"/>
                <a:cs typeface="Times New Roman"/>
              </a:rPr>
              <a:t>223 field </a:t>
            </a:r>
            <a:r>
              <a:rPr sz="1800" spc="-5" dirty="0">
                <a:latin typeface="Times New Roman"/>
                <a:cs typeface="Times New Roman"/>
              </a:rPr>
              <a:t>officers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11480" indent="-39941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800" dirty="0">
                <a:latin typeface="Times New Roman"/>
                <a:cs typeface="Times New Roman"/>
              </a:rPr>
              <a:t>13 Laboratories located throughout the 50 states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united states </a:t>
            </a:r>
            <a:r>
              <a:rPr sz="1800" spc="-25" dirty="0">
                <a:latin typeface="Times New Roman"/>
                <a:cs typeface="Times New Roman"/>
              </a:rPr>
              <a:t>Virgin </a:t>
            </a:r>
            <a:r>
              <a:rPr sz="1800" dirty="0">
                <a:latin typeface="Times New Roman"/>
                <a:cs typeface="Times New Roman"/>
              </a:rPr>
              <a:t>Islands , and </a:t>
            </a:r>
            <a:r>
              <a:rPr sz="1800" spc="-5" dirty="0">
                <a:latin typeface="Times New Roman"/>
                <a:cs typeface="Times New Roman"/>
              </a:rPr>
              <a:t>Puerto </a:t>
            </a:r>
            <a:r>
              <a:rPr sz="1800" dirty="0">
                <a:latin typeface="Times New Roman"/>
                <a:cs typeface="Times New Roman"/>
              </a:rPr>
              <a:t>Rico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0" y="304800"/>
            <a:ext cx="990600" cy="107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79281" y="6464909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42745"/>
            <a:ext cx="8019415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54965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purple book in addition to the date licensed , also includes whether a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biological  product licensed under section 351 ( k) of the </a:t>
            </a:r>
            <a:r>
              <a:rPr sz="1800" spc="-5" dirty="0">
                <a:latin typeface="Times New Roman"/>
                <a:cs typeface="Times New Roman"/>
              </a:rPr>
              <a:t>PHS </a:t>
            </a:r>
            <a:r>
              <a:rPr sz="1800" dirty="0">
                <a:latin typeface="Times New Roman"/>
                <a:cs typeface="Times New Roman"/>
              </a:rPr>
              <a:t>(Public health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service)act.</a:t>
            </a:r>
            <a:endParaRPr sz="1800">
              <a:latin typeface="Times New Roman"/>
              <a:cs typeface="Times New Roman"/>
            </a:endParaRPr>
          </a:p>
          <a:p>
            <a:pPr marL="355600" marR="30988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PHS </a:t>
            </a:r>
            <a:r>
              <a:rPr sz="1800" dirty="0">
                <a:latin typeface="Times New Roman"/>
                <a:cs typeface="Times New Roman"/>
              </a:rPr>
              <a:t>(Public health service) </a:t>
            </a:r>
            <a:r>
              <a:rPr sz="1800" spc="-5" dirty="0">
                <a:latin typeface="Times New Roman"/>
                <a:cs typeface="Times New Roman"/>
              </a:rPr>
              <a:t>has </a:t>
            </a:r>
            <a:r>
              <a:rPr sz="1800" dirty="0">
                <a:latin typeface="Times New Roman"/>
                <a:cs typeface="Times New Roman"/>
              </a:rPr>
              <a:t>been determined by </a:t>
            </a: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to be bio </a:t>
            </a:r>
            <a:r>
              <a:rPr sz="1800" spc="-5" dirty="0">
                <a:latin typeface="Times New Roman"/>
                <a:cs typeface="Times New Roman"/>
              </a:rPr>
              <a:t>similar </a:t>
            </a:r>
            <a:r>
              <a:rPr sz="1800" dirty="0">
                <a:latin typeface="Times New Roman"/>
                <a:cs typeface="Times New Roman"/>
              </a:rPr>
              <a:t>to or  interchangeable </a:t>
            </a:r>
            <a:r>
              <a:rPr sz="1800" spc="-5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a reference biological product ( an already licensed </a:t>
            </a:r>
            <a:r>
              <a:rPr sz="1800" spc="-5" dirty="0">
                <a:latin typeface="Times New Roman"/>
                <a:cs typeface="Times New Roman"/>
              </a:rPr>
              <a:t>FDA  </a:t>
            </a:r>
            <a:r>
              <a:rPr sz="1800" dirty="0">
                <a:latin typeface="Times New Roman"/>
                <a:cs typeface="Times New Roman"/>
              </a:rPr>
              <a:t>biological product 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355600" marR="17208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Patent </a:t>
            </a:r>
            <a:r>
              <a:rPr sz="1800" dirty="0">
                <a:latin typeface="Times New Roman"/>
                <a:cs typeface="Times New Roman"/>
              </a:rPr>
              <a:t>Protection </a:t>
            </a:r>
            <a:r>
              <a:rPr sz="1800" spc="-5" dirty="0">
                <a:latin typeface="Times New Roman"/>
                <a:cs typeface="Times New Roman"/>
              </a:rPr>
              <a:t>Act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Affordable </a:t>
            </a:r>
            <a:r>
              <a:rPr sz="1800" dirty="0">
                <a:latin typeface="Times New Roman"/>
                <a:cs typeface="Times New Roman"/>
              </a:rPr>
              <a:t>Care </a:t>
            </a:r>
            <a:r>
              <a:rPr sz="1800" spc="-5" dirty="0">
                <a:latin typeface="Times New Roman"/>
                <a:cs typeface="Times New Roman"/>
              </a:rPr>
              <a:t>Act (Affordable </a:t>
            </a:r>
            <a:r>
              <a:rPr sz="1800" dirty="0">
                <a:latin typeface="Times New Roman"/>
                <a:cs typeface="Times New Roman"/>
              </a:rPr>
              <a:t>care act ) ,</a:t>
            </a:r>
            <a:r>
              <a:rPr sz="1800" spc="-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Signed  into law by President </a:t>
            </a:r>
            <a:r>
              <a:rPr sz="1800" spc="-5" dirty="0">
                <a:latin typeface="Times New Roman"/>
                <a:cs typeface="Times New Roman"/>
              </a:rPr>
              <a:t>Obama </a:t>
            </a:r>
            <a:r>
              <a:rPr sz="1800" dirty="0">
                <a:latin typeface="Times New Roman"/>
                <a:cs typeface="Times New Roman"/>
              </a:rPr>
              <a:t>on March 23, 2010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marR="185420" indent="-34290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Amends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PHS </a:t>
            </a:r>
            <a:r>
              <a:rPr sz="1800" dirty="0">
                <a:latin typeface="Times New Roman"/>
                <a:cs typeface="Times New Roman"/>
              </a:rPr>
              <a:t>act to create an abbreviated licensue pathway for biological that  are demonstrated 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endParaRPr sz="1800">
              <a:latin typeface="Times New Roman"/>
              <a:cs typeface="Times New Roman"/>
            </a:endParaRPr>
          </a:p>
          <a:p>
            <a:pPr marL="411480" indent="-39941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800" spc="-5" dirty="0">
                <a:latin typeface="Times New Roman"/>
                <a:cs typeface="Times New Roman"/>
              </a:rPr>
              <a:t>“Bio similar” </a:t>
            </a:r>
            <a:r>
              <a:rPr sz="1800" dirty="0">
                <a:latin typeface="Times New Roman"/>
                <a:cs typeface="Times New Roman"/>
              </a:rPr>
              <a:t>to or “ inter changeable “ </a:t>
            </a:r>
            <a:r>
              <a:rPr sz="1800" spc="-5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an </a:t>
            </a: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licensed biological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8755" y="304800"/>
            <a:ext cx="4438015" cy="725805"/>
            <a:chOff x="2238755" y="304800"/>
            <a:chExt cx="4438015" cy="725805"/>
          </a:xfrm>
        </p:grpSpPr>
        <p:sp>
          <p:nvSpPr>
            <p:cNvPr id="4" name="object 4"/>
            <p:cNvSpPr/>
            <p:nvPr/>
          </p:nvSpPr>
          <p:spPr>
            <a:xfrm>
              <a:off x="2238755" y="353567"/>
              <a:ext cx="4437888" cy="556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25723" y="304800"/>
              <a:ext cx="2735579" cy="72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999" y="381000"/>
              <a:ext cx="4343400" cy="461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0" y="381000"/>
            <a:ext cx="4343400" cy="46228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066165">
              <a:lnSpc>
                <a:spcPct val="100000"/>
              </a:lnSpc>
              <a:spcBef>
                <a:spcPts val="215"/>
              </a:spcBef>
            </a:pPr>
            <a:r>
              <a:rPr sz="24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PURPLE</a:t>
            </a:r>
            <a:r>
              <a:rPr sz="2400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24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BOOK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7162800" y="0"/>
            <a:ext cx="990600" cy="1079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237615"/>
            <a:chOff x="409955" y="246888"/>
            <a:chExt cx="8324215" cy="123761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1237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274320"/>
              <a:ext cx="8229600" cy="1143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PURPLE</a:t>
            </a:r>
            <a:r>
              <a:rPr sz="2400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24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BOOK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35940" y="1685823"/>
            <a:ext cx="7941945" cy="408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50825" indent="-354965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Times New Roman"/>
                <a:cs typeface="Times New Roman"/>
              </a:rPr>
              <a:t>This pathway is provided in the part of the affordable care act Known as the  BPCI Biological Price competition and Innovation Act at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2009.</a:t>
            </a:r>
            <a:endParaRPr sz="1900">
              <a:latin typeface="Times New Roman"/>
              <a:cs typeface="Times New Roman"/>
            </a:endParaRPr>
          </a:p>
          <a:p>
            <a:pPr marL="355600" marR="279400" indent="-342900">
              <a:lnSpc>
                <a:spcPct val="100000"/>
              </a:lnSpc>
              <a:spcBef>
                <a:spcPts val="1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Times New Roman"/>
                <a:cs typeface="Times New Roman"/>
              </a:rPr>
              <a:t>Bio </a:t>
            </a:r>
            <a:r>
              <a:rPr sz="1900" spc="-10" dirty="0">
                <a:latin typeface="Times New Roman"/>
                <a:cs typeface="Times New Roman"/>
              </a:rPr>
              <a:t>similar </a:t>
            </a:r>
            <a:r>
              <a:rPr sz="1900" spc="-5" dirty="0">
                <a:latin typeface="Times New Roman"/>
                <a:cs typeface="Times New Roman"/>
              </a:rPr>
              <a:t>and inter changeable biological products licensed under section  351 (k) of the PHS (Public health Service) act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Times New Roman"/>
                <a:cs typeface="Times New Roman"/>
              </a:rPr>
              <a:t>PHS </a:t>
            </a:r>
            <a:r>
              <a:rPr sz="2000" dirty="0">
                <a:latin typeface="Times New Roman"/>
                <a:cs typeface="Times New Roman"/>
              </a:rPr>
              <a:t>(Public health Service) act </a:t>
            </a:r>
            <a:r>
              <a:rPr sz="2000" spc="-5" dirty="0">
                <a:latin typeface="Times New Roman"/>
                <a:cs typeface="Times New Roman"/>
              </a:rPr>
              <a:t>will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listed </a:t>
            </a:r>
            <a:r>
              <a:rPr sz="2000" dirty="0">
                <a:latin typeface="Times New Roman"/>
                <a:cs typeface="Times New Roman"/>
              </a:rPr>
              <a:t>under the reference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to which bio </a:t>
            </a:r>
            <a:r>
              <a:rPr sz="2000" spc="-5" dirty="0">
                <a:latin typeface="Times New Roman"/>
                <a:cs typeface="Times New Roman"/>
              </a:rPr>
              <a:t>similarity </a:t>
            </a:r>
            <a:r>
              <a:rPr sz="2000" dirty="0">
                <a:latin typeface="Times New Roman"/>
                <a:cs typeface="Times New Roman"/>
              </a:rPr>
              <a:t>or inter changeability was demonstrated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355600" marR="79502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Healthcare provides can prescriber bio </a:t>
            </a:r>
            <a:r>
              <a:rPr sz="2000" spc="-5" dirty="0">
                <a:latin typeface="Times New Roman"/>
                <a:cs typeface="Times New Roman"/>
              </a:rPr>
              <a:t>similar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interchangeable  biological product just as they would prescribe other </a:t>
            </a:r>
            <a:r>
              <a:rPr sz="2000" spc="-5" dirty="0">
                <a:latin typeface="Times New Roman"/>
                <a:cs typeface="Times New Roman"/>
              </a:rPr>
              <a:t>medications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355600" marR="2730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 BPCI act Describes an </a:t>
            </a:r>
            <a:r>
              <a:rPr sz="2000" spc="-5" dirty="0">
                <a:latin typeface="Times New Roman"/>
                <a:cs typeface="Times New Roman"/>
              </a:rPr>
              <a:t>inter </a:t>
            </a:r>
            <a:r>
              <a:rPr sz="2000" dirty="0">
                <a:latin typeface="Times New Roman"/>
                <a:cs typeface="Times New Roman"/>
              </a:rPr>
              <a:t>changeable product as a product that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may 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substituted </a:t>
            </a:r>
            <a:r>
              <a:rPr sz="2000" dirty="0">
                <a:latin typeface="Times New Roman"/>
                <a:cs typeface="Times New Roman"/>
              </a:rPr>
              <a:t>for the reference product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67600" y="304800"/>
            <a:ext cx="990600" cy="1095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90875" y="887502"/>
            <a:ext cx="12763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sz="200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47089"/>
            <a:ext cx="785304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In contrast , FDA experts that a bio </a:t>
            </a:r>
            <a:r>
              <a:rPr sz="2000" spc="-5" dirty="0">
                <a:latin typeface="Times New Roman"/>
                <a:cs typeface="Times New Roman"/>
              </a:rPr>
              <a:t>similar </a:t>
            </a:r>
            <a:r>
              <a:rPr sz="2000" dirty="0">
                <a:latin typeface="Times New Roman"/>
                <a:cs typeface="Times New Roman"/>
              </a:rPr>
              <a:t>product will be </a:t>
            </a:r>
            <a:r>
              <a:rPr sz="2000" spc="-5" dirty="0">
                <a:latin typeface="Times New Roman"/>
                <a:cs typeface="Times New Roman"/>
              </a:rPr>
              <a:t>specificall  </a:t>
            </a:r>
            <a:r>
              <a:rPr sz="2000" dirty="0">
                <a:latin typeface="Times New Roman"/>
                <a:cs typeface="Times New Roman"/>
              </a:rPr>
              <a:t>prescribed by the healthcare provider and cannot be substituted for a  reference product at the pharmacy </a:t>
            </a:r>
            <a:r>
              <a:rPr sz="2000" spc="-5" dirty="0">
                <a:latin typeface="Times New Roman"/>
                <a:cs typeface="Times New Roman"/>
              </a:rPr>
              <a:t>level </a:t>
            </a:r>
            <a:r>
              <a:rPr sz="2000" dirty="0">
                <a:latin typeface="Times New Roman"/>
                <a:cs typeface="Times New Roman"/>
              </a:rPr>
              <a:t>separate </a:t>
            </a:r>
            <a:r>
              <a:rPr sz="2000" spc="-5" dirty="0">
                <a:latin typeface="Times New Roman"/>
                <a:cs typeface="Times New Roman"/>
              </a:rPr>
              <a:t>lists </a:t>
            </a:r>
            <a:r>
              <a:rPr sz="2000" dirty="0">
                <a:latin typeface="Times New Roman"/>
                <a:cs typeface="Times New Roman"/>
              </a:rPr>
              <a:t>for those biological  products regulated by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0312" y="2577210"/>
            <a:ext cx="7364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9910" marR="5080" indent="-3077845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CENTER</a:t>
            </a:r>
            <a:r>
              <a:rPr sz="2400" spc="-5" dirty="0"/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FOR</a:t>
            </a:r>
            <a:r>
              <a:rPr sz="2400" dirty="0"/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DRUG</a:t>
            </a:r>
            <a:r>
              <a:rPr sz="2400" spc="-5" dirty="0"/>
              <a:t>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</a:rPr>
              <a:t>EVALUTION</a:t>
            </a:r>
            <a:r>
              <a:rPr sz="2400" spc="-40" dirty="0"/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AND</a:t>
            </a:r>
            <a:r>
              <a:rPr sz="2400" spc="-5" dirty="0"/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RESEARCH </a:t>
            </a:r>
            <a:r>
              <a:rPr sz="2400" spc="-5" dirty="0"/>
              <a:t> (CDER</a:t>
            </a:r>
            <a:r>
              <a:rPr sz="2400" spc="10" dirty="0"/>
              <a:t> </a:t>
            </a:r>
            <a:r>
              <a:rPr sz="2400" dirty="0"/>
              <a:t>)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154988" y="3517213"/>
            <a:ext cx="7021830" cy="206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1371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CENTER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BIOLOGICS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EVALUATION 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RESEARCH</a:t>
            </a:r>
            <a:endParaRPr sz="2000">
              <a:latin typeface="Times New Roman"/>
              <a:cs typeface="Times New Roman"/>
            </a:endParaRPr>
          </a:p>
          <a:p>
            <a:pPr marL="314896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(CBER)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Times New Roman"/>
              <a:cs typeface="Times New Roman"/>
            </a:endParaRPr>
          </a:p>
          <a:p>
            <a:pPr marL="2393315" indent="-6292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393315" algn="l"/>
                <a:tab pos="2393950" algn="l"/>
              </a:tabLst>
            </a:pPr>
            <a:r>
              <a:rPr sz="1800" spc="-5" dirty="0">
                <a:latin typeface="Times New Roman"/>
                <a:cs typeface="Times New Roman"/>
              </a:rPr>
              <a:t>will </a:t>
            </a:r>
            <a:r>
              <a:rPr sz="1800" dirty="0">
                <a:latin typeface="Times New Roman"/>
                <a:cs typeface="Times New Roman"/>
              </a:rPr>
              <a:t>be updated periodically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7200" y="0"/>
            <a:ext cx="914400" cy="1050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810895"/>
            <a:chOff x="409955" y="246888"/>
            <a:chExt cx="8324215" cy="81089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81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29611" y="381000"/>
              <a:ext cx="4745736" cy="618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" y="274320"/>
              <a:ext cx="8229600" cy="716280"/>
            </a:xfrm>
            <a:custGeom>
              <a:avLst/>
              <a:gdLst/>
              <a:ahLst/>
              <a:cxnLst/>
              <a:rect l="l" t="t" r="r" b="b"/>
              <a:pathLst>
                <a:path w="8229600" h="716280">
                  <a:moveTo>
                    <a:pt x="0" y="716279"/>
                  </a:moveTo>
                  <a:lnTo>
                    <a:pt x="8229600" y="71627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16279"/>
                  </a:lnTo>
                  <a:close/>
                </a:path>
              </a:pathLst>
            </a:custGeom>
            <a:ln w="9143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12873" y="458470"/>
            <a:ext cx="4316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DRUG MASTER FILES ( DMF ) </a:t>
            </a:r>
            <a:r>
              <a:rPr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in</a:t>
            </a:r>
            <a:r>
              <a:rPr u="heavy" spc="-1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961389"/>
            <a:ext cx="8051800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77850" indent="-330835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Drug Master file </a:t>
            </a:r>
            <a:r>
              <a:rPr sz="1800" spc="-5" dirty="0">
                <a:latin typeface="Times New Roman"/>
                <a:cs typeface="Times New Roman"/>
              </a:rPr>
              <a:t>(DMF) is </a:t>
            </a:r>
            <a:r>
              <a:rPr sz="1800" dirty="0">
                <a:latin typeface="Times New Roman"/>
                <a:cs typeface="Times New Roman"/>
              </a:rPr>
              <a:t>a confidential , detailed document </a:t>
            </a:r>
            <a:r>
              <a:rPr sz="1800" spc="-5" dirty="0">
                <a:latin typeface="Times New Roman"/>
                <a:cs typeface="Times New Roman"/>
              </a:rPr>
              <a:t>submitted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  Active Pharmaceutical Ingredient (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API)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API </a:t>
            </a:r>
            <a:r>
              <a:rPr sz="1800" dirty="0">
                <a:latin typeface="Times New Roman"/>
                <a:cs typeface="Times New Roman"/>
              </a:rPr>
              <a:t>manufacturers to the </a:t>
            </a:r>
            <a:r>
              <a:rPr sz="1800" spc="-5" dirty="0">
                <a:latin typeface="Times New Roman"/>
                <a:cs typeface="Times New Roman"/>
              </a:rPr>
              <a:t>U.S. </a:t>
            </a:r>
            <a:r>
              <a:rPr sz="1800" dirty="0">
                <a:latin typeface="Times New Roman"/>
                <a:cs typeface="Times New Roman"/>
              </a:rPr>
              <a:t>Food and Drug Administration (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FDA)</a:t>
            </a:r>
            <a:endParaRPr sz="1800">
              <a:latin typeface="Times New Roman"/>
              <a:cs typeface="Times New Roman"/>
            </a:endParaRPr>
          </a:p>
          <a:p>
            <a:pPr marL="355600" marR="108585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Drug Master File contains the </a:t>
            </a:r>
            <a:r>
              <a:rPr sz="1800" spc="-5" dirty="0">
                <a:latin typeface="Times New Roman"/>
                <a:cs typeface="Times New Roman"/>
              </a:rPr>
              <a:t>chemistry </a:t>
            </a:r>
            <a:r>
              <a:rPr sz="1800" dirty="0">
                <a:latin typeface="Times New Roman"/>
                <a:cs typeface="Times New Roman"/>
              </a:rPr>
              <a:t>, manufacturing , and controls of a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drug  component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 DMF </a:t>
            </a:r>
            <a:r>
              <a:rPr sz="1800" dirty="0">
                <a:latin typeface="Times New Roman"/>
                <a:cs typeface="Times New Roman"/>
              </a:rPr>
              <a:t>required to </a:t>
            </a:r>
            <a:r>
              <a:rPr sz="1800" spc="-5" dirty="0">
                <a:latin typeface="Times New Roman"/>
                <a:cs typeface="Times New Roman"/>
              </a:rPr>
              <a:t>supply </a:t>
            </a:r>
            <a:r>
              <a:rPr sz="1800" dirty="0">
                <a:latin typeface="Times New Roman"/>
                <a:cs typeface="Times New Roman"/>
              </a:rPr>
              <a:t>bulk materials to the United </a:t>
            </a:r>
            <a:r>
              <a:rPr sz="1800" spc="-5" dirty="0">
                <a:latin typeface="Times New Roman"/>
                <a:cs typeface="Times New Roman"/>
              </a:rPr>
              <a:t>States </a:t>
            </a:r>
            <a:r>
              <a:rPr sz="1800" dirty="0">
                <a:latin typeface="Times New Roman"/>
                <a:cs typeface="Times New Roman"/>
              </a:rPr>
              <a:t>, but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dirty="0"/>
              <a:t>	</a:t>
            </a: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does not require all manufactures to </a:t>
            </a:r>
            <a:r>
              <a:rPr sz="1800" spc="-5" dirty="0">
                <a:latin typeface="Times New Roman"/>
                <a:cs typeface="Times New Roman"/>
              </a:rPr>
              <a:t>submit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DMF may </a:t>
            </a:r>
            <a:r>
              <a:rPr sz="1800" dirty="0">
                <a:latin typeface="Times New Roman"/>
                <a:cs typeface="Times New Roman"/>
              </a:rPr>
              <a:t>be </a:t>
            </a:r>
            <a:r>
              <a:rPr sz="1800" spc="-5" dirty="0">
                <a:latin typeface="Times New Roman"/>
                <a:cs typeface="Times New Roman"/>
              </a:rPr>
              <a:t>used </a:t>
            </a:r>
            <a:r>
              <a:rPr sz="1800" dirty="0">
                <a:latin typeface="Times New Roman"/>
                <a:cs typeface="Times New Roman"/>
              </a:rPr>
              <a:t>to support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  Investigational </a:t>
            </a:r>
            <a:r>
              <a:rPr sz="1800" spc="-5" dirty="0">
                <a:latin typeface="Times New Roman"/>
                <a:cs typeface="Times New Roman"/>
              </a:rPr>
              <a:t>New </a:t>
            </a:r>
            <a:r>
              <a:rPr sz="1800" dirty="0">
                <a:latin typeface="Times New Roman"/>
                <a:cs typeface="Times New Roman"/>
              </a:rPr>
              <a:t>Drug Application </a:t>
            </a:r>
            <a:r>
              <a:rPr sz="1800" spc="-5" dirty="0">
                <a:latin typeface="Times New Roman"/>
                <a:cs typeface="Times New Roman"/>
              </a:rPr>
              <a:t>(IND)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New </a:t>
            </a:r>
            <a:r>
              <a:rPr sz="1800" dirty="0">
                <a:latin typeface="Times New Roman"/>
                <a:cs typeface="Times New Roman"/>
              </a:rPr>
              <a:t>Drug Application ( </a:t>
            </a:r>
            <a:r>
              <a:rPr sz="1800" spc="-5" dirty="0">
                <a:latin typeface="Times New Roman"/>
                <a:cs typeface="Times New Roman"/>
              </a:rPr>
              <a:t>NDA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355600" marR="80327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An </a:t>
            </a:r>
            <a:r>
              <a:rPr sz="1800" dirty="0">
                <a:latin typeface="Times New Roman"/>
                <a:cs typeface="Times New Roman"/>
              </a:rPr>
              <a:t>Abbreviated </a:t>
            </a:r>
            <a:r>
              <a:rPr sz="1800" spc="-5" dirty="0">
                <a:latin typeface="Times New Roman"/>
                <a:cs typeface="Times New Roman"/>
              </a:rPr>
              <a:t>New </a:t>
            </a:r>
            <a:r>
              <a:rPr sz="1800" dirty="0">
                <a:latin typeface="Times New Roman"/>
                <a:cs typeface="Times New Roman"/>
              </a:rPr>
              <a:t>Drug Application </a:t>
            </a:r>
            <a:r>
              <a:rPr sz="1800" spc="-5" dirty="0">
                <a:latin typeface="Times New Roman"/>
                <a:cs typeface="Times New Roman"/>
              </a:rPr>
              <a:t>(ANDA), </a:t>
            </a:r>
            <a:r>
              <a:rPr sz="1800" dirty="0">
                <a:latin typeface="Times New Roman"/>
                <a:cs typeface="Times New Roman"/>
              </a:rPr>
              <a:t>another </a:t>
            </a:r>
            <a:r>
              <a:rPr sz="1800" spc="-5" dirty="0">
                <a:latin typeface="Times New Roman"/>
                <a:cs typeface="Times New Roman"/>
              </a:rPr>
              <a:t>DMF </a:t>
            </a:r>
            <a:r>
              <a:rPr sz="1800" dirty="0">
                <a:latin typeface="Times New Roman"/>
                <a:cs typeface="Times New Roman"/>
              </a:rPr>
              <a:t>, an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Export  Application , or related documents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96200" y="0"/>
            <a:ext cx="9906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74764"/>
            <a:ext cx="7997190" cy="27882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FDA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says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DMF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cannot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 </a:t>
            </a:r>
            <a:r>
              <a:rPr sz="1800" spc="-5" dirty="0">
                <a:latin typeface="Times New Roman"/>
                <a:cs typeface="Times New Roman"/>
              </a:rPr>
              <a:t>substituted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 </a:t>
            </a:r>
            <a:r>
              <a:rPr sz="1800" spc="-5" dirty="0">
                <a:latin typeface="Times New Roman"/>
                <a:cs typeface="Times New Roman"/>
              </a:rPr>
              <a:t>IND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NDA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ANDA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Times New Roman"/>
                <a:cs typeface="Times New Roman"/>
              </a:rPr>
              <a:t>Export application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81915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“ </a:t>
            </a:r>
            <a:r>
              <a:rPr sz="2000" b="1" spc="-5" dirty="0">
                <a:latin typeface="Times New Roman"/>
                <a:cs typeface="Times New Roman"/>
              </a:rPr>
              <a:t>It </a:t>
            </a:r>
            <a:r>
              <a:rPr sz="2000" b="1" dirty="0">
                <a:latin typeface="Times New Roman"/>
                <a:cs typeface="Times New Roman"/>
              </a:rPr>
              <a:t>is not </a:t>
            </a:r>
            <a:r>
              <a:rPr sz="2000" b="1" spc="-5" dirty="0">
                <a:latin typeface="Times New Roman"/>
                <a:cs typeface="Times New Roman"/>
              </a:rPr>
              <a:t>Approved </a:t>
            </a:r>
            <a:r>
              <a:rPr sz="2000" b="1" dirty="0">
                <a:latin typeface="Times New Roman"/>
                <a:cs typeface="Times New Roman"/>
              </a:rPr>
              <a:t>or </a:t>
            </a:r>
            <a:r>
              <a:rPr sz="2000" b="1" spc="-5" dirty="0">
                <a:latin typeface="Times New Roman"/>
                <a:cs typeface="Times New Roman"/>
              </a:rPr>
              <a:t>disapproved </a:t>
            </a:r>
            <a:r>
              <a:rPr sz="2000" b="1" dirty="0">
                <a:latin typeface="Times New Roman"/>
                <a:cs typeface="Times New Roman"/>
              </a:rPr>
              <a:t>“</a:t>
            </a:r>
            <a:r>
              <a:rPr sz="2000" b="1" spc="-2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418592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Times New Roman"/>
                <a:cs typeface="Times New Roman"/>
              </a:rPr>
              <a:t>according to the </a:t>
            </a:r>
            <a:r>
              <a:rPr sz="1800" spc="-5" dirty="0">
                <a:latin typeface="Times New Roman"/>
                <a:cs typeface="Times New Roman"/>
              </a:rPr>
              <a:t>FDA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753235" marR="5080" indent="-1669414">
              <a:lnSpc>
                <a:spcPct val="100000"/>
              </a:lnSpc>
              <a:spcBef>
                <a:spcPts val="1590"/>
              </a:spcBef>
            </a:pPr>
            <a:r>
              <a:rPr sz="1800" b="1" spc="-20" dirty="0">
                <a:latin typeface="Times New Roman"/>
                <a:cs typeface="Times New Roman"/>
              </a:rPr>
              <a:t>“Technical </a:t>
            </a:r>
            <a:r>
              <a:rPr sz="1800" b="1" spc="-5" dirty="0">
                <a:latin typeface="Times New Roman"/>
                <a:cs typeface="Times New Roman"/>
              </a:rPr>
              <a:t>Contents </a:t>
            </a:r>
            <a:r>
              <a:rPr sz="1800" b="1" dirty="0">
                <a:latin typeface="Times New Roman"/>
                <a:cs typeface="Times New Roman"/>
              </a:rPr>
              <a:t>of a </a:t>
            </a:r>
            <a:r>
              <a:rPr sz="1800" b="1" spc="-5" dirty="0">
                <a:latin typeface="Times New Roman"/>
                <a:cs typeface="Times New Roman"/>
              </a:rPr>
              <a:t>DMF </a:t>
            </a:r>
            <a:r>
              <a:rPr sz="1800" b="1" spc="-15" dirty="0">
                <a:latin typeface="Times New Roman"/>
                <a:cs typeface="Times New Roman"/>
              </a:rPr>
              <a:t>are </a:t>
            </a:r>
            <a:r>
              <a:rPr sz="1800" b="1" spc="-5" dirty="0">
                <a:latin typeface="Times New Roman"/>
                <a:cs typeface="Times New Roman"/>
              </a:rPr>
              <a:t>reviewed </a:t>
            </a:r>
            <a:r>
              <a:rPr sz="1800" b="1" dirty="0">
                <a:latin typeface="Times New Roman"/>
                <a:cs typeface="Times New Roman"/>
              </a:rPr>
              <a:t>only in connection with the </a:t>
            </a:r>
            <a:r>
              <a:rPr sz="1800" b="1" spc="-5" dirty="0">
                <a:latin typeface="Times New Roman"/>
                <a:cs typeface="Times New Roman"/>
              </a:rPr>
              <a:t>review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  an</a:t>
            </a:r>
            <a:r>
              <a:rPr sz="1800" b="1" spc="-5" dirty="0">
                <a:latin typeface="Times New Roman"/>
                <a:cs typeface="Times New Roman"/>
              </a:rPr>
              <a:t> IND </a:t>
            </a:r>
            <a:r>
              <a:rPr sz="1800" b="1" dirty="0">
                <a:latin typeface="Times New Roman"/>
                <a:cs typeface="Times New Roman"/>
              </a:rPr>
              <a:t>,</a:t>
            </a:r>
            <a:r>
              <a:rPr sz="1800" b="1" spc="-5" dirty="0">
                <a:latin typeface="Times New Roman"/>
                <a:cs typeface="Times New Roman"/>
              </a:rPr>
              <a:t> NDA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,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ANDA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Export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Application</a:t>
            </a:r>
            <a:r>
              <a:rPr sz="1800" b="1" dirty="0">
                <a:latin typeface="Times New Roman"/>
                <a:cs typeface="Times New Roman"/>
              </a:rPr>
              <a:t> 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750945"/>
            <a:ext cx="7710170" cy="198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3845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API </a:t>
            </a:r>
            <a:r>
              <a:rPr sz="1800" dirty="0">
                <a:latin typeface="Times New Roman"/>
                <a:cs typeface="Times New Roman"/>
              </a:rPr>
              <a:t>manufactures with a </a:t>
            </a:r>
            <a:r>
              <a:rPr sz="1800" spc="-10" dirty="0">
                <a:latin typeface="Times New Roman"/>
                <a:cs typeface="Times New Roman"/>
              </a:rPr>
              <a:t>large </a:t>
            </a:r>
            <a:r>
              <a:rPr sz="1800" spc="-5" dirty="0">
                <a:latin typeface="Times New Roman"/>
                <a:cs typeface="Times New Roman"/>
              </a:rPr>
              <a:t>number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DMF s </a:t>
            </a:r>
            <a:r>
              <a:rPr sz="1800" dirty="0">
                <a:latin typeface="Times New Roman"/>
                <a:cs typeface="Times New Roman"/>
              </a:rPr>
              <a:t>are often considered </a:t>
            </a:r>
            <a:r>
              <a:rPr sz="1800" spc="-5" dirty="0">
                <a:latin typeface="Times New Roman"/>
                <a:cs typeface="Times New Roman"/>
              </a:rPr>
              <a:t>more  </a:t>
            </a:r>
            <a:r>
              <a:rPr sz="1800" dirty="0">
                <a:latin typeface="Times New Roman"/>
                <a:cs typeface="Times New Roman"/>
              </a:rPr>
              <a:t>reliable in </a:t>
            </a:r>
            <a:r>
              <a:rPr sz="1800" spc="-5" dirty="0">
                <a:latin typeface="Times New Roman"/>
                <a:cs typeface="Times New Roman"/>
              </a:rPr>
              <a:t>terms </a:t>
            </a:r>
            <a:r>
              <a:rPr sz="1800" dirty="0">
                <a:latin typeface="Times New Roman"/>
                <a:cs typeface="Times New Roman"/>
              </a:rPr>
              <a:t>of Quality , regulatory standing , and ability to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meet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latin typeface="Times New Roman"/>
                <a:cs typeface="Times New Roman"/>
              </a:rPr>
              <a:t>Current </a:t>
            </a:r>
            <a:r>
              <a:rPr sz="1800" b="1" dirty="0">
                <a:latin typeface="Times New Roman"/>
                <a:cs typeface="Times New Roman"/>
              </a:rPr>
              <a:t>good manufacturing </a:t>
            </a:r>
            <a:r>
              <a:rPr sz="1800" b="1" spc="-5" dirty="0">
                <a:latin typeface="Times New Roman"/>
                <a:cs typeface="Times New Roman"/>
              </a:rPr>
              <a:t>Process </a:t>
            </a:r>
            <a:r>
              <a:rPr sz="1800" b="1" dirty="0">
                <a:latin typeface="Times New Roman"/>
                <a:cs typeface="Times New Roman"/>
              </a:rPr>
              <a:t>(c GMP ) </a:t>
            </a:r>
            <a:r>
              <a:rPr sz="1800" dirty="0">
                <a:latin typeface="Times New Roman"/>
                <a:cs typeface="Times New Roman"/>
              </a:rPr>
              <a:t>requirements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Before </a:t>
            </a:r>
            <a:r>
              <a:rPr sz="1800" spc="-5" dirty="0">
                <a:latin typeface="Times New Roman"/>
                <a:cs typeface="Times New Roman"/>
              </a:rPr>
              <a:t>DMFs </a:t>
            </a:r>
            <a:r>
              <a:rPr sz="1800" dirty="0">
                <a:latin typeface="Times New Roman"/>
                <a:cs typeface="Times New Roman"/>
              </a:rPr>
              <a:t>Can be reviewed , a manufacturer </a:t>
            </a:r>
            <a:r>
              <a:rPr sz="1800" spc="-5" dirty="0">
                <a:latin typeface="Times New Roman"/>
                <a:cs typeface="Times New Roman"/>
              </a:rPr>
              <a:t>must </a:t>
            </a:r>
            <a:r>
              <a:rPr sz="1800" dirty="0">
                <a:latin typeface="Times New Roman"/>
                <a:cs typeface="Times New Roman"/>
              </a:rPr>
              <a:t>submit a </a:t>
            </a:r>
            <a:r>
              <a:rPr sz="1800" spc="-5" dirty="0">
                <a:latin typeface="Times New Roman"/>
                <a:cs typeface="Times New Roman"/>
              </a:rPr>
              <a:t>dose </a:t>
            </a:r>
            <a:r>
              <a:rPr sz="1800" dirty="0">
                <a:latin typeface="Times New Roman"/>
                <a:cs typeface="Times New Roman"/>
              </a:rPr>
              <a:t>form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filling  that references the </a:t>
            </a:r>
            <a:r>
              <a:rPr sz="1800" spc="-5" dirty="0">
                <a:latin typeface="Times New Roman"/>
                <a:cs typeface="Times New Roman"/>
              </a:rPr>
              <a:t>DMF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400" y="228600"/>
            <a:ext cx="990600" cy="107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23289"/>
            <a:ext cx="8062595" cy="4819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Not </a:t>
            </a:r>
            <a:r>
              <a:rPr sz="2000" spc="-5" dirty="0">
                <a:latin typeface="Times New Roman"/>
                <a:cs typeface="Times New Roman"/>
              </a:rPr>
              <a:t>all </a:t>
            </a:r>
            <a:r>
              <a:rPr sz="2000" dirty="0">
                <a:latin typeface="Times New Roman"/>
                <a:cs typeface="Times New Roman"/>
              </a:rPr>
              <a:t>DMF s are reviewed by the </a:t>
            </a:r>
            <a:r>
              <a:rPr sz="2000" spc="5" dirty="0">
                <a:latin typeface="Times New Roman"/>
                <a:cs typeface="Times New Roman"/>
              </a:rPr>
              <a:t>FDA </a:t>
            </a:r>
            <a:r>
              <a:rPr sz="2000" dirty="0">
                <a:latin typeface="Times New Roman"/>
                <a:cs typeface="Times New Roman"/>
              </a:rPr>
              <a:t>, and the possessions of a DMF</a:t>
            </a:r>
            <a:r>
              <a:rPr sz="2000" spc="-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  a product does </a:t>
            </a:r>
            <a:r>
              <a:rPr sz="2000" spc="5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ensure that a manufacturer is producing that product or  able to supply it to the United </a:t>
            </a:r>
            <a:r>
              <a:rPr sz="2000" spc="-5" dirty="0">
                <a:latin typeface="Times New Roman"/>
                <a:cs typeface="Times New Roman"/>
              </a:rPr>
              <a:t>States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13589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In the Past , </a:t>
            </a:r>
            <a:r>
              <a:rPr sz="2000" spc="-5" dirty="0">
                <a:latin typeface="Times New Roman"/>
                <a:cs typeface="Times New Roman"/>
              </a:rPr>
              <a:t>Filling </a:t>
            </a:r>
            <a:r>
              <a:rPr sz="2000" dirty="0">
                <a:latin typeface="Times New Roman"/>
                <a:cs typeface="Times New Roman"/>
              </a:rPr>
              <a:t>a DMF was a way for </a:t>
            </a:r>
            <a:r>
              <a:rPr sz="2000" spc="-5" dirty="0">
                <a:latin typeface="Times New Roman"/>
                <a:cs typeface="Times New Roman"/>
              </a:rPr>
              <a:t>less </a:t>
            </a:r>
            <a:r>
              <a:rPr sz="2000" dirty="0">
                <a:latin typeface="Times New Roman"/>
                <a:cs typeface="Times New Roman"/>
              </a:rPr>
              <a:t>established </a:t>
            </a:r>
            <a:r>
              <a:rPr sz="2000" spc="-5" dirty="0">
                <a:latin typeface="Times New Roman"/>
                <a:cs typeface="Times New Roman"/>
              </a:rPr>
              <a:t>firms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claim </a:t>
            </a:r>
            <a:r>
              <a:rPr sz="2000" dirty="0">
                <a:latin typeface="Times New Roman"/>
                <a:cs typeface="Times New Roman"/>
              </a:rPr>
              <a:t>a  degree of </a:t>
            </a:r>
            <a:r>
              <a:rPr sz="2000" spc="-5" dirty="0">
                <a:latin typeface="Times New Roman"/>
                <a:cs typeface="Times New Roman"/>
              </a:rPr>
              <a:t>creditability </a:t>
            </a:r>
            <a:r>
              <a:rPr sz="2000" dirty="0">
                <a:latin typeface="Times New Roman"/>
                <a:cs typeface="Times New Roman"/>
              </a:rPr>
              <a:t>when </a:t>
            </a:r>
            <a:r>
              <a:rPr sz="2000" spc="-5" dirty="0">
                <a:latin typeface="Times New Roman"/>
                <a:cs typeface="Times New Roman"/>
              </a:rPr>
              <a:t>trying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sell </a:t>
            </a:r>
            <a:r>
              <a:rPr sz="2000" dirty="0">
                <a:latin typeface="Times New Roman"/>
                <a:cs typeface="Times New Roman"/>
              </a:rPr>
              <a:t>into the U.S.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markets.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4692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However , </a:t>
            </a:r>
            <a:r>
              <a:rPr sz="2000" spc="-5" dirty="0">
                <a:latin typeface="Times New Roman"/>
                <a:cs typeface="Times New Roman"/>
              </a:rPr>
              <a:t>since </a:t>
            </a:r>
            <a:r>
              <a:rPr sz="2000" spc="-20" dirty="0">
                <a:latin typeface="Times New Roman"/>
                <a:cs typeface="Times New Roman"/>
              </a:rPr>
              <a:t>DMF’s </a:t>
            </a:r>
            <a:r>
              <a:rPr sz="2000" dirty="0">
                <a:latin typeface="Times New Roman"/>
                <a:cs typeface="Times New Roman"/>
              </a:rPr>
              <a:t>are only reviewed when an </a:t>
            </a:r>
            <a:r>
              <a:rPr sz="2000" spc="5" dirty="0">
                <a:latin typeface="Times New Roman"/>
                <a:cs typeface="Times New Roman"/>
              </a:rPr>
              <a:t>ANDA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5" dirty="0">
                <a:latin typeface="Times New Roman"/>
                <a:cs typeface="Times New Roman"/>
              </a:rPr>
              <a:t>NDA  </a:t>
            </a:r>
            <a:r>
              <a:rPr sz="2000" dirty="0">
                <a:latin typeface="Times New Roman"/>
                <a:cs typeface="Times New Roman"/>
              </a:rPr>
              <a:t>references them , a </a:t>
            </a:r>
            <a:r>
              <a:rPr sz="2000" spc="5" dirty="0">
                <a:latin typeface="Times New Roman"/>
                <a:cs typeface="Times New Roman"/>
              </a:rPr>
              <a:t>DMF </a:t>
            </a:r>
            <a:r>
              <a:rPr sz="2000" dirty="0">
                <a:latin typeface="Times New Roman"/>
                <a:cs typeface="Times New Roman"/>
              </a:rPr>
              <a:t>that has not been reference is of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questionable  value even if the DMF holder thinks having a DMF </a:t>
            </a:r>
            <a:r>
              <a:rPr sz="2000" spc="-5" dirty="0">
                <a:latin typeface="Times New Roman"/>
                <a:cs typeface="Times New Roman"/>
              </a:rPr>
              <a:t>makes </a:t>
            </a:r>
            <a:r>
              <a:rPr sz="2000" dirty="0">
                <a:latin typeface="Times New Roman"/>
                <a:cs typeface="Times New Roman"/>
              </a:rPr>
              <a:t>them look  </a:t>
            </a:r>
            <a:r>
              <a:rPr sz="2000" spc="-5" dirty="0">
                <a:latin typeface="Times New Roman"/>
                <a:cs typeface="Times New Roman"/>
              </a:rPr>
              <a:t>legitimate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42735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Filling </a:t>
            </a:r>
            <a:r>
              <a:rPr sz="2000" dirty="0">
                <a:latin typeface="Times New Roman"/>
                <a:cs typeface="Times New Roman"/>
              </a:rPr>
              <a:t>the DMF s without any </a:t>
            </a:r>
            <a:r>
              <a:rPr sz="2000" spc="-5" dirty="0">
                <a:latin typeface="Times New Roman"/>
                <a:cs typeface="Times New Roman"/>
              </a:rPr>
              <a:t>Customers </a:t>
            </a:r>
            <a:r>
              <a:rPr sz="2000" dirty="0">
                <a:latin typeface="Times New Roman"/>
                <a:cs typeface="Times New Roman"/>
              </a:rPr>
              <a:t>in the U.S. has </a:t>
            </a:r>
            <a:r>
              <a:rPr sz="2000" spc="-5" dirty="0">
                <a:latin typeface="Times New Roman"/>
                <a:cs typeface="Times New Roman"/>
              </a:rPr>
              <a:t>become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much  less common </a:t>
            </a:r>
            <a:r>
              <a:rPr sz="2000" dirty="0">
                <a:latin typeface="Times New Roman"/>
                <a:cs typeface="Times New Roman"/>
              </a:rPr>
              <a:t>, so </a:t>
            </a:r>
            <a:r>
              <a:rPr sz="2000" spc="-5" dirty="0">
                <a:latin typeface="Times New Roman"/>
                <a:cs typeface="Times New Roman"/>
              </a:rPr>
              <a:t>more </a:t>
            </a:r>
            <a:r>
              <a:rPr sz="2000" dirty="0">
                <a:latin typeface="Times New Roman"/>
                <a:cs typeface="Times New Roman"/>
              </a:rPr>
              <a:t>recent DMF s are better indicator of intent to  manufacture than older DMF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4800" y="0"/>
            <a:ext cx="9906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01168"/>
            <a:ext cx="8324215" cy="661670"/>
            <a:chOff x="409955" y="201168"/>
            <a:chExt cx="8324215" cy="661670"/>
          </a:xfrm>
        </p:grpSpPr>
        <p:sp>
          <p:nvSpPr>
            <p:cNvPr id="3" name="object 3"/>
            <p:cNvSpPr/>
            <p:nvPr/>
          </p:nvSpPr>
          <p:spPr>
            <a:xfrm>
              <a:off x="409955" y="201168"/>
              <a:ext cx="8324088" cy="627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90900" y="243840"/>
              <a:ext cx="2421636" cy="618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28600"/>
              <a:ext cx="8229600" cy="533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TYPES OF</a:t>
            </a:r>
            <a:r>
              <a:rPr u="heavy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DMFs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938530"/>
            <a:ext cx="8001000" cy="4795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Five </a:t>
            </a:r>
            <a:r>
              <a:rPr sz="2000" b="1" spc="-30" dirty="0">
                <a:latin typeface="Times New Roman"/>
                <a:cs typeface="Times New Roman"/>
              </a:rPr>
              <a:t>Types </a:t>
            </a:r>
            <a:r>
              <a:rPr sz="2000" b="1" dirty="0">
                <a:latin typeface="Times New Roman"/>
                <a:cs typeface="Times New Roman"/>
              </a:rPr>
              <a:t>Of DMF</a:t>
            </a:r>
            <a:r>
              <a:rPr sz="2000" b="1" spc="-1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9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DMFs</a:t>
            </a:r>
            <a:r>
              <a:rPr sz="1800" b="1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55600" marR="65405" indent="-342900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dirty="0"/>
              <a:t>	</a:t>
            </a:r>
            <a:r>
              <a:rPr sz="1800" dirty="0">
                <a:latin typeface="Times New Roman"/>
                <a:cs typeface="Times New Roman"/>
              </a:rPr>
              <a:t>Manufacturing </a:t>
            </a:r>
            <a:r>
              <a:rPr sz="1800" spc="-5" dirty="0">
                <a:latin typeface="Times New Roman"/>
                <a:cs typeface="Times New Roman"/>
              </a:rPr>
              <a:t>site </a:t>
            </a:r>
            <a:r>
              <a:rPr sz="1800" dirty="0">
                <a:latin typeface="Times New Roman"/>
                <a:cs typeface="Times New Roman"/>
              </a:rPr>
              <a:t>, facilities, operating procedures and personal not specific to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 drug </a:t>
            </a:r>
            <a:r>
              <a:rPr sz="1800" spc="-5" dirty="0">
                <a:latin typeface="Times New Roman"/>
                <a:cs typeface="Times New Roman"/>
              </a:rPr>
              <a:t>substance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9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25" dirty="0">
                <a:latin typeface="Times New Roman"/>
                <a:cs typeface="Times New Roman"/>
              </a:rPr>
              <a:t>Type </a:t>
            </a:r>
            <a:r>
              <a:rPr sz="1800" dirty="0">
                <a:latin typeface="Times New Roman"/>
                <a:cs typeface="Times New Roman"/>
              </a:rPr>
              <a:t>I </a:t>
            </a:r>
            <a:r>
              <a:rPr sz="1800" spc="-5" dirty="0">
                <a:latin typeface="Times New Roman"/>
                <a:cs typeface="Times New Roman"/>
              </a:rPr>
              <a:t>DMFs </a:t>
            </a:r>
            <a:r>
              <a:rPr sz="1800" dirty="0">
                <a:latin typeface="Times New Roman"/>
                <a:cs typeface="Times New Roman"/>
              </a:rPr>
              <a:t>are no longer accepted by the </a:t>
            </a: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, but old ones remain </a:t>
            </a:r>
            <a:r>
              <a:rPr sz="1800" spc="-5" dirty="0">
                <a:latin typeface="Times New Roman"/>
                <a:cs typeface="Times New Roman"/>
              </a:rPr>
              <a:t>same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II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DMF s</a:t>
            </a:r>
            <a:r>
              <a:rPr sz="18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Drug Substances , </a:t>
            </a:r>
            <a:r>
              <a:rPr sz="1800" spc="-5" dirty="0">
                <a:latin typeface="Times New Roman"/>
                <a:cs typeface="Times New Roman"/>
              </a:rPr>
              <a:t>substance </a:t>
            </a:r>
            <a:r>
              <a:rPr sz="1800" dirty="0">
                <a:latin typeface="Times New Roman"/>
                <a:cs typeface="Times New Roman"/>
              </a:rPr>
              <a:t>intermediates , and materials </a:t>
            </a:r>
            <a:r>
              <a:rPr sz="1800" spc="-5" dirty="0">
                <a:latin typeface="Times New Roman"/>
                <a:cs typeface="Times New Roman"/>
              </a:rPr>
              <a:t>used </a:t>
            </a:r>
            <a:r>
              <a:rPr sz="1800" dirty="0">
                <a:latin typeface="Times New Roman"/>
                <a:cs typeface="Times New Roman"/>
              </a:rPr>
              <a:t>in their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preparation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or a drug product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360045" indent="-342900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spc="5" dirty="0">
                <a:latin typeface="Times New Roman"/>
                <a:cs typeface="Times New Roman"/>
              </a:rPr>
              <a:t>type </a:t>
            </a:r>
            <a:r>
              <a:rPr sz="1800" dirty="0">
                <a:latin typeface="Times New Roman"/>
                <a:cs typeface="Times New Roman"/>
              </a:rPr>
              <a:t>II </a:t>
            </a:r>
            <a:r>
              <a:rPr sz="1800" spc="-5" dirty="0">
                <a:latin typeface="Times New Roman"/>
                <a:cs typeface="Times New Roman"/>
              </a:rPr>
              <a:t>DMF s </a:t>
            </a:r>
            <a:r>
              <a:rPr sz="1800" dirty="0">
                <a:latin typeface="Times New Roman"/>
                <a:cs typeface="Times New Roman"/>
              </a:rPr>
              <a:t>, the </a:t>
            </a:r>
            <a:r>
              <a:rPr sz="1800" spc="-5" dirty="0">
                <a:latin typeface="Times New Roman"/>
                <a:cs typeface="Times New Roman"/>
              </a:rPr>
              <a:t>most common </a:t>
            </a:r>
            <a:r>
              <a:rPr sz="1800" dirty="0">
                <a:latin typeface="Times New Roman"/>
                <a:cs typeface="Times New Roman"/>
              </a:rPr>
              <a:t>form , can also cover </a:t>
            </a:r>
            <a:r>
              <a:rPr sz="1800" spc="-5" dirty="0">
                <a:latin typeface="Times New Roman"/>
                <a:cs typeface="Times New Roman"/>
              </a:rPr>
              <a:t>dosage </a:t>
            </a:r>
            <a:r>
              <a:rPr sz="1800" dirty="0">
                <a:latin typeface="Times New Roman"/>
                <a:cs typeface="Times New Roman"/>
              </a:rPr>
              <a:t>form drugs  manufactured under contract for another </a:t>
            </a:r>
            <a:r>
              <a:rPr sz="1800" spc="-5" dirty="0">
                <a:latin typeface="Times New Roman"/>
                <a:cs typeface="Times New Roman"/>
              </a:rPr>
              <a:t>company </a:t>
            </a:r>
            <a:r>
              <a:rPr sz="1800" dirty="0">
                <a:latin typeface="Times New Roman"/>
                <a:cs typeface="Times New Roman"/>
              </a:rPr>
              <a:t>which would file an </a:t>
            </a:r>
            <a:r>
              <a:rPr sz="1800" spc="-5" dirty="0">
                <a:latin typeface="Times New Roman"/>
                <a:cs typeface="Times New Roman"/>
              </a:rPr>
              <a:t>ANDA</a:t>
            </a:r>
            <a:r>
              <a:rPr sz="1800" spc="-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III DMF s</a:t>
            </a:r>
            <a:r>
              <a:rPr sz="18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55600" marR="247015" indent="-342900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Packing materials , form bottles and caps to </a:t>
            </a:r>
            <a:r>
              <a:rPr sz="1800" spc="-5" dirty="0">
                <a:latin typeface="Times New Roman"/>
                <a:cs typeface="Times New Roman"/>
              </a:rPr>
              <a:t>PVC </a:t>
            </a:r>
            <a:r>
              <a:rPr sz="1800" dirty="0">
                <a:latin typeface="Times New Roman"/>
                <a:cs typeface="Times New Roman"/>
              </a:rPr>
              <a:t>resin </a:t>
            </a:r>
            <a:r>
              <a:rPr sz="1800" spc="-5" dirty="0">
                <a:latin typeface="Times New Roman"/>
                <a:cs typeface="Times New Roman"/>
              </a:rPr>
              <a:t>used </a:t>
            </a:r>
            <a:r>
              <a:rPr sz="1800" dirty="0">
                <a:latin typeface="Times New Roman"/>
                <a:cs typeface="Times New Roman"/>
              </a:rPr>
              <a:t>in their </a:t>
            </a:r>
            <a:r>
              <a:rPr sz="1800" spc="-5" dirty="0">
                <a:latin typeface="Times New Roman"/>
                <a:cs typeface="Times New Roman"/>
              </a:rPr>
              <a:t>manufacture  must </a:t>
            </a:r>
            <a:r>
              <a:rPr sz="1800" dirty="0">
                <a:latin typeface="Times New Roman"/>
                <a:cs typeface="Times New Roman"/>
              </a:rPr>
              <a:t>be covered in a </a:t>
            </a:r>
            <a:r>
              <a:rPr sz="1800" spc="-5" dirty="0">
                <a:latin typeface="Times New Roman"/>
                <a:cs typeface="Times New Roman"/>
              </a:rPr>
              <a:t>DMF </a:t>
            </a:r>
            <a:r>
              <a:rPr sz="1800" dirty="0">
                <a:latin typeface="Times New Roman"/>
                <a:cs typeface="Times New Roman"/>
              </a:rPr>
              <a:t>or other </a:t>
            </a: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document such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an </a:t>
            </a:r>
            <a:r>
              <a:rPr sz="1800" spc="-5" dirty="0">
                <a:latin typeface="Times New Roman"/>
                <a:cs typeface="Times New Roman"/>
              </a:rPr>
              <a:t>NDA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0" y="304800"/>
            <a:ext cx="99060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73701"/>
            <a:ext cx="2120900" cy="4718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 DMF s</a:t>
            </a:r>
            <a:r>
              <a:rPr sz="1800" b="1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882141"/>
            <a:ext cx="7889240" cy="158051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411480" indent="-39941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800" dirty="0">
                <a:latin typeface="Times New Roman"/>
                <a:cs typeface="Times New Roman"/>
              </a:rPr>
              <a:t>Excipient , flavor , </a:t>
            </a:r>
            <a:r>
              <a:rPr sz="1800" spc="-5" dirty="0">
                <a:latin typeface="Times New Roman"/>
                <a:cs typeface="Times New Roman"/>
              </a:rPr>
              <a:t>essence </a:t>
            </a:r>
            <a:r>
              <a:rPr sz="1800" dirty="0">
                <a:latin typeface="Times New Roman"/>
                <a:cs typeface="Times New Roman"/>
              </a:rPr>
              <a:t>or material </a:t>
            </a:r>
            <a:r>
              <a:rPr sz="1800" spc="-5" dirty="0">
                <a:latin typeface="Times New Roman"/>
                <a:cs typeface="Times New Roman"/>
              </a:rPr>
              <a:t>DMF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Excipients are chemically inactive </a:t>
            </a:r>
            <a:r>
              <a:rPr sz="1800" spc="-5" dirty="0">
                <a:latin typeface="Times New Roman"/>
                <a:cs typeface="Times New Roman"/>
              </a:rPr>
              <a:t>substances </a:t>
            </a:r>
            <a:r>
              <a:rPr sz="1800" dirty="0">
                <a:latin typeface="Times New Roman"/>
                <a:cs typeface="Times New Roman"/>
              </a:rPr>
              <a:t>such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starches or cellulose used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  bind drug powder together </a:t>
            </a:r>
            <a:r>
              <a:rPr sz="1800" spc="-5" dirty="0">
                <a:latin typeface="Times New Roman"/>
                <a:cs typeface="Times New Roman"/>
              </a:rPr>
              <a:t>so </a:t>
            </a:r>
            <a:r>
              <a:rPr sz="1800" dirty="0">
                <a:latin typeface="Times New Roman"/>
                <a:cs typeface="Times New Roman"/>
              </a:rPr>
              <a:t>that it can be </a:t>
            </a:r>
            <a:r>
              <a:rPr sz="1800" spc="-5" dirty="0">
                <a:latin typeface="Times New Roman"/>
                <a:cs typeface="Times New Roman"/>
              </a:rPr>
              <a:t>pressured </a:t>
            </a:r>
            <a:r>
              <a:rPr sz="1800" dirty="0">
                <a:latin typeface="Times New Roman"/>
                <a:cs typeface="Times New Roman"/>
              </a:rPr>
              <a:t>into a tablet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11480" indent="-399415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1800" dirty="0">
                <a:latin typeface="Times New Roman"/>
                <a:cs typeface="Times New Roman"/>
              </a:rPr>
              <a:t>Other examples include flavorings in children's drugs , alcohol in liquids , etc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2604642"/>
            <a:ext cx="7853680" cy="316865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7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 DMF s</a:t>
            </a:r>
            <a:r>
              <a:rPr sz="1800" b="1" spc="-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accepted reference information not included in the other types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08940" indent="-396240">
              <a:lnSpc>
                <a:spcPct val="100000"/>
              </a:lnSpc>
              <a:spcBef>
                <a:spcPts val="1270"/>
              </a:spcBef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requires that </a:t>
            </a:r>
            <a:r>
              <a:rPr sz="1800" spc="-5" dirty="0">
                <a:latin typeface="Times New Roman"/>
                <a:cs typeface="Times New Roman"/>
              </a:rPr>
              <a:t>DMF </a:t>
            </a:r>
            <a:r>
              <a:rPr sz="1800" dirty="0">
                <a:latin typeface="Times New Roman"/>
                <a:cs typeface="Times New Roman"/>
              </a:rPr>
              <a:t>‘s be current at the </a:t>
            </a:r>
            <a:r>
              <a:rPr sz="1800" spc="-5" dirty="0">
                <a:latin typeface="Times New Roman"/>
                <a:cs typeface="Times New Roman"/>
              </a:rPr>
              <a:t>time </a:t>
            </a:r>
            <a:r>
              <a:rPr sz="1800" dirty="0">
                <a:latin typeface="Times New Roman"/>
                <a:cs typeface="Times New Roman"/>
              </a:rPr>
              <a:t>they re reviewed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08940" indent="-396240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regulations regarding </a:t>
            </a:r>
            <a:r>
              <a:rPr sz="1800" spc="-5" dirty="0">
                <a:latin typeface="Times New Roman"/>
                <a:cs typeface="Times New Roman"/>
              </a:rPr>
              <a:t>DMFs </a:t>
            </a:r>
            <a:r>
              <a:rPr sz="1800" dirty="0">
                <a:latin typeface="Times New Roman"/>
                <a:cs typeface="Times New Roman"/>
              </a:rPr>
              <a:t>states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411480">
              <a:lnSpc>
                <a:spcPct val="100000"/>
              </a:lnSpc>
              <a:spcBef>
                <a:spcPts val="5"/>
              </a:spcBef>
              <a:tabLst>
                <a:tab pos="4017645" algn="l"/>
              </a:tabLst>
            </a:pPr>
            <a:r>
              <a:rPr sz="1800" dirty="0">
                <a:latin typeface="Times New Roman"/>
                <a:cs typeface="Times New Roman"/>
              </a:rPr>
              <a:t>“ </a:t>
            </a:r>
            <a:r>
              <a:rPr sz="1800" spc="-5" dirty="0">
                <a:latin typeface="Times New Roman"/>
                <a:cs typeface="Times New Roman"/>
              </a:rPr>
              <a:t>Any </a:t>
            </a:r>
            <a:r>
              <a:rPr sz="1800" dirty="0">
                <a:latin typeface="Times New Roman"/>
                <a:cs typeface="Times New Roman"/>
              </a:rPr>
              <a:t>addition , change ,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deletion	of information in a drug </a:t>
            </a:r>
            <a:r>
              <a:rPr sz="1800" spc="-5" dirty="0">
                <a:latin typeface="Times New Roman"/>
                <a:cs typeface="Times New Roman"/>
              </a:rPr>
              <a:t>master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file</a:t>
            </a:r>
            <a:endParaRPr sz="1800">
              <a:latin typeface="Times New Roman"/>
              <a:cs typeface="Times New Roman"/>
            </a:endParaRPr>
          </a:p>
          <a:p>
            <a:pPr marL="355600" marR="5080" indent="55880">
              <a:lnSpc>
                <a:spcPct val="90100"/>
              </a:lnSpc>
              <a:spcBef>
                <a:spcPts val="430"/>
              </a:spcBef>
            </a:pPr>
            <a:r>
              <a:rPr sz="1800" dirty="0">
                <a:latin typeface="Times New Roman"/>
                <a:cs typeface="Times New Roman"/>
              </a:rPr>
              <a:t>( except the list required under paragraph (d) of this section ) is required to </a:t>
            </a:r>
            <a:r>
              <a:rPr sz="1800" spc="-5" dirty="0">
                <a:latin typeface="Times New Roman"/>
                <a:cs typeface="Times New Roman"/>
              </a:rPr>
              <a:t>be  submitted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two </a:t>
            </a:r>
            <a:r>
              <a:rPr sz="1800" dirty="0">
                <a:latin typeface="Times New Roman"/>
                <a:cs typeface="Times New Roman"/>
              </a:rPr>
              <a:t>copies and to be describe by name , reference </a:t>
            </a:r>
            <a:r>
              <a:rPr sz="1800" spc="-15" dirty="0">
                <a:latin typeface="Times New Roman"/>
                <a:cs typeface="Times New Roman"/>
              </a:rPr>
              <a:t>number, </a:t>
            </a:r>
            <a:r>
              <a:rPr sz="1800" spc="-40" dirty="0">
                <a:latin typeface="Times New Roman"/>
                <a:cs typeface="Times New Roman"/>
              </a:rPr>
              <a:t>Volume </a:t>
            </a:r>
            <a:r>
              <a:rPr sz="1800" dirty="0">
                <a:latin typeface="Times New Roman"/>
                <a:cs typeface="Times New Roman"/>
              </a:rPr>
              <a:t>,  and page </a:t>
            </a:r>
            <a:r>
              <a:rPr sz="1800" spc="-5" dirty="0">
                <a:latin typeface="Times New Roman"/>
                <a:cs typeface="Times New Roman"/>
              </a:rPr>
              <a:t>number </a:t>
            </a:r>
            <a:r>
              <a:rPr sz="1800" dirty="0">
                <a:latin typeface="Times New Roman"/>
                <a:cs typeface="Times New Roman"/>
              </a:rPr>
              <a:t>the information </a:t>
            </a:r>
            <a:r>
              <a:rPr sz="1800" spc="-5" dirty="0">
                <a:latin typeface="Times New Roman"/>
                <a:cs typeface="Times New Roman"/>
              </a:rPr>
              <a:t>affected </a:t>
            </a:r>
            <a:r>
              <a:rPr sz="1800" dirty="0">
                <a:latin typeface="Times New Roman"/>
                <a:cs typeface="Times New Roman"/>
              </a:rPr>
              <a:t>in the drug </a:t>
            </a:r>
            <a:r>
              <a:rPr sz="1800" spc="-5" dirty="0">
                <a:latin typeface="Times New Roman"/>
                <a:cs typeface="Times New Roman"/>
              </a:rPr>
              <a:t>master </a:t>
            </a:r>
            <a:r>
              <a:rPr sz="1800" dirty="0">
                <a:latin typeface="Times New Roman"/>
                <a:cs typeface="Times New Roman"/>
              </a:rPr>
              <a:t>file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0" y="228600"/>
            <a:ext cx="990600" cy="107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0405"/>
            <a:ext cx="7950834" cy="77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ensure that </a:t>
            </a:r>
            <a:r>
              <a:rPr sz="1800" spc="-5" dirty="0">
                <a:latin typeface="Times New Roman"/>
                <a:cs typeface="Times New Roman"/>
              </a:rPr>
              <a:t>DMFs </a:t>
            </a:r>
            <a:r>
              <a:rPr sz="1800" dirty="0">
                <a:latin typeface="Times New Roman"/>
                <a:cs typeface="Times New Roman"/>
              </a:rPr>
              <a:t>are current . If a company </a:t>
            </a:r>
            <a:r>
              <a:rPr sz="1800" spc="-5" dirty="0">
                <a:latin typeface="Times New Roman"/>
                <a:cs typeface="Times New Roman"/>
              </a:rPr>
              <a:t>has </a:t>
            </a:r>
            <a:r>
              <a:rPr sz="1800" dirty="0">
                <a:latin typeface="Times New Roman"/>
                <a:cs typeface="Times New Roman"/>
              </a:rPr>
              <a:t>not </a:t>
            </a:r>
            <a:r>
              <a:rPr sz="1800" spc="-5" dirty="0">
                <a:latin typeface="Times New Roman"/>
                <a:cs typeface="Times New Roman"/>
              </a:rPr>
              <a:t>submitted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annual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Times New Roman"/>
                <a:cs typeface="Times New Roman"/>
              </a:rPr>
              <a:t>report in for three </a:t>
            </a:r>
            <a:r>
              <a:rPr sz="1800" spc="5" dirty="0">
                <a:latin typeface="Times New Roman"/>
                <a:cs typeface="Times New Roman"/>
              </a:rPr>
              <a:t>years </a:t>
            </a:r>
            <a:r>
              <a:rPr sz="1800" dirty="0">
                <a:latin typeface="Times New Roman"/>
                <a:cs typeface="Times New Roman"/>
              </a:rPr>
              <a:t>, the agency sends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933827"/>
            <a:ext cx="7183120" cy="176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70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“ Overdue Notification Letters “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DMF </a:t>
            </a:r>
            <a:r>
              <a:rPr sz="1800" dirty="0">
                <a:latin typeface="Times New Roman"/>
                <a:cs typeface="Times New Roman"/>
              </a:rPr>
              <a:t>holders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408940" indent="-396240">
              <a:lnSpc>
                <a:spcPct val="100000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latin typeface="Times New Roman"/>
                <a:cs typeface="Times New Roman"/>
              </a:rPr>
              <a:t>The Holder </a:t>
            </a:r>
            <a:r>
              <a:rPr sz="1800" spc="-5" dirty="0">
                <a:latin typeface="Times New Roman"/>
                <a:cs typeface="Times New Roman"/>
              </a:rPr>
              <a:t>has </a:t>
            </a:r>
            <a:r>
              <a:rPr sz="1800" dirty="0">
                <a:latin typeface="Times New Roman"/>
                <a:cs typeface="Times New Roman"/>
              </a:rPr>
              <a:t>90 </a:t>
            </a:r>
            <a:r>
              <a:rPr sz="1800" spc="5" dirty="0">
                <a:latin typeface="Times New Roman"/>
                <a:cs typeface="Times New Roman"/>
              </a:rPr>
              <a:t>days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to respond and </a:t>
            </a:r>
            <a:r>
              <a:rPr sz="1800" spc="-5" dirty="0">
                <a:latin typeface="Times New Roman"/>
                <a:cs typeface="Times New Roman"/>
              </a:rPr>
              <a:t>submit </a:t>
            </a:r>
            <a:r>
              <a:rPr sz="1800" dirty="0">
                <a:latin typeface="Times New Roman"/>
                <a:cs typeface="Times New Roman"/>
              </a:rPr>
              <a:t>its annual report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If they fail to respond , their </a:t>
            </a:r>
            <a:r>
              <a:rPr sz="1800" spc="-5" dirty="0">
                <a:latin typeface="Times New Roman"/>
                <a:cs typeface="Times New Roman"/>
              </a:rPr>
              <a:t>DMF may </a:t>
            </a:r>
            <a:r>
              <a:rPr sz="1800" dirty="0">
                <a:latin typeface="Times New Roman"/>
                <a:cs typeface="Times New Roman"/>
              </a:rPr>
              <a:t>be Closed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67600" y="228600"/>
            <a:ext cx="990600" cy="107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246888"/>
            <a:ext cx="8411210" cy="768350"/>
            <a:chOff x="323088" y="246888"/>
            <a:chExt cx="8411210" cy="768350"/>
          </a:xfrm>
        </p:grpSpPr>
        <p:sp>
          <p:nvSpPr>
            <p:cNvPr id="3" name="object 3"/>
            <p:cNvSpPr/>
            <p:nvPr/>
          </p:nvSpPr>
          <p:spPr>
            <a:xfrm>
              <a:off x="409956" y="246888"/>
              <a:ext cx="8324088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088" y="289560"/>
              <a:ext cx="7725156" cy="7254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74320"/>
              <a:ext cx="8229600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74320"/>
              <a:ext cx="8229600" cy="640080"/>
            </a:xfrm>
            <a:custGeom>
              <a:avLst/>
              <a:gdLst/>
              <a:ahLst/>
              <a:cxnLst/>
              <a:rect l="l" t="t" r="r" b="b"/>
              <a:pathLst>
                <a:path w="8229600" h="640080">
                  <a:moveTo>
                    <a:pt x="0" y="640079"/>
                  </a:moveTo>
                  <a:lnTo>
                    <a:pt x="8229600" y="64007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380746"/>
            <a:ext cx="7214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AFEF"/>
                </a:solidFill>
              </a:rPr>
              <a:t>DRUG MASTER </a:t>
            </a:r>
            <a:r>
              <a:rPr sz="2400" dirty="0">
                <a:solidFill>
                  <a:srgbClr val="00AFEF"/>
                </a:solidFill>
              </a:rPr>
              <a:t>FILE </a:t>
            </a:r>
            <a:r>
              <a:rPr sz="2400" spc="-5" dirty="0">
                <a:solidFill>
                  <a:srgbClr val="00AFEF"/>
                </a:solidFill>
              </a:rPr>
              <a:t>(TYPE II </a:t>
            </a:r>
            <a:r>
              <a:rPr sz="2400" dirty="0">
                <a:solidFill>
                  <a:srgbClr val="00AFEF"/>
                </a:solidFill>
              </a:rPr>
              <a:t>)</a:t>
            </a:r>
            <a:r>
              <a:rPr sz="2400" spc="-5" dirty="0">
                <a:solidFill>
                  <a:srgbClr val="00AFEF"/>
                </a:solidFill>
              </a:rPr>
              <a:t> </a:t>
            </a:r>
            <a:r>
              <a:rPr sz="2400" spc="-15" dirty="0">
                <a:solidFill>
                  <a:srgbClr val="00AFEF"/>
                </a:solidFill>
              </a:rPr>
              <a:t>SPECIFICATIONS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535940" y="1092453"/>
            <a:ext cx="774509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051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drug </a:t>
            </a:r>
            <a:r>
              <a:rPr sz="1800" spc="-5" dirty="0">
                <a:latin typeface="Times New Roman"/>
                <a:cs typeface="Times New Roman"/>
              </a:rPr>
              <a:t>substance (API) </a:t>
            </a:r>
            <a:r>
              <a:rPr sz="1800" dirty="0">
                <a:latin typeface="Times New Roman"/>
                <a:cs typeface="Times New Roman"/>
              </a:rPr>
              <a:t>and intermediate </a:t>
            </a:r>
            <a:r>
              <a:rPr sz="1800" spc="-5" dirty="0">
                <a:latin typeface="Times New Roman"/>
                <a:cs typeface="Times New Roman"/>
              </a:rPr>
              <a:t>DMF will </a:t>
            </a:r>
            <a:r>
              <a:rPr sz="1800" dirty="0">
                <a:latin typeface="Times New Roman"/>
                <a:cs typeface="Times New Roman"/>
              </a:rPr>
              <a:t>falls under </a:t>
            </a:r>
            <a:r>
              <a:rPr sz="1800" spc="5" dirty="0">
                <a:latin typeface="Times New Roman"/>
                <a:cs typeface="Times New Roman"/>
              </a:rPr>
              <a:t>type </a:t>
            </a:r>
            <a:r>
              <a:rPr sz="1800" dirty="0">
                <a:latin typeface="Times New Roman"/>
                <a:cs typeface="Times New Roman"/>
              </a:rPr>
              <a:t>II </a:t>
            </a:r>
            <a:r>
              <a:rPr sz="1800" spc="-5" dirty="0">
                <a:latin typeface="Times New Roman"/>
                <a:cs typeface="Times New Roman"/>
              </a:rPr>
              <a:t>DMF  submission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DMFs </a:t>
            </a:r>
            <a:r>
              <a:rPr sz="1800" dirty="0">
                <a:latin typeface="Times New Roman"/>
                <a:cs typeface="Times New Roman"/>
              </a:rPr>
              <a:t>for drug </a:t>
            </a:r>
            <a:r>
              <a:rPr sz="1800" spc="-5" dirty="0">
                <a:latin typeface="Times New Roman"/>
                <a:cs typeface="Times New Roman"/>
              </a:rPr>
              <a:t>substances </a:t>
            </a:r>
            <a:r>
              <a:rPr sz="1800" dirty="0">
                <a:latin typeface="Times New Roman"/>
                <a:cs typeface="Times New Roman"/>
              </a:rPr>
              <a:t>hall be </a:t>
            </a:r>
            <a:r>
              <a:rPr sz="1800" spc="-5" dirty="0">
                <a:latin typeface="Times New Roman"/>
                <a:cs typeface="Times New Roman"/>
              </a:rPr>
              <a:t>submitted </a:t>
            </a:r>
            <a:r>
              <a:rPr sz="1800" dirty="0">
                <a:latin typeface="Times New Roman"/>
                <a:cs typeface="Times New Roman"/>
              </a:rPr>
              <a:t>in 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format</a:t>
            </a:r>
            <a:endParaRPr sz="1800">
              <a:latin typeface="Times New Roman"/>
              <a:cs typeface="Times New Roman"/>
            </a:endParaRPr>
          </a:p>
          <a:p>
            <a:pPr marL="325120" algn="ctr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Times New Roman"/>
                <a:cs typeface="Times New Roman"/>
              </a:rPr>
              <a:t>“ </a:t>
            </a:r>
            <a:r>
              <a:rPr sz="1800" spc="-5" dirty="0">
                <a:latin typeface="Times New Roman"/>
                <a:cs typeface="Times New Roman"/>
              </a:rPr>
              <a:t>Guidance </a:t>
            </a:r>
            <a:r>
              <a:rPr sz="1800" dirty="0">
                <a:latin typeface="Times New Roman"/>
                <a:cs typeface="Times New Roman"/>
              </a:rPr>
              <a:t>for industry </a:t>
            </a:r>
            <a:r>
              <a:rPr sz="1800" spc="-5" dirty="0">
                <a:latin typeface="Times New Roman"/>
                <a:cs typeface="Times New Roman"/>
              </a:rPr>
              <a:t>M4Q </a:t>
            </a:r>
            <a:r>
              <a:rPr sz="1800" dirty="0">
                <a:latin typeface="Times New Roman"/>
                <a:cs typeface="Times New Roman"/>
              </a:rPr>
              <a:t>: The CTD – </a:t>
            </a:r>
            <a:r>
              <a:rPr sz="1800" spc="-5" dirty="0">
                <a:latin typeface="Times New Roman"/>
                <a:cs typeface="Times New Roman"/>
              </a:rPr>
              <a:t>Quality </a:t>
            </a:r>
            <a:r>
              <a:rPr sz="1800" dirty="0">
                <a:latin typeface="Times New Roman"/>
                <a:cs typeface="Times New Roman"/>
              </a:rPr>
              <a:t>“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U.S. standard paper </a:t>
            </a:r>
            <a:r>
              <a:rPr sz="1800" b="1" spc="-10" dirty="0">
                <a:latin typeface="Times New Roman"/>
                <a:cs typeface="Times New Roman"/>
              </a:rPr>
              <a:t>size </a:t>
            </a:r>
            <a:r>
              <a:rPr sz="1800" b="1" dirty="0">
                <a:latin typeface="Times New Roman"/>
                <a:cs typeface="Times New Roman"/>
              </a:rPr>
              <a:t>( Letter : 8 ½ X </a:t>
            </a:r>
            <a:r>
              <a:rPr sz="1800" b="1" spc="-50" dirty="0">
                <a:latin typeface="Times New Roman"/>
                <a:cs typeface="Times New Roman"/>
              </a:rPr>
              <a:t>11 </a:t>
            </a:r>
            <a:r>
              <a:rPr sz="1800" b="1" dirty="0">
                <a:latin typeface="Times New Roman"/>
                <a:cs typeface="Times New Roman"/>
              </a:rPr>
              <a:t>“ ) is </a:t>
            </a:r>
            <a:r>
              <a:rPr sz="1800" b="1" spc="-5" dirty="0">
                <a:latin typeface="Times New Roman"/>
                <a:cs typeface="Times New Roman"/>
              </a:rPr>
              <a:t>performed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Times New Roman"/>
                <a:cs typeface="Times New Roman"/>
              </a:rPr>
              <a:t>The left </a:t>
            </a:r>
            <a:r>
              <a:rPr sz="1800" spc="-10" dirty="0">
                <a:latin typeface="Times New Roman"/>
                <a:cs typeface="Times New Roman"/>
              </a:rPr>
              <a:t>margin </a:t>
            </a:r>
            <a:r>
              <a:rPr sz="1800" spc="-5" dirty="0">
                <a:latin typeface="Times New Roman"/>
                <a:cs typeface="Times New Roman"/>
              </a:rPr>
              <a:t>should </a:t>
            </a:r>
            <a:r>
              <a:rPr sz="1800" dirty="0">
                <a:latin typeface="Times New Roman"/>
                <a:cs typeface="Times New Roman"/>
              </a:rPr>
              <a:t>be at least 0.75 “ ( 2 cm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755015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Times New Roman"/>
                <a:cs typeface="Times New Roman"/>
              </a:rPr>
              <a:t>The right </a:t>
            </a:r>
            <a:r>
              <a:rPr sz="1800" spc="-10" dirty="0">
                <a:latin typeface="Times New Roman"/>
                <a:cs typeface="Times New Roman"/>
              </a:rPr>
              <a:t>margin </a:t>
            </a:r>
            <a:r>
              <a:rPr sz="1800" spc="-5" dirty="0">
                <a:latin typeface="Times New Roman"/>
                <a:cs typeface="Times New Roman"/>
              </a:rPr>
              <a:t>should </a:t>
            </a:r>
            <a:r>
              <a:rPr sz="1800" dirty="0">
                <a:latin typeface="Times New Roman"/>
                <a:cs typeface="Times New Roman"/>
              </a:rPr>
              <a:t>be at least 0.5 “ ( 1.25 cm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All submissions </a:t>
            </a:r>
            <a:r>
              <a:rPr sz="1800" dirty="0">
                <a:latin typeface="Times New Roman"/>
                <a:cs typeface="Times New Roman"/>
              </a:rPr>
              <a:t>should be paginated within the </a:t>
            </a:r>
            <a:r>
              <a:rPr sz="1800" spc="-5" dirty="0">
                <a:latin typeface="Times New Roman"/>
                <a:cs typeface="Times New Roman"/>
              </a:rPr>
              <a:t>submission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All submissions </a:t>
            </a:r>
            <a:r>
              <a:rPr sz="1800" dirty="0">
                <a:latin typeface="Times New Roman"/>
                <a:cs typeface="Times New Roman"/>
              </a:rPr>
              <a:t>should be </a:t>
            </a:r>
            <a:r>
              <a:rPr sz="1800" spc="-5" dirty="0">
                <a:latin typeface="Times New Roman"/>
                <a:cs typeface="Times New Roman"/>
              </a:rPr>
              <a:t>made </a:t>
            </a:r>
            <a:r>
              <a:rPr sz="1800" dirty="0">
                <a:latin typeface="Times New Roman"/>
                <a:cs typeface="Times New Roman"/>
              </a:rPr>
              <a:t>in English only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20000"/>
              </a:lnSpc>
              <a:spcBef>
                <a:spcPts val="11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21 CFR .1(a)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States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: “ If any part of the application is an a foreign language ,</a:t>
            </a:r>
            <a:r>
              <a:rPr sz="18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  accurate and complete English translation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shall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be appended to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such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part “</a:t>
            </a:r>
            <a:r>
              <a:rPr sz="18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24800" y="228600"/>
            <a:ext cx="838200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633730"/>
            <a:ext cx="3048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CC"/>
                </a:solidFill>
              </a:rPr>
              <a:t>FDA </a:t>
            </a:r>
            <a:r>
              <a:rPr b="0" dirty="0">
                <a:solidFill>
                  <a:srgbClr val="0000CC"/>
                </a:solidFill>
                <a:latin typeface="Times New Roman"/>
                <a:cs typeface="Times New Roman"/>
              </a:rPr>
              <a:t>-</a:t>
            </a:r>
            <a:r>
              <a:rPr b="0" spc="3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00CC"/>
                </a:solidFill>
              </a:rPr>
              <a:t>ORGANIZATIONS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244853"/>
            <a:ext cx="6088380" cy="392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 indent="-3968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08940" algn="l"/>
                <a:tab pos="409575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Office </a:t>
            </a:r>
            <a:r>
              <a:rPr sz="1800" dirty="0">
                <a:latin typeface="Times New Roman"/>
                <a:cs typeface="Times New Roman"/>
              </a:rPr>
              <a:t>of the </a:t>
            </a:r>
            <a:r>
              <a:rPr sz="1800" spc="-5" dirty="0">
                <a:latin typeface="Times New Roman"/>
                <a:cs typeface="Times New Roman"/>
              </a:rPr>
              <a:t>Commissioner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(OC)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408940" indent="-396875">
              <a:lnSpc>
                <a:spcPct val="100000"/>
              </a:lnSpc>
              <a:buAutoNum type="arabicPeriod"/>
              <a:tabLst>
                <a:tab pos="408940" algn="l"/>
                <a:tab pos="409575" algn="l"/>
              </a:tabLst>
            </a:pPr>
            <a:r>
              <a:rPr sz="1800" dirty="0">
                <a:latin typeface="Times New Roman"/>
                <a:cs typeface="Times New Roman"/>
              </a:rPr>
              <a:t>The Center for Drug Evolution and Research (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CDER)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408940" indent="-396875">
              <a:lnSpc>
                <a:spcPct val="100000"/>
              </a:lnSpc>
              <a:buAutoNum type="arabicPeriod"/>
              <a:tabLst>
                <a:tab pos="408940" algn="l"/>
                <a:tab pos="409575" algn="l"/>
              </a:tabLst>
            </a:pPr>
            <a:r>
              <a:rPr sz="1800" dirty="0">
                <a:latin typeface="Times New Roman"/>
                <a:cs typeface="Times New Roman"/>
              </a:rPr>
              <a:t>The Center for Biologics Evolution and research ( </a:t>
            </a:r>
            <a:r>
              <a:rPr sz="1800" spc="-5" dirty="0">
                <a:latin typeface="Times New Roman"/>
                <a:cs typeface="Times New Roman"/>
              </a:rPr>
              <a:t>CBER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408940" indent="-396875">
              <a:lnSpc>
                <a:spcPct val="100000"/>
              </a:lnSpc>
              <a:buAutoNum type="arabicPeriod"/>
              <a:tabLst>
                <a:tab pos="408940" algn="l"/>
                <a:tab pos="409575" algn="l"/>
              </a:tabLst>
            </a:pPr>
            <a:r>
              <a:rPr sz="1800" dirty="0">
                <a:latin typeface="Times New Roman"/>
                <a:cs typeface="Times New Roman"/>
              </a:rPr>
              <a:t>The Center for </a:t>
            </a:r>
            <a:r>
              <a:rPr sz="1800" spc="-5" dirty="0">
                <a:latin typeface="Times New Roman"/>
                <a:cs typeface="Times New Roman"/>
              </a:rPr>
              <a:t>Foods </a:t>
            </a:r>
            <a:r>
              <a:rPr sz="1800" dirty="0">
                <a:latin typeface="Times New Roman"/>
                <a:cs typeface="Times New Roman"/>
              </a:rPr>
              <a:t>Safety and Applied Nutrition (</a:t>
            </a:r>
            <a:r>
              <a:rPr sz="1800" spc="-2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CFSAN)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408940" indent="-396875">
              <a:lnSpc>
                <a:spcPct val="100000"/>
              </a:lnSpc>
              <a:buAutoNum type="arabicPeriod"/>
              <a:tabLst>
                <a:tab pos="408940" algn="l"/>
                <a:tab pos="409575" algn="l"/>
              </a:tabLst>
            </a:pPr>
            <a:r>
              <a:rPr sz="1800" dirty="0">
                <a:latin typeface="Times New Roman"/>
                <a:cs typeface="Times New Roman"/>
              </a:rPr>
              <a:t>The Center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Devices and Radiological Health ( </a:t>
            </a:r>
            <a:r>
              <a:rPr sz="1800" spc="-5" dirty="0">
                <a:latin typeface="Times New Roman"/>
                <a:cs typeface="Times New Roman"/>
              </a:rPr>
              <a:t>CDRH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408940" indent="-396875">
              <a:lnSpc>
                <a:spcPct val="100000"/>
              </a:lnSpc>
              <a:buAutoNum type="arabicPeriod"/>
              <a:tabLst>
                <a:tab pos="408940" algn="l"/>
                <a:tab pos="409575" algn="l"/>
              </a:tabLst>
            </a:pPr>
            <a:r>
              <a:rPr sz="1800" dirty="0">
                <a:latin typeface="Times New Roman"/>
                <a:cs typeface="Times New Roman"/>
              </a:rPr>
              <a:t>The Center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spc="-20" dirty="0">
                <a:latin typeface="Times New Roman"/>
                <a:cs typeface="Times New Roman"/>
              </a:rPr>
              <a:t>Veterinary </a:t>
            </a:r>
            <a:r>
              <a:rPr sz="1800" dirty="0">
                <a:latin typeface="Times New Roman"/>
                <a:cs typeface="Times New Roman"/>
              </a:rPr>
              <a:t>Medicine ( </a:t>
            </a:r>
            <a:r>
              <a:rPr sz="1800" spc="-5" dirty="0">
                <a:latin typeface="Times New Roman"/>
                <a:cs typeface="Times New Roman"/>
              </a:rPr>
              <a:t>CVM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408940" indent="-396875">
              <a:lnSpc>
                <a:spcPct val="100000"/>
              </a:lnSpc>
              <a:buAutoNum type="arabicPeriod"/>
              <a:tabLst>
                <a:tab pos="408940" algn="l"/>
                <a:tab pos="409575" algn="l"/>
              </a:tabLst>
            </a:pPr>
            <a:r>
              <a:rPr sz="1800" dirty="0">
                <a:latin typeface="Times New Roman"/>
                <a:cs typeface="Times New Roman"/>
              </a:rPr>
              <a:t>The National Center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spc="-10" dirty="0">
                <a:latin typeface="Times New Roman"/>
                <a:cs typeface="Times New Roman"/>
              </a:rPr>
              <a:t>Toxicological </a:t>
            </a:r>
            <a:r>
              <a:rPr sz="1800" dirty="0">
                <a:latin typeface="Times New Roman"/>
                <a:cs typeface="Times New Roman"/>
              </a:rPr>
              <a:t>Research ( NCTR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408940" indent="-396875">
              <a:lnSpc>
                <a:spcPct val="100000"/>
              </a:lnSpc>
              <a:buAutoNum type="arabicPeriod"/>
              <a:tabLst>
                <a:tab pos="408940" algn="l"/>
                <a:tab pos="409575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Office </a:t>
            </a:r>
            <a:r>
              <a:rPr sz="1800" dirty="0">
                <a:latin typeface="Times New Roman"/>
                <a:cs typeface="Times New Roman"/>
              </a:rPr>
              <a:t>of Regulatory </a:t>
            </a:r>
            <a:r>
              <a:rPr sz="1800" spc="-10" dirty="0">
                <a:latin typeface="Times New Roman"/>
                <a:cs typeface="Times New Roman"/>
              </a:rPr>
              <a:t>Affairs </a:t>
            </a:r>
            <a:r>
              <a:rPr sz="1800" dirty="0">
                <a:latin typeface="Times New Roman"/>
                <a:cs typeface="Times New Roman"/>
              </a:rPr>
              <a:t>( </a:t>
            </a:r>
            <a:r>
              <a:rPr sz="1800" spc="-5" dirty="0">
                <a:latin typeface="Times New Roman"/>
                <a:cs typeface="Times New Roman"/>
              </a:rPr>
              <a:t>ORA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0" y="228600"/>
            <a:ext cx="990600" cy="107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79281" y="6464909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734695"/>
            <a:chOff x="409955" y="246888"/>
            <a:chExt cx="8324215" cy="73469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734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827" y="336804"/>
              <a:ext cx="2811779" cy="618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" y="274320"/>
              <a:ext cx="8229600" cy="640080"/>
            </a:xfrm>
            <a:custGeom>
              <a:avLst/>
              <a:gdLst/>
              <a:ahLst/>
              <a:cxnLst/>
              <a:rect l="l" t="t" r="r" b="b"/>
              <a:pathLst>
                <a:path w="8229600" h="640080">
                  <a:moveTo>
                    <a:pt x="0" y="640079"/>
                  </a:moveTo>
                  <a:lnTo>
                    <a:pt x="8229600" y="64007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dirty="0"/>
              <a:t>CONTENT OF</a:t>
            </a:r>
            <a:r>
              <a:rPr spc="-180" dirty="0"/>
              <a:t> </a:t>
            </a:r>
            <a:r>
              <a:rPr dirty="0"/>
              <a:t>DMF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674621"/>
            <a:ext cx="7383145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CTD </a:t>
            </a:r>
            <a:r>
              <a:rPr sz="1800" spc="-5" dirty="0">
                <a:latin typeface="Times New Roman"/>
                <a:cs typeface="Times New Roman"/>
              </a:rPr>
              <a:t>is organized </a:t>
            </a:r>
            <a:r>
              <a:rPr sz="1800" dirty="0">
                <a:latin typeface="Times New Roman"/>
                <a:cs typeface="Times New Roman"/>
              </a:rPr>
              <a:t>into Five </a:t>
            </a:r>
            <a:r>
              <a:rPr sz="1800" spc="-5" dirty="0">
                <a:latin typeface="Times New Roman"/>
                <a:cs typeface="Times New Roman"/>
              </a:rPr>
              <a:t>modules </a:t>
            </a:r>
            <a:r>
              <a:rPr sz="1800" dirty="0">
                <a:latin typeface="Times New Roman"/>
                <a:cs typeface="Times New Roman"/>
              </a:rPr>
              <a:t>, those are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58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MODULE </a:t>
            </a:r>
            <a:r>
              <a:rPr sz="1800" b="1" spc="-5" dirty="0">
                <a:latin typeface="Times New Roman"/>
                <a:cs typeface="Times New Roman"/>
              </a:rPr>
              <a:t>I 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References regional information such </a:t>
            </a:r>
            <a:r>
              <a:rPr sz="1800" spc="-5" dirty="0">
                <a:latin typeface="Times New Roman"/>
                <a:cs typeface="Times New Roman"/>
              </a:rPr>
              <a:t>as forms </a:t>
            </a:r>
            <a:r>
              <a:rPr sz="1800" dirty="0">
                <a:latin typeface="Times New Roman"/>
                <a:cs typeface="Times New Roman"/>
              </a:rPr>
              <a:t>, cover letter ,  labeling , and investigational brochures (region specific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MODULE </a:t>
            </a:r>
            <a:r>
              <a:rPr sz="1800" b="1" spc="-10" dirty="0">
                <a:latin typeface="Times New Roman"/>
                <a:cs typeface="Times New Roman"/>
              </a:rPr>
              <a:t>II 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Quality Overall </a:t>
            </a:r>
            <a:r>
              <a:rPr sz="1800" spc="-5" dirty="0">
                <a:latin typeface="Times New Roman"/>
                <a:cs typeface="Times New Roman"/>
              </a:rPr>
              <a:t>summary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MODULE </a:t>
            </a:r>
            <a:r>
              <a:rPr sz="1800" b="1" spc="-5" dirty="0">
                <a:latin typeface="Times New Roman"/>
                <a:cs typeface="Times New Roman"/>
              </a:rPr>
              <a:t>III 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Quality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MODULE </a:t>
            </a:r>
            <a:r>
              <a:rPr sz="1800" b="1" spc="-10" dirty="0">
                <a:latin typeface="Times New Roman"/>
                <a:cs typeface="Times New Roman"/>
              </a:rPr>
              <a:t>IV 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Non – Clinical information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MODULE </a:t>
            </a:r>
            <a:r>
              <a:rPr sz="1800" b="1" spc="-5" dirty="0">
                <a:latin typeface="Times New Roman"/>
                <a:cs typeface="Times New Roman"/>
              </a:rPr>
              <a:t>V 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Clinical information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293941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Common </a:t>
            </a:r>
            <a:r>
              <a:rPr sz="1800" dirty="0">
                <a:latin typeface="Times New Roman"/>
                <a:cs typeface="Times New Roman"/>
              </a:rPr>
              <a:t>for all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43800" y="228600"/>
            <a:ext cx="990600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963294"/>
            <a:chOff x="409955" y="246888"/>
            <a:chExt cx="8324215" cy="963294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963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274320"/>
              <a:ext cx="8229600" cy="8686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86868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33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CONTENT</a:t>
            </a:r>
            <a:r>
              <a:rPr sz="2400" spc="-5" dirty="0"/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sz="2400" dirty="0"/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DMF</a:t>
            </a:r>
            <a:r>
              <a:rPr sz="2400" u="heavy" spc="-22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: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23634" y="1322832"/>
            <a:ext cx="8163165" cy="4774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7600" y="304800"/>
            <a:ext cx="9906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8555" y="124968"/>
            <a:ext cx="8095615" cy="1009015"/>
            <a:chOff x="638555" y="124968"/>
            <a:chExt cx="8095615" cy="1009015"/>
          </a:xfrm>
        </p:grpSpPr>
        <p:sp>
          <p:nvSpPr>
            <p:cNvPr id="3" name="object 3"/>
            <p:cNvSpPr/>
            <p:nvPr/>
          </p:nvSpPr>
          <p:spPr>
            <a:xfrm>
              <a:off x="638555" y="124968"/>
              <a:ext cx="8095488" cy="1008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799" y="152400"/>
              <a:ext cx="8001000" cy="914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8001000" cy="91440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5590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014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MODULES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-1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CONTENTS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35940" y="1182979"/>
            <a:ext cx="7213600" cy="48729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MODULES 1 : </a:t>
            </a:r>
            <a:r>
              <a:rPr sz="2000" spc="-5" dirty="0">
                <a:latin typeface="Times New Roman"/>
                <a:cs typeface="Times New Roman"/>
              </a:rPr>
              <a:t>Administrative </a:t>
            </a:r>
            <a:r>
              <a:rPr sz="2000" dirty="0">
                <a:latin typeface="Times New Roman"/>
                <a:cs typeface="Times New Roman"/>
              </a:rPr>
              <a:t>&amp; Prescribed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Information</a:t>
            </a:r>
            <a:endParaRPr sz="2000">
              <a:latin typeface="Times New Roman"/>
              <a:cs typeface="Times New Roman"/>
            </a:endParaRPr>
          </a:p>
          <a:p>
            <a:pPr marL="198183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Contain the following </a:t>
            </a:r>
            <a:r>
              <a:rPr sz="2000" spc="-5" dirty="0">
                <a:latin typeface="Times New Roman"/>
                <a:cs typeface="Times New Roman"/>
              </a:rPr>
              <a:t>information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3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Cover </a:t>
            </a:r>
            <a:r>
              <a:rPr sz="2000" spc="-5" dirty="0">
                <a:latin typeface="Times New Roman"/>
                <a:cs typeface="Times New Roman"/>
              </a:rPr>
              <a:t>letter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3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Administrative information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Addresses of DMF holder and manufacturing and </a:t>
            </a:r>
            <a:r>
              <a:rPr sz="2000" spc="-5" dirty="0">
                <a:latin typeface="Times New Roman"/>
                <a:cs typeface="Times New Roman"/>
              </a:rPr>
              <a:t>testing facilities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Responsible &amp; Contact persons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3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Statement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Commitment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3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US agent </a:t>
            </a:r>
            <a:r>
              <a:rPr sz="2000" spc="-5" dirty="0">
                <a:latin typeface="Times New Roman"/>
                <a:cs typeface="Times New Roman"/>
              </a:rPr>
              <a:t>appointment letter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3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Declaration on Debarment [ Section </a:t>
            </a:r>
            <a:r>
              <a:rPr sz="2000" spc="5" dirty="0">
                <a:latin typeface="Times New Roman"/>
                <a:cs typeface="Times New Roman"/>
              </a:rPr>
              <a:t>306 </a:t>
            </a:r>
            <a:r>
              <a:rPr sz="2000" dirty="0">
                <a:latin typeface="Times New Roman"/>
                <a:cs typeface="Times New Roman"/>
              </a:rPr>
              <a:t>(k)(1)]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7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Environmental </a:t>
            </a:r>
            <a:r>
              <a:rPr sz="2000" spc="-5" dirty="0">
                <a:latin typeface="Times New Roman"/>
                <a:cs typeface="Times New Roman"/>
              </a:rPr>
              <a:t>certification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6255207"/>
            <a:ext cx="2764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Specimen </a:t>
            </a:r>
            <a:r>
              <a:rPr sz="2000" dirty="0">
                <a:latin typeface="Times New Roman"/>
                <a:cs typeface="Times New Roman"/>
              </a:rPr>
              <a:t>product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label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43800" y="152400"/>
            <a:ext cx="990600" cy="943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810895"/>
            <a:chOff x="409955" y="246888"/>
            <a:chExt cx="8324215" cy="81089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81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0255" y="381000"/>
              <a:ext cx="3584448" cy="618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229600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197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5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MODULES – 2</a:t>
            </a:r>
            <a:r>
              <a:rPr u="heavy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CONTENTS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7593" y="1624330"/>
            <a:ext cx="7694930" cy="4008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Module 2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Quality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Overall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Summary</a:t>
            </a:r>
            <a:r>
              <a:rPr sz="20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(QOS)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15875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Quality Overall </a:t>
            </a:r>
            <a:r>
              <a:rPr sz="1800" spc="-5" dirty="0">
                <a:latin typeface="Times New Roman"/>
                <a:cs typeface="Times New Roman"/>
              </a:rPr>
              <a:t>Summary (QOS) is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summary </a:t>
            </a:r>
            <a:r>
              <a:rPr sz="1800" dirty="0">
                <a:latin typeface="Times New Roman"/>
                <a:cs typeface="Times New Roman"/>
              </a:rPr>
              <a:t>that follows the scope and  outline of the Body of Data in Module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3.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15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QOS </a:t>
            </a:r>
            <a:r>
              <a:rPr sz="1800" dirty="0">
                <a:latin typeface="Times New Roman"/>
                <a:cs typeface="Times New Roman"/>
              </a:rPr>
              <a:t>should include </a:t>
            </a:r>
            <a:r>
              <a:rPr sz="1800" spc="-5" dirty="0">
                <a:latin typeface="Times New Roman"/>
                <a:cs typeface="Times New Roman"/>
              </a:rPr>
              <a:t>sufficient </a:t>
            </a:r>
            <a:r>
              <a:rPr sz="1800" dirty="0">
                <a:latin typeface="Times New Roman"/>
                <a:cs typeface="Times New Roman"/>
              </a:rPr>
              <a:t>information from each section to provide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 Quality reviewer </a:t>
            </a:r>
            <a:r>
              <a:rPr sz="1800" spc="-5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an overview of Module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55600" marR="311785" indent="-342900">
              <a:lnSpc>
                <a:spcPct val="100000"/>
              </a:lnSpc>
              <a:spcBef>
                <a:spcPts val="11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QOS normally </a:t>
            </a:r>
            <a:r>
              <a:rPr sz="1800" dirty="0">
                <a:latin typeface="Times New Roman"/>
                <a:cs typeface="Times New Roman"/>
              </a:rPr>
              <a:t>should not exceed 40 pages of text , excluding tables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 figures 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US DMF QOS </a:t>
            </a:r>
            <a:r>
              <a:rPr sz="1800" dirty="0">
                <a:latin typeface="Times New Roman"/>
                <a:cs typeface="Times New Roman"/>
              </a:rPr>
              <a:t>should be </a:t>
            </a:r>
            <a:r>
              <a:rPr sz="1800" spc="-5" dirty="0">
                <a:latin typeface="Times New Roman"/>
                <a:cs typeface="Times New Roman"/>
              </a:rPr>
              <a:t>submit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b="1" spc="-5" dirty="0">
                <a:latin typeface="Times New Roman"/>
                <a:cs typeface="Times New Roman"/>
              </a:rPr>
              <a:t>Question Based </a:t>
            </a:r>
            <a:r>
              <a:rPr sz="1800" b="1" dirty="0">
                <a:latin typeface="Times New Roman"/>
                <a:cs typeface="Times New Roman"/>
              </a:rPr>
              <a:t>Review (Q </a:t>
            </a:r>
            <a:r>
              <a:rPr sz="1800" b="1" spc="-5" dirty="0">
                <a:latin typeface="Times New Roman"/>
                <a:cs typeface="Times New Roman"/>
              </a:rPr>
              <a:t>bR)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format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0" y="304800"/>
            <a:ext cx="9906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2355" y="246888"/>
            <a:ext cx="8171815" cy="810895"/>
            <a:chOff x="562355" y="246888"/>
            <a:chExt cx="8171815" cy="810895"/>
          </a:xfrm>
        </p:grpSpPr>
        <p:sp>
          <p:nvSpPr>
            <p:cNvPr id="3" name="object 3"/>
            <p:cNvSpPr/>
            <p:nvPr/>
          </p:nvSpPr>
          <p:spPr>
            <a:xfrm>
              <a:off x="562355" y="246888"/>
              <a:ext cx="8171688" cy="81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56560" y="381000"/>
              <a:ext cx="3442716" cy="618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599" y="274320"/>
              <a:ext cx="8077200" cy="716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8077200" cy="71628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197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5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MODULE – 2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CONTENTS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532889"/>
            <a:ext cx="8041640" cy="4196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ABOUT QUESTION BASED REVIEW </a:t>
            </a:r>
            <a:r>
              <a:rPr sz="2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(Q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2000" b="1" spc="-1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R)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"/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Office </a:t>
            </a:r>
            <a:r>
              <a:rPr sz="2000" dirty="0">
                <a:latin typeface="Times New Roman"/>
                <a:cs typeface="Times New Roman"/>
              </a:rPr>
              <a:t>Of Generic Drug </a:t>
            </a:r>
            <a:r>
              <a:rPr sz="2000" spc="5" dirty="0">
                <a:latin typeface="Times New Roman"/>
                <a:cs typeface="Times New Roman"/>
              </a:rPr>
              <a:t>(OGD) </a:t>
            </a:r>
            <a:r>
              <a:rPr sz="2000" dirty="0">
                <a:latin typeface="Times New Roman"/>
                <a:cs typeface="Times New Roman"/>
              </a:rPr>
              <a:t>is developing a question -based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review  ( Q b s R) for it </a:t>
            </a:r>
            <a:r>
              <a:rPr sz="2000" spc="-5" dirty="0">
                <a:latin typeface="Times New Roman"/>
                <a:cs typeface="Times New Roman"/>
              </a:rPr>
              <a:t>its Chemistry </a:t>
            </a:r>
            <a:r>
              <a:rPr sz="2000" dirty="0">
                <a:latin typeface="Times New Roman"/>
                <a:cs typeface="Times New Roman"/>
              </a:rPr>
              <a:t>, Manufacturing , </a:t>
            </a:r>
            <a:r>
              <a:rPr sz="2000" spc="-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controls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(CMC)</a:t>
            </a:r>
            <a:endParaRPr sz="2000">
              <a:latin typeface="Times New Roman"/>
              <a:cs typeface="Times New Roman"/>
            </a:endParaRPr>
          </a:p>
          <a:p>
            <a:pPr marL="3295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evolution that is focused on </a:t>
            </a:r>
            <a:r>
              <a:rPr sz="2000" spc="-5" dirty="0">
                <a:latin typeface="Times New Roman"/>
                <a:cs typeface="Times New Roman"/>
              </a:rPr>
              <a:t>critical </a:t>
            </a:r>
            <a:r>
              <a:rPr sz="2000" dirty="0">
                <a:latin typeface="Times New Roman"/>
                <a:cs typeface="Times New Roman"/>
              </a:rPr>
              <a:t>quality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attributes.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419100" indent="-407034">
              <a:lnSpc>
                <a:spcPct val="100000"/>
              </a:lnSpc>
              <a:buFont typeface="Wingdings"/>
              <a:buChar char=""/>
              <a:tabLst>
                <a:tab pos="419100" algn="l"/>
                <a:tab pos="419734" algn="l"/>
              </a:tabLst>
            </a:pPr>
            <a:r>
              <a:rPr sz="2000" dirty="0">
                <a:latin typeface="Times New Roman"/>
                <a:cs typeface="Times New Roman"/>
              </a:rPr>
              <a:t>Q b R – QOS is designed with the expectation that the drug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substance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application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(DMF,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NDA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ANDA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)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organized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CTD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format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marR="14351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 Q b </a:t>
            </a:r>
            <a:r>
              <a:rPr sz="2000" spc="-5" dirty="0">
                <a:latin typeface="Times New Roman"/>
                <a:cs typeface="Times New Roman"/>
              </a:rPr>
              <a:t>Rs </a:t>
            </a:r>
            <a:r>
              <a:rPr sz="2000" dirty="0">
                <a:latin typeface="Times New Roman"/>
                <a:cs typeface="Times New Roman"/>
              </a:rPr>
              <a:t>, a general framework for the </a:t>
            </a:r>
            <a:r>
              <a:rPr sz="2000" spc="-5" dirty="0">
                <a:latin typeface="Times New Roman"/>
                <a:cs typeface="Times New Roman"/>
              </a:rPr>
              <a:t>CMC assessment </a:t>
            </a:r>
            <a:r>
              <a:rPr sz="2000" dirty="0">
                <a:latin typeface="Times New Roman"/>
                <a:cs typeface="Times New Roman"/>
              </a:rPr>
              <a:t>of ANDAs ,  incorporates the </a:t>
            </a:r>
            <a:r>
              <a:rPr sz="2000" spc="-5" dirty="0">
                <a:latin typeface="Times New Roman"/>
                <a:cs typeface="Times New Roman"/>
              </a:rPr>
              <a:t>most important scientific </a:t>
            </a:r>
            <a:r>
              <a:rPr sz="2000" dirty="0">
                <a:latin typeface="Times New Roman"/>
                <a:cs typeface="Times New Roman"/>
              </a:rPr>
              <a:t>and regulatory review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questions  that focus on </a:t>
            </a:r>
            <a:r>
              <a:rPr sz="2000" spc="-5" dirty="0">
                <a:latin typeface="Times New Roman"/>
                <a:cs typeface="Times New Roman"/>
              </a:rPr>
              <a:t>critical attributes </a:t>
            </a:r>
            <a:r>
              <a:rPr sz="2000" dirty="0">
                <a:latin typeface="Times New Roman"/>
                <a:cs typeface="Times New Roman"/>
              </a:rPr>
              <a:t>essential for ensuring generic drug product  quality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0" y="304800"/>
            <a:ext cx="990600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6155" y="124968"/>
            <a:ext cx="8248015" cy="1085215"/>
            <a:chOff x="486155" y="124968"/>
            <a:chExt cx="8248015" cy="1085215"/>
          </a:xfrm>
        </p:grpSpPr>
        <p:sp>
          <p:nvSpPr>
            <p:cNvPr id="3" name="object 3"/>
            <p:cNvSpPr/>
            <p:nvPr/>
          </p:nvSpPr>
          <p:spPr>
            <a:xfrm>
              <a:off x="486155" y="124968"/>
              <a:ext cx="8247888" cy="10850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399" y="152400"/>
              <a:ext cx="8153400" cy="990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MODULE – 2</a:t>
            </a:r>
            <a:r>
              <a:rPr spc="-25"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CONTENTS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532889"/>
            <a:ext cx="6867525" cy="2965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21435" algn="l"/>
              </a:tabLst>
            </a:pPr>
            <a:r>
              <a:rPr sz="2000" spc="-5" dirty="0">
                <a:latin typeface="Times New Roman"/>
                <a:cs typeface="Times New Roman"/>
              </a:rPr>
              <a:t>Benefits </a:t>
            </a:r>
            <a:r>
              <a:rPr sz="2000" dirty="0">
                <a:latin typeface="Times New Roman"/>
                <a:cs typeface="Times New Roman"/>
              </a:rPr>
              <a:t>of	Q b 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Improves </a:t>
            </a:r>
            <a:r>
              <a:rPr sz="2000" spc="-5" dirty="0">
                <a:latin typeface="Times New Roman"/>
                <a:cs typeface="Times New Roman"/>
              </a:rPr>
              <a:t>submission </a:t>
            </a:r>
            <a:r>
              <a:rPr sz="2000" dirty="0">
                <a:latin typeface="Times New Roman"/>
                <a:cs typeface="Times New Roman"/>
              </a:rPr>
              <a:t>quality of Drug </a:t>
            </a:r>
            <a:r>
              <a:rPr sz="2000" spc="-5" dirty="0">
                <a:latin typeface="Times New Roman"/>
                <a:cs typeface="Times New Roman"/>
              </a:rPr>
              <a:t>Master Files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3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Decrease number of review </a:t>
            </a:r>
            <a:r>
              <a:rPr sz="2000" spc="-5" dirty="0">
                <a:latin typeface="Times New Roman"/>
                <a:cs typeface="Times New Roman"/>
              </a:rPr>
              <a:t>cycles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29565" marR="795655" indent="-317500">
              <a:lnSpc>
                <a:spcPct val="120100"/>
              </a:lnSpc>
              <a:spcBef>
                <a:spcPts val="1145"/>
              </a:spcBef>
              <a:buFont typeface="Wingdings"/>
              <a:buChar char=""/>
              <a:tabLst>
                <a:tab pos="355600" algn="l"/>
              </a:tabLst>
            </a:pPr>
            <a:r>
              <a:rPr dirty="0"/>
              <a:t>	</a:t>
            </a:r>
            <a:r>
              <a:rPr sz="2000" dirty="0">
                <a:latin typeface="Times New Roman"/>
                <a:cs typeface="Times New Roman"/>
              </a:rPr>
              <a:t>Encourage process understanding and control strategies  and proposed API specifications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3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Shift from data / regulation driven to knowledge driven review</a:t>
            </a:r>
            <a:r>
              <a:rPr sz="2000" spc="-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43800" y="228600"/>
            <a:ext cx="990600" cy="867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215" cy="1039494"/>
            <a:chOff x="409955" y="246888"/>
            <a:chExt cx="8324215" cy="1039494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1039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274320"/>
              <a:ext cx="8229600" cy="944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94488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MODULE - 3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CONTENTS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772539"/>
            <a:ext cx="7986395" cy="370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MODULE </a:t>
            </a:r>
            <a:r>
              <a:rPr sz="1800" dirty="0">
                <a:latin typeface="Times New Roman"/>
                <a:cs typeface="Times New Roman"/>
              </a:rPr>
              <a:t>3 : </a:t>
            </a:r>
            <a:r>
              <a:rPr sz="1800" spc="-5" dirty="0">
                <a:latin typeface="Times New Roman"/>
                <a:cs typeface="Times New Roman"/>
              </a:rPr>
              <a:t>QUALITY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30" dirty="0">
                <a:latin typeface="Times New Roman"/>
                <a:cs typeface="Times New Roman"/>
              </a:rPr>
              <a:t>TABLE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CONTENTS </a:t>
            </a:r>
            <a:r>
              <a:rPr sz="1800" spc="-5" dirty="0">
                <a:latin typeface="Times New Roman"/>
                <a:cs typeface="Times New Roman"/>
              </a:rPr>
              <a:t>OF MODULE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BODY OF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90" dirty="0"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DRUG </a:t>
            </a:r>
            <a:r>
              <a:rPr sz="1800" spc="-20" dirty="0">
                <a:latin typeface="Times New Roman"/>
                <a:cs typeface="Times New Roman"/>
              </a:rPr>
              <a:t>SUBSTANCE </a:t>
            </a:r>
            <a:r>
              <a:rPr sz="1800" spc="-5" dirty="0">
                <a:latin typeface="Times New Roman"/>
                <a:cs typeface="Times New Roman"/>
              </a:rPr>
              <a:t>(NAME 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MANUFACTRER)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General information : Nomenclature , Structure , General Properties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Manufacture : Manufacturer </a:t>
            </a:r>
            <a:r>
              <a:rPr sz="1800" spc="-5" dirty="0">
                <a:latin typeface="Times New Roman"/>
                <a:cs typeface="Times New Roman"/>
              </a:rPr>
              <a:t>(s) 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Description </a:t>
            </a:r>
            <a:r>
              <a:rPr sz="1800" dirty="0">
                <a:latin typeface="Times New Roman"/>
                <a:cs typeface="Times New Roman"/>
              </a:rPr>
              <a:t>of Manufacturing process and  controls , Control of materials , Control of critical </a:t>
            </a:r>
            <a:r>
              <a:rPr sz="1800" spc="-5" dirty="0">
                <a:latin typeface="Times New Roman"/>
                <a:cs typeface="Times New Roman"/>
              </a:rPr>
              <a:t>steps </a:t>
            </a:r>
            <a:r>
              <a:rPr sz="1800" dirty="0">
                <a:latin typeface="Times New Roman"/>
                <a:cs typeface="Times New Roman"/>
              </a:rPr>
              <a:t>and intermediates ,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Process  </a:t>
            </a:r>
            <a:r>
              <a:rPr sz="1800" dirty="0">
                <a:latin typeface="Times New Roman"/>
                <a:cs typeface="Times New Roman"/>
              </a:rPr>
              <a:t>validation /evolution . Manufacturing process development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Characterization : Elucidation of </a:t>
            </a:r>
            <a:r>
              <a:rPr sz="1800" spc="-5" dirty="0">
                <a:latin typeface="Times New Roman"/>
                <a:cs typeface="Times New Roman"/>
              </a:rPr>
              <a:t>structure </a:t>
            </a:r>
            <a:r>
              <a:rPr sz="1800" dirty="0">
                <a:latin typeface="Times New Roman"/>
                <a:cs typeface="Times New Roman"/>
              </a:rPr>
              <a:t>and other characteristics , Impurities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43800" y="304800"/>
            <a:ext cx="990600" cy="943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277368"/>
            <a:ext cx="8369934" cy="5916295"/>
            <a:chOff x="364236" y="277368"/>
            <a:chExt cx="8369934" cy="5916295"/>
          </a:xfrm>
        </p:grpSpPr>
        <p:sp>
          <p:nvSpPr>
            <p:cNvPr id="3" name="object 3"/>
            <p:cNvSpPr/>
            <p:nvPr/>
          </p:nvSpPr>
          <p:spPr>
            <a:xfrm>
              <a:off x="409956" y="277368"/>
              <a:ext cx="8324088" cy="5916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236" y="617219"/>
              <a:ext cx="8253983" cy="5190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304800"/>
              <a:ext cx="8229600" cy="5821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304800"/>
              <a:ext cx="8229600" cy="5821680"/>
            </a:xfrm>
            <a:custGeom>
              <a:avLst/>
              <a:gdLst/>
              <a:ahLst/>
              <a:cxnLst/>
              <a:rect l="l" t="t" r="r" b="b"/>
              <a:pathLst>
                <a:path w="8229600" h="5821680">
                  <a:moveTo>
                    <a:pt x="0" y="5821680"/>
                  </a:moveTo>
                  <a:lnTo>
                    <a:pt x="8229600" y="58216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82168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634339"/>
            <a:ext cx="7842250" cy="49644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549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Control of Drug Substance : </a:t>
            </a:r>
            <a:r>
              <a:rPr sz="2000" spc="-5" dirty="0">
                <a:latin typeface="Times New Roman"/>
                <a:cs typeface="Times New Roman"/>
              </a:rPr>
              <a:t>specification 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Times New Roman"/>
                <a:cs typeface="Times New Roman"/>
              </a:rPr>
              <a:t>analytical </a:t>
            </a:r>
            <a:r>
              <a:rPr sz="2000" dirty="0">
                <a:latin typeface="Times New Roman"/>
                <a:cs typeface="Times New Roman"/>
              </a:rPr>
              <a:t>procedures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355600" marR="674370" indent="33020">
              <a:lnSpc>
                <a:spcPct val="100000"/>
              </a:lnSpc>
              <a:spcBef>
                <a:spcPts val="480"/>
              </a:spcBef>
            </a:pPr>
            <a:r>
              <a:rPr sz="2000" spc="-25" dirty="0">
                <a:latin typeface="Times New Roman"/>
                <a:cs typeface="Times New Roman"/>
              </a:rPr>
              <a:t>Validation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analytical </a:t>
            </a:r>
            <a:r>
              <a:rPr sz="2000" dirty="0">
                <a:latin typeface="Times New Roman"/>
                <a:cs typeface="Times New Roman"/>
              </a:rPr>
              <a:t>procedures , batch analysis, </a:t>
            </a:r>
            <a:r>
              <a:rPr sz="2000" spc="-5" dirty="0">
                <a:latin typeface="Times New Roman"/>
                <a:cs typeface="Times New Roman"/>
              </a:rPr>
              <a:t>justification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 specification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820419" lvl="1" indent="-351155">
              <a:lnSpc>
                <a:spcPct val="100000"/>
              </a:lnSpc>
              <a:spcBef>
                <a:spcPts val="1630"/>
              </a:spcBef>
              <a:buFont typeface="Wingdings"/>
              <a:buChar char=""/>
              <a:tabLst>
                <a:tab pos="820419" algn="l"/>
                <a:tab pos="821055" algn="l"/>
              </a:tabLst>
            </a:pPr>
            <a:r>
              <a:rPr sz="2000" dirty="0">
                <a:latin typeface="Times New Roman"/>
                <a:cs typeface="Times New Roman"/>
              </a:rPr>
              <a:t>Reference Standards or </a:t>
            </a:r>
            <a:r>
              <a:rPr sz="2000" spc="-5" dirty="0">
                <a:latin typeface="Times New Roman"/>
                <a:cs typeface="Times New Roman"/>
              </a:rPr>
              <a:t>Materials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882650" lvl="1" indent="-413384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882650" algn="l"/>
                <a:tab pos="883285" algn="l"/>
              </a:tabLst>
            </a:pPr>
            <a:r>
              <a:rPr sz="2000" dirty="0">
                <a:latin typeface="Times New Roman"/>
                <a:cs typeface="Times New Roman"/>
              </a:rPr>
              <a:t>Container Closure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  <a:p>
            <a:pPr marL="882650" lvl="1" indent="-413384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82650" algn="l"/>
                <a:tab pos="883285" algn="l"/>
              </a:tabLst>
            </a:pPr>
            <a:r>
              <a:rPr sz="2000" spc="-5" dirty="0">
                <a:latin typeface="Times New Roman"/>
                <a:cs typeface="Times New Roman"/>
              </a:rPr>
              <a:t>Stability</a:t>
            </a:r>
            <a:endParaRPr sz="2000">
              <a:latin typeface="Times New Roman"/>
              <a:cs typeface="Times New Roman"/>
            </a:endParaRPr>
          </a:p>
          <a:p>
            <a:pPr marL="419100" indent="-407034">
              <a:lnSpc>
                <a:spcPct val="100000"/>
              </a:lnSpc>
              <a:spcBef>
                <a:spcPts val="1630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000" spc="-5" dirty="0">
                <a:latin typeface="Times New Roman"/>
                <a:cs typeface="Times New Roman"/>
              </a:rPr>
              <a:t>Stability </a:t>
            </a:r>
            <a:r>
              <a:rPr sz="2000" spc="-10" dirty="0">
                <a:latin typeface="Times New Roman"/>
                <a:cs typeface="Times New Roman"/>
              </a:rPr>
              <a:t>summary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conclusions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Post – approval </a:t>
            </a:r>
            <a:r>
              <a:rPr sz="2000" spc="-5" dirty="0">
                <a:latin typeface="Times New Roman"/>
                <a:cs typeface="Times New Roman"/>
              </a:rPr>
              <a:t>stability </a:t>
            </a:r>
            <a:r>
              <a:rPr sz="2000" dirty="0">
                <a:latin typeface="Times New Roman"/>
                <a:cs typeface="Times New Roman"/>
              </a:rPr>
              <a:t>protocol and </a:t>
            </a:r>
            <a:r>
              <a:rPr sz="2000" spc="-5" dirty="0">
                <a:latin typeface="Times New Roman"/>
                <a:cs typeface="Times New Roman"/>
              </a:rPr>
              <a:t>stability </a:t>
            </a:r>
            <a:r>
              <a:rPr sz="2000" spc="-10" dirty="0">
                <a:latin typeface="Times New Roman"/>
                <a:cs typeface="Times New Roman"/>
              </a:rPr>
              <a:t>commitment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Stability </a:t>
            </a:r>
            <a:r>
              <a:rPr sz="2000" dirty="0">
                <a:latin typeface="Times New Roman"/>
                <a:cs typeface="Times New Roman"/>
              </a:rPr>
              <a:t>Data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Relevant </a:t>
            </a:r>
            <a:r>
              <a:rPr sz="2000" spc="-5" dirty="0">
                <a:latin typeface="Times New Roman"/>
                <a:cs typeface="Times New Roman"/>
              </a:rPr>
              <a:t>information shall </a:t>
            </a:r>
            <a:r>
              <a:rPr sz="2000" dirty="0">
                <a:latin typeface="Times New Roman"/>
                <a:cs typeface="Times New Roman"/>
              </a:rPr>
              <a:t>be presented In relevant sections as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prescribed  in ICH M4Q CTD guideline and should </a:t>
            </a:r>
            <a:r>
              <a:rPr sz="2000" spc="-5" dirty="0">
                <a:latin typeface="Times New Roman"/>
                <a:cs typeface="Times New Roman"/>
              </a:rPr>
              <a:t>comply </a:t>
            </a:r>
            <a:r>
              <a:rPr sz="2000" dirty="0">
                <a:latin typeface="Times New Roman"/>
                <a:cs typeface="Times New Roman"/>
              </a:rPr>
              <a:t>with </a:t>
            </a:r>
            <a:r>
              <a:rPr sz="2000" spc="-25" dirty="0">
                <a:latin typeface="Times New Roman"/>
                <a:cs typeface="Times New Roman"/>
              </a:rPr>
              <a:t>GDUFA </a:t>
            </a:r>
            <a:r>
              <a:rPr sz="2000" dirty="0">
                <a:latin typeface="Times New Roman"/>
                <a:cs typeface="Times New Roman"/>
              </a:rPr>
              <a:t>( Generic  Drug User Fee </a:t>
            </a:r>
            <a:r>
              <a:rPr sz="2000" spc="-5" dirty="0">
                <a:latin typeface="Times New Roman"/>
                <a:cs typeface="Times New Roman"/>
              </a:rPr>
              <a:t>Amendment Initial Complete assessment </a:t>
            </a:r>
            <a:r>
              <a:rPr sz="2000" dirty="0">
                <a:latin typeface="Times New Roman"/>
                <a:cs typeface="Times New Roman"/>
              </a:rPr>
              <a:t>Checklist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24800" y="304800"/>
            <a:ext cx="990600" cy="1095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952" y="505968"/>
            <a:ext cx="8357870" cy="5687695"/>
            <a:chOff x="377952" y="505968"/>
            <a:chExt cx="8357870" cy="5687695"/>
          </a:xfrm>
        </p:grpSpPr>
        <p:sp>
          <p:nvSpPr>
            <p:cNvPr id="3" name="object 3"/>
            <p:cNvSpPr/>
            <p:nvPr/>
          </p:nvSpPr>
          <p:spPr>
            <a:xfrm>
              <a:off x="409956" y="505968"/>
              <a:ext cx="8324088" cy="56875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7952" y="1475231"/>
              <a:ext cx="8357616" cy="28696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533400"/>
              <a:ext cx="8229600" cy="5593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533400"/>
              <a:ext cx="8229600" cy="5593080"/>
            </a:xfrm>
            <a:custGeom>
              <a:avLst/>
              <a:gdLst/>
              <a:ahLst/>
              <a:cxnLst/>
              <a:rect l="l" t="t" r="r" b="b"/>
              <a:pathLst>
                <a:path w="8229600" h="5593080">
                  <a:moveTo>
                    <a:pt x="0" y="5593080"/>
                  </a:moveTo>
                  <a:lnTo>
                    <a:pt x="8229600" y="559308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59308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1546605"/>
            <a:ext cx="7973695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ensure that </a:t>
            </a:r>
            <a:r>
              <a:rPr sz="1800" spc="-5" dirty="0">
                <a:latin typeface="Times New Roman"/>
                <a:cs typeface="Times New Roman"/>
              </a:rPr>
              <a:t>DMF s </a:t>
            </a:r>
            <a:r>
              <a:rPr sz="1800" dirty="0">
                <a:latin typeface="Times New Roman"/>
                <a:cs typeface="Times New Roman"/>
              </a:rPr>
              <a:t>are Current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If a </a:t>
            </a:r>
            <a:r>
              <a:rPr sz="1800" spc="-5" dirty="0">
                <a:latin typeface="Times New Roman"/>
                <a:cs typeface="Times New Roman"/>
              </a:rPr>
              <a:t>company </a:t>
            </a:r>
            <a:r>
              <a:rPr sz="1800" dirty="0">
                <a:latin typeface="Times New Roman"/>
                <a:cs typeface="Times New Roman"/>
              </a:rPr>
              <a:t>not </a:t>
            </a:r>
            <a:r>
              <a:rPr sz="1800" spc="-5" dirty="0">
                <a:latin typeface="Times New Roman"/>
                <a:cs typeface="Times New Roman"/>
              </a:rPr>
              <a:t>submitted </a:t>
            </a:r>
            <a:r>
              <a:rPr sz="1800" dirty="0">
                <a:latin typeface="Times New Roman"/>
                <a:cs typeface="Times New Roman"/>
              </a:rPr>
              <a:t>annual reported in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three </a:t>
            </a:r>
            <a:r>
              <a:rPr sz="1800" spc="5" dirty="0">
                <a:latin typeface="Times New Roman"/>
                <a:cs typeface="Times New Roman"/>
              </a:rPr>
              <a:t>years </a:t>
            </a:r>
            <a:r>
              <a:rPr sz="1800" dirty="0">
                <a:latin typeface="Times New Roman"/>
                <a:cs typeface="Times New Roman"/>
              </a:rPr>
              <a:t>, the agency sends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137541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“ Overdue Notification Letters “ </a:t>
            </a:r>
            <a:r>
              <a:rPr sz="2000" dirty="0">
                <a:latin typeface="Times New Roman"/>
                <a:cs typeface="Times New Roman"/>
              </a:rPr>
              <a:t>to DMF holders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41300" marR="117475" indent="-175260">
              <a:lnSpc>
                <a:spcPct val="173400"/>
              </a:lnSpc>
              <a:spcBef>
                <a:spcPts val="1450"/>
              </a:spcBef>
            </a:pPr>
            <a:r>
              <a:rPr sz="1800" dirty="0">
                <a:latin typeface="Times New Roman"/>
                <a:cs typeface="Times New Roman"/>
              </a:rPr>
              <a:t>The Holder </a:t>
            </a:r>
            <a:r>
              <a:rPr sz="1800" spc="-5" dirty="0">
                <a:latin typeface="Times New Roman"/>
                <a:cs typeface="Times New Roman"/>
              </a:rPr>
              <a:t>has </a:t>
            </a:r>
            <a:r>
              <a:rPr sz="1800" dirty="0">
                <a:latin typeface="Times New Roman"/>
                <a:cs typeface="Times New Roman"/>
              </a:rPr>
              <a:t>90 </a:t>
            </a:r>
            <a:r>
              <a:rPr sz="1800" spc="5" dirty="0">
                <a:latin typeface="Times New Roman"/>
                <a:cs typeface="Times New Roman"/>
              </a:rPr>
              <a:t>days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to respond and </a:t>
            </a:r>
            <a:r>
              <a:rPr sz="1800" spc="-5" dirty="0">
                <a:latin typeface="Times New Roman"/>
                <a:cs typeface="Times New Roman"/>
              </a:rPr>
              <a:t>submit </a:t>
            </a:r>
            <a:r>
              <a:rPr sz="1800" dirty="0">
                <a:latin typeface="Times New Roman"/>
                <a:cs typeface="Times New Roman"/>
              </a:rPr>
              <a:t>its annual report . If they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fail  to respond , their </a:t>
            </a:r>
            <a:r>
              <a:rPr sz="1800" spc="-5" dirty="0">
                <a:latin typeface="Times New Roman"/>
                <a:cs typeface="Times New Roman"/>
              </a:rPr>
              <a:t>DMF may </a:t>
            </a:r>
            <a:r>
              <a:rPr sz="1800" dirty="0">
                <a:latin typeface="Times New Roman"/>
                <a:cs typeface="Times New Roman"/>
              </a:rPr>
              <a:t>be Closed 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67600" y="685800"/>
            <a:ext cx="990600" cy="1095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457200"/>
            <a:ext cx="7391400" cy="5477510"/>
            <a:chOff x="914400" y="457200"/>
            <a:chExt cx="7391400" cy="5477510"/>
          </a:xfrm>
        </p:grpSpPr>
        <p:sp>
          <p:nvSpPr>
            <p:cNvPr id="3" name="object 3"/>
            <p:cNvSpPr/>
            <p:nvPr/>
          </p:nvSpPr>
          <p:spPr>
            <a:xfrm>
              <a:off x="914400" y="457200"/>
              <a:ext cx="7391400" cy="5477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86600" y="1066800"/>
              <a:ext cx="990600" cy="10957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8600"/>
            <a:ext cx="4076700" cy="3708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rlito"/>
                <a:cs typeface="Carlito"/>
              </a:rPr>
              <a:t>FDA</a:t>
            </a:r>
            <a:r>
              <a:rPr sz="1800" b="1" spc="-1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Center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3900" y="228600"/>
            <a:ext cx="4076700" cy="3708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60119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rlito"/>
                <a:cs typeface="Carlito"/>
              </a:rPr>
              <a:t>Areas </a:t>
            </a:r>
            <a:r>
              <a:rPr sz="1800" b="1" dirty="0">
                <a:latin typeface="Carlito"/>
                <a:cs typeface="Carlito"/>
              </a:rPr>
              <a:t>of</a:t>
            </a:r>
            <a:r>
              <a:rPr sz="1800" b="1" spc="-1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Responsibility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0850" y="679450"/>
            <a:ext cx="8166100" cy="711200"/>
            <a:chOff x="450850" y="679450"/>
            <a:chExt cx="8166100" cy="711200"/>
          </a:xfrm>
        </p:grpSpPr>
        <p:sp>
          <p:nvSpPr>
            <p:cNvPr id="5" name="object 5"/>
            <p:cNvSpPr/>
            <p:nvPr/>
          </p:nvSpPr>
          <p:spPr>
            <a:xfrm>
              <a:off x="450850" y="679450"/>
              <a:ext cx="8166100" cy="711200"/>
            </a:xfrm>
            <a:custGeom>
              <a:avLst/>
              <a:gdLst/>
              <a:ahLst/>
              <a:cxnLst/>
              <a:rect l="l" t="t" r="r" b="b"/>
              <a:pathLst>
                <a:path w="8166100" h="711200">
                  <a:moveTo>
                    <a:pt x="4083050" y="0"/>
                  </a:moveTo>
                  <a:lnTo>
                    <a:pt x="4083050" y="711200"/>
                  </a:lnTo>
                </a:path>
                <a:path w="8166100" h="711200">
                  <a:moveTo>
                    <a:pt x="6350" y="0"/>
                  </a:moveTo>
                  <a:lnTo>
                    <a:pt x="6350" y="711200"/>
                  </a:lnTo>
                </a:path>
                <a:path w="8166100" h="711200">
                  <a:moveTo>
                    <a:pt x="8159750" y="0"/>
                  </a:moveTo>
                  <a:lnTo>
                    <a:pt x="8159750" y="711200"/>
                  </a:lnTo>
                </a:path>
                <a:path w="8166100" h="711200">
                  <a:moveTo>
                    <a:pt x="0" y="6350"/>
                  </a:moveTo>
                  <a:lnTo>
                    <a:pt x="81661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850" y="1371600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>
                  <a:moveTo>
                    <a:pt x="0" y="0"/>
                  </a:moveTo>
                  <a:lnTo>
                    <a:pt x="81661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3550" y="692150"/>
            <a:ext cx="4064000" cy="660400"/>
          </a:xfrm>
          <a:prstGeom prst="rect">
            <a:avLst/>
          </a:prstGeom>
          <a:solidFill>
            <a:srgbClr val="F79546"/>
          </a:solidFill>
        </p:spPr>
        <p:txBody>
          <a:bodyPr vert="horz" wrap="square" lIns="0" tIns="24130" rIns="0" bIns="0" rtlCol="0">
            <a:spAutoFit/>
          </a:bodyPr>
          <a:lstStyle/>
          <a:p>
            <a:pPr marL="427990" marR="710565" indent="-342900">
              <a:lnSpc>
                <a:spcPct val="100000"/>
              </a:lnSpc>
              <a:spcBef>
                <a:spcPts val="190"/>
              </a:spcBef>
              <a:tabLst>
                <a:tab pos="427355" algn="l"/>
              </a:tabLst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1.	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Center for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Drug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Evaluation</a:t>
            </a:r>
            <a:r>
              <a:rPr sz="18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Research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0250" y="692150"/>
            <a:ext cx="4064000" cy="660400"/>
          </a:xfrm>
          <a:prstGeom prst="rect">
            <a:avLst/>
          </a:prstGeom>
          <a:solidFill>
            <a:srgbClr val="F79546"/>
          </a:solidFill>
        </p:spPr>
        <p:txBody>
          <a:bodyPr vert="horz" wrap="square" lIns="0" tIns="24130" rIns="0" bIns="0" rtlCol="0">
            <a:spAutoFit/>
          </a:bodyPr>
          <a:lstStyle/>
          <a:p>
            <a:pPr marL="85725" marR="262255">
              <a:lnSpc>
                <a:spcPct val="100000"/>
              </a:lnSpc>
              <a:spcBef>
                <a:spcPts val="190"/>
              </a:spcBef>
            </a:pPr>
            <a:r>
              <a:rPr sz="1800" b="1" spc="-15" dirty="0">
                <a:solidFill>
                  <a:srgbClr val="FFFFFF"/>
                </a:solidFill>
                <a:latin typeface="Carlito"/>
                <a:cs typeface="Carlito"/>
              </a:rPr>
              <a:t>Safety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effectiveness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Rx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over 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counter</a:t>
            </a:r>
            <a:r>
              <a:rPr sz="18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drugs</a:t>
            </a:r>
            <a:endParaRPr sz="1800">
              <a:latin typeface="Carlito"/>
              <a:cs typeface="Carlito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50850" y="1441450"/>
          <a:ext cx="8153400" cy="1600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589">
                <a:tc>
                  <a:txBody>
                    <a:bodyPr/>
                    <a:lstStyle/>
                    <a:p>
                      <a:pPr marL="434340" marR="594995" indent="-342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2.Center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for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Biologics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Evolution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research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477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Safety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effectiveness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Vaccines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,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nations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blood supply , other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biologics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610">
                <a:tc>
                  <a:txBody>
                    <a:bodyPr/>
                    <a:lstStyle/>
                    <a:p>
                      <a:pPr marL="248285" marR="415925" indent="-1574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3.Center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For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Devices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Radiological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Health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628015" algn="just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Safety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effectiveness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medical  devices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,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diagnostic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,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radiation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emitting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device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0850" y="3117850"/>
          <a:ext cx="8153400" cy="3505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7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4.Center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for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Foods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Safety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Applied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Nutrition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Safety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domestic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imported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food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supply .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Cosmetic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dietary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supplement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5.Center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For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Veterinary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Medicine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994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Safety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effectiveness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Veterinary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drugs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6.Center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For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Tobacco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products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45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Implementation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the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Family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smoking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ts val="2055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prevention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Tobacco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Control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act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7.National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Center For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Toxicological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Research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636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Research to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support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regulatory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decisions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reduce risks associated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with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FDA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–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regulated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products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8.Office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Regulatory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Affairs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Enforcement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laws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regulations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R="8255" algn="r">
                        <a:lnSpc>
                          <a:spcPts val="1395"/>
                        </a:lnSpc>
                        <a:spcBef>
                          <a:spcPts val="1495"/>
                        </a:spcBef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7924800" y="0"/>
            <a:ext cx="990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2339"/>
            <a:ext cx="74256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ORGANISATION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STRUCTURE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OF</a:t>
            </a:r>
            <a:r>
              <a:rPr sz="3200" spc="-180" dirty="0">
                <a:solidFill>
                  <a:srgbClr val="FF0000"/>
                </a:solidFill>
              </a:rPr>
              <a:t> 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FDA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52400" y="0"/>
            <a:ext cx="8839200" cy="6468110"/>
            <a:chOff x="152400" y="0"/>
            <a:chExt cx="8839200" cy="6468110"/>
          </a:xfrm>
        </p:grpSpPr>
        <p:sp>
          <p:nvSpPr>
            <p:cNvPr id="4" name="object 4"/>
            <p:cNvSpPr/>
            <p:nvPr/>
          </p:nvSpPr>
          <p:spPr>
            <a:xfrm>
              <a:off x="3200400" y="838200"/>
              <a:ext cx="2133600" cy="6492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400" y="1447800"/>
              <a:ext cx="2257044" cy="685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6600" y="2057400"/>
              <a:ext cx="2057400" cy="10957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53200" y="2209800"/>
              <a:ext cx="1514855" cy="885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0" y="2743200"/>
              <a:ext cx="1219200" cy="1905"/>
            </a:xfrm>
            <a:custGeom>
              <a:avLst/>
              <a:gdLst/>
              <a:ahLst/>
              <a:cxnLst/>
              <a:rect l="l" t="t" r="r" b="b"/>
              <a:pathLst>
                <a:path w="1219200" h="1905">
                  <a:moveTo>
                    <a:pt x="0" y="0"/>
                  </a:moveTo>
                  <a:lnTo>
                    <a:pt x="1219200" y="165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4400" y="2057400"/>
              <a:ext cx="2095500" cy="152400"/>
            </a:xfrm>
            <a:custGeom>
              <a:avLst/>
              <a:gdLst/>
              <a:ahLst/>
              <a:cxnLst/>
              <a:rect l="l" t="t" r="r" b="b"/>
              <a:pathLst>
                <a:path w="2095500" h="152400">
                  <a:moveTo>
                    <a:pt x="0" y="0"/>
                  </a:moveTo>
                  <a:lnTo>
                    <a:pt x="2095500" y="1524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6800" y="2209800"/>
              <a:ext cx="1533144" cy="9616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33372" y="2057400"/>
              <a:ext cx="2357755" cy="687705"/>
            </a:xfrm>
            <a:custGeom>
              <a:avLst/>
              <a:gdLst/>
              <a:ahLst/>
              <a:cxnLst/>
              <a:rect l="l" t="t" r="r" b="b"/>
              <a:pathLst>
                <a:path w="2357754" h="687705">
                  <a:moveTo>
                    <a:pt x="2357374" y="0"/>
                  </a:moveTo>
                  <a:lnTo>
                    <a:pt x="0" y="152400"/>
                  </a:lnTo>
                </a:path>
                <a:path w="2357754" h="687705">
                  <a:moveTo>
                    <a:pt x="1443227" y="687451"/>
                  </a:moveTo>
                  <a:lnTo>
                    <a:pt x="681227" y="6858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9000" y="3429000"/>
              <a:ext cx="1019555" cy="8290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96200" y="3048000"/>
              <a:ext cx="5080" cy="409575"/>
            </a:xfrm>
            <a:custGeom>
              <a:avLst/>
              <a:gdLst/>
              <a:ahLst/>
              <a:cxnLst/>
              <a:rect l="l" t="t" r="r" b="b"/>
              <a:pathLst>
                <a:path w="5079" h="409575">
                  <a:moveTo>
                    <a:pt x="0" y="0"/>
                  </a:moveTo>
                  <a:lnTo>
                    <a:pt x="4699" y="409575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38800" y="3505200"/>
              <a:ext cx="1400555" cy="790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57800" y="4648200"/>
              <a:ext cx="771144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43371" y="4267200"/>
              <a:ext cx="376555" cy="381000"/>
            </a:xfrm>
            <a:custGeom>
              <a:avLst/>
              <a:gdLst/>
              <a:ahLst/>
              <a:cxnLst/>
              <a:rect l="l" t="t" r="r" b="b"/>
              <a:pathLst>
                <a:path w="376554" h="381000">
                  <a:moveTo>
                    <a:pt x="376174" y="0"/>
                  </a:moveTo>
                  <a:lnTo>
                    <a:pt x="0" y="381000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72200" y="4648200"/>
              <a:ext cx="829055" cy="5425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19800" y="42672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0"/>
                  </a:moveTo>
                  <a:lnTo>
                    <a:pt x="457200" y="3810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24600" y="5715000"/>
              <a:ext cx="562355" cy="5623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86728" y="5190744"/>
              <a:ext cx="19050" cy="523875"/>
            </a:xfrm>
            <a:custGeom>
              <a:avLst/>
              <a:gdLst/>
              <a:ahLst/>
              <a:cxnLst/>
              <a:rect l="l" t="t" r="r" b="b"/>
              <a:pathLst>
                <a:path w="19050" h="523875">
                  <a:moveTo>
                    <a:pt x="0" y="0"/>
                  </a:moveTo>
                  <a:lnTo>
                    <a:pt x="19050" y="52387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14800" y="3505200"/>
              <a:ext cx="1380744" cy="6568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62400" y="4572000"/>
              <a:ext cx="1210055" cy="838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00600" y="4162044"/>
              <a:ext cx="5080" cy="561975"/>
            </a:xfrm>
            <a:custGeom>
              <a:avLst/>
              <a:gdLst/>
              <a:ahLst/>
              <a:cxnLst/>
              <a:rect l="l" t="t" r="r" b="b"/>
              <a:pathLst>
                <a:path w="5079" h="561975">
                  <a:moveTo>
                    <a:pt x="4825" y="0"/>
                  </a:moveTo>
                  <a:lnTo>
                    <a:pt x="0" y="56197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43200" y="3505200"/>
              <a:ext cx="1190244" cy="9616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67000" y="4648200"/>
              <a:ext cx="961644" cy="7711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48000" y="4343400"/>
              <a:ext cx="1905" cy="457200"/>
            </a:xfrm>
            <a:custGeom>
              <a:avLst/>
              <a:gdLst/>
              <a:ahLst/>
              <a:cxnLst/>
              <a:rect l="l" t="t" r="r" b="b"/>
              <a:pathLst>
                <a:path w="1905" h="457200">
                  <a:moveTo>
                    <a:pt x="1650" y="0"/>
                  </a:moveTo>
                  <a:lnTo>
                    <a:pt x="0" y="457200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47800" y="3505200"/>
              <a:ext cx="1210056" cy="9433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47800" y="4648200"/>
              <a:ext cx="914400" cy="7528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05000" y="3124200"/>
              <a:ext cx="147955" cy="1676400"/>
            </a:xfrm>
            <a:custGeom>
              <a:avLst/>
              <a:gdLst/>
              <a:ahLst/>
              <a:cxnLst/>
              <a:rect l="l" t="t" r="r" b="b"/>
              <a:pathLst>
                <a:path w="147955" h="1676400">
                  <a:moveTo>
                    <a:pt x="1650" y="1219200"/>
                  </a:moveTo>
                  <a:lnTo>
                    <a:pt x="0" y="1676400"/>
                  </a:lnTo>
                </a:path>
                <a:path w="147955" h="1676400">
                  <a:moveTo>
                    <a:pt x="0" y="0"/>
                  </a:moveTo>
                  <a:lnTo>
                    <a:pt x="147700" y="3810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400" y="3505200"/>
              <a:ext cx="1190244" cy="8854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4800" y="4648200"/>
              <a:ext cx="1002791" cy="7620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9600" y="4267200"/>
              <a:ext cx="1905" cy="381000"/>
            </a:xfrm>
            <a:custGeom>
              <a:avLst/>
              <a:gdLst/>
              <a:ahLst/>
              <a:cxnLst/>
              <a:rect l="l" t="t" r="r" b="b"/>
              <a:pathLst>
                <a:path w="1904" h="381000">
                  <a:moveTo>
                    <a:pt x="1587" y="0"/>
                  </a:moveTo>
                  <a:lnTo>
                    <a:pt x="0" y="3810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7200" y="5867400"/>
              <a:ext cx="771144" cy="6004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42772" y="5410200"/>
              <a:ext cx="34925" cy="457200"/>
            </a:xfrm>
            <a:custGeom>
              <a:avLst/>
              <a:gdLst/>
              <a:ahLst/>
              <a:cxnLst/>
              <a:rect l="l" t="t" r="r" b="b"/>
              <a:pathLst>
                <a:path w="34925" h="457200">
                  <a:moveTo>
                    <a:pt x="34594" y="0"/>
                  </a:moveTo>
                  <a:lnTo>
                    <a:pt x="0" y="4572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8283" y="3124200"/>
              <a:ext cx="2452370" cy="381000"/>
            </a:xfrm>
            <a:custGeom>
              <a:avLst/>
              <a:gdLst/>
              <a:ahLst/>
              <a:cxnLst/>
              <a:rect l="l" t="t" r="r" b="b"/>
              <a:pathLst>
                <a:path w="2452370" h="381000">
                  <a:moveTo>
                    <a:pt x="776224" y="0"/>
                  </a:moveTo>
                  <a:lnTo>
                    <a:pt x="0" y="381000"/>
                  </a:lnTo>
                </a:path>
                <a:path w="2452370" h="381000">
                  <a:moveTo>
                    <a:pt x="1766315" y="76200"/>
                  </a:moveTo>
                  <a:lnTo>
                    <a:pt x="2452116" y="3810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72000" y="3124200"/>
              <a:ext cx="1905" cy="381000"/>
            </a:xfrm>
            <a:custGeom>
              <a:avLst/>
              <a:gdLst/>
              <a:ahLst/>
              <a:cxnLst/>
              <a:rect l="l" t="t" r="r" b="b"/>
              <a:pathLst>
                <a:path w="1904" h="381000">
                  <a:moveTo>
                    <a:pt x="1650" y="0"/>
                  </a:moveTo>
                  <a:lnTo>
                    <a:pt x="0" y="3810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76800" y="3124200"/>
              <a:ext cx="1257300" cy="352425"/>
            </a:xfrm>
            <a:custGeom>
              <a:avLst/>
              <a:gdLst/>
              <a:ahLst/>
              <a:cxnLst/>
              <a:rect l="l" t="t" r="r" b="b"/>
              <a:pathLst>
                <a:path w="1257300" h="352425">
                  <a:moveTo>
                    <a:pt x="0" y="0"/>
                  </a:moveTo>
                  <a:lnTo>
                    <a:pt x="1257300" y="352425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33800" y="3124200"/>
              <a:ext cx="228600" cy="457200"/>
            </a:xfrm>
            <a:custGeom>
              <a:avLst/>
              <a:gdLst/>
              <a:ahLst/>
              <a:cxnLst/>
              <a:rect l="l" t="t" r="r" b="b"/>
              <a:pathLst>
                <a:path w="228600" h="457200">
                  <a:moveTo>
                    <a:pt x="228600" y="0"/>
                  </a:moveTo>
                  <a:lnTo>
                    <a:pt x="0" y="4572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01000" y="0"/>
              <a:ext cx="990600" cy="107915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5051"/>
            <a:ext cx="30022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Responsibility of US –</a:t>
            </a:r>
            <a:r>
              <a:rPr u="heavy" spc="-1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FDA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68653"/>
            <a:ext cx="8038465" cy="435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FDA is </a:t>
            </a:r>
            <a:r>
              <a:rPr sz="1800" dirty="0">
                <a:latin typeface="Times New Roman"/>
                <a:cs typeface="Times New Roman"/>
              </a:rPr>
              <a:t>responsible for protecting the public health by assuring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585"/>
              </a:spcBef>
            </a:pPr>
            <a:r>
              <a:rPr sz="1800" spc="-5" dirty="0">
                <a:latin typeface="Times New Roman"/>
                <a:cs typeface="Times New Roman"/>
              </a:rPr>
              <a:t>Safety 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efficacy and </a:t>
            </a:r>
            <a:r>
              <a:rPr sz="1800" dirty="0">
                <a:latin typeface="Times New Roman"/>
                <a:cs typeface="Times New Roman"/>
              </a:rPr>
              <a:t>security of </a:t>
            </a:r>
            <a:r>
              <a:rPr sz="1800" spc="-5" dirty="0">
                <a:latin typeface="Times New Roman"/>
                <a:cs typeface="Times New Roman"/>
              </a:rPr>
              <a:t>human </a:t>
            </a:r>
            <a:r>
              <a:rPr sz="1800" dirty="0">
                <a:latin typeface="Times New Roman"/>
                <a:cs typeface="Times New Roman"/>
              </a:rPr>
              <a:t>and veterinary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drugs,</a:t>
            </a:r>
            <a:endParaRPr sz="1800">
              <a:latin typeface="Times New Roman"/>
              <a:cs typeface="Times New Roman"/>
            </a:endParaRPr>
          </a:p>
          <a:p>
            <a:pPr marL="469900" marR="1930400">
              <a:lnSpc>
                <a:spcPct val="173300"/>
              </a:lnSpc>
            </a:pPr>
            <a:r>
              <a:rPr sz="1800" dirty="0">
                <a:latin typeface="Times New Roman"/>
                <a:cs typeface="Times New Roman"/>
              </a:rPr>
              <a:t>Biological products , medical devices , </a:t>
            </a:r>
            <a:r>
              <a:rPr sz="1800" spc="-5" dirty="0">
                <a:latin typeface="Times New Roman"/>
                <a:cs typeface="Times New Roman"/>
              </a:rPr>
              <a:t>Us </a:t>
            </a:r>
            <a:r>
              <a:rPr sz="1800" dirty="0">
                <a:latin typeface="Times New Roman"/>
                <a:cs typeface="Times New Roman"/>
              </a:rPr>
              <a:t>nation food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supply  </a:t>
            </a:r>
            <a:r>
              <a:rPr sz="1800" spc="-5" dirty="0">
                <a:latin typeface="Times New Roman"/>
                <a:cs typeface="Times New Roman"/>
              </a:rPr>
              <a:t>Cosmetics </a:t>
            </a:r>
            <a:r>
              <a:rPr sz="1800" dirty="0">
                <a:latin typeface="Times New Roman"/>
                <a:cs typeface="Times New Roman"/>
              </a:rPr>
              <a:t>and products that emit radiation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FDA is also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responsible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for advancing the public health</a:t>
            </a:r>
            <a:r>
              <a:rPr sz="2000" b="1" u="heavy" spc="-3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648335" marR="500380" indent="-381635">
              <a:lnSpc>
                <a:spcPct val="120000"/>
              </a:lnSpc>
              <a:spcBef>
                <a:spcPts val="1155"/>
              </a:spcBef>
            </a:pPr>
            <a:r>
              <a:rPr sz="2000" dirty="0">
                <a:latin typeface="Times New Roman"/>
                <a:cs typeface="Times New Roman"/>
              </a:rPr>
              <a:t>1 . By helping to speed innovations that </a:t>
            </a:r>
            <a:r>
              <a:rPr sz="2000" spc="-5" dirty="0">
                <a:latin typeface="Times New Roman"/>
                <a:cs typeface="Times New Roman"/>
              </a:rPr>
              <a:t>make medicines more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effective  </a:t>
            </a:r>
            <a:r>
              <a:rPr sz="2000" dirty="0">
                <a:latin typeface="Times New Roman"/>
                <a:cs typeface="Times New Roman"/>
              </a:rPr>
              <a:t>safer and </a:t>
            </a:r>
            <a:r>
              <a:rPr sz="2000" spc="-5" dirty="0">
                <a:latin typeface="Times New Roman"/>
                <a:cs typeface="Times New Roman"/>
              </a:rPr>
              <a:t>more affordable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648335" marR="5080" indent="-319405">
              <a:lnSpc>
                <a:spcPct val="120100"/>
              </a:lnSpc>
              <a:spcBef>
                <a:spcPts val="1150"/>
              </a:spcBef>
            </a:pPr>
            <a:r>
              <a:rPr sz="2000" dirty="0">
                <a:latin typeface="Times New Roman"/>
                <a:cs typeface="Times New Roman"/>
              </a:rPr>
              <a:t>2 . By helping the public get the accurate , science – based </a:t>
            </a:r>
            <a:r>
              <a:rPr sz="2000" spc="-5" dirty="0">
                <a:latin typeface="Times New Roman"/>
                <a:cs typeface="Times New Roman"/>
              </a:rPr>
              <a:t>information  </a:t>
            </a:r>
            <a:r>
              <a:rPr sz="2000" dirty="0">
                <a:latin typeface="Times New Roman"/>
                <a:cs typeface="Times New Roman"/>
              </a:rPr>
              <a:t>they need to use </a:t>
            </a:r>
            <a:r>
              <a:rPr sz="2000" spc="-5" dirty="0">
                <a:latin typeface="Times New Roman"/>
                <a:cs typeface="Times New Roman"/>
              </a:rPr>
              <a:t>medicines </a:t>
            </a:r>
            <a:r>
              <a:rPr sz="2000" dirty="0">
                <a:latin typeface="Times New Roman"/>
                <a:cs typeface="Times New Roman"/>
              </a:rPr>
              <a:t>&amp; foods to </a:t>
            </a:r>
            <a:r>
              <a:rPr sz="2000" spc="-5" dirty="0">
                <a:latin typeface="Times New Roman"/>
                <a:cs typeface="Times New Roman"/>
              </a:rPr>
              <a:t>maintain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improve </a:t>
            </a:r>
            <a:r>
              <a:rPr sz="2000" dirty="0">
                <a:latin typeface="Times New Roman"/>
                <a:cs typeface="Times New Roman"/>
              </a:rPr>
              <a:t>their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health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0" y="152400"/>
            <a:ext cx="990600" cy="107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5051"/>
            <a:ext cx="30981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FUNCTIONS OF US –</a:t>
            </a:r>
            <a:r>
              <a:rPr u="heavy" spc="-1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FDA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90930"/>
            <a:ext cx="7930515" cy="280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FDA has 4 Roles</a:t>
            </a:r>
            <a:r>
              <a:rPr sz="20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495934">
              <a:lnSpc>
                <a:spcPct val="100000"/>
              </a:lnSpc>
              <a:spcBef>
                <a:spcPts val="1755"/>
              </a:spcBef>
            </a:pPr>
            <a:r>
              <a:rPr sz="1900" spc="-5" dirty="0">
                <a:latin typeface="Times New Roman"/>
                <a:cs typeface="Times New Roman"/>
              </a:rPr>
              <a:t>1 . </a:t>
            </a:r>
            <a:r>
              <a:rPr sz="1900" spc="-70" dirty="0">
                <a:latin typeface="Times New Roman"/>
                <a:cs typeface="Times New Roman"/>
              </a:rPr>
              <a:t>To </a:t>
            </a:r>
            <a:r>
              <a:rPr sz="1900" spc="-5" dirty="0">
                <a:latin typeface="Times New Roman"/>
                <a:cs typeface="Times New Roman"/>
              </a:rPr>
              <a:t>promote health by reviewing research and approving new products</a:t>
            </a:r>
            <a:r>
              <a:rPr sz="1900" spc="1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792480" lvl="1" indent="-238125">
              <a:lnSpc>
                <a:spcPct val="100000"/>
              </a:lnSpc>
              <a:buAutoNum type="arabicPeriod" startAt="2"/>
              <a:tabLst>
                <a:tab pos="793115" algn="l"/>
              </a:tabLst>
            </a:pPr>
            <a:r>
              <a:rPr sz="1900" spc="-70" dirty="0">
                <a:latin typeface="Times New Roman"/>
                <a:cs typeface="Times New Roman"/>
              </a:rPr>
              <a:t>To </a:t>
            </a:r>
            <a:r>
              <a:rPr sz="1900" spc="-5" dirty="0">
                <a:latin typeface="Times New Roman"/>
                <a:cs typeface="Times New Roman"/>
              </a:rPr>
              <a:t>ensure foods and drugs are safe and properly labeled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 startAt="2"/>
            </a:pPr>
            <a:endParaRPr sz="1700">
              <a:latin typeface="Times New Roman"/>
              <a:cs typeface="Times New Roman"/>
            </a:endParaRPr>
          </a:p>
          <a:p>
            <a:pPr marL="731520" lvl="1" indent="-23622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732155" algn="l"/>
              </a:tabLst>
            </a:pPr>
            <a:r>
              <a:rPr sz="1900" spc="-70" dirty="0">
                <a:latin typeface="Times New Roman"/>
                <a:cs typeface="Times New Roman"/>
              </a:rPr>
              <a:t>To </a:t>
            </a:r>
            <a:r>
              <a:rPr sz="1900" spc="-10" dirty="0">
                <a:latin typeface="Times New Roman"/>
                <a:cs typeface="Times New Roman"/>
              </a:rPr>
              <a:t>work </a:t>
            </a:r>
            <a:r>
              <a:rPr sz="1900" spc="-5" dirty="0">
                <a:latin typeface="Times New Roman"/>
                <a:cs typeface="Times New Roman"/>
              </a:rPr>
              <a:t>other nations to “ reduce the burden of </a:t>
            </a:r>
            <a:r>
              <a:rPr sz="1900" spc="-15" dirty="0">
                <a:latin typeface="Times New Roman"/>
                <a:cs typeface="Times New Roman"/>
              </a:rPr>
              <a:t>regulation’’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 startAt="2"/>
            </a:pPr>
            <a:endParaRPr sz="1700">
              <a:latin typeface="Times New Roman"/>
              <a:cs typeface="Times New Roman"/>
            </a:endParaRPr>
          </a:p>
          <a:p>
            <a:pPr marL="731520" lvl="1" indent="-236220">
              <a:lnSpc>
                <a:spcPct val="100000"/>
              </a:lnSpc>
              <a:buAutoNum type="arabicPeriod" startAt="2"/>
              <a:tabLst>
                <a:tab pos="732155" algn="l"/>
              </a:tabLst>
            </a:pPr>
            <a:r>
              <a:rPr sz="1900" spc="-70" dirty="0">
                <a:latin typeface="Times New Roman"/>
                <a:cs typeface="Times New Roman"/>
              </a:rPr>
              <a:t>To </a:t>
            </a:r>
            <a:r>
              <a:rPr sz="1900" spc="-5" dirty="0">
                <a:latin typeface="Times New Roman"/>
                <a:cs typeface="Times New Roman"/>
              </a:rPr>
              <a:t>cooperate with scientific experts and </a:t>
            </a:r>
            <a:r>
              <a:rPr sz="1900" spc="-10" dirty="0">
                <a:latin typeface="Times New Roman"/>
                <a:cs typeface="Times New Roman"/>
              </a:rPr>
              <a:t>consumers </a:t>
            </a:r>
            <a:r>
              <a:rPr sz="1900" spc="-5" dirty="0">
                <a:latin typeface="Times New Roman"/>
                <a:cs typeface="Times New Roman"/>
              </a:rPr>
              <a:t>to </a:t>
            </a:r>
            <a:r>
              <a:rPr sz="1900" spc="-10" dirty="0">
                <a:latin typeface="Times New Roman"/>
                <a:cs typeface="Times New Roman"/>
              </a:rPr>
              <a:t>effectively </a:t>
            </a:r>
            <a:r>
              <a:rPr sz="1900" spc="-5" dirty="0">
                <a:latin typeface="Times New Roman"/>
                <a:cs typeface="Times New Roman"/>
              </a:rPr>
              <a:t>carry</a:t>
            </a:r>
            <a:r>
              <a:rPr sz="1900" spc="2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out</a:t>
            </a:r>
            <a:endParaRPr sz="1900">
              <a:latin typeface="Times New Roman"/>
              <a:cs typeface="Times New Roman"/>
            </a:endParaRPr>
          </a:p>
          <a:p>
            <a:pPr marL="797560">
              <a:lnSpc>
                <a:spcPct val="100000"/>
              </a:lnSpc>
              <a:spcBef>
                <a:spcPts val="455"/>
              </a:spcBef>
              <a:tabLst>
                <a:tab pos="1471295" algn="l"/>
              </a:tabLst>
            </a:pPr>
            <a:r>
              <a:rPr sz="1900" spc="-5" dirty="0">
                <a:latin typeface="Times New Roman"/>
                <a:cs typeface="Times New Roman"/>
              </a:rPr>
              <a:t>these	obligations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152400"/>
            <a:ext cx="990600" cy="107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8949"/>
            <a:ext cx="31546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US – FDA </a:t>
            </a:r>
            <a:r>
              <a:rPr sz="2200" u="heavy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REGULATES</a:t>
            </a:r>
            <a:r>
              <a:rPr sz="2200" u="heavy" spc="-1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2200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: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535940" y="1092454"/>
            <a:ext cx="7954645" cy="3841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Times New Roman"/>
                <a:cs typeface="Times New Roman"/>
              </a:rPr>
              <a:t>Foods , expect for </a:t>
            </a:r>
            <a:r>
              <a:rPr sz="1900" spc="-10" dirty="0">
                <a:latin typeface="Times New Roman"/>
                <a:cs typeface="Times New Roman"/>
              </a:rPr>
              <a:t>most meat </a:t>
            </a:r>
            <a:r>
              <a:rPr sz="1900" spc="-5" dirty="0">
                <a:latin typeface="Times New Roman"/>
                <a:cs typeface="Times New Roman"/>
              </a:rPr>
              <a:t>and poultry products , which are regulated by</a:t>
            </a:r>
            <a:r>
              <a:rPr sz="1900" spc="17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U.S. Department of Agriculture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Times New Roman"/>
                <a:cs typeface="Times New Roman"/>
              </a:rPr>
              <a:t>Food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additives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Times New Roman"/>
                <a:cs typeface="Times New Roman"/>
              </a:rPr>
              <a:t>Infant formulas , Dietary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supplements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latin typeface="Times New Roman"/>
                <a:cs typeface="Times New Roman"/>
              </a:rPr>
              <a:t>Human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drugs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35" dirty="0">
                <a:latin typeface="Times New Roman"/>
                <a:cs typeface="Times New Roman"/>
              </a:rPr>
              <a:t>Vaccines </a:t>
            </a:r>
            <a:r>
              <a:rPr sz="1900" spc="-5" dirty="0">
                <a:latin typeface="Times New Roman"/>
                <a:cs typeface="Times New Roman"/>
              </a:rPr>
              <a:t>, blood products , and other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biologics</a:t>
            </a:r>
            <a:endParaRPr sz="1900">
              <a:latin typeface="Times New Roman"/>
              <a:cs typeface="Times New Roman"/>
            </a:endParaRPr>
          </a:p>
          <a:p>
            <a:pPr marL="354965" marR="1753870" indent="-354965">
              <a:lnSpc>
                <a:spcPct val="1863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Times New Roman"/>
                <a:cs typeface="Times New Roman"/>
              </a:rPr>
              <a:t>Medical devices , from </a:t>
            </a:r>
            <a:r>
              <a:rPr sz="1900" spc="-10" dirty="0">
                <a:latin typeface="Times New Roman"/>
                <a:cs typeface="Times New Roman"/>
              </a:rPr>
              <a:t>simple items </a:t>
            </a:r>
            <a:r>
              <a:rPr sz="1900" spc="-5" dirty="0">
                <a:latin typeface="Times New Roman"/>
                <a:cs typeface="Times New Roman"/>
              </a:rPr>
              <a:t>like tongue depressors ,  to </a:t>
            </a:r>
            <a:r>
              <a:rPr sz="1900" spc="-10" dirty="0">
                <a:latin typeface="Times New Roman"/>
                <a:cs typeface="Times New Roman"/>
              </a:rPr>
              <a:t>complex </a:t>
            </a:r>
            <a:r>
              <a:rPr sz="1900" spc="-5" dirty="0">
                <a:latin typeface="Times New Roman"/>
                <a:cs typeface="Times New Roman"/>
              </a:rPr>
              <a:t>technologies such as heart pacemakers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4317</Words>
  <Application>Microsoft Office PowerPoint</Application>
  <PresentationFormat>On-screen Show (4:3)</PresentationFormat>
  <Paragraphs>492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Carlito</vt:lpstr>
      <vt:lpstr>Times New Roman</vt:lpstr>
      <vt:lpstr>Wingdings</vt:lpstr>
      <vt:lpstr>Office Theme</vt:lpstr>
      <vt:lpstr>USA and CANADA</vt:lpstr>
      <vt:lpstr>COUNTRY</vt:lpstr>
      <vt:lpstr>PowerPoint Presentation</vt:lpstr>
      <vt:lpstr>FDA - ORGANIZATIONS</vt:lpstr>
      <vt:lpstr>PowerPoint Presentation</vt:lpstr>
      <vt:lpstr>ORGANISATION STRUCTURE OF FDA</vt:lpstr>
      <vt:lpstr>Responsibility of US – FDA</vt:lpstr>
      <vt:lpstr>FUNCTIONS OF US – FDA</vt:lpstr>
      <vt:lpstr>US – FDA REGULATES :</vt:lpstr>
      <vt:lpstr>US – FDA REGULATES :</vt:lpstr>
      <vt:lpstr>FEDERAL REGISTER :</vt:lpstr>
      <vt:lpstr>CODE OF FEDERAL REGULATIONS (CFR)</vt:lpstr>
      <vt:lpstr>EX . CODE OF FEDERAL REGULATIONS</vt:lpstr>
      <vt:lpstr>THE CODE OF FEDERAL REGULATIONS Content s</vt:lpstr>
      <vt:lpstr> INTRODUCTION OF UNITED STATES FEDERAL ,  FOOD , DRUG AND COSEMETIC ACT (FFDCA)</vt:lpstr>
      <vt:lpstr>PowerPoint Presentation</vt:lpstr>
      <vt:lpstr>PowerPoint Presentation</vt:lpstr>
      <vt:lpstr> FEDERAL FOOD , DRUG AND COSMETIC ACT (FFDCA)</vt:lpstr>
      <vt:lpstr>PowerPoint Presentation</vt:lpstr>
      <vt:lpstr>Major amendments</vt:lpstr>
      <vt:lpstr>Major amendments</vt:lpstr>
      <vt:lpstr>HATCH WAXMAN ACT</vt:lpstr>
      <vt:lpstr>PowerPoint Presentation</vt:lpstr>
      <vt:lpstr>PROVISIONS OF HATCH WAXMAN ACT</vt:lpstr>
      <vt:lpstr> ORANGE BOOK</vt:lpstr>
      <vt:lpstr>PowerPoint Presentation</vt:lpstr>
      <vt:lpstr>ORANGE BOOK</vt:lpstr>
      <vt:lpstr> THE ORANGE BOOK CONSISTS OF 4 PARTS</vt:lpstr>
      <vt:lpstr>PURPLE BOOK</vt:lpstr>
      <vt:lpstr>PURPLE BOOK</vt:lpstr>
      <vt:lpstr> PURPLE BOOK</vt:lpstr>
      <vt:lpstr>CENTER FOR DRUG EVALUTION AND RESEARCH  (CDER )</vt:lpstr>
      <vt:lpstr>DRUG MASTER FILES ( DMF ) in US</vt:lpstr>
      <vt:lpstr>PowerPoint Presentation</vt:lpstr>
      <vt:lpstr>PowerPoint Presentation</vt:lpstr>
      <vt:lpstr>TYPES OF DMFs</vt:lpstr>
      <vt:lpstr>PowerPoint Presentation</vt:lpstr>
      <vt:lpstr>PowerPoint Presentation</vt:lpstr>
      <vt:lpstr>DRUG MASTER FILE (TYPE II ) SPECIFICATIONS</vt:lpstr>
      <vt:lpstr>CONTENT OF DMF</vt:lpstr>
      <vt:lpstr>CONTENT OF DMF :</vt:lpstr>
      <vt:lpstr>MODULES -1 CONTENTS</vt:lpstr>
      <vt:lpstr>MODULES – 2 CONTENTS</vt:lpstr>
      <vt:lpstr>MODULE – 2 CONTENTS</vt:lpstr>
      <vt:lpstr> MODULE – 2 CONTENTS</vt:lpstr>
      <vt:lpstr> MODULE - 3 CONTENTS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and CANADA</dc:title>
  <cp:lastModifiedBy>dell</cp:lastModifiedBy>
  <cp:revision>2</cp:revision>
  <dcterms:created xsi:type="dcterms:W3CDTF">2021-03-08T06:39:00Z</dcterms:created>
  <dcterms:modified xsi:type="dcterms:W3CDTF">2021-03-08T06:43:46Z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2021-03-08T00:00:00Z</vt:filetime>
  </property>
</Properties>
</file>